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05"/>
  </p:notesMasterIdLst>
  <p:sldIdLst>
    <p:sldId id="256" r:id="rId6"/>
    <p:sldId id="257" r:id="rId7"/>
    <p:sldId id="258" r:id="rId8"/>
    <p:sldId id="259" r:id="rId9"/>
    <p:sldId id="261" r:id="rId10"/>
    <p:sldId id="281" r:id="rId11"/>
    <p:sldId id="264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5" r:id="rId35"/>
    <p:sldId id="303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308" r:id="rId45"/>
    <p:sldId id="306" r:id="rId46"/>
    <p:sldId id="307" r:id="rId47"/>
    <p:sldId id="276" r:id="rId48"/>
    <p:sldId id="277" r:id="rId49"/>
    <p:sldId id="278" r:id="rId50"/>
    <p:sldId id="279" r:id="rId51"/>
    <p:sldId id="280" r:id="rId52"/>
    <p:sldId id="309" r:id="rId53"/>
    <p:sldId id="310" r:id="rId54"/>
    <p:sldId id="260" r:id="rId55"/>
    <p:sldId id="311" r:id="rId56"/>
    <p:sldId id="312" r:id="rId57"/>
    <p:sldId id="316" r:id="rId58"/>
    <p:sldId id="313" r:id="rId59"/>
    <p:sldId id="314" r:id="rId60"/>
    <p:sldId id="315" r:id="rId61"/>
    <p:sldId id="317" r:id="rId62"/>
    <p:sldId id="320" r:id="rId63"/>
    <p:sldId id="319" r:id="rId64"/>
    <p:sldId id="318" r:id="rId65"/>
    <p:sldId id="321" r:id="rId66"/>
    <p:sldId id="322" r:id="rId67"/>
    <p:sldId id="323" r:id="rId68"/>
    <p:sldId id="349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7" r:id="rId78"/>
    <p:sldId id="339" r:id="rId79"/>
    <p:sldId id="340" r:id="rId80"/>
    <p:sldId id="341" r:id="rId81"/>
    <p:sldId id="342" r:id="rId82"/>
    <p:sldId id="348" r:id="rId83"/>
    <p:sldId id="350" r:id="rId84"/>
    <p:sldId id="347" r:id="rId85"/>
    <p:sldId id="351" r:id="rId86"/>
    <p:sldId id="352" r:id="rId87"/>
    <p:sldId id="353" r:id="rId88"/>
    <p:sldId id="354" r:id="rId89"/>
    <p:sldId id="358" r:id="rId90"/>
    <p:sldId id="357" r:id="rId91"/>
    <p:sldId id="356" r:id="rId92"/>
    <p:sldId id="359" r:id="rId93"/>
    <p:sldId id="360" r:id="rId94"/>
    <p:sldId id="355" r:id="rId95"/>
    <p:sldId id="365" r:id="rId96"/>
    <p:sldId id="361" r:id="rId97"/>
    <p:sldId id="366" r:id="rId98"/>
    <p:sldId id="362" r:id="rId99"/>
    <p:sldId id="367" r:id="rId100"/>
    <p:sldId id="363" r:id="rId101"/>
    <p:sldId id="368" r:id="rId102"/>
    <p:sldId id="369" r:id="rId103"/>
    <p:sldId id="364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viewProps" Target="viewProps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theme" Target="theme/theme1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tableStyles" Target="tableStyle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A0D1F-FD9B-4759-8715-0B60E0442D51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FF22C-3B88-4420-96CD-7B26B14A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Predictor predicted you would choose B, he put $1,000,000</a:t>
            </a:r>
            <a:r>
              <a:rPr lang="en-US" baseline="0" dirty="0" smtClean="0"/>
              <a:t> in B. If Predictor predicted you would choose both boxes, he put $0 in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FF22C-3B88-4420-96CD-7B26B14AA1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5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Predictor predicted you would choose B, he put $1,000,000</a:t>
            </a:r>
            <a:r>
              <a:rPr lang="en-US" baseline="0" dirty="0" smtClean="0"/>
              <a:t> in B. If Predictor predicted you would choose both boxes, he put $0 in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FF22C-3B88-4420-96CD-7B26B14AA132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55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Predictor predicted you would choose B, he put $1,000,000</a:t>
            </a:r>
            <a:r>
              <a:rPr lang="en-US" baseline="0" dirty="0" smtClean="0"/>
              <a:t> in B. If Predictor predicted you would choose both boxes, he put $0 in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FF22C-3B88-4420-96CD-7B26B14AA132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55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Predictor predicted you would choose B, he put $1,000,000</a:t>
            </a:r>
            <a:r>
              <a:rPr lang="en-US" baseline="0" dirty="0" smtClean="0"/>
              <a:t> in B. If Predictor predicted you would choose both boxes, he put $0 in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FF22C-3B88-4420-96CD-7B26B14AA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55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Predictor predicted you would choose B, he put $1,000,000</a:t>
            </a:r>
            <a:r>
              <a:rPr lang="en-US" baseline="0" dirty="0" smtClean="0"/>
              <a:t> in B. If Predictor predicted you would choose both boxes, he put $0 in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FF22C-3B88-4420-96CD-7B26B14AA132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55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Predictor predicted you would choose B, he put $1,000,000</a:t>
            </a:r>
            <a:r>
              <a:rPr lang="en-US" baseline="0" dirty="0" smtClean="0"/>
              <a:t> in B. If Predictor predicted you would choose both boxes, he put $0 in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FF22C-3B88-4420-96CD-7B26B14AA132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5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You should be willing to pay up to 50</a:t>
            </a:r>
            <a:r>
              <a:rPr lang="en-US" baseline="0" smtClean="0"/>
              <a:t> cents to play this game.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You should be willing to pay up to 50</a:t>
            </a:r>
            <a:r>
              <a:rPr lang="en-US" baseline="0" smtClean="0"/>
              <a:t> cents to play this game.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Predictor predicted you would choose B, he put $1,000,000</a:t>
            </a:r>
            <a:r>
              <a:rPr lang="en-US" baseline="0" dirty="0" smtClean="0"/>
              <a:t> in B. If Predictor predicted you would choose both boxes, he put $0 in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FF22C-3B88-4420-96CD-7B26B14AA132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5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Predictor predicted you would choose B, he put $1,000,000</a:t>
            </a:r>
            <a:r>
              <a:rPr lang="en-US" baseline="0" dirty="0" smtClean="0"/>
              <a:t> in B. If Predictor predicted you would choose both boxes, he put $0 in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FF22C-3B88-4420-96CD-7B26B14AA132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5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B6B8-3ED1-4322-B701-A554BDD7597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50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11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7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4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5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12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6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3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2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44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41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9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68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69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92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06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300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1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71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16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15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7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091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62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667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12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603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519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30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166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735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939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475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767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955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841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3708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077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8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78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363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919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813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011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2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4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9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F856-1635-47EB-9197-3EDC654CFA2C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931B-0835-49AF-BDCD-93481AB6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0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F856-1635-47EB-9197-3EDC654CFA2C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931B-0835-49AF-BDCD-93481AB6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8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938E-D799-42F2-9757-E7F5C504571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901C-043C-4E34-B7A5-FEC0F1024F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0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F856-1635-47EB-9197-3EDC654CFA2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931B-0835-49AF-BDCD-93481AB6B85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2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6200"/>
            <a:ext cx="7772400" cy="1143000"/>
          </a:xfrm>
        </p:spPr>
        <p:txBody>
          <a:bodyPr/>
          <a:lstStyle/>
          <a:p>
            <a:r>
              <a:rPr lang="en-US" b="1" dirty="0" smtClean="0"/>
              <a:t>Paradoxes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320" y="5863087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PH1102E/GEK1067</a:t>
            </a:r>
          </a:p>
          <a:p>
            <a:r>
              <a:rPr lang="en-US" b="1" dirty="0" smtClean="0"/>
              <a:t>Week 13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884" b="2084"/>
          <a:stretch/>
        </p:blipFill>
        <p:spPr bwMode="auto">
          <a:xfrm>
            <a:off x="2286000" y="1143000"/>
            <a:ext cx="4663440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4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Utility Reasoning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50%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50%</a:t>
                      </a:r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Take bet.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-$1.00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+$2.00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Don’t take bet.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$0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$0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9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50%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50%</a:t>
                      </a:r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-$1.00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+$2.00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$0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$0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9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1,</a:t>
                      </a:r>
                      <a:r>
                        <a:rPr lang="en-US" baseline="0" smtClean="0"/>
                        <a:t> 2, or 3 gets rolled.</a:t>
                      </a:r>
                    </a:p>
                    <a:p>
                      <a:pPr algn="ctr"/>
                      <a:endParaRPr lang="en-US" baseline="0" smtClean="0"/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50%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50%</a:t>
                      </a:r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-$1.00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+$2.00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$0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$0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5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1,</a:t>
                      </a:r>
                      <a:r>
                        <a:rPr lang="en-US" baseline="0" smtClean="0"/>
                        <a:t> 2, or 3 gets rolled.</a:t>
                      </a:r>
                    </a:p>
                    <a:p>
                      <a:pPr algn="ctr"/>
                      <a:endParaRPr lang="en-US" baseline="0" smtClean="0"/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50%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50%</a:t>
                      </a:r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-$1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+$2.00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5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1,</a:t>
                      </a:r>
                      <a:r>
                        <a:rPr lang="en-US" baseline="0" smtClean="0"/>
                        <a:t> 2, or 3 gets rolled.</a:t>
                      </a:r>
                    </a:p>
                    <a:p>
                      <a:pPr algn="ctr"/>
                      <a:endParaRPr lang="en-US" baseline="0" smtClean="0"/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50%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50%</a:t>
                      </a:r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-$1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8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1,</a:t>
                      </a:r>
                      <a:r>
                        <a:rPr lang="en-US" baseline="0" smtClean="0"/>
                        <a:t> 2, or 3 gets rolled.</a:t>
                      </a:r>
                    </a:p>
                    <a:p>
                      <a:pPr algn="ctr"/>
                      <a:endParaRPr lang="en-US" baseline="0" smtClean="0"/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50%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50%</a:t>
                      </a:r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-$1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50%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50%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-$1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6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50%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-$1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9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50%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50%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-$0.50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9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50%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50%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-$0.50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3048000"/>
            <a:ext cx="914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438400" y="3363686"/>
            <a:ext cx="424543" cy="1589314"/>
          </a:xfrm>
          <a:custGeom>
            <a:avLst/>
            <a:gdLst>
              <a:gd name="connsiteX0" fmla="*/ 587829 w 587829"/>
              <a:gd name="connsiteY0" fmla="*/ 0 h 1621971"/>
              <a:gd name="connsiteX1" fmla="*/ 0 w 587829"/>
              <a:gd name="connsiteY1" fmla="*/ 1621971 h 1621971"/>
              <a:gd name="connsiteX2" fmla="*/ 0 w 587829"/>
              <a:gd name="connsiteY2" fmla="*/ 1621971 h 16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829" h="1621971">
                <a:moveTo>
                  <a:pt x="587829" y="0"/>
                </a:moveTo>
                <a:lnTo>
                  <a:pt x="0" y="1621971"/>
                </a:lnTo>
                <a:lnTo>
                  <a:pt x="0" y="1621971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</a:t>
            </a:r>
            <a:r>
              <a:rPr lang="en-US">
                <a:solidFill>
                  <a:prstClr val="black"/>
                </a:solidFill>
              </a:rPr>
              <a:t>isk-adjusted loss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A paradox is “</a:t>
            </a:r>
            <a:r>
              <a:rPr lang="en-US" dirty="0"/>
              <a:t>an apparently </a:t>
            </a:r>
            <a:r>
              <a:rPr lang="en-US" dirty="0" smtClean="0"/>
              <a:t>unacceptable conclusion </a:t>
            </a:r>
            <a:r>
              <a:rPr lang="en-US" dirty="0"/>
              <a:t>derived by apparently acceptable reasoning from </a:t>
            </a:r>
            <a:r>
              <a:rPr lang="en-US" dirty="0" smtClean="0"/>
              <a:t>apparently acceptable </a:t>
            </a:r>
            <a:r>
              <a:rPr lang="en-US" dirty="0"/>
              <a:t>premises</a:t>
            </a:r>
            <a:r>
              <a:rPr lang="en-US" dirty="0" smtClean="0"/>
              <a:t>.”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 R.M. Sainsbury, </a:t>
            </a:r>
            <a:r>
              <a:rPr lang="en-US" i="1" dirty="0" smtClean="0"/>
              <a:t>Paradoxes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(Cambridge University Press, 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b="1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-$0.50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+$2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3048000"/>
            <a:ext cx="914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438400" y="3363686"/>
            <a:ext cx="424543" cy="1589314"/>
          </a:xfrm>
          <a:custGeom>
            <a:avLst/>
            <a:gdLst>
              <a:gd name="connsiteX0" fmla="*/ 587829 w 587829"/>
              <a:gd name="connsiteY0" fmla="*/ 0 h 1621971"/>
              <a:gd name="connsiteX1" fmla="*/ 0 w 587829"/>
              <a:gd name="connsiteY1" fmla="*/ 1621971 h 1621971"/>
              <a:gd name="connsiteX2" fmla="*/ 0 w 587829"/>
              <a:gd name="connsiteY2" fmla="*/ 1621971 h 16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829" h="1621971">
                <a:moveTo>
                  <a:pt x="587829" y="0"/>
                </a:moveTo>
                <a:lnTo>
                  <a:pt x="0" y="1621971"/>
                </a:lnTo>
                <a:lnTo>
                  <a:pt x="0" y="1621971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</a:t>
            </a:r>
            <a:r>
              <a:rPr lang="en-US">
                <a:solidFill>
                  <a:prstClr val="black"/>
                </a:solidFill>
              </a:rPr>
              <a:t>isk-adjusted loss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50%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-$0.50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3048000"/>
            <a:ext cx="914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438400" y="3363686"/>
            <a:ext cx="424543" cy="1589314"/>
          </a:xfrm>
          <a:custGeom>
            <a:avLst/>
            <a:gdLst>
              <a:gd name="connsiteX0" fmla="*/ 587829 w 587829"/>
              <a:gd name="connsiteY0" fmla="*/ 0 h 1621971"/>
              <a:gd name="connsiteX1" fmla="*/ 0 w 587829"/>
              <a:gd name="connsiteY1" fmla="*/ 1621971 h 1621971"/>
              <a:gd name="connsiteX2" fmla="*/ 0 w 587829"/>
              <a:gd name="connsiteY2" fmla="*/ 1621971 h 16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829" h="1621971">
                <a:moveTo>
                  <a:pt x="587829" y="0"/>
                </a:moveTo>
                <a:lnTo>
                  <a:pt x="0" y="1621971"/>
                </a:lnTo>
                <a:lnTo>
                  <a:pt x="0" y="1621971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</a:t>
            </a:r>
            <a:r>
              <a:rPr lang="en-US">
                <a:solidFill>
                  <a:prstClr val="black"/>
                </a:solidFill>
              </a:rPr>
              <a:t>isk-adjusted loss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-$0.50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3048000"/>
            <a:ext cx="914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438400" y="3363686"/>
            <a:ext cx="424543" cy="1589314"/>
          </a:xfrm>
          <a:custGeom>
            <a:avLst/>
            <a:gdLst>
              <a:gd name="connsiteX0" fmla="*/ 587829 w 587829"/>
              <a:gd name="connsiteY0" fmla="*/ 0 h 1621971"/>
              <a:gd name="connsiteX1" fmla="*/ 0 w 587829"/>
              <a:gd name="connsiteY1" fmla="*/ 1621971 h 1621971"/>
              <a:gd name="connsiteX2" fmla="*/ 0 w 587829"/>
              <a:gd name="connsiteY2" fmla="*/ 1621971 h 16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829" h="1621971">
                <a:moveTo>
                  <a:pt x="587829" y="0"/>
                </a:moveTo>
                <a:lnTo>
                  <a:pt x="0" y="1621971"/>
                </a:lnTo>
                <a:lnTo>
                  <a:pt x="0" y="1621971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</a:t>
            </a:r>
            <a:r>
              <a:rPr lang="en-US">
                <a:solidFill>
                  <a:prstClr val="black"/>
                </a:solidFill>
              </a:rPr>
              <a:t>isk-adjusted loss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81600" y="3048000"/>
            <a:ext cx="6096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 flipH="1">
            <a:off x="4800600" y="3438245"/>
            <a:ext cx="470274" cy="1819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0000" y="533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</a:t>
            </a:r>
            <a:r>
              <a:rPr lang="en-US">
                <a:solidFill>
                  <a:prstClr val="black"/>
                </a:solidFill>
              </a:rPr>
              <a:t>isk-adjusted gain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-$0.50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pPr algn="ctr"/>
                      <a:r>
                        <a:rPr lang="en-US" b="1" smtClean="0"/>
                        <a:t>+$0.50 </a:t>
                      </a:r>
                      <a:endParaRPr lang="en-US" b="1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3048000"/>
            <a:ext cx="914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438400" y="3363686"/>
            <a:ext cx="424543" cy="1589314"/>
          </a:xfrm>
          <a:custGeom>
            <a:avLst/>
            <a:gdLst>
              <a:gd name="connsiteX0" fmla="*/ 587829 w 587829"/>
              <a:gd name="connsiteY0" fmla="*/ 0 h 1621971"/>
              <a:gd name="connsiteX1" fmla="*/ 0 w 587829"/>
              <a:gd name="connsiteY1" fmla="*/ 1621971 h 1621971"/>
              <a:gd name="connsiteX2" fmla="*/ 0 w 587829"/>
              <a:gd name="connsiteY2" fmla="*/ 1621971 h 16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829" h="1621971">
                <a:moveTo>
                  <a:pt x="587829" y="0"/>
                </a:moveTo>
                <a:lnTo>
                  <a:pt x="0" y="1621971"/>
                </a:lnTo>
                <a:lnTo>
                  <a:pt x="0" y="1621971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</a:t>
            </a:r>
            <a:r>
              <a:rPr lang="en-US">
                <a:solidFill>
                  <a:prstClr val="black"/>
                </a:solidFill>
              </a:rPr>
              <a:t>isk-adjusted loss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81600" y="3048000"/>
            <a:ext cx="6096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 flipH="1">
            <a:off x="4800600" y="3438245"/>
            <a:ext cx="470274" cy="1819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0000" y="533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</a:t>
            </a:r>
            <a:r>
              <a:rPr lang="en-US">
                <a:solidFill>
                  <a:prstClr val="black"/>
                </a:solidFill>
              </a:rPr>
              <a:t>isk-adjusted gain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50%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-$0.50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+$0.50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5181600" y="3048000"/>
            <a:ext cx="6096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 flipH="1">
            <a:off x="4800600" y="3438245"/>
            <a:ext cx="470274" cy="1819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533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</a:t>
            </a:r>
            <a:r>
              <a:rPr lang="en-US">
                <a:solidFill>
                  <a:prstClr val="black"/>
                </a:solidFill>
              </a:rPr>
              <a:t>isk-adjusted gain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43200" y="3048000"/>
            <a:ext cx="914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438400" y="3363686"/>
            <a:ext cx="424543" cy="1589314"/>
          </a:xfrm>
          <a:custGeom>
            <a:avLst/>
            <a:gdLst>
              <a:gd name="connsiteX0" fmla="*/ 587829 w 587829"/>
              <a:gd name="connsiteY0" fmla="*/ 0 h 1621971"/>
              <a:gd name="connsiteX1" fmla="*/ 0 w 587829"/>
              <a:gd name="connsiteY1" fmla="*/ 1621971 h 1621971"/>
              <a:gd name="connsiteX2" fmla="*/ 0 w 587829"/>
              <a:gd name="connsiteY2" fmla="*/ 1621971 h 16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829" h="1621971">
                <a:moveTo>
                  <a:pt x="587829" y="0"/>
                </a:moveTo>
                <a:lnTo>
                  <a:pt x="0" y="1621971"/>
                </a:lnTo>
                <a:lnTo>
                  <a:pt x="0" y="1621971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</a:t>
            </a:r>
            <a:r>
              <a:rPr lang="en-US">
                <a:solidFill>
                  <a:prstClr val="black"/>
                </a:solidFill>
              </a:rPr>
              <a:t>isk-adjusted loss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62800" y="3048000"/>
            <a:ext cx="914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>
            <a:stCxn id="11" idx="3"/>
          </p:cNvCxnSpPr>
          <p:nvPr/>
        </p:nvCxnSpPr>
        <p:spPr>
          <a:xfrm flipH="1">
            <a:off x="6477000" y="3373204"/>
            <a:ext cx="819711" cy="2341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5715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</a:rPr>
              <a:t>e</a:t>
            </a:r>
            <a:r>
              <a:rPr lang="en-US" b="1">
                <a:solidFill>
                  <a:prstClr val="black"/>
                </a:solidFill>
              </a:rPr>
              <a:t>xpected value </a:t>
            </a:r>
            <a:r>
              <a:rPr lang="en-US">
                <a:solidFill>
                  <a:prstClr val="black"/>
                </a:solidFill>
              </a:rPr>
              <a:t>of taking the bet =</a:t>
            </a:r>
          </a:p>
          <a:p>
            <a:pPr algn="ctr"/>
            <a:r>
              <a:rPr lang="en-US">
                <a:solidFill>
                  <a:prstClr val="black"/>
                </a:solidFill>
              </a:rPr>
              <a:t>(risk adjusted loss) + (risk adjusted gain)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50%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pPr algn="ctr"/>
                      <a:r>
                        <a:rPr lang="en-US" smtClean="0"/>
                        <a:t>Expected</a:t>
                      </a:r>
                      <a:r>
                        <a:rPr lang="en-US" baseline="0" smtClean="0"/>
                        <a:t> value of your decision</a:t>
                      </a:r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-$0.50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+$0.50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5181600" y="3048000"/>
            <a:ext cx="6096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 flipH="1">
            <a:off x="4800600" y="3438245"/>
            <a:ext cx="470274" cy="1819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533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</a:t>
            </a:r>
            <a:r>
              <a:rPr lang="en-US">
                <a:solidFill>
                  <a:prstClr val="black"/>
                </a:solidFill>
              </a:rPr>
              <a:t>isk-adjusted gain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43200" y="3048000"/>
            <a:ext cx="914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438400" y="3363686"/>
            <a:ext cx="424543" cy="1589314"/>
          </a:xfrm>
          <a:custGeom>
            <a:avLst/>
            <a:gdLst>
              <a:gd name="connsiteX0" fmla="*/ 587829 w 587829"/>
              <a:gd name="connsiteY0" fmla="*/ 0 h 1621971"/>
              <a:gd name="connsiteX1" fmla="*/ 0 w 587829"/>
              <a:gd name="connsiteY1" fmla="*/ 1621971 h 1621971"/>
              <a:gd name="connsiteX2" fmla="*/ 0 w 587829"/>
              <a:gd name="connsiteY2" fmla="*/ 1621971 h 16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829" h="1621971">
                <a:moveTo>
                  <a:pt x="587829" y="0"/>
                </a:moveTo>
                <a:lnTo>
                  <a:pt x="0" y="1621971"/>
                </a:lnTo>
                <a:lnTo>
                  <a:pt x="0" y="1621971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r</a:t>
            </a:r>
            <a:r>
              <a:rPr lang="en-US">
                <a:solidFill>
                  <a:prstClr val="black"/>
                </a:solidFill>
              </a:rPr>
              <a:t>isk-adjusted loss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62800" y="3048000"/>
            <a:ext cx="914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>
            <a:stCxn id="11" idx="3"/>
          </p:cNvCxnSpPr>
          <p:nvPr/>
        </p:nvCxnSpPr>
        <p:spPr>
          <a:xfrm flipH="1">
            <a:off x="6477000" y="3373204"/>
            <a:ext cx="819711" cy="2341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5715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</a:rPr>
              <a:t>e</a:t>
            </a:r>
            <a:r>
              <a:rPr lang="en-US" b="1">
                <a:solidFill>
                  <a:prstClr val="black"/>
                </a:solidFill>
              </a:rPr>
              <a:t>xpected value </a:t>
            </a:r>
            <a:r>
              <a:rPr lang="en-US">
                <a:solidFill>
                  <a:prstClr val="black"/>
                </a:solidFill>
              </a:rPr>
              <a:t>of taking the bet =</a:t>
            </a:r>
          </a:p>
          <a:p>
            <a:pPr algn="ctr"/>
            <a:r>
              <a:rPr lang="en-US">
                <a:solidFill>
                  <a:prstClr val="black"/>
                </a:solidFill>
              </a:rPr>
              <a:t>(risk adjusted loss) + (risk adjusted gain)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50%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/>
                    </a:p>
                    <a:p>
                      <a:pPr algn="ctr"/>
                      <a:r>
                        <a:rPr lang="en-US" b="0" smtClean="0"/>
                        <a:t>Expected value of your decision</a:t>
                      </a:r>
                      <a:endParaRPr lang="en-US" b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-$0.50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+$1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+$0.50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50%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/>
                    </a:p>
                    <a:p>
                      <a:pPr algn="ctr"/>
                      <a:r>
                        <a:rPr lang="en-US" b="0" smtClean="0"/>
                        <a:t>Expected value of your decision</a:t>
                      </a:r>
                      <a:endParaRPr lang="en-US" b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-$0.50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+$1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+$0.50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smtClean="0"/>
                    </a:p>
                    <a:p>
                      <a:pPr algn="ctr"/>
                      <a:r>
                        <a:rPr lang="en-US" b="1" smtClean="0"/>
                        <a:t>$0</a:t>
                      </a:r>
                      <a:endParaRPr lang="en-US" b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7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Utility Reasoning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286000"/>
                <a:gridCol w="2286000"/>
                <a:gridCol w="2057400"/>
              </a:tblGrid>
              <a:tr h="102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2, or 3 gets rolled.</a:t>
                      </a: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4, 5, or 6 gets rolled.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50%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/>
                    </a:p>
                    <a:p>
                      <a:pPr algn="ctr"/>
                      <a:r>
                        <a:rPr lang="en-US" b="0" smtClean="0"/>
                        <a:t>Expected value of your decision</a:t>
                      </a:r>
                      <a:endParaRPr lang="en-US" b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-$0.50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+$1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+$0.50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Don’t take bet.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smtClean="0"/>
                    </a:p>
                    <a:p>
                      <a:pPr algn="ctr"/>
                      <a:r>
                        <a:rPr lang="en-US" b="1" smtClean="0"/>
                        <a:t>$0</a:t>
                      </a:r>
                      <a:endParaRPr lang="en-US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48768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prstClr val="black"/>
                </a:solidFill>
              </a:rPr>
              <a:t>A rational person will make the decision that has the highest expected value (or “expected utility”).</a:t>
            </a:r>
            <a:endParaRPr lang="en-US" sz="2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blipFill dpi="0" rotWithShape="1">
            <a:blip r:embed="rId3" cstate="print">
              <a:alphaModFix amt="69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57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5105400" y="1905000"/>
            <a:ext cx="2971800" cy="2819400"/>
          </a:xfrm>
          <a:prstGeom prst="cub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 rot="10800000"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  <a:lumOff val="2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 descr="money-stack-psd605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71071">
            <a:off x="1534453" y="3687029"/>
            <a:ext cx="1187999" cy="1009799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685800" y="49530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A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$1,000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51054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B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$0 </a:t>
            </a:r>
            <a:r>
              <a:rPr lang="en-US" sz="3200" b="1" i="1">
                <a:solidFill>
                  <a:prstClr val="black"/>
                </a:solidFill>
              </a:rPr>
              <a:t>or </a:t>
            </a:r>
            <a:r>
              <a:rPr lang="en-US" sz="3200" b="1">
                <a:solidFill>
                  <a:prstClr val="black"/>
                </a:solidFill>
              </a:rPr>
              <a:t>$1,000,000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762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Do you choose to take both boxes, or just Box B?</a:t>
            </a:r>
          </a:p>
        </p:txBody>
      </p:sp>
    </p:spTree>
    <p:extLst>
      <p:ext uri="{BB962C8B-B14F-4D97-AF65-F5344CB8AC3E}">
        <p14:creationId xmlns:p14="http://schemas.microsoft.com/office/powerpoint/2010/main" val="10801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Paradoxes have played an important role in logic, math, science, and philosophy.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Why?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Because </a:t>
            </a:r>
            <a:r>
              <a:rPr lang="en-US" b="1" dirty="0" smtClean="0"/>
              <a:t>in order to solve a paradox, you have to give up a belief that </a:t>
            </a:r>
            <a:r>
              <a:rPr lang="en-US" b="1" u="sng" dirty="0" smtClean="0"/>
              <a:t>seems</a:t>
            </a:r>
            <a:r>
              <a:rPr lang="en-US" b="1" dirty="0" smtClean="0"/>
              <a:t> obviously true when you first think about it.</a:t>
            </a:r>
          </a:p>
          <a:p>
            <a:pPr marL="0" indent="0">
              <a:buNone/>
            </a:pPr>
            <a:r>
              <a:rPr lang="en-US" dirty="0" smtClean="0"/>
              <a:t>Often, this is a belief that logicians, mathematicians, scientists, or philosophers have been taking for granted for a long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blipFill dpi="0" rotWithShape="1">
            <a:blip r:embed="rId3" cstate="print">
              <a:alphaModFix amt="69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57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5105400" y="1905000"/>
            <a:ext cx="2971800" cy="2819400"/>
          </a:xfrm>
          <a:prstGeom prst="cub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 rot="10800000"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  <a:lumOff val="2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 descr="money-stack-psd605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71071">
            <a:off x="1534453" y="3687029"/>
            <a:ext cx="1187999" cy="1009799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685800" y="49530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A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$1,000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51054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B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$0 </a:t>
            </a:r>
            <a:r>
              <a:rPr lang="en-US" sz="3200" b="1" i="1">
                <a:solidFill>
                  <a:prstClr val="black"/>
                </a:solidFill>
              </a:rPr>
              <a:t>or </a:t>
            </a:r>
            <a:r>
              <a:rPr lang="en-US" sz="3200" b="1">
                <a:solidFill>
                  <a:prstClr val="black"/>
                </a:solidFill>
              </a:rPr>
              <a:t>$1,000,000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762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/>
                </a:solidFill>
              </a:rPr>
              <a:t>“Take Box B only!”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 Box B </a:t>
            </a:r>
            <a:r>
              <a:rPr lang="en-US" dirty="0" smtClean="0"/>
              <a:t>only!”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77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  <a:gridCol w="1981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Predictor predicted your choice correctly</a:t>
                      </a:r>
                      <a:endParaRPr lang="en-US" baseline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baseline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bg1"/>
                          </a:solidFill>
                        </a:rPr>
                        <a:t>90%</a:t>
                      </a:r>
                      <a:endParaRPr lang="en-US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 predicted your choice incorrectly</a:t>
                      </a:r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bg1"/>
                          </a:solidFill>
                        </a:rPr>
                        <a:t>Likelihood: 10%</a:t>
                      </a:r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Expected value of your decision</a:t>
                      </a:r>
                      <a:endParaRPr lang="en-US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Take Box B only.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+$900,000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</a:t>
                      </a:r>
                      <a:r>
                        <a:rPr lang="en-US" baseline="0" smtClean="0"/>
                        <a:t> both boxes.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+$1,000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+$101,000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3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 Box B </a:t>
            </a:r>
            <a:r>
              <a:rPr lang="en-US" dirty="0" smtClean="0"/>
              <a:t>only!”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77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  <a:gridCol w="1981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 predicted your choice correctly</a:t>
                      </a: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bg1"/>
                          </a:solidFill>
                        </a:rPr>
                        <a:t>90%</a:t>
                      </a:r>
                      <a:endParaRPr lang="en-US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predicted your choice incorrectly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bg1"/>
                          </a:solidFill>
                        </a:rPr>
                        <a:t>Likelihood: 10%</a:t>
                      </a:r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Expected value of your decision</a:t>
                      </a:r>
                      <a:endParaRPr lang="en-US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Take Box B only.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+$900,000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</a:t>
                      </a:r>
                      <a:r>
                        <a:rPr lang="en-US" baseline="0" smtClean="0"/>
                        <a:t> both boxes.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+$1,000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+$101,000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“Take Box B only!”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428838"/>
              </p:ext>
            </p:extLst>
          </p:nvPr>
        </p:nvGraphicFramePr>
        <p:xfrm>
          <a:off x="457200" y="1600200"/>
          <a:ext cx="8229600" cy="3177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  <a:gridCol w="1981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 predicted your choice correctly</a:t>
                      </a: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predicted your choice incorrectly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10%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/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Expected value of your decision</a:t>
                      </a:r>
                      <a:endParaRPr lang="en-US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Take </a:t>
                      </a:r>
                      <a:r>
                        <a:rPr lang="en-US" dirty="0" smtClean="0"/>
                        <a:t>Box B only.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+$900,000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</a:t>
                      </a:r>
                      <a:r>
                        <a:rPr lang="en-US" baseline="0" smtClean="0"/>
                        <a:t> both boxes.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+$1,000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+$101,000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 Box B </a:t>
            </a:r>
            <a:r>
              <a:rPr lang="en-US" dirty="0" smtClean="0"/>
              <a:t>only!”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77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  <a:gridCol w="1981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 predicted your choice correctly</a:t>
                      </a: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predicted your choice incorrectly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10%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Expected value of your decision</a:t>
                      </a:r>
                      <a:endParaRPr lang="en-US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Take Box B only.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+$900,000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</a:t>
                      </a:r>
                      <a:r>
                        <a:rPr lang="en-US" baseline="0" smtClean="0"/>
                        <a:t> both boxes.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+$101,000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 Box B </a:t>
            </a:r>
            <a:r>
              <a:rPr lang="en-US" dirty="0" smtClean="0"/>
              <a:t>only!”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77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  <a:gridCol w="1981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 predicted your choice correctly</a:t>
                      </a: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predicted your choice incorrectly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10%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Expected value of your decision</a:t>
                      </a:r>
                      <a:endParaRPr lang="en-US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Take Box B only.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+$900,000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</a:t>
                      </a:r>
                      <a:r>
                        <a:rPr lang="en-US" baseline="0" smtClean="0"/>
                        <a:t> both boxes.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+$101,000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1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 Box B </a:t>
            </a:r>
            <a:r>
              <a:rPr lang="en-US" dirty="0" smtClean="0"/>
              <a:t>only!”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77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  <a:gridCol w="1981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 predicted your choice correctly</a:t>
                      </a: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predicted your choice incorrectly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10%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Expected value of your decision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Take Box B only.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+$900,000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</a:t>
                      </a:r>
                      <a:r>
                        <a:rPr lang="en-US" baseline="0" smtClean="0"/>
                        <a:t> both boxes.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+$101,000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2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 Box B </a:t>
            </a:r>
            <a:r>
              <a:rPr lang="en-US" dirty="0" smtClean="0"/>
              <a:t>only!”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77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  <a:gridCol w="1981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 predicted your choice correctly</a:t>
                      </a: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predicted your choice incorrectly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10%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Expected value of your decision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Take Box B only.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+$900,000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</a:t>
                      </a:r>
                      <a:r>
                        <a:rPr lang="en-US" baseline="0" smtClean="0"/>
                        <a:t> both boxes.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+$101,000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2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 Box B </a:t>
            </a:r>
            <a:r>
              <a:rPr lang="en-US" dirty="0" smtClean="0"/>
              <a:t>only!”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77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  <a:gridCol w="1981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 predicted your choice correctly</a:t>
                      </a: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predicted your choice incorrectly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10%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Expected value of your decision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Take Box B only.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+$900,000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</a:t>
                      </a:r>
                      <a:r>
                        <a:rPr lang="en-US" baseline="0" smtClean="0"/>
                        <a:t> both boxes.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+$101,000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5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 Box B </a:t>
            </a:r>
            <a:r>
              <a:rPr lang="en-US" dirty="0" smtClean="0"/>
              <a:t>only!”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77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  <a:gridCol w="1981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 predicted your choice correctly</a:t>
                      </a: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Likelihood: 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predicted your choice incorrectly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Likelihood: 10%</a:t>
                      </a:r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Expected value of your decision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Take Box B only.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+$900,000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</a:t>
                      </a:r>
                      <a:r>
                        <a:rPr lang="en-US" baseline="0" smtClean="0"/>
                        <a:t> both boxes.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+$101,000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1816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prstClr val="black"/>
                </a:solidFill>
              </a:rPr>
              <a:t>Expected utility reasoning demands that you take only the opaque box!</a:t>
            </a:r>
            <a:endParaRPr lang="en-US" sz="3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Newcomb’s paradox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blipFill dpi="0" rotWithShape="1">
            <a:blip r:embed="rId3" cstate="print">
              <a:alphaModFix amt="69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57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5105400" y="1905000"/>
            <a:ext cx="2971800" cy="2819400"/>
          </a:xfrm>
          <a:prstGeom prst="cub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 rot="10800000"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  <a:lumOff val="2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 descr="money-stack-psd605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71071">
            <a:off x="1534453" y="3687029"/>
            <a:ext cx="1187999" cy="1009799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685800" y="49530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A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$1,000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51054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B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$0 </a:t>
            </a:r>
            <a:r>
              <a:rPr lang="en-US" sz="3200" b="1" i="1">
                <a:solidFill>
                  <a:prstClr val="black"/>
                </a:solidFill>
              </a:rPr>
              <a:t>or </a:t>
            </a:r>
            <a:r>
              <a:rPr lang="en-US" sz="3200" b="1">
                <a:solidFill>
                  <a:prstClr val="black"/>
                </a:solidFill>
              </a:rPr>
              <a:t>$1,000,000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762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Do you choose to take both boxes, or just Box B?</a:t>
            </a:r>
          </a:p>
        </p:txBody>
      </p:sp>
    </p:spTree>
    <p:extLst>
      <p:ext uri="{BB962C8B-B14F-4D97-AF65-F5344CB8AC3E}">
        <p14:creationId xmlns:p14="http://schemas.microsoft.com/office/powerpoint/2010/main" val="15217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blipFill dpi="0" rotWithShape="1">
            <a:blip r:embed="rId3" cstate="print">
              <a:alphaModFix amt="69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57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5105400" y="1905000"/>
            <a:ext cx="2971800" cy="2819400"/>
          </a:xfrm>
          <a:prstGeom prst="cub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 rot="10800000"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  <a:lumOff val="2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 descr="money-stack-psd605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71071">
            <a:off x="1534453" y="3687029"/>
            <a:ext cx="1187999" cy="1009799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685800" y="49530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A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$1,000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51054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B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$0 </a:t>
            </a:r>
            <a:r>
              <a:rPr lang="en-US" sz="3200" b="1" i="1">
                <a:solidFill>
                  <a:prstClr val="black"/>
                </a:solidFill>
              </a:rPr>
              <a:t>or </a:t>
            </a:r>
            <a:r>
              <a:rPr lang="en-US" sz="3200" b="1">
                <a:solidFill>
                  <a:prstClr val="black"/>
                </a:solidFill>
              </a:rPr>
              <a:t>$1,000,000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762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“Take </a:t>
            </a:r>
            <a:r>
              <a:rPr lang="en-US" sz="4000" dirty="0" smtClean="0">
                <a:solidFill>
                  <a:prstClr val="black"/>
                </a:solidFill>
              </a:rPr>
              <a:t>both boxes!”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“Take both boxes!”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936353"/>
              </p:ext>
            </p:extLst>
          </p:nvPr>
        </p:nvGraphicFramePr>
        <p:xfrm>
          <a:off x="457200" y="1600200"/>
          <a:ext cx="62484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</a:tblGrid>
              <a:tr h="102870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Predictor predicted you would take just</a:t>
                      </a:r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 one box.</a:t>
                      </a:r>
                    </a:p>
                    <a:p>
                      <a:pPr algn="l"/>
                      <a:endParaRPr lang="en-US" baseline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bg1"/>
                          </a:solidFill>
                        </a:rPr>
                        <a:t> predicted that you would take both boxes.</a:t>
                      </a:r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Take </a:t>
                      </a:r>
                      <a:r>
                        <a:rPr lang="en-US" dirty="0" smtClean="0"/>
                        <a:t>Box B only.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algn="l"/>
                      <a:endParaRPr lang="en-US" smtClean="0"/>
                    </a:p>
                    <a:p>
                      <a:pPr algn="l"/>
                      <a:r>
                        <a:rPr lang="en-US" smtClean="0"/>
                        <a:t>Take</a:t>
                      </a:r>
                      <a:r>
                        <a:rPr lang="en-US" baseline="0" smtClean="0"/>
                        <a:t> both boxes.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+$1,000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1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 both boxes!”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147085"/>
              </p:ext>
            </p:extLst>
          </p:nvPr>
        </p:nvGraphicFramePr>
        <p:xfrm>
          <a:off x="457200" y="1600200"/>
          <a:ext cx="62484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Predictor predicted you would take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Box B only.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predicted that you would take both boxes.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Take </a:t>
                      </a:r>
                      <a:r>
                        <a:rPr lang="en-US" dirty="0" smtClean="0"/>
                        <a:t>Box</a:t>
                      </a:r>
                      <a:r>
                        <a:rPr lang="en-US" baseline="0" dirty="0" smtClean="0"/>
                        <a:t> B only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</a:t>
                      </a:r>
                      <a:r>
                        <a:rPr lang="en-US" baseline="0" smtClean="0"/>
                        <a:t> both boxes.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+$1,000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7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 both boxes!”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992702"/>
              </p:ext>
            </p:extLst>
          </p:nvPr>
        </p:nvGraphicFramePr>
        <p:xfrm>
          <a:off x="457200" y="1600200"/>
          <a:ext cx="62484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Predictor predicted you would take Box B only.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predicted that you would take both boxes.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Take </a:t>
                      </a:r>
                      <a:r>
                        <a:rPr lang="en-US" dirty="0" smtClean="0"/>
                        <a:t>Box B only.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</a:t>
                      </a:r>
                      <a:r>
                        <a:rPr lang="en-US" baseline="0" smtClean="0"/>
                        <a:t> both boxes.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+$1,000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7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 both boxes!”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487858"/>
              </p:ext>
            </p:extLst>
          </p:nvPr>
        </p:nvGraphicFramePr>
        <p:xfrm>
          <a:off x="457200" y="1600200"/>
          <a:ext cx="62484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Predictor predicted you would take Box B only.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predicted that you would take both boxes.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Take </a:t>
                      </a:r>
                      <a:r>
                        <a:rPr lang="en-US" dirty="0" smtClean="0"/>
                        <a:t>Box B only.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Take</a:t>
                      </a:r>
                      <a:r>
                        <a:rPr lang="en-US" baseline="0" smtClean="0"/>
                        <a:t> both boxes.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+$1,000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4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 both boxes!”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543347"/>
              </p:ext>
            </p:extLst>
          </p:nvPr>
        </p:nvGraphicFramePr>
        <p:xfrm>
          <a:off x="457200" y="1600200"/>
          <a:ext cx="6248400" cy="290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133600"/>
                <a:gridCol w="2362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Predictor predicted you would take Box B only.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Predictor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predicted that you would take both boxes.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Take</a:t>
                      </a:r>
                      <a:r>
                        <a:rPr lang="en-US" baseline="0" dirty="0" smtClean="0"/>
                        <a:t> Box B only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+$1,000,000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0" dirty="0" smtClean="0"/>
                        <a:t>Take</a:t>
                      </a:r>
                      <a:r>
                        <a:rPr lang="en-US" b="0" baseline="0" dirty="0" smtClean="0"/>
                        <a:t> both boxes.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+$1,001,000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+$1,000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80060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</a:rPr>
              <a:t>Regardless of what the Predictor predicted, you’ll end up with more money if you take both boxes than if you take only Box B!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blipFill dpi="0" rotWithShape="1">
            <a:blip r:embed="rId3" cstate="print">
              <a:alphaModFix amt="69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57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5105400" y="1905000"/>
            <a:ext cx="2971800" cy="2819400"/>
          </a:xfrm>
          <a:prstGeom prst="cub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 rot="10800000"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  <a:lumOff val="2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 descr="money-stack-psd605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71071">
            <a:off x="1534453" y="3687029"/>
            <a:ext cx="1187999" cy="1009799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685800" y="49530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A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$1,000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51054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B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$0 </a:t>
            </a:r>
            <a:r>
              <a:rPr lang="en-US" sz="3200" b="1" i="1">
                <a:solidFill>
                  <a:prstClr val="black"/>
                </a:solidFill>
              </a:rPr>
              <a:t>or </a:t>
            </a:r>
            <a:r>
              <a:rPr lang="en-US" sz="3200" b="1">
                <a:solidFill>
                  <a:prstClr val="black"/>
                </a:solidFill>
              </a:rPr>
              <a:t>$1,000,000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762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Do you choose to take both boxes, or just Box B?</a:t>
            </a:r>
          </a:p>
        </p:txBody>
      </p:sp>
    </p:spTree>
    <p:extLst>
      <p:ext uri="{BB962C8B-B14F-4D97-AF65-F5344CB8AC3E}">
        <p14:creationId xmlns:p14="http://schemas.microsoft.com/office/powerpoint/2010/main" val="8250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blipFill dpi="0" rotWithShape="1">
            <a:blip r:embed="rId3" cstate="print">
              <a:alphaModFix amt="69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57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5105400" y="1905000"/>
            <a:ext cx="2971800" cy="2819400"/>
          </a:xfrm>
          <a:prstGeom prst="cub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 rot="10800000"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  <a:lumOff val="2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 descr="money-stack-psd605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71071">
            <a:off x="1534453" y="3687029"/>
            <a:ext cx="1187999" cy="1009799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685800" y="49530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A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$1,000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51054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B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$0 </a:t>
            </a:r>
            <a:r>
              <a:rPr lang="en-US" sz="3200" b="1" i="1">
                <a:solidFill>
                  <a:prstClr val="black"/>
                </a:solidFill>
              </a:rPr>
              <a:t>or </a:t>
            </a:r>
            <a:r>
              <a:rPr lang="en-US" sz="3200" b="1">
                <a:solidFill>
                  <a:prstClr val="black"/>
                </a:solidFill>
              </a:rPr>
              <a:t>$1,000,000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76200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prstClr val="black"/>
                </a:solidFill>
              </a:rPr>
              <a:t>???</a:t>
            </a:r>
            <a:endParaRPr lang="en-US" sz="8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blipFill dpi="0" rotWithShape="1">
            <a:blip r:embed="rId3" cstate="print">
              <a:alphaModFix amt="69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57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5105400" y="1905000"/>
            <a:ext cx="2971800" cy="2819400"/>
          </a:xfrm>
          <a:prstGeom prst="cub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 rot="10800000"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  <a:lumOff val="2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 descr="money-stack-psd605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71071">
            <a:off x="1534453" y="3687029"/>
            <a:ext cx="1187999" cy="1009799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685800" y="49530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A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$1,000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51054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B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$0 </a:t>
            </a:r>
            <a:r>
              <a:rPr lang="en-US" sz="3200" b="1" i="1">
                <a:solidFill>
                  <a:prstClr val="black"/>
                </a:solidFill>
              </a:rPr>
              <a:t>or </a:t>
            </a:r>
            <a:r>
              <a:rPr lang="en-US" sz="3200" b="1">
                <a:solidFill>
                  <a:prstClr val="black"/>
                </a:solidFill>
              </a:rPr>
              <a:t>$1,000,000</a:t>
            </a:r>
            <a:endParaRPr lang="en-US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paradox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Paradox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7" r="13959" b="18610"/>
          <a:stretch/>
        </p:blipFill>
        <p:spPr>
          <a:xfrm>
            <a:off x="990600" y="1600200"/>
            <a:ext cx="2712720" cy="3616960"/>
          </a:xfrm>
        </p:spPr>
      </p:pic>
      <p:sp>
        <p:nvSpPr>
          <p:cNvPr id="6" name="TextBox 5"/>
          <p:cNvSpPr txBox="1"/>
          <p:nvPr/>
        </p:nvSpPr>
        <p:spPr>
          <a:xfrm>
            <a:off x="990600" y="5334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Bertrand Russell</a:t>
            </a:r>
          </a:p>
          <a:p>
            <a:pPr algn="ctr"/>
            <a:r>
              <a:rPr lang="en-US" dirty="0" smtClean="0"/>
              <a:t>(1872-1970)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Paradox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7" r="13959" b="18610"/>
          <a:stretch/>
        </p:blipFill>
        <p:spPr>
          <a:xfrm>
            <a:off x="990600" y="1600200"/>
            <a:ext cx="2712720" cy="361696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A </a:t>
            </a:r>
            <a:r>
              <a:rPr lang="en-US" b="1" dirty="0" smtClean="0"/>
              <a:t>set</a:t>
            </a:r>
            <a:r>
              <a:rPr lang="en-US" dirty="0" smtClean="0"/>
              <a:t> is any collection of things.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A set’s </a:t>
            </a:r>
            <a:r>
              <a:rPr lang="en-US" b="1" dirty="0" smtClean="0"/>
              <a:t>members</a:t>
            </a:r>
            <a:r>
              <a:rPr lang="en-US" dirty="0" smtClean="0"/>
              <a:t> are the things in the set.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The concepts of </a:t>
            </a:r>
            <a:r>
              <a:rPr lang="en-US" b="1" dirty="0" smtClean="0"/>
              <a:t>set</a:t>
            </a:r>
            <a:r>
              <a:rPr lang="en-US" dirty="0" smtClean="0"/>
              <a:t> and </a:t>
            </a:r>
            <a:r>
              <a:rPr lang="en-US" b="1" dirty="0" smtClean="0"/>
              <a:t>set membership</a:t>
            </a:r>
            <a:r>
              <a:rPr lang="en-US" dirty="0" smtClean="0"/>
              <a:t> are central to logic and mathematics.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334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Bertrand Russell</a:t>
            </a:r>
          </a:p>
          <a:p>
            <a:pPr algn="ctr"/>
            <a:r>
              <a:rPr lang="en-US" dirty="0" smtClean="0"/>
              <a:t>(1872-1970)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Paradox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7" r="13959" b="18610"/>
          <a:stretch/>
        </p:blipFill>
        <p:spPr>
          <a:xfrm>
            <a:off x="990600" y="1600200"/>
            <a:ext cx="2712720" cy="361696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Some sets are members of themselves, others are not.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u="sng" dirty="0" smtClean="0"/>
              <a:t>Non-self-membered</a:t>
            </a:r>
            <a:r>
              <a:rPr lang="en-US" dirty="0" smtClean="0"/>
              <a:t>: the set of all elephants.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u="sng" dirty="0" smtClean="0"/>
              <a:t>Self-membered</a:t>
            </a:r>
            <a:r>
              <a:rPr lang="en-US" dirty="0" smtClean="0"/>
              <a:t>: the set of all sets that have more than three members.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334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Bertrand Russell</a:t>
            </a:r>
          </a:p>
          <a:p>
            <a:pPr algn="ctr"/>
            <a:r>
              <a:rPr lang="en-US" dirty="0" smtClean="0"/>
              <a:t>(1872-1970)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16"/>
          <a:stretch/>
        </p:blipFill>
        <p:spPr>
          <a:xfrm>
            <a:off x="381000" y="2286000"/>
            <a:ext cx="4038600" cy="2761488"/>
          </a:xfrm>
        </p:spPr>
      </p:pic>
      <p:sp>
        <p:nvSpPr>
          <p:cNvPr id="6" name="TextBox 5"/>
          <p:cNvSpPr txBox="1"/>
          <p:nvPr/>
        </p:nvSpPr>
        <p:spPr>
          <a:xfrm>
            <a:off x="838200" y="5334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The set of all elephants is not one of these.</a:t>
            </a:r>
            <a:endParaRPr lang="en-US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685800"/>
            <a:ext cx="40386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The set of all elephants is </a:t>
            </a:r>
            <a:r>
              <a:rPr lang="en-US" sz="2400" u="sng" dirty="0" smtClean="0"/>
              <a:t>not</a:t>
            </a:r>
            <a:r>
              <a:rPr lang="en-US" sz="2400" dirty="0" smtClean="0"/>
              <a:t> a member of itself, since the set of all elephants is not an elephant.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684362"/>
            <a:ext cx="4038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set of all sets that have more than three members </a:t>
            </a:r>
            <a:r>
              <a:rPr lang="en-US" sz="2400" u="sng" dirty="0" smtClean="0"/>
              <a:t>is</a:t>
            </a:r>
            <a:r>
              <a:rPr lang="en-US" sz="2400" dirty="0" smtClean="0"/>
              <a:t> a member of itself, since there are more than three sets that have more than three members: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set of all elephants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set of all nations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set of all 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set of all planets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16"/>
          <a:stretch/>
        </p:blipFill>
        <p:spPr>
          <a:xfrm>
            <a:off x="381000" y="2286000"/>
            <a:ext cx="4038600" cy="2761488"/>
          </a:xfrm>
        </p:spPr>
      </p:pic>
      <p:sp>
        <p:nvSpPr>
          <p:cNvPr id="6" name="TextBox 5"/>
          <p:cNvSpPr txBox="1"/>
          <p:nvPr/>
        </p:nvSpPr>
        <p:spPr>
          <a:xfrm>
            <a:off x="838200" y="5334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The set of all elephants is not one of these.</a:t>
            </a:r>
            <a:endParaRPr lang="en-US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685800"/>
            <a:ext cx="40386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The set of all elephants is </a:t>
            </a:r>
            <a:r>
              <a:rPr lang="en-US" sz="2400" u="sng" dirty="0" smtClean="0"/>
              <a:t>not</a:t>
            </a:r>
            <a:r>
              <a:rPr lang="en-US" sz="2400" dirty="0" smtClean="0"/>
              <a:t> a member of itself, since the set of all elephants is not an elephant.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Paradox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7" r="13959" b="18610"/>
          <a:stretch/>
        </p:blipFill>
        <p:spPr>
          <a:xfrm>
            <a:off x="990600" y="1600200"/>
            <a:ext cx="2712720" cy="361696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524000"/>
            <a:ext cx="44958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Consider the set of all non-self-membered sets; call this set </a:t>
            </a:r>
            <a:r>
              <a:rPr lang="en-US" b="1" dirty="0" smtClean="0"/>
              <a:t>S</a:t>
            </a:r>
            <a:r>
              <a:rPr lang="en-US" dirty="0" smtClean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b="1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a member of itself?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If the answer is Yes, then </a:t>
            </a:r>
            <a:r>
              <a:rPr lang="en-US" b="1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u="sng" dirty="0" smtClean="0">
                <a:solidFill>
                  <a:schemeClr val="bg1"/>
                </a:solidFill>
              </a:rPr>
              <a:t>both</a:t>
            </a:r>
            <a:r>
              <a:rPr lang="en-US" dirty="0" smtClean="0">
                <a:solidFill>
                  <a:schemeClr val="bg1"/>
                </a:solidFill>
              </a:rPr>
              <a:t> non-self-membered (since it belongs to the set of all non-self-membered sets) </a:t>
            </a:r>
            <a:r>
              <a:rPr lang="en-US" u="sng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self-membered (since it is a member of itself). This is impossible.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If the answer is No, then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is </a:t>
            </a:r>
            <a:r>
              <a:rPr lang="en-US" u="sng" dirty="0" smtClean="0">
                <a:solidFill>
                  <a:schemeClr val="bg1"/>
                </a:solidFill>
              </a:rPr>
              <a:t>both</a:t>
            </a:r>
            <a:r>
              <a:rPr lang="en-US" dirty="0" smtClean="0">
                <a:solidFill>
                  <a:schemeClr val="bg1"/>
                </a:solidFill>
              </a:rPr>
              <a:t> self-membered (since it then belongs to the set of non-self-membered sets i.e.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u="sng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non-self-membered (since it is not a member of itself). This is also impossible.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So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neither is nor is not a member of itself?!?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334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Bertrand Russell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(1872-1970)</a:t>
            </a:r>
          </a:p>
        </p:txBody>
      </p:sp>
    </p:spTree>
    <p:extLst>
      <p:ext uri="{BB962C8B-B14F-4D97-AF65-F5344CB8AC3E}">
        <p14:creationId xmlns:p14="http://schemas.microsoft.com/office/powerpoint/2010/main" val="14129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Paradox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7" r="13959" b="18610"/>
          <a:stretch/>
        </p:blipFill>
        <p:spPr>
          <a:xfrm>
            <a:off x="990600" y="1600200"/>
            <a:ext cx="2712720" cy="361696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524000"/>
            <a:ext cx="44958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Consider the set of all non-self-membered sets; call this set </a:t>
            </a:r>
            <a:r>
              <a:rPr lang="en-US" b="1" dirty="0" smtClean="0"/>
              <a:t>S</a:t>
            </a:r>
            <a:r>
              <a:rPr lang="en-US" dirty="0" smtClean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Is </a:t>
            </a:r>
            <a:r>
              <a:rPr lang="en-US" b="1" dirty="0" smtClean="0"/>
              <a:t>S </a:t>
            </a:r>
            <a:r>
              <a:rPr lang="en-US" dirty="0" smtClean="0"/>
              <a:t>a member of itself?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If the answer is Yes, then </a:t>
            </a:r>
            <a:r>
              <a:rPr lang="en-US" b="1" dirty="0" smtClean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u="sng" dirty="0" smtClean="0">
                <a:solidFill>
                  <a:schemeClr val="bg1"/>
                </a:solidFill>
              </a:rPr>
              <a:t>both</a:t>
            </a:r>
            <a:r>
              <a:rPr lang="en-US" dirty="0" smtClean="0">
                <a:solidFill>
                  <a:schemeClr val="bg1"/>
                </a:solidFill>
              </a:rPr>
              <a:t> non-self-membered (since it belongs to the set of all non-self-membered sets) </a:t>
            </a:r>
            <a:r>
              <a:rPr lang="en-US" u="sng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self-membered (since it is a member of itself). This is impossible.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If the answer is No, then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is </a:t>
            </a:r>
            <a:r>
              <a:rPr lang="en-US" u="sng" dirty="0" smtClean="0">
                <a:solidFill>
                  <a:schemeClr val="bg1"/>
                </a:solidFill>
              </a:rPr>
              <a:t>both</a:t>
            </a:r>
            <a:r>
              <a:rPr lang="en-US" dirty="0" smtClean="0">
                <a:solidFill>
                  <a:schemeClr val="bg1"/>
                </a:solidFill>
              </a:rPr>
              <a:t> self-membered (since it then belongs to the set of non-self-membered sets i.e.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u="sng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non-self-membered (since it is not a member of itself). This is also impossible.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So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neither is nor is not a member of itself?!?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334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Bertrand Russell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(1872-1970)</a:t>
            </a:r>
          </a:p>
        </p:txBody>
      </p:sp>
    </p:spTree>
    <p:extLst>
      <p:ext uri="{BB962C8B-B14F-4D97-AF65-F5344CB8AC3E}">
        <p14:creationId xmlns:p14="http://schemas.microsoft.com/office/powerpoint/2010/main" val="10797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Paradox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7" r="13959" b="18610"/>
          <a:stretch/>
        </p:blipFill>
        <p:spPr>
          <a:xfrm>
            <a:off x="990600" y="1600200"/>
            <a:ext cx="2712720" cy="361696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524000"/>
            <a:ext cx="44958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Consider the set of all non-self-membered sets; call this set </a:t>
            </a:r>
            <a:r>
              <a:rPr lang="en-US" b="1" dirty="0" smtClean="0"/>
              <a:t>S</a:t>
            </a:r>
            <a:r>
              <a:rPr lang="en-US" dirty="0" smtClean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Is </a:t>
            </a:r>
            <a:r>
              <a:rPr lang="en-US" b="1" dirty="0" smtClean="0"/>
              <a:t>S </a:t>
            </a:r>
            <a:r>
              <a:rPr lang="en-US" dirty="0" smtClean="0"/>
              <a:t>a member of itself?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If the answer is Yes, then </a:t>
            </a:r>
            <a:r>
              <a:rPr lang="en-US" b="1" dirty="0" smtClean="0"/>
              <a:t>S </a:t>
            </a:r>
            <a:r>
              <a:rPr lang="en-US" dirty="0" smtClean="0"/>
              <a:t>is </a:t>
            </a:r>
            <a:r>
              <a:rPr lang="en-US" u="sng" dirty="0" smtClean="0"/>
              <a:t>both</a:t>
            </a:r>
            <a:r>
              <a:rPr lang="en-US" dirty="0" smtClean="0"/>
              <a:t> non-self-membered (since it belongs to the set of all non-self-membered sets) </a:t>
            </a:r>
            <a:r>
              <a:rPr lang="en-US" u="sng" dirty="0" smtClean="0"/>
              <a:t>and</a:t>
            </a:r>
            <a:r>
              <a:rPr lang="en-US" dirty="0" smtClean="0"/>
              <a:t> self-membered (since it is a member of itself). This is impossible.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If the answer is No, then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is </a:t>
            </a:r>
            <a:r>
              <a:rPr lang="en-US" u="sng" dirty="0" smtClean="0">
                <a:solidFill>
                  <a:schemeClr val="bg1"/>
                </a:solidFill>
              </a:rPr>
              <a:t>both</a:t>
            </a:r>
            <a:r>
              <a:rPr lang="en-US" dirty="0" smtClean="0">
                <a:solidFill>
                  <a:schemeClr val="bg1"/>
                </a:solidFill>
              </a:rPr>
              <a:t> self-membered (since it then belongs to the set of non-self-membered sets i.e.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u="sng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non-self-membered (since it is not a member of itself). This is also impossible.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So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neither is nor is not a member of itself?!?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334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Bertrand Russell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(1872-1970)</a:t>
            </a:r>
          </a:p>
        </p:txBody>
      </p:sp>
    </p:spTree>
    <p:extLst>
      <p:ext uri="{BB962C8B-B14F-4D97-AF65-F5344CB8AC3E}">
        <p14:creationId xmlns:p14="http://schemas.microsoft.com/office/powerpoint/2010/main" val="33497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blipFill dpi="0" rotWithShape="1">
            <a:blip r:embed="rId3" cstate="print">
              <a:alphaModFix amt="69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57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5105400" y="1905000"/>
            <a:ext cx="2971800" cy="2819400"/>
          </a:xfrm>
          <a:prstGeom prst="cub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 rot="10800000">
            <a:off x="838200" y="1828800"/>
            <a:ext cx="2971800" cy="2895600"/>
          </a:xfrm>
          <a:prstGeom prst="cube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  <a:lumOff val="2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 descr="money-stack-psd605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71071">
            <a:off x="1534453" y="3687029"/>
            <a:ext cx="1187999" cy="1009799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685800" y="49530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A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$1,000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51054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</a:rPr>
              <a:t>Box B</a:t>
            </a:r>
          </a:p>
          <a:p>
            <a:pPr algn="ctr"/>
            <a:r>
              <a:rPr lang="en-US" sz="3200" b="1">
                <a:solidFill>
                  <a:prstClr val="black"/>
                </a:solidFill>
              </a:rPr>
              <a:t>$0 </a:t>
            </a:r>
            <a:r>
              <a:rPr lang="en-US" sz="3200" b="1" i="1">
                <a:solidFill>
                  <a:prstClr val="black"/>
                </a:solidFill>
              </a:rPr>
              <a:t>or </a:t>
            </a:r>
            <a:r>
              <a:rPr lang="en-US" sz="3200" b="1">
                <a:solidFill>
                  <a:prstClr val="black"/>
                </a:solidFill>
              </a:rPr>
              <a:t>$1,000,000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762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Do you choose to take both boxes, or just Box B?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55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Paradox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7" r="13959" b="18610"/>
          <a:stretch/>
        </p:blipFill>
        <p:spPr>
          <a:xfrm>
            <a:off x="990600" y="1600200"/>
            <a:ext cx="2712720" cy="361696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524000"/>
            <a:ext cx="44958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Consider the set of all non-self-membered sets; call this set </a:t>
            </a:r>
            <a:r>
              <a:rPr lang="en-US" b="1" dirty="0" smtClean="0"/>
              <a:t>S</a:t>
            </a:r>
            <a:r>
              <a:rPr lang="en-US" dirty="0" smtClean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Is </a:t>
            </a:r>
            <a:r>
              <a:rPr lang="en-US" b="1" dirty="0" smtClean="0"/>
              <a:t>S </a:t>
            </a:r>
            <a:r>
              <a:rPr lang="en-US" dirty="0" smtClean="0"/>
              <a:t>a member of itself?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If the answer is Yes, then </a:t>
            </a:r>
            <a:r>
              <a:rPr lang="en-US" b="1" dirty="0" smtClean="0"/>
              <a:t>S </a:t>
            </a:r>
            <a:r>
              <a:rPr lang="en-US" dirty="0" smtClean="0"/>
              <a:t>is </a:t>
            </a:r>
            <a:r>
              <a:rPr lang="en-US" u="sng" dirty="0" smtClean="0"/>
              <a:t>both</a:t>
            </a:r>
            <a:r>
              <a:rPr lang="en-US" dirty="0" smtClean="0"/>
              <a:t> non-self-membered (since it belongs to the set of all non-self-membered sets) </a:t>
            </a:r>
            <a:r>
              <a:rPr lang="en-US" u="sng" dirty="0" smtClean="0"/>
              <a:t>and</a:t>
            </a:r>
            <a:r>
              <a:rPr lang="en-US" dirty="0" smtClean="0"/>
              <a:t> self-membered (since it is a member of itself). This is impossible.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If the answer is No, then </a:t>
            </a:r>
            <a:r>
              <a:rPr lang="en-US" b="1" dirty="0" smtClean="0"/>
              <a:t>S</a:t>
            </a:r>
            <a:r>
              <a:rPr lang="en-US" dirty="0" smtClean="0"/>
              <a:t> is </a:t>
            </a:r>
            <a:r>
              <a:rPr lang="en-US" u="sng" dirty="0" smtClean="0"/>
              <a:t>both</a:t>
            </a:r>
            <a:r>
              <a:rPr lang="en-US" dirty="0" smtClean="0"/>
              <a:t> self-membered (since it then belongs to the set of non-self-membered sets i.e. </a:t>
            </a:r>
            <a:r>
              <a:rPr lang="en-US" b="1" dirty="0" smtClean="0"/>
              <a:t>S</a:t>
            </a:r>
            <a:r>
              <a:rPr lang="en-US" dirty="0" smtClean="0"/>
              <a:t>) </a:t>
            </a:r>
            <a:r>
              <a:rPr lang="en-US" u="sng" dirty="0" smtClean="0"/>
              <a:t>and</a:t>
            </a:r>
            <a:r>
              <a:rPr lang="en-US" dirty="0" smtClean="0"/>
              <a:t> non-self-membered (since it is not a member of itself). This is also impossible.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So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neither is nor is not a member of itself?!?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334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Bertrand Russell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(1872-1970)</a:t>
            </a:r>
          </a:p>
        </p:txBody>
      </p:sp>
    </p:spTree>
    <p:extLst>
      <p:ext uri="{BB962C8B-B14F-4D97-AF65-F5344CB8AC3E}">
        <p14:creationId xmlns:p14="http://schemas.microsoft.com/office/powerpoint/2010/main" val="40650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Paradox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7" r="13959" b="18610"/>
          <a:stretch/>
        </p:blipFill>
        <p:spPr>
          <a:xfrm>
            <a:off x="990600" y="1600200"/>
            <a:ext cx="2712720" cy="361696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524000"/>
            <a:ext cx="44958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Consider the set of all non-self-membered sets; call this set </a:t>
            </a:r>
            <a:r>
              <a:rPr lang="en-US" b="1" dirty="0" smtClean="0"/>
              <a:t>S</a:t>
            </a:r>
            <a:r>
              <a:rPr lang="en-US" dirty="0" smtClean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Is </a:t>
            </a:r>
            <a:r>
              <a:rPr lang="en-US" b="1" dirty="0" smtClean="0"/>
              <a:t>S </a:t>
            </a:r>
            <a:r>
              <a:rPr lang="en-US" dirty="0" smtClean="0"/>
              <a:t>a member of itself?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If the answer is Yes, then </a:t>
            </a:r>
            <a:r>
              <a:rPr lang="en-US" b="1" dirty="0" smtClean="0"/>
              <a:t>S </a:t>
            </a:r>
            <a:r>
              <a:rPr lang="en-US" dirty="0" smtClean="0"/>
              <a:t>is </a:t>
            </a:r>
            <a:r>
              <a:rPr lang="en-US" u="sng" dirty="0" smtClean="0"/>
              <a:t>both</a:t>
            </a:r>
            <a:r>
              <a:rPr lang="en-US" dirty="0" smtClean="0"/>
              <a:t> non-self-membered (since it belongs to the set of all non-self-membered sets) </a:t>
            </a:r>
            <a:r>
              <a:rPr lang="en-US" u="sng" dirty="0" smtClean="0"/>
              <a:t>and</a:t>
            </a:r>
            <a:r>
              <a:rPr lang="en-US" dirty="0" smtClean="0"/>
              <a:t> self-membered (since it is a member of itself). This is impossible.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If the answer is No, then </a:t>
            </a:r>
            <a:r>
              <a:rPr lang="en-US" b="1" dirty="0" smtClean="0"/>
              <a:t>S</a:t>
            </a:r>
            <a:r>
              <a:rPr lang="en-US" dirty="0" smtClean="0"/>
              <a:t> is </a:t>
            </a:r>
            <a:r>
              <a:rPr lang="en-US" u="sng" dirty="0" smtClean="0"/>
              <a:t>both</a:t>
            </a:r>
            <a:r>
              <a:rPr lang="en-US" dirty="0" smtClean="0"/>
              <a:t> self-membered (since it then belongs to the set of non-self-membered sets i.e. </a:t>
            </a:r>
            <a:r>
              <a:rPr lang="en-US" b="1" dirty="0" smtClean="0"/>
              <a:t>S</a:t>
            </a:r>
            <a:r>
              <a:rPr lang="en-US" dirty="0" smtClean="0"/>
              <a:t>) </a:t>
            </a:r>
            <a:r>
              <a:rPr lang="en-US" u="sng" dirty="0" smtClean="0"/>
              <a:t>and</a:t>
            </a:r>
            <a:r>
              <a:rPr lang="en-US" dirty="0" smtClean="0"/>
              <a:t> non-self-membered (since it is not a member of itself). This is also impossible.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So </a:t>
            </a:r>
            <a:r>
              <a:rPr lang="en-US" b="1" dirty="0" smtClean="0"/>
              <a:t>S</a:t>
            </a:r>
            <a:r>
              <a:rPr lang="en-US" dirty="0" smtClean="0"/>
              <a:t> neither is nor is not a member of itself?!?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334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Bertrand Russell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(1872-1970)</a:t>
            </a:r>
          </a:p>
        </p:txBody>
      </p:sp>
    </p:spTree>
    <p:extLst>
      <p:ext uri="{BB962C8B-B14F-4D97-AF65-F5344CB8AC3E}">
        <p14:creationId xmlns:p14="http://schemas.microsoft.com/office/powerpoint/2010/main" val="26275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6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paradox of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2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752600" y="1219200"/>
            <a:ext cx="457200" cy="4267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8996" y="559567"/>
            <a:ext cx="457200" cy="42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810000" y="1005840"/>
            <a:ext cx="457200" cy="42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724400" y="2971800"/>
            <a:ext cx="457200" cy="42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15200" y="1077727"/>
            <a:ext cx="457200" cy="426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648200" y="4724400"/>
            <a:ext cx="457200" cy="42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219200" y="4114800"/>
            <a:ext cx="457200" cy="426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3600" y="1798320"/>
            <a:ext cx="457200" cy="426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889849" y="346207"/>
            <a:ext cx="457200" cy="42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478657" y="3666226"/>
            <a:ext cx="457200" cy="426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347049" y="4295380"/>
            <a:ext cx="457200" cy="426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517921" y="2758440"/>
            <a:ext cx="457200" cy="426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172200" y="457200"/>
            <a:ext cx="457200" cy="426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737449" y="5140351"/>
            <a:ext cx="457200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289321" y="5623560"/>
            <a:ext cx="457200" cy="426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67751" y="5410200"/>
            <a:ext cx="457200" cy="426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388743" y="1866181"/>
            <a:ext cx="457200" cy="426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4094" y="1392878"/>
            <a:ext cx="457200" cy="426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400800" y="3445390"/>
            <a:ext cx="457200" cy="426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05000" y="-80513"/>
            <a:ext cx="457200" cy="426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05000" y="6050280"/>
            <a:ext cx="457200" cy="4267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-228600" y="3185160"/>
            <a:ext cx="457200" cy="4267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458200" y="259368"/>
            <a:ext cx="457200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181600" y="864367"/>
            <a:ext cx="457200" cy="426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152954" y="2758440"/>
            <a:ext cx="457200" cy="4267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646762" y="1652821"/>
            <a:ext cx="457200" cy="4267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229600" y="4419600"/>
            <a:ext cx="457200" cy="426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038600" y="5943600"/>
            <a:ext cx="457200" cy="4267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3600" y="5836920"/>
            <a:ext cx="457200" cy="426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62291" y="4582927"/>
            <a:ext cx="457200" cy="426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98453" y="2713037"/>
            <a:ext cx="457200" cy="4267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724400" y="259943"/>
            <a:ext cx="457200" cy="4267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88343" y="4567399"/>
            <a:ext cx="457200" cy="4267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91400" y="4549571"/>
            <a:ext cx="457200" cy="4267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382000" y="2037559"/>
            <a:ext cx="457200" cy="42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988943" y="6086799"/>
            <a:ext cx="457200" cy="4267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983302" y="6183989"/>
            <a:ext cx="457200" cy="4267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235351" y="6183989"/>
            <a:ext cx="457200" cy="426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630728" y="3230592"/>
            <a:ext cx="457200" cy="426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934200" y="6553200"/>
            <a:ext cx="457200" cy="4267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0725" y="2784894"/>
            <a:ext cx="457200" cy="4267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-152400" y="6553200"/>
            <a:ext cx="457200" cy="426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62000" y="3239506"/>
            <a:ext cx="457200" cy="426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267200" y="3733800"/>
            <a:ext cx="457200" cy="4267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543245" y="6560101"/>
            <a:ext cx="457200" cy="4267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91400" y="-213360"/>
            <a:ext cx="457200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752600" y="1219200"/>
            <a:ext cx="457200" cy="4267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8996" y="559567"/>
            <a:ext cx="457200" cy="42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810000" y="1005840"/>
            <a:ext cx="457200" cy="42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724400" y="2971800"/>
            <a:ext cx="457200" cy="42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15200" y="1077727"/>
            <a:ext cx="457200" cy="426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648200" y="4724400"/>
            <a:ext cx="457200" cy="42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219200" y="4114800"/>
            <a:ext cx="457200" cy="426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3600" y="1798320"/>
            <a:ext cx="457200" cy="426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889849" y="346207"/>
            <a:ext cx="457200" cy="42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478657" y="3666226"/>
            <a:ext cx="457200" cy="426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347049" y="4295380"/>
            <a:ext cx="457200" cy="426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517921" y="2758440"/>
            <a:ext cx="457200" cy="426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172200" y="457200"/>
            <a:ext cx="457200" cy="426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737449" y="5140351"/>
            <a:ext cx="457200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289321" y="5623560"/>
            <a:ext cx="457200" cy="426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67751" y="5410200"/>
            <a:ext cx="457200" cy="426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388743" y="1866181"/>
            <a:ext cx="457200" cy="426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4094" y="1392878"/>
            <a:ext cx="457200" cy="426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400800" y="3445390"/>
            <a:ext cx="457200" cy="426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05000" y="-80513"/>
            <a:ext cx="457200" cy="426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05000" y="6050280"/>
            <a:ext cx="457200" cy="4267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-228600" y="3185160"/>
            <a:ext cx="457200" cy="4267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458200" y="259368"/>
            <a:ext cx="457200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181600" y="864367"/>
            <a:ext cx="457200" cy="426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152954" y="2758440"/>
            <a:ext cx="457200" cy="4267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646762" y="1652821"/>
            <a:ext cx="457200" cy="4267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229600" y="4419600"/>
            <a:ext cx="457200" cy="426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038600" y="5943600"/>
            <a:ext cx="457200" cy="4267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3600" y="5836920"/>
            <a:ext cx="457200" cy="426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62291" y="4582927"/>
            <a:ext cx="457200" cy="426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98453" y="2713037"/>
            <a:ext cx="457200" cy="4267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724400" y="259943"/>
            <a:ext cx="457200" cy="4267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88343" y="4567399"/>
            <a:ext cx="457200" cy="4267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91400" y="4549571"/>
            <a:ext cx="457200" cy="4267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382000" y="2037559"/>
            <a:ext cx="457200" cy="42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988943" y="6086799"/>
            <a:ext cx="457200" cy="4267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983302" y="6183989"/>
            <a:ext cx="457200" cy="4267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235351" y="6183989"/>
            <a:ext cx="457200" cy="426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630728" y="3230592"/>
            <a:ext cx="457200" cy="426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934200" y="6553200"/>
            <a:ext cx="457200" cy="4267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0725" y="2784894"/>
            <a:ext cx="457200" cy="4267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-152400" y="6553200"/>
            <a:ext cx="457200" cy="426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62000" y="3239506"/>
            <a:ext cx="457200" cy="426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267200" y="3733800"/>
            <a:ext cx="457200" cy="4267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543245" y="6560101"/>
            <a:ext cx="457200" cy="4267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91400" y="-213360"/>
            <a:ext cx="457200" cy="42672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191000" y="3230592"/>
            <a:ext cx="228600" cy="22227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752600" y="1219200"/>
            <a:ext cx="457200" cy="4267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8996" y="559567"/>
            <a:ext cx="457200" cy="42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810000" y="1005840"/>
            <a:ext cx="457200" cy="42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971800"/>
            <a:ext cx="426720" cy="42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15200" y="1077727"/>
            <a:ext cx="457200" cy="426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648200" y="4724400"/>
            <a:ext cx="457200" cy="42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219200" y="4114800"/>
            <a:ext cx="457200" cy="426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3600" y="1798320"/>
            <a:ext cx="457200" cy="426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889849" y="346207"/>
            <a:ext cx="457200" cy="42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478657" y="3666226"/>
            <a:ext cx="457200" cy="426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347049" y="4295380"/>
            <a:ext cx="457200" cy="426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517921" y="2758440"/>
            <a:ext cx="457200" cy="426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172200" y="457200"/>
            <a:ext cx="457200" cy="426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737449" y="5140351"/>
            <a:ext cx="457200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289321" y="5623560"/>
            <a:ext cx="457200" cy="426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67751" y="5410200"/>
            <a:ext cx="457200" cy="426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388743" y="1866181"/>
            <a:ext cx="457200" cy="426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4094" y="1392878"/>
            <a:ext cx="457200" cy="426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400800" y="3445390"/>
            <a:ext cx="457200" cy="426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05000" y="-80513"/>
            <a:ext cx="457200" cy="426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05000" y="6050280"/>
            <a:ext cx="457200" cy="4267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-228600" y="3185160"/>
            <a:ext cx="457200" cy="4267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458200" y="259368"/>
            <a:ext cx="457200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181600" y="864367"/>
            <a:ext cx="457200" cy="426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152954" y="2758440"/>
            <a:ext cx="457200" cy="4267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646762" y="1652821"/>
            <a:ext cx="457200" cy="4267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229600" y="4419600"/>
            <a:ext cx="457200" cy="426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038600" y="5943600"/>
            <a:ext cx="457200" cy="4267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3600" y="5836920"/>
            <a:ext cx="457200" cy="426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62291" y="4582927"/>
            <a:ext cx="457200" cy="426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98453" y="2713037"/>
            <a:ext cx="457200" cy="4267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724400" y="259943"/>
            <a:ext cx="457200" cy="4267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88343" y="4567399"/>
            <a:ext cx="457200" cy="4267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91400" y="4549571"/>
            <a:ext cx="457200" cy="4267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382000" y="2037559"/>
            <a:ext cx="457200" cy="42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988943" y="6086799"/>
            <a:ext cx="457200" cy="4267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983302" y="6183989"/>
            <a:ext cx="457200" cy="4267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235351" y="6183989"/>
            <a:ext cx="457200" cy="426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630728" y="3230592"/>
            <a:ext cx="457200" cy="426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934200" y="6553200"/>
            <a:ext cx="457200" cy="4267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0725" y="2784894"/>
            <a:ext cx="457200" cy="4267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-152400" y="6553200"/>
            <a:ext cx="457200" cy="426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62000" y="3239506"/>
            <a:ext cx="457200" cy="426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40" y="3733800"/>
            <a:ext cx="426720" cy="4267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543245" y="6560101"/>
            <a:ext cx="457200" cy="4267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91400" y="-213360"/>
            <a:ext cx="457200" cy="42672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575649" y="2362200"/>
            <a:ext cx="1682151" cy="1752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752600" y="1219200"/>
            <a:ext cx="457200" cy="4267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8996" y="559567"/>
            <a:ext cx="457200" cy="42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810000" y="1005840"/>
            <a:ext cx="457200" cy="42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971800"/>
            <a:ext cx="426720" cy="42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15200" y="1077727"/>
            <a:ext cx="457200" cy="426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648200" y="4724400"/>
            <a:ext cx="457200" cy="42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219200" y="4114800"/>
            <a:ext cx="457200" cy="426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3600" y="1798320"/>
            <a:ext cx="457200" cy="426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889849" y="346207"/>
            <a:ext cx="457200" cy="42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478657" y="3666226"/>
            <a:ext cx="457200" cy="426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3347049" y="4295380"/>
            <a:ext cx="457200" cy="426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517921" y="2758440"/>
            <a:ext cx="457200" cy="426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172200" y="457200"/>
            <a:ext cx="457200" cy="426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737449" y="5140351"/>
            <a:ext cx="457200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289321" y="5623560"/>
            <a:ext cx="457200" cy="426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67751" y="5410200"/>
            <a:ext cx="457200" cy="426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3" y="1866181"/>
            <a:ext cx="426720" cy="426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4094" y="1392878"/>
            <a:ext cx="457200" cy="426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400800" y="3445390"/>
            <a:ext cx="457200" cy="426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05000" y="-80513"/>
            <a:ext cx="457200" cy="426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05000" y="6050280"/>
            <a:ext cx="457200" cy="4267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-228600" y="3185160"/>
            <a:ext cx="457200" cy="4267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458200" y="259368"/>
            <a:ext cx="457200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181600" y="864367"/>
            <a:ext cx="457200" cy="426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94" y="2758440"/>
            <a:ext cx="426720" cy="4267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02" y="1652821"/>
            <a:ext cx="426720" cy="4267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229600" y="4419600"/>
            <a:ext cx="457200" cy="426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038600" y="5943600"/>
            <a:ext cx="457200" cy="4267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3600" y="5836920"/>
            <a:ext cx="457200" cy="426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62291" y="4582927"/>
            <a:ext cx="457200" cy="426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98453" y="2713037"/>
            <a:ext cx="457200" cy="4267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724400" y="259943"/>
            <a:ext cx="457200" cy="4267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88343" y="4567399"/>
            <a:ext cx="457200" cy="4267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91400" y="4549571"/>
            <a:ext cx="457200" cy="4267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382000" y="2037559"/>
            <a:ext cx="457200" cy="42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988943" y="6086799"/>
            <a:ext cx="457200" cy="4267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983302" y="6183989"/>
            <a:ext cx="457200" cy="4267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235351" y="6183989"/>
            <a:ext cx="457200" cy="426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630728" y="3230592"/>
            <a:ext cx="457200" cy="426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934200" y="6553200"/>
            <a:ext cx="457200" cy="4267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0725" y="2784894"/>
            <a:ext cx="457200" cy="4267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-152400" y="6553200"/>
            <a:ext cx="457200" cy="426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62000" y="3239506"/>
            <a:ext cx="457200" cy="426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40" y="3733800"/>
            <a:ext cx="426720" cy="4267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543245" y="6560101"/>
            <a:ext cx="457200" cy="4267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91400" y="-213360"/>
            <a:ext cx="457200" cy="42672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819400" y="1504447"/>
            <a:ext cx="3121325" cy="31285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752600" y="1219200"/>
            <a:ext cx="457200" cy="4267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8996" y="559567"/>
            <a:ext cx="457200" cy="42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1005840"/>
            <a:ext cx="426720" cy="42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971800"/>
            <a:ext cx="426720" cy="42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15200" y="1077727"/>
            <a:ext cx="457200" cy="426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4724400"/>
            <a:ext cx="426720" cy="42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219200" y="4114800"/>
            <a:ext cx="457200" cy="426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1798320"/>
            <a:ext cx="426720" cy="426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889849" y="346207"/>
            <a:ext cx="457200" cy="42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97" y="3666226"/>
            <a:ext cx="426720" cy="426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289" y="4295380"/>
            <a:ext cx="426720" cy="426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517921" y="2758440"/>
            <a:ext cx="457200" cy="426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172200" y="457200"/>
            <a:ext cx="457200" cy="426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9" y="5140351"/>
            <a:ext cx="426720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289321" y="5623560"/>
            <a:ext cx="457200" cy="426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67751" y="5410200"/>
            <a:ext cx="457200" cy="426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3" y="1866181"/>
            <a:ext cx="426720" cy="426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4094" y="1392878"/>
            <a:ext cx="457200" cy="426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0" y="3445390"/>
            <a:ext cx="426720" cy="426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05000" y="-80513"/>
            <a:ext cx="457200" cy="426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05000" y="6050280"/>
            <a:ext cx="457200" cy="4267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-228600" y="3185160"/>
            <a:ext cx="457200" cy="4267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458200" y="259368"/>
            <a:ext cx="457200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181600" y="864367"/>
            <a:ext cx="457200" cy="426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94" y="2758440"/>
            <a:ext cx="426720" cy="4267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02" y="1652821"/>
            <a:ext cx="426720" cy="4267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229600" y="4419600"/>
            <a:ext cx="457200" cy="426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038600" y="5943600"/>
            <a:ext cx="457200" cy="4267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3600" y="5836920"/>
            <a:ext cx="457200" cy="426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531" y="4582927"/>
            <a:ext cx="426720" cy="426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93" y="2713037"/>
            <a:ext cx="426720" cy="4267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724400" y="259943"/>
            <a:ext cx="457200" cy="4267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88343" y="4567399"/>
            <a:ext cx="457200" cy="4267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91400" y="4549571"/>
            <a:ext cx="457200" cy="4267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382000" y="2037559"/>
            <a:ext cx="457200" cy="42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988943" y="6086799"/>
            <a:ext cx="457200" cy="4267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983302" y="6183989"/>
            <a:ext cx="457200" cy="4267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235351" y="6183989"/>
            <a:ext cx="457200" cy="426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630728" y="3230592"/>
            <a:ext cx="457200" cy="426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934200" y="6553200"/>
            <a:ext cx="457200" cy="4267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65" y="2784894"/>
            <a:ext cx="426720" cy="4267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-152400" y="6553200"/>
            <a:ext cx="457200" cy="426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62000" y="3239506"/>
            <a:ext cx="457200" cy="426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40" y="3733800"/>
            <a:ext cx="426720" cy="4267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543245" y="6560101"/>
            <a:ext cx="457200" cy="4267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91400" y="-213360"/>
            <a:ext cx="457200" cy="42672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676400" y="883920"/>
            <a:ext cx="5105400" cy="4953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 Box B only”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219200"/>
            <a:ext cx="426720" cy="4267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881" y="2286000"/>
            <a:ext cx="4270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8996" y="559567"/>
            <a:ext cx="457200" cy="42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1005840"/>
            <a:ext cx="426720" cy="42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971800"/>
            <a:ext cx="426720" cy="42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15200" y="1077727"/>
            <a:ext cx="457200" cy="426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4724400"/>
            <a:ext cx="426720" cy="42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4114800"/>
            <a:ext cx="426720" cy="426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1798320"/>
            <a:ext cx="426720" cy="426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89" y="346207"/>
            <a:ext cx="426720" cy="42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97" y="3666226"/>
            <a:ext cx="426720" cy="426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289" y="4295380"/>
            <a:ext cx="426720" cy="426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517921" y="2758440"/>
            <a:ext cx="457200" cy="426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172200" y="457200"/>
            <a:ext cx="457200" cy="426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9" y="5140351"/>
            <a:ext cx="426720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289321" y="5623560"/>
            <a:ext cx="457200" cy="426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67751" y="5410200"/>
            <a:ext cx="457200" cy="426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3" y="1866181"/>
            <a:ext cx="426720" cy="426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4094" y="1392878"/>
            <a:ext cx="457200" cy="426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0" y="3445390"/>
            <a:ext cx="426720" cy="426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05000" y="-80513"/>
            <a:ext cx="457200" cy="426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905000" y="6050280"/>
            <a:ext cx="457200" cy="4267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-228600" y="3185160"/>
            <a:ext cx="457200" cy="4267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458200" y="259368"/>
            <a:ext cx="457200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864367"/>
            <a:ext cx="426720" cy="426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94" y="2758440"/>
            <a:ext cx="426720" cy="4267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02" y="1652821"/>
            <a:ext cx="426720" cy="4267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229600" y="4419600"/>
            <a:ext cx="457200" cy="426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5943600"/>
            <a:ext cx="426720" cy="4267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5943600" y="5836920"/>
            <a:ext cx="457200" cy="426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531" y="4582927"/>
            <a:ext cx="426720" cy="426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93" y="2713037"/>
            <a:ext cx="426720" cy="4267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59943"/>
            <a:ext cx="426720" cy="4267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188343" y="4567399"/>
            <a:ext cx="457200" cy="4267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91400" y="4549571"/>
            <a:ext cx="457200" cy="4267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382000" y="2037559"/>
            <a:ext cx="457200" cy="42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83" y="6086799"/>
            <a:ext cx="426720" cy="4267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2983302" y="6183989"/>
            <a:ext cx="457200" cy="4267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235351" y="6183989"/>
            <a:ext cx="457200" cy="426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8630728" y="3230592"/>
            <a:ext cx="457200" cy="426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6934200" y="6553200"/>
            <a:ext cx="457200" cy="4267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65" y="2784894"/>
            <a:ext cx="426720" cy="4267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-152400" y="6553200"/>
            <a:ext cx="457200" cy="426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3239506"/>
            <a:ext cx="426720" cy="426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40" y="3733800"/>
            <a:ext cx="426720" cy="4267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4543245" y="6560101"/>
            <a:ext cx="457200" cy="4267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30667" r="6410" b="32001"/>
          <a:stretch/>
        </p:blipFill>
        <p:spPr>
          <a:xfrm>
            <a:off x="7391400" y="-213360"/>
            <a:ext cx="457200" cy="42672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38201" y="132847"/>
            <a:ext cx="6679720" cy="64272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1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219200"/>
            <a:ext cx="426720" cy="4267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881" y="2286000"/>
            <a:ext cx="4270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6" y="559567"/>
            <a:ext cx="426720" cy="42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1005840"/>
            <a:ext cx="426720" cy="42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971800"/>
            <a:ext cx="426720" cy="42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40" y="1077727"/>
            <a:ext cx="426720" cy="426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4724400"/>
            <a:ext cx="426720" cy="42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4114800"/>
            <a:ext cx="426720" cy="426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1798320"/>
            <a:ext cx="426720" cy="426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89" y="346207"/>
            <a:ext cx="426720" cy="42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97" y="3666226"/>
            <a:ext cx="426720" cy="426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289" y="4295380"/>
            <a:ext cx="426720" cy="426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61" y="2758440"/>
            <a:ext cx="426720" cy="426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457200"/>
            <a:ext cx="426720" cy="426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9" y="5140351"/>
            <a:ext cx="426720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61" y="5623560"/>
            <a:ext cx="426720" cy="426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1" y="5410200"/>
            <a:ext cx="426720" cy="426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3" y="1866181"/>
            <a:ext cx="426720" cy="426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4" y="1392878"/>
            <a:ext cx="426720" cy="426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0" y="3445390"/>
            <a:ext cx="426720" cy="426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-80513"/>
            <a:ext cx="426720" cy="426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6050280"/>
            <a:ext cx="426720" cy="4267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3185160"/>
            <a:ext cx="426720" cy="4267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259368"/>
            <a:ext cx="426720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864367"/>
            <a:ext cx="426720" cy="426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94" y="2758440"/>
            <a:ext cx="426720" cy="4267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02" y="1652821"/>
            <a:ext cx="426720" cy="4267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40" y="4419600"/>
            <a:ext cx="426720" cy="426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5943600"/>
            <a:ext cx="426720" cy="4267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5836920"/>
            <a:ext cx="426720" cy="426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531" y="4582927"/>
            <a:ext cx="426720" cy="426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93" y="2713037"/>
            <a:ext cx="426720" cy="4267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59943"/>
            <a:ext cx="426720" cy="4267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" y="4567399"/>
            <a:ext cx="426720" cy="4267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4549571"/>
            <a:ext cx="426720" cy="4267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40" y="2037559"/>
            <a:ext cx="426720" cy="42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83" y="6086799"/>
            <a:ext cx="426720" cy="4267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42" y="6183989"/>
            <a:ext cx="426720" cy="4267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91" y="6183989"/>
            <a:ext cx="426720" cy="426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68" y="3230592"/>
            <a:ext cx="426720" cy="426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6553200"/>
            <a:ext cx="426720" cy="4267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65" y="2784894"/>
            <a:ext cx="426720" cy="4267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553200"/>
            <a:ext cx="426720" cy="426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3239506"/>
            <a:ext cx="426720" cy="426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40" y="3733800"/>
            <a:ext cx="426720" cy="4267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5" y="6560101"/>
            <a:ext cx="426720" cy="4267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-213360"/>
            <a:ext cx="426720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219200"/>
            <a:ext cx="426720" cy="4267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881" y="2286000"/>
            <a:ext cx="4270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6" y="559567"/>
            <a:ext cx="426720" cy="42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1005840"/>
            <a:ext cx="426720" cy="42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971800"/>
            <a:ext cx="426720" cy="42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40" y="1077727"/>
            <a:ext cx="426720" cy="426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4724400"/>
            <a:ext cx="426720" cy="42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4114800"/>
            <a:ext cx="426720" cy="426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1798320"/>
            <a:ext cx="426720" cy="426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89" y="346207"/>
            <a:ext cx="426720" cy="42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97" y="3666226"/>
            <a:ext cx="426720" cy="426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289" y="4295380"/>
            <a:ext cx="426720" cy="426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61" y="2758440"/>
            <a:ext cx="426720" cy="426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457200"/>
            <a:ext cx="426720" cy="426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9" y="5140351"/>
            <a:ext cx="426720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61" y="5623560"/>
            <a:ext cx="426720" cy="426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1" y="5410200"/>
            <a:ext cx="426720" cy="426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3" y="1866181"/>
            <a:ext cx="426720" cy="426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4" y="1392878"/>
            <a:ext cx="426720" cy="426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0" y="3445390"/>
            <a:ext cx="426720" cy="426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-80513"/>
            <a:ext cx="426720" cy="426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6050280"/>
            <a:ext cx="426720" cy="4267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3185160"/>
            <a:ext cx="426720" cy="4267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259368"/>
            <a:ext cx="426720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864367"/>
            <a:ext cx="426720" cy="426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94" y="2758440"/>
            <a:ext cx="426720" cy="4267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02" y="1652821"/>
            <a:ext cx="426720" cy="4267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40" y="4419600"/>
            <a:ext cx="426720" cy="426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5943600"/>
            <a:ext cx="426720" cy="4267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5836920"/>
            <a:ext cx="426720" cy="426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531" y="4582927"/>
            <a:ext cx="426720" cy="426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93" y="2713037"/>
            <a:ext cx="426720" cy="4267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59943"/>
            <a:ext cx="426720" cy="4267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" y="4567399"/>
            <a:ext cx="426720" cy="4267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4549571"/>
            <a:ext cx="426720" cy="4267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40" y="2037559"/>
            <a:ext cx="426720" cy="42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83" y="6086799"/>
            <a:ext cx="426720" cy="4267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42" y="6183989"/>
            <a:ext cx="426720" cy="4267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91" y="6183989"/>
            <a:ext cx="426720" cy="426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68" y="3230592"/>
            <a:ext cx="426720" cy="426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6553200"/>
            <a:ext cx="426720" cy="4267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65" y="2784894"/>
            <a:ext cx="426720" cy="4267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553200"/>
            <a:ext cx="426720" cy="426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3239506"/>
            <a:ext cx="426720" cy="426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40" y="3733800"/>
            <a:ext cx="426720" cy="4267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5" y="6560101"/>
            <a:ext cx="426720" cy="4267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-213360"/>
            <a:ext cx="426720" cy="426720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4191000" y="3230592"/>
            <a:ext cx="228600" cy="22227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219200"/>
            <a:ext cx="426720" cy="4267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881" y="2286000"/>
            <a:ext cx="4270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6" y="559567"/>
            <a:ext cx="426720" cy="42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1005840"/>
            <a:ext cx="426720" cy="42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971800"/>
            <a:ext cx="426720" cy="42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40" y="1077727"/>
            <a:ext cx="426720" cy="426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4724400"/>
            <a:ext cx="426720" cy="42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4114800"/>
            <a:ext cx="426720" cy="426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1798320"/>
            <a:ext cx="426720" cy="426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89" y="346207"/>
            <a:ext cx="426720" cy="42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97" y="3666226"/>
            <a:ext cx="426720" cy="426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289" y="4295380"/>
            <a:ext cx="426720" cy="426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61" y="2758440"/>
            <a:ext cx="426720" cy="426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457200"/>
            <a:ext cx="426720" cy="426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9" y="5140351"/>
            <a:ext cx="426720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61" y="5623560"/>
            <a:ext cx="426720" cy="426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1" y="5410200"/>
            <a:ext cx="426720" cy="426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3" y="1866181"/>
            <a:ext cx="426720" cy="426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4" y="1392878"/>
            <a:ext cx="426720" cy="426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0" y="3445390"/>
            <a:ext cx="426720" cy="426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-80513"/>
            <a:ext cx="426720" cy="426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6050280"/>
            <a:ext cx="426720" cy="4267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3185160"/>
            <a:ext cx="426720" cy="4267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259368"/>
            <a:ext cx="426720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864367"/>
            <a:ext cx="426720" cy="426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94" y="2758440"/>
            <a:ext cx="426720" cy="4267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02" y="1652821"/>
            <a:ext cx="426720" cy="4267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40" y="4419600"/>
            <a:ext cx="426720" cy="426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5943600"/>
            <a:ext cx="426720" cy="4267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5836920"/>
            <a:ext cx="426720" cy="426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531" y="4582927"/>
            <a:ext cx="426720" cy="426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93" y="2713037"/>
            <a:ext cx="426720" cy="4267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59943"/>
            <a:ext cx="426720" cy="4267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" y="4567399"/>
            <a:ext cx="426720" cy="4267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4549571"/>
            <a:ext cx="426720" cy="4267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40" y="2037559"/>
            <a:ext cx="426720" cy="42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83" y="6086799"/>
            <a:ext cx="426720" cy="4267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42" y="6183989"/>
            <a:ext cx="426720" cy="4267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91" y="6183989"/>
            <a:ext cx="426720" cy="426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68" y="3230592"/>
            <a:ext cx="426720" cy="426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6553200"/>
            <a:ext cx="426720" cy="4267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65" y="2784894"/>
            <a:ext cx="426720" cy="4267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553200"/>
            <a:ext cx="426720" cy="426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3239506"/>
            <a:ext cx="426720" cy="426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40" y="3733800"/>
            <a:ext cx="426720" cy="4267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5" y="6560101"/>
            <a:ext cx="426720" cy="4267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-213360"/>
            <a:ext cx="426720" cy="42672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3575649" y="2362200"/>
            <a:ext cx="1682151" cy="1752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5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219200"/>
            <a:ext cx="426720" cy="4267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881" y="2286000"/>
            <a:ext cx="4270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6" y="559567"/>
            <a:ext cx="426720" cy="42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1005840"/>
            <a:ext cx="426720" cy="42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971800"/>
            <a:ext cx="426720" cy="42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40" y="1077727"/>
            <a:ext cx="426720" cy="426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4724400"/>
            <a:ext cx="426720" cy="42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4114800"/>
            <a:ext cx="426720" cy="426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1798320"/>
            <a:ext cx="426720" cy="426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89" y="346207"/>
            <a:ext cx="426720" cy="42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97" y="3666226"/>
            <a:ext cx="426720" cy="426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289" y="4295380"/>
            <a:ext cx="426720" cy="426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61" y="2758440"/>
            <a:ext cx="426720" cy="426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457200"/>
            <a:ext cx="426720" cy="426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9" y="5140351"/>
            <a:ext cx="426720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61" y="5623560"/>
            <a:ext cx="426720" cy="426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1" y="5410200"/>
            <a:ext cx="426720" cy="426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3" y="1866181"/>
            <a:ext cx="426720" cy="426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4" y="1392878"/>
            <a:ext cx="426720" cy="426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0" y="3445390"/>
            <a:ext cx="426720" cy="426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-80513"/>
            <a:ext cx="426720" cy="426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6050280"/>
            <a:ext cx="426720" cy="4267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3185160"/>
            <a:ext cx="426720" cy="4267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259368"/>
            <a:ext cx="426720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864367"/>
            <a:ext cx="426720" cy="426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94" y="2758440"/>
            <a:ext cx="426720" cy="4267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02" y="1652821"/>
            <a:ext cx="426720" cy="4267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40" y="4419600"/>
            <a:ext cx="426720" cy="426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5943600"/>
            <a:ext cx="426720" cy="4267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5836920"/>
            <a:ext cx="426720" cy="426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531" y="4582927"/>
            <a:ext cx="426720" cy="426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93" y="2713037"/>
            <a:ext cx="426720" cy="4267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59943"/>
            <a:ext cx="426720" cy="4267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" y="4567399"/>
            <a:ext cx="426720" cy="4267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4549571"/>
            <a:ext cx="426720" cy="4267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40" y="2037559"/>
            <a:ext cx="426720" cy="42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83" y="6086799"/>
            <a:ext cx="426720" cy="4267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42" y="6183989"/>
            <a:ext cx="426720" cy="4267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91" y="6183989"/>
            <a:ext cx="426720" cy="426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68" y="3230592"/>
            <a:ext cx="426720" cy="426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6553200"/>
            <a:ext cx="426720" cy="4267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65" y="2784894"/>
            <a:ext cx="426720" cy="4267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553200"/>
            <a:ext cx="426720" cy="426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3239506"/>
            <a:ext cx="426720" cy="426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40" y="3733800"/>
            <a:ext cx="426720" cy="4267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5" y="6560101"/>
            <a:ext cx="426720" cy="4267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-213360"/>
            <a:ext cx="426720" cy="426720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2819400" y="1504447"/>
            <a:ext cx="3121325" cy="31285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219200"/>
            <a:ext cx="426720" cy="4267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881" y="2286000"/>
            <a:ext cx="4270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6" y="559567"/>
            <a:ext cx="426720" cy="42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1005840"/>
            <a:ext cx="426720" cy="42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971800"/>
            <a:ext cx="426720" cy="42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40" y="1077727"/>
            <a:ext cx="426720" cy="426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4724400"/>
            <a:ext cx="426720" cy="42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4114800"/>
            <a:ext cx="426720" cy="426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1798320"/>
            <a:ext cx="426720" cy="426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89" y="346207"/>
            <a:ext cx="426720" cy="42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97" y="3666226"/>
            <a:ext cx="426720" cy="426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289" y="4295380"/>
            <a:ext cx="426720" cy="426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61" y="2758440"/>
            <a:ext cx="426720" cy="426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457200"/>
            <a:ext cx="426720" cy="426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9" y="5140351"/>
            <a:ext cx="426720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61" y="5623560"/>
            <a:ext cx="426720" cy="426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1" y="5410200"/>
            <a:ext cx="426720" cy="426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3" y="1866181"/>
            <a:ext cx="426720" cy="426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4" y="1392878"/>
            <a:ext cx="426720" cy="426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0" y="3445390"/>
            <a:ext cx="426720" cy="426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-80513"/>
            <a:ext cx="426720" cy="426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6050280"/>
            <a:ext cx="426720" cy="4267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3185160"/>
            <a:ext cx="426720" cy="4267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259368"/>
            <a:ext cx="426720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864367"/>
            <a:ext cx="426720" cy="426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94" y="2758440"/>
            <a:ext cx="426720" cy="4267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02" y="1652821"/>
            <a:ext cx="426720" cy="4267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40" y="4419600"/>
            <a:ext cx="426720" cy="426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5943600"/>
            <a:ext cx="426720" cy="4267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5836920"/>
            <a:ext cx="426720" cy="426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531" y="4582927"/>
            <a:ext cx="426720" cy="426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93" y="2713037"/>
            <a:ext cx="426720" cy="4267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59943"/>
            <a:ext cx="426720" cy="4267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" y="4567399"/>
            <a:ext cx="426720" cy="4267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4549571"/>
            <a:ext cx="426720" cy="4267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40" y="2037559"/>
            <a:ext cx="426720" cy="42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83" y="6086799"/>
            <a:ext cx="426720" cy="4267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42" y="6183989"/>
            <a:ext cx="426720" cy="4267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91" y="6183989"/>
            <a:ext cx="426720" cy="426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68" y="3230592"/>
            <a:ext cx="426720" cy="426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6553200"/>
            <a:ext cx="426720" cy="4267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65" y="2784894"/>
            <a:ext cx="426720" cy="4267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553200"/>
            <a:ext cx="426720" cy="426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3239506"/>
            <a:ext cx="426720" cy="426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40" y="3733800"/>
            <a:ext cx="426720" cy="4267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5" y="6560101"/>
            <a:ext cx="426720" cy="4267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-213360"/>
            <a:ext cx="426720" cy="42672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1676400" y="883920"/>
            <a:ext cx="5105400" cy="4953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219200"/>
            <a:ext cx="426720" cy="4267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881" y="2286000"/>
            <a:ext cx="4270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6" y="559567"/>
            <a:ext cx="426720" cy="42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1005840"/>
            <a:ext cx="426720" cy="42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971800"/>
            <a:ext cx="426720" cy="42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40" y="1077727"/>
            <a:ext cx="426720" cy="426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4724400"/>
            <a:ext cx="426720" cy="42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4114800"/>
            <a:ext cx="426720" cy="426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1798320"/>
            <a:ext cx="426720" cy="426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89" y="346207"/>
            <a:ext cx="426720" cy="42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97" y="3666226"/>
            <a:ext cx="426720" cy="426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289" y="4295380"/>
            <a:ext cx="426720" cy="426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61" y="2758440"/>
            <a:ext cx="426720" cy="426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457200"/>
            <a:ext cx="426720" cy="426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9" y="5140351"/>
            <a:ext cx="426720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61" y="5623560"/>
            <a:ext cx="426720" cy="426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1" y="5410200"/>
            <a:ext cx="426720" cy="426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3" y="1866181"/>
            <a:ext cx="426720" cy="426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4" y="1392878"/>
            <a:ext cx="426720" cy="426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0" y="3445390"/>
            <a:ext cx="426720" cy="426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-80513"/>
            <a:ext cx="426720" cy="426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6050280"/>
            <a:ext cx="426720" cy="4267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3185160"/>
            <a:ext cx="426720" cy="4267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259368"/>
            <a:ext cx="426720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864367"/>
            <a:ext cx="426720" cy="426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94" y="2758440"/>
            <a:ext cx="426720" cy="4267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02" y="1652821"/>
            <a:ext cx="426720" cy="4267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40" y="4419600"/>
            <a:ext cx="426720" cy="426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5943600"/>
            <a:ext cx="426720" cy="4267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5836920"/>
            <a:ext cx="426720" cy="426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531" y="4582927"/>
            <a:ext cx="426720" cy="426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93" y="2713037"/>
            <a:ext cx="426720" cy="4267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259943"/>
            <a:ext cx="426720" cy="4267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" y="4567399"/>
            <a:ext cx="426720" cy="4267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4549571"/>
            <a:ext cx="426720" cy="4267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40" y="2037559"/>
            <a:ext cx="426720" cy="42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83" y="6086799"/>
            <a:ext cx="426720" cy="4267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42" y="6183989"/>
            <a:ext cx="426720" cy="4267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91" y="6183989"/>
            <a:ext cx="426720" cy="426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68" y="3230592"/>
            <a:ext cx="426720" cy="426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6553200"/>
            <a:ext cx="426720" cy="4267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65" y="2784894"/>
            <a:ext cx="426720" cy="4267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553200"/>
            <a:ext cx="426720" cy="426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3239506"/>
            <a:ext cx="426720" cy="4267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40" y="3733800"/>
            <a:ext cx="426720" cy="4267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5" y="6560101"/>
            <a:ext cx="426720" cy="4267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-213360"/>
            <a:ext cx="426720" cy="426720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838201" y="132847"/>
            <a:ext cx="6679720" cy="64272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 smtClean="0"/>
              <a:t>Which is scenario better? The scenario that contains</a:t>
            </a:r>
          </a:p>
          <a:p>
            <a:pPr marL="514350" indent="-514350">
              <a:spcAft>
                <a:spcPts val="5400"/>
              </a:spcAft>
              <a:buFont typeface="+mj-lt"/>
              <a:buAutoNum type="alphaLcParenR"/>
            </a:pPr>
            <a:r>
              <a:rPr lang="en-US" dirty="0" smtClean="0"/>
              <a:t>the Sphere of Joy</a:t>
            </a:r>
          </a:p>
          <a:p>
            <a:pPr marL="0" indent="0">
              <a:spcAft>
                <a:spcPts val="5400"/>
              </a:spcAft>
              <a:buNone/>
            </a:pPr>
            <a:r>
              <a:rPr lang="en-US" dirty="0" smtClean="0"/>
              <a:t>or,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LcParenR" startAt="2"/>
            </a:pPr>
            <a:r>
              <a:rPr lang="en-US" dirty="0" smtClean="0"/>
              <a:t>the Sphere of Misery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Which is better? A scenario in which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here is always more joy than misery</a:t>
            </a:r>
          </a:p>
          <a:p>
            <a:pPr marL="0" indent="0">
              <a:spcAft>
                <a:spcPts val="48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or,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LcParenR" startAt="2"/>
            </a:pPr>
            <a:r>
              <a:rPr lang="en-US" dirty="0" smtClean="0">
                <a:solidFill>
                  <a:schemeClr val="bg1"/>
                </a:solidFill>
              </a:rPr>
              <a:t>there is always more     misery than joy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 smtClean="0"/>
              <a:t>Which is scenario better? The scenario that contains</a:t>
            </a:r>
          </a:p>
          <a:p>
            <a:pPr marL="514350" indent="-514350">
              <a:spcAft>
                <a:spcPts val="5400"/>
              </a:spcAft>
              <a:buFont typeface="+mj-lt"/>
              <a:buAutoNum type="alphaLcParenR"/>
            </a:pPr>
            <a:r>
              <a:rPr lang="en-US" dirty="0" smtClean="0"/>
              <a:t>the Sphere of Joy</a:t>
            </a:r>
          </a:p>
          <a:p>
            <a:pPr marL="0" indent="0">
              <a:spcAft>
                <a:spcPts val="5400"/>
              </a:spcAft>
              <a:buNone/>
            </a:pPr>
            <a:r>
              <a:rPr lang="en-US" dirty="0" smtClean="0"/>
              <a:t>or,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LcParenR" startAt="2"/>
            </a:pPr>
            <a:r>
              <a:rPr lang="en-US" dirty="0" smtClean="0"/>
              <a:t>the Sphere of Misery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 smtClean="0"/>
              <a:t>Which is better? A scenario in which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LcParenR"/>
            </a:pPr>
            <a:r>
              <a:rPr lang="en-US" dirty="0"/>
              <a:t>t</a:t>
            </a:r>
            <a:r>
              <a:rPr lang="en-US" dirty="0" smtClean="0"/>
              <a:t>here is always more joy than misery</a:t>
            </a:r>
          </a:p>
          <a:p>
            <a:pPr marL="0" indent="0">
              <a:spcAft>
                <a:spcPts val="4800"/>
              </a:spcAft>
              <a:buNone/>
            </a:pPr>
            <a:r>
              <a:rPr lang="en-US" dirty="0" smtClean="0"/>
              <a:t>or,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LcParenR" startAt="2"/>
            </a:pPr>
            <a:r>
              <a:rPr lang="en-US" dirty="0" smtClean="0"/>
              <a:t>there is always more     misery than joy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505200" cy="4525963"/>
          </a:xfrm>
        </p:spPr>
        <p:txBody>
          <a:bodyPr/>
          <a:lstStyle/>
          <a:p>
            <a:pPr marL="182880" indent="0">
              <a:spcAft>
                <a:spcPts val="600"/>
              </a:spcAft>
              <a:buNone/>
            </a:pPr>
            <a:endParaRPr lang="en-US" smtClean="0"/>
          </a:p>
          <a:p>
            <a:pPr marL="182880" indent="0">
              <a:spcAft>
                <a:spcPts val="2400"/>
              </a:spcAft>
              <a:buNone/>
            </a:pPr>
            <a:r>
              <a:rPr lang="en-US" smtClean="0">
                <a:solidFill>
                  <a:schemeClr val="bg1"/>
                </a:solidFill>
              </a:rPr>
              <a:t>On a roll of 1, 2, or 3, you pay me $1.</a:t>
            </a:r>
          </a:p>
          <a:p>
            <a:pPr marL="182880" indent="0">
              <a:spcAft>
                <a:spcPts val="1200"/>
              </a:spcAft>
              <a:buNone/>
            </a:pPr>
            <a:r>
              <a:rPr lang="en-US" smtClean="0">
                <a:solidFill>
                  <a:schemeClr val="bg1"/>
                </a:solidFill>
              </a:rPr>
              <a:t>On a roll of 4, 5, or 6, I pay you $2.</a:t>
            </a:r>
          </a:p>
        </p:txBody>
      </p:sp>
      <p:pic>
        <p:nvPicPr>
          <p:cNvPr id="7" name="Content Placeholder 3" descr="singledi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29200" y="1752600"/>
            <a:ext cx="3139281" cy="3139281"/>
          </a:xfrm>
        </p:spPr>
      </p:pic>
    </p:spTree>
    <p:extLst>
      <p:ext uri="{BB962C8B-B14F-4D97-AF65-F5344CB8AC3E}">
        <p14:creationId xmlns:p14="http://schemas.microsoft.com/office/powerpoint/2010/main" val="38978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The Sphere of Joy scenario is better than the Sphere of Misery scenario.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But in the Sphere of Joy scenario there is always more misery than joy, and in the Sphere of Misery scenario there is always more joy than misery.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And a scenario in which there is always more joy than misery is better than a scenario in which there is always more misery than joy.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So, the Sphere of Misery scenario is better than the Sphere of Joy scenario. (follows from 2 and 3)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the Sphere of Joy scenario is better than the Sphere of Misery scenario, and the Sphere of Misery scenario is better than the Sphere of Joy scenario. (follows from 1 and 2)  </a:t>
            </a:r>
            <a:r>
              <a:rPr lang="en-US" b="1" dirty="0" smtClean="0"/>
              <a:t>?!?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89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5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Sorites</a:t>
            </a:r>
            <a:r>
              <a:rPr lang="en-US" dirty="0" smtClean="0"/>
              <a:t> paradox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" y="306705"/>
            <a:ext cx="7535794" cy="5017406"/>
          </a:xfrm>
        </p:spPr>
      </p:pic>
      <p:sp>
        <p:nvSpPr>
          <p:cNvPr id="6" name="TextBox 5"/>
          <p:cNvSpPr txBox="1"/>
          <p:nvPr/>
        </p:nvSpPr>
        <p:spPr>
          <a:xfrm>
            <a:off x="838200" y="54864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Sandra</a:t>
            </a:r>
          </a:p>
          <a:p>
            <a:pPr algn="ctr"/>
            <a:r>
              <a:rPr lang="en-US" sz="2800" dirty="0" smtClean="0"/>
              <a:t>(a million-grain heap of sand)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8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solidFill>
                  <a:schemeClr val="bg1"/>
                </a:solidFill>
                <a:latin typeface="MS Mincho"/>
                <a:ea typeface="MS Mincho"/>
              </a:rPr>
              <a:t>⋮</a:t>
            </a:r>
            <a:endParaRPr lang="en-US" sz="4700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solidFill>
                  <a:schemeClr val="bg1"/>
                </a:solidFill>
                <a:latin typeface="MS Mincho"/>
                <a:ea typeface="MS Mincho"/>
              </a:rPr>
              <a:t>⋮</a:t>
            </a:r>
            <a:endParaRPr lang="en-US" sz="4700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solidFill>
                  <a:schemeClr val="bg1"/>
                </a:solidFill>
                <a:latin typeface="MS Mincho"/>
                <a:ea typeface="MS Mincho"/>
              </a:rPr>
              <a:t>⋮</a:t>
            </a:r>
            <a:endParaRPr lang="en-US" sz="4700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solidFill>
                  <a:schemeClr val="bg1"/>
                </a:solidFill>
                <a:latin typeface="MS Mincho"/>
                <a:ea typeface="MS Mincho"/>
              </a:rPr>
              <a:t>⋮</a:t>
            </a:r>
            <a:endParaRPr lang="en-US" sz="4700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latin typeface="MS Mincho"/>
                <a:ea typeface="MS Mincho"/>
              </a:rPr>
              <a:t>⋮</a:t>
            </a:r>
            <a:endParaRPr lang="en-US" sz="47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latin typeface="MS Mincho"/>
                <a:ea typeface="MS Mincho"/>
              </a:rPr>
              <a:t>⋮</a:t>
            </a:r>
            <a:endParaRPr lang="en-US" sz="47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/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505200" cy="4525963"/>
          </a:xfrm>
        </p:spPr>
        <p:txBody>
          <a:bodyPr/>
          <a:lstStyle/>
          <a:p>
            <a:pPr marL="182880" indent="0">
              <a:spcAft>
                <a:spcPts val="600"/>
              </a:spcAft>
              <a:buNone/>
            </a:pPr>
            <a:endParaRPr lang="en-US" smtClean="0"/>
          </a:p>
          <a:p>
            <a:pPr marL="182880" indent="0">
              <a:spcAft>
                <a:spcPts val="2400"/>
              </a:spcAft>
              <a:buNone/>
            </a:pPr>
            <a:r>
              <a:rPr lang="en-US" smtClean="0"/>
              <a:t>On a roll of 1, 2, or 3, you pay me $1.</a:t>
            </a:r>
          </a:p>
          <a:p>
            <a:pPr marL="182880" indent="0">
              <a:spcAft>
                <a:spcPts val="1200"/>
              </a:spcAft>
              <a:buNone/>
            </a:pPr>
            <a:r>
              <a:rPr lang="en-US" smtClean="0"/>
              <a:t>On a roll of 4, 5, or 6, I pay you $2.</a:t>
            </a:r>
          </a:p>
        </p:txBody>
      </p:sp>
      <p:pic>
        <p:nvPicPr>
          <p:cNvPr id="7" name="Content Placeholder 3" descr="singledi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29200" y="1752600"/>
            <a:ext cx="3139281" cy="3139281"/>
          </a:xfrm>
        </p:spPr>
      </p:pic>
    </p:spTree>
    <p:extLst>
      <p:ext uri="{BB962C8B-B14F-4D97-AF65-F5344CB8AC3E}">
        <p14:creationId xmlns:p14="http://schemas.microsoft.com/office/powerpoint/2010/main" val="35551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 flipV="1">
            <a:off x="3352800" y="2199398"/>
            <a:ext cx="457200" cy="2820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3810000" cy="241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4191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 heap of sand?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latin typeface="MS Mincho"/>
                <a:ea typeface="MS Mincho"/>
              </a:rPr>
              <a:t>⋮</a:t>
            </a:r>
            <a:endParaRPr lang="en-US" sz="47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/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latin typeface="MS Mincho"/>
                <a:ea typeface="MS Mincho"/>
              </a:rPr>
              <a:t>⋮</a:t>
            </a:r>
            <a:endParaRPr lang="en-US" sz="47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/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800"/>
            <a:ext cx="2352802" cy="29972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457200" y="1600200"/>
            <a:ext cx="4800600" cy="3048000"/>
          </a:xfrm>
          <a:prstGeom prst="wedgeRoundRectCallout">
            <a:avLst>
              <a:gd name="adj1" fmla="val 75180"/>
              <a:gd name="adj2" fmla="val 108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“Step 1 is not true, since the word ‘heap’ is vague.”</a:t>
            </a:r>
          </a:p>
          <a:p>
            <a:endParaRPr lang="en-US" sz="2400" dirty="0"/>
          </a:p>
          <a:p>
            <a:r>
              <a:rPr lang="en-US" sz="2400" dirty="0" smtClean="0"/>
              <a:t>--</a:t>
            </a:r>
            <a:r>
              <a:rPr lang="en-US" sz="2400" dirty="0" err="1" smtClean="0"/>
              <a:t>Gottlob</a:t>
            </a:r>
            <a:r>
              <a:rPr lang="en-US" sz="2400" dirty="0" smtClean="0"/>
              <a:t> </a:t>
            </a:r>
            <a:r>
              <a:rPr lang="en-US" sz="2400" dirty="0" err="1" smtClean="0"/>
              <a:t>Frege</a:t>
            </a:r>
            <a:endParaRPr lang="en-US" sz="2400" dirty="0"/>
          </a:p>
          <a:p>
            <a:r>
              <a:rPr lang="en-US" sz="2400" dirty="0" smtClean="0"/>
              <a:t>(German logician, 1848-1925)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25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latin typeface="MS Mincho"/>
                <a:ea typeface="MS Mincho"/>
              </a:rPr>
              <a:t>⋮</a:t>
            </a:r>
            <a:endParaRPr lang="en-US" sz="47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/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latin typeface="MS Mincho"/>
                <a:ea typeface="MS Mincho"/>
              </a:rPr>
              <a:t>⋮</a:t>
            </a:r>
            <a:endParaRPr lang="en-US" sz="47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/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754173"/>
            <a:ext cx="2352802" cy="2384454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457200" y="1600200"/>
            <a:ext cx="4800600" cy="3048000"/>
          </a:xfrm>
          <a:prstGeom prst="wedgeRoundRectCallout">
            <a:avLst>
              <a:gd name="adj1" fmla="val 77516"/>
              <a:gd name="adj2" fmla="val -2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751298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“Step 1 is not true: at some point, removing one grain changes the heap to a non-heap. We just aren’t able to know where that point is.”</a:t>
            </a:r>
          </a:p>
          <a:p>
            <a:r>
              <a:rPr lang="en-US" sz="2400" dirty="0" smtClean="0"/>
              <a:t>--Timothy Williamson</a:t>
            </a:r>
            <a:endParaRPr lang="en-US" sz="2400" dirty="0"/>
          </a:p>
          <a:p>
            <a:r>
              <a:rPr lang="en-US" sz="2400" dirty="0" smtClean="0"/>
              <a:t>(English philosopher, 1955-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51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latin typeface="MS Mincho"/>
                <a:ea typeface="MS Mincho"/>
              </a:rPr>
              <a:t>⋮</a:t>
            </a:r>
            <a:endParaRPr lang="en-US" sz="47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/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latin typeface="MS Mincho"/>
                <a:ea typeface="MS Mincho"/>
              </a:rPr>
              <a:t>⋮</a:t>
            </a:r>
            <a:endParaRPr lang="en-US" sz="47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/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r="12556"/>
          <a:stretch/>
        </p:blipFill>
        <p:spPr>
          <a:xfrm>
            <a:off x="5572770" y="1520385"/>
            <a:ext cx="2580630" cy="2703051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457200" y="1600200"/>
            <a:ext cx="4800600" cy="3048000"/>
          </a:xfrm>
          <a:prstGeom prst="wedgeRoundRectCallout">
            <a:avLst>
              <a:gd name="adj1" fmla="val 77516"/>
              <a:gd name="adj2" fmla="val -2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751298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“Step 2 is not true: there are no such things as heaps (or tables, or planets, or … </a:t>
            </a:r>
            <a:r>
              <a:rPr lang="en-US" sz="2400" dirty="0" err="1" smtClean="0"/>
              <a:t>etc</a:t>
            </a:r>
            <a:r>
              <a:rPr lang="en-US" sz="2400" dirty="0" smtClean="0"/>
              <a:t>).”</a:t>
            </a:r>
          </a:p>
          <a:p>
            <a:endParaRPr lang="en-US" sz="2400" dirty="0" smtClean="0"/>
          </a:p>
          <a:p>
            <a:r>
              <a:rPr lang="en-US" sz="2400" dirty="0" smtClean="0"/>
              <a:t>--Peter Unger</a:t>
            </a:r>
            <a:endParaRPr lang="en-US" sz="2400" dirty="0"/>
          </a:p>
          <a:p>
            <a:r>
              <a:rPr lang="en-US" sz="2400" dirty="0" smtClean="0"/>
              <a:t>(American philosopher, 1942-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latin typeface="MS Mincho"/>
                <a:ea typeface="MS Mincho"/>
              </a:rPr>
              <a:t>⋮</a:t>
            </a:r>
            <a:endParaRPr lang="en-US" sz="47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/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990600" y="1371600"/>
            <a:ext cx="7010400" cy="3733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00200" y="1828800"/>
            <a:ext cx="5715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And the correct answer is . . .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?</a:t>
            </a:r>
            <a:r>
              <a:rPr lang="en-US" sz="9600" dirty="0" smtClean="0"/>
              <a:t>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140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 something is a heap of sand, it remains a heap of sand if you remove one grain of sand from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Sandra is a heap of sand.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Sandra-minus-one-grain is a heap of sand. (follows from 1 and 2).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Sandra-minus-two-grains is a heap of sand. (follows from 1 and 3)</a:t>
            </a:r>
          </a:p>
          <a:p>
            <a:pPr marL="514350" indent="-514350">
              <a:buAutoNum type="arabicPeriod"/>
            </a:pPr>
            <a:r>
              <a:rPr lang="en-US" dirty="0" smtClean="0"/>
              <a:t>So, Sandra-minus-three-grains is a heap of sand. (follows from 1 and 4)</a:t>
            </a:r>
          </a:p>
          <a:p>
            <a:pPr marL="0" indent="0" algn="ctr">
              <a:buNone/>
            </a:pPr>
            <a:r>
              <a:rPr lang="en-US" sz="4700" dirty="0" smtClean="0">
                <a:latin typeface="MS Mincho"/>
                <a:ea typeface="MS Mincho"/>
              </a:rPr>
              <a:t>⋮</a:t>
            </a:r>
            <a:endParaRPr lang="en-US" sz="47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1,000,000. So, Sandra-minus-999,998-grains is a heap of 	        sand. (follows from 1 and 999,999)</a:t>
            </a:r>
          </a:p>
          <a:p>
            <a:pPr marL="0" indent="0">
              <a:buNone/>
            </a:pPr>
            <a:r>
              <a:rPr lang="en-US" dirty="0" smtClean="0"/>
              <a:t>1,000,001. So, Sandra-minus-999,999-grains is a heap of 	        sand. (follows from 1 and 1,000,000)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990600" y="1371600"/>
            <a:ext cx="7010400" cy="3733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00200" y="1828800"/>
            <a:ext cx="5715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And the correct answer is . . .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sz="9600" dirty="0" smtClean="0"/>
              <a:t>???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322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4664</Words>
  <Application>Microsoft Office PowerPoint</Application>
  <PresentationFormat>On-screen Show (4:3)</PresentationFormat>
  <Paragraphs>1012</Paragraphs>
  <Slides>99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Office Theme</vt:lpstr>
      <vt:lpstr>1_Office Theme</vt:lpstr>
      <vt:lpstr>2_Office Theme</vt:lpstr>
      <vt:lpstr>3_Office Theme</vt:lpstr>
      <vt:lpstr>4_Office Theme</vt:lpstr>
      <vt:lpstr>Paradoxes</vt:lpstr>
      <vt:lpstr>PowerPoint Presentation</vt:lpstr>
      <vt:lpstr>PowerPoint Presentation</vt:lpstr>
      <vt:lpstr>Newcomb’s paradox</vt:lpstr>
      <vt:lpstr>PowerPoint Presentation</vt:lpstr>
      <vt:lpstr>PowerPoint Presentation</vt:lpstr>
      <vt:lpstr>“Take Box B only”</vt:lpstr>
      <vt:lpstr>PowerPoint Presentation</vt:lpstr>
      <vt:lpstr>PowerPoint Presentation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Expected Utility Reasoning</vt:lpstr>
      <vt:lpstr>PowerPoint Presentation</vt:lpstr>
      <vt:lpstr>PowerPoint Presentation</vt:lpstr>
      <vt:lpstr>“Take Box B only!”</vt:lpstr>
      <vt:lpstr>“Take Box B only!”</vt:lpstr>
      <vt:lpstr>“Take Box B only!”</vt:lpstr>
      <vt:lpstr>“Take Box B only!”</vt:lpstr>
      <vt:lpstr>“Take Box B only!”</vt:lpstr>
      <vt:lpstr>“Take Box B only!”</vt:lpstr>
      <vt:lpstr>“Take Box B only!”</vt:lpstr>
      <vt:lpstr>“Take Box B only!”</vt:lpstr>
      <vt:lpstr>“Take Box B only!”</vt:lpstr>
      <vt:lpstr>PowerPoint Presentation</vt:lpstr>
      <vt:lpstr>PowerPoint Presentation</vt:lpstr>
      <vt:lpstr>PowerPoint Presentation</vt:lpstr>
      <vt:lpstr>“Take both boxes!”</vt:lpstr>
      <vt:lpstr>“Take both boxes!”</vt:lpstr>
      <vt:lpstr>“Take both boxes!”</vt:lpstr>
      <vt:lpstr>“Take both boxes!”</vt:lpstr>
      <vt:lpstr>“Take both boxes!”</vt:lpstr>
      <vt:lpstr>PowerPoint Presentation</vt:lpstr>
      <vt:lpstr>PowerPoint Presentation</vt:lpstr>
      <vt:lpstr>PowerPoint Presentation</vt:lpstr>
      <vt:lpstr>Russell’s paradox</vt:lpstr>
      <vt:lpstr>Russell’s Paradox</vt:lpstr>
      <vt:lpstr>Russell’s Paradox</vt:lpstr>
      <vt:lpstr>Russell’s Paradox</vt:lpstr>
      <vt:lpstr>PowerPoint Presentation</vt:lpstr>
      <vt:lpstr>PowerPoint Presentation</vt:lpstr>
      <vt:lpstr>Russell’s Paradox</vt:lpstr>
      <vt:lpstr>Russell’s Paradox</vt:lpstr>
      <vt:lpstr>Russell’s Paradox</vt:lpstr>
      <vt:lpstr>Russell’s Paradox</vt:lpstr>
      <vt:lpstr>Russell’s Paradox</vt:lpstr>
      <vt:lpstr>PowerPoint Presentation</vt:lpstr>
      <vt:lpstr>A paradox of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Sorites paradox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Paradoxes</dc:title>
  <dc:creator>Michael Walsh Pelczar</dc:creator>
  <cp:lastModifiedBy>Michael Walsh Pelczar</cp:lastModifiedBy>
  <cp:revision>36</cp:revision>
  <dcterms:created xsi:type="dcterms:W3CDTF">2014-11-14T01:09:12Z</dcterms:created>
  <dcterms:modified xsi:type="dcterms:W3CDTF">2014-11-14T05:48:19Z</dcterms:modified>
</cp:coreProperties>
</file>