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22" r:id="rId2"/>
    <p:sldId id="279" r:id="rId3"/>
    <p:sldId id="257" r:id="rId4"/>
    <p:sldId id="321" r:id="rId5"/>
    <p:sldId id="306" r:id="rId6"/>
    <p:sldId id="309" r:id="rId7"/>
    <p:sldId id="308" r:id="rId8"/>
    <p:sldId id="259" r:id="rId9"/>
    <p:sldId id="262" r:id="rId10"/>
    <p:sldId id="264" r:id="rId11"/>
    <p:sldId id="310" r:id="rId12"/>
    <p:sldId id="274" r:id="rId13"/>
    <p:sldId id="263" r:id="rId14"/>
    <p:sldId id="267" r:id="rId15"/>
    <p:sldId id="268" r:id="rId16"/>
    <p:sldId id="275" r:id="rId17"/>
    <p:sldId id="270" r:id="rId18"/>
    <p:sldId id="271" r:id="rId19"/>
    <p:sldId id="272" r:id="rId20"/>
    <p:sldId id="276" r:id="rId21"/>
    <p:sldId id="273" r:id="rId22"/>
    <p:sldId id="277" r:id="rId23"/>
    <p:sldId id="311" r:id="rId24"/>
    <p:sldId id="280" r:id="rId25"/>
    <p:sldId id="281" r:id="rId26"/>
    <p:sldId id="282" r:id="rId27"/>
    <p:sldId id="298" r:id="rId28"/>
    <p:sldId id="283" r:id="rId29"/>
    <p:sldId id="284" r:id="rId30"/>
    <p:sldId id="299" r:id="rId31"/>
    <p:sldId id="312"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00" r:id="rId46"/>
    <p:sldId id="301" r:id="rId47"/>
    <p:sldId id="314" r:id="rId48"/>
    <p:sldId id="313" r:id="rId49"/>
    <p:sldId id="302" r:id="rId50"/>
    <p:sldId id="315" r:id="rId51"/>
    <p:sldId id="319" r:id="rId52"/>
    <p:sldId id="320" r:id="rId53"/>
    <p:sldId id="316" r:id="rId54"/>
    <p:sldId id="317" r:id="rId55"/>
    <p:sldId id="318" r:id="rId56"/>
    <p:sldId id="325" r:id="rId57"/>
    <p:sldId id="326" r:id="rId58"/>
    <p:sldId id="323" r:id="rId59"/>
    <p:sldId id="32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FECC"/>
    <a:srgbClr val="FFFF99"/>
    <a:srgbClr val="6B3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48" autoAdjust="0"/>
  </p:normalViewPr>
  <p:slideViewPr>
    <p:cSldViewPr>
      <p:cViewPr varScale="1">
        <p:scale>
          <a:sx n="107" d="100"/>
          <a:sy n="107" d="100"/>
        </p:scale>
        <p:origin x="-174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96500-E42E-4296-89B2-C89071F986CC}" type="datetimeFigureOut">
              <a:rPr lang="en-US" smtClean="0"/>
              <a:t>10/3/2014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9D4040-A396-4609-A283-2E1F708E7B56}" type="slidenum">
              <a:rPr lang="en-US" smtClean="0"/>
              <a:t>‹#›</a:t>
            </a:fld>
            <a:endParaRPr lang="en-US"/>
          </a:p>
        </p:txBody>
      </p:sp>
    </p:spTree>
    <p:extLst>
      <p:ext uri="{BB962C8B-B14F-4D97-AF65-F5344CB8AC3E}">
        <p14:creationId xmlns:p14="http://schemas.microsoft.com/office/powerpoint/2010/main" val="41597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Aristotle (Greece), </a:t>
            </a:r>
            <a:r>
              <a:rPr lang="en-US" dirty="0" err="1" smtClean="0"/>
              <a:t>Ghazali</a:t>
            </a:r>
            <a:r>
              <a:rPr lang="en-US" dirty="0" smtClean="0"/>
              <a:t> (Iran), Aquinas (Italy),</a:t>
            </a:r>
            <a:r>
              <a:rPr lang="en-US" baseline="0" dirty="0" smtClean="0"/>
              <a:t> Leibniz (Germany), Clarke (England)</a:t>
            </a:r>
            <a:endParaRPr lang="en-US" dirty="0"/>
          </a:p>
        </p:txBody>
      </p:sp>
      <p:sp>
        <p:nvSpPr>
          <p:cNvPr id="4" name="Slide Number Placeholder 3"/>
          <p:cNvSpPr>
            <a:spLocks noGrp="1"/>
          </p:cNvSpPr>
          <p:nvPr>
            <p:ph type="sldNum" sz="quarter" idx="10"/>
          </p:nvPr>
        </p:nvSpPr>
        <p:spPr/>
        <p:txBody>
          <a:bodyPr/>
          <a:lstStyle/>
          <a:p>
            <a:fld id="{119D4040-A396-4609-A283-2E1F708E7B56}" type="slidenum">
              <a:rPr lang="en-US" smtClean="0"/>
              <a:t>3</a:t>
            </a:fld>
            <a:endParaRPr lang="en-US"/>
          </a:p>
        </p:txBody>
      </p:sp>
    </p:spTree>
    <p:extLst>
      <p:ext uri="{BB962C8B-B14F-4D97-AF65-F5344CB8AC3E}">
        <p14:creationId xmlns:p14="http://schemas.microsoft.com/office/powerpoint/2010/main" val="411762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doesn’t make sense to ask</a:t>
            </a:r>
            <a:r>
              <a:rPr lang="en-US" baseline="0" dirty="0" smtClean="0"/>
              <a:t> why 1 is less than a million, or why a thing exists if it thinks. But it DOES make sense to ask why there is something rather than nothing.</a:t>
            </a:r>
            <a:endParaRPr lang="en-US" dirty="0"/>
          </a:p>
        </p:txBody>
      </p:sp>
      <p:sp>
        <p:nvSpPr>
          <p:cNvPr id="4" name="Slide Number Placeholder 3"/>
          <p:cNvSpPr>
            <a:spLocks noGrp="1"/>
          </p:cNvSpPr>
          <p:nvPr>
            <p:ph type="sldNum" sz="quarter" idx="10"/>
          </p:nvPr>
        </p:nvSpPr>
        <p:spPr/>
        <p:txBody>
          <a:bodyPr/>
          <a:lstStyle/>
          <a:p>
            <a:fld id="{119D4040-A396-4609-A283-2E1F708E7B56}" type="slidenum">
              <a:rPr lang="en-US" smtClean="0"/>
              <a:t>23</a:t>
            </a:fld>
            <a:endParaRPr lang="en-US"/>
          </a:p>
        </p:txBody>
      </p:sp>
    </p:spTree>
    <p:extLst>
      <p:ext uri="{BB962C8B-B14F-4D97-AF65-F5344CB8AC3E}">
        <p14:creationId xmlns:p14="http://schemas.microsoft.com/office/powerpoint/2010/main" val="93846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here is that you can’t explain a whole by reference to its parts.</a:t>
            </a:r>
            <a:endParaRPr lang="en-US" dirty="0"/>
          </a:p>
        </p:txBody>
      </p:sp>
      <p:sp>
        <p:nvSpPr>
          <p:cNvPr id="4" name="Slide Number Placeholder 3"/>
          <p:cNvSpPr>
            <a:spLocks noGrp="1"/>
          </p:cNvSpPr>
          <p:nvPr>
            <p:ph type="sldNum" sz="quarter" idx="10"/>
          </p:nvPr>
        </p:nvSpPr>
        <p:spPr/>
        <p:txBody>
          <a:bodyPr/>
          <a:lstStyle/>
          <a:p>
            <a:fld id="{119D4040-A396-4609-A283-2E1F708E7B56}" type="slidenum">
              <a:rPr lang="en-US" smtClean="0"/>
              <a:t>27</a:t>
            </a:fld>
            <a:endParaRPr lang="en-US"/>
          </a:p>
        </p:txBody>
      </p:sp>
    </p:spTree>
    <p:extLst>
      <p:ext uri="{BB962C8B-B14F-4D97-AF65-F5344CB8AC3E}">
        <p14:creationId xmlns:p14="http://schemas.microsoft.com/office/powerpoint/2010/main" val="2803484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a super-nautilus that spirals</a:t>
            </a:r>
            <a:r>
              <a:rPr lang="en-US" baseline="0" dirty="0" smtClean="0"/>
              <a:t> inward infinitely (with ever-smaller chambers: 2, 1, ½, ¼, 1/8, 1/16, … ). Someone says: the largest, outermost chamber was created by something that happened in the next chamber in (the second largest chamber), and the second-largest chamber was created by something that happened in the third-largest chamber, etc., etc., ad infinitum. Has the existence of the super-nautilus now been explained??</a:t>
            </a:r>
            <a:endParaRPr lang="en-US" dirty="0"/>
          </a:p>
        </p:txBody>
      </p:sp>
      <p:sp>
        <p:nvSpPr>
          <p:cNvPr id="4" name="Slide Number Placeholder 3"/>
          <p:cNvSpPr>
            <a:spLocks noGrp="1"/>
          </p:cNvSpPr>
          <p:nvPr>
            <p:ph type="sldNum" sz="quarter" idx="10"/>
          </p:nvPr>
        </p:nvSpPr>
        <p:spPr/>
        <p:txBody>
          <a:bodyPr/>
          <a:lstStyle/>
          <a:p>
            <a:fld id="{119D4040-A396-4609-A283-2E1F708E7B56}" type="slidenum">
              <a:rPr lang="en-US" smtClean="0"/>
              <a:t>32</a:t>
            </a:fld>
            <a:endParaRPr lang="en-US"/>
          </a:p>
        </p:txBody>
      </p:sp>
    </p:spTree>
    <p:extLst>
      <p:ext uri="{BB962C8B-B14F-4D97-AF65-F5344CB8AC3E}">
        <p14:creationId xmlns:p14="http://schemas.microsoft.com/office/powerpoint/2010/main" val="378205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F3D469-11CD-47C7-BBCF-DB1F52331AFB}"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338426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3D469-11CD-47C7-BBCF-DB1F52331AFB}"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96007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3D469-11CD-47C7-BBCF-DB1F52331AFB}"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281504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3D469-11CD-47C7-BBCF-DB1F52331AFB}"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395084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3D469-11CD-47C7-BBCF-DB1F52331AFB}"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364656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3D469-11CD-47C7-BBCF-DB1F52331AFB}"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413643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3D469-11CD-47C7-BBCF-DB1F52331AFB}" type="datetimeFigureOut">
              <a:rPr lang="en-US" smtClean="0"/>
              <a:t>10/3/2014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24169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3D469-11CD-47C7-BBCF-DB1F52331AFB}" type="datetimeFigureOut">
              <a:rPr lang="en-US" smtClean="0"/>
              <a:t>10/3/2014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214710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3D469-11CD-47C7-BBCF-DB1F52331AFB}" type="datetimeFigureOut">
              <a:rPr lang="en-US" smtClean="0"/>
              <a:t>10/3/2014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415697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3D469-11CD-47C7-BBCF-DB1F52331AFB}"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231654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3D469-11CD-47C7-BBCF-DB1F52331AFB}"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5F0DA-B073-46B0-A8CE-2A77EFF9C0DA}" type="slidenum">
              <a:rPr lang="en-US" smtClean="0"/>
              <a:t>‹#›</a:t>
            </a:fld>
            <a:endParaRPr lang="en-US"/>
          </a:p>
        </p:txBody>
      </p:sp>
    </p:spTree>
    <p:extLst>
      <p:ext uri="{BB962C8B-B14F-4D97-AF65-F5344CB8AC3E}">
        <p14:creationId xmlns:p14="http://schemas.microsoft.com/office/powerpoint/2010/main" val="3551505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3D469-11CD-47C7-BBCF-DB1F52331AFB}" type="datetimeFigureOut">
              <a:rPr lang="en-US" smtClean="0"/>
              <a:t>10/3/2014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5F0DA-B073-46B0-A8CE-2A77EFF9C0DA}" type="slidenum">
              <a:rPr lang="en-US" smtClean="0"/>
              <a:t>‹#›</a:t>
            </a:fld>
            <a:endParaRPr lang="en-US"/>
          </a:p>
        </p:txBody>
      </p:sp>
    </p:spTree>
    <p:extLst>
      <p:ext uri="{BB962C8B-B14F-4D97-AF65-F5344CB8AC3E}">
        <p14:creationId xmlns:p14="http://schemas.microsoft.com/office/powerpoint/2010/main" val="955955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6705598" cy="5029199"/>
          </a:xfrm>
          <a:prstGeom prst="rect">
            <a:avLst/>
          </a:prstGeom>
        </p:spPr>
      </p:pic>
      <p:sp>
        <p:nvSpPr>
          <p:cNvPr id="5" name="TextBox 4"/>
          <p:cNvSpPr txBox="1"/>
          <p:nvPr/>
        </p:nvSpPr>
        <p:spPr>
          <a:xfrm>
            <a:off x="4953000" y="4888637"/>
            <a:ext cx="2822428" cy="1569660"/>
          </a:xfrm>
          <a:prstGeom prst="rect">
            <a:avLst/>
          </a:prstGeom>
          <a:noFill/>
        </p:spPr>
        <p:txBody>
          <a:bodyPr wrap="square" rtlCol="0">
            <a:spAutoFit/>
          </a:bodyPr>
          <a:lstStyle/>
          <a:p>
            <a:r>
              <a:rPr lang="en-US" sz="3200" i="1" dirty="0" smtClean="0">
                <a:solidFill>
                  <a:schemeClr val="bg1"/>
                </a:solidFill>
              </a:rPr>
              <a:t>The Cosmological Argument</a:t>
            </a:r>
            <a:endParaRPr lang="en-US" sz="3200" i="1" dirty="0">
              <a:solidFill>
                <a:schemeClr val="bg1"/>
              </a:solidFill>
            </a:endParaRPr>
          </a:p>
        </p:txBody>
      </p:sp>
      <p:sp>
        <p:nvSpPr>
          <p:cNvPr id="2" name="TextBox 1"/>
          <p:cNvSpPr txBox="1"/>
          <p:nvPr/>
        </p:nvSpPr>
        <p:spPr>
          <a:xfrm>
            <a:off x="381000" y="152400"/>
            <a:ext cx="8305800" cy="1261884"/>
          </a:xfrm>
          <a:prstGeom prst="rect">
            <a:avLst/>
          </a:prstGeom>
          <a:noFill/>
        </p:spPr>
        <p:txBody>
          <a:bodyPr wrap="square" rtlCol="0">
            <a:spAutoFit/>
          </a:bodyPr>
          <a:lstStyle/>
          <a:p>
            <a:pPr algn="ctr"/>
            <a:r>
              <a:rPr lang="en-US" sz="3800" b="1" dirty="0" smtClean="0">
                <a:solidFill>
                  <a:schemeClr val="bg1"/>
                </a:solidFill>
              </a:rPr>
              <a:t>PH1102E/GEK1067</a:t>
            </a:r>
          </a:p>
          <a:p>
            <a:pPr algn="ctr"/>
            <a:r>
              <a:rPr lang="en-US" sz="3800" b="1" dirty="0" smtClean="0">
                <a:solidFill>
                  <a:schemeClr val="bg1"/>
                </a:solidFill>
              </a:rPr>
              <a:t>Week 7</a:t>
            </a:r>
            <a:endParaRPr lang="en-US" sz="3800" b="1" dirty="0">
              <a:solidFill>
                <a:schemeClr val="bg1"/>
              </a:solidFill>
            </a:endParaRPr>
          </a:p>
        </p:txBody>
      </p:sp>
    </p:spTree>
    <p:extLst>
      <p:ext uri="{BB962C8B-B14F-4D97-AF65-F5344CB8AC3E}">
        <p14:creationId xmlns:p14="http://schemas.microsoft.com/office/powerpoint/2010/main" val="2497631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b="1"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r>
              <a:rPr lang="en-US" sz="2400" dirty="0" smtClean="0"/>
              <a:t>That is, there is some reason why anything ever happens at all---some reason why time is not just completely empty.</a:t>
            </a:r>
          </a:p>
          <a:p>
            <a:pPr marL="0" indent="0">
              <a:buNone/>
            </a:pPr>
            <a:r>
              <a:rPr lang="en-US" sz="2400" dirty="0" smtClean="0"/>
              <a:t>(Remember, the Cosmos is defined as the sum total of everything that ever happens at any time.)</a:t>
            </a:r>
            <a:endParaRPr lang="en-US" sz="2400" dirty="0"/>
          </a:p>
        </p:txBody>
      </p:sp>
    </p:spTree>
    <p:extLst>
      <p:ext uri="{BB962C8B-B14F-4D97-AF65-F5344CB8AC3E}">
        <p14:creationId xmlns:p14="http://schemas.microsoft.com/office/powerpoint/2010/main" val="534802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b="1"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smtClean="0"/>
          </a:p>
          <a:p>
            <a:pPr marL="0" indent="0">
              <a:spcAft>
                <a:spcPts val="600"/>
              </a:spcAft>
              <a:buNone/>
            </a:pPr>
            <a:endParaRPr lang="en-US" sz="2400" dirty="0"/>
          </a:p>
          <a:p>
            <a:pPr marL="0" indent="0">
              <a:spcAft>
                <a:spcPts val="600"/>
              </a:spcAft>
              <a:buNone/>
            </a:pPr>
            <a:endParaRPr lang="en-US" sz="2400" dirty="0" smtClean="0"/>
          </a:p>
          <a:p>
            <a:pPr marL="0" indent="0">
              <a:spcAft>
                <a:spcPts val="600"/>
              </a:spcAft>
              <a:buNone/>
            </a:pPr>
            <a:endParaRPr lang="en-US" sz="2400" dirty="0"/>
          </a:p>
          <a:p>
            <a:pPr marL="0" indent="0">
              <a:spcAft>
                <a:spcPts val="600"/>
              </a:spcAft>
              <a:buNone/>
            </a:pPr>
            <a:endParaRPr lang="en-US" sz="2400" dirty="0" smtClean="0"/>
          </a:p>
          <a:p>
            <a:pPr marL="0" indent="0" algn="ctr">
              <a:spcAft>
                <a:spcPts val="600"/>
              </a:spcAft>
              <a:buNone/>
            </a:pPr>
            <a:endParaRPr lang="en-US" sz="2400" i="1" dirty="0" smtClean="0"/>
          </a:p>
          <a:p>
            <a:pPr marL="0" indent="0" algn="ctr">
              <a:spcAft>
                <a:spcPts val="600"/>
              </a:spcAft>
              <a:buNone/>
            </a:pPr>
            <a:endParaRPr lang="en-US" sz="2400" i="1" dirty="0"/>
          </a:p>
          <a:p>
            <a:pPr marL="0" indent="0" algn="ctr">
              <a:spcAft>
                <a:spcPts val="600"/>
              </a:spcAft>
              <a:buNone/>
            </a:pPr>
            <a:r>
              <a:rPr lang="en-US" sz="2000" dirty="0" smtClean="0"/>
              <a:t>Gottfried Leibniz</a:t>
            </a:r>
          </a:p>
          <a:p>
            <a:pPr marL="0" indent="0" algn="ctr">
              <a:spcBef>
                <a:spcPts val="2400"/>
              </a:spcBef>
              <a:spcAft>
                <a:spcPts val="600"/>
              </a:spcAft>
              <a:buNone/>
            </a:pPr>
            <a:r>
              <a:rPr lang="en-US" sz="2400" i="1" dirty="0" smtClean="0"/>
              <a:t>“Why is there something rather than nothing?”</a:t>
            </a:r>
            <a:endParaRPr lang="en-US" sz="24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778" y="838200"/>
            <a:ext cx="2527153" cy="2914649"/>
          </a:xfrm>
          <a:prstGeom prst="rect">
            <a:avLst/>
          </a:prstGeom>
        </p:spPr>
      </p:pic>
    </p:spTree>
    <p:extLst>
      <p:ext uri="{BB962C8B-B14F-4D97-AF65-F5344CB8AC3E}">
        <p14:creationId xmlns:p14="http://schemas.microsoft.com/office/powerpoint/2010/main" val="2904497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Tree>
    <p:extLst>
      <p:ext uri="{BB962C8B-B14F-4D97-AF65-F5344CB8AC3E}">
        <p14:creationId xmlns:p14="http://schemas.microsoft.com/office/powerpoint/2010/main" val="2999848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b="1"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Tree>
    <p:extLst>
      <p:ext uri="{BB962C8B-B14F-4D97-AF65-F5344CB8AC3E}">
        <p14:creationId xmlns:p14="http://schemas.microsoft.com/office/powerpoint/2010/main" val="1726226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b="1"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r>
              <a:rPr lang="en-US" sz="2400" dirty="0" smtClean="0"/>
              <a:t>This is a no-brainer: if something explains X, then the explanation has to be either:</a:t>
            </a:r>
          </a:p>
          <a:p>
            <a:pPr marL="457200" indent="-457200">
              <a:buAutoNum type="alphaLcParenBoth"/>
            </a:pPr>
            <a:r>
              <a:rPr lang="en-US" sz="2400" dirty="0" smtClean="0"/>
              <a:t>X</a:t>
            </a:r>
          </a:p>
          <a:p>
            <a:pPr marL="457200" indent="-457200">
              <a:buAutoNum type="alphaLcParenBoth"/>
            </a:pPr>
            <a:r>
              <a:rPr lang="en-US" sz="2400" dirty="0"/>
              <a:t>p</a:t>
            </a:r>
            <a:r>
              <a:rPr lang="en-US" sz="2400" dirty="0" smtClean="0"/>
              <a:t>art of X</a:t>
            </a:r>
          </a:p>
          <a:p>
            <a:pPr marL="457200" indent="-457200">
              <a:buAutoNum type="alphaLcParenBoth"/>
            </a:pPr>
            <a:r>
              <a:rPr lang="en-US" sz="2400" dirty="0"/>
              <a:t>n</a:t>
            </a:r>
            <a:r>
              <a:rPr lang="en-US" sz="2400" dirty="0" smtClean="0"/>
              <a:t>one of the above (i.e., something that is neither X nor part of X)</a:t>
            </a:r>
            <a:endParaRPr lang="en-US" sz="2400" dirty="0"/>
          </a:p>
        </p:txBody>
      </p:sp>
    </p:spTree>
    <p:extLst>
      <p:ext uri="{BB962C8B-B14F-4D97-AF65-F5344CB8AC3E}">
        <p14:creationId xmlns:p14="http://schemas.microsoft.com/office/powerpoint/2010/main" val="2360295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b="1"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3654948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2358359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b="1"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Tree>
    <p:extLst>
      <p:ext uri="{BB962C8B-B14F-4D97-AF65-F5344CB8AC3E}">
        <p14:creationId xmlns:p14="http://schemas.microsoft.com/office/powerpoint/2010/main" val="1451092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b="1"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r>
              <a:rPr lang="en-US" sz="2400" dirty="0" smtClean="0"/>
              <a:t>This follows from 1 and 2.</a:t>
            </a:r>
          </a:p>
          <a:p>
            <a:pPr marL="0" indent="0">
              <a:spcAft>
                <a:spcPts val="1800"/>
              </a:spcAft>
              <a:buNone/>
            </a:pPr>
            <a:r>
              <a:rPr lang="en-US" sz="2400" dirty="0" smtClean="0"/>
              <a:t>The logic here is just:</a:t>
            </a:r>
          </a:p>
          <a:p>
            <a:pPr marL="0" indent="0">
              <a:buNone/>
            </a:pPr>
            <a:r>
              <a:rPr lang="en-US" sz="2400" dirty="0" smtClean="0"/>
              <a:t>P</a:t>
            </a:r>
          </a:p>
          <a:p>
            <a:pPr marL="0" indent="0">
              <a:buNone/>
            </a:pPr>
            <a:r>
              <a:rPr lang="en-US" sz="2400" dirty="0" smtClean="0"/>
              <a:t>If P, then Q</a:t>
            </a:r>
          </a:p>
          <a:p>
            <a:pPr marL="0" indent="0">
              <a:spcAft>
                <a:spcPts val="1800"/>
              </a:spcAft>
              <a:buNone/>
            </a:pPr>
            <a:r>
              <a:rPr lang="en-US" sz="2400" dirty="0" smtClean="0"/>
              <a:t>So, Q</a:t>
            </a:r>
          </a:p>
          <a:p>
            <a:pPr marL="0" indent="0">
              <a:spcAft>
                <a:spcPts val="600"/>
              </a:spcAft>
              <a:buNone/>
            </a:pPr>
            <a:r>
              <a:rPr lang="en-US" sz="2400" dirty="0"/>
              <a:t>w</a:t>
            </a:r>
            <a:r>
              <a:rPr lang="en-US" sz="2400" dirty="0" smtClean="0"/>
              <a:t>here P = “something explains why the Cosmos exists,” and Q = “what explains why the Cosmos exists is either (a), (b), or (c)”</a:t>
            </a:r>
            <a:endParaRPr lang="en-US" sz="2400" dirty="0"/>
          </a:p>
        </p:txBody>
      </p:sp>
    </p:spTree>
    <p:extLst>
      <p:ext uri="{BB962C8B-B14F-4D97-AF65-F5344CB8AC3E}">
        <p14:creationId xmlns:p14="http://schemas.microsoft.com/office/powerpoint/2010/main" val="533039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b="1"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1104159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778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1421621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b="1"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12004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b="1"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r>
              <a:rPr lang="en-US" sz="2400" dirty="0" smtClean="0"/>
              <a:t>If you say that the Cosmos explains its own existence, you’re saying that the fact that time isn’t empty is explained by the fact that time isn’t empty.</a:t>
            </a:r>
          </a:p>
          <a:p>
            <a:pPr marL="0" indent="0">
              <a:spcAft>
                <a:spcPts val="600"/>
              </a:spcAft>
              <a:buNone/>
            </a:pPr>
            <a:r>
              <a:rPr lang="en-US" sz="2400" dirty="0" smtClean="0"/>
              <a:t>But that is wrong.</a:t>
            </a:r>
          </a:p>
          <a:p>
            <a:pPr marL="0" indent="0">
              <a:spcAft>
                <a:spcPts val="600"/>
              </a:spcAft>
              <a:buNone/>
            </a:pPr>
            <a:r>
              <a:rPr lang="en-US" sz="2400" dirty="0" smtClean="0"/>
              <a:t>So, the Cosmos </a:t>
            </a:r>
            <a:r>
              <a:rPr lang="en-US" sz="2400" i="1" dirty="0" smtClean="0"/>
              <a:t>doesn’t</a:t>
            </a:r>
            <a:r>
              <a:rPr lang="en-US" sz="2400" dirty="0" smtClean="0"/>
              <a:t> explain its own existence. </a:t>
            </a:r>
          </a:p>
          <a:p>
            <a:pPr marL="0" indent="0">
              <a:spcAft>
                <a:spcPts val="600"/>
              </a:spcAft>
              <a:buNone/>
            </a:pPr>
            <a:r>
              <a:rPr lang="en-US" sz="2400" u="sng" dirty="0" smtClean="0">
                <a:solidFill>
                  <a:schemeClr val="bg1"/>
                </a:solidFill>
              </a:rPr>
              <a:t>Self-explanatory</a:t>
            </a:r>
            <a:r>
              <a:rPr lang="en-US" sz="2400" dirty="0" smtClean="0">
                <a:solidFill>
                  <a:schemeClr val="bg1"/>
                </a:solidFill>
              </a:rPr>
              <a:t>: “1 is less than a million”; “If something thinks, then it exists.”</a:t>
            </a:r>
          </a:p>
          <a:p>
            <a:pPr marL="0" indent="0">
              <a:spcAft>
                <a:spcPts val="600"/>
              </a:spcAft>
              <a:buNone/>
            </a:pPr>
            <a:r>
              <a:rPr lang="en-US" sz="2400" u="sng" dirty="0" smtClean="0">
                <a:solidFill>
                  <a:schemeClr val="bg1"/>
                </a:solidFill>
              </a:rPr>
              <a:t>Non-self-explanatory</a:t>
            </a:r>
            <a:r>
              <a:rPr lang="en-US" sz="2400" dirty="0" smtClean="0">
                <a:solidFill>
                  <a:schemeClr val="bg1"/>
                </a:solidFill>
              </a:rPr>
              <a:t>: “There is something rather than nothing.”</a:t>
            </a:r>
            <a:endParaRPr lang="en-US" sz="2400" dirty="0">
              <a:solidFill>
                <a:schemeClr val="bg1"/>
              </a:solidFill>
            </a:endParaRPr>
          </a:p>
        </p:txBody>
      </p:sp>
    </p:spTree>
    <p:extLst>
      <p:ext uri="{BB962C8B-B14F-4D97-AF65-F5344CB8AC3E}">
        <p14:creationId xmlns:p14="http://schemas.microsoft.com/office/powerpoint/2010/main" val="713640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b="1"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r>
              <a:rPr lang="en-US" sz="2400" dirty="0" smtClean="0"/>
              <a:t>If you say that the Cosmos explains its own existence, you’re saying that the fact that time isn’t empty is explained by the fact that time isn’t empty.</a:t>
            </a:r>
          </a:p>
          <a:p>
            <a:pPr marL="0" indent="0">
              <a:spcAft>
                <a:spcPts val="600"/>
              </a:spcAft>
              <a:buNone/>
            </a:pPr>
            <a:r>
              <a:rPr lang="en-US" sz="2400" dirty="0" smtClean="0"/>
              <a:t>But that is wrong.</a:t>
            </a:r>
          </a:p>
          <a:p>
            <a:pPr marL="0" indent="0">
              <a:spcAft>
                <a:spcPts val="600"/>
              </a:spcAft>
              <a:buNone/>
            </a:pPr>
            <a:r>
              <a:rPr lang="en-US" sz="2400" dirty="0" smtClean="0"/>
              <a:t>So, the Cosmos </a:t>
            </a:r>
            <a:r>
              <a:rPr lang="en-US" sz="2400" i="1" dirty="0" smtClean="0"/>
              <a:t>doesn’t</a:t>
            </a:r>
            <a:r>
              <a:rPr lang="en-US" sz="2400" dirty="0" smtClean="0"/>
              <a:t> explain its own existence. </a:t>
            </a:r>
          </a:p>
          <a:p>
            <a:pPr marL="0" indent="0">
              <a:spcAft>
                <a:spcPts val="600"/>
              </a:spcAft>
              <a:buNone/>
            </a:pPr>
            <a:r>
              <a:rPr lang="en-US" sz="2400" u="sng" dirty="0" smtClean="0"/>
              <a:t>Self-explanatory</a:t>
            </a:r>
            <a:r>
              <a:rPr lang="en-US" sz="2400" dirty="0" smtClean="0"/>
              <a:t>: “1 is less than a million”; “If something thinks, then it exists.”</a:t>
            </a:r>
          </a:p>
          <a:p>
            <a:pPr marL="0" indent="0">
              <a:spcAft>
                <a:spcPts val="600"/>
              </a:spcAft>
              <a:buNone/>
            </a:pPr>
            <a:r>
              <a:rPr lang="en-US" sz="2400" u="sng" dirty="0" smtClean="0"/>
              <a:t>Non-self-explanatory</a:t>
            </a:r>
            <a:r>
              <a:rPr lang="en-US" sz="2400" dirty="0" smtClean="0"/>
              <a:t>: “There is something rather than nothing.”</a:t>
            </a:r>
            <a:endParaRPr lang="en-US" sz="2400" dirty="0"/>
          </a:p>
        </p:txBody>
      </p:sp>
    </p:spTree>
    <p:extLst>
      <p:ext uri="{BB962C8B-B14F-4D97-AF65-F5344CB8AC3E}">
        <p14:creationId xmlns:p14="http://schemas.microsoft.com/office/powerpoint/2010/main" val="3802966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b="1"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3912144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148491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b="1"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112256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b="1"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5105400" y="228600"/>
            <a:ext cx="3886200" cy="60960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3083929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b="1"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r>
              <a:rPr lang="en-US" sz="2400" dirty="0" smtClean="0"/>
              <a:t>Why not? For all we know, the Cosmos is infinitely old. In that case, every part of the Cosmos is preceded by an earlier part (i.e., every event is preceded by an earlier event). So, we can </a:t>
            </a:r>
            <a:r>
              <a:rPr lang="en-US" sz="2400" u="sng" dirty="0" smtClean="0"/>
              <a:t>explain</a:t>
            </a:r>
            <a:r>
              <a:rPr lang="en-US" sz="2400" dirty="0" smtClean="0"/>
              <a:t> every part of the Cosmos by reference to an earlier part.</a:t>
            </a:r>
          </a:p>
          <a:p>
            <a:pPr marL="0" indent="0">
              <a:spcAft>
                <a:spcPts val="600"/>
              </a:spcAft>
              <a:buNone/>
            </a:pPr>
            <a:r>
              <a:rPr lang="en-US" sz="2400" dirty="0" smtClean="0"/>
              <a:t>And if we can explain every part of the Cosmos, then we can explain the whole Cosmos! Each part of the Cosmos gets its existence explained by an earlier part of the Cosmos, and in this way the whole Cosmos has its existence explained.</a:t>
            </a:r>
            <a:endParaRPr lang="en-US" sz="2400" dirty="0"/>
          </a:p>
        </p:txBody>
      </p:sp>
    </p:spTree>
    <p:extLst>
      <p:ext uri="{BB962C8B-B14F-4D97-AF65-F5344CB8AC3E}">
        <p14:creationId xmlns:p14="http://schemas.microsoft.com/office/powerpoint/2010/main" val="2894582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b="1"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pic>
        <p:nvPicPr>
          <p:cNvPr id="2" name="Content Placeholder 1"/>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3336" r="781"/>
          <a:stretch/>
        </p:blipFill>
        <p:spPr>
          <a:xfrm>
            <a:off x="5029200" y="1676400"/>
            <a:ext cx="4114800" cy="3513194"/>
          </a:xfrm>
        </p:spPr>
      </p:pic>
      <p:sp>
        <p:nvSpPr>
          <p:cNvPr id="5" name="TextBox 4"/>
          <p:cNvSpPr txBox="1"/>
          <p:nvPr/>
        </p:nvSpPr>
        <p:spPr>
          <a:xfrm>
            <a:off x="5562600" y="5257800"/>
            <a:ext cx="3505200" cy="369332"/>
          </a:xfrm>
          <a:prstGeom prst="rect">
            <a:avLst/>
          </a:prstGeom>
          <a:noFill/>
        </p:spPr>
        <p:txBody>
          <a:bodyPr wrap="square" rtlCol="0">
            <a:spAutoFit/>
          </a:bodyPr>
          <a:lstStyle/>
          <a:p>
            <a:pPr algn="ctr"/>
            <a:r>
              <a:rPr lang="en-US" dirty="0" smtClean="0"/>
              <a:t>David Hume</a:t>
            </a:r>
            <a:endParaRPr lang="en-US" dirty="0"/>
          </a:p>
        </p:txBody>
      </p:sp>
    </p:spTree>
    <p:extLst>
      <p:ext uri="{BB962C8B-B14F-4D97-AF65-F5344CB8AC3E}">
        <p14:creationId xmlns:p14="http://schemas.microsoft.com/office/powerpoint/2010/main" val="1177567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909" y="298823"/>
            <a:ext cx="1846313" cy="2315104"/>
          </a:xfrm>
          <a:prstGeom prst="rect">
            <a:avLst/>
          </a:prstGeom>
          <a:effectLst>
            <a:outerShdw blurRad="50800" dist="50800" dir="5400000" algn="ctr" rotWithShape="0">
              <a:schemeClr val="bg1">
                <a:lumMod val="50000"/>
              </a:schemeClr>
            </a:outerShdw>
          </a:effectLst>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452" t="23540" r="35452" b="18722"/>
          <a:stretch/>
        </p:blipFill>
        <p:spPr>
          <a:xfrm>
            <a:off x="3672487" y="298822"/>
            <a:ext cx="1800637" cy="2315104"/>
          </a:xfrm>
          <a:prstGeom prst="rect">
            <a:avLst/>
          </a:prstGeom>
          <a:effectLst>
            <a:outerShdw blurRad="50800" dist="50800" dir="5400000" algn="ctr" rotWithShape="0">
              <a:schemeClr val="bg1">
                <a:lumMod val="50000"/>
              </a:schemeClr>
            </a:outerShdw>
          </a:effectLst>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7038" t="3367" r="8504" b="4254"/>
          <a:stretch/>
        </p:blipFill>
        <p:spPr>
          <a:xfrm>
            <a:off x="6267775" y="268343"/>
            <a:ext cx="1602085" cy="2336374"/>
          </a:xfrm>
          <a:prstGeom prst="rect">
            <a:avLst/>
          </a:prstGeom>
          <a:effectLst>
            <a:outerShdw blurRad="50800" dist="50800" dir="5400000" algn="ctr" rotWithShape="0">
              <a:schemeClr val="bg1">
                <a:lumMod val="50000"/>
              </a:schemeClr>
            </a:outerShdw>
          </a:effectLst>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35314" r="33793" b="29234"/>
          <a:stretch/>
        </p:blipFill>
        <p:spPr>
          <a:xfrm>
            <a:off x="2011680" y="3657600"/>
            <a:ext cx="1984375" cy="2441009"/>
          </a:xfrm>
          <a:prstGeom prst="rect">
            <a:avLst/>
          </a:prstGeom>
          <a:effectLst>
            <a:outerShdw blurRad="50800" dist="50800" dir="5400000" algn="ctr" rotWithShape="0">
              <a:schemeClr val="bg1">
                <a:lumMod val="50000"/>
              </a:schemeClr>
            </a:outerShdw>
          </a:effectLst>
        </p:spPr>
      </p:pic>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l="12653" t="2740" r="22035" b="31276"/>
          <a:stretch/>
        </p:blipFill>
        <p:spPr>
          <a:xfrm>
            <a:off x="5029200" y="3657600"/>
            <a:ext cx="1905000" cy="2420938"/>
          </a:xfrm>
          <a:prstGeom prst="rect">
            <a:avLst/>
          </a:prstGeom>
          <a:effectLst>
            <a:outerShdw blurRad="50800" dist="50800" dir="5400000" algn="ctr" rotWithShape="0">
              <a:schemeClr val="bg1">
                <a:lumMod val="50000"/>
              </a:schemeClr>
            </a:outerShdw>
          </a:effectLst>
        </p:spPr>
      </p:pic>
      <p:sp>
        <p:nvSpPr>
          <p:cNvPr id="8" name="TextBox 7"/>
          <p:cNvSpPr txBox="1"/>
          <p:nvPr/>
        </p:nvSpPr>
        <p:spPr>
          <a:xfrm>
            <a:off x="3672487" y="2613927"/>
            <a:ext cx="1800637" cy="584775"/>
          </a:xfrm>
          <a:prstGeom prst="rect">
            <a:avLst/>
          </a:prstGeom>
          <a:noFill/>
        </p:spPr>
        <p:txBody>
          <a:bodyPr wrap="square" rtlCol="0">
            <a:spAutoFit/>
          </a:bodyPr>
          <a:lstStyle/>
          <a:p>
            <a:pPr algn="ctr"/>
            <a:r>
              <a:rPr lang="en-US" sz="1600" dirty="0" smtClean="0"/>
              <a:t>Al-</a:t>
            </a:r>
            <a:r>
              <a:rPr lang="en-US" sz="1600" dirty="0" err="1" smtClean="0"/>
              <a:t>Ghazali</a:t>
            </a:r>
            <a:r>
              <a:rPr lang="en-US" sz="1600" dirty="0" smtClean="0"/>
              <a:t> </a:t>
            </a:r>
          </a:p>
          <a:p>
            <a:pPr algn="ctr"/>
            <a:r>
              <a:rPr lang="en-US" sz="1600" dirty="0" smtClean="0"/>
              <a:t>(1058-1111)</a:t>
            </a:r>
            <a:endParaRPr lang="en-US" sz="1600" dirty="0"/>
          </a:p>
        </p:txBody>
      </p:sp>
      <p:sp>
        <p:nvSpPr>
          <p:cNvPr id="9" name="TextBox 8"/>
          <p:cNvSpPr txBox="1"/>
          <p:nvPr/>
        </p:nvSpPr>
        <p:spPr>
          <a:xfrm>
            <a:off x="971909" y="2613927"/>
            <a:ext cx="1846313" cy="584775"/>
          </a:xfrm>
          <a:prstGeom prst="rect">
            <a:avLst/>
          </a:prstGeom>
          <a:noFill/>
        </p:spPr>
        <p:txBody>
          <a:bodyPr wrap="square" rtlCol="0">
            <a:spAutoFit/>
          </a:bodyPr>
          <a:lstStyle/>
          <a:p>
            <a:pPr algn="ctr"/>
            <a:r>
              <a:rPr lang="en-US" sz="1600" dirty="0" smtClean="0"/>
              <a:t>Aristotle</a:t>
            </a:r>
          </a:p>
          <a:p>
            <a:pPr algn="ctr"/>
            <a:r>
              <a:rPr lang="en-US" sz="1600" dirty="0" smtClean="0"/>
              <a:t>(384-322 BC)</a:t>
            </a:r>
            <a:endParaRPr lang="en-US" sz="1600" dirty="0"/>
          </a:p>
        </p:txBody>
      </p:sp>
      <p:sp>
        <p:nvSpPr>
          <p:cNvPr id="10" name="TextBox 9"/>
          <p:cNvSpPr txBox="1"/>
          <p:nvPr/>
        </p:nvSpPr>
        <p:spPr>
          <a:xfrm>
            <a:off x="6267775" y="2613926"/>
            <a:ext cx="1602085" cy="584775"/>
          </a:xfrm>
          <a:prstGeom prst="rect">
            <a:avLst/>
          </a:prstGeom>
          <a:noFill/>
        </p:spPr>
        <p:txBody>
          <a:bodyPr wrap="square" rtlCol="0">
            <a:spAutoFit/>
          </a:bodyPr>
          <a:lstStyle/>
          <a:p>
            <a:pPr algn="ctr"/>
            <a:r>
              <a:rPr lang="en-US" sz="1600" dirty="0" smtClean="0"/>
              <a:t>Thomas Aquinas</a:t>
            </a:r>
          </a:p>
          <a:p>
            <a:pPr algn="ctr"/>
            <a:r>
              <a:rPr lang="en-US" sz="1600" dirty="0" smtClean="0"/>
              <a:t>(1225-1274)</a:t>
            </a:r>
            <a:endParaRPr lang="en-US" sz="1600" dirty="0"/>
          </a:p>
        </p:txBody>
      </p:sp>
      <p:sp>
        <p:nvSpPr>
          <p:cNvPr id="11" name="TextBox 10"/>
          <p:cNvSpPr txBox="1"/>
          <p:nvPr/>
        </p:nvSpPr>
        <p:spPr>
          <a:xfrm>
            <a:off x="2011680" y="6098609"/>
            <a:ext cx="1984375" cy="584775"/>
          </a:xfrm>
          <a:prstGeom prst="rect">
            <a:avLst/>
          </a:prstGeom>
          <a:noFill/>
        </p:spPr>
        <p:txBody>
          <a:bodyPr wrap="square" rtlCol="0">
            <a:spAutoFit/>
          </a:bodyPr>
          <a:lstStyle/>
          <a:p>
            <a:pPr algn="ctr"/>
            <a:r>
              <a:rPr lang="en-US" sz="1600" dirty="0" smtClean="0"/>
              <a:t>Gottfried Leibniz</a:t>
            </a:r>
          </a:p>
          <a:p>
            <a:pPr algn="ctr"/>
            <a:r>
              <a:rPr lang="en-US" sz="1600" dirty="0" smtClean="0"/>
              <a:t>(1646-1716)</a:t>
            </a:r>
            <a:endParaRPr lang="en-US" sz="1600" dirty="0"/>
          </a:p>
        </p:txBody>
      </p:sp>
      <p:sp>
        <p:nvSpPr>
          <p:cNvPr id="12" name="TextBox 11"/>
          <p:cNvSpPr txBox="1"/>
          <p:nvPr/>
        </p:nvSpPr>
        <p:spPr>
          <a:xfrm>
            <a:off x="5043577" y="6078005"/>
            <a:ext cx="1890623" cy="584775"/>
          </a:xfrm>
          <a:prstGeom prst="rect">
            <a:avLst/>
          </a:prstGeom>
          <a:noFill/>
        </p:spPr>
        <p:txBody>
          <a:bodyPr wrap="square" rtlCol="0">
            <a:spAutoFit/>
          </a:bodyPr>
          <a:lstStyle/>
          <a:p>
            <a:pPr algn="ctr"/>
            <a:r>
              <a:rPr lang="en-US" sz="1600" dirty="0" smtClean="0"/>
              <a:t>Samuel Clarke</a:t>
            </a:r>
          </a:p>
          <a:p>
            <a:pPr algn="ctr"/>
            <a:r>
              <a:rPr lang="en-US" sz="1600" dirty="0" smtClean="0"/>
              <a:t>(1675-1729)</a:t>
            </a:r>
            <a:endParaRPr lang="en-US" sz="1600" dirty="0"/>
          </a:p>
        </p:txBody>
      </p:sp>
    </p:spTree>
    <p:extLst>
      <p:ext uri="{BB962C8B-B14F-4D97-AF65-F5344CB8AC3E}">
        <p14:creationId xmlns:p14="http://schemas.microsoft.com/office/powerpoint/2010/main" val="4173089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b="1"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pic>
        <p:nvPicPr>
          <p:cNvPr id="2" name="Content Placeholder 1"/>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3336" r="781"/>
          <a:stretch/>
        </p:blipFill>
        <p:spPr>
          <a:xfrm>
            <a:off x="5029200" y="1676400"/>
            <a:ext cx="4114800" cy="3513194"/>
          </a:xfrm>
        </p:spPr>
      </p:pic>
      <p:sp>
        <p:nvSpPr>
          <p:cNvPr id="5" name="TextBox 4"/>
          <p:cNvSpPr txBox="1"/>
          <p:nvPr/>
        </p:nvSpPr>
        <p:spPr>
          <a:xfrm>
            <a:off x="5562600" y="5257800"/>
            <a:ext cx="3505200" cy="369332"/>
          </a:xfrm>
          <a:prstGeom prst="rect">
            <a:avLst/>
          </a:prstGeom>
          <a:noFill/>
        </p:spPr>
        <p:txBody>
          <a:bodyPr wrap="square" rtlCol="0">
            <a:spAutoFit/>
          </a:bodyPr>
          <a:lstStyle/>
          <a:p>
            <a:pPr algn="ctr"/>
            <a:r>
              <a:rPr lang="en-US" dirty="0" smtClean="0"/>
              <a:t>David Hume</a:t>
            </a:r>
            <a:endParaRPr lang="en-US" dirty="0"/>
          </a:p>
        </p:txBody>
      </p:sp>
      <p:sp>
        <p:nvSpPr>
          <p:cNvPr id="4" name="Oval Callout 3"/>
          <p:cNvSpPr/>
          <p:nvPr/>
        </p:nvSpPr>
        <p:spPr>
          <a:xfrm flipH="1">
            <a:off x="5105400" y="2762609"/>
            <a:ext cx="1295400" cy="838200"/>
          </a:xfrm>
          <a:prstGeom prst="wedgeEllipseCallout">
            <a:avLst>
              <a:gd name="adj1" fmla="val -87779"/>
              <a:gd name="adj2" fmla="val 46682"/>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57800" y="2858543"/>
            <a:ext cx="1066800" cy="646331"/>
          </a:xfrm>
          <a:prstGeom prst="rect">
            <a:avLst/>
          </a:prstGeom>
          <a:noFill/>
        </p:spPr>
        <p:txBody>
          <a:bodyPr wrap="square" rtlCol="0">
            <a:spAutoFit/>
          </a:bodyPr>
          <a:lstStyle/>
          <a:p>
            <a:pPr algn="ctr"/>
            <a:r>
              <a:rPr lang="en-US" i="1" dirty="0" smtClean="0"/>
              <a:t>I reject step 5.</a:t>
            </a:r>
            <a:endParaRPr lang="en-US" i="1" dirty="0"/>
          </a:p>
        </p:txBody>
      </p:sp>
    </p:spTree>
    <p:extLst>
      <p:ext uri="{BB962C8B-B14F-4D97-AF65-F5344CB8AC3E}">
        <p14:creationId xmlns:p14="http://schemas.microsoft.com/office/powerpoint/2010/main" val="1661484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b="1"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pic>
        <p:nvPicPr>
          <p:cNvPr id="2" name="Content Placeholder 1"/>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3336" r="781"/>
          <a:stretch/>
        </p:blipFill>
        <p:spPr>
          <a:xfrm>
            <a:off x="5029200" y="1676400"/>
            <a:ext cx="4114800" cy="3513194"/>
          </a:xfrm>
        </p:spPr>
      </p:pic>
      <p:sp>
        <p:nvSpPr>
          <p:cNvPr id="5" name="TextBox 4"/>
          <p:cNvSpPr txBox="1"/>
          <p:nvPr/>
        </p:nvSpPr>
        <p:spPr>
          <a:xfrm>
            <a:off x="5562600" y="5257800"/>
            <a:ext cx="3505200" cy="369332"/>
          </a:xfrm>
          <a:prstGeom prst="rect">
            <a:avLst/>
          </a:prstGeom>
          <a:noFill/>
        </p:spPr>
        <p:txBody>
          <a:bodyPr wrap="square" rtlCol="0">
            <a:spAutoFit/>
          </a:bodyPr>
          <a:lstStyle/>
          <a:p>
            <a:pPr algn="ctr"/>
            <a:r>
              <a:rPr lang="en-US" dirty="0">
                <a:solidFill>
                  <a:prstClr val="black"/>
                </a:solidFill>
              </a:rPr>
              <a:t>David Hume</a:t>
            </a:r>
          </a:p>
        </p:txBody>
      </p:sp>
    </p:spTree>
    <p:extLst>
      <p:ext uri="{BB962C8B-B14F-4D97-AF65-F5344CB8AC3E}">
        <p14:creationId xmlns:p14="http://schemas.microsoft.com/office/powerpoint/2010/main" val="598930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b="1"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pic>
        <p:nvPicPr>
          <p:cNvPr id="2" name="Content Placeholder 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rot="16200000">
            <a:off x="4486275" y="1000125"/>
            <a:ext cx="4952999" cy="3714749"/>
          </a:xfrm>
        </p:spPr>
      </p:pic>
      <p:sp>
        <p:nvSpPr>
          <p:cNvPr id="4" name="TextBox 3"/>
          <p:cNvSpPr txBox="1"/>
          <p:nvPr/>
        </p:nvSpPr>
        <p:spPr>
          <a:xfrm>
            <a:off x="5105400" y="5410200"/>
            <a:ext cx="3733800" cy="369332"/>
          </a:xfrm>
          <a:prstGeom prst="rect">
            <a:avLst/>
          </a:prstGeom>
          <a:noFill/>
        </p:spPr>
        <p:txBody>
          <a:bodyPr wrap="square" rtlCol="0">
            <a:spAutoFit/>
          </a:bodyPr>
          <a:lstStyle/>
          <a:p>
            <a:pPr algn="ctr"/>
            <a:r>
              <a:rPr lang="en-US" dirty="0" smtClean="0"/>
              <a:t>Chambered Nautilus</a:t>
            </a:r>
            <a:endParaRPr lang="en-US" dirty="0"/>
          </a:p>
        </p:txBody>
      </p:sp>
    </p:spTree>
    <p:extLst>
      <p:ext uri="{BB962C8B-B14F-4D97-AF65-F5344CB8AC3E}">
        <p14:creationId xmlns:p14="http://schemas.microsoft.com/office/powerpoint/2010/main" val="3598042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b="1"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r>
              <a:rPr lang="en-US" sz="2400" dirty="0" smtClean="0"/>
              <a:t>So even if Hume is correct to say that every event is explained by an earlier event, which is explained by an even earlier event, and so on infinitely back into the past, that doesn’t explain why the Cosmos as a whole exists. </a:t>
            </a:r>
          </a:p>
          <a:p>
            <a:pPr marL="0" indent="0">
              <a:spcAft>
                <a:spcPts val="600"/>
              </a:spcAft>
              <a:buNone/>
            </a:pPr>
            <a:r>
              <a:rPr lang="en-US" sz="2400" dirty="0" smtClean="0"/>
              <a:t>It still remains to be explained why this whole infinite series of events exists, just as in the example of the super-nautilus it remains to be explained why the whole infinite series of chambers exists.</a:t>
            </a:r>
            <a:endParaRPr lang="en-US" sz="2400" dirty="0"/>
          </a:p>
        </p:txBody>
      </p:sp>
    </p:spTree>
    <p:extLst>
      <p:ext uri="{BB962C8B-B14F-4D97-AF65-F5344CB8AC3E}">
        <p14:creationId xmlns:p14="http://schemas.microsoft.com/office/powerpoint/2010/main" val="2733800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b="1"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3643137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26368384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b="1"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3486874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b="1"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1800"/>
              </a:spcAft>
              <a:buNone/>
            </a:pPr>
            <a:r>
              <a:rPr lang="en-US" sz="2400" dirty="0" smtClean="0"/>
              <a:t>This follows from 3, 4, and 5. </a:t>
            </a:r>
          </a:p>
          <a:p>
            <a:pPr marL="0" indent="0">
              <a:spcAft>
                <a:spcPts val="1800"/>
              </a:spcAft>
              <a:buNone/>
            </a:pPr>
            <a:r>
              <a:rPr lang="en-US" sz="2400" dirty="0" smtClean="0"/>
              <a:t>3 says that the Cosmos is explained by (a), (b), or (c).</a:t>
            </a:r>
          </a:p>
          <a:p>
            <a:pPr marL="0" indent="0">
              <a:spcAft>
                <a:spcPts val="1800"/>
              </a:spcAft>
              <a:buNone/>
            </a:pPr>
            <a:r>
              <a:rPr lang="en-US" sz="2400" dirty="0" smtClean="0"/>
              <a:t>4 says that it is </a:t>
            </a:r>
            <a:r>
              <a:rPr lang="en-US" sz="2400" u="sng" dirty="0" smtClean="0"/>
              <a:t>not</a:t>
            </a:r>
            <a:r>
              <a:rPr lang="en-US" sz="2400" dirty="0" smtClean="0"/>
              <a:t> explained by (a).</a:t>
            </a:r>
          </a:p>
          <a:p>
            <a:pPr marL="0" indent="0">
              <a:spcAft>
                <a:spcPts val="1800"/>
              </a:spcAft>
              <a:buNone/>
            </a:pPr>
            <a:r>
              <a:rPr lang="en-US" sz="2400" dirty="0" smtClean="0"/>
              <a:t>5 says that it is </a:t>
            </a:r>
            <a:r>
              <a:rPr lang="en-US" sz="2400" u="sng" dirty="0" smtClean="0"/>
              <a:t>not</a:t>
            </a:r>
            <a:r>
              <a:rPr lang="en-US" sz="2400" dirty="0" smtClean="0"/>
              <a:t> explained by (b).</a:t>
            </a:r>
          </a:p>
          <a:p>
            <a:pPr marL="0" indent="0">
              <a:spcAft>
                <a:spcPts val="600"/>
              </a:spcAft>
              <a:buNone/>
            </a:pPr>
            <a:r>
              <a:rPr lang="en-US" sz="2400" dirty="0" smtClean="0"/>
              <a:t>So, it must be explained by (c).</a:t>
            </a:r>
          </a:p>
          <a:p>
            <a:pPr marL="0" indent="0">
              <a:spcAft>
                <a:spcPts val="600"/>
              </a:spcAft>
              <a:buNone/>
            </a:pPr>
            <a:endParaRPr lang="en-US" sz="2400" dirty="0"/>
          </a:p>
        </p:txBody>
      </p:sp>
    </p:spTree>
    <p:extLst>
      <p:ext uri="{BB962C8B-B14F-4D97-AF65-F5344CB8AC3E}">
        <p14:creationId xmlns:p14="http://schemas.microsoft.com/office/powerpoint/2010/main" val="107267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b="1"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8893346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2751523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15967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b="1"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1995907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b="1"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r>
              <a:rPr lang="en-US" sz="2400" dirty="0" smtClean="0"/>
              <a:t>Remember: the Cosmos includes everything that exists in time.</a:t>
            </a:r>
          </a:p>
          <a:p>
            <a:pPr marL="0" indent="0">
              <a:spcAft>
                <a:spcPts val="600"/>
              </a:spcAft>
              <a:buNone/>
            </a:pPr>
            <a:r>
              <a:rPr lang="en-US" sz="2400" dirty="0" smtClean="0"/>
              <a:t>So, if the Cosmos has its existence explained by something that is neither the Cosmos nor any part of the Cosmos, it has its existence explained by something that does </a:t>
            </a:r>
            <a:r>
              <a:rPr lang="en-US" sz="2400" u="sng" dirty="0" smtClean="0"/>
              <a:t>not</a:t>
            </a:r>
            <a:r>
              <a:rPr lang="en-US" sz="2400" dirty="0" smtClean="0"/>
              <a:t> exist in time.</a:t>
            </a:r>
          </a:p>
          <a:p>
            <a:pPr marL="0" indent="0">
              <a:spcAft>
                <a:spcPts val="600"/>
              </a:spcAft>
              <a:buNone/>
            </a:pPr>
            <a:endParaRPr lang="en-US" sz="2400" dirty="0"/>
          </a:p>
        </p:txBody>
      </p:sp>
    </p:spTree>
    <p:extLst>
      <p:ext uri="{BB962C8B-B14F-4D97-AF65-F5344CB8AC3E}">
        <p14:creationId xmlns:p14="http://schemas.microsoft.com/office/powerpoint/2010/main" val="41860266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b="1"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37582953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15457735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AutoNum type="arabicPeriod"/>
            </a:pPr>
            <a:r>
              <a:rPr lang="en-US" sz="3300" b="1" dirty="0" smtClean="0"/>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3302585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AutoNum type="arabicPeriod"/>
            </a:pPr>
            <a:r>
              <a:rPr lang="en-US" sz="3300" b="1" dirty="0" smtClean="0"/>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r>
              <a:rPr lang="en-US" sz="2400" dirty="0" smtClean="0"/>
              <a:t>This follows directly from 6 and 7.</a:t>
            </a:r>
          </a:p>
        </p:txBody>
      </p:sp>
    </p:spTree>
    <p:extLst>
      <p:ext uri="{BB962C8B-B14F-4D97-AF65-F5344CB8AC3E}">
        <p14:creationId xmlns:p14="http://schemas.microsoft.com/office/powerpoint/2010/main" val="22814320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AutoNum type="arabicPeriod"/>
            </a:pPr>
            <a:r>
              <a:rPr lang="en-US" sz="3300" b="1" dirty="0" smtClean="0"/>
              <a:t>So, there exists some transcendent force, power, or phenomenon that explains why the Cosmos exists. (from 6 and 7) </a:t>
            </a:r>
          </a:p>
          <a:p>
            <a:pPr marL="514350" indent="-514350">
              <a:buAutoNum type="arabicPeriod"/>
            </a:pPr>
            <a:endParaRPr lang="en-US" dirty="0"/>
          </a:p>
        </p:txBody>
      </p:sp>
      <p:pic>
        <p:nvPicPr>
          <p:cNvPr id="2" name="Content Placeholder 1"/>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5791" r="709"/>
          <a:stretch/>
        </p:blipFill>
        <p:spPr>
          <a:xfrm>
            <a:off x="4937760" y="762001"/>
            <a:ext cx="4023360" cy="2438400"/>
          </a:xfrm>
        </p:spPr>
      </p:pic>
      <p:sp>
        <p:nvSpPr>
          <p:cNvPr id="5" name="TextBox 4"/>
          <p:cNvSpPr txBox="1"/>
          <p:nvPr/>
        </p:nvSpPr>
        <p:spPr>
          <a:xfrm>
            <a:off x="5257799" y="4114800"/>
            <a:ext cx="3429000" cy="769441"/>
          </a:xfrm>
          <a:prstGeom prst="rect">
            <a:avLst/>
          </a:prstGeom>
          <a:noFill/>
        </p:spPr>
        <p:txBody>
          <a:bodyPr wrap="square" rtlCol="0">
            <a:spAutoFit/>
          </a:bodyPr>
          <a:lstStyle/>
          <a:p>
            <a:pPr algn="ctr"/>
            <a:r>
              <a:rPr lang="en-US" sz="2200" i="1" dirty="0" smtClean="0"/>
              <a:t>“Time is a moving image of eternity.”</a:t>
            </a:r>
          </a:p>
        </p:txBody>
      </p:sp>
      <p:sp>
        <p:nvSpPr>
          <p:cNvPr id="6" name="TextBox 5"/>
          <p:cNvSpPr txBox="1"/>
          <p:nvPr/>
        </p:nvSpPr>
        <p:spPr>
          <a:xfrm>
            <a:off x="4952999" y="3200400"/>
            <a:ext cx="4038601" cy="400110"/>
          </a:xfrm>
          <a:prstGeom prst="rect">
            <a:avLst/>
          </a:prstGeom>
          <a:noFill/>
        </p:spPr>
        <p:txBody>
          <a:bodyPr wrap="square" rtlCol="0">
            <a:spAutoFit/>
          </a:bodyPr>
          <a:lstStyle/>
          <a:p>
            <a:pPr algn="ctr"/>
            <a:r>
              <a:rPr lang="en-US" sz="2000" dirty="0" smtClean="0"/>
              <a:t>Plato (427-347 BC)</a:t>
            </a:r>
            <a:endParaRPr lang="en-US" sz="2000" dirty="0"/>
          </a:p>
        </p:txBody>
      </p:sp>
    </p:spTree>
    <p:extLst>
      <p:ext uri="{BB962C8B-B14F-4D97-AF65-F5344CB8AC3E}">
        <p14:creationId xmlns:p14="http://schemas.microsoft.com/office/powerpoint/2010/main" val="40182979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AutoNum type="arabicPeriod"/>
            </a:pPr>
            <a:r>
              <a:rPr lang="en-US" sz="3300" b="1" dirty="0" smtClean="0"/>
              <a:t>So, there exists some transcendent force, power, or phenomenon that explains why the Cosmos exists. (from 6 and 7) </a:t>
            </a:r>
          </a:p>
          <a:p>
            <a:pPr marL="514350" indent="-514350">
              <a:buAutoNum type="arabicPeriod"/>
            </a:pPr>
            <a:endParaRPr lang="en-US" dirty="0"/>
          </a:p>
        </p:txBody>
      </p:sp>
    </p:spTree>
    <p:extLst>
      <p:ext uri="{BB962C8B-B14F-4D97-AF65-F5344CB8AC3E}">
        <p14:creationId xmlns:p14="http://schemas.microsoft.com/office/powerpoint/2010/main" val="2921725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AutoNum type="arabicPeriod"/>
            </a:pPr>
            <a:r>
              <a:rPr lang="en-US" sz="3300" b="1" dirty="0" smtClean="0"/>
              <a:t>So, there exists some transcendent force, power, or phenomenon that explains why the Cosmos exists. (from 6 and 7) </a:t>
            </a:r>
          </a:p>
          <a:p>
            <a:pPr marL="514350" indent="-514350">
              <a:buAutoNum type="arabicPeriod"/>
            </a:pPr>
            <a:endParaRPr lang="en-US"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28052" y="199948"/>
            <a:ext cx="2601548" cy="3000453"/>
          </a:xfrm>
        </p:spPr>
      </p:pic>
      <p:sp>
        <p:nvSpPr>
          <p:cNvPr id="5" name="TextBox 4"/>
          <p:cNvSpPr txBox="1"/>
          <p:nvPr/>
        </p:nvSpPr>
        <p:spPr>
          <a:xfrm>
            <a:off x="4952999" y="3962400"/>
            <a:ext cx="3962401" cy="2123658"/>
          </a:xfrm>
          <a:prstGeom prst="rect">
            <a:avLst/>
          </a:prstGeom>
          <a:noFill/>
        </p:spPr>
        <p:txBody>
          <a:bodyPr wrap="square" rtlCol="0">
            <a:spAutoFit/>
          </a:bodyPr>
          <a:lstStyle/>
          <a:p>
            <a:pPr algn="ctr"/>
            <a:r>
              <a:rPr lang="en-US" sz="2200" i="1" dirty="0" smtClean="0"/>
              <a:t>“Therefore, the reasons for the world lie hidden in something extramundane, different from the chain of states, or from the series of things, the collection of which constitutes the world.”</a:t>
            </a:r>
          </a:p>
        </p:txBody>
      </p:sp>
      <p:sp>
        <p:nvSpPr>
          <p:cNvPr id="6" name="TextBox 5"/>
          <p:cNvSpPr txBox="1"/>
          <p:nvPr/>
        </p:nvSpPr>
        <p:spPr>
          <a:xfrm>
            <a:off x="4952999" y="3200400"/>
            <a:ext cx="4038601" cy="400110"/>
          </a:xfrm>
          <a:prstGeom prst="rect">
            <a:avLst/>
          </a:prstGeom>
          <a:noFill/>
        </p:spPr>
        <p:txBody>
          <a:bodyPr wrap="square" rtlCol="0">
            <a:spAutoFit/>
          </a:bodyPr>
          <a:lstStyle/>
          <a:p>
            <a:pPr algn="ctr"/>
            <a:r>
              <a:rPr lang="en-US" sz="2000" dirty="0" smtClean="0"/>
              <a:t>Leibniz</a:t>
            </a:r>
            <a:endParaRPr lang="en-US" sz="2000" dirty="0"/>
          </a:p>
        </p:txBody>
      </p:sp>
    </p:spTree>
    <p:extLst>
      <p:ext uri="{BB962C8B-B14F-4D97-AF65-F5344CB8AC3E}">
        <p14:creationId xmlns:p14="http://schemas.microsoft.com/office/powerpoint/2010/main" val="25522412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AutoNum type="arabicPeriod"/>
            </a:pPr>
            <a:r>
              <a:rPr lang="en-US" sz="3300" b="1" dirty="0" smtClean="0"/>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2228203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135563"/>
          </a:xfrm>
        </p:spPr>
        <p:txBody>
          <a:bodyPr>
            <a:noAutofit/>
          </a:bodyPr>
          <a:lstStyle/>
          <a:p>
            <a:pPr marL="0" indent="0">
              <a:spcAft>
                <a:spcPts val="2400"/>
              </a:spcAft>
              <a:buNone/>
            </a:pPr>
            <a:r>
              <a:rPr lang="en-US" sz="4000" b="1" dirty="0" smtClean="0"/>
              <a:t>Define the </a:t>
            </a:r>
            <a:r>
              <a:rPr lang="en-US" sz="4000" b="1" u="sng" dirty="0" smtClean="0"/>
              <a:t>Cosmos</a:t>
            </a:r>
            <a:r>
              <a:rPr lang="en-US" sz="4000" b="1" dirty="0" smtClean="0"/>
              <a:t> as the sum total of everything that ever happens.</a:t>
            </a:r>
          </a:p>
          <a:p>
            <a:pPr marL="0" indent="0">
              <a:spcAft>
                <a:spcPts val="2400"/>
              </a:spcAft>
              <a:buNone/>
            </a:pPr>
            <a:r>
              <a:rPr lang="en-US" sz="4000" b="1" dirty="0" smtClean="0"/>
              <a:t>The Cosmos consists of all the contents of time: past, present, and future.</a:t>
            </a:r>
          </a:p>
          <a:p>
            <a:pPr marL="0" indent="0">
              <a:buNone/>
            </a:pPr>
            <a:r>
              <a:rPr lang="en-US" sz="4000" b="1" dirty="0" smtClean="0"/>
              <a:t>It includes every event that ever takes place anywhere.</a:t>
            </a:r>
            <a:endParaRPr lang="en-US" sz="4000" b="1" dirty="0"/>
          </a:p>
        </p:txBody>
      </p:sp>
    </p:spTree>
    <p:extLst>
      <p:ext uri="{BB962C8B-B14F-4D97-AF65-F5344CB8AC3E}">
        <p14:creationId xmlns:p14="http://schemas.microsoft.com/office/powerpoint/2010/main" val="32736832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solidFill>
                  <a:schemeClr val="bg1">
                    <a:lumMod val="65000"/>
                  </a:schemeClr>
                </a:solidFill>
              </a:rPr>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solidFill>
                  <a:schemeClr val="bg1">
                    <a:lumMod val="65000"/>
                  </a:schemeClr>
                </a:solidFill>
              </a:rPr>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solidFill>
                  <a:schemeClr val="bg1">
                    <a:lumMod val="65000"/>
                  </a:schemeClr>
                </a:solidFill>
              </a:rPr>
              <a:t>The Cosmos does not explain its own existence.</a:t>
            </a:r>
          </a:p>
          <a:p>
            <a:pPr marL="514350" indent="-514350">
              <a:spcAft>
                <a:spcPts val="200"/>
              </a:spcAft>
              <a:buAutoNum type="arabicPeriod"/>
            </a:pPr>
            <a:r>
              <a:rPr lang="en-US" sz="3300" dirty="0" smtClean="0">
                <a:solidFill>
                  <a:schemeClr val="bg1">
                    <a:lumMod val="65000"/>
                  </a:schemeClr>
                </a:solidFill>
              </a:rPr>
              <a:t>No part of the Cosmos explains why the Cosmos exists.</a:t>
            </a:r>
          </a:p>
          <a:p>
            <a:pPr marL="514350" indent="-514350">
              <a:spcAft>
                <a:spcPts val="200"/>
              </a:spcAft>
              <a:buAutoNum type="arabicPeriod"/>
            </a:pPr>
            <a:r>
              <a:rPr lang="en-US" sz="3300" dirty="0" smtClean="0">
                <a:solidFill>
                  <a:schemeClr val="bg1">
                    <a:lumMod val="65000"/>
                  </a:schemeClr>
                </a:solidFill>
              </a:rPr>
              <a:t>So, something that is neither the Cosmos itself nor any part of the Cosmos explains why the Cosmos exists. (from 3, 4, and 5)</a:t>
            </a:r>
          </a:p>
          <a:p>
            <a:pPr marL="514350" indent="-514350">
              <a:spcAft>
                <a:spcPts val="200"/>
              </a:spcAft>
              <a:buAutoNum type="arabicPeriod"/>
            </a:pPr>
            <a:r>
              <a:rPr lang="en-US" sz="3300" dirty="0" smtClean="0">
                <a:solidFill>
                  <a:schemeClr val="bg1">
                    <a:lumMod val="65000"/>
                  </a:schemeClr>
                </a:solidFill>
              </a:rPr>
              <a:t>But something that is neither the Cosmos itself nor any part of the Cosmos is a transcendent being: a force, power, or phenomenon that exists “outside” of time. </a:t>
            </a:r>
          </a:p>
          <a:p>
            <a:pPr marL="514350" indent="-514350">
              <a:buAutoNum type="arabicPeriod"/>
            </a:pPr>
            <a:r>
              <a:rPr lang="en-US" sz="3300" dirty="0" smtClean="0">
                <a:solidFill>
                  <a:schemeClr val="bg1">
                    <a:lumMod val="65000"/>
                  </a:schemeClr>
                </a:solidFill>
              </a:rPr>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endParaRPr lang="en-US" sz="2400" dirty="0"/>
          </a:p>
        </p:txBody>
      </p:sp>
    </p:spTree>
    <p:extLst>
      <p:ext uri="{BB962C8B-B14F-4D97-AF65-F5344CB8AC3E}">
        <p14:creationId xmlns:p14="http://schemas.microsoft.com/office/powerpoint/2010/main" val="1165631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solidFill>
                  <a:schemeClr val="bg1">
                    <a:lumMod val="65000"/>
                  </a:schemeClr>
                </a:solidFill>
              </a:rPr>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solidFill>
                  <a:schemeClr val="bg1">
                    <a:lumMod val="65000"/>
                  </a:schemeClr>
                </a:solidFill>
              </a:rPr>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solidFill>
                  <a:schemeClr val="bg1">
                    <a:lumMod val="65000"/>
                  </a:schemeClr>
                </a:solidFill>
              </a:rPr>
              <a:t>The Cosmos does not explain its own existence.</a:t>
            </a:r>
          </a:p>
          <a:p>
            <a:pPr marL="514350" indent="-514350">
              <a:spcAft>
                <a:spcPts val="200"/>
              </a:spcAft>
              <a:buAutoNum type="arabicPeriod"/>
            </a:pPr>
            <a:r>
              <a:rPr lang="en-US" sz="3300" dirty="0" smtClean="0">
                <a:solidFill>
                  <a:schemeClr val="bg1">
                    <a:lumMod val="65000"/>
                  </a:schemeClr>
                </a:solidFill>
              </a:rPr>
              <a:t>No part of the Cosmos explains why the Cosmos exists.</a:t>
            </a:r>
          </a:p>
          <a:p>
            <a:pPr marL="514350" indent="-514350">
              <a:spcAft>
                <a:spcPts val="200"/>
              </a:spcAft>
              <a:buAutoNum type="arabicPeriod"/>
            </a:pPr>
            <a:r>
              <a:rPr lang="en-US" sz="3300" dirty="0" smtClean="0">
                <a:solidFill>
                  <a:schemeClr val="bg1">
                    <a:lumMod val="65000"/>
                  </a:schemeClr>
                </a:solidFill>
              </a:rPr>
              <a:t>So, something that is neither the Cosmos itself nor any part of the Cosmos explains why the Cosmos exists. (from 3, 4, and 5)</a:t>
            </a:r>
          </a:p>
          <a:p>
            <a:pPr marL="514350" indent="-514350">
              <a:spcAft>
                <a:spcPts val="200"/>
              </a:spcAft>
              <a:buAutoNum type="arabicPeriod"/>
            </a:pPr>
            <a:r>
              <a:rPr lang="en-US" sz="3300" dirty="0" smtClean="0">
                <a:solidFill>
                  <a:schemeClr val="bg1">
                    <a:lumMod val="65000"/>
                  </a:schemeClr>
                </a:solidFill>
              </a:rPr>
              <a:t>But something that is neither the Cosmos itself nor any part of the Cosmos is a transcendent being: a force, power, or phenomenon that exists “outside” of time. </a:t>
            </a:r>
          </a:p>
          <a:p>
            <a:pPr marL="514350" indent="-514350">
              <a:buAutoNum type="arabicPeriod"/>
            </a:pPr>
            <a:r>
              <a:rPr lang="en-US" sz="3300" dirty="0" smtClean="0">
                <a:solidFill>
                  <a:schemeClr val="bg1">
                    <a:lumMod val="65000"/>
                  </a:schemeClr>
                </a:solidFill>
              </a:rPr>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r>
              <a:rPr lang="en-US" sz="2400" dirty="0" smtClean="0"/>
              <a:t>Why should we believe this?</a:t>
            </a:r>
            <a:endParaRPr lang="en-US" sz="2400" dirty="0"/>
          </a:p>
        </p:txBody>
      </p:sp>
    </p:spTree>
    <p:extLst>
      <p:ext uri="{BB962C8B-B14F-4D97-AF65-F5344CB8AC3E}">
        <p14:creationId xmlns:p14="http://schemas.microsoft.com/office/powerpoint/2010/main" val="912117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solidFill>
                  <a:schemeClr val="bg1">
                    <a:lumMod val="65000"/>
                  </a:schemeClr>
                </a:solidFill>
              </a:rPr>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solidFill>
                  <a:schemeClr val="bg1">
                    <a:lumMod val="65000"/>
                  </a:schemeClr>
                </a:solidFill>
              </a:rPr>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solidFill>
                  <a:schemeClr val="bg1">
                    <a:lumMod val="65000"/>
                  </a:schemeClr>
                </a:solidFill>
              </a:rPr>
              <a:t>The Cosmos does not explain its own existence.</a:t>
            </a:r>
          </a:p>
          <a:p>
            <a:pPr marL="514350" indent="-514350">
              <a:spcAft>
                <a:spcPts val="200"/>
              </a:spcAft>
              <a:buAutoNum type="arabicPeriod"/>
            </a:pPr>
            <a:r>
              <a:rPr lang="en-US" sz="3300" dirty="0" smtClean="0">
                <a:solidFill>
                  <a:schemeClr val="bg1">
                    <a:lumMod val="65000"/>
                  </a:schemeClr>
                </a:solidFill>
              </a:rPr>
              <a:t>No part of the Cosmos explains why the Cosmos exists.</a:t>
            </a:r>
          </a:p>
          <a:p>
            <a:pPr marL="514350" indent="-514350">
              <a:spcAft>
                <a:spcPts val="200"/>
              </a:spcAft>
              <a:buAutoNum type="arabicPeriod"/>
            </a:pPr>
            <a:r>
              <a:rPr lang="en-US" sz="3300" dirty="0" smtClean="0">
                <a:solidFill>
                  <a:schemeClr val="bg1">
                    <a:lumMod val="65000"/>
                  </a:schemeClr>
                </a:solidFill>
              </a:rPr>
              <a:t>So, something that is neither the Cosmos itself nor any part of the Cosmos explains why the Cosmos exists. (from 3, 4, and 5)</a:t>
            </a:r>
          </a:p>
          <a:p>
            <a:pPr marL="514350" indent="-514350">
              <a:spcAft>
                <a:spcPts val="200"/>
              </a:spcAft>
              <a:buAutoNum type="arabicPeriod"/>
            </a:pPr>
            <a:r>
              <a:rPr lang="en-US" sz="3300" dirty="0" smtClean="0">
                <a:solidFill>
                  <a:schemeClr val="bg1">
                    <a:lumMod val="65000"/>
                  </a:schemeClr>
                </a:solidFill>
              </a:rPr>
              <a:t>But something that is neither the Cosmos itself nor any part of the Cosmos is a transcendent being: a force, power, or phenomenon that exists “outside” of time. </a:t>
            </a:r>
          </a:p>
          <a:p>
            <a:pPr marL="514350" indent="-514350">
              <a:buAutoNum type="arabicPeriod"/>
            </a:pPr>
            <a:r>
              <a:rPr lang="en-US" sz="3300" dirty="0" smtClean="0">
                <a:solidFill>
                  <a:schemeClr val="bg1">
                    <a:lumMod val="65000"/>
                  </a:schemeClr>
                </a:solidFill>
              </a:rPr>
              <a:t>So, there exists some transcendent force, power, or phenomenon that explains why the Cosmos exists. (from 6 and 7) </a:t>
            </a:r>
          </a:p>
          <a:p>
            <a:pPr marL="514350" indent="-514350">
              <a:buAutoNum type="arabicPeriod"/>
            </a:pPr>
            <a:endParaRPr lang="en-US" dirty="0"/>
          </a:p>
        </p:txBody>
      </p:sp>
    </p:spTree>
    <p:extLst>
      <p:ext uri="{BB962C8B-B14F-4D97-AF65-F5344CB8AC3E}">
        <p14:creationId xmlns:p14="http://schemas.microsoft.com/office/powerpoint/2010/main" val="3579412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solidFill>
                  <a:schemeClr val="bg1">
                    <a:lumMod val="65000"/>
                  </a:schemeClr>
                </a:solidFill>
              </a:rPr>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solidFill>
                  <a:schemeClr val="bg1">
                    <a:lumMod val="65000"/>
                  </a:schemeClr>
                </a:solidFill>
              </a:rPr>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solidFill>
                  <a:schemeClr val="bg1">
                    <a:lumMod val="65000"/>
                  </a:schemeClr>
                </a:solidFill>
              </a:rPr>
              <a:t>The Cosmos does not explain its own existence.</a:t>
            </a:r>
          </a:p>
          <a:p>
            <a:pPr marL="514350" indent="-514350">
              <a:spcAft>
                <a:spcPts val="200"/>
              </a:spcAft>
              <a:buAutoNum type="arabicPeriod"/>
            </a:pPr>
            <a:r>
              <a:rPr lang="en-US" sz="3300" dirty="0" smtClean="0">
                <a:solidFill>
                  <a:schemeClr val="bg1">
                    <a:lumMod val="65000"/>
                  </a:schemeClr>
                </a:solidFill>
              </a:rPr>
              <a:t>No part of the Cosmos explains why the Cosmos exists.</a:t>
            </a:r>
          </a:p>
          <a:p>
            <a:pPr marL="514350" indent="-514350">
              <a:spcAft>
                <a:spcPts val="200"/>
              </a:spcAft>
              <a:buAutoNum type="arabicPeriod"/>
            </a:pPr>
            <a:r>
              <a:rPr lang="en-US" sz="3300" dirty="0" smtClean="0">
                <a:solidFill>
                  <a:schemeClr val="bg1">
                    <a:lumMod val="65000"/>
                  </a:schemeClr>
                </a:solidFill>
              </a:rPr>
              <a:t>So, something that is neither the Cosmos itself nor any part of the Cosmos explains why the Cosmos exists. (from 3, 4, and 5)</a:t>
            </a:r>
          </a:p>
          <a:p>
            <a:pPr marL="514350" indent="-514350">
              <a:spcAft>
                <a:spcPts val="200"/>
              </a:spcAft>
              <a:buAutoNum type="arabicPeriod"/>
            </a:pPr>
            <a:r>
              <a:rPr lang="en-US" sz="3300" dirty="0" smtClean="0">
                <a:solidFill>
                  <a:schemeClr val="bg1">
                    <a:lumMod val="65000"/>
                  </a:schemeClr>
                </a:solidFill>
              </a:rPr>
              <a:t>But something that is neither the Cosmos itself nor any part of the Cosmos is a transcendent being: a force, power, or phenomenon that exists “outside” of time. </a:t>
            </a:r>
          </a:p>
          <a:p>
            <a:pPr marL="514350" indent="-514350">
              <a:buAutoNum type="arabicPeriod"/>
            </a:pPr>
            <a:r>
              <a:rPr lang="en-US" sz="3300" dirty="0" smtClean="0">
                <a:solidFill>
                  <a:schemeClr val="bg1">
                    <a:lumMod val="65000"/>
                  </a:schemeClr>
                </a:solidFill>
              </a:rPr>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r>
              <a:rPr lang="en-US" sz="2400" b="1" dirty="0" smtClean="0"/>
              <a:t>Dilemma</a:t>
            </a:r>
            <a:r>
              <a:rPr lang="en-US" sz="2400" dirty="0" smtClean="0"/>
              <a:t>: either (1) everything has an explanation, or, (2) there is something that does not have an explanation.</a:t>
            </a:r>
          </a:p>
          <a:p>
            <a:pPr marL="0" indent="0">
              <a:spcAft>
                <a:spcPts val="600"/>
              </a:spcAft>
              <a:buNone/>
            </a:pPr>
            <a:r>
              <a:rPr lang="en-US" sz="2400" dirty="0" smtClean="0">
                <a:solidFill>
                  <a:schemeClr val="bg1"/>
                </a:solidFill>
              </a:rPr>
              <a:t>If (1), then whatever explains the Cosmos has an </a:t>
            </a:r>
            <a:r>
              <a:rPr lang="en-US" sz="2400" dirty="0" err="1" smtClean="0">
                <a:solidFill>
                  <a:schemeClr val="bg1"/>
                </a:solidFill>
              </a:rPr>
              <a:t>explan-ation</a:t>
            </a:r>
            <a:r>
              <a:rPr lang="en-US" sz="2400" dirty="0" smtClean="0">
                <a:solidFill>
                  <a:schemeClr val="bg1"/>
                </a:solidFill>
              </a:rPr>
              <a:t>, and whatever explains that which explains the Cosmos has an explanation, etc., etc. In that case there is no “first” or pre-eminent explanation of things, such as God is supposed to be.</a:t>
            </a:r>
          </a:p>
          <a:p>
            <a:pPr marL="0" indent="0">
              <a:spcAft>
                <a:spcPts val="600"/>
              </a:spcAft>
              <a:buNone/>
            </a:pPr>
            <a:r>
              <a:rPr lang="en-US" sz="2400" dirty="0" smtClean="0">
                <a:solidFill>
                  <a:schemeClr val="bg1"/>
                </a:solidFill>
              </a:rPr>
              <a:t>If (2) then for all we know the Cosmos itself is something that does not have an explanation.</a:t>
            </a:r>
            <a:endParaRPr lang="en-US" sz="2400" dirty="0">
              <a:solidFill>
                <a:schemeClr val="bg1"/>
              </a:solidFill>
            </a:endParaRPr>
          </a:p>
        </p:txBody>
      </p:sp>
    </p:spTree>
    <p:extLst>
      <p:ext uri="{BB962C8B-B14F-4D97-AF65-F5344CB8AC3E}">
        <p14:creationId xmlns:p14="http://schemas.microsoft.com/office/powerpoint/2010/main" val="57054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solidFill>
                  <a:schemeClr val="bg1">
                    <a:lumMod val="65000"/>
                  </a:schemeClr>
                </a:solidFill>
              </a:rPr>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solidFill>
                  <a:schemeClr val="bg1">
                    <a:lumMod val="65000"/>
                  </a:schemeClr>
                </a:solidFill>
              </a:rPr>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solidFill>
                  <a:schemeClr val="bg1">
                    <a:lumMod val="65000"/>
                  </a:schemeClr>
                </a:solidFill>
              </a:rPr>
              <a:t>The Cosmos does not explain its own existence.</a:t>
            </a:r>
          </a:p>
          <a:p>
            <a:pPr marL="514350" indent="-514350">
              <a:spcAft>
                <a:spcPts val="200"/>
              </a:spcAft>
              <a:buAutoNum type="arabicPeriod"/>
            </a:pPr>
            <a:r>
              <a:rPr lang="en-US" sz="3300" dirty="0" smtClean="0">
                <a:solidFill>
                  <a:schemeClr val="bg1">
                    <a:lumMod val="65000"/>
                  </a:schemeClr>
                </a:solidFill>
              </a:rPr>
              <a:t>No part of the Cosmos explains why the Cosmos exists.</a:t>
            </a:r>
          </a:p>
          <a:p>
            <a:pPr marL="514350" indent="-514350">
              <a:spcAft>
                <a:spcPts val="200"/>
              </a:spcAft>
              <a:buAutoNum type="arabicPeriod"/>
            </a:pPr>
            <a:r>
              <a:rPr lang="en-US" sz="3300" dirty="0" smtClean="0">
                <a:solidFill>
                  <a:schemeClr val="bg1">
                    <a:lumMod val="65000"/>
                  </a:schemeClr>
                </a:solidFill>
              </a:rPr>
              <a:t>So, something that is neither the Cosmos itself nor any part of the Cosmos explains why the Cosmos exists. (from 3, 4, and 5)</a:t>
            </a:r>
          </a:p>
          <a:p>
            <a:pPr marL="514350" indent="-514350">
              <a:spcAft>
                <a:spcPts val="200"/>
              </a:spcAft>
              <a:buAutoNum type="arabicPeriod"/>
            </a:pPr>
            <a:r>
              <a:rPr lang="en-US" sz="3300" dirty="0" smtClean="0">
                <a:solidFill>
                  <a:schemeClr val="bg1">
                    <a:lumMod val="65000"/>
                  </a:schemeClr>
                </a:solidFill>
              </a:rPr>
              <a:t>But something that is neither the Cosmos itself nor any part of the Cosmos is a transcendent being: a force, power, or phenomenon that exists “outside” of time. </a:t>
            </a:r>
          </a:p>
          <a:p>
            <a:pPr marL="514350" indent="-514350">
              <a:buAutoNum type="arabicPeriod"/>
            </a:pPr>
            <a:r>
              <a:rPr lang="en-US" sz="3300" dirty="0" smtClean="0">
                <a:solidFill>
                  <a:schemeClr val="bg1">
                    <a:lumMod val="65000"/>
                  </a:schemeClr>
                </a:solidFill>
              </a:rPr>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r>
              <a:rPr lang="en-US" sz="2400" b="1" dirty="0" smtClean="0"/>
              <a:t>Dilemma</a:t>
            </a:r>
            <a:r>
              <a:rPr lang="en-US" sz="2400" dirty="0" smtClean="0"/>
              <a:t>: either (1) everything has an explanation, or, (2) there is something that does not have an explanation.</a:t>
            </a:r>
          </a:p>
          <a:p>
            <a:pPr marL="0" indent="0">
              <a:spcAft>
                <a:spcPts val="600"/>
              </a:spcAft>
              <a:buNone/>
            </a:pPr>
            <a:r>
              <a:rPr lang="en-US" sz="2400" dirty="0" smtClean="0"/>
              <a:t>If (1), then whatever explains the Cosmos has an </a:t>
            </a:r>
            <a:r>
              <a:rPr lang="en-US" sz="2400" dirty="0" err="1" smtClean="0"/>
              <a:t>explan-ation</a:t>
            </a:r>
            <a:r>
              <a:rPr lang="en-US" sz="2400" dirty="0" smtClean="0"/>
              <a:t>, and whatever explains that which explains the Cosmos has an explanation, etc., etc. In that case there is no “first” or pre-eminent explanation of things, such as God is supposed to be.</a:t>
            </a:r>
          </a:p>
          <a:p>
            <a:pPr marL="0" indent="0">
              <a:spcAft>
                <a:spcPts val="600"/>
              </a:spcAft>
              <a:buNone/>
            </a:pPr>
            <a:r>
              <a:rPr lang="en-US" sz="2400" dirty="0" smtClean="0">
                <a:solidFill>
                  <a:schemeClr val="bg1"/>
                </a:solidFill>
              </a:rPr>
              <a:t>If (2) then for all we know the Cosmos itself is something that does not have an explanation.</a:t>
            </a:r>
            <a:endParaRPr lang="en-US" sz="2400" dirty="0">
              <a:solidFill>
                <a:schemeClr val="bg1"/>
              </a:solidFill>
            </a:endParaRPr>
          </a:p>
        </p:txBody>
      </p:sp>
    </p:spTree>
    <p:extLst>
      <p:ext uri="{BB962C8B-B14F-4D97-AF65-F5344CB8AC3E}">
        <p14:creationId xmlns:p14="http://schemas.microsoft.com/office/powerpoint/2010/main" val="25782327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solidFill>
                  <a:schemeClr val="bg1">
                    <a:lumMod val="65000"/>
                  </a:schemeClr>
                </a:solidFill>
              </a:rPr>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solidFill>
                  <a:schemeClr val="bg1">
                    <a:lumMod val="65000"/>
                  </a:schemeClr>
                </a:solidFill>
              </a:rPr>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solidFill>
                  <a:schemeClr val="bg1">
                    <a:lumMod val="65000"/>
                  </a:schemeClr>
                </a:solidFill>
              </a:rPr>
              <a:t>The Cosmos does not explain its own existence.</a:t>
            </a:r>
          </a:p>
          <a:p>
            <a:pPr marL="514350" indent="-514350">
              <a:spcAft>
                <a:spcPts val="200"/>
              </a:spcAft>
              <a:buAutoNum type="arabicPeriod"/>
            </a:pPr>
            <a:r>
              <a:rPr lang="en-US" sz="3300" dirty="0" smtClean="0">
                <a:solidFill>
                  <a:schemeClr val="bg1">
                    <a:lumMod val="65000"/>
                  </a:schemeClr>
                </a:solidFill>
              </a:rPr>
              <a:t>No part of the Cosmos explains why the Cosmos exists.</a:t>
            </a:r>
          </a:p>
          <a:p>
            <a:pPr marL="514350" indent="-514350">
              <a:spcAft>
                <a:spcPts val="200"/>
              </a:spcAft>
              <a:buAutoNum type="arabicPeriod"/>
            </a:pPr>
            <a:r>
              <a:rPr lang="en-US" sz="3300" dirty="0" smtClean="0">
                <a:solidFill>
                  <a:schemeClr val="bg1">
                    <a:lumMod val="65000"/>
                  </a:schemeClr>
                </a:solidFill>
              </a:rPr>
              <a:t>So, something that is neither the Cosmos itself nor any part of the Cosmos explains why the Cosmos exists. (from 3, 4, and 5)</a:t>
            </a:r>
          </a:p>
          <a:p>
            <a:pPr marL="514350" indent="-514350">
              <a:spcAft>
                <a:spcPts val="200"/>
              </a:spcAft>
              <a:buAutoNum type="arabicPeriod"/>
            </a:pPr>
            <a:r>
              <a:rPr lang="en-US" sz="3300" dirty="0" smtClean="0">
                <a:solidFill>
                  <a:schemeClr val="bg1">
                    <a:lumMod val="65000"/>
                  </a:schemeClr>
                </a:solidFill>
              </a:rPr>
              <a:t>But something that is neither the Cosmos itself nor any part of the Cosmos is a transcendent being: a force, power, or phenomenon that exists “outside” of time. </a:t>
            </a:r>
          </a:p>
          <a:p>
            <a:pPr marL="514350" indent="-514350">
              <a:buAutoNum type="arabicPeriod"/>
            </a:pPr>
            <a:r>
              <a:rPr lang="en-US" sz="3300" dirty="0" smtClean="0">
                <a:solidFill>
                  <a:schemeClr val="bg1">
                    <a:lumMod val="65000"/>
                  </a:schemeClr>
                </a:solidFill>
              </a:rPr>
              <a:t>So, there exists some transcendent force, power, or phenomenon that explains why the Cosmos exists. (from 6 and 7) </a:t>
            </a:r>
          </a:p>
          <a:p>
            <a:pPr marL="514350" indent="-514350">
              <a:buAutoNum type="arabicPeriod"/>
            </a:pPr>
            <a:endParaRPr lang="en-US" dirty="0"/>
          </a:p>
        </p:txBody>
      </p:sp>
      <p:sp>
        <p:nvSpPr>
          <p:cNvPr id="4" name="Content Placeholder 3"/>
          <p:cNvSpPr>
            <a:spLocks noGrp="1"/>
          </p:cNvSpPr>
          <p:nvPr>
            <p:ph sz="half" idx="2"/>
          </p:nvPr>
        </p:nvSpPr>
        <p:spPr>
          <a:xfrm>
            <a:off x="4953000" y="152400"/>
            <a:ext cx="4038600" cy="6172200"/>
          </a:xfrm>
        </p:spPr>
        <p:txBody>
          <a:bodyPr>
            <a:noAutofit/>
          </a:bodyPr>
          <a:lstStyle/>
          <a:p>
            <a:pPr marL="0" indent="0">
              <a:spcAft>
                <a:spcPts val="600"/>
              </a:spcAft>
              <a:buNone/>
            </a:pPr>
            <a:r>
              <a:rPr lang="en-US" sz="2400" b="1" dirty="0" smtClean="0"/>
              <a:t>Dilemma</a:t>
            </a:r>
            <a:r>
              <a:rPr lang="en-US" sz="2400" dirty="0" smtClean="0"/>
              <a:t>: either (1) everything has an explanation, or, (2) there is something that does not have an explanation.</a:t>
            </a:r>
          </a:p>
          <a:p>
            <a:pPr marL="0" indent="0">
              <a:spcAft>
                <a:spcPts val="600"/>
              </a:spcAft>
              <a:buNone/>
            </a:pPr>
            <a:r>
              <a:rPr lang="en-US" sz="2400" dirty="0" smtClean="0"/>
              <a:t>If (1), then whatever explains the Cosmos has an </a:t>
            </a:r>
            <a:r>
              <a:rPr lang="en-US" sz="2400" dirty="0" err="1" smtClean="0"/>
              <a:t>explan-ation</a:t>
            </a:r>
            <a:r>
              <a:rPr lang="en-US" sz="2400" dirty="0" smtClean="0"/>
              <a:t>, and whatever explains that which explains the Cosmos has an explanation, etc., etc. In that case there is no “first” or pre-eminent explanation of things, such as God is supposed to be.</a:t>
            </a:r>
          </a:p>
          <a:p>
            <a:pPr marL="0" indent="0">
              <a:spcAft>
                <a:spcPts val="600"/>
              </a:spcAft>
              <a:buNone/>
            </a:pPr>
            <a:r>
              <a:rPr lang="en-US" sz="2400" dirty="0" smtClean="0"/>
              <a:t>If (2), then for all we know the Cosmos itself is something that does not have an explanation.</a:t>
            </a:r>
            <a:endParaRPr lang="en-US" sz="2400" dirty="0"/>
          </a:p>
        </p:txBody>
      </p:sp>
    </p:spTree>
    <p:extLst>
      <p:ext uri="{BB962C8B-B14F-4D97-AF65-F5344CB8AC3E}">
        <p14:creationId xmlns:p14="http://schemas.microsoft.com/office/powerpoint/2010/main" val="16400679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is not the end of the story!</a:t>
            </a:r>
            <a:endParaRPr lang="en-US"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1684180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is not the end of the story!</a:t>
            </a:r>
            <a:endParaRPr lang="en-US" dirty="0"/>
          </a:p>
        </p:txBody>
      </p:sp>
      <p:sp>
        <p:nvSpPr>
          <p:cNvPr id="6" name="Content Placeholder 5"/>
          <p:cNvSpPr>
            <a:spLocks noGrp="1"/>
          </p:cNvSpPr>
          <p:nvPr>
            <p:ph idx="1"/>
          </p:nvPr>
        </p:nvSpPr>
        <p:spPr/>
        <p:txBody>
          <a:bodyPr/>
          <a:lstStyle/>
          <a:p>
            <a:pPr marL="0" indent="0">
              <a:buNone/>
            </a:pPr>
            <a:r>
              <a:rPr lang="en-US" dirty="0" smtClean="0"/>
              <a:t>To hear the rest, take:</a:t>
            </a:r>
          </a:p>
          <a:p>
            <a:pPr marL="0" indent="0">
              <a:buNone/>
            </a:pPr>
            <a:endParaRPr lang="en-US" dirty="0" smtClean="0"/>
          </a:p>
          <a:p>
            <a:pPr marL="0" indent="0">
              <a:buNone/>
            </a:pPr>
            <a:endParaRPr lang="en-US" dirty="0"/>
          </a:p>
          <a:p>
            <a:pPr marL="0" indent="0" algn="ctr">
              <a:buNone/>
            </a:pPr>
            <a:r>
              <a:rPr lang="en-US" sz="3600" b="1" dirty="0" smtClean="0"/>
              <a:t>PH2211: Philosophy of Religion</a:t>
            </a:r>
            <a:endParaRPr lang="en-US" sz="3600" b="1" dirty="0"/>
          </a:p>
        </p:txBody>
      </p:sp>
    </p:spTree>
    <p:extLst>
      <p:ext uri="{BB962C8B-B14F-4D97-AF65-F5344CB8AC3E}">
        <p14:creationId xmlns:p14="http://schemas.microsoft.com/office/powerpoint/2010/main" val="2571702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End of lecture.</a:t>
            </a:r>
            <a:endParaRPr lang="en-US" dirty="0"/>
          </a:p>
        </p:txBody>
      </p:sp>
    </p:spTree>
    <p:extLst>
      <p:ext uri="{BB962C8B-B14F-4D97-AF65-F5344CB8AC3E}">
        <p14:creationId xmlns:p14="http://schemas.microsoft.com/office/powerpoint/2010/main" val="1881626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Assignment #6</a:t>
            </a:r>
            <a:endParaRPr lang="en-US" dirty="0"/>
          </a:p>
        </p:txBody>
      </p:sp>
      <p:sp>
        <p:nvSpPr>
          <p:cNvPr id="3" name="Content Placeholder 2"/>
          <p:cNvSpPr>
            <a:spLocks noGrp="1"/>
          </p:cNvSpPr>
          <p:nvPr>
            <p:ph idx="1"/>
          </p:nvPr>
        </p:nvSpPr>
        <p:spPr/>
        <p:txBody>
          <a:bodyPr/>
          <a:lstStyle/>
          <a:p>
            <a:pPr marL="0" indent="0">
              <a:buNone/>
            </a:pPr>
            <a:r>
              <a:rPr lang="en-US" dirty="0" smtClean="0"/>
              <a:t>Summarize Frank Jackson’s article, “Epiphenomenal Qualia.”</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Limit: 200 words.</a:t>
            </a:r>
          </a:p>
          <a:p>
            <a:pPr marL="0" indent="0">
              <a:buNone/>
            </a:pPr>
            <a:r>
              <a:rPr lang="en-US" dirty="0" smtClean="0"/>
              <a:t>Upload by: 8pm, Thursday 9 October</a:t>
            </a:r>
            <a:endParaRPr lang="en-US" dirty="0"/>
          </a:p>
        </p:txBody>
      </p:sp>
    </p:spTree>
    <p:extLst>
      <p:ext uri="{BB962C8B-B14F-4D97-AF65-F5344CB8AC3E}">
        <p14:creationId xmlns:p14="http://schemas.microsoft.com/office/powerpoint/2010/main" val="400046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356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
        <p:nvSpPr>
          <p:cNvPr id="2" name="Right Brace 1"/>
          <p:cNvSpPr/>
          <p:nvPr/>
        </p:nvSpPr>
        <p:spPr>
          <a:xfrm>
            <a:off x="5219700" y="333555"/>
            <a:ext cx="381000" cy="59436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rot="5400000">
            <a:off x="3156466" y="2982190"/>
            <a:ext cx="5943600" cy="646331"/>
          </a:xfrm>
          <a:prstGeom prst="rect">
            <a:avLst/>
          </a:prstGeom>
          <a:noFill/>
        </p:spPr>
        <p:txBody>
          <a:bodyPr wrap="square" rtlCol="0">
            <a:spAutoFit/>
          </a:bodyPr>
          <a:lstStyle/>
          <a:p>
            <a:pPr algn="ctr"/>
            <a:r>
              <a:rPr lang="en-US" sz="3600" dirty="0" smtClean="0"/>
              <a:t>Classic Cosmological Argument</a:t>
            </a:r>
            <a:endParaRPr lang="en-US" sz="3600" dirty="0"/>
          </a:p>
        </p:txBody>
      </p:sp>
    </p:spTree>
    <p:extLst>
      <p:ext uri="{BB962C8B-B14F-4D97-AF65-F5344CB8AC3E}">
        <p14:creationId xmlns:p14="http://schemas.microsoft.com/office/powerpoint/2010/main" val="3403819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514350" indent="-514350">
              <a:buAutoNum type="arabicPeriod"/>
            </a:pPr>
            <a:endParaRPr lang="en-US" sz="3300" dirty="0" smtClean="0"/>
          </a:p>
          <a:p>
            <a:pPr marL="514350" indent="-514350">
              <a:buAutoNum type="arabicPeriod"/>
            </a:pPr>
            <a:endParaRPr lang="en-US" dirty="0"/>
          </a:p>
        </p:txBody>
      </p:sp>
    </p:spTree>
    <p:extLst>
      <p:ext uri="{BB962C8B-B14F-4D97-AF65-F5344CB8AC3E}">
        <p14:creationId xmlns:p14="http://schemas.microsoft.com/office/powerpoint/2010/main" val="1224740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28600"/>
            <a:ext cx="4648200" cy="6477000"/>
          </a:xfrm>
        </p:spPr>
        <p:txBody>
          <a:bodyPr>
            <a:normAutofit fontScale="55000" lnSpcReduction="20000"/>
          </a:bodyPr>
          <a:lstStyle/>
          <a:p>
            <a:pPr marL="514350" indent="-514350">
              <a:spcAft>
                <a:spcPts val="200"/>
              </a:spcAft>
              <a:buAutoNum type="arabicPeriod"/>
            </a:pPr>
            <a:r>
              <a:rPr lang="en-US" sz="3300" b="1" dirty="0" smtClean="0"/>
              <a:t>Something explains why the Cosmos exists.</a:t>
            </a:r>
          </a:p>
          <a:p>
            <a:pPr marL="514350" indent="-514350">
              <a:spcAft>
                <a:spcPts val="200"/>
              </a:spcAft>
              <a:buAutoNum type="arabicPeriod"/>
            </a:pPr>
            <a:r>
              <a:rPr lang="en-US" sz="3300" dirty="0" smtClean="0"/>
              <a:t>If something explains why the Cosmos exists, it is either (a) the Cosmos itself, (b) some part of the Cosmos, or, (c) something else.</a:t>
            </a:r>
          </a:p>
          <a:p>
            <a:pPr marL="514350" indent="-514350">
              <a:spcAft>
                <a:spcPts val="200"/>
              </a:spcAft>
              <a:buFont typeface="Arial" panose="020B0604020202020204" pitchFamily="34" charset="0"/>
              <a:buAutoNum type="arabicPeriod"/>
            </a:pPr>
            <a:r>
              <a:rPr lang="en-US" sz="3300" dirty="0" smtClean="0"/>
              <a:t>So, the existence of the Cosmos is explained by either (a) the Cosmos itself, (b) some part of the Cosmos, or, (c) something else. (from 1 and 2)</a:t>
            </a:r>
          </a:p>
          <a:p>
            <a:pPr marL="514350" indent="-514350">
              <a:spcAft>
                <a:spcPts val="200"/>
              </a:spcAft>
              <a:buAutoNum type="arabicPeriod"/>
            </a:pPr>
            <a:r>
              <a:rPr lang="en-US" sz="3300" dirty="0" smtClean="0"/>
              <a:t>The Cosmos does not explain its own existence.</a:t>
            </a:r>
          </a:p>
          <a:p>
            <a:pPr marL="514350" indent="-514350">
              <a:spcAft>
                <a:spcPts val="200"/>
              </a:spcAft>
              <a:buAutoNum type="arabicPeriod"/>
            </a:pPr>
            <a:r>
              <a:rPr lang="en-US" sz="3300" dirty="0" smtClean="0"/>
              <a:t>No part of the Cosmos explains why the Cosmos exists.</a:t>
            </a:r>
          </a:p>
          <a:p>
            <a:pPr marL="514350" indent="-514350">
              <a:spcAft>
                <a:spcPts val="200"/>
              </a:spcAft>
              <a:buAutoNum type="arabicPeriod"/>
            </a:pPr>
            <a:r>
              <a:rPr lang="en-US" sz="3300" dirty="0" smtClean="0"/>
              <a:t>So, something that is neither the Cosmos itself nor any part of the Cosmos explains why the Cosmos exists. (from 3, 4, and 5)</a:t>
            </a:r>
          </a:p>
          <a:p>
            <a:pPr marL="514350" indent="-514350">
              <a:spcAft>
                <a:spcPts val="200"/>
              </a:spcAft>
              <a:buAutoNum type="arabicPeriod"/>
            </a:pPr>
            <a:r>
              <a:rPr lang="en-US" sz="3300" dirty="0" smtClean="0"/>
              <a:t>But something that is neither the Cosmos itself nor any part of the Cosmos is a transcendent being: a force, power, or phenomenon that exists “outside” of time. </a:t>
            </a:r>
          </a:p>
          <a:p>
            <a:pPr marL="514350" indent="-514350">
              <a:buFont typeface="Arial" panose="020B0604020202020204" pitchFamily="34" charset="0"/>
              <a:buAutoNum type="arabicPeriod"/>
            </a:pPr>
            <a:r>
              <a:rPr lang="en-US" sz="3300" dirty="0" smtClean="0"/>
              <a:t>So, there exists some transcendent force, power, or phenomenon that explains why the Cosmos exists. (from 6 and 7) </a:t>
            </a:r>
          </a:p>
          <a:p>
            <a:pPr marL="0" indent="0">
              <a:buNone/>
            </a:pPr>
            <a:endParaRPr lang="en-US" sz="3300" dirty="0" smtClean="0"/>
          </a:p>
          <a:p>
            <a:pPr marL="514350" indent="-514350">
              <a:buAutoNum type="arabicPeriod"/>
            </a:pPr>
            <a:endParaRPr lang="en-US" dirty="0"/>
          </a:p>
        </p:txBody>
      </p:sp>
    </p:spTree>
    <p:extLst>
      <p:ext uri="{BB962C8B-B14F-4D97-AF65-F5344CB8AC3E}">
        <p14:creationId xmlns:p14="http://schemas.microsoft.com/office/powerpoint/2010/main" val="3052650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7268</TotalTime>
  <Words>10666</Words>
  <Application>Microsoft Office PowerPoint</Application>
  <PresentationFormat>On-screen Show (4:3)</PresentationFormat>
  <Paragraphs>499</Paragraphs>
  <Slides>59</Slides>
  <Notes>4</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not the end of the story!</vt:lpstr>
      <vt:lpstr>This is not the end of the story!</vt:lpstr>
      <vt:lpstr>PowerPoint Presentation</vt:lpstr>
      <vt:lpstr>Weekly Assignment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Walsh Pelczar</dc:creator>
  <cp:lastModifiedBy>Michael Walsh Pelczar</cp:lastModifiedBy>
  <cp:revision>77</cp:revision>
  <dcterms:created xsi:type="dcterms:W3CDTF">2014-08-26T06:12:02Z</dcterms:created>
  <dcterms:modified xsi:type="dcterms:W3CDTF">2014-10-07T08:41:11Z</dcterms:modified>
</cp:coreProperties>
</file>