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59" r:id="rId3"/>
    <p:sldId id="378" r:id="rId4"/>
    <p:sldId id="413" r:id="rId5"/>
    <p:sldId id="414" r:id="rId6"/>
    <p:sldId id="420" r:id="rId7"/>
    <p:sldId id="421" r:id="rId8"/>
    <p:sldId id="423" r:id="rId9"/>
    <p:sldId id="424" r:id="rId10"/>
    <p:sldId id="425" r:id="rId11"/>
    <p:sldId id="422" r:id="rId12"/>
    <p:sldId id="432" r:id="rId13"/>
    <p:sldId id="426" r:id="rId14"/>
    <p:sldId id="427" r:id="rId15"/>
    <p:sldId id="428" r:id="rId16"/>
    <p:sldId id="429" r:id="rId17"/>
    <p:sldId id="430" r:id="rId18"/>
    <p:sldId id="431" r:id="rId19"/>
    <p:sldId id="433" r:id="rId20"/>
    <p:sldId id="435" r:id="rId21"/>
    <p:sldId id="436" r:id="rId22"/>
    <p:sldId id="437" r:id="rId23"/>
    <p:sldId id="434" r:id="rId24"/>
    <p:sldId id="438" r:id="rId25"/>
    <p:sldId id="440" r:id="rId26"/>
    <p:sldId id="439" r:id="rId27"/>
    <p:sldId id="441" r:id="rId28"/>
    <p:sldId id="442" r:id="rId29"/>
    <p:sldId id="443" r:id="rId30"/>
    <p:sldId id="444" r:id="rId31"/>
    <p:sldId id="445" r:id="rId32"/>
    <p:sldId id="446" r:id="rId33"/>
    <p:sldId id="381" r:id="rId34"/>
    <p:sldId id="290" r:id="rId35"/>
    <p:sldId id="418" r:id="rId36"/>
    <p:sldId id="367" r:id="rId37"/>
    <p:sldId id="393" r:id="rId38"/>
    <p:sldId id="401" r:id="rId39"/>
    <p:sldId id="394" r:id="rId40"/>
    <p:sldId id="392" r:id="rId41"/>
    <p:sldId id="417" r:id="rId42"/>
    <p:sldId id="464" r:id="rId43"/>
    <p:sldId id="465" r:id="rId44"/>
    <p:sldId id="466" r:id="rId45"/>
    <p:sldId id="397" r:id="rId46"/>
    <p:sldId id="398" r:id="rId47"/>
    <p:sldId id="447" r:id="rId48"/>
    <p:sldId id="448" r:id="rId49"/>
    <p:sldId id="449" r:id="rId50"/>
    <p:sldId id="372" r:id="rId51"/>
    <p:sldId id="324" r:id="rId52"/>
    <p:sldId id="335" r:id="rId53"/>
    <p:sldId id="450" r:id="rId54"/>
    <p:sldId id="451" r:id="rId55"/>
    <p:sldId id="453" r:id="rId56"/>
    <p:sldId id="452" r:id="rId57"/>
    <p:sldId id="454" r:id="rId58"/>
    <p:sldId id="456" r:id="rId59"/>
    <p:sldId id="455" r:id="rId60"/>
    <p:sldId id="458" r:id="rId61"/>
    <p:sldId id="457" r:id="rId62"/>
    <p:sldId id="459" r:id="rId63"/>
    <p:sldId id="460" r:id="rId64"/>
    <p:sldId id="461" r:id="rId65"/>
    <p:sldId id="462" r:id="rId66"/>
    <p:sldId id="463" r:id="rId67"/>
    <p:sldId id="412" r:id="rId68"/>
    <p:sldId id="344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1284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9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98B77-58CB-4F54-8735-4CC89B969F54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FBA87-B82E-46D9-A300-2F7C248E2E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69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Locke’s theory.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FBA87-B82E-46D9-A300-2F7C248E2EA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5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if Richard can’t remember anything</a:t>
            </a:r>
            <a:r>
              <a:rPr lang="en-US" baseline="0" smtClean="0"/>
              <a:t> from 2004?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FBA87-B82E-46D9-A300-2F7C248E2EA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68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That’s OK, as long as Richard can remember Dick and Dick can remember Richie.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FBA87-B82E-46D9-A300-2F7C248E2EA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74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if Old Richard goes senile</a:t>
            </a:r>
            <a:r>
              <a:rPr lang="en-US" baseline="0" smtClean="0"/>
              <a:t> and can remember only things from his early youth, forgetting everything in between (including Dick’s adventures)?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FBA87-B82E-46D9-A300-2F7C248E2EA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That’s OK, as long as there’s someone (like Richie) whose experiences both Dick</a:t>
            </a:r>
            <a:r>
              <a:rPr lang="en-US" baseline="0" smtClean="0"/>
              <a:t> and Old Richard can remember.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FBA87-B82E-46D9-A300-2F7C248E2EA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3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if Richard suffers</a:t>
            </a:r>
            <a:r>
              <a:rPr lang="en-US" baseline="0" smtClean="0"/>
              <a:t> from amnesia and can’t remember anything that happened to him before this morning?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FBA87-B82E-46D9-A300-2F7C248E2EA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41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Then the memory theorist has to say</a:t>
            </a:r>
            <a:r>
              <a:rPr lang="en-US" baseline="0" smtClean="0"/>
              <a:t> that Richard is not the same person as Dick, Richie, or anyone else who existed before this morning. As a self or person, Richard is less than a day old (although his body is much older).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FBA87-B82E-46D9-A300-2F7C248E2EA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4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FB83-5719-46EA-B9C1-3FF1BD49C24C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D5BC-A873-40F3-B261-827832805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FB83-5719-46EA-B9C1-3FF1BD49C24C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D5BC-A873-40F3-B261-827832805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FB83-5719-46EA-B9C1-3FF1BD49C24C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D5BC-A873-40F3-B261-827832805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FB83-5719-46EA-B9C1-3FF1BD49C24C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D5BC-A873-40F3-B261-827832805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FB83-5719-46EA-B9C1-3FF1BD49C24C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D5BC-A873-40F3-B261-827832805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FB83-5719-46EA-B9C1-3FF1BD49C24C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D5BC-A873-40F3-B261-827832805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FB83-5719-46EA-B9C1-3FF1BD49C24C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D5BC-A873-40F3-B261-827832805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FB83-5719-46EA-B9C1-3FF1BD49C24C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D5BC-A873-40F3-B261-827832805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FB83-5719-46EA-B9C1-3FF1BD49C24C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D5BC-A873-40F3-B261-827832805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FB83-5719-46EA-B9C1-3FF1BD49C24C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D5BC-A873-40F3-B261-827832805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FB83-5719-46EA-B9C1-3FF1BD49C24C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D5BC-A873-40F3-B261-827832805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FB83-5719-46EA-B9C1-3FF1BD49C24C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4D5BC-A873-40F3-B261-827832805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7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7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yton-churchyard-with-the-south-downs-beyo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6350" y="0"/>
            <a:ext cx="73113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8382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  The Self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6248400"/>
            <a:ext cx="7162800" cy="609600"/>
          </a:xfrm>
        </p:spPr>
        <p:txBody>
          <a:bodyPr/>
          <a:lstStyle/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PH1102E Week 10  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426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876800"/>
            <a:ext cx="9144000" cy="1249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 smtClean="0"/>
              <a:t>A</a:t>
            </a:r>
            <a:r>
              <a:rPr lang="en-US" sz="1000" b="1" dirty="0" smtClean="0"/>
              <a:t>    </a:t>
            </a:r>
            <a:r>
              <a:rPr lang="en-US" sz="7200" b="1" dirty="0" smtClean="0"/>
              <a:t>               </a:t>
            </a:r>
            <a:r>
              <a:rPr lang="en-US" sz="1000" b="1" dirty="0" smtClean="0"/>
              <a:t>  </a:t>
            </a:r>
            <a:r>
              <a:rPr lang="en-US" sz="7200" b="1" dirty="0" smtClean="0"/>
              <a:t>C</a:t>
            </a:r>
            <a:r>
              <a:rPr lang="en-US" sz="1000" b="1" dirty="0" smtClean="0"/>
              <a:t>          </a:t>
            </a:r>
            <a:r>
              <a:rPr lang="en-US" sz="7200" b="1" dirty="0" smtClean="0"/>
              <a:t>               </a:t>
            </a:r>
            <a:r>
              <a:rPr lang="en-US" sz="1000" b="1" dirty="0" smtClean="0"/>
              <a:t> </a:t>
            </a:r>
            <a:r>
              <a:rPr lang="en-US" sz="7200" b="1" dirty="0" smtClean="0"/>
              <a:t>B</a:t>
            </a:r>
            <a:endParaRPr lang="en-US" sz="72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5638800"/>
            <a:ext cx="91440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 smtClean="0"/>
              <a:t>↓                ↓                </a:t>
            </a:r>
            <a:r>
              <a:rPr lang="en-US" sz="7200" b="1" dirty="0"/>
              <a:t>↓</a:t>
            </a:r>
          </a:p>
        </p:txBody>
      </p:sp>
    </p:spTree>
    <p:extLst>
      <p:ext uri="{BB962C8B-B14F-4D97-AF65-F5344CB8AC3E}">
        <p14:creationId xmlns:p14="http://schemas.microsoft.com/office/powerpoint/2010/main" val="313229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876800"/>
            <a:ext cx="9144000" cy="1249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 smtClean="0"/>
              <a:t>A</a:t>
            </a:r>
            <a:r>
              <a:rPr lang="en-US" sz="1000" b="1" dirty="0" smtClean="0"/>
              <a:t>    </a:t>
            </a:r>
            <a:r>
              <a:rPr lang="en-US" sz="7200" b="1" dirty="0" smtClean="0"/>
              <a:t>               </a:t>
            </a:r>
            <a:r>
              <a:rPr lang="en-US" sz="1000" b="1" dirty="0" smtClean="0"/>
              <a:t>  </a:t>
            </a:r>
            <a:r>
              <a:rPr lang="en-US" sz="7200" b="1" dirty="0" smtClean="0"/>
              <a:t>C</a:t>
            </a:r>
            <a:r>
              <a:rPr lang="en-US" sz="1000" b="1" dirty="0" smtClean="0"/>
              <a:t>          </a:t>
            </a:r>
            <a:r>
              <a:rPr lang="en-US" sz="7200" b="1" dirty="0" smtClean="0"/>
              <a:t>               </a:t>
            </a:r>
            <a:r>
              <a:rPr lang="en-US" sz="1000" b="1" dirty="0" smtClean="0"/>
              <a:t> </a:t>
            </a:r>
            <a:r>
              <a:rPr lang="en-US" sz="7200" b="1" dirty="0" smtClean="0"/>
              <a:t>B</a:t>
            </a:r>
            <a:endParaRPr lang="en-US" sz="72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5638800"/>
            <a:ext cx="91440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 smtClean="0"/>
              <a:t>↓                ↓                </a:t>
            </a:r>
            <a:r>
              <a:rPr lang="en-US" sz="7200" b="1" dirty="0"/>
              <a:t>↓</a:t>
            </a:r>
          </a:p>
        </p:txBody>
      </p:sp>
    </p:spTree>
    <p:extLst>
      <p:ext uri="{BB962C8B-B14F-4D97-AF65-F5344CB8AC3E}">
        <p14:creationId xmlns:p14="http://schemas.microsoft.com/office/powerpoint/2010/main" val="107579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heads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5053" t="48000" r="53053" b="2526"/>
          <a:stretch>
            <a:fillRect/>
          </a:stretch>
        </p:blipFill>
        <p:spPr>
          <a:xfrm>
            <a:off x="3352800" y="1295400"/>
            <a:ext cx="2209800" cy="2609633"/>
          </a:xfrm>
        </p:spPr>
      </p:pic>
      <p:pic>
        <p:nvPicPr>
          <p:cNvPr id="9" name="Picture 8" descr="brain-top-view-t4300.jpg"/>
          <p:cNvPicPr>
            <a:picLocks noChangeAspect="1"/>
          </p:cNvPicPr>
          <p:nvPr/>
        </p:nvPicPr>
        <p:blipFill>
          <a:blip r:embed="rId3" cstate="print"/>
          <a:srcRect l="5439" t="9600" r="5439" b="11520"/>
          <a:stretch>
            <a:fillRect/>
          </a:stretch>
        </p:blipFill>
        <p:spPr>
          <a:xfrm>
            <a:off x="3919580" y="1828800"/>
            <a:ext cx="1094084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19580" y="914400"/>
            <a:ext cx="1094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4650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heads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5053" t="48000" r="53053" b="2526"/>
          <a:stretch>
            <a:fillRect/>
          </a:stretch>
        </p:blipFill>
        <p:spPr>
          <a:xfrm>
            <a:off x="3352800" y="1295400"/>
            <a:ext cx="2209800" cy="2609633"/>
          </a:xfrm>
        </p:spPr>
      </p:pic>
      <p:pic>
        <p:nvPicPr>
          <p:cNvPr id="9" name="Picture 8" descr="brain-top-view-t4300.jpg"/>
          <p:cNvPicPr>
            <a:picLocks noChangeAspect="1"/>
          </p:cNvPicPr>
          <p:nvPr/>
        </p:nvPicPr>
        <p:blipFill>
          <a:blip r:embed="rId3" cstate="print"/>
          <a:srcRect l="5439" t="9600" r="5439" b="11520"/>
          <a:stretch>
            <a:fillRect/>
          </a:stretch>
        </p:blipFill>
        <p:spPr>
          <a:xfrm>
            <a:off x="3919580" y="1828800"/>
            <a:ext cx="1094084" cy="1371600"/>
          </a:xfrm>
          <a:prstGeom prst="rect">
            <a:avLst/>
          </a:prstGeom>
        </p:spPr>
      </p:pic>
      <p:pic>
        <p:nvPicPr>
          <p:cNvPr id="10" name="Content Placeholder 6" descr="heads.bmp"/>
          <p:cNvPicPr>
            <a:picLocks noChangeAspect="1"/>
          </p:cNvPicPr>
          <p:nvPr/>
        </p:nvPicPr>
        <p:blipFill>
          <a:blip r:embed="rId2" cstate="print"/>
          <a:srcRect l="5053" t="48000" r="53053" b="2526"/>
          <a:stretch>
            <a:fillRect/>
          </a:stretch>
        </p:blipFill>
        <p:spPr>
          <a:xfrm>
            <a:off x="1066800" y="3505200"/>
            <a:ext cx="2209800" cy="2609633"/>
          </a:xfrm>
          <a:prstGeom prst="rect">
            <a:avLst/>
          </a:prstGeom>
        </p:spPr>
      </p:pic>
      <p:pic>
        <p:nvPicPr>
          <p:cNvPr id="11" name="Content Placeholder 6" descr="heads.bmp"/>
          <p:cNvPicPr>
            <a:picLocks noChangeAspect="1"/>
          </p:cNvPicPr>
          <p:nvPr/>
        </p:nvPicPr>
        <p:blipFill>
          <a:blip r:embed="rId2" cstate="print"/>
          <a:srcRect l="5053" t="48000" r="53053" b="2526"/>
          <a:stretch>
            <a:fillRect/>
          </a:stretch>
        </p:blipFill>
        <p:spPr>
          <a:xfrm>
            <a:off x="5486400" y="3429000"/>
            <a:ext cx="2209800" cy="26096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5400" y="60198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A-body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60198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B-body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919580" y="914400"/>
            <a:ext cx="1094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303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heads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5053" t="48000" r="53053" b="2526"/>
          <a:stretch>
            <a:fillRect/>
          </a:stretch>
        </p:blipFill>
        <p:spPr>
          <a:xfrm>
            <a:off x="3352800" y="1295400"/>
            <a:ext cx="2209800" cy="2609633"/>
          </a:xfrm>
        </p:spPr>
      </p:pic>
      <p:pic>
        <p:nvPicPr>
          <p:cNvPr id="9" name="Picture 8" descr="brain-top-view-t4300.jpg"/>
          <p:cNvPicPr>
            <a:picLocks noChangeAspect="1"/>
          </p:cNvPicPr>
          <p:nvPr/>
        </p:nvPicPr>
        <p:blipFill>
          <a:blip r:embed="rId3" cstate="print"/>
          <a:srcRect l="50312" t="9600" r="5439" b="11520"/>
          <a:stretch>
            <a:fillRect/>
          </a:stretch>
        </p:blipFill>
        <p:spPr>
          <a:xfrm>
            <a:off x="4470453" y="1828800"/>
            <a:ext cx="543211" cy="1371600"/>
          </a:xfrm>
          <a:prstGeom prst="rect">
            <a:avLst/>
          </a:prstGeom>
        </p:spPr>
      </p:pic>
      <p:pic>
        <p:nvPicPr>
          <p:cNvPr id="10" name="Content Placeholder 6" descr="heads.bmp"/>
          <p:cNvPicPr>
            <a:picLocks noChangeAspect="1"/>
          </p:cNvPicPr>
          <p:nvPr/>
        </p:nvPicPr>
        <p:blipFill>
          <a:blip r:embed="rId2" cstate="print"/>
          <a:srcRect l="5053" t="48000" r="53053" b="2526"/>
          <a:stretch>
            <a:fillRect/>
          </a:stretch>
        </p:blipFill>
        <p:spPr>
          <a:xfrm>
            <a:off x="1066800" y="3505200"/>
            <a:ext cx="2209800" cy="2609633"/>
          </a:xfrm>
          <a:prstGeom prst="rect">
            <a:avLst/>
          </a:prstGeom>
        </p:spPr>
      </p:pic>
      <p:pic>
        <p:nvPicPr>
          <p:cNvPr id="11" name="Content Placeholder 6" descr="heads.bmp"/>
          <p:cNvPicPr>
            <a:picLocks noChangeAspect="1"/>
          </p:cNvPicPr>
          <p:nvPr/>
        </p:nvPicPr>
        <p:blipFill>
          <a:blip r:embed="rId2" cstate="print"/>
          <a:srcRect l="5053" t="48000" r="53053" b="2526"/>
          <a:stretch>
            <a:fillRect/>
          </a:stretch>
        </p:blipFill>
        <p:spPr>
          <a:xfrm>
            <a:off x="5486400" y="3429000"/>
            <a:ext cx="2209800" cy="2609633"/>
          </a:xfrm>
          <a:prstGeom prst="rect">
            <a:avLst/>
          </a:prstGeom>
        </p:spPr>
      </p:pic>
      <p:pic>
        <p:nvPicPr>
          <p:cNvPr id="12" name="Picture 11" descr="brain-top-view-t4300.jpg"/>
          <p:cNvPicPr>
            <a:picLocks noChangeAspect="1"/>
          </p:cNvPicPr>
          <p:nvPr/>
        </p:nvPicPr>
        <p:blipFill>
          <a:blip r:embed="rId3" cstate="print"/>
          <a:srcRect l="5439" t="9600" r="48952" b="11520"/>
          <a:stretch>
            <a:fillRect/>
          </a:stretch>
        </p:blipFill>
        <p:spPr>
          <a:xfrm>
            <a:off x="1600200" y="4038600"/>
            <a:ext cx="559901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5400" y="60198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A-body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60198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B-body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459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heads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5053" t="48000" r="53053" b="2526"/>
          <a:stretch>
            <a:fillRect/>
          </a:stretch>
        </p:blipFill>
        <p:spPr>
          <a:xfrm>
            <a:off x="3352800" y="1295400"/>
            <a:ext cx="2209800" cy="2609633"/>
          </a:xfrm>
        </p:spPr>
      </p:pic>
      <p:pic>
        <p:nvPicPr>
          <p:cNvPr id="10" name="Content Placeholder 6" descr="heads.bmp"/>
          <p:cNvPicPr>
            <a:picLocks noChangeAspect="1"/>
          </p:cNvPicPr>
          <p:nvPr/>
        </p:nvPicPr>
        <p:blipFill>
          <a:blip r:embed="rId2" cstate="print"/>
          <a:srcRect l="5053" t="48000" r="53053" b="2526"/>
          <a:stretch>
            <a:fillRect/>
          </a:stretch>
        </p:blipFill>
        <p:spPr>
          <a:xfrm>
            <a:off x="1066800" y="3505200"/>
            <a:ext cx="2209800" cy="2609633"/>
          </a:xfrm>
          <a:prstGeom prst="rect">
            <a:avLst/>
          </a:prstGeom>
        </p:spPr>
      </p:pic>
      <p:pic>
        <p:nvPicPr>
          <p:cNvPr id="11" name="Content Placeholder 6" descr="heads.bmp"/>
          <p:cNvPicPr>
            <a:picLocks noChangeAspect="1"/>
          </p:cNvPicPr>
          <p:nvPr/>
        </p:nvPicPr>
        <p:blipFill>
          <a:blip r:embed="rId2" cstate="print"/>
          <a:srcRect l="5053" t="48000" r="53053" b="2526"/>
          <a:stretch>
            <a:fillRect/>
          </a:stretch>
        </p:blipFill>
        <p:spPr>
          <a:xfrm>
            <a:off x="5486400" y="3429000"/>
            <a:ext cx="2209800" cy="2609633"/>
          </a:xfrm>
          <a:prstGeom prst="rect">
            <a:avLst/>
          </a:prstGeom>
        </p:spPr>
      </p:pic>
      <p:pic>
        <p:nvPicPr>
          <p:cNvPr id="12" name="Picture 11" descr="brain-top-view-t4300.jpg"/>
          <p:cNvPicPr>
            <a:picLocks noChangeAspect="1"/>
          </p:cNvPicPr>
          <p:nvPr/>
        </p:nvPicPr>
        <p:blipFill>
          <a:blip r:embed="rId3" cstate="print"/>
          <a:srcRect l="5439" t="9600" r="48952" b="11520"/>
          <a:stretch>
            <a:fillRect/>
          </a:stretch>
        </p:blipFill>
        <p:spPr>
          <a:xfrm>
            <a:off x="1600200" y="4038600"/>
            <a:ext cx="559901" cy="1371600"/>
          </a:xfrm>
          <a:prstGeom prst="rect">
            <a:avLst/>
          </a:prstGeom>
        </p:spPr>
      </p:pic>
      <p:pic>
        <p:nvPicPr>
          <p:cNvPr id="13" name="Picture 12" descr="brain-top-view-t4300.jpg"/>
          <p:cNvPicPr>
            <a:picLocks noChangeAspect="1"/>
          </p:cNvPicPr>
          <p:nvPr/>
        </p:nvPicPr>
        <p:blipFill>
          <a:blip r:embed="rId3" cstate="print"/>
          <a:srcRect l="50312" t="9600" r="5439" b="11520"/>
          <a:stretch>
            <a:fillRect/>
          </a:stretch>
        </p:blipFill>
        <p:spPr>
          <a:xfrm>
            <a:off x="6629400" y="3962400"/>
            <a:ext cx="543205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5400" y="60198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A-body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60198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B-body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930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 descr="heads.bmp"/>
          <p:cNvPicPr>
            <a:picLocks noChangeAspect="1"/>
          </p:cNvPicPr>
          <p:nvPr/>
        </p:nvPicPr>
        <p:blipFill>
          <a:blip r:embed="rId2" cstate="print"/>
          <a:srcRect l="5053" t="48000" r="53053" b="2526"/>
          <a:stretch>
            <a:fillRect/>
          </a:stretch>
        </p:blipFill>
        <p:spPr>
          <a:xfrm>
            <a:off x="1066800" y="3505200"/>
            <a:ext cx="2209800" cy="2609633"/>
          </a:xfrm>
          <a:prstGeom prst="rect">
            <a:avLst/>
          </a:prstGeom>
        </p:spPr>
      </p:pic>
      <p:pic>
        <p:nvPicPr>
          <p:cNvPr id="11" name="Content Placeholder 6" descr="heads.bmp"/>
          <p:cNvPicPr>
            <a:picLocks noChangeAspect="1"/>
          </p:cNvPicPr>
          <p:nvPr/>
        </p:nvPicPr>
        <p:blipFill>
          <a:blip r:embed="rId2" cstate="print"/>
          <a:srcRect l="5053" t="48000" r="53053" b="2526"/>
          <a:stretch>
            <a:fillRect/>
          </a:stretch>
        </p:blipFill>
        <p:spPr>
          <a:xfrm>
            <a:off x="5486400" y="3429000"/>
            <a:ext cx="2209800" cy="2609633"/>
          </a:xfrm>
          <a:prstGeom prst="rect">
            <a:avLst/>
          </a:prstGeom>
        </p:spPr>
      </p:pic>
      <p:pic>
        <p:nvPicPr>
          <p:cNvPr id="12" name="Picture 11" descr="brain-top-view-t4300.jpg"/>
          <p:cNvPicPr>
            <a:picLocks noChangeAspect="1"/>
          </p:cNvPicPr>
          <p:nvPr/>
        </p:nvPicPr>
        <p:blipFill>
          <a:blip r:embed="rId3" cstate="print"/>
          <a:srcRect l="5439" t="9600" r="48952" b="11520"/>
          <a:stretch>
            <a:fillRect/>
          </a:stretch>
        </p:blipFill>
        <p:spPr>
          <a:xfrm>
            <a:off x="1600200" y="4038600"/>
            <a:ext cx="559901" cy="1371600"/>
          </a:xfrm>
          <a:prstGeom prst="rect">
            <a:avLst/>
          </a:prstGeom>
        </p:spPr>
      </p:pic>
      <p:pic>
        <p:nvPicPr>
          <p:cNvPr id="13" name="Picture 12" descr="brain-top-view-t4300.jpg"/>
          <p:cNvPicPr>
            <a:picLocks noChangeAspect="1"/>
          </p:cNvPicPr>
          <p:nvPr/>
        </p:nvPicPr>
        <p:blipFill>
          <a:blip r:embed="rId3" cstate="print"/>
          <a:srcRect l="50312" t="9600" r="5439" b="11520"/>
          <a:stretch>
            <a:fillRect/>
          </a:stretch>
        </p:blipFill>
        <p:spPr>
          <a:xfrm>
            <a:off x="6629400" y="3962400"/>
            <a:ext cx="543205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5400" y="60198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A-body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60198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B-body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403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 descr="heads.bmp"/>
          <p:cNvPicPr>
            <a:picLocks noChangeAspect="1"/>
          </p:cNvPicPr>
          <p:nvPr/>
        </p:nvPicPr>
        <p:blipFill>
          <a:blip r:embed="rId2" cstate="print"/>
          <a:srcRect l="5053" t="48000" r="53053" b="2526"/>
          <a:stretch>
            <a:fillRect/>
          </a:stretch>
        </p:blipFill>
        <p:spPr>
          <a:xfrm>
            <a:off x="1066800" y="3505200"/>
            <a:ext cx="2209800" cy="2609633"/>
          </a:xfrm>
          <a:prstGeom prst="rect">
            <a:avLst/>
          </a:prstGeom>
        </p:spPr>
      </p:pic>
      <p:pic>
        <p:nvPicPr>
          <p:cNvPr id="11" name="Content Placeholder 6" descr="heads.bmp"/>
          <p:cNvPicPr>
            <a:picLocks noChangeAspect="1"/>
          </p:cNvPicPr>
          <p:nvPr/>
        </p:nvPicPr>
        <p:blipFill>
          <a:blip r:embed="rId2" cstate="print"/>
          <a:srcRect l="5053" t="48000" r="53053" b="2526"/>
          <a:stretch>
            <a:fillRect/>
          </a:stretch>
        </p:blipFill>
        <p:spPr>
          <a:xfrm>
            <a:off x="5486400" y="3429000"/>
            <a:ext cx="2209800" cy="2609633"/>
          </a:xfrm>
          <a:prstGeom prst="rect">
            <a:avLst/>
          </a:prstGeom>
        </p:spPr>
      </p:pic>
      <p:pic>
        <p:nvPicPr>
          <p:cNvPr id="12" name="Picture 11" descr="brain-top-view-t4300.jpg"/>
          <p:cNvPicPr>
            <a:picLocks noChangeAspect="1"/>
          </p:cNvPicPr>
          <p:nvPr/>
        </p:nvPicPr>
        <p:blipFill>
          <a:blip r:embed="rId3" cstate="print"/>
          <a:srcRect l="5439" t="9600" r="48952" b="11520"/>
          <a:stretch>
            <a:fillRect/>
          </a:stretch>
        </p:blipFill>
        <p:spPr>
          <a:xfrm>
            <a:off x="1600200" y="4038600"/>
            <a:ext cx="559901" cy="1371600"/>
          </a:xfrm>
          <a:prstGeom prst="rect">
            <a:avLst/>
          </a:prstGeom>
        </p:spPr>
      </p:pic>
      <p:pic>
        <p:nvPicPr>
          <p:cNvPr id="13" name="Picture 12" descr="brain-top-view-t4300.jpg"/>
          <p:cNvPicPr>
            <a:picLocks noChangeAspect="1"/>
          </p:cNvPicPr>
          <p:nvPr/>
        </p:nvPicPr>
        <p:blipFill>
          <a:blip r:embed="rId3" cstate="print"/>
          <a:srcRect l="50312" t="9600" r="5439" b="11520"/>
          <a:stretch>
            <a:fillRect/>
          </a:stretch>
        </p:blipFill>
        <p:spPr>
          <a:xfrm>
            <a:off x="6629400" y="3962400"/>
            <a:ext cx="543205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5400" y="60198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A-body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60198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B-body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7200" i="1" dirty="0" smtClean="0"/>
              <a:t>Where </a:t>
            </a:r>
            <a:r>
              <a:rPr lang="en-US" sz="7200" i="1" dirty="0"/>
              <a:t>are you?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sz="4800" i="1" dirty="0" smtClean="0"/>
              <a:t>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8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 descr="heads.bmp"/>
          <p:cNvPicPr>
            <a:picLocks noChangeAspect="1"/>
          </p:cNvPicPr>
          <p:nvPr/>
        </p:nvPicPr>
        <p:blipFill>
          <a:blip r:embed="rId2" cstate="print"/>
          <a:srcRect l="5053" t="48000" r="53053" b="2526"/>
          <a:stretch>
            <a:fillRect/>
          </a:stretch>
        </p:blipFill>
        <p:spPr>
          <a:xfrm>
            <a:off x="1066800" y="3505200"/>
            <a:ext cx="2209800" cy="2609633"/>
          </a:xfrm>
          <a:prstGeom prst="rect">
            <a:avLst/>
          </a:prstGeom>
        </p:spPr>
      </p:pic>
      <p:pic>
        <p:nvPicPr>
          <p:cNvPr id="11" name="Content Placeholder 6" descr="heads.bmp"/>
          <p:cNvPicPr>
            <a:picLocks noChangeAspect="1"/>
          </p:cNvPicPr>
          <p:nvPr/>
        </p:nvPicPr>
        <p:blipFill>
          <a:blip r:embed="rId2" cstate="print"/>
          <a:srcRect l="5053" t="48000" r="53053" b="2526"/>
          <a:stretch>
            <a:fillRect/>
          </a:stretch>
        </p:blipFill>
        <p:spPr>
          <a:xfrm>
            <a:off x="5486400" y="3429000"/>
            <a:ext cx="2209800" cy="2609633"/>
          </a:xfrm>
          <a:prstGeom prst="rect">
            <a:avLst/>
          </a:prstGeom>
        </p:spPr>
      </p:pic>
      <p:pic>
        <p:nvPicPr>
          <p:cNvPr id="12" name="Picture 11" descr="brain-top-view-t4300.jpg"/>
          <p:cNvPicPr>
            <a:picLocks noChangeAspect="1"/>
          </p:cNvPicPr>
          <p:nvPr/>
        </p:nvPicPr>
        <p:blipFill>
          <a:blip r:embed="rId3" cstate="print"/>
          <a:srcRect l="5439" t="9600" r="48952" b="11520"/>
          <a:stretch>
            <a:fillRect/>
          </a:stretch>
        </p:blipFill>
        <p:spPr>
          <a:xfrm>
            <a:off x="1600200" y="4038600"/>
            <a:ext cx="559901" cy="1371600"/>
          </a:xfrm>
          <a:prstGeom prst="rect">
            <a:avLst/>
          </a:prstGeom>
        </p:spPr>
      </p:pic>
      <p:pic>
        <p:nvPicPr>
          <p:cNvPr id="13" name="Picture 12" descr="brain-top-view-t4300.jpg"/>
          <p:cNvPicPr>
            <a:picLocks noChangeAspect="1"/>
          </p:cNvPicPr>
          <p:nvPr/>
        </p:nvPicPr>
        <p:blipFill>
          <a:blip r:embed="rId3" cstate="print"/>
          <a:srcRect l="50312" t="9600" r="5439" b="11520"/>
          <a:stretch>
            <a:fillRect/>
          </a:stretch>
        </p:blipFill>
        <p:spPr>
          <a:xfrm>
            <a:off x="6629400" y="3962400"/>
            <a:ext cx="543205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5400" y="60198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A-body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60198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B-body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39236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sz="4800" i="1" dirty="0" smtClean="0"/>
              <a:t>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6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Today’s Plan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indent="-571500">
              <a:buAutoNum type="romanUcPeriod"/>
            </a:pPr>
            <a:r>
              <a:rPr lang="en-US" dirty="0" smtClean="0"/>
              <a:t>The importance of the self </a:t>
            </a:r>
          </a:p>
          <a:p>
            <a:pPr marL="914400" indent="-571500">
              <a:buAutoNum type="romanUcPeriod"/>
            </a:pPr>
            <a:r>
              <a:rPr lang="en-US" dirty="0" smtClean="0"/>
              <a:t>A surgical paradox</a:t>
            </a:r>
          </a:p>
          <a:p>
            <a:pPr marL="914400" indent="-571500">
              <a:buAutoNum type="romanUcPeriod"/>
            </a:pPr>
            <a:r>
              <a:rPr lang="en-US" dirty="0" smtClean="0"/>
              <a:t>Solving the paradox</a:t>
            </a:r>
          </a:p>
          <a:p>
            <a:pPr indent="0">
              <a:buNone/>
            </a:pPr>
            <a:r>
              <a:rPr lang="en-US" dirty="0"/>
              <a:t>	A</a:t>
            </a:r>
            <a:r>
              <a:rPr lang="en-US" dirty="0" smtClean="0"/>
              <a:t>. Memory-based solution</a:t>
            </a:r>
          </a:p>
          <a:p>
            <a:pPr indent="0">
              <a:buNone/>
            </a:pPr>
            <a:r>
              <a:rPr lang="en-US" dirty="0"/>
              <a:t>	B</a:t>
            </a:r>
            <a:r>
              <a:rPr lang="en-US" dirty="0" smtClean="0"/>
              <a:t>. Buddhist solution</a:t>
            </a:r>
          </a:p>
          <a:p>
            <a:pPr indent="0">
              <a:buNone/>
            </a:pPr>
            <a:r>
              <a:rPr lang="en-US" dirty="0" smtClean="0"/>
              <a:t>	C. Schizophrenic solution</a:t>
            </a:r>
          </a:p>
          <a:p>
            <a:pPr indent="0">
              <a:buNone/>
            </a:pPr>
            <a:r>
              <a:rPr lang="en-US" dirty="0" smtClean="0"/>
              <a:t>IV. Concluding remarks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 descr="heads.bmp"/>
          <p:cNvPicPr>
            <a:picLocks noChangeAspect="1"/>
          </p:cNvPicPr>
          <p:nvPr/>
        </p:nvPicPr>
        <p:blipFill>
          <a:blip r:embed="rId2" cstate="print"/>
          <a:srcRect l="5053" t="48000" r="53053" b="2526"/>
          <a:stretch>
            <a:fillRect/>
          </a:stretch>
        </p:blipFill>
        <p:spPr>
          <a:xfrm>
            <a:off x="1066800" y="3505200"/>
            <a:ext cx="2209800" cy="2609633"/>
          </a:xfrm>
          <a:prstGeom prst="rect">
            <a:avLst/>
          </a:prstGeom>
        </p:spPr>
      </p:pic>
      <p:pic>
        <p:nvPicPr>
          <p:cNvPr id="11" name="Content Placeholder 6" descr="heads.bmp"/>
          <p:cNvPicPr>
            <a:picLocks noChangeAspect="1"/>
          </p:cNvPicPr>
          <p:nvPr/>
        </p:nvPicPr>
        <p:blipFill>
          <a:blip r:embed="rId2" cstate="print"/>
          <a:srcRect l="5053" t="48000" r="53053" b="2526"/>
          <a:stretch>
            <a:fillRect/>
          </a:stretch>
        </p:blipFill>
        <p:spPr>
          <a:xfrm>
            <a:off x="5486400" y="3429000"/>
            <a:ext cx="2209800" cy="2609633"/>
          </a:xfrm>
          <a:prstGeom prst="rect">
            <a:avLst/>
          </a:prstGeom>
        </p:spPr>
      </p:pic>
      <p:pic>
        <p:nvPicPr>
          <p:cNvPr id="12" name="Picture 11" descr="brain-top-view-t4300.jpg"/>
          <p:cNvPicPr>
            <a:picLocks noChangeAspect="1"/>
          </p:cNvPicPr>
          <p:nvPr/>
        </p:nvPicPr>
        <p:blipFill>
          <a:blip r:embed="rId3" cstate="print"/>
          <a:srcRect l="5439" t="9600" r="48952" b="11520"/>
          <a:stretch>
            <a:fillRect/>
          </a:stretch>
        </p:blipFill>
        <p:spPr>
          <a:xfrm>
            <a:off x="1600200" y="4038600"/>
            <a:ext cx="559901" cy="1371600"/>
          </a:xfrm>
          <a:prstGeom prst="rect">
            <a:avLst/>
          </a:prstGeom>
        </p:spPr>
      </p:pic>
      <p:pic>
        <p:nvPicPr>
          <p:cNvPr id="13" name="Picture 12" descr="brain-top-view-t4300.jpg"/>
          <p:cNvPicPr>
            <a:picLocks noChangeAspect="1"/>
          </p:cNvPicPr>
          <p:nvPr/>
        </p:nvPicPr>
        <p:blipFill>
          <a:blip r:embed="rId3" cstate="print"/>
          <a:srcRect l="50312" t="9600" r="5439" b="11520"/>
          <a:stretch>
            <a:fillRect/>
          </a:stretch>
        </p:blipFill>
        <p:spPr>
          <a:xfrm>
            <a:off x="6629400" y="3962400"/>
            <a:ext cx="543205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5400" y="60198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A-body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60198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B-body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sz="4800" i="1" dirty="0" smtClean="0"/>
              <a:t>            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52400"/>
            <a:ext cx="83820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600" dirty="0" smtClean="0"/>
              <a:t>“I’m not in the A-body or the B-body. I do not survive the operation.”</a:t>
            </a:r>
            <a:endParaRPr lang="en-US" sz="3600" dirty="0"/>
          </a:p>
          <a:p>
            <a:r>
              <a:rPr lang="en-US" sz="3600" dirty="0" smtClean="0">
                <a:solidFill>
                  <a:schemeClr val="bg1"/>
                </a:solidFill>
              </a:rPr>
              <a:t>But you would have survived if the surgeons had transplanted just half your brain and discarded the other half. So how can saving </a:t>
            </a:r>
            <a:r>
              <a:rPr lang="en-US" sz="3600" u="sng" dirty="0" smtClean="0">
                <a:solidFill>
                  <a:schemeClr val="bg1"/>
                </a:solidFill>
              </a:rPr>
              <a:t>both</a:t>
            </a:r>
            <a:r>
              <a:rPr lang="en-US" sz="3600" dirty="0" smtClean="0">
                <a:solidFill>
                  <a:schemeClr val="bg1"/>
                </a:solidFill>
              </a:rPr>
              <a:t> halves jeopardize your survival?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" name="&quot;No&quot; Symbol 1"/>
          <p:cNvSpPr/>
          <p:nvPr/>
        </p:nvSpPr>
        <p:spPr>
          <a:xfrm>
            <a:off x="1219200" y="3886200"/>
            <a:ext cx="1828800" cy="1828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&quot;No&quot; Symbol 14"/>
          <p:cNvSpPr/>
          <p:nvPr/>
        </p:nvSpPr>
        <p:spPr>
          <a:xfrm>
            <a:off x="5637362" y="3819416"/>
            <a:ext cx="1828800" cy="1828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41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 descr="heads.bmp"/>
          <p:cNvPicPr>
            <a:picLocks noChangeAspect="1"/>
          </p:cNvPicPr>
          <p:nvPr/>
        </p:nvPicPr>
        <p:blipFill>
          <a:blip r:embed="rId2" cstate="print"/>
          <a:srcRect l="5053" t="48000" r="53053" b="2526"/>
          <a:stretch>
            <a:fillRect/>
          </a:stretch>
        </p:blipFill>
        <p:spPr>
          <a:xfrm>
            <a:off x="1066800" y="3505200"/>
            <a:ext cx="2209800" cy="2609633"/>
          </a:xfrm>
          <a:prstGeom prst="rect">
            <a:avLst/>
          </a:prstGeom>
        </p:spPr>
      </p:pic>
      <p:pic>
        <p:nvPicPr>
          <p:cNvPr id="11" name="Content Placeholder 6" descr="heads.bmp"/>
          <p:cNvPicPr>
            <a:picLocks noChangeAspect="1"/>
          </p:cNvPicPr>
          <p:nvPr/>
        </p:nvPicPr>
        <p:blipFill>
          <a:blip r:embed="rId2" cstate="print"/>
          <a:srcRect l="5053" t="48000" r="53053" b="2526"/>
          <a:stretch>
            <a:fillRect/>
          </a:stretch>
        </p:blipFill>
        <p:spPr>
          <a:xfrm>
            <a:off x="5486400" y="3429000"/>
            <a:ext cx="2209800" cy="2609633"/>
          </a:xfrm>
          <a:prstGeom prst="rect">
            <a:avLst/>
          </a:prstGeom>
        </p:spPr>
      </p:pic>
      <p:pic>
        <p:nvPicPr>
          <p:cNvPr id="12" name="Picture 11" descr="brain-top-view-t4300.jpg"/>
          <p:cNvPicPr>
            <a:picLocks noChangeAspect="1"/>
          </p:cNvPicPr>
          <p:nvPr/>
        </p:nvPicPr>
        <p:blipFill>
          <a:blip r:embed="rId3" cstate="print"/>
          <a:srcRect l="5439" t="9600" r="48952" b="11520"/>
          <a:stretch>
            <a:fillRect/>
          </a:stretch>
        </p:blipFill>
        <p:spPr>
          <a:xfrm>
            <a:off x="1600200" y="4038600"/>
            <a:ext cx="559901" cy="1371600"/>
          </a:xfrm>
          <a:prstGeom prst="rect">
            <a:avLst/>
          </a:prstGeom>
        </p:spPr>
      </p:pic>
      <p:pic>
        <p:nvPicPr>
          <p:cNvPr id="13" name="Picture 12" descr="brain-top-view-t4300.jpg"/>
          <p:cNvPicPr>
            <a:picLocks noChangeAspect="1"/>
          </p:cNvPicPr>
          <p:nvPr/>
        </p:nvPicPr>
        <p:blipFill>
          <a:blip r:embed="rId3" cstate="print"/>
          <a:srcRect l="50312" t="9600" r="5439" b="11520"/>
          <a:stretch>
            <a:fillRect/>
          </a:stretch>
        </p:blipFill>
        <p:spPr>
          <a:xfrm>
            <a:off x="6629400" y="3962400"/>
            <a:ext cx="543205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5400" y="60198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A-body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60198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B-body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sz="4800" i="1" dirty="0" smtClean="0"/>
              <a:t>            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52400"/>
            <a:ext cx="83820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600" dirty="0" smtClean="0"/>
              <a:t>“I’m not in the A-body or the B-body. I do not survive the operation.”</a:t>
            </a:r>
            <a:endParaRPr lang="en-US" sz="3600" dirty="0"/>
          </a:p>
          <a:p>
            <a:r>
              <a:rPr lang="en-US" sz="3600" dirty="0" smtClean="0"/>
              <a:t>But you would have survived if the surgeons had transplanted just half of your brain and discarded the other half. So how can saving </a:t>
            </a:r>
            <a:r>
              <a:rPr lang="en-US" sz="3600" u="sng" dirty="0" smtClean="0"/>
              <a:t>both</a:t>
            </a:r>
            <a:r>
              <a:rPr lang="en-US" sz="3600" dirty="0" smtClean="0"/>
              <a:t> halves threaten your survival?</a:t>
            </a:r>
            <a:endParaRPr lang="en-US" sz="3600" dirty="0"/>
          </a:p>
        </p:txBody>
      </p:sp>
      <p:sp>
        <p:nvSpPr>
          <p:cNvPr id="15" name="&quot;No&quot; Symbol 14"/>
          <p:cNvSpPr/>
          <p:nvPr/>
        </p:nvSpPr>
        <p:spPr>
          <a:xfrm>
            <a:off x="1219200" y="3886200"/>
            <a:ext cx="1828800" cy="1828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&quot;No&quot; Symbol 15"/>
          <p:cNvSpPr/>
          <p:nvPr/>
        </p:nvSpPr>
        <p:spPr>
          <a:xfrm>
            <a:off x="5637362" y="3819416"/>
            <a:ext cx="1828800" cy="1828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22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 descr="heads.bmp"/>
          <p:cNvPicPr>
            <a:picLocks noChangeAspect="1"/>
          </p:cNvPicPr>
          <p:nvPr/>
        </p:nvPicPr>
        <p:blipFill>
          <a:blip r:embed="rId2" cstate="print"/>
          <a:srcRect l="5053" t="48000" r="53053" b="2526"/>
          <a:stretch>
            <a:fillRect/>
          </a:stretch>
        </p:blipFill>
        <p:spPr>
          <a:xfrm>
            <a:off x="1066800" y="3505200"/>
            <a:ext cx="2209800" cy="2609633"/>
          </a:xfrm>
          <a:prstGeom prst="rect">
            <a:avLst/>
          </a:prstGeom>
        </p:spPr>
      </p:pic>
      <p:pic>
        <p:nvPicPr>
          <p:cNvPr id="11" name="Content Placeholder 6" descr="heads.bmp"/>
          <p:cNvPicPr>
            <a:picLocks noChangeAspect="1"/>
          </p:cNvPicPr>
          <p:nvPr/>
        </p:nvPicPr>
        <p:blipFill>
          <a:blip r:embed="rId2" cstate="print"/>
          <a:srcRect l="5053" t="48000" r="53053" b="2526"/>
          <a:stretch>
            <a:fillRect/>
          </a:stretch>
        </p:blipFill>
        <p:spPr>
          <a:xfrm>
            <a:off x="5486400" y="3429000"/>
            <a:ext cx="2209800" cy="2609633"/>
          </a:xfrm>
          <a:prstGeom prst="rect">
            <a:avLst/>
          </a:prstGeom>
        </p:spPr>
      </p:pic>
      <p:pic>
        <p:nvPicPr>
          <p:cNvPr id="12" name="Picture 11" descr="brain-top-view-t4300.jpg"/>
          <p:cNvPicPr>
            <a:picLocks noChangeAspect="1"/>
          </p:cNvPicPr>
          <p:nvPr/>
        </p:nvPicPr>
        <p:blipFill>
          <a:blip r:embed="rId3" cstate="print"/>
          <a:srcRect l="5439" t="9600" r="48952" b="11520"/>
          <a:stretch>
            <a:fillRect/>
          </a:stretch>
        </p:blipFill>
        <p:spPr>
          <a:xfrm>
            <a:off x="1600200" y="4038600"/>
            <a:ext cx="559901" cy="1371600"/>
          </a:xfrm>
          <a:prstGeom prst="rect">
            <a:avLst/>
          </a:prstGeom>
        </p:spPr>
      </p:pic>
      <p:pic>
        <p:nvPicPr>
          <p:cNvPr id="13" name="Picture 12" descr="brain-top-view-t4300.jpg"/>
          <p:cNvPicPr>
            <a:picLocks noChangeAspect="1"/>
          </p:cNvPicPr>
          <p:nvPr/>
        </p:nvPicPr>
        <p:blipFill>
          <a:blip r:embed="rId3" cstate="print"/>
          <a:srcRect l="50312" t="9600" r="5439" b="11520"/>
          <a:stretch>
            <a:fillRect/>
          </a:stretch>
        </p:blipFill>
        <p:spPr>
          <a:xfrm>
            <a:off x="6629400" y="3962400"/>
            <a:ext cx="543205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5400" y="60198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A-body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60198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B-body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39236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sz="4800" i="1" dirty="0" smtClean="0"/>
              <a:t>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4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 descr="heads.bmp"/>
          <p:cNvPicPr>
            <a:picLocks noChangeAspect="1"/>
          </p:cNvPicPr>
          <p:nvPr/>
        </p:nvPicPr>
        <p:blipFill>
          <a:blip r:embed="rId2" cstate="print"/>
          <a:srcRect l="5053" t="48000" r="53053" b="2526"/>
          <a:stretch>
            <a:fillRect/>
          </a:stretch>
        </p:blipFill>
        <p:spPr>
          <a:xfrm>
            <a:off x="1066800" y="3505200"/>
            <a:ext cx="2209800" cy="2609633"/>
          </a:xfrm>
          <a:prstGeom prst="rect">
            <a:avLst/>
          </a:prstGeom>
        </p:spPr>
      </p:pic>
      <p:pic>
        <p:nvPicPr>
          <p:cNvPr id="11" name="Content Placeholder 6" descr="heads.bmp"/>
          <p:cNvPicPr>
            <a:picLocks noChangeAspect="1"/>
          </p:cNvPicPr>
          <p:nvPr/>
        </p:nvPicPr>
        <p:blipFill>
          <a:blip r:embed="rId2" cstate="print"/>
          <a:srcRect l="5053" t="48000" r="53053" b="2526"/>
          <a:stretch>
            <a:fillRect/>
          </a:stretch>
        </p:blipFill>
        <p:spPr>
          <a:xfrm>
            <a:off x="5486400" y="3429000"/>
            <a:ext cx="2209800" cy="2609633"/>
          </a:xfrm>
          <a:prstGeom prst="rect">
            <a:avLst/>
          </a:prstGeom>
        </p:spPr>
      </p:pic>
      <p:pic>
        <p:nvPicPr>
          <p:cNvPr id="12" name="Picture 11" descr="brain-top-view-t4300.jpg"/>
          <p:cNvPicPr>
            <a:picLocks noChangeAspect="1"/>
          </p:cNvPicPr>
          <p:nvPr/>
        </p:nvPicPr>
        <p:blipFill>
          <a:blip r:embed="rId3" cstate="print"/>
          <a:srcRect l="5439" t="9600" r="48952" b="11520"/>
          <a:stretch>
            <a:fillRect/>
          </a:stretch>
        </p:blipFill>
        <p:spPr>
          <a:xfrm>
            <a:off x="1600200" y="4038600"/>
            <a:ext cx="559901" cy="1371600"/>
          </a:xfrm>
          <a:prstGeom prst="rect">
            <a:avLst/>
          </a:prstGeom>
        </p:spPr>
      </p:pic>
      <p:pic>
        <p:nvPicPr>
          <p:cNvPr id="13" name="Picture 12" descr="brain-top-view-t4300.jpg"/>
          <p:cNvPicPr>
            <a:picLocks noChangeAspect="1"/>
          </p:cNvPicPr>
          <p:nvPr/>
        </p:nvPicPr>
        <p:blipFill>
          <a:blip r:embed="rId3" cstate="print"/>
          <a:srcRect l="50312" t="9600" r="5439" b="11520"/>
          <a:stretch>
            <a:fillRect/>
          </a:stretch>
        </p:blipFill>
        <p:spPr>
          <a:xfrm>
            <a:off x="6629400" y="3962400"/>
            <a:ext cx="543205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5400" y="60198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A-body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60198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B-body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sz="4800" i="1" dirty="0" smtClean="0"/>
              <a:t>            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377" y="152400"/>
            <a:ext cx="838200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600" dirty="0" smtClean="0"/>
              <a:t>“I’m in the A-body, but not the B-body.”</a:t>
            </a:r>
            <a:endParaRPr lang="en-US" sz="3600" dirty="0"/>
          </a:p>
          <a:p>
            <a:r>
              <a:rPr lang="en-US" sz="3600" dirty="0" smtClean="0">
                <a:solidFill>
                  <a:schemeClr val="bg1"/>
                </a:solidFill>
              </a:rPr>
              <a:t>But any reason you can give for saying you’re in the A-body is also a reason for saying that you are in the B-body!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6" name="&quot;No&quot; Symbol 15"/>
          <p:cNvSpPr/>
          <p:nvPr/>
        </p:nvSpPr>
        <p:spPr>
          <a:xfrm>
            <a:off x="5637362" y="3819416"/>
            <a:ext cx="1828800" cy="1828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5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 descr="heads.bmp"/>
          <p:cNvPicPr>
            <a:picLocks noChangeAspect="1"/>
          </p:cNvPicPr>
          <p:nvPr/>
        </p:nvPicPr>
        <p:blipFill>
          <a:blip r:embed="rId2" cstate="print"/>
          <a:srcRect l="5053" t="48000" r="53053" b="2526"/>
          <a:stretch>
            <a:fillRect/>
          </a:stretch>
        </p:blipFill>
        <p:spPr>
          <a:xfrm>
            <a:off x="1066800" y="3505200"/>
            <a:ext cx="2209800" cy="2609633"/>
          </a:xfrm>
          <a:prstGeom prst="rect">
            <a:avLst/>
          </a:prstGeom>
        </p:spPr>
      </p:pic>
      <p:pic>
        <p:nvPicPr>
          <p:cNvPr id="11" name="Content Placeholder 6" descr="heads.bmp"/>
          <p:cNvPicPr>
            <a:picLocks noChangeAspect="1"/>
          </p:cNvPicPr>
          <p:nvPr/>
        </p:nvPicPr>
        <p:blipFill>
          <a:blip r:embed="rId2" cstate="print"/>
          <a:srcRect l="5053" t="48000" r="53053" b="2526"/>
          <a:stretch>
            <a:fillRect/>
          </a:stretch>
        </p:blipFill>
        <p:spPr>
          <a:xfrm>
            <a:off x="5486400" y="3429000"/>
            <a:ext cx="2209800" cy="2609633"/>
          </a:xfrm>
          <a:prstGeom prst="rect">
            <a:avLst/>
          </a:prstGeom>
        </p:spPr>
      </p:pic>
      <p:pic>
        <p:nvPicPr>
          <p:cNvPr id="12" name="Picture 11" descr="brain-top-view-t4300.jpg"/>
          <p:cNvPicPr>
            <a:picLocks noChangeAspect="1"/>
          </p:cNvPicPr>
          <p:nvPr/>
        </p:nvPicPr>
        <p:blipFill>
          <a:blip r:embed="rId3" cstate="print"/>
          <a:srcRect l="5439" t="9600" r="48952" b="11520"/>
          <a:stretch>
            <a:fillRect/>
          </a:stretch>
        </p:blipFill>
        <p:spPr>
          <a:xfrm>
            <a:off x="1600200" y="4038600"/>
            <a:ext cx="559901" cy="1371600"/>
          </a:xfrm>
          <a:prstGeom prst="rect">
            <a:avLst/>
          </a:prstGeom>
        </p:spPr>
      </p:pic>
      <p:pic>
        <p:nvPicPr>
          <p:cNvPr id="13" name="Picture 12" descr="brain-top-view-t4300.jpg"/>
          <p:cNvPicPr>
            <a:picLocks noChangeAspect="1"/>
          </p:cNvPicPr>
          <p:nvPr/>
        </p:nvPicPr>
        <p:blipFill>
          <a:blip r:embed="rId3" cstate="print"/>
          <a:srcRect l="50312" t="9600" r="5439" b="11520"/>
          <a:stretch>
            <a:fillRect/>
          </a:stretch>
        </p:blipFill>
        <p:spPr>
          <a:xfrm>
            <a:off x="6629400" y="3962400"/>
            <a:ext cx="543205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5400" y="60198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A-body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60198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B-body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sz="4800" i="1" dirty="0" smtClean="0"/>
              <a:t>            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377" y="152400"/>
            <a:ext cx="838200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600" dirty="0" smtClean="0"/>
              <a:t>“I’m in the A-body, but not the B-body.”</a:t>
            </a:r>
            <a:endParaRPr lang="en-US" sz="3600" dirty="0"/>
          </a:p>
          <a:p>
            <a:r>
              <a:rPr lang="en-US" sz="3600" dirty="0" smtClean="0"/>
              <a:t>But any reason you can give for saying you’re in the A-body is also a reason for saying that you are in the B-body!</a:t>
            </a:r>
            <a:endParaRPr lang="en-US" sz="3600" dirty="0"/>
          </a:p>
        </p:txBody>
      </p:sp>
      <p:sp>
        <p:nvSpPr>
          <p:cNvPr id="16" name="&quot;No&quot; Symbol 15"/>
          <p:cNvSpPr/>
          <p:nvPr/>
        </p:nvSpPr>
        <p:spPr>
          <a:xfrm>
            <a:off x="5637362" y="3819416"/>
            <a:ext cx="1828800" cy="1828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18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 descr="heads.bmp"/>
          <p:cNvPicPr>
            <a:picLocks noChangeAspect="1"/>
          </p:cNvPicPr>
          <p:nvPr/>
        </p:nvPicPr>
        <p:blipFill>
          <a:blip r:embed="rId2" cstate="print"/>
          <a:srcRect l="5053" t="48000" r="53053" b="2526"/>
          <a:stretch>
            <a:fillRect/>
          </a:stretch>
        </p:blipFill>
        <p:spPr>
          <a:xfrm>
            <a:off x="1066800" y="3505200"/>
            <a:ext cx="2209800" cy="2609633"/>
          </a:xfrm>
          <a:prstGeom prst="rect">
            <a:avLst/>
          </a:prstGeom>
        </p:spPr>
      </p:pic>
      <p:pic>
        <p:nvPicPr>
          <p:cNvPr id="11" name="Content Placeholder 6" descr="heads.bmp"/>
          <p:cNvPicPr>
            <a:picLocks noChangeAspect="1"/>
          </p:cNvPicPr>
          <p:nvPr/>
        </p:nvPicPr>
        <p:blipFill>
          <a:blip r:embed="rId2" cstate="print"/>
          <a:srcRect l="5053" t="48000" r="53053" b="2526"/>
          <a:stretch>
            <a:fillRect/>
          </a:stretch>
        </p:blipFill>
        <p:spPr>
          <a:xfrm>
            <a:off x="5486400" y="3429000"/>
            <a:ext cx="2209800" cy="2609633"/>
          </a:xfrm>
          <a:prstGeom prst="rect">
            <a:avLst/>
          </a:prstGeom>
        </p:spPr>
      </p:pic>
      <p:pic>
        <p:nvPicPr>
          <p:cNvPr id="12" name="Picture 11" descr="brain-top-view-t4300.jpg"/>
          <p:cNvPicPr>
            <a:picLocks noChangeAspect="1"/>
          </p:cNvPicPr>
          <p:nvPr/>
        </p:nvPicPr>
        <p:blipFill>
          <a:blip r:embed="rId3" cstate="print"/>
          <a:srcRect l="5439" t="9600" r="48952" b="11520"/>
          <a:stretch>
            <a:fillRect/>
          </a:stretch>
        </p:blipFill>
        <p:spPr>
          <a:xfrm>
            <a:off x="1600200" y="4038600"/>
            <a:ext cx="559901" cy="1371600"/>
          </a:xfrm>
          <a:prstGeom prst="rect">
            <a:avLst/>
          </a:prstGeom>
        </p:spPr>
      </p:pic>
      <p:pic>
        <p:nvPicPr>
          <p:cNvPr id="13" name="Picture 12" descr="brain-top-view-t4300.jpg"/>
          <p:cNvPicPr>
            <a:picLocks noChangeAspect="1"/>
          </p:cNvPicPr>
          <p:nvPr/>
        </p:nvPicPr>
        <p:blipFill>
          <a:blip r:embed="rId3" cstate="print"/>
          <a:srcRect l="50312" t="9600" r="5439" b="11520"/>
          <a:stretch>
            <a:fillRect/>
          </a:stretch>
        </p:blipFill>
        <p:spPr>
          <a:xfrm>
            <a:off x="6629400" y="3962400"/>
            <a:ext cx="543205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5400" y="60198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A-body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60198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B-body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sz="4800" i="1" dirty="0" smtClean="0"/>
              <a:t>            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377" y="152400"/>
            <a:ext cx="838200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600" dirty="0" smtClean="0"/>
              <a:t>“I’m in the B-body, but not the A-body.”</a:t>
            </a:r>
            <a:endParaRPr lang="en-US" sz="3600" dirty="0"/>
          </a:p>
          <a:p>
            <a:r>
              <a:rPr lang="en-US" sz="3600" dirty="0" smtClean="0"/>
              <a:t>But any reason you can give for saying you’re in the B-body is also a reason for saying that you are in the A-body!</a:t>
            </a:r>
            <a:endParaRPr lang="en-US" sz="3600" dirty="0"/>
          </a:p>
        </p:txBody>
      </p:sp>
      <p:sp>
        <p:nvSpPr>
          <p:cNvPr id="15" name="&quot;No&quot; Symbol 14"/>
          <p:cNvSpPr/>
          <p:nvPr/>
        </p:nvSpPr>
        <p:spPr>
          <a:xfrm>
            <a:off x="1219200" y="3886200"/>
            <a:ext cx="1828800" cy="1828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13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 descr="heads.bmp"/>
          <p:cNvPicPr>
            <a:picLocks noChangeAspect="1"/>
          </p:cNvPicPr>
          <p:nvPr/>
        </p:nvPicPr>
        <p:blipFill>
          <a:blip r:embed="rId2" cstate="print"/>
          <a:srcRect l="5053" t="48000" r="53053" b="2526"/>
          <a:stretch>
            <a:fillRect/>
          </a:stretch>
        </p:blipFill>
        <p:spPr>
          <a:xfrm>
            <a:off x="1066800" y="3505200"/>
            <a:ext cx="2209800" cy="2609633"/>
          </a:xfrm>
          <a:prstGeom prst="rect">
            <a:avLst/>
          </a:prstGeom>
        </p:spPr>
      </p:pic>
      <p:pic>
        <p:nvPicPr>
          <p:cNvPr id="11" name="Content Placeholder 6" descr="heads.bmp"/>
          <p:cNvPicPr>
            <a:picLocks noChangeAspect="1"/>
          </p:cNvPicPr>
          <p:nvPr/>
        </p:nvPicPr>
        <p:blipFill>
          <a:blip r:embed="rId2" cstate="print"/>
          <a:srcRect l="5053" t="48000" r="53053" b="2526"/>
          <a:stretch>
            <a:fillRect/>
          </a:stretch>
        </p:blipFill>
        <p:spPr>
          <a:xfrm>
            <a:off x="5486400" y="3429000"/>
            <a:ext cx="2209800" cy="2609633"/>
          </a:xfrm>
          <a:prstGeom prst="rect">
            <a:avLst/>
          </a:prstGeom>
        </p:spPr>
      </p:pic>
      <p:pic>
        <p:nvPicPr>
          <p:cNvPr id="12" name="Picture 11" descr="brain-top-view-t4300.jpg"/>
          <p:cNvPicPr>
            <a:picLocks noChangeAspect="1"/>
          </p:cNvPicPr>
          <p:nvPr/>
        </p:nvPicPr>
        <p:blipFill>
          <a:blip r:embed="rId3" cstate="print"/>
          <a:srcRect l="5439" t="9600" r="48952" b="11520"/>
          <a:stretch>
            <a:fillRect/>
          </a:stretch>
        </p:blipFill>
        <p:spPr>
          <a:xfrm>
            <a:off x="1600200" y="4038600"/>
            <a:ext cx="559901" cy="1371600"/>
          </a:xfrm>
          <a:prstGeom prst="rect">
            <a:avLst/>
          </a:prstGeom>
        </p:spPr>
      </p:pic>
      <p:pic>
        <p:nvPicPr>
          <p:cNvPr id="13" name="Picture 12" descr="brain-top-view-t4300.jpg"/>
          <p:cNvPicPr>
            <a:picLocks noChangeAspect="1"/>
          </p:cNvPicPr>
          <p:nvPr/>
        </p:nvPicPr>
        <p:blipFill>
          <a:blip r:embed="rId3" cstate="print"/>
          <a:srcRect l="50312" t="9600" r="5439" b="11520"/>
          <a:stretch>
            <a:fillRect/>
          </a:stretch>
        </p:blipFill>
        <p:spPr>
          <a:xfrm>
            <a:off x="6629400" y="3962400"/>
            <a:ext cx="543205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5400" y="60198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A-body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60198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B-body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39236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sz="4800" i="1" dirty="0" smtClean="0"/>
              <a:t>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8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 descr="heads.bmp"/>
          <p:cNvPicPr>
            <a:picLocks noChangeAspect="1"/>
          </p:cNvPicPr>
          <p:nvPr/>
        </p:nvPicPr>
        <p:blipFill>
          <a:blip r:embed="rId2" cstate="print"/>
          <a:srcRect l="5053" t="48000" r="53053" b="2526"/>
          <a:stretch>
            <a:fillRect/>
          </a:stretch>
        </p:blipFill>
        <p:spPr>
          <a:xfrm>
            <a:off x="1066800" y="3505200"/>
            <a:ext cx="2209800" cy="2609633"/>
          </a:xfrm>
          <a:prstGeom prst="rect">
            <a:avLst/>
          </a:prstGeom>
        </p:spPr>
      </p:pic>
      <p:pic>
        <p:nvPicPr>
          <p:cNvPr id="11" name="Content Placeholder 6" descr="heads.bmp"/>
          <p:cNvPicPr>
            <a:picLocks noChangeAspect="1"/>
          </p:cNvPicPr>
          <p:nvPr/>
        </p:nvPicPr>
        <p:blipFill>
          <a:blip r:embed="rId2" cstate="print"/>
          <a:srcRect l="5053" t="48000" r="53053" b="2526"/>
          <a:stretch>
            <a:fillRect/>
          </a:stretch>
        </p:blipFill>
        <p:spPr>
          <a:xfrm>
            <a:off x="5486400" y="3429000"/>
            <a:ext cx="2209800" cy="2609633"/>
          </a:xfrm>
          <a:prstGeom prst="rect">
            <a:avLst/>
          </a:prstGeom>
        </p:spPr>
      </p:pic>
      <p:pic>
        <p:nvPicPr>
          <p:cNvPr id="12" name="Picture 11" descr="brain-top-view-t4300.jpg"/>
          <p:cNvPicPr>
            <a:picLocks noChangeAspect="1"/>
          </p:cNvPicPr>
          <p:nvPr/>
        </p:nvPicPr>
        <p:blipFill>
          <a:blip r:embed="rId3" cstate="print"/>
          <a:srcRect l="5439" t="9600" r="48952" b="11520"/>
          <a:stretch>
            <a:fillRect/>
          </a:stretch>
        </p:blipFill>
        <p:spPr>
          <a:xfrm>
            <a:off x="1600200" y="4038600"/>
            <a:ext cx="559901" cy="1371600"/>
          </a:xfrm>
          <a:prstGeom prst="rect">
            <a:avLst/>
          </a:prstGeom>
        </p:spPr>
      </p:pic>
      <p:pic>
        <p:nvPicPr>
          <p:cNvPr id="13" name="Picture 12" descr="brain-top-view-t4300.jpg"/>
          <p:cNvPicPr>
            <a:picLocks noChangeAspect="1"/>
          </p:cNvPicPr>
          <p:nvPr/>
        </p:nvPicPr>
        <p:blipFill>
          <a:blip r:embed="rId3" cstate="print"/>
          <a:srcRect l="50312" t="9600" r="5439" b="11520"/>
          <a:stretch>
            <a:fillRect/>
          </a:stretch>
        </p:blipFill>
        <p:spPr>
          <a:xfrm>
            <a:off x="6629400" y="3962400"/>
            <a:ext cx="543205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5400" y="60198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A-body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60198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B-body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sz="4800" i="1" dirty="0" smtClean="0"/>
              <a:t>            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377" y="152400"/>
            <a:ext cx="838200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600" dirty="0" smtClean="0"/>
              <a:t>“I’m in both bodies!”</a:t>
            </a:r>
            <a:endParaRPr lang="en-US" sz="3600" dirty="0"/>
          </a:p>
          <a:p>
            <a:r>
              <a:rPr lang="en-US" sz="3600" dirty="0" smtClean="0">
                <a:solidFill>
                  <a:schemeClr val="bg1"/>
                </a:solidFill>
              </a:rPr>
              <a:t>But the A-body person is different from the B-body person. How can one person (i.e., you) be two people?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43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 descr="heads.bmp"/>
          <p:cNvPicPr>
            <a:picLocks noChangeAspect="1"/>
          </p:cNvPicPr>
          <p:nvPr/>
        </p:nvPicPr>
        <p:blipFill>
          <a:blip r:embed="rId2" cstate="print"/>
          <a:srcRect l="5053" t="48000" r="53053" b="2526"/>
          <a:stretch>
            <a:fillRect/>
          </a:stretch>
        </p:blipFill>
        <p:spPr>
          <a:xfrm>
            <a:off x="1066800" y="3505200"/>
            <a:ext cx="2209800" cy="2609633"/>
          </a:xfrm>
          <a:prstGeom prst="rect">
            <a:avLst/>
          </a:prstGeom>
        </p:spPr>
      </p:pic>
      <p:pic>
        <p:nvPicPr>
          <p:cNvPr id="11" name="Content Placeholder 6" descr="heads.bmp"/>
          <p:cNvPicPr>
            <a:picLocks noChangeAspect="1"/>
          </p:cNvPicPr>
          <p:nvPr/>
        </p:nvPicPr>
        <p:blipFill>
          <a:blip r:embed="rId2" cstate="print"/>
          <a:srcRect l="5053" t="48000" r="53053" b="2526"/>
          <a:stretch>
            <a:fillRect/>
          </a:stretch>
        </p:blipFill>
        <p:spPr>
          <a:xfrm>
            <a:off x="5486400" y="3429000"/>
            <a:ext cx="2209800" cy="2609633"/>
          </a:xfrm>
          <a:prstGeom prst="rect">
            <a:avLst/>
          </a:prstGeom>
        </p:spPr>
      </p:pic>
      <p:pic>
        <p:nvPicPr>
          <p:cNvPr id="12" name="Picture 11" descr="brain-top-view-t4300.jpg"/>
          <p:cNvPicPr>
            <a:picLocks noChangeAspect="1"/>
          </p:cNvPicPr>
          <p:nvPr/>
        </p:nvPicPr>
        <p:blipFill>
          <a:blip r:embed="rId3" cstate="print"/>
          <a:srcRect l="5439" t="9600" r="48952" b="11520"/>
          <a:stretch>
            <a:fillRect/>
          </a:stretch>
        </p:blipFill>
        <p:spPr>
          <a:xfrm>
            <a:off x="1600200" y="4038600"/>
            <a:ext cx="559901" cy="1371600"/>
          </a:xfrm>
          <a:prstGeom prst="rect">
            <a:avLst/>
          </a:prstGeom>
        </p:spPr>
      </p:pic>
      <p:pic>
        <p:nvPicPr>
          <p:cNvPr id="13" name="Picture 12" descr="brain-top-view-t4300.jpg"/>
          <p:cNvPicPr>
            <a:picLocks noChangeAspect="1"/>
          </p:cNvPicPr>
          <p:nvPr/>
        </p:nvPicPr>
        <p:blipFill>
          <a:blip r:embed="rId3" cstate="print"/>
          <a:srcRect l="50312" t="9600" r="5439" b="11520"/>
          <a:stretch>
            <a:fillRect/>
          </a:stretch>
        </p:blipFill>
        <p:spPr>
          <a:xfrm>
            <a:off x="6629400" y="3962400"/>
            <a:ext cx="543205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5400" y="60198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A-body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60198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B-body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sz="4800" i="1" dirty="0" smtClean="0"/>
              <a:t>            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377" y="152400"/>
            <a:ext cx="838200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600" dirty="0" smtClean="0"/>
              <a:t>“I’m in both bodies!”</a:t>
            </a:r>
            <a:endParaRPr lang="en-US" sz="3600" dirty="0"/>
          </a:p>
          <a:p>
            <a:r>
              <a:rPr lang="en-US" sz="3600" dirty="0" smtClean="0"/>
              <a:t>But the A-body person is different from the B-body person. How can one person (i.e., you) be two people?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3566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Paradox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9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The </a:t>
            </a:r>
            <a:r>
              <a:rPr lang="en-US" dirty="0" err="1" smtClean="0"/>
              <a:t>importancE</a:t>
            </a:r>
            <a:r>
              <a:rPr lang="en-US" dirty="0" smtClean="0"/>
              <a:t> of the self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We seem to have 4 options:</a:t>
            </a:r>
          </a:p>
          <a:p>
            <a:pPr>
              <a:spcAft>
                <a:spcPts val="400"/>
              </a:spcAft>
            </a:pPr>
            <a:r>
              <a:rPr lang="en-US" dirty="0" smtClean="0"/>
              <a:t>Say that you don’t survive the procedure.</a:t>
            </a:r>
          </a:p>
          <a:p>
            <a:pPr>
              <a:spcAft>
                <a:spcPts val="400"/>
              </a:spcAft>
            </a:pPr>
            <a:r>
              <a:rPr lang="en-US" dirty="0" smtClean="0"/>
              <a:t>Say that you survive as the A-body person, but not as the B-body person.</a:t>
            </a:r>
          </a:p>
          <a:p>
            <a:pPr>
              <a:spcAft>
                <a:spcPts val="400"/>
              </a:spcAft>
            </a:pPr>
            <a:r>
              <a:rPr lang="en-US" dirty="0" smtClean="0"/>
              <a:t>Say that you survive as the B-body person, but not as the A-body person.</a:t>
            </a:r>
          </a:p>
          <a:p>
            <a:r>
              <a:rPr lang="en-US" dirty="0" smtClean="0"/>
              <a:t>Say that you survive as both the A-body person and as the B-body person.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But each of these options appears to face insurmountable objections!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9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Solving the paradox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17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Now let’s consider three attempts to solve this paradox, starting with a solution based on the idea that </a:t>
            </a:r>
            <a:r>
              <a:rPr lang="en-US" b="1" u="sng" dirty="0" smtClean="0"/>
              <a:t>memory is the essence of personal identity</a:t>
            </a:r>
            <a:r>
              <a:rPr lang="en-US" b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10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4830763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sz="2800" dirty="0" smtClean="0"/>
          </a:p>
          <a:p>
            <a:pPr indent="0">
              <a:buNone/>
            </a:pPr>
            <a:r>
              <a:rPr lang="en-US" sz="2800" dirty="0" smtClean="0"/>
              <a:t>  Richie		           Dick		          Richard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 smtClean="0"/>
              <a:t>  2004		         2014			 2024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4953000"/>
            <a:ext cx="769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8200" y="4876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0" y="4876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543800" y="4876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rich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685800" y="1371600"/>
            <a:ext cx="1822704" cy="2743200"/>
          </a:xfrm>
          <a:prstGeom prst="rect">
            <a:avLst/>
          </a:prstGeom>
        </p:spPr>
      </p:pic>
      <p:pic>
        <p:nvPicPr>
          <p:cNvPr id="11" name="Picture 10" descr="dick.jpg"/>
          <p:cNvPicPr>
            <a:picLocks noChangeAspect="1"/>
          </p:cNvPicPr>
          <p:nvPr/>
        </p:nvPicPr>
        <p:blipFill>
          <a:blip r:embed="rId3" cstate="print"/>
          <a:srcRect l="12558" r="6977" b="6000"/>
          <a:stretch>
            <a:fillRect/>
          </a:stretch>
        </p:blipFill>
        <p:spPr>
          <a:xfrm>
            <a:off x="3429000" y="1524000"/>
            <a:ext cx="2372792" cy="2578608"/>
          </a:xfrm>
          <a:prstGeom prst="rect">
            <a:avLst/>
          </a:prstGeom>
        </p:spPr>
      </p:pic>
      <p:pic>
        <p:nvPicPr>
          <p:cNvPr id="12" name="Picture 11" descr="richard.jpg"/>
          <p:cNvPicPr>
            <a:picLocks noChangeAspect="1"/>
          </p:cNvPicPr>
          <p:nvPr/>
        </p:nvPicPr>
        <p:blipFill>
          <a:blip r:embed="rId4" cstate="print"/>
          <a:srcRect l="10909"/>
          <a:stretch>
            <a:fillRect/>
          </a:stretch>
        </p:blipFill>
        <p:spPr>
          <a:xfrm>
            <a:off x="6629400" y="1371600"/>
            <a:ext cx="1752618" cy="2682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Theory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Theory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85800" y="1752599"/>
            <a:ext cx="7848600" cy="2971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According to the memory theory of the self, you are essentially a </a:t>
            </a:r>
            <a:r>
              <a:rPr lang="en-US" sz="3600" u="sng" dirty="0" smtClean="0"/>
              <a:t>thinking thing</a:t>
            </a:r>
            <a:r>
              <a:rPr lang="en-US" sz="3600" dirty="0" smtClean="0"/>
              <a:t>. Your future = the future of whatever will have first-person memories of your present experiences.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55626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prstClr val="white"/>
                </a:solidFill>
              </a:rPr>
              <a:t>Problem: </a:t>
            </a:r>
            <a:r>
              <a:rPr lang="en-US" sz="3600" smtClean="0">
                <a:solidFill>
                  <a:prstClr val="white"/>
                </a:solidFill>
              </a:rPr>
              <a:t>brain death</a:t>
            </a:r>
            <a:r>
              <a:rPr lang="en-US" sz="3600" b="1" smtClean="0">
                <a:solidFill>
                  <a:prstClr val="white"/>
                </a:solidFill>
              </a:rPr>
              <a:t> </a:t>
            </a:r>
            <a:endParaRPr lang="en-US" sz="36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4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Theory</a:t>
            </a:r>
            <a:endParaRPr lang="en-US"/>
          </a:p>
        </p:txBody>
      </p:sp>
      <p:pic>
        <p:nvPicPr>
          <p:cNvPr id="6" name="Content Placeholder 5" descr="220px-John_Locke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 b="24561"/>
          <a:stretch>
            <a:fillRect/>
          </a:stretch>
        </p:blipFill>
        <p:spPr>
          <a:xfrm>
            <a:off x="838200" y="1676400"/>
            <a:ext cx="2999874" cy="2931716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19600" y="1905000"/>
            <a:ext cx="4267200" cy="2971800"/>
          </a:xfrm>
        </p:spPr>
        <p:txBody>
          <a:bodyPr/>
          <a:lstStyle/>
          <a:p>
            <a:pPr marL="91440" indent="0">
              <a:spcAft>
                <a:spcPts val="600"/>
              </a:spcAft>
              <a:buNone/>
            </a:pPr>
            <a:r>
              <a:rPr lang="en-US" sz="3600" smtClean="0"/>
              <a:t>Richard is the same self as Dick if and only if Richard has first-person memories of Dick.</a:t>
            </a:r>
          </a:p>
          <a:p>
            <a:pPr marL="91440" indent="0">
              <a:spcAft>
                <a:spcPts val="600"/>
              </a:spcAft>
              <a:buNone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4724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John Locke (1632-1704)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4830763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sz="2800" dirty="0" smtClean="0"/>
          </a:p>
          <a:p>
            <a:pPr indent="0">
              <a:buNone/>
            </a:pPr>
            <a:r>
              <a:rPr lang="en-US" sz="2800" dirty="0" smtClean="0"/>
              <a:t>  Richie		           Dick		          Richard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 smtClean="0"/>
              <a:t>  2004		         2014			 2024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4953000"/>
            <a:ext cx="769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8200" y="4876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0" y="4876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543800" y="4876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rich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685800" y="1371600"/>
            <a:ext cx="1822704" cy="2743200"/>
          </a:xfrm>
          <a:prstGeom prst="rect">
            <a:avLst/>
          </a:prstGeom>
        </p:spPr>
      </p:pic>
      <p:pic>
        <p:nvPicPr>
          <p:cNvPr id="11" name="Picture 10" descr="dick.jpg"/>
          <p:cNvPicPr>
            <a:picLocks noChangeAspect="1"/>
          </p:cNvPicPr>
          <p:nvPr/>
        </p:nvPicPr>
        <p:blipFill>
          <a:blip r:embed="rId3" cstate="print"/>
          <a:srcRect l="12558" r="6977" b="6000"/>
          <a:stretch>
            <a:fillRect/>
          </a:stretch>
        </p:blipFill>
        <p:spPr>
          <a:xfrm>
            <a:off x="3429000" y="1524000"/>
            <a:ext cx="2372792" cy="2578608"/>
          </a:xfrm>
          <a:prstGeom prst="rect">
            <a:avLst/>
          </a:prstGeom>
        </p:spPr>
      </p:pic>
      <p:pic>
        <p:nvPicPr>
          <p:cNvPr id="12" name="Picture 11" descr="richard.jpg"/>
          <p:cNvPicPr>
            <a:picLocks noChangeAspect="1"/>
          </p:cNvPicPr>
          <p:nvPr/>
        </p:nvPicPr>
        <p:blipFill>
          <a:blip r:embed="rId4" cstate="print"/>
          <a:srcRect l="10909"/>
          <a:stretch>
            <a:fillRect/>
          </a:stretch>
        </p:blipFill>
        <p:spPr>
          <a:xfrm>
            <a:off x="6629400" y="1371600"/>
            <a:ext cx="1752618" cy="2682536"/>
          </a:xfrm>
          <a:prstGeom prst="rect">
            <a:avLst/>
          </a:prstGeom>
        </p:spPr>
      </p:pic>
      <p:sp>
        <p:nvSpPr>
          <p:cNvPr id="31" name="Curved Down Arrow 30"/>
          <p:cNvSpPr/>
          <p:nvPr/>
        </p:nvSpPr>
        <p:spPr>
          <a:xfrm flipH="1">
            <a:off x="4648200" y="533400"/>
            <a:ext cx="2895600" cy="762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4830763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sz="2800" dirty="0" smtClean="0"/>
          </a:p>
          <a:p>
            <a:pPr indent="0">
              <a:buNone/>
            </a:pPr>
            <a:r>
              <a:rPr lang="en-US" sz="2800" dirty="0" smtClean="0"/>
              <a:t>  Richie		           Dick		          Richard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 smtClean="0"/>
              <a:t>  2004		         2014			 2024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4953000"/>
            <a:ext cx="769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8200" y="4876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0" y="4876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543800" y="4876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richi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685800" y="1371600"/>
            <a:ext cx="1822704" cy="2743200"/>
          </a:xfrm>
          <a:prstGeom prst="rect">
            <a:avLst/>
          </a:prstGeom>
        </p:spPr>
      </p:pic>
      <p:pic>
        <p:nvPicPr>
          <p:cNvPr id="11" name="Picture 10" descr="dick.jpg"/>
          <p:cNvPicPr>
            <a:picLocks noChangeAspect="1"/>
          </p:cNvPicPr>
          <p:nvPr/>
        </p:nvPicPr>
        <p:blipFill>
          <a:blip r:embed="rId4" cstate="print"/>
          <a:srcRect l="12558" r="6977" b="6000"/>
          <a:stretch>
            <a:fillRect/>
          </a:stretch>
        </p:blipFill>
        <p:spPr>
          <a:xfrm>
            <a:off x="3429000" y="1524000"/>
            <a:ext cx="2372792" cy="2578608"/>
          </a:xfrm>
          <a:prstGeom prst="rect">
            <a:avLst/>
          </a:prstGeom>
        </p:spPr>
      </p:pic>
      <p:pic>
        <p:nvPicPr>
          <p:cNvPr id="12" name="Picture 11" descr="richard.jpg"/>
          <p:cNvPicPr>
            <a:picLocks noChangeAspect="1"/>
          </p:cNvPicPr>
          <p:nvPr/>
        </p:nvPicPr>
        <p:blipFill>
          <a:blip r:embed="rId5" cstate="print"/>
          <a:srcRect l="10909"/>
          <a:stretch>
            <a:fillRect/>
          </a:stretch>
        </p:blipFill>
        <p:spPr>
          <a:xfrm>
            <a:off x="6629400" y="1371600"/>
            <a:ext cx="1752618" cy="2682536"/>
          </a:xfrm>
          <a:prstGeom prst="rect">
            <a:avLst/>
          </a:prstGeom>
        </p:spPr>
      </p:pic>
      <p:sp>
        <p:nvSpPr>
          <p:cNvPr id="31" name="Curved Down Arrow 30"/>
          <p:cNvSpPr/>
          <p:nvPr/>
        </p:nvSpPr>
        <p:spPr>
          <a:xfrm flipH="1">
            <a:off x="4648200" y="533400"/>
            <a:ext cx="2895600" cy="762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Down Arrow 31"/>
          <p:cNvSpPr/>
          <p:nvPr/>
        </p:nvSpPr>
        <p:spPr>
          <a:xfrm flipH="1">
            <a:off x="1447800" y="533400"/>
            <a:ext cx="6096000" cy="762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4830763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sz="2800" dirty="0" smtClean="0"/>
          </a:p>
          <a:p>
            <a:pPr indent="0">
              <a:buNone/>
            </a:pPr>
            <a:r>
              <a:rPr lang="en-US" sz="2800" dirty="0" smtClean="0"/>
              <a:t>  Richie		           Dick		          Richard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 smtClean="0"/>
              <a:t>  2004		         2014			 2024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4953000"/>
            <a:ext cx="769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8200" y="4876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0" y="4876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543800" y="4876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richi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685800" y="1371600"/>
            <a:ext cx="1822704" cy="2743200"/>
          </a:xfrm>
          <a:prstGeom prst="rect">
            <a:avLst/>
          </a:prstGeom>
        </p:spPr>
      </p:pic>
      <p:pic>
        <p:nvPicPr>
          <p:cNvPr id="11" name="Picture 10" descr="dick.jpg"/>
          <p:cNvPicPr>
            <a:picLocks noChangeAspect="1"/>
          </p:cNvPicPr>
          <p:nvPr/>
        </p:nvPicPr>
        <p:blipFill>
          <a:blip r:embed="rId4" cstate="print"/>
          <a:srcRect l="12558" r="6977" b="6000"/>
          <a:stretch>
            <a:fillRect/>
          </a:stretch>
        </p:blipFill>
        <p:spPr>
          <a:xfrm>
            <a:off x="3429000" y="1524000"/>
            <a:ext cx="2372792" cy="2578608"/>
          </a:xfrm>
          <a:prstGeom prst="rect">
            <a:avLst/>
          </a:prstGeom>
        </p:spPr>
      </p:pic>
      <p:pic>
        <p:nvPicPr>
          <p:cNvPr id="12" name="Picture 11" descr="richard.jpg"/>
          <p:cNvPicPr>
            <a:picLocks noChangeAspect="1"/>
          </p:cNvPicPr>
          <p:nvPr/>
        </p:nvPicPr>
        <p:blipFill>
          <a:blip r:embed="rId5" cstate="print"/>
          <a:srcRect l="10909"/>
          <a:stretch>
            <a:fillRect/>
          </a:stretch>
        </p:blipFill>
        <p:spPr>
          <a:xfrm>
            <a:off x="6629400" y="1371600"/>
            <a:ext cx="1752618" cy="2682536"/>
          </a:xfrm>
          <a:prstGeom prst="rect">
            <a:avLst/>
          </a:prstGeom>
        </p:spPr>
      </p:pic>
      <p:sp>
        <p:nvSpPr>
          <p:cNvPr id="31" name="Curved Down Arrow 30"/>
          <p:cNvSpPr/>
          <p:nvPr/>
        </p:nvSpPr>
        <p:spPr>
          <a:xfrm flipH="1">
            <a:off x="4648200" y="533400"/>
            <a:ext cx="2895600" cy="762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Down Arrow 31"/>
          <p:cNvSpPr/>
          <p:nvPr/>
        </p:nvSpPr>
        <p:spPr>
          <a:xfrm flipH="1">
            <a:off x="1447800" y="533400"/>
            <a:ext cx="6096000" cy="762000"/>
          </a:xfrm>
          <a:prstGeom prst="curvedDown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95600" y="59436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smtClean="0"/>
              <a:t> forgetfulness</a:t>
            </a:r>
            <a:endParaRPr lang="en-US" sz="3600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9116291" cy="4759663"/>
          </a:xfrm>
        </p:spPr>
      </p:pic>
    </p:spTree>
    <p:extLst>
      <p:ext uri="{BB962C8B-B14F-4D97-AF65-F5344CB8AC3E}">
        <p14:creationId xmlns:p14="http://schemas.microsoft.com/office/powerpoint/2010/main" val="1448757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4830763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sz="2800" dirty="0" smtClean="0"/>
          </a:p>
          <a:p>
            <a:pPr indent="0">
              <a:buNone/>
            </a:pPr>
            <a:r>
              <a:rPr lang="en-US" sz="2800" dirty="0" smtClean="0"/>
              <a:t>  Richie		           Dick		          Richard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 smtClean="0"/>
              <a:t>  2004		         2014			 2024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4953000"/>
            <a:ext cx="769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8200" y="4876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0" y="4876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543800" y="4876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richi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685800" y="1371600"/>
            <a:ext cx="1822704" cy="2743200"/>
          </a:xfrm>
          <a:prstGeom prst="rect">
            <a:avLst/>
          </a:prstGeom>
        </p:spPr>
      </p:pic>
      <p:pic>
        <p:nvPicPr>
          <p:cNvPr id="11" name="Picture 10" descr="dick.jpg"/>
          <p:cNvPicPr>
            <a:picLocks noChangeAspect="1"/>
          </p:cNvPicPr>
          <p:nvPr/>
        </p:nvPicPr>
        <p:blipFill>
          <a:blip r:embed="rId4" cstate="print"/>
          <a:srcRect l="12558" r="6977" b="6000"/>
          <a:stretch>
            <a:fillRect/>
          </a:stretch>
        </p:blipFill>
        <p:spPr>
          <a:xfrm>
            <a:off x="3429000" y="1524000"/>
            <a:ext cx="2372792" cy="2578608"/>
          </a:xfrm>
          <a:prstGeom prst="rect">
            <a:avLst/>
          </a:prstGeom>
        </p:spPr>
      </p:pic>
      <p:pic>
        <p:nvPicPr>
          <p:cNvPr id="12" name="Picture 11" descr="richard.jpg"/>
          <p:cNvPicPr>
            <a:picLocks noChangeAspect="1"/>
          </p:cNvPicPr>
          <p:nvPr/>
        </p:nvPicPr>
        <p:blipFill>
          <a:blip r:embed="rId5" cstate="print"/>
          <a:srcRect l="10909"/>
          <a:stretch>
            <a:fillRect/>
          </a:stretch>
        </p:blipFill>
        <p:spPr>
          <a:xfrm>
            <a:off x="6629400" y="1371600"/>
            <a:ext cx="1752618" cy="2682536"/>
          </a:xfrm>
          <a:prstGeom prst="rect">
            <a:avLst/>
          </a:prstGeom>
        </p:spPr>
      </p:pic>
      <p:sp>
        <p:nvSpPr>
          <p:cNvPr id="31" name="Curved Down Arrow 30"/>
          <p:cNvSpPr/>
          <p:nvPr/>
        </p:nvSpPr>
        <p:spPr>
          <a:xfrm flipH="1">
            <a:off x="4648200" y="533400"/>
            <a:ext cx="2895600" cy="762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Down Arrow 31"/>
          <p:cNvSpPr/>
          <p:nvPr/>
        </p:nvSpPr>
        <p:spPr>
          <a:xfrm flipH="1">
            <a:off x="1447800" y="533400"/>
            <a:ext cx="2895600" cy="762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4830763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sz="2800" dirty="0" smtClean="0"/>
          </a:p>
          <a:p>
            <a:pPr indent="0">
              <a:buNone/>
            </a:pPr>
            <a:r>
              <a:rPr lang="en-US" sz="2800" dirty="0" smtClean="0"/>
              <a:t>  Richie		           Dick		          Richard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 smtClean="0"/>
              <a:t>  2004		         2014			 2084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4953000"/>
            <a:ext cx="769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8200" y="4876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0" y="4876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543800" y="4876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richi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685800" y="1371600"/>
            <a:ext cx="1822704" cy="2743200"/>
          </a:xfrm>
          <a:prstGeom prst="rect">
            <a:avLst/>
          </a:prstGeom>
        </p:spPr>
      </p:pic>
      <p:pic>
        <p:nvPicPr>
          <p:cNvPr id="11" name="Picture 10" descr="dick.jpg"/>
          <p:cNvPicPr>
            <a:picLocks noChangeAspect="1"/>
          </p:cNvPicPr>
          <p:nvPr/>
        </p:nvPicPr>
        <p:blipFill>
          <a:blip r:embed="rId4" cstate="print"/>
          <a:srcRect l="12558" r="6977" b="6000"/>
          <a:stretch>
            <a:fillRect/>
          </a:stretch>
        </p:blipFill>
        <p:spPr>
          <a:xfrm>
            <a:off x="3429000" y="1524000"/>
            <a:ext cx="2372792" cy="25786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1" r="11609" b="21914"/>
          <a:stretch/>
        </p:blipFill>
        <p:spPr>
          <a:xfrm>
            <a:off x="6324600" y="1651884"/>
            <a:ext cx="2345634" cy="2462916"/>
          </a:xfrm>
          <a:prstGeom prst="rect">
            <a:avLst/>
          </a:prstGeom>
        </p:spPr>
      </p:pic>
      <p:sp>
        <p:nvSpPr>
          <p:cNvPr id="31" name="Curved Down Arrow 30"/>
          <p:cNvSpPr/>
          <p:nvPr/>
        </p:nvSpPr>
        <p:spPr>
          <a:xfrm flipH="1">
            <a:off x="4648200" y="533400"/>
            <a:ext cx="2895600" cy="762000"/>
          </a:xfrm>
          <a:prstGeom prst="curvedDown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 flipH="1">
            <a:off x="1447800" y="533400"/>
            <a:ext cx="6096000" cy="762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5600" y="59436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smtClean="0"/>
              <a:t> senile dementia</a:t>
            </a:r>
            <a:endParaRPr lang="en-US" sz="3600" b="1" i="1"/>
          </a:p>
        </p:txBody>
      </p:sp>
      <p:sp>
        <p:nvSpPr>
          <p:cNvPr id="2" name="Rectangle 1"/>
          <p:cNvSpPr/>
          <p:nvPr/>
        </p:nvSpPr>
        <p:spPr>
          <a:xfrm>
            <a:off x="5943600" y="4876800"/>
            <a:ext cx="381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943600" y="470143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…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32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4830763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sz="2800" dirty="0" smtClean="0"/>
          </a:p>
          <a:p>
            <a:pPr indent="0">
              <a:buNone/>
            </a:pPr>
            <a:r>
              <a:rPr lang="en-US" sz="2800" dirty="0" smtClean="0"/>
              <a:t>  Richie		           Dick		          Richard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 smtClean="0"/>
              <a:t>  2004		         2014			 2084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4953000"/>
            <a:ext cx="769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8200" y="4876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0" y="4876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543800" y="4876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richi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685800" y="1371600"/>
            <a:ext cx="1822704" cy="2743200"/>
          </a:xfrm>
          <a:prstGeom prst="rect">
            <a:avLst/>
          </a:prstGeom>
        </p:spPr>
      </p:pic>
      <p:pic>
        <p:nvPicPr>
          <p:cNvPr id="11" name="Picture 10" descr="dick.jpg"/>
          <p:cNvPicPr>
            <a:picLocks noChangeAspect="1"/>
          </p:cNvPicPr>
          <p:nvPr/>
        </p:nvPicPr>
        <p:blipFill>
          <a:blip r:embed="rId4" cstate="print"/>
          <a:srcRect l="12558" r="6977" b="6000"/>
          <a:stretch>
            <a:fillRect/>
          </a:stretch>
        </p:blipFill>
        <p:spPr>
          <a:xfrm>
            <a:off x="3429000" y="1524000"/>
            <a:ext cx="2372792" cy="25786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1" r="11609" b="21914"/>
          <a:stretch/>
        </p:blipFill>
        <p:spPr>
          <a:xfrm>
            <a:off x="6324600" y="1651884"/>
            <a:ext cx="2345634" cy="2462916"/>
          </a:xfrm>
          <a:prstGeom prst="rect">
            <a:avLst/>
          </a:prstGeom>
        </p:spPr>
      </p:pic>
      <p:sp>
        <p:nvSpPr>
          <p:cNvPr id="31" name="Curved Down Arrow 30"/>
          <p:cNvSpPr/>
          <p:nvPr/>
        </p:nvSpPr>
        <p:spPr>
          <a:xfrm flipH="1">
            <a:off x="4648200" y="533400"/>
            <a:ext cx="2895600" cy="762000"/>
          </a:xfrm>
          <a:prstGeom prst="curvedDown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Down Arrow 31"/>
          <p:cNvSpPr/>
          <p:nvPr/>
        </p:nvSpPr>
        <p:spPr>
          <a:xfrm flipH="1">
            <a:off x="1447800" y="533400"/>
            <a:ext cx="2895600" cy="762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 flipH="1">
            <a:off x="1447800" y="533400"/>
            <a:ext cx="6096000" cy="762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5600" y="59436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smtClean="0"/>
              <a:t> senile dementia</a:t>
            </a:r>
            <a:endParaRPr lang="en-US" sz="3600" b="1" i="1"/>
          </a:p>
        </p:txBody>
      </p:sp>
      <p:sp>
        <p:nvSpPr>
          <p:cNvPr id="2" name="Rectangle 1"/>
          <p:cNvSpPr/>
          <p:nvPr/>
        </p:nvSpPr>
        <p:spPr>
          <a:xfrm>
            <a:off x="5943600" y="4876800"/>
            <a:ext cx="381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943600" y="470143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…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5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4830763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sz="2800" dirty="0" smtClean="0"/>
          </a:p>
          <a:p>
            <a:pPr indent="0">
              <a:buNone/>
            </a:pPr>
            <a:r>
              <a:rPr lang="en-US" sz="2800" dirty="0" smtClean="0"/>
              <a:t>  Richie		           Dick		          Richard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 smtClean="0"/>
              <a:t>  2004		         2014			 2024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4953000"/>
            <a:ext cx="769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8200" y="4876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0" y="4876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543800" y="4876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richi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685800" y="1371600"/>
            <a:ext cx="1822704" cy="2743200"/>
          </a:xfrm>
          <a:prstGeom prst="rect">
            <a:avLst/>
          </a:prstGeom>
        </p:spPr>
      </p:pic>
      <p:pic>
        <p:nvPicPr>
          <p:cNvPr id="11" name="Picture 10" descr="dick.jpg"/>
          <p:cNvPicPr>
            <a:picLocks noChangeAspect="1"/>
          </p:cNvPicPr>
          <p:nvPr/>
        </p:nvPicPr>
        <p:blipFill>
          <a:blip r:embed="rId4" cstate="print"/>
          <a:srcRect l="12558" r="6977" b="6000"/>
          <a:stretch>
            <a:fillRect/>
          </a:stretch>
        </p:blipFill>
        <p:spPr>
          <a:xfrm>
            <a:off x="3429000" y="1524000"/>
            <a:ext cx="2372792" cy="2578608"/>
          </a:xfrm>
          <a:prstGeom prst="rect">
            <a:avLst/>
          </a:prstGeom>
        </p:spPr>
      </p:pic>
      <p:pic>
        <p:nvPicPr>
          <p:cNvPr id="12" name="Picture 11" descr="richard.jpg"/>
          <p:cNvPicPr>
            <a:picLocks noChangeAspect="1"/>
          </p:cNvPicPr>
          <p:nvPr/>
        </p:nvPicPr>
        <p:blipFill>
          <a:blip r:embed="rId5" cstate="print"/>
          <a:srcRect l="10909"/>
          <a:stretch>
            <a:fillRect/>
          </a:stretch>
        </p:blipFill>
        <p:spPr>
          <a:xfrm>
            <a:off x="6629400" y="1371600"/>
            <a:ext cx="1752618" cy="2682536"/>
          </a:xfrm>
          <a:prstGeom prst="rect">
            <a:avLst/>
          </a:prstGeom>
        </p:spPr>
      </p:pic>
      <p:sp>
        <p:nvSpPr>
          <p:cNvPr id="31" name="Curved Down Arrow 30"/>
          <p:cNvSpPr/>
          <p:nvPr/>
        </p:nvSpPr>
        <p:spPr>
          <a:xfrm flipH="1">
            <a:off x="4648200" y="533400"/>
            <a:ext cx="2895600" cy="762000"/>
          </a:xfrm>
          <a:prstGeom prst="curvedDown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Down Arrow 31"/>
          <p:cNvSpPr/>
          <p:nvPr/>
        </p:nvSpPr>
        <p:spPr>
          <a:xfrm flipH="1">
            <a:off x="1447800" y="533400"/>
            <a:ext cx="2895600" cy="762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95600" y="59436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smtClean="0"/>
              <a:t> amnesia</a:t>
            </a:r>
            <a:endParaRPr lang="en-US" sz="3600" b="1" i="1"/>
          </a:p>
        </p:txBody>
      </p:sp>
    </p:spTree>
    <p:extLst>
      <p:ext uri="{BB962C8B-B14F-4D97-AF65-F5344CB8AC3E}">
        <p14:creationId xmlns:p14="http://schemas.microsoft.com/office/powerpoint/2010/main" val="13454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4830763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sz="2800" dirty="0" smtClean="0"/>
          </a:p>
          <a:p>
            <a:pPr indent="0">
              <a:buNone/>
            </a:pPr>
            <a:r>
              <a:rPr lang="en-US" sz="2800" dirty="0" smtClean="0"/>
              <a:t>  Richie		           Dick		          Richard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 smtClean="0"/>
              <a:t>  2004		         2014			 2024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4953000"/>
            <a:ext cx="769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8200" y="4876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0" y="4876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543800" y="4876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richi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685800" y="1371600"/>
            <a:ext cx="1822704" cy="2743200"/>
          </a:xfrm>
          <a:prstGeom prst="rect">
            <a:avLst/>
          </a:prstGeom>
        </p:spPr>
      </p:pic>
      <p:pic>
        <p:nvPicPr>
          <p:cNvPr id="11" name="Picture 10" descr="dick.jpg"/>
          <p:cNvPicPr>
            <a:picLocks noChangeAspect="1"/>
          </p:cNvPicPr>
          <p:nvPr/>
        </p:nvPicPr>
        <p:blipFill>
          <a:blip r:embed="rId4" cstate="print"/>
          <a:srcRect l="12558" r="6977" b="6000"/>
          <a:stretch>
            <a:fillRect/>
          </a:stretch>
        </p:blipFill>
        <p:spPr>
          <a:xfrm>
            <a:off x="3429000" y="1524000"/>
            <a:ext cx="2372792" cy="2578608"/>
          </a:xfrm>
          <a:prstGeom prst="rect">
            <a:avLst/>
          </a:prstGeom>
        </p:spPr>
      </p:pic>
      <p:pic>
        <p:nvPicPr>
          <p:cNvPr id="12" name="Picture 11" descr="richard.jpg"/>
          <p:cNvPicPr>
            <a:picLocks noChangeAspect="1"/>
          </p:cNvPicPr>
          <p:nvPr/>
        </p:nvPicPr>
        <p:blipFill>
          <a:blip r:embed="rId5" cstate="print"/>
          <a:srcRect l="10909"/>
          <a:stretch>
            <a:fillRect/>
          </a:stretch>
        </p:blipFill>
        <p:spPr>
          <a:xfrm>
            <a:off x="6629400" y="1371600"/>
            <a:ext cx="1752618" cy="2682536"/>
          </a:xfrm>
          <a:prstGeom prst="rect">
            <a:avLst/>
          </a:prstGeom>
        </p:spPr>
      </p:pic>
      <p:sp>
        <p:nvSpPr>
          <p:cNvPr id="31" name="Curved Down Arrow 30"/>
          <p:cNvSpPr/>
          <p:nvPr/>
        </p:nvSpPr>
        <p:spPr>
          <a:xfrm flipH="1">
            <a:off x="4648200" y="533400"/>
            <a:ext cx="2895600" cy="762000"/>
          </a:xfrm>
          <a:prstGeom prst="curvedDownArrow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Down Arrow 31"/>
          <p:cNvSpPr/>
          <p:nvPr/>
        </p:nvSpPr>
        <p:spPr>
          <a:xfrm flipH="1">
            <a:off x="1447800" y="533400"/>
            <a:ext cx="2895600" cy="762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95600" y="59436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smtClean="0"/>
              <a:t> amnesia</a:t>
            </a:r>
            <a:endParaRPr lang="en-US" sz="3600" b="1" i="1"/>
          </a:p>
        </p:txBody>
      </p:sp>
    </p:spTree>
    <p:extLst>
      <p:ext uri="{BB962C8B-B14F-4D97-AF65-F5344CB8AC3E}">
        <p14:creationId xmlns:p14="http://schemas.microsoft.com/office/powerpoint/2010/main" val="233157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Theory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Theory</a:t>
            </a:r>
            <a:endParaRPr lang="en-US"/>
          </a:p>
        </p:txBody>
      </p:sp>
      <p:pic>
        <p:nvPicPr>
          <p:cNvPr id="10" name="Content Placeholder 9" descr="Aaron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23999"/>
            <a:ext cx="3200400" cy="4174435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038600" y="1524000"/>
            <a:ext cx="464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Assuming that the memory theory can overcome all these problems, how does it handle the Surgical Paradox?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Theory</a:t>
            </a:r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3200400" cy="3168315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038600" y="1524000"/>
            <a:ext cx="464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Assuming that the memory theory can overcome all these problems, how does it handle the Surgical Paradox?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9530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Derek </a:t>
            </a:r>
            <a:r>
              <a:rPr lang="en-US" dirty="0" err="1" smtClean="0"/>
              <a:t>Parfit</a:t>
            </a:r>
            <a:r>
              <a:rPr lang="en-US" dirty="0" smtClean="0"/>
              <a:t>, Memory Theorist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Theory</a:t>
            </a:r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3200400" cy="3168315"/>
          </a:xfrm>
        </p:spPr>
      </p:pic>
      <p:sp>
        <p:nvSpPr>
          <p:cNvPr id="3" name="TextBox 2"/>
          <p:cNvSpPr txBox="1"/>
          <p:nvPr/>
        </p:nvSpPr>
        <p:spPr>
          <a:xfrm>
            <a:off x="457200" y="49530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Derek </a:t>
            </a:r>
            <a:r>
              <a:rPr lang="en-US" dirty="0" err="1" smtClean="0"/>
              <a:t>Parfit</a:t>
            </a:r>
            <a:r>
              <a:rPr lang="en-US" dirty="0" smtClean="0"/>
              <a:t>, Memory Theorist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Theory</a:t>
            </a:r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3200400" cy="3168315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038600" y="1524000"/>
            <a:ext cx="4648200" cy="4525963"/>
          </a:xfrm>
        </p:spPr>
        <p:txBody>
          <a:bodyPr>
            <a:normAutofit fontScale="925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i="1" dirty="0" smtClean="0"/>
              <a:t>Survival can be a matter of degree.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i="1" dirty="0" smtClean="0"/>
              <a:t>You survive to some degree as the A-body person, and to some degree as the B-body person, but you are not </a:t>
            </a:r>
            <a:r>
              <a:rPr lang="en-US" i="1" u="sng" dirty="0" smtClean="0"/>
              <a:t>identical with</a:t>
            </a:r>
            <a:r>
              <a:rPr lang="en-US" i="1" dirty="0" smtClean="0"/>
              <a:t> either the A-body person or the B-body person.</a:t>
            </a:r>
          </a:p>
          <a:p>
            <a:pPr marL="0" indent="0">
              <a:buNone/>
            </a:pPr>
            <a:r>
              <a:rPr lang="en-US" i="1" dirty="0" smtClean="0"/>
              <a:t>(Identity requires 100% survival: survival to the highest degree.)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9530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Derek </a:t>
            </a:r>
            <a:r>
              <a:rPr lang="en-US" dirty="0" err="1" smtClean="0"/>
              <a:t>Parfit</a:t>
            </a:r>
            <a:r>
              <a:rPr lang="en-US" dirty="0" smtClean="0"/>
              <a:t>, Memory Theorist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dirty="0" smtClean="0"/>
              <a:t>Each of us has a special concern for his or her own future.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dirty="0" smtClean="0"/>
              <a:t>You care about what is going to happen to you in a way that you do not care about what is going to happen to other people.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That doesn’t mean that you care </a:t>
            </a:r>
            <a:r>
              <a:rPr lang="en-US" u="sng" dirty="0">
                <a:solidFill>
                  <a:schemeClr val="bg1"/>
                </a:solidFill>
              </a:rPr>
              <a:t>more</a:t>
            </a:r>
            <a:r>
              <a:rPr lang="en-US" dirty="0">
                <a:solidFill>
                  <a:schemeClr val="bg1"/>
                </a:solidFill>
              </a:rPr>
              <a:t> about the fate of other people than about your own fate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But it does mean that you assign a unique </a:t>
            </a:r>
            <a:r>
              <a:rPr lang="en-US" u="sng" dirty="0" smtClean="0">
                <a:solidFill>
                  <a:schemeClr val="bg1"/>
                </a:solidFill>
              </a:rPr>
              <a:t>kind</a:t>
            </a:r>
            <a:r>
              <a:rPr lang="en-US" dirty="0" smtClean="0">
                <a:solidFill>
                  <a:schemeClr val="bg1"/>
                </a:solidFill>
              </a:rPr>
              <a:t> of importance to your own future as opposed the futures of other individuals.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8656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Buddhist 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Buddhist Solution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08" y="1404002"/>
            <a:ext cx="3615695" cy="476819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371600"/>
            <a:ext cx="4724400" cy="480060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04800" y="6248400"/>
            <a:ext cx="3505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Nagarjuna</a:t>
            </a:r>
            <a:r>
              <a:rPr lang="en-US" dirty="0" smtClean="0"/>
              <a:t>, No-Self Theorist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Buddhist Solution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08" y="1404002"/>
            <a:ext cx="3615695" cy="476819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371600"/>
            <a:ext cx="4724400" cy="480060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i="1" dirty="0" smtClean="0"/>
              <a:t>The key to solving the paradox is to </a:t>
            </a:r>
            <a:r>
              <a:rPr lang="en-US" i="1" u="sng" dirty="0" smtClean="0"/>
              <a:t>accept</a:t>
            </a:r>
            <a:r>
              <a:rPr lang="en-US" i="1" dirty="0" smtClean="0"/>
              <a:t> that none of the four answers is correct.</a:t>
            </a:r>
          </a:p>
        </p:txBody>
      </p:sp>
    </p:spTree>
    <p:extLst>
      <p:ext uri="{BB962C8B-B14F-4D97-AF65-F5344CB8AC3E}">
        <p14:creationId xmlns:p14="http://schemas.microsoft.com/office/powerpoint/2010/main" val="2132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Buddhist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We seem to have 4 options:</a:t>
            </a:r>
          </a:p>
          <a:p>
            <a:pPr>
              <a:spcAft>
                <a:spcPts val="400"/>
              </a:spcAft>
            </a:pPr>
            <a:r>
              <a:rPr lang="en-US" dirty="0" smtClean="0"/>
              <a:t>Say that you don’t survive the procedure.</a:t>
            </a:r>
          </a:p>
          <a:p>
            <a:pPr>
              <a:spcAft>
                <a:spcPts val="400"/>
              </a:spcAft>
            </a:pPr>
            <a:r>
              <a:rPr lang="en-US" dirty="0" smtClean="0"/>
              <a:t>Say that you survive as the A-body person, but not as the B-body person.</a:t>
            </a:r>
          </a:p>
          <a:p>
            <a:pPr>
              <a:spcAft>
                <a:spcPts val="400"/>
              </a:spcAft>
            </a:pPr>
            <a:r>
              <a:rPr lang="en-US" dirty="0" smtClean="0"/>
              <a:t>Say that you survive as the B-body person, but not as the A-body person.</a:t>
            </a:r>
          </a:p>
          <a:p>
            <a:r>
              <a:rPr lang="en-US" dirty="0" smtClean="0"/>
              <a:t>Say that you survive as both the A-body person and as the B-body person.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But each of these options appears to face insurmountable objections!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4324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Buddhist Solution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08" y="1404002"/>
            <a:ext cx="3615695" cy="476819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371600"/>
            <a:ext cx="4724400" cy="4800600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i="1" dirty="0" smtClean="0"/>
              <a:t>The key to solving the paradox is to </a:t>
            </a:r>
            <a:r>
              <a:rPr lang="en-US" i="1" u="sng" dirty="0" smtClean="0"/>
              <a:t>accept</a:t>
            </a:r>
            <a:r>
              <a:rPr lang="en-US" i="1" dirty="0" smtClean="0"/>
              <a:t> that none of the four answers is correct.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i="1" dirty="0" smtClean="0">
                <a:solidFill>
                  <a:schemeClr val="bg1"/>
                </a:solidFill>
              </a:rPr>
              <a:t>How can this be?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i="1" dirty="0" smtClean="0">
                <a:solidFill>
                  <a:schemeClr val="bg1"/>
                </a:solidFill>
              </a:rPr>
              <a:t>It’s because all the answers make a false assumption: the assumption that you had a self to begin with!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i="1" dirty="0" smtClean="0">
                <a:solidFill>
                  <a:schemeClr val="bg1"/>
                </a:solidFill>
              </a:rPr>
              <a:t>What the paradox teaches us is that </a:t>
            </a:r>
            <a:r>
              <a:rPr lang="en-US" b="1" i="1" u="sng" dirty="0" smtClean="0">
                <a:solidFill>
                  <a:schemeClr val="bg1"/>
                </a:solidFill>
              </a:rPr>
              <a:t>the self does not exist</a:t>
            </a:r>
            <a:r>
              <a:rPr lang="en-US" i="1" dirty="0" smtClean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3216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Buddhist Solution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08" y="1404002"/>
            <a:ext cx="3615695" cy="476819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371600"/>
            <a:ext cx="4724400" cy="4800600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i="1" dirty="0" smtClean="0"/>
              <a:t>The key to solving the paradox is to </a:t>
            </a:r>
            <a:r>
              <a:rPr lang="en-US" i="1" u="sng" dirty="0" smtClean="0"/>
              <a:t>accept</a:t>
            </a:r>
            <a:r>
              <a:rPr lang="en-US" i="1" dirty="0" smtClean="0"/>
              <a:t> that none of the four answers is correct.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i="1" dirty="0" smtClean="0"/>
              <a:t>How can this be?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i="1" dirty="0" smtClean="0">
                <a:solidFill>
                  <a:schemeClr val="bg1"/>
                </a:solidFill>
              </a:rPr>
              <a:t>It’s because all the answers make a false assumption: the assumption that you had a self to begin with!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i="1" dirty="0" smtClean="0">
                <a:solidFill>
                  <a:schemeClr val="bg1"/>
                </a:solidFill>
              </a:rPr>
              <a:t>What the paradox teaches us is that </a:t>
            </a:r>
            <a:r>
              <a:rPr lang="en-US" b="1" i="1" u="sng" dirty="0" smtClean="0">
                <a:solidFill>
                  <a:schemeClr val="bg1"/>
                </a:solidFill>
              </a:rPr>
              <a:t>the self does not exist</a:t>
            </a:r>
            <a:r>
              <a:rPr lang="en-US" i="1" dirty="0" smtClean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2596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Buddhist Solution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08" y="1404002"/>
            <a:ext cx="3615695" cy="476819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371600"/>
            <a:ext cx="4724400" cy="4800600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i="1" dirty="0" smtClean="0"/>
              <a:t>The key to solving the paradox is to </a:t>
            </a:r>
            <a:r>
              <a:rPr lang="en-US" i="1" u="sng" dirty="0" smtClean="0"/>
              <a:t>accept</a:t>
            </a:r>
            <a:r>
              <a:rPr lang="en-US" i="1" dirty="0" smtClean="0"/>
              <a:t> that none of the four answers is correct.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i="1" dirty="0" smtClean="0"/>
              <a:t>How can this be?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i="1" dirty="0" smtClean="0"/>
              <a:t>It’s because all the answers make a false assumption: the assumption that you had a self to begin with!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i="1" dirty="0" smtClean="0"/>
              <a:t>What the paradox teaches us is that </a:t>
            </a:r>
            <a:r>
              <a:rPr lang="en-US" b="1" i="1" u="sng" dirty="0" smtClean="0"/>
              <a:t>the self does not exist</a:t>
            </a:r>
            <a:r>
              <a:rPr lang="en-US" i="1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5287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8152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Schizophrenic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5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dirty="0" smtClean="0"/>
              <a:t>Each of us has a special concern for his or her own future.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dirty="0" smtClean="0"/>
              <a:t>You care about what is going to happen to you in a way that you do not care about what is going to happen to other people.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dirty="0"/>
              <a:t>That doesn’t mean that you care </a:t>
            </a:r>
            <a:r>
              <a:rPr lang="en-US" u="sng" dirty="0"/>
              <a:t>more</a:t>
            </a:r>
            <a:r>
              <a:rPr lang="en-US" dirty="0"/>
              <a:t> about the fate of other people than about your own fate</a:t>
            </a:r>
            <a:r>
              <a:rPr lang="en-US" dirty="0" smtClean="0"/>
              <a:t>.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dirty="0" smtClean="0"/>
              <a:t>But it does mean that you assign a unique </a:t>
            </a:r>
            <a:r>
              <a:rPr lang="en-US" u="sng" dirty="0" smtClean="0"/>
              <a:t>kind</a:t>
            </a:r>
            <a:r>
              <a:rPr lang="en-US" dirty="0" smtClean="0"/>
              <a:t> of importance to your own future as opposed the futures of other individuals.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230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Schizophrenic Solution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5" r="26345"/>
          <a:stretch/>
        </p:blipFill>
        <p:spPr>
          <a:xfrm>
            <a:off x="304800" y="1736962"/>
            <a:ext cx="3429000" cy="363390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371600"/>
            <a:ext cx="4724400" cy="480060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40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Schizophrenic Solution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5" r="26345"/>
          <a:stretch/>
        </p:blipFill>
        <p:spPr>
          <a:xfrm>
            <a:off x="304800" y="1736962"/>
            <a:ext cx="3429000" cy="363390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371600"/>
            <a:ext cx="4724400" cy="480060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i="1" dirty="0" err="1" smtClean="0"/>
              <a:t>Nagarjuna</a:t>
            </a:r>
            <a:r>
              <a:rPr lang="en-US" i="1" dirty="0" smtClean="0"/>
              <a:t> is correct that the statement of the Paradox contains a false assumption.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i="1" dirty="0" smtClean="0">
                <a:solidFill>
                  <a:schemeClr val="bg1"/>
                </a:solidFill>
              </a:rPr>
              <a:t>But this is not the assumption that you have a self to begin with.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i="1" dirty="0" smtClean="0">
                <a:solidFill>
                  <a:schemeClr val="bg1"/>
                </a:solidFill>
              </a:rPr>
              <a:t>The false assumption is that you started with just </a:t>
            </a:r>
            <a:r>
              <a:rPr lang="en-US" b="1" i="1" u="sng" dirty="0" smtClean="0">
                <a:solidFill>
                  <a:schemeClr val="bg1"/>
                </a:solidFill>
              </a:rPr>
              <a:t>one</a:t>
            </a:r>
            <a:r>
              <a:rPr lang="en-US" i="1" dirty="0" smtClean="0">
                <a:solidFill>
                  <a:schemeClr val="bg1"/>
                </a:solidFill>
              </a:rPr>
              <a:t> self.</a:t>
            </a:r>
          </a:p>
        </p:txBody>
      </p:sp>
    </p:spTree>
    <p:extLst>
      <p:ext uri="{BB962C8B-B14F-4D97-AF65-F5344CB8AC3E}">
        <p14:creationId xmlns:p14="http://schemas.microsoft.com/office/powerpoint/2010/main" val="126578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Schizophrenic Solution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5" r="26345"/>
          <a:stretch/>
        </p:blipFill>
        <p:spPr>
          <a:xfrm>
            <a:off x="304800" y="1736962"/>
            <a:ext cx="3429000" cy="363390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371600"/>
            <a:ext cx="4724400" cy="480060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i="1" dirty="0" err="1" smtClean="0"/>
              <a:t>Nagarjuna</a:t>
            </a:r>
            <a:r>
              <a:rPr lang="en-US" i="1" dirty="0" smtClean="0"/>
              <a:t> is correct that the statement of the Paradox contains a false assumption.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i="1" dirty="0" smtClean="0"/>
              <a:t>But this is not the assumption that you have a self to begin with.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i="1" dirty="0" smtClean="0">
                <a:solidFill>
                  <a:schemeClr val="bg1"/>
                </a:solidFill>
              </a:rPr>
              <a:t>The false assumption is that you started with just </a:t>
            </a:r>
            <a:r>
              <a:rPr lang="en-US" b="1" i="1" u="sng" dirty="0" smtClean="0">
                <a:solidFill>
                  <a:schemeClr val="bg1"/>
                </a:solidFill>
              </a:rPr>
              <a:t>one</a:t>
            </a:r>
            <a:r>
              <a:rPr lang="en-US" i="1" dirty="0" smtClean="0">
                <a:solidFill>
                  <a:schemeClr val="bg1"/>
                </a:solidFill>
              </a:rPr>
              <a:t> self.</a:t>
            </a:r>
          </a:p>
        </p:txBody>
      </p:sp>
    </p:spTree>
    <p:extLst>
      <p:ext uri="{BB962C8B-B14F-4D97-AF65-F5344CB8AC3E}">
        <p14:creationId xmlns:p14="http://schemas.microsoft.com/office/powerpoint/2010/main" val="337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Schizophrenic Solution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5" r="26345"/>
          <a:stretch/>
        </p:blipFill>
        <p:spPr>
          <a:xfrm>
            <a:off x="304800" y="1736962"/>
            <a:ext cx="3429000" cy="363390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371600"/>
            <a:ext cx="4724400" cy="480060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i="1" dirty="0" err="1" smtClean="0"/>
              <a:t>Nagarjuna</a:t>
            </a:r>
            <a:r>
              <a:rPr lang="en-US" i="1" dirty="0" smtClean="0"/>
              <a:t> is correct that the statement of the Paradox contains a false assumption.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i="1" dirty="0" smtClean="0"/>
              <a:t>But this is not the assumption that you have a self to begin with.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i="1" dirty="0" smtClean="0"/>
              <a:t>The false assumption is that you started with just </a:t>
            </a:r>
            <a:r>
              <a:rPr lang="en-US" b="1" i="1" u="sng" dirty="0" smtClean="0"/>
              <a:t>one</a:t>
            </a:r>
            <a:r>
              <a:rPr lang="en-US" i="1" dirty="0" smtClean="0"/>
              <a:t> self.</a:t>
            </a:r>
          </a:p>
        </p:txBody>
      </p:sp>
    </p:spTree>
    <p:extLst>
      <p:ext uri="{BB962C8B-B14F-4D97-AF65-F5344CB8AC3E}">
        <p14:creationId xmlns:p14="http://schemas.microsoft.com/office/powerpoint/2010/main" val="17515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heads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5053" t="48000" r="53053" b="2526"/>
          <a:stretch>
            <a:fillRect/>
          </a:stretch>
        </p:blipFill>
        <p:spPr>
          <a:xfrm>
            <a:off x="3352800" y="1295400"/>
            <a:ext cx="2209800" cy="2609633"/>
          </a:xfrm>
        </p:spPr>
      </p:pic>
      <p:pic>
        <p:nvPicPr>
          <p:cNvPr id="9" name="Picture 8" descr="brain-top-view-t4300.jpg"/>
          <p:cNvPicPr>
            <a:picLocks noChangeAspect="1"/>
          </p:cNvPicPr>
          <p:nvPr/>
        </p:nvPicPr>
        <p:blipFill>
          <a:blip r:embed="rId3" cstate="print"/>
          <a:srcRect l="5439" t="9600" r="5439" b="11520"/>
          <a:stretch>
            <a:fillRect/>
          </a:stretch>
        </p:blipFill>
        <p:spPr>
          <a:xfrm>
            <a:off x="3919580" y="1828800"/>
            <a:ext cx="1094084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62200" y="9144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Not “you” singular…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3857022" y="3610155"/>
            <a:ext cx="609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↑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27457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heads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5053" t="48000" r="53053" b="2526"/>
          <a:stretch>
            <a:fillRect/>
          </a:stretch>
        </p:blipFill>
        <p:spPr>
          <a:xfrm>
            <a:off x="3352800" y="1295400"/>
            <a:ext cx="2209800" cy="2609633"/>
          </a:xfrm>
        </p:spPr>
      </p:pic>
      <p:pic>
        <p:nvPicPr>
          <p:cNvPr id="9" name="Picture 8" descr="brain-top-view-t4300.jpg"/>
          <p:cNvPicPr>
            <a:picLocks noChangeAspect="1"/>
          </p:cNvPicPr>
          <p:nvPr/>
        </p:nvPicPr>
        <p:blipFill>
          <a:blip r:embed="rId3" cstate="print"/>
          <a:srcRect l="5439" t="9600" r="5439" b="11520"/>
          <a:stretch>
            <a:fillRect/>
          </a:stretch>
        </p:blipFill>
        <p:spPr>
          <a:xfrm>
            <a:off x="3919580" y="1828800"/>
            <a:ext cx="1094084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62200" y="9144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…“you” plural!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 rot="5400000">
            <a:off x="3237875" y="1486525"/>
            <a:ext cx="609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↑</a:t>
            </a:r>
            <a:endParaRPr lang="en-US" sz="88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5066675" y="2042930"/>
            <a:ext cx="609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↑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12271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learn 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PH3242: The Self</a:t>
            </a:r>
          </a:p>
          <a:p>
            <a:r>
              <a:rPr lang="en-US" dirty="0" smtClean="0"/>
              <a:t>PH2204: Introduction to Indian Thought</a:t>
            </a:r>
          </a:p>
          <a:p>
            <a:r>
              <a:rPr lang="en-US" dirty="0" smtClean="0"/>
              <a:t>PH3208: </a:t>
            </a:r>
            <a:r>
              <a:rPr lang="en-US" smtClean="0"/>
              <a:t>Buddhist Philosophy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451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 algn="r">
              <a:buNone/>
            </a:pPr>
            <a:r>
              <a:rPr lang="en-US" smtClean="0"/>
              <a:t>End of lecture.	</a:t>
            </a:r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Weekly Assignment #9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dirty="0" smtClean="0"/>
              <a:t>Summarize the main argument of </a:t>
            </a:r>
            <a:r>
              <a:rPr lang="en-US" dirty="0" err="1" smtClean="0"/>
              <a:t>Bostrom’s</a:t>
            </a:r>
            <a:r>
              <a:rPr lang="en-US" dirty="0" smtClean="0"/>
              <a:t> argument in the reading for next week, and raise one objection to the argument that </a:t>
            </a:r>
            <a:r>
              <a:rPr lang="en-US" dirty="0" err="1" smtClean="0"/>
              <a:t>Bostrom</a:t>
            </a:r>
            <a:r>
              <a:rPr lang="en-US" dirty="0" smtClean="0"/>
              <a:t> does not consider in the reading.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 smtClean="0"/>
              <a:t>Limit: 200 words.</a:t>
            </a:r>
          </a:p>
          <a:p>
            <a:pPr indent="0">
              <a:buNone/>
            </a:pPr>
            <a:r>
              <a:rPr lang="en-US" dirty="0" smtClean="0"/>
              <a:t>Submit by 8pm, Thursday 30 October.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A surgical paradox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82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aron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23999"/>
            <a:ext cx="3200400" cy="4174435"/>
          </a:xfrm>
        </p:spPr>
      </p:pic>
      <p:sp>
        <p:nvSpPr>
          <p:cNvPr id="11" name="TextBox 10"/>
          <p:cNvSpPr txBox="1"/>
          <p:nvPr/>
        </p:nvSpPr>
        <p:spPr>
          <a:xfrm>
            <a:off x="457200" y="5791200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Aaron Purnell, hemispherectomy patient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426287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aron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23999"/>
            <a:ext cx="3200400" cy="4174435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038600" y="1600200"/>
            <a:ext cx="464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a </a:t>
            </a:r>
            <a:r>
              <a:rPr lang="en-US" dirty="0" err="1" smtClean="0"/>
              <a:t>hemispherectomy</a:t>
            </a:r>
            <a:r>
              <a:rPr lang="en-US" dirty="0" smtClean="0"/>
              <a:t>, surgeons remove half of the patient’s brain, leaving the other half intact.</a:t>
            </a:r>
          </a:p>
          <a:p>
            <a:pPr marL="0" indent="0">
              <a:buNone/>
            </a:pPr>
            <a:r>
              <a:rPr lang="en-US" dirty="0" smtClean="0"/>
              <a:t>The operation is performed on people who suffer from constant epileptic seizures, and whose condition resists other forms of treatment.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5791200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Aaron Purnell, hemispherectomy patient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09998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1554</Words>
  <Application>Microsoft Office PowerPoint</Application>
  <PresentationFormat>On-screen Show (4:3)</PresentationFormat>
  <Paragraphs>283</Paragraphs>
  <Slides>68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  The Self</vt:lpstr>
      <vt:lpstr>Today’s Plan</vt:lpstr>
      <vt:lpstr>I. The importancE of the self</vt:lpstr>
      <vt:lpstr>PowerPoint Presentation</vt:lpstr>
      <vt:lpstr>PowerPoint Presentation</vt:lpstr>
      <vt:lpstr>PowerPoint Presentation</vt:lpstr>
      <vt:lpstr>ii. A surgical paradox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Paradox</vt:lpstr>
      <vt:lpstr>The Paradox</vt:lpstr>
      <vt:lpstr>iii. Solving the paradox</vt:lpstr>
      <vt:lpstr>PowerPoint Presentation</vt:lpstr>
      <vt:lpstr>PowerPoint Presentation</vt:lpstr>
      <vt:lpstr>Memory Theory</vt:lpstr>
      <vt:lpstr>Memory Theory</vt:lpstr>
      <vt:lpstr>Memory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Theory</vt:lpstr>
      <vt:lpstr>Memory Theory</vt:lpstr>
      <vt:lpstr>Memory Theory</vt:lpstr>
      <vt:lpstr>Memory Theory</vt:lpstr>
      <vt:lpstr>Memory Theory</vt:lpstr>
      <vt:lpstr>PowerPoint Presentation</vt:lpstr>
      <vt:lpstr>A Buddhist Solution</vt:lpstr>
      <vt:lpstr>A Buddhist Solution</vt:lpstr>
      <vt:lpstr>A Buddhist Solution</vt:lpstr>
      <vt:lpstr>A Buddhist Solution</vt:lpstr>
      <vt:lpstr>A Buddhist Solution</vt:lpstr>
      <vt:lpstr>A Buddhist Solution</vt:lpstr>
      <vt:lpstr>A Buddhist Solution</vt:lpstr>
      <vt:lpstr>PowerPoint Presentation</vt:lpstr>
      <vt:lpstr>A Schizophrenic Solution</vt:lpstr>
      <vt:lpstr>A Schizophrenic Solution</vt:lpstr>
      <vt:lpstr>A Schizophrenic Solution</vt:lpstr>
      <vt:lpstr>A Schizophrenic Solution</vt:lpstr>
      <vt:lpstr>A Schizophrenic Solution</vt:lpstr>
      <vt:lpstr>PowerPoint Presentation</vt:lpstr>
      <vt:lpstr>PowerPoint Presentation</vt:lpstr>
      <vt:lpstr>To learn more…</vt:lpstr>
      <vt:lpstr>PowerPoint Presentation</vt:lpstr>
      <vt:lpstr>Weekly Assignment #9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Self and the Future</dc:title>
  <dc:creator>Michael Walsh Pelczar</dc:creator>
  <cp:lastModifiedBy>Michael Walsh Pelczar</cp:lastModifiedBy>
  <cp:revision>108</cp:revision>
  <dcterms:created xsi:type="dcterms:W3CDTF">2012-03-13T23:19:23Z</dcterms:created>
  <dcterms:modified xsi:type="dcterms:W3CDTF">2014-10-29T06:11:07Z</dcterms:modified>
</cp:coreProperties>
</file>