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0" r:id="rId5"/>
    <p:sldId id="261" r:id="rId6"/>
    <p:sldId id="262" r:id="rId7"/>
    <p:sldId id="265" r:id="rId8"/>
    <p:sldId id="264" r:id="rId9"/>
    <p:sldId id="266" r:id="rId10"/>
    <p:sldId id="267" r:id="rId11"/>
    <p:sldId id="257" r:id="rId12"/>
    <p:sldId id="272" r:id="rId13"/>
    <p:sldId id="268" r:id="rId14"/>
    <p:sldId id="270" r:id="rId15"/>
    <p:sldId id="274" r:id="rId16"/>
    <p:sldId id="273" r:id="rId17"/>
    <p:sldId id="275" r:id="rId18"/>
    <p:sldId id="276" r:id="rId19"/>
    <p:sldId id="277" r:id="rId20"/>
    <p:sldId id="278" r:id="rId21"/>
    <p:sldId id="279" r:id="rId22"/>
    <p:sldId id="280" r:id="rId23"/>
    <p:sldId id="281" r:id="rId24"/>
    <p:sldId id="282" r:id="rId25"/>
    <p:sldId id="284" r:id="rId26"/>
    <p:sldId id="285" r:id="rId27"/>
    <p:sldId id="283" r:id="rId28"/>
    <p:sldId id="286" r:id="rId29"/>
    <p:sldId id="287" r:id="rId30"/>
    <p:sldId id="289" r:id="rId31"/>
    <p:sldId id="290" r:id="rId32"/>
    <p:sldId id="291" r:id="rId33"/>
    <p:sldId id="292" r:id="rId34"/>
    <p:sldId id="293" r:id="rId35"/>
    <p:sldId id="294" r:id="rId36"/>
    <p:sldId id="295" r:id="rId37"/>
    <p:sldId id="288" r:id="rId38"/>
    <p:sldId id="296" r:id="rId39"/>
    <p:sldId id="297" r:id="rId40"/>
    <p:sldId id="299" r:id="rId41"/>
    <p:sldId id="300" r:id="rId42"/>
    <p:sldId id="301" r:id="rId43"/>
    <p:sldId id="302" r:id="rId44"/>
    <p:sldId id="303" r:id="rId45"/>
    <p:sldId id="305" r:id="rId46"/>
    <p:sldId id="304" r:id="rId47"/>
    <p:sldId id="306" r:id="rId48"/>
    <p:sldId id="307" r:id="rId49"/>
    <p:sldId id="308" r:id="rId50"/>
    <p:sldId id="310" r:id="rId51"/>
    <p:sldId id="309" r:id="rId52"/>
    <p:sldId id="311" r:id="rId53"/>
    <p:sldId id="312" r:id="rId54"/>
    <p:sldId id="316" r:id="rId55"/>
    <p:sldId id="313" r:id="rId56"/>
    <p:sldId id="315" r:id="rId57"/>
    <p:sldId id="317" r:id="rId58"/>
    <p:sldId id="318" r:id="rId59"/>
    <p:sldId id="31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F19"/>
    <a:srgbClr val="3B4A1E"/>
    <a:srgbClr val="283214"/>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7CD564-BC66-4FA8-8C27-6A6D5331F984}"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362610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CD564-BC66-4FA8-8C27-6A6D5331F984}"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34542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CD564-BC66-4FA8-8C27-6A6D5331F984}"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204263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191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66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3370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79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851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3746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9013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19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CD564-BC66-4FA8-8C27-6A6D5331F984}"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3831866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2632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7937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005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CD564-BC66-4FA8-8C27-6A6D5331F984}"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271803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7CD564-BC66-4FA8-8C27-6A6D5331F984}"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252245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7CD564-BC66-4FA8-8C27-6A6D5331F984}" type="datetimeFigureOut">
              <a:rPr lang="en-US" smtClean="0"/>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114501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7CD564-BC66-4FA8-8C27-6A6D5331F984}" type="datetimeFigureOut">
              <a:rPr lang="en-US" smtClean="0"/>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107408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D564-BC66-4FA8-8C27-6A6D5331F984}" type="datetimeFigureOut">
              <a:rPr lang="en-US" smtClean="0"/>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105183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CD564-BC66-4FA8-8C27-6A6D5331F984}"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200173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CD564-BC66-4FA8-8C27-6A6D5331F984}"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D2787-4FFB-431B-8B37-E27AD4320890}" type="slidenum">
              <a:rPr lang="en-US" smtClean="0"/>
              <a:t>‹#›</a:t>
            </a:fld>
            <a:endParaRPr lang="en-US"/>
          </a:p>
        </p:txBody>
      </p:sp>
    </p:spTree>
    <p:extLst>
      <p:ext uri="{BB962C8B-B14F-4D97-AF65-F5344CB8AC3E}">
        <p14:creationId xmlns:p14="http://schemas.microsoft.com/office/powerpoint/2010/main" val="142821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D564-BC66-4FA8-8C27-6A6D5331F984}" type="datetimeFigureOut">
              <a:rPr lang="en-US" smtClean="0"/>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D2787-4FFB-431B-8B37-E27AD4320890}" type="slidenum">
              <a:rPr lang="en-US" smtClean="0"/>
              <a:t>‹#›</a:t>
            </a:fld>
            <a:endParaRPr lang="en-US"/>
          </a:p>
        </p:txBody>
      </p:sp>
    </p:spTree>
    <p:extLst>
      <p:ext uri="{BB962C8B-B14F-4D97-AF65-F5344CB8AC3E}">
        <p14:creationId xmlns:p14="http://schemas.microsoft.com/office/powerpoint/2010/main" val="1529283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3843E-07ED-49B0-B90A-78904ED90B90}" type="datetimeFigureOut">
              <a:rPr lang="en-US" smtClean="0">
                <a:solidFill>
                  <a:prstClr val="black">
                    <a:tint val="75000"/>
                  </a:prstClr>
                </a:solidFill>
              </a:rPr>
              <a:pPr/>
              <a:t>11/7/2014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C9431-DB66-4E96-826C-6F670B1307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9186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rotWithShape="1">
          <a:blip r:embed="rId2">
            <a:extLst>
              <a:ext uri="{28A0092B-C50C-407E-A947-70E740481C1C}">
                <a14:useLocalDpi xmlns:a14="http://schemas.microsoft.com/office/drawing/2010/main" val="0"/>
              </a:ext>
            </a:extLst>
          </a:blip>
          <a:srcRect t="-1836" b="-4096"/>
          <a:stretch/>
        </p:blipFill>
        <p:spPr>
          <a:xfrm>
            <a:off x="442823" y="1554480"/>
            <a:ext cx="8229600" cy="3200400"/>
          </a:xfrm>
          <a:prstGeom prst="rect">
            <a:avLst/>
          </a:prstGeom>
          <a:effectLst>
            <a:outerShdw blurRad="165100" dist="317500" dir="2700000" sx="83000" sy="83000" algn="tl" rotWithShape="0">
              <a:schemeClr val="tx1">
                <a:alpha val="76000"/>
              </a:schemeClr>
            </a:outerShdw>
          </a:effectLst>
        </p:spPr>
      </p:pic>
      <p:sp>
        <p:nvSpPr>
          <p:cNvPr id="6" name="TextBox 5"/>
          <p:cNvSpPr txBox="1"/>
          <p:nvPr/>
        </p:nvSpPr>
        <p:spPr>
          <a:xfrm>
            <a:off x="304800" y="152400"/>
            <a:ext cx="8534400" cy="1138773"/>
          </a:xfrm>
          <a:prstGeom prst="rect">
            <a:avLst/>
          </a:prstGeom>
          <a:noFill/>
        </p:spPr>
        <p:txBody>
          <a:bodyPr wrap="square" rtlCol="0">
            <a:spAutoFit/>
          </a:bodyPr>
          <a:lstStyle/>
          <a:p>
            <a:pPr algn="ctr"/>
            <a:r>
              <a:rPr lang="en-US" sz="4000" b="1" dirty="0" smtClean="0"/>
              <a:t>Appearance and Reality</a:t>
            </a:r>
            <a:endParaRPr lang="en-US" sz="1200" b="1" dirty="0" smtClean="0"/>
          </a:p>
          <a:p>
            <a:pPr algn="ctr"/>
            <a:r>
              <a:rPr lang="en-US" sz="2800" b="1" i="1" dirty="0" smtClean="0"/>
              <a:t>PH1102E/GEK1067, Week 12</a:t>
            </a:r>
            <a:endParaRPr lang="en-US" sz="2800" b="1" i="1" dirty="0"/>
          </a:p>
        </p:txBody>
      </p:sp>
    </p:spTree>
    <p:extLst>
      <p:ext uri="{BB962C8B-B14F-4D97-AF65-F5344CB8AC3E}">
        <p14:creationId xmlns:p14="http://schemas.microsoft.com/office/powerpoint/2010/main" val="154181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7353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 Skepticism vs metaphysics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2682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91795"/>
            <a:ext cx="2152650" cy="2662111"/>
          </a:xfrm>
        </p:spPr>
      </p:pic>
      <p:sp>
        <p:nvSpPr>
          <p:cNvPr id="4" name="Content Placeholder 3"/>
          <p:cNvSpPr>
            <a:spLocks noGrp="1"/>
          </p:cNvSpPr>
          <p:nvPr>
            <p:ph sz="half" idx="2"/>
          </p:nvPr>
        </p:nvSpPr>
        <p:spPr/>
        <p:txBody>
          <a:bodyPr/>
          <a:lstStyle/>
          <a:p>
            <a:pPr marL="0" indent="0">
              <a:buNone/>
            </a:pPr>
            <a:r>
              <a:rPr lang="en-US" u="sng" dirty="0" smtClean="0"/>
              <a:t>Question</a:t>
            </a:r>
            <a:r>
              <a:rPr lang="en-US" dirty="0" smtClean="0"/>
              <a:t>: Which of these hypotheses is compatible with the claim that you are </a:t>
            </a:r>
            <a:r>
              <a:rPr lang="en-US" b="1" dirty="0" smtClean="0"/>
              <a:t>not</a:t>
            </a:r>
            <a:r>
              <a:rPr lang="en-US" dirty="0" smtClean="0"/>
              <a:t> massively deceived about the nature of reality?</a:t>
            </a:r>
            <a:endParaRPr lang="en-US"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572000"/>
            <a:ext cx="2061221" cy="16637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2368" r="9681"/>
          <a:stretch/>
        </p:blipFill>
        <p:spPr>
          <a:xfrm>
            <a:off x="1978325" y="2971800"/>
            <a:ext cx="1948894" cy="2151123"/>
          </a:xfrm>
          <a:prstGeom prst="rect">
            <a:avLst/>
          </a:prstGeom>
        </p:spPr>
      </p:pic>
    </p:spTree>
    <p:extLst>
      <p:ext uri="{BB962C8B-B14F-4D97-AF65-F5344CB8AC3E}">
        <p14:creationId xmlns:p14="http://schemas.microsoft.com/office/powerpoint/2010/main" val="11905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lmers.jpg"/>
          <p:cNvPicPr>
            <a:picLocks noGrp="1" noChangeAspect="1"/>
          </p:cNvPicPr>
          <p:nvPr>
            <p:ph sz="half" idx="1"/>
          </p:nvPr>
        </p:nvPicPr>
        <p:blipFill>
          <a:blip r:embed="rId2" cstate="print"/>
          <a:stretch>
            <a:fillRect/>
          </a:stretch>
        </p:blipFill>
        <p:spPr>
          <a:xfrm>
            <a:off x="533400" y="1295400"/>
            <a:ext cx="2447925" cy="3581400"/>
          </a:xfrm>
        </p:spPr>
      </p:pic>
      <p:sp>
        <p:nvSpPr>
          <p:cNvPr id="9" name="TextBox 8"/>
          <p:cNvSpPr txBox="1"/>
          <p:nvPr/>
        </p:nvSpPr>
        <p:spPr>
          <a:xfrm>
            <a:off x="457200" y="4876800"/>
            <a:ext cx="2590800" cy="381000"/>
          </a:xfrm>
          <a:prstGeom prst="rect">
            <a:avLst/>
          </a:prstGeom>
          <a:noFill/>
        </p:spPr>
        <p:txBody>
          <a:bodyPr wrap="square" rtlCol="0">
            <a:spAutoFit/>
          </a:bodyPr>
          <a:lstStyle/>
          <a:p>
            <a:pPr algn="ctr"/>
            <a:r>
              <a:rPr lang="en-US" dirty="0">
                <a:solidFill>
                  <a:prstClr val="black"/>
                </a:solidFill>
              </a:rPr>
              <a:t>David Chalmers</a:t>
            </a:r>
          </a:p>
        </p:txBody>
      </p:sp>
    </p:spTree>
    <p:extLst>
      <p:ext uri="{BB962C8B-B14F-4D97-AF65-F5344CB8AC3E}">
        <p14:creationId xmlns:p14="http://schemas.microsoft.com/office/powerpoint/2010/main" val="93013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lmers.jpg"/>
          <p:cNvPicPr>
            <a:picLocks noGrp="1" noChangeAspect="1"/>
          </p:cNvPicPr>
          <p:nvPr>
            <p:ph sz="half" idx="1"/>
          </p:nvPr>
        </p:nvPicPr>
        <p:blipFill>
          <a:blip r:embed="rId2" cstate="print"/>
          <a:stretch>
            <a:fillRect/>
          </a:stretch>
        </p:blipFill>
        <p:spPr>
          <a:xfrm>
            <a:off x="533400" y="1295400"/>
            <a:ext cx="2447925" cy="3581400"/>
          </a:xfrm>
        </p:spPr>
      </p:pic>
      <p:sp>
        <p:nvSpPr>
          <p:cNvPr id="3" name="Content Placeholder 2"/>
          <p:cNvSpPr>
            <a:spLocks noGrp="1"/>
          </p:cNvSpPr>
          <p:nvPr>
            <p:ph sz="half" idx="2"/>
          </p:nvPr>
        </p:nvSpPr>
        <p:spPr>
          <a:xfrm>
            <a:off x="3429000" y="1219201"/>
            <a:ext cx="5257800" cy="3733800"/>
          </a:xfrm>
        </p:spPr>
        <p:txBody>
          <a:bodyPr/>
          <a:lstStyle/>
          <a:p>
            <a:pPr marL="0" indent="0">
              <a:spcAft>
                <a:spcPts val="600"/>
              </a:spcAft>
              <a:buNone/>
            </a:pPr>
            <a:r>
              <a:rPr lang="en-US" dirty="0" smtClean="0"/>
              <a:t>They all are!</a:t>
            </a:r>
          </a:p>
          <a:p>
            <a:pPr marL="0" indent="0">
              <a:buNone/>
            </a:pPr>
            <a:r>
              <a:rPr lang="en-US" dirty="0" smtClean="0">
                <a:solidFill>
                  <a:schemeClr val="bg1"/>
                </a:solidFill>
              </a:rPr>
              <a:t>The BIV hypothesis and the Simulation hypothesis are not </a:t>
            </a:r>
            <a:r>
              <a:rPr lang="en-US" u="sng" dirty="0" smtClean="0">
                <a:solidFill>
                  <a:schemeClr val="bg1"/>
                </a:solidFill>
              </a:rPr>
              <a:t>skeptical hypotheses</a:t>
            </a:r>
            <a:r>
              <a:rPr lang="en-US" dirty="0" smtClean="0">
                <a:solidFill>
                  <a:schemeClr val="bg1"/>
                </a:solidFill>
              </a:rPr>
              <a:t>, they are </a:t>
            </a:r>
            <a:r>
              <a:rPr lang="en-US" u="sng" dirty="0" smtClean="0">
                <a:solidFill>
                  <a:schemeClr val="bg1"/>
                </a:solidFill>
              </a:rPr>
              <a:t>metaphysical hypotheses</a:t>
            </a:r>
            <a:r>
              <a:rPr lang="en-US" dirty="0" smtClean="0">
                <a:solidFill>
                  <a:schemeClr val="bg1"/>
                </a:solidFill>
              </a:rPr>
              <a:t>.</a:t>
            </a:r>
            <a:endParaRPr lang="en-US" dirty="0">
              <a:solidFill>
                <a:schemeClr val="bg1"/>
              </a:solidFill>
            </a:endParaRPr>
          </a:p>
        </p:txBody>
      </p:sp>
      <p:sp>
        <p:nvSpPr>
          <p:cNvPr id="9" name="TextBox 8"/>
          <p:cNvSpPr txBox="1"/>
          <p:nvPr/>
        </p:nvSpPr>
        <p:spPr>
          <a:xfrm>
            <a:off x="457200" y="4876800"/>
            <a:ext cx="2590800" cy="381000"/>
          </a:xfrm>
          <a:prstGeom prst="rect">
            <a:avLst/>
          </a:prstGeom>
          <a:noFill/>
        </p:spPr>
        <p:txBody>
          <a:bodyPr wrap="square" rtlCol="0">
            <a:spAutoFit/>
          </a:bodyPr>
          <a:lstStyle/>
          <a:p>
            <a:pPr algn="ctr"/>
            <a:r>
              <a:rPr lang="en-US" dirty="0">
                <a:solidFill>
                  <a:prstClr val="black"/>
                </a:solidFill>
              </a:rPr>
              <a:t>David Chalmers</a:t>
            </a:r>
          </a:p>
        </p:txBody>
      </p:sp>
    </p:spTree>
    <p:extLst>
      <p:ext uri="{BB962C8B-B14F-4D97-AF65-F5344CB8AC3E}">
        <p14:creationId xmlns:p14="http://schemas.microsoft.com/office/powerpoint/2010/main" val="890833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lmers.jpg"/>
          <p:cNvPicPr>
            <a:picLocks noGrp="1" noChangeAspect="1"/>
          </p:cNvPicPr>
          <p:nvPr>
            <p:ph sz="half" idx="1"/>
          </p:nvPr>
        </p:nvPicPr>
        <p:blipFill>
          <a:blip r:embed="rId2" cstate="print"/>
          <a:stretch>
            <a:fillRect/>
          </a:stretch>
        </p:blipFill>
        <p:spPr>
          <a:xfrm>
            <a:off x="533400" y="1295400"/>
            <a:ext cx="2447925" cy="3581400"/>
          </a:xfrm>
        </p:spPr>
      </p:pic>
      <p:sp>
        <p:nvSpPr>
          <p:cNvPr id="3" name="Content Placeholder 2"/>
          <p:cNvSpPr>
            <a:spLocks noGrp="1"/>
          </p:cNvSpPr>
          <p:nvPr>
            <p:ph sz="half" idx="2"/>
          </p:nvPr>
        </p:nvSpPr>
        <p:spPr>
          <a:xfrm>
            <a:off x="3429000" y="1219201"/>
            <a:ext cx="5257800" cy="3733800"/>
          </a:xfrm>
        </p:spPr>
        <p:txBody>
          <a:bodyPr/>
          <a:lstStyle/>
          <a:p>
            <a:pPr marL="0" indent="0">
              <a:spcAft>
                <a:spcPts val="600"/>
              </a:spcAft>
              <a:buNone/>
            </a:pPr>
            <a:r>
              <a:rPr lang="en-US" dirty="0" smtClean="0"/>
              <a:t>They all are!</a:t>
            </a:r>
          </a:p>
          <a:p>
            <a:pPr marL="0" indent="0">
              <a:buNone/>
            </a:pPr>
            <a:r>
              <a:rPr lang="en-US" dirty="0" smtClean="0"/>
              <a:t>The BIV hypothesis and the Simulation hypothesis are not </a:t>
            </a:r>
            <a:r>
              <a:rPr lang="en-US" b="1" dirty="0" smtClean="0"/>
              <a:t>skeptical hypotheses</a:t>
            </a:r>
            <a:r>
              <a:rPr lang="en-US" dirty="0" smtClean="0"/>
              <a:t>, they are </a:t>
            </a:r>
            <a:r>
              <a:rPr lang="en-US" b="1" dirty="0" smtClean="0"/>
              <a:t>metaphysical hypotheses</a:t>
            </a:r>
            <a:r>
              <a:rPr lang="en-US" dirty="0" smtClean="0"/>
              <a:t>.</a:t>
            </a:r>
            <a:endParaRPr lang="en-US" dirty="0"/>
          </a:p>
        </p:txBody>
      </p:sp>
      <p:sp>
        <p:nvSpPr>
          <p:cNvPr id="9" name="TextBox 8"/>
          <p:cNvSpPr txBox="1"/>
          <p:nvPr/>
        </p:nvSpPr>
        <p:spPr>
          <a:xfrm>
            <a:off x="457200" y="4876800"/>
            <a:ext cx="2590800" cy="381000"/>
          </a:xfrm>
          <a:prstGeom prst="rect">
            <a:avLst/>
          </a:prstGeom>
          <a:noFill/>
        </p:spPr>
        <p:txBody>
          <a:bodyPr wrap="square" rtlCol="0">
            <a:spAutoFit/>
          </a:bodyPr>
          <a:lstStyle/>
          <a:p>
            <a:pPr algn="ctr"/>
            <a:r>
              <a:rPr lang="en-US" dirty="0">
                <a:solidFill>
                  <a:prstClr val="black"/>
                </a:solidFill>
              </a:rPr>
              <a:t>David Chalmers</a:t>
            </a:r>
          </a:p>
        </p:txBody>
      </p:sp>
    </p:spTree>
    <p:extLst>
      <p:ext uri="{BB962C8B-B14F-4D97-AF65-F5344CB8AC3E}">
        <p14:creationId xmlns:p14="http://schemas.microsoft.com/office/powerpoint/2010/main" val="3398475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182880" indent="0">
              <a:spcAft>
                <a:spcPts val="1200"/>
              </a:spcAft>
              <a:buNone/>
            </a:pPr>
            <a:r>
              <a:rPr lang="en-US" dirty="0" smtClean="0"/>
              <a:t>A </a:t>
            </a:r>
            <a:r>
              <a:rPr lang="en-US" b="1" dirty="0" smtClean="0"/>
              <a:t>skeptical hypothesis</a:t>
            </a:r>
            <a:r>
              <a:rPr lang="en-US" dirty="0" smtClean="0"/>
              <a:t> is a claim which, if true, implies that most of our beliefs are false.</a:t>
            </a:r>
            <a:endParaRPr lang="en-US" dirty="0"/>
          </a:p>
          <a:p>
            <a:pPr marL="182880" indent="0">
              <a:buNone/>
            </a:pPr>
            <a:r>
              <a:rPr lang="en-US" dirty="0" smtClean="0"/>
              <a:t>A </a:t>
            </a:r>
            <a:r>
              <a:rPr lang="en-US" b="1" dirty="0"/>
              <a:t>metaphysical hypothesis</a:t>
            </a:r>
            <a:r>
              <a:rPr lang="en-US" dirty="0"/>
              <a:t> is a </a:t>
            </a:r>
            <a:r>
              <a:rPr lang="en-US" dirty="0" smtClean="0"/>
              <a:t>claim about </a:t>
            </a:r>
            <a:r>
              <a:rPr lang="en-US" dirty="0"/>
              <a:t>the </a:t>
            </a:r>
            <a:r>
              <a:rPr lang="en-US" dirty="0" smtClean="0"/>
              <a:t>deep, underlying </a:t>
            </a:r>
            <a:r>
              <a:rPr lang="en-US" dirty="0"/>
              <a:t>nature of </a:t>
            </a:r>
            <a:r>
              <a:rPr lang="en-US" dirty="0" smtClean="0"/>
              <a:t>our world.</a:t>
            </a:r>
            <a:endParaRPr lang="en-US" dirty="0"/>
          </a:p>
        </p:txBody>
      </p:sp>
    </p:spTree>
    <p:extLst>
      <p:ext uri="{BB962C8B-B14F-4D97-AF65-F5344CB8AC3E}">
        <p14:creationId xmlns:p14="http://schemas.microsoft.com/office/powerpoint/2010/main" val="1376273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Skeptical Hypothesis</a:t>
            </a:r>
            <a:endParaRPr lang="en-US" dirty="0"/>
          </a:p>
        </p:txBody>
      </p:sp>
    </p:spTree>
    <p:extLst>
      <p:ext uri="{BB962C8B-B14F-4D97-AF65-F5344CB8AC3E}">
        <p14:creationId xmlns:p14="http://schemas.microsoft.com/office/powerpoint/2010/main" val="678495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Skeptical Hypothesis</a:t>
            </a:r>
            <a:endParaRPr lang="en-US" dirty="0"/>
          </a:p>
        </p:txBody>
      </p:sp>
      <p:pic>
        <p:nvPicPr>
          <p:cNvPr id="8" name="Content Placeholder 7" descr="lock_1772033c (1).jpg"/>
          <p:cNvPicPr>
            <a:picLocks noGrp="1" noChangeAspect="1"/>
          </p:cNvPicPr>
          <p:nvPr>
            <p:ph idx="1"/>
          </p:nvPr>
        </p:nvPicPr>
        <p:blipFill>
          <a:blip r:embed="rId2" cstate="print"/>
          <a:stretch>
            <a:fillRect/>
          </a:stretch>
        </p:blipFill>
        <p:spPr>
          <a:xfrm>
            <a:off x="1066800" y="1600200"/>
            <a:ext cx="6933945" cy="4326179"/>
          </a:xfrm>
        </p:spPr>
      </p:pic>
    </p:spTree>
    <p:extLst>
      <p:ext uri="{BB962C8B-B14F-4D97-AF65-F5344CB8AC3E}">
        <p14:creationId xmlns:p14="http://schemas.microsoft.com/office/powerpoint/2010/main" val="2169935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Skeptical Hypothesis</a:t>
            </a:r>
            <a:endParaRPr lang="en-US" dirty="0"/>
          </a:p>
        </p:txBody>
      </p:sp>
      <p:pic>
        <p:nvPicPr>
          <p:cNvPr id="8" name="Content Placeholder 7" descr="lock_1772033c (1).jpg"/>
          <p:cNvPicPr>
            <a:picLocks noGrp="1" noChangeAspect="1"/>
          </p:cNvPicPr>
          <p:nvPr>
            <p:ph idx="1"/>
          </p:nvPr>
        </p:nvPicPr>
        <p:blipFill>
          <a:blip r:embed="rId2" cstate="print"/>
          <a:stretch>
            <a:fillRect/>
          </a:stretch>
        </p:blipFill>
        <p:spPr>
          <a:xfrm>
            <a:off x="1289138" y="1600200"/>
            <a:ext cx="6489268" cy="4326179"/>
          </a:xfrm>
        </p:spPr>
      </p:pic>
    </p:spTree>
    <p:extLst>
      <p:ext uri="{BB962C8B-B14F-4D97-AF65-F5344CB8AC3E}">
        <p14:creationId xmlns:p14="http://schemas.microsoft.com/office/powerpoint/2010/main" val="2500155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Plan</a:t>
            </a:r>
            <a:endParaRPr lang="en-US" dirty="0"/>
          </a:p>
        </p:txBody>
      </p:sp>
      <p:sp>
        <p:nvSpPr>
          <p:cNvPr id="3" name="Content Placeholder 2"/>
          <p:cNvSpPr>
            <a:spLocks noGrp="1"/>
          </p:cNvSpPr>
          <p:nvPr>
            <p:ph idx="1"/>
          </p:nvPr>
        </p:nvSpPr>
        <p:spPr/>
        <p:txBody>
          <a:bodyPr/>
          <a:lstStyle/>
          <a:p>
            <a:pPr marL="571500" indent="-571500">
              <a:buAutoNum type="romanUcPeriod"/>
            </a:pPr>
            <a:r>
              <a:rPr lang="en-US" dirty="0" smtClean="0"/>
              <a:t>BIVs and SIMs</a:t>
            </a:r>
          </a:p>
          <a:p>
            <a:pPr marL="571500" indent="-571500">
              <a:buAutoNum type="romanUcPeriod"/>
            </a:pPr>
            <a:r>
              <a:rPr lang="en-US" dirty="0" smtClean="0"/>
              <a:t>Skepticism vs. Metaphysics</a:t>
            </a:r>
          </a:p>
          <a:p>
            <a:pPr marL="571500" indent="-571500">
              <a:buAutoNum type="romanUcPeriod"/>
            </a:pPr>
            <a:r>
              <a:rPr lang="en-US" dirty="0" smtClean="0"/>
              <a:t>Some Major Metaphysical Theories</a:t>
            </a:r>
            <a:endParaRPr lang="en-US" dirty="0"/>
          </a:p>
        </p:txBody>
      </p:sp>
    </p:spTree>
    <p:extLst>
      <p:ext uri="{BB962C8B-B14F-4D97-AF65-F5344CB8AC3E}">
        <p14:creationId xmlns:p14="http://schemas.microsoft.com/office/powerpoint/2010/main" val="305106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Skeptical Hypothesis</a:t>
            </a:r>
            <a:endParaRPr lang="en-US" dirty="0"/>
          </a:p>
        </p:txBody>
      </p:sp>
      <p:pic>
        <p:nvPicPr>
          <p:cNvPr id="5" name="Content Placeholder 6" descr="nebulae-supercomputer.jpg"/>
          <p:cNvPicPr>
            <a:picLocks noGrp="1" noChangeAspect="1"/>
          </p:cNvPicPr>
          <p:nvPr>
            <p:ph idx="1"/>
          </p:nvPr>
        </p:nvPicPr>
        <p:blipFill>
          <a:blip r:embed="rId2" cstate="print"/>
          <a:stretch>
            <a:fillRect/>
          </a:stretch>
        </p:blipFill>
        <p:spPr>
          <a:xfrm>
            <a:off x="1981200" y="1447800"/>
            <a:ext cx="5029200" cy="5083084"/>
          </a:xfrm>
          <a:prstGeom prst="rect">
            <a:avLst/>
          </a:prstGeom>
          <a:effectLst>
            <a:outerShdw blurRad="165100" dist="317500" dir="2700000" sx="83000" sy="83000" algn="tl" rotWithShape="0">
              <a:schemeClr val="tx1">
                <a:alpha val="76000"/>
              </a:schemeClr>
            </a:outerShdw>
          </a:effectLst>
        </p:spPr>
      </p:pic>
      <p:sp>
        <p:nvSpPr>
          <p:cNvPr id="7" name="TextBox 6"/>
          <p:cNvSpPr txBox="1"/>
          <p:nvPr/>
        </p:nvSpPr>
        <p:spPr>
          <a:xfrm>
            <a:off x="2362200" y="2133600"/>
            <a:ext cx="4419600" cy="830997"/>
          </a:xfrm>
          <a:prstGeom prst="rect">
            <a:avLst/>
          </a:prstGeom>
          <a:noFill/>
        </p:spPr>
        <p:txBody>
          <a:bodyPr wrap="square" rtlCol="0">
            <a:spAutoFit/>
          </a:bodyPr>
          <a:lstStyle/>
          <a:p>
            <a:pPr algn="ctr"/>
            <a:r>
              <a:rPr lang="en-US" sz="2400" b="1" dirty="0" smtClean="0"/>
              <a:t>I’m sitting in an auditorium, listening to Pelczar yet again.</a:t>
            </a:r>
            <a:endParaRPr lang="en-US" sz="2400" b="1" dirty="0"/>
          </a:p>
        </p:txBody>
      </p:sp>
    </p:spTree>
    <p:extLst>
      <p:ext uri="{BB962C8B-B14F-4D97-AF65-F5344CB8AC3E}">
        <p14:creationId xmlns:p14="http://schemas.microsoft.com/office/powerpoint/2010/main" val="345864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Skeptical Hypothesis</a:t>
            </a:r>
            <a:endParaRPr lang="en-US" dirty="0"/>
          </a:p>
        </p:txBody>
      </p:sp>
      <p:sp>
        <p:nvSpPr>
          <p:cNvPr id="3" name="Content Placeholder 2"/>
          <p:cNvSpPr>
            <a:spLocks noGrp="1"/>
          </p:cNvSpPr>
          <p:nvPr>
            <p:ph idx="1"/>
          </p:nvPr>
        </p:nvSpPr>
        <p:spPr/>
        <p:txBody>
          <a:bodyPr/>
          <a:lstStyle/>
          <a:p>
            <a:pPr marL="0" indent="0">
              <a:buNone/>
            </a:pPr>
            <a:r>
              <a:rPr lang="en-US" dirty="0" smtClean="0"/>
              <a:t>The brain-snatcher hypothesis is a skeptical hypothesis, because if it’s true, very many of your beliefs are false. </a:t>
            </a:r>
          </a:p>
          <a:p>
            <a:pPr marL="0" indent="0">
              <a:buNone/>
            </a:pPr>
            <a:r>
              <a:rPr lang="en-US" dirty="0" smtClean="0"/>
              <a:t>For example, your belief that you are listening to Pelczar give a philosophy lecture is false, as is your belief that you are sitting next to some other students, your belief that you have a (complete) body, etc.</a:t>
            </a:r>
            <a:endParaRPr lang="en-US" dirty="0"/>
          </a:p>
        </p:txBody>
      </p:sp>
    </p:spTree>
    <p:extLst>
      <p:ext uri="{BB962C8B-B14F-4D97-AF65-F5344CB8AC3E}">
        <p14:creationId xmlns:p14="http://schemas.microsoft.com/office/powerpoint/2010/main" val="108967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438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Tree>
    <p:extLst>
      <p:ext uri="{BB962C8B-B14F-4D97-AF65-F5344CB8AC3E}">
        <p14:creationId xmlns:p14="http://schemas.microsoft.com/office/powerpoint/2010/main" val="1646020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According to ancient Greek scientists, everything in our Universe is composed of Earth, Air, Fire, and Water.</a:t>
            </a:r>
          </a:p>
          <a:p>
            <a:pPr marL="0" indent="0">
              <a:buNone/>
            </a:pPr>
            <a:r>
              <a:rPr lang="en-US" dirty="0" smtClean="0"/>
              <a:t>This is a metaphysical hypothesis: a claim about the deep underlying nature of our world.</a:t>
            </a:r>
            <a:endParaRPr lang="en-US" dirty="0"/>
          </a:p>
        </p:txBody>
      </p:sp>
      <p:pic>
        <p:nvPicPr>
          <p:cNvPr id="6" name="Content Placeholder 6" descr="les4elements.jpg"/>
          <p:cNvPicPr>
            <a:picLocks noGrp="1" noChangeAspect="1"/>
          </p:cNvPicPr>
          <p:nvPr>
            <p:ph sz="half" idx="1"/>
          </p:nvPr>
        </p:nvPicPr>
        <p:blipFill>
          <a:blip r:embed="rId2" cstate="print"/>
          <a:stretch>
            <a:fillRect/>
          </a:stretch>
        </p:blipFill>
        <p:spPr>
          <a:xfrm>
            <a:off x="530152" y="1794595"/>
            <a:ext cx="3813248" cy="4225206"/>
          </a:xfrm>
        </p:spPr>
      </p:pic>
    </p:spTree>
    <p:extLst>
      <p:ext uri="{BB962C8B-B14F-4D97-AF65-F5344CB8AC3E}">
        <p14:creationId xmlns:p14="http://schemas.microsoft.com/office/powerpoint/2010/main" val="2575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Tree>
    <p:extLst>
      <p:ext uri="{BB962C8B-B14F-4D97-AF65-F5344CB8AC3E}">
        <p14:creationId xmlns:p14="http://schemas.microsoft.com/office/powerpoint/2010/main" val="593582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According to present-day scientists, everything in our Universe is composed of elementary particles.</a:t>
            </a:r>
          </a:p>
          <a:p>
            <a:pPr marL="0" indent="0">
              <a:buNone/>
            </a:pPr>
            <a:r>
              <a:rPr lang="en-US" dirty="0" smtClean="0"/>
              <a:t>This too is a metaphysical hypothesis: a claim about the deep underlying nature of our world.</a:t>
            </a:r>
            <a:endParaRPr lang="en-US" dirty="0"/>
          </a:p>
        </p:txBody>
      </p:sp>
      <p:pic>
        <p:nvPicPr>
          <p:cNvPr id="7" name="Content Placeholder 6" descr="les4elements.jpg"/>
          <p:cNvPicPr>
            <a:picLocks noGrp="1" noChangeAspect="1"/>
          </p:cNvPicPr>
          <p:nvPr>
            <p:ph sz="half" idx="1"/>
          </p:nvPr>
        </p:nvPicPr>
        <p:blipFill>
          <a:blip r:embed="rId2" cstate="print"/>
          <a:srcRect l="7603" t="3801" r="8363"/>
          <a:stretch>
            <a:fillRect/>
          </a:stretch>
        </p:blipFill>
        <p:spPr>
          <a:xfrm>
            <a:off x="228600" y="1377099"/>
            <a:ext cx="4224712" cy="4836295"/>
          </a:xfrm>
        </p:spPr>
      </p:pic>
    </p:spTree>
    <p:extLst>
      <p:ext uri="{BB962C8B-B14F-4D97-AF65-F5344CB8AC3E}">
        <p14:creationId xmlns:p14="http://schemas.microsoft.com/office/powerpoint/2010/main" val="124233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Tree>
    <p:extLst>
      <p:ext uri="{BB962C8B-B14F-4D97-AF65-F5344CB8AC3E}">
        <p14:creationId xmlns:p14="http://schemas.microsoft.com/office/powerpoint/2010/main" val="149796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normAutofit/>
          </a:bodyPr>
          <a:lstStyle/>
          <a:p>
            <a:pPr marL="0" indent="0">
              <a:spcAft>
                <a:spcPts val="600"/>
              </a:spcAft>
              <a:buNone/>
            </a:pPr>
            <a:r>
              <a:rPr lang="en-US" dirty="0" smtClean="0"/>
              <a:t>Well, according to certain followers of Nick </a:t>
            </a:r>
            <a:r>
              <a:rPr lang="en-US" dirty="0" err="1" smtClean="0"/>
              <a:t>Bostrom</a:t>
            </a:r>
            <a:r>
              <a:rPr lang="en-US" dirty="0" smtClean="0"/>
              <a:t>, everything in our Universe is composed of computational states of a powerful computer.</a:t>
            </a:r>
          </a:p>
          <a:p>
            <a:pPr marL="0" indent="0">
              <a:buNone/>
            </a:pPr>
            <a:r>
              <a:rPr lang="en-US" dirty="0" smtClean="0"/>
              <a:t>This is a metaphysical hypothesis: a claim about the deep underlying nature of our world.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3222386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1702288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a:t>
            </a:r>
            <a:r>
              <a:rPr lang="en-US" dirty="0" smtClean="0"/>
              <a:t>. </a:t>
            </a:r>
            <a:r>
              <a:rPr lang="en-US" dirty="0" err="1" smtClean="0"/>
              <a:t>Bivs</a:t>
            </a:r>
            <a:r>
              <a:rPr lang="en-US" dirty="0" smtClean="0"/>
              <a:t> and </a:t>
            </a:r>
            <a:r>
              <a:rPr lang="en-US" dirty="0" err="1" smtClean="0"/>
              <a:t>sims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78817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Furthermore, the Simulation Hypothesis is </a:t>
            </a:r>
            <a:r>
              <a:rPr lang="en-US" u="sng" dirty="0" smtClean="0"/>
              <a:t>not</a:t>
            </a:r>
            <a:r>
              <a:rPr lang="en-US" dirty="0" smtClean="0"/>
              <a:t> a skeptical hypothesis.</a:t>
            </a:r>
          </a:p>
          <a:p>
            <a:pPr marL="0" indent="0">
              <a:spcAft>
                <a:spcPts val="600"/>
              </a:spcAft>
              <a:buNone/>
            </a:pPr>
            <a:r>
              <a:rPr lang="en-US" dirty="0" smtClean="0"/>
              <a:t>After all, if a scientist from ancient Greece could visit us today, would he conclude that he had been wrong to believe that there were such things as trees?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118646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Furthermore, the Simulation Hypothesis is </a:t>
            </a:r>
            <a:r>
              <a:rPr lang="en-US" u="sng" dirty="0" smtClean="0"/>
              <a:t>not</a:t>
            </a:r>
            <a:r>
              <a:rPr lang="en-US" dirty="0" smtClean="0"/>
              <a:t> a skeptical hypothesis.</a:t>
            </a:r>
          </a:p>
          <a:p>
            <a:pPr marL="0" indent="0">
              <a:spcAft>
                <a:spcPts val="600"/>
              </a:spcAft>
              <a:buNone/>
            </a:pPr>
            <a:r>
              <a:rPr lang="en-US" dirty="0"/>
              <a:t>After all, if a scientist from ancient Greece could visit us today, would he conclude that he had been wrong to believe that there were such things as trees?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3266084" cy="437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945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2834350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“So is Chalmers saying that there literally are trees, lakes, mountains, etc. inside the computer that runs the ancestor simulation (or that stimulates the BIV)?”</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3388870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No.</a:t>
            </a:r>
          </a:p>
          <a:p>
            <a:pPr marL="0" indent="0">
              <a:spcAft>
                <a:spcPts val="600"/>
              </a:spcAft>
              <a:buNone/>
            </a:pPr>
            <a:r>
              <a:rPr lang="en-US" dirty="0" smtClean="0"/>
              <a:t>If we build such a computer, there won’t be any trees inside it.</a:t>
            </a:r>
          </a:p>
          <a:p>
            <a:pPr marL="0" indent="0">
              <a:spcAft>
                <a:spcPts val="600"/>
              </a:spcAft>
              <a:buNone/>
            </a:pPr>
            <a:r>
              <a:rPr lang="en-US" dirty="0" smtClean="0"/>
              <a:t>But the Sims who live in the computer will say something true </a:t>
            </a:r>
            <a:r>
              <a:rPr lang="en-US" i="1" dirty="0" smtClean="0"/>
              <a:t>in their language</a:t>
            </a:r>
            <a:r>
              <a:rPr lang="en-US" dirty="0" smtClean="0"/>
              <a:t> when they say: “We see trees!”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3879090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Metaphysical Hypotheses</a:t>
            </a:r>
            <a:endParaRPr lang="en-US" dirty="0"/>
          </a:p>
        </p:txBody>
      </p:sp>
      <p:sp>
        <p:nvSpPr>
          <p:cNvPr id="5" name="Content Placeholder 4"/>
          <p:cNvSpPr>
            <a:spLocks noGrp="1"/>
          </p:cNvSpPr>
          <p:nvPr>
            <p:ph sz="half" idx="2"/>
          </p:nvPr>
        </p:nvSpPr>
        <p:spPr/>
        <p:txBody>
          <a:bodyPr/>
          <a:lstStyle/>
          <a:p>
            <a:pPr marL="0" indent="0">
              <a:spcAft>
                <a:spcPts val="600"/>
              </a:spcAft>
              <a:buNone/>
            </a:pPr>
            <a:r>
              <a:rPr lang="en-US" dirty="0" smtClean="0"/>
              <a:t>Likewise, if, as the Simulation Hypothesis states, </a:t>
            </a:r>
            <a:r>
              <a:rPr lang="en-US" u="sng" dirty="0" smtClean="0"/>
              <a:t>we</a:t>
            </a:r>
            <a:r>
              <a:rPr lang="en-US" dirty="0" smtClean="0"/>
              <a:t> live in a computer simulation, then </a:t>
            </a:r>
            <a:r>
              <a:rPr lang="en-US" u="sng" dirty="0" smtClean="0"/>
              <a:t>we</a:t>
            </a:r>
            <a:r>
              <a:rPr lang="en-US" dirty="0" smtClean="0"/>
              <a:t> speak truly when we say: “We see trees!”</a:t>
            </a:r>
          </a:p>
          <a:p>
            <a:pPr marL="0" indent="0">
              <a:spcAft>
                <a:spcPts val="600"/>
              </a:spcAft>
              <a:buNone/>
            </a:pPr>
            <a:r>
              <a:rPr lang="en-US" dirty="0" smtClean="0"/>
              <a:t>This, despite the fact that we don’t see any of the things that our </a:t>
            </a:r>
            <a:r>
              <a:rPr lang="en-US" i="1" dirty="0" smtClean="0"/>
              <a:t>Simulators</a:t>
            </a:r>
            <a:r>
              <a:rPr lang="en-US" dirty="0" smtClean="0"/>
              <a:t> call “trees.”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752600"/>
            <a:ext cx="4267200" cy="3200400"/>
          </a:xfrm>
          <a:prstGeom prst="rect">
            <a:avLst/>
          </a:prstGeom>
        </p:spPr>
      </p:pic>
    </p:spTree>
    <p:extLst>
      <p:ext uri="{BB962C8B-B14F-4D97-AF65-F5344CB8AC3E}">
        <p14:creationId xmlns:p14="http://schemas.microsoft.com/office/powerpoint/2010/main" val="3019145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iii. Some major metaphysical theories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93523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308471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a:t>
            </a:r>
            <a:endParaRPr lang="en-US" dirty="0"/>
          </a:p>
        </p:txBody>
      </p:sp>
      <p:pic>
        <p:nvPicPr>
          <p:cNvPr id="5" name="Content Placeholder 6" descr="Kant_Portrait.jpg"/>
          <p:cNvPicPr>
            <a:picLocks noChangeAspect="1"/>
          </p:cNvPicPr>
          <p:nvPr/>
        </p:nvPicPr>
        <p:blipFill>
          <a:blip r:embed="rId2" cstate="print"/>
          <a:stretch>
            <a:fillRect/>
          </a:stretch>
        </p:blipFill>
        <p:spPr>
          <a:xfrm>
            <a:off x="881284" y="1600201"/>
            <a:ext cx="3008026" cy="4267200"/>
          </a:xfrm>
          <a:prstGeom prst="rect">
            <a:avLst/>
          </a:prstGeom>
        </p:spPr>
      </p:pic>
      <p:sp>
        <p:nvSpPr>
          <p:cNvPr id="6" name="TextBox 5"/>
          <p:cNvSpPr txBox="1"/>
          <p:nvPr/>
        </p:nvSpPr>
        <p:spPr>
          <a:xfrm>
            <a:off x="838200" y="6019800"/>
            <a:ext cx="3124200" cy="400110"/>
          </a:xfrm>
          <a:prstGeom prst="rect">
            <a:avLst/>
          </a:prstGeom>
          <a:noFill/>
        </p:spPr>
        <p:txBody>
          <a:bodyPr wrap="square" rtlCol="0">
            <a:spAutoFit/>
          </a:bodyPr>
          <a:lstStyle/>
          <a:p>
            <a:pPr algn="ctr"/>
            <a:r>
              <a:rPr lang="en-US" sz="2000" b="1" smtClean="0"/>
              <a:t>Immanuel Kant (1724-1804)</a:t>
            </a:r>
            <a:endParaRPr lang="en-US" sz="2000" b="1"/>
          </a:p>
        </p:txBody>
      </p:sp>
    </p:spTree>
    <p:extLst>
      <p:ext uri="{BB962C8B-B14F-4D97-AF65-F5344CB8AC3E}">
        <p14:creationId xmlns:p14="http://schemas.microsoft.com/office/powerpoint/2010/main" val="3480999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a:t>
            </a:r>
            <a:endParaRPr lang="en-US" dirty="0"/>
          </a:p>
        </p:txBody>
      </p:sp>
      <p:sp>
        <p:nvSpPr>
          <p:cNvPr id="4" name="Content Placeholder 3"/>
          <p:cNvSpPr>
            <a:spLocks noGrp="1"/>
          </p:cNvSpPr>
          <p:nvPr>
            <p:ph sz="half" idx="2"/>
          </p:nvPr>
        </p:nvSpPr>
        <p:spPr>
          <a:xfrm>
            <a:off x="4419600" y="1600200"/>
            <a:ext cx="4343400" cy="4525963"/>
          </a:xfrm>
        </p:spPr>
        <p:txBody>
          <a:bodyPr>
            <a:normAutofit/>
          </a:bodyPr>
          <a:lstStyle/>
          <a:p>
            <a:pPr marL="0" indent="0">
              <a:spcAft>
                <a:spcPts val="1200"/>
              </a:spcAft>
              <a:buNone/>
            </a:pPr>
            <a:r>
              <a:rPr lang="en-US" dirty="0" smtClean="0"/>
              <a:t>For a physical thing, such as a tree, to exist is simply for there to be something that has the power to give us experiences of a tree.</a:t>
            </a:r>
          </a:p>
          <a:p>
            <a:pPr marL="0" indent="0">
              <a:spcAft>
                <a:spcPts val="1200"/>
              </a:spcAft>
              <a:buNone/>
            </a:pPr>
            <a:r>
              <a:rPr lang="en-US" dirty="0" smtClean="0">
                <a:solidFill>
                  <a:schemeClr val="bg1"/>
                </a:solidFill>
              </a:rPr>
              <a:t>We can know nothing about this thing except that it has the power to give us experiences of a tree.</a:t>
            </a:r>
          </a:p>
        </p:txBody>
      </p:sp>
      <p:pic>
        <p:nvPicPr>
          <p:cNvPr id="5" name="Content Placeholder 6" descr="Kant_Portrait.jpg"/>
          <p:cNvPicPr>
            <a:picLocks noChangeAspect="1"/>
          </p:cNvPicPr>
          <p:nvPr/>
        </p:nvPicPr>
        <p:blipFill>
          <a:blip r:embed="rId2" cstate="print"/>
          <a:stretch>
            <a:fillRect/>
          </a:stretch>
        </p:blipFill>
        <p:spPr>
          <a:xfrm>
            <a:off x="881284" y="1600201"/>
            <a:ext cx="3008026" cy="4267200"/>
          </a:xfrm>
          <a:prstGeom prst="rect">
            <a:avLst/>
          </a:prstGeom>
        </p:spPr>
      </p:pic>
      <p:sp>
        <p:nvSpPr>
          <p:cNvPr id="6" name="TextBox 5"/>
          <p:cNvSpPr txBox="1"/>
          <p:nvPr/>
        </p:nvSpPr>
        <p:spPr>
          <a:xfrm>
            <a:off x="838200" y="6019800"/>
            <a:ext cx="3124200" cy="400110"/>
          </a:xfrm>
          <a:prstGeom prst="rect">
            <a:avLst/>
          </a:prstGeom>
          <a:noFill/>
        </p:spPr>
        <p:txBody>
          <a:bodyPr wrap="square" rtlCol="0">
            <a:spAutoFit/>
          </a:bodyPr>
          <a:lstStyle/>
          <a:p>
            <a:pPr algn="ctr"/>
            <a:r>
              <a:rPr lang="en-US" sz="2000" b="1" smtClean="0"/>
              <a:t>Immanuel Kant (1724-1804)</a:t>
            </a:r>
            <a:endParaRPr lang="en-US" sz="2000" b="1"/>
          </a:p>
        </p:txBody>
      </p:sp>
    </p:spTree>
    <p:extLst>
      <p:ext uri="{BB962C8B-B14F-4D97-AF65-F5344CB8AC3E}">
        <p14:creationId xmlns:p14="http://schemas.microsoft.com/office/powerpoint/2010/main" val="374286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Sense Hypothesis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799" y="1648682"/>
            <a:ext cx="3657831" cy="4523518"/>
          </a:xfrm>
        </p:spPr>
      </p:pic>
    </p:spTree>
    <p:extLst>
      <p:ext uri="{BB962C8B-B14F-4D97-AF65-F5344CB8AC3E}">
        <p14:creationId xmlns:p14="http://schemas.microsoft.com/office/powerpoint/2010/main" val="3315443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a:t>
            </a:r>
            <a:endParaRPr lang="en-US" dirty="0"/>
          </a:p>
        </p:txBody>
      </p:sp>
      <p:sp>
        <p:nvSpPr>
          <p:cNvPr id="4" name="Content Placeholder 3"/>
          <p:cNvSpPr>
            <a:spLocks noGrp="1"/>
          </p:cNvSpPr>
          <p:nvPr>
            <p:ph sz="half" idx="2"/>
          </p:nvPr>
        </p:nvSpPr>
        <p:spPr>
          <a:xfrm>
            <a:off x="4419600" y="1600200"/>
            <a:ext cx="4343400" cy="4525963"/>
          </a:xfrm>
        </p:spPr>
        <p:txBody>
          <a:bodyPr>
            <a:normAutofit/>
          </a:bodyPr>
          <a:lstStyle/>
          <a:p>
            <a:pPr marL="0" indent="0">
              <a:spcAft>
                <a:spcPts val="1200"/>
              </a:spcAft>
              <a:buNone/>
            </a:pPr>
            <a:r>
              <a:rPr lang="en-US" dirty="0" smtClean="0"/>
              <a:t>For a physical thing, such as a tree, to exist is simply for there to be something that has the power to give us experiences of a tree.</a:t>
            </a:r>
          </a:p>
          <a:p>
            <a:pPr marL="0" indent="0">
              <a:spcAft>
                <a:spcPts val="1200"/>
              </a:spcAft>
              <a:buNone/>
            </a:pPr>
            <a:r>
              <a:rPr lang="en-US" dirty="0" smtClean="0"/>
              <a:t>We can know nothing about this thing except that it has the power to give us experiences of a tree.</a:t>
            </a:r>
          </a:p>
        </p:txBody>
      </p:sp>
      <p:pic>
        <p:nvPicPr>
          <p:cNvPr id="5" name="Content Placeholder 6" descr="Kant_Portrait.jpg"/>
          <p:cNvPicPr>
            <a:picLocks noChangeAspect="1"/>
          </p:cNvPicPr>
          <p:nvPr/>
        </p:nvPicPr>
        <p:blipFill>
          <a:blip r:embed="rId2" cstate="print"/>
          <a:stretch>
            <a:fillRect/>
          </a:stretch>
        </p:blipFill>
        <p:spPr>
          <a:xfrm>
            <a:off x="881284" y="1600201"/>
            <a:ext cx="3008026" cy="4267200"/>
          </a:xfrm>
          <a:prstGeom prst="rect">
            <a:avLst/>
          </a:prstGeom>
        </p:spPr>
      </p:pic>
      <p:sp>
        <p:nvSpPr>
          <p:cNvPr id="6" name="TextBox 5"/>
          <p:cNvSpPr txBox="1"/>
          <p:nvPr/>
        </p:nvSpPr>
        <p:spPr>
          <a:xfrm>
            <a:off x="838200" y="6019800"/>
            <a:ext cx="3124200" cy="400110"/>
          </a:xfrm>
          <a:prstGeom prst="rect">
            <a:avLst/>
          </a:prstGeom>
          <a:noFill/>
        </p:spPr>
        <p:txBody>
          <a:bodyPr wrap="square" rtlCol="0">
            <a:spAutoFit/>
          </a:bodyPr>
          <a:lstStyle/>
          <a:p>
            <a:pPr algn="ctr"/>
            <a:r>
              <a:rPr lang="en-US" sz="2000" b="1" smtClean="0"/>
              <a:t>Immanuel Kant (1724-1804)</a:t>
            </a:r>
            <a:endParaRPr lang="en-US" sz="2000" b="1"/>
          </a:p>
        </p:txBody>
      </p:sp>
    </p:spTree>
    <p:extLst>
      <p:ext uri="{BB962C8B-B14F-4D97-AF65-F5344CB8AC3E}">
        <p14:creationId xmlns:p14="http://schemas.microsoft.com/office/powerpoint/2010/main" val="2998844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spTree>
    <p:extLst>
      <p:ext uri="{BB962C8B-B14F-4D97-AF65-F5344CB8AC3E}">
        <p14:creationId xmlns:p14="http://schemas.microsoft.com/office/powerpoint/2010/main" val="758083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Berkeley</a:t>
            </a:r>
            <a:endParaRPr lang="en-US" dirty="0"/>
          </a:p>
        </p:txBody>
      </p:sp>
      <p:sp>
        <p:nvSpPr>
          <p:cNvPr id="7" name="Content Placeholder 6"/>
          <p:cNvSpPr>
            <a:spLocks noGrp="1"/>
          </p:cNvSpPr>
          <p:nvPr>
            <p:ph sz="half" idx="2"/>
          </p:nvPr>
        </p:nvSpPr>
        <p:spPr/>
        <p:txBody>
          <a:bodyPr/>
          <a:lstStyle/>
          <a:p>
            <a:pPr marL="0" indent="0">
              <a:buNone/>
            </a:pPr>
            <a:r>
              <a:rPr lang="en-US" dirty="0" smtClean="0"/>
              <a:t>For a tree to exist is simply for there to be something that has the power to give us experiences of a tree.</a:t>
            </a:r>
          </a:p>
          <a:p>
            <a:pPr marL="0" indent="0">
              <a:buNone/>
            </a:pPr>
            <a:endParaRPr lang="en-US" dirty="0" smtClean="0"/>
          </a:p>
          <a:p>
            <a:pPr marL="0" indent="0">
              <a:buNone/>
            </a:pPr>
            <a:r>
              <a:rPr lang="en-US" dirty="0" smtClean="0">
                <a:solidFill>
                  <a:schemeClr val="bg1"/>
                </a:solidFill>
              </a:rPr>
              <a:t>The thing that has this power is God.</a:t>
            </a:r>
            <a:endParaRPr lang="en-US" dirty="0">
              <a:solidFill>
                <a:schemeClr val="bg1"/>
              </a:solidFill>
            </a:endParaRPr>
          </a:p>
        </p:txBody>
      </p:sp>
      <p:pic>
        <p:nvPicPr>
          <p:cNvPr id="8" name="Content Placeholder 6" descr="les4elements.jpg"/>
          <p:cNvPicPr>
            <a:picLocks noChangeAspect="1"/>
          </p:cNvPicPr>
          <p:nvPr/>
        </p:nvPicPr>
        <p:blipFill>
          <a:blip r:embed="rId2" cstate="print"/>
          <a:stretch>
            <a:fillRect/>
          </a:stretch>
        </p:blipFill>
        <p:spPr>
          <a:xfrm>
            <a:off x="762000" y="1632068"/>
            <a:ext cx="3250480" cy="4191930"/>
          </a:xfrm>
          <a:prstGeom prst="rect">
            <a:avLst/>
          </a:prstGeom>
        </p:spPr>
      </p:pic>
      <p:sp>
        <p:nvSpPr>
          <p:cNvPr id="9" name="TextBox 8"/>
          <p:cNvSpPr txBox="1"/>
          <p:nvPr/>
        </p:nvSpPr>
        <p:spPr>
          <a:xfrm>
            <a:off x="672740" y="6019800"/>
            <a:ext cx="3429000" cy="369332"/>
          </a:xfrm>
          <a:prstGeom prst="rect">
            <a:avLst/>
          </a:prstGeom>
          <a:noFill/>
        </p:spPr>
        <p:txBody>
          <a:bodyPr wrap="square" rtlCol="0">
            <a:spAutoFit/>
          </a:bodyPr>
          <a:lstStyle/>
          <a:p>
            <a:pPr algn="ctr"/>
            <a:r>
              <a:rPr lang="en-US" dirty="0" smtClean="0"/>
              <a:t>George Berkeley (1685-1753)</a:t>
            </a:r>
            <a:endParaRPr lang="en-US" dirty="0"/>
          </a:p>
        </p:txBody>
      </p:sp>
    </p:spTree>
    <p:extLst>
      <p:ext uri="{BB962C8B-B14F-4D97-AF65-F5344CB8AC3E}">
        <p14:creationId xmlns:p14="http://schemas.microsoft.com/office/powerpoint/2010/main" val="2075552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Berkeley</a:t>
            </a:r>
            <a:endParaRPr lang="en-US" dirty="0"/>
          </a:p>
        </p:txBody>
      </p:sp>
      <p:sp>
        <p:nvSpPr>
          <p:cNvPr id="7" name="Content Placeholder 6"/>
          <p:cNvSpPr>
            <a:spLocks noGrp="1"/>
          </p:cNvSpPr>
          <p:nvPr>
            <p:ph sz="half" idx="2"/>
          </p:nvPr>
        </p:nvSpPr>
        <p:spPr/>
        <p:txBody>
          <a:bodyPr/>
          <a:lstStyle/>
          <a:p>
            <a:pPr marL="0" indent="0">
              <a:buNone/>
            </a:pPr>
            <a:r>
              <a:rPr lang="en-US" dirty="0" smtClean="0"/>
              <a:t>For a tree to exist is simply for there to be something that has the power to give us experiences of a tree.</a:t>
            </a:r>
          </a:p>
          <a:p>
            <a:pPr marL="0" indent="0">
              <a:buNone/>
            </a:pPr>
            <a:endParaRPr lang="en-US" dirty="0" smtClean="0"/>
          </a:p>
          <a:p>
            <a:pPr marL="0" indent="0">
              <a:buNone/>
            </a:pPr>
            <a:r>
              <a:rPr lang="en-US" dirty="0" smtClean="0"/>
              <a:t>The thing that has this power is God.</a:t>
            </a:r>
            <a:endParaRPr lang="en-US" dirty="0"/>
          </a:p>
        </p:txBody>
      </p:sp>
      <p:pic>
        <p:nvPicPr>
          <p:cNvPr id="8" name="Content Placeholder 6" descr="les4elements.jpg"/>
          <p:cNvPicPr>
            <a:picLocks noChangeAspect="1"/>
          </p:cNvPicPr>
          <p:nvPr/>
        </p:nvPicPr>
        <p:blipFill>
          <a:blip r:embed="rId2" cstate="print"/>
          <a:stretch>
            <a:fillRect/>
          </a:stretch>
        </p:blipFill>
        <p:spPr>
          <a:xfrm>
            <a:off x="762000" y="1632068"/>
            <a:ext cx="3250480" cy="4191930"/>
          </a:xfrm>
          <a:prstGeom prst="rect">
            <a:avLst/>
          </a:prstGeom>
        </p:spPr>
      </p:pic>
      <p:sp>
        <p:nvSpPr>
          <p:cNvPr id="9" name="TextBox 8"/>
          <p:cNvSpPr txBox="1"/>
          <p:nvPr/>
        </p:nvSpPr>
        <p:spPr>
          <a:xfrm>
            <a:off x="672740" y="6019800"/>
            <a:ext cx="3429000" cy="369332"/>
          </a:xfrm>
          <a:prstGeom prst="rect">
            <a:avLst/>
          </a:prstGeom>
          <a:noFill/>
        </p:spPr>
        <p:txBody>
          <a:bodyPr wrap="square" rtlCol="0">
            <a:spAutoFit/>
          </a:bodyPr>
          <a:lstStyle/>
          <a:p>
            <a:pPr algn="ctr"/>
            <a:r>
              <a:rPr lang="en-US" dirty="0" smtClean="0"/>
              <a:t>George Berkeley (1685-1753)</a:t>
            </a:r>
            <a:endParaRPr lang="en-US" dirty="0"/>
          </a:p>
        </p:txBody>
      </p:sp>
    </p:spTree>
    <p:extLst>
      <p:ext uri="{BB962C8B-B14F-4D97-AF65-F5344CB8AC3E}">
        <p14:creationId xmlns:p14="http://schemas.microsoft.com/office/powerpoint/2010/main" val="1643832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663922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Spinoza</a:t>
            </a:r>
            <a:endParaRPr lang="en-US" dirty="0"/>
          </a:p>
        </p:txBody>
      </p:sp>
      <p:pic>
        <p:nvPicPr>
          <p:cNvPr id="6" name="Content Placeholder 6" descr="les4elements.jpg"/>
          <p:cNvPicPr>
            <a:picLocks noGrp="1" noChangeAspect="1"/>
          </p:cNvPicPr>
          <p:nvPr>
            <p:ph sz="half" idx="1"/>
          </p:nvPr>
        </p:nvPicPr>
        <p:blipFill>
          <a:blip r:embed="rId2" cstate="print"/>
          <a:stretch>
            <a:fillRect/>
          </a:stretch>
        </p:blipFill>
        <p:spPr>
          <a:xfrm>
            <a:off x="533400" y="1524000"/>
            <a:ext cx="3581400" cy="4161395"/>
          </a:xfrm>
        </p:spPr>
      </p:pic>
      <p:sp>
        <p:nvSpPr>
          <p:cNvPr id="10" name="TextBox 9"/>
          <p:cNvSpPr txBox="1"/>
          <p:nvPr/>
        </p:nvSpPr>
        <p:spPr>
          <a:xfrm>
            <a:off x="533400" y="5715000"/>
            <a:ext cx="3429000" cy="369332"/>
          </a:xfrm>
          <a:prstGeom prst="rect">
            <a:avLst/>
          </a:prstGeom>
          <a:noFill/>
        </p:spPr>
        <p:txBody>
          <a:bodyPr wrap="square" rtlCol="0">
            <a:spAutoFit/>
          </a:bodyPr>
          <a:lstStyle/>
          <a:p>
            <a:pPr algn="ctr"/>
            <a:r>
              <a:rPr lang="en-US" dirty="0" smtClean="0"/>
              <a:t>Baruch Spinoza (1632-1677)</a:t>
            </a:r>
            <a:endParaRPr lang="en-US" dirty="0"/>
          </a:p>
        </p:txBody>
      </p:sp>
    </p:spTree>
    <p:extLst>
      <p:ext uri="{BB962C8B-B14F-4D97-AF65-F5344CB8AC3E}">
        <p14:creationId xmlns:p14="http://schemas.microsoft.com/office/powerpoint/2010/main" val="4153132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Spinoza</a:t>
            </a:r>
            <a:endParaRPr lang="en-US" dirty="0"/>
          </a:p>
        </p:txBody>
      </p:sp>
      <p:sp>
        <p:nvSpPr>
          <p:cNvPr id="7" name="Content Placeholder 6"/>
          <p:cNvSpPr>
            <a:spLocks noGrp="1"/>
          </p:cNvSpPr>
          <p:nvPr>
            <p:ph sz="half" idx="2"/>
          </p:nvPr>
        </p:nvSpPr>
        <p:spPr>
          <a:xfrm>
            <a:off x="4495800" y="1600200"/>
            <a:ext cx="4191000" cy="4525963"/>
          </a:xfrm>
        </p:spPr>
        <p:txBody>
          <a:bodyPr>
            <a:noAutofit/>
          </a:bodyPr>
          <a:lstStyle/>
          <a:p>
            <a:pPr marL="0" indent="0">
              <a:spcAft>
                <a:spcPts val="600"/>
              </a:spcAft>
              <a:buNone/>
            </a:pPr>
            <a:r>
              <a:rPr lang="en-US" sz="2400" dirty="0" smtClean="0"/>
              <a:t>The natural world is whatever has the power to give us experiences of natural phenomena.</a:t>
            </a:r>
          </a:p>
          <a:p>
            <a:pPr marL="0" indent="0">
              <a:spcAft>
                <a:spcPts val="600"/>
              </a:spcAft>
              <a:buNone/>
            </a:pPr>
            <a:r>
              <a:rPr lang="en-US" sz="2400" dirty="0" smtClean="0">
                <a:solidFill>
                  <a:schemeClr val="bg1"/>
                </a:solidFill>
              </a:rPr>
              <a:t>What has this power is God.</a:t>
            </a:r>
          </a:p>
          <a:p>
            <a:pPr marL="0" indent="0">
              <a:spcAft>
                <a:spcPts val="600"/>
              </a:spcAft>
              <a:buNone/>
            </a:pPr>
            <a:r>
              <a:rPr lang="en-US" sz="2400" dirty="0" smtClean="0">
                <a:solidFill>
                  <a:schemeClr val="bg1"/>
                </a:solidFill>
              </a:rPr>
              <a:t>Therefore, God = the natural world.</a:t>
            </a:r>
          </a:p>
          <a:p>
            <a:pPr marL="0" indent="0">
              <a:buNone/>
            </a:pPr>
            <a:r>
              <a:rPr lang="en-US" sz="2400" dirty="0" smtClean="0">
                <a:solidFill>
                  <a:schemeClr val="bg1"/>
                </a:solidFill>
              </a:rPr>
              <a:t>God is God-or-Nature (</a:t>
            </a:r>
            <a:r>
              <a:rPr lang="en-US" sz="2400" i="1" dirty="0" smtClean="0">
                <a:solidFill>
                  <a:schemeClr val="bg1"/>
                </a:solidFill>
              </a:rPr>
              <a:t>Deus </a:t>
            </a:r>
            <a:r>
              <a:rPr lang="en-US" sz="2400" i="1" dirty="0" err="1" smtClean="0">
                <a:solidFill>
                  <a:schemeClr val="bg1"/>
                </a:solidFill>
              </a:rPr>
              <a:t>sive</a:t>
            </a:r>
            <a:r>
              <a:rPr lang="en-US" sz="2400" i="1" dirty="0" smtClean="0">
                <a:solidFill>
                  <a:schemeClr val="bg1"/>
                </a:solidFill>
              </a:rPr>
              <a:t> </a:t>
            </a:r>
            <a:r>
              <a:rPr lang="en-US" sz="2400" i="1" dirty="0" err="1" smtClean="0">
                <a:solidFill>
                  <a:schemeClr val="bg1"/>
                </a:solidFill>
              </a:rPr>
              <a:t>Natura</a:t>
            </a:r>
            <a:r>
              <a:rPr lang="en-US" sz="2400" i="1" dirty="0" smtClean="0">
                <a:solidFill>
                  <a:schemeClr val="bg1"/>
                </a:solidFill>
              </a:rPr>
              <a:t>).</a:t>
            </a:r>
            <a:endParaRPr lang="en-US" sz="2400" dirty="0" smtClean="0">
              <a:solidFill>
                <a:schemeClr val="bg1"/>
              </a:solidFill>
            </a:endParaRPr>
          </a:p>
          <a:p>
            <a:pPr marL="0" indent="0">
              <a:buNone/>
            </a:pPr>
            <a:endParaRPr lang="en-US" dirty="0" smtClean="0"/>
          </a:p>
        </p:txBody>
      </p:sp>
      <p:pic>
        <p:nvPicPr>
          <p:cNvPr id="6" name="Content Placeholder 6" descr="les4elements.jpg"/>
          <p:cNvPicPr>
            <a:picLocks noGrp="1" noChangeAspect="1"/>
          </p:cNvPicPr>
          <p:nvPr>
            <p:ph sz="half" idx="1"/>
          </p:nvPr>
        </p:nvPicPr>
        <p:blipFill>
          <a:blip r:embed="rId2" cstate="print"/>
          <a:stretch>
            <a:fillRect/>
          </a:stretch>
        </p:blipFill>
        <p:spPr>
          <a:xfrm>
            <a:off x="533400" y="1524000"/>
            <a:ext cx="3581400" cy="4161395"/>
          </a:xfrm>
        </p:spPr>
      </p:pic>
      <p:sp>
        <p:nvSpPr>
          <p:cNvPr id="10" name="TextBox 9"/>
          <p:cNvSpPr txBox="1"/>
          <p:nvPr/>
        </p:nvSpPr>
        <p:spPr>
          <a:xfrm>
            <a:off x="533400" y="5715000"/>
            <a:ext cx="3429000" cy="369332"/>
          </a:xfrm>
          <a:prstGeom prst="rect">
            <a:avLst/>
          </a:prstGeom>
          <a:noFill/>
        </p:spPr>
        <p:txBody>
          <a:bodyPr wrap="square" rtlCol="0">
            <a:spAutoFit/>
          </a:bodyPr>
          <a:lstStyle/>
          <a:p>
            <a:pPr algn="ctr"/>
            <a:r>
              <a:rPr lang="en-US" dirty="0" smtClean="0"/>
              <a:t>Baruch Spinoza (1632-1677)</a:t>
            </a:r>
            <a:endParaRPr lang="en-US" dirty="0"/>
          </a:p>
        </p:txBody>
      </p:sp>
    </p:spTree>
    <p:extLst>
      <p:ext uri="{BB962C8B-B14F-4D97-AF65-F5344CB8AC3E}">
        <p14:creationId xmlns:p14="http://schemas.microsoft.com/office/powerpoint/2010/main" val="36772016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Spinoza</a:t>
            </a:r>
            <a:endParaRPr lang="en-US" dirty="0"/>
          </a:p>
        </p:txBody>
      </p:sp>
      <p:sp>
        <p:nvSpPr>
          <p:cNvPr id="7" name="Content Placeholder 6"/>
          <p:cNvSpPr>
            <a:spLocks noGrp="1"/>
          </p:cNvSpPr>
          <p:nvPr>
            <p:ph sz="half" idx="2"/>
          </p:nvPr>
        </p:nvSpPr>
        <p:spPr>
          <a:xfrm>
            <a:off x="4495800" y="1600200"/>
            <a:ext cx="4191000" cy="4525963"/>
          </a:xfrm>
        </p:spPr>
        <p:txBody>
          <a:bodyPr>
            <a:noAutofit/>
          </a:bodyPr>
          <a:lstStyle/>
          <a:p>
            <a:pPr marL="0" indent="0">
              <a:spcAft>
                <a:spcPts val="600"/>
              </a:spcAft>
              <a:buNone/>
            </a:pPr>
            <a:r>
              <a:rPr lang="en-US" sz="2400" dirty="0" smtClean="0"/>
              <a:t>The natural world is whatever has the power to give us experiences of natural phenomena.</a:t>
            </a:r>
          </a:p>
          <a:p>
            <a:pPr marL="0" indent="0">
              <a:spcAft>
                <a:spcPts val="600"/>
              </a:spcAft>
              <a:buNone/>
            </a:pPr>
            <a:r>
              <a:rPr lang="en-US" sz="2400" dirty="0" smtClean="0"/>
              <a:t>What has this power is God.</a:t>
            </a:r>
          </a:p>
          <a:p>
            <a:pPr marL="0" indent="0">
              <a:spcAft>
                <a:spcPts val="600"/>
              </a:spcAft>
              <a:buNone/>
            </a:pPr>
            <a:r>
              <a:rPr lang="en-US" sz="2400" dirty="0" smtClean="0">
                <a:solidFill>
                  <a:schemeClr val="bg1"/>
                </a:solidFill>
              </a:rPr>
              <a:t>Therefore, God = the natural world.</a:t>
            </a:r>
          </a:p>
          <a:p>
            <a:pPr marL="0" indent="0">
              <a:buNone/>
            </a:pPr>
            <a:r>
              <a:rPr lang="en-US" sz="2400" dirty="0" smtClean="0">
                <a:solidFill>
                  <a:schemeClr val="bg1"/>
                </a:solidFill>
              </a:rPr>
              <a:t>God is God-or-Nature (</a:t>
            </a:r>
            <a:r>
              <a:rPr lang="en-US" sz="2400" i="1" dirty="0" smtClean="0">
                <a:solidFill>
                  <a:schemeClr val="bg1"/>
                </a:solidFill>
              </a:rPr>
              <a:t>Deus </a:t>
            </a:r>
            <a:r>
              <a:rPr lang="en-US" sz="2400" i="1" dirty="0" err="1" smtClean="0">
                <a:solidFill>
                  <a:schemeClr val="bg1"/>
                </a:solidFill>
              </a:rPr>
              <a:t>sive</a:t>
            </a:r>
            <a:r>
              <a:rPr lang="en-US" sz="2400" i="1" dirty="0" smtClean="0">
                <a:solidFill>
                  <a:schemeClr val="bg1"/>
                </a:solidFill>
              </a:rPr>
              <a:t> </a:t>
            </a:r>
            <a:r>
              <a:rPr lang="en-US" sz="2400" i="1" dirty="0" err="1" smtClean="0">
                <a:solidFill>
                  <a:schemeClr val="bg1"/>
                </a:solidFill>
              </a:rPr>
              <a:t>Natura</a:t>
            </a:r>
            <a:r>
              <a:rPr lang="en-US" sz="2400" i="1" dirty="0" smtClean="0">
                <a:solidFill>
                  <a:schemeClr val="bg1"/>
                </a:solidFill>
              </a:rPr>
              <a:t>).</a:t>
            </a:r>
            <a:endParaRPr lang="en-US" sz="2400" dirty="0" smtClean="0">
              <a:solidFill>
                <a:schemeClr val="bg1"/>
              </a:solidFill>
            </a:endParaRPr>
          </a:p>
          <a:p>
            <a:pPr marL="0" indent="0">
              <a:buNone/>
            </a:pPr>
            <a:endParaRPr lang="en-US" sz="2400" dirty="0" smtClean="0"/>
          </a:p>
        </p:txBody>
      </p:sp>
      <p:pic>
        <p:nvPicPr>
          <p:cNvPr id="6" name="Content Placeholder 6" descr="les4elements.jpg"/>
          <p:cNvPicPr>
            <a:picLocks noGrp="1" noChangeAspect="1"/>
          </p:cNvPicPr>
          <p:nvPr>
            <p:ph sz="half" idx="1"/>
          </p:nvPr>
        </p:nvPicPr>
        <p:blipFill>
          <a:blip r:embed="rId2" cstate="print"/>
          <a:stretch>
            <a:fillRect/>
          </a:stretch>
        </p:blipFill>
        <p:spPr>
          <a:xfrm>
            <a:off x="533400" y="1524000"/>
            <a:ext cx="3581400" cy="4161395"/>
          </a:xfrm>
        </p:spPr>
      </p:pic>
      <p:sp>
        <p:nvSpPr>
          <p:cNvPr id="10" name="TextBox 9"/>
          <p:cNvSpPr txBox="1"/>
          <p:nvPr/>
        </p:nvSpPr>
        <p:spPr>
          <a:xfrm>
            <a:off x="533400" y="5715000"/>
            <a:ext cx="3429000" cy="369332"/>
          </a:xfrm>
          <a:prstGeom prst="rect">
            <a:avLst/>
          </a:prstGeom>
          <a:noFill/>
        </p:spPr>
        <p:txBody>
          <a:bodyPr wrap="square" rtlCol="0">
            <a:spAutoFit/>
          </a:bodyPr>
          <a:lstStyle/>
          <a:p>
            <a:pPr algn="ctr"/>
            <a:r>
              <a:rPr lang="en-US" dirty="0" smtClean="0"/>
              <a:t>Baruch Spinoza (1632-1677)</a:t>
            </a:r>
            <a:endParaRPr lang="en-US" dirty="0"/>
          </a:p>
        </p:txBody>
      </p:sp>
    </p:spTree>
    <p:extLst>
      <p:ext uri="{BB962C8B-B14F-4D97-AF65-F5344CB8AC3E}">
        <p14:creationId xmlns:p14="http://schemas.microsoft.com/office/powerpoint/2010/main" val="10861811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Spinoza</a:t>
            </a:r>
            <a:endParaRPr lang="en-US" dirty="0"/>
          </a:p>
        </p:txBody>
      </p:sp>
      <p:sp>
        <p:nvSpPr>
          <p:cNvPr id="7" name="Content Placeholder 6"/>
          <p:cNvSpPr>
            <a:spLocks noGrp="1"/>
          </p:cNvSpPr>
          <p:nvPr>
            <p:ph sz="half" idx="2"/>
          </p:nvPr>
        </p:nvSpPr>
        <p:spPr>
          <a:xfrm>
            <a:off x="4495800" y="1600200"/>
            <a:ext cx="4191000" cy="4525963"/>
          </a:xfrm>
        </p:spPr>
        <p:txBody>
          <a:bodyPr>
            <a:noAutofit/>
          </a:bodyPr>
          <a:lstStyle/>
          <a:p>
            <a:pPr marL="0" indent="0">
              <a:spcAft>
                <a:spcPts val="600"/>
              </a:spcAft>
              <a:buNone/>
            </a:pPr>
            <a:r>
              <a:rPr lang="en-US" sz="2400" dirty="0" smtClean="0"/>
              <a:t>The natural world is whatever has the power to give us experiences of natural phenomena.</a:t>
            </a:r>
          </a:p>
          <a:p>
            <a:pPr marL="0" indent="0">
              <a:spcAft>
                <a:spcPts val="600"/>
              </a:spcAft>
              <a:buNone/>
            </a:pPr>
            <a:r>
              <a:rPr lang="en-US" sz="2400" dirty="0" smtClean="0"/>
              <a:t>What has this power is God.</a:t>
            </a:r>
          </a:p>
          <a:p>
            <a:pPr marL="0" indent="0">
              <a:spcAft>
                <a:spcPts val="600"/>
              </a:spcAft>
              <a:buNone/>
            </a:pPr>
            <a:r>
              <a:rPr lang="en-US" sz="2400" dirty="0" smtClean="0"/>
              <a:t>Therefore, God = the natural world.</a:t>
            </a:r>
          </a:p>
          <a:p>
            <a:pPr marL="0" indent="0">
              <a:buNone/>
            </a:pPr>
            <a:r>
              <a:rPr lang="en-US" sz="2400" dirty="0" smtClean="0"/>
              <a:t>God is God-or-Nature (</a:t>
            </a:r>
            <a:r>
              <a:rPr lang="en-US" sz="2400" i="1" dirty="0" smtClean="0"/>
              <a:t>Deus </a:t>
            </a:r>
            <a:r>
              <a:rPr lang="en-US" sz="2400" i="1" dirty="0" err="1" smtClean="0"/>
              <a:t>sive</a:t>
            </a:r>
            <a:r>
              <a:rPr lang="en-US" sz="2400" i="1" dirty="0" smtClean="0"/>
              <a:t> </a:t>
            </a:r>
            <a:r>
              <a:rPr lang="en-US" sz="2400" i="1" dirty="0" err="1" smtClean="0"/>
              <a:t>Natura</a:t>
            </a:r>
            <a:r>
              <a:rPr lang="en-US" sz="2400" i="1" dirty="0" smtClean="0"/>
              <a:t>).</a:t>
            </a:r>
            <a:endParaRPr lang="en-US" sz="2400" dirty="0" smtClean="0"/>
          </a:p>
        </p:txBody>
      </p:sp>
      <p:pic>
        <p:nvPicPr>
          <p:cNvPr id="6" name="Content Placeholder 6" descr="les4elements.jpg"/>
          <p:cNvPicPr>
            <a:picLocks noGrp="1" noChangeAspect="1"/>
          </p:cNvPicPr>
          <p:nvPr>
            <p:ph sz="half" idx="1"/>
          </p:nvPr>
        </p:nvPicPr>
        <p:blipFill>
          <a:blip r:embed="rId2" cstate="print"/>
          <a:stretch>
            <a:fillRect/>
          </a:stretch>
        </p:blipFill>
        <p:spPr>
          <a:xfrm>
            <a:off x="533400" y="1524000"/>
            <a:ext cx="3581400" cy="4161395"/>
          </a:xfrm>
        </p:spPr>
      </p:pic>
      <p:sp>
        <p:nvSpPr>
          <p:cNvPr id="10" name="TextBox 9"/>
          <p:cNvSpPr txBox="1"/>
          <p:nvPr/>
        </p:nvSpPr>
        <p:spPr>
          <a:xfrm>
            <a:off x="533400" y="5715000"/>
            <a:ext cx="3429000" cy="369332"/>
          </a:xfrm>
          <a:prstGeom prst="rect">
            <a:avLst/>
          </a:prstGeom>
          <a:noFill/>
        </p:spPr>
        <p:txBody>
          <a:bodyPr wrap="square" rtlCol="0">
            <a:spAutoFit/>
          </a:bodyPr>
          <a:lstStyle/>
          <a:p>
            <a:pPr algn="ctr"/>
            <a:r>
              <a:rPr lang="en-US" dirty="0" smtClean="0"/>
              <a:t>Baruch Spinoza (1632-1677)</a:t>
            </a:r>
            <a:endParaRPr lang="en-US" dirty="0"/>
          </a:p>
        </p:txBody>
      </p:sp>
    </p:spTree>
    <p:extLst>
      <p:ext uri="{BB962C8B-B14F-4D97-AF65-F5344CB8AC3E}">
        <p14:creationId xmlns:p14="http://schemas.microsoft.com/office/powerpoint/2010/main" val="17847431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86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Sense Hypothesis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799" y="1648682"/>
            <a:ext cx="3657831" cy="4523518"/>
          </a:xfrm>
        </p:spPr>
      </p:pic>
      <p:sp>
        <p:nvSpPr>
          <p:cNvPr id="4" name="Content Placeholder 3"/>
          <p:cNvSpPr>
            <a:spLocks noGrp="1"/>
          </p:cNvSpPr>
          <p:nvPr>
            <p:ph sz="half" idx="2"/>
          </p:nvPr>
        </p:nvSpPr>
        <p:spPr/>
        <p:txBody>
          <a:bodyPr/>
          <a:lstStyle/>
          <a:p>
            <a:pPr marL="0" indent="0">
              <a:buNone/>
            </a:pPr>
            <a:r>
              <a:rPr lang="en-US" dirty="0" smtClean="0"/>
              <a:t>Your brain gives rise to your conscious experiences in response to signals from your sensory organs, which are reacting to various things in your natural environment.</a:t>
            </a:r>
            <a:endParaRPr lang="en-US" dirty="0"/>
          </a:p>
        </p:txBody>
      </p:sp>
    </p:spTree>
    <p:extLst>
      <p:ext uri="{BB962C8B-B14F-4D97-AF65-F5344CB8AC3E}">
        <p14:creationId xmlns:p14="http://schemas.microsoft.com/office/powerpoint/2010/main" val="1770221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Leibniz</a:t>
            </a:r>
            <a:endParaRPr lang="en-US" dirty="0"/>
          </a:p>
        </p:txBody>
      </p:sp>
      <p:sp>
        <p:nvSpPr>
          <p:cNvPr id="10" name="TextBox 9"/>
          <p:cNvSpPr txBox="1"/>
          <p:nvPr/>
        </p:nvSpPr>
        <p:spPr>
          <a:xfrm>
            <a:off x="762000" y="5181600"/>
            <a:ext cx="3200400" cy="369332"/>
          </a:xfrm>
          <a:prstGeom prst="rect">
            <a:avLst/>
          </a:prstGeom>
          <a:noFill/>
        </p:spPr>
        <p:txBody>
          <a:bodyPr wrap="square" rtlCol="0">
            <a:spAutoFit/>
          </a:bodyPr>
          <a:lstStyle/>
          <a:p>
            <a:pPr algn="ctr"/>
            <a:r>
              <a:rPr lang="en-US" dirty="0" smtClean="0"/>
              <a:t>Gottfried Leibniz (1646-1716)</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1600200"/>
            <a:ext cx="3105260" cy="3581400"/>
          </a:xfrm>
          <a:prstGeom prst="rect">
            <a:avLst/>
          </a:prstGeom>
        </p:spPr>
      </p:pic>
    </p:spTree>
    <p:extLst>
      <p:ext uri="{BB962C8B-B14F-4D97-AF65-F5344CB8AC3E}">
        <p14:creationId xmlns:p14="http://schemas.microsoft.com/office/powerpoint/2010/main" val="11009526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Leibniz</a:t>
            </a:r>
            <a:endParaRPr lang="en-US" dirty="0"/>
          </a:p>
        </p:txBody>
      </p:sp>
      <p:sp>
        <p:nvSpPr>
          <p:cNvPr id="7" name="Content Placeholder 6"/>
          <p:cNvSpPr>
            <a:spLocks noGrp="1"/>
          </p:cNvSpPr>
          <p:nvPr>
            <p:ph sz="half" idx="2"/>
          </p:nvPr>
        </p:nvSpPr>
        <p:spPr>
          <a:xfrm>
            <a:off x="4495800" y="1600200"/>
            <a:ext cx="4191000" cy="4525963"/>
          </a:xfrm>
        </p:spPr>
        <p:txBody>
          <a:bodyPr>
            <a:normAutofit fontScale="92500" lnSpcReduction="10000"/>
          </a:bodyPr>
          <a:lstStyle/>
          <a:p>
            <a:pPr marL="0" indent="0">
              <a:spcAft>
                <a:spcPts val="600"/>
              </a:spcAft>
              <a:buNone/>
            </a:pPr>
            <a:r>
              <a:rPr lang="en-US" dirty="0" smtClean="0"/>
              <a:t>For a tree to exist is for it to be the case that the more experiences minds have, the more likely it is that we can interpret the totality of </a:t>
            </a:r>
            <a:r>
              <a:rPr lang="en-US" u="sng" dirty="0" smtClean="0"/>
              <a:t>all</a:t>
            </a:r>
            <a:r>
              <a:rPr lang="en-US" dirty="0" smtClean="0"/>
              <a:t> experiences as including perceptions of a tree.</a:t>
            </a:r>
          </a:p>
          <a:p>
            <a:pPr marL="0" indent="0">
              <a:buNone/>
            </a:pPr>
            <a:r>
              <a:rPr lang="en-US" dirty="0" smtClean="0">
                <a:solidFill>
                  <a:schemeClr val="bg1"/>
                </a:solidFill>
              </a:rPr>
              <a:t>The world fundamentally consists of “monads”: minds that run autonomous experiential programs.</a:t>
            </a:r>
          </a:p>
        </p:txBody>
      </p:sp>
      <p:sp>
        <p:nvSpPr>
          <p:cNvPr id="10" name="TextBox 9"/>
          <p:cNvSpPr txBox="1"/>
          <p:nvPr/>
        </p:nvSpPr>
        <p:spPr>
          <a:xfrm>
            <a:off x="762000" y="5181600"/>
            <a:ext cx="3200400" cy="369332"/>
          </a:xfrm>
          <a:prstGeom prst="rect">
            <a:avLst/>
          </a:prstGeom>
          <a:noFill/>
        </p:spPr>
        <p:txBody>
          <a:bodyPr wrap="square" rtlCol="0">
            <a:spAutoFit/>
          </a:bodyPr>
          <a:lstStyle/>
          <a:p>
            <a:pPr algn="ctr"/>
            <a:r>
              <a:rPr lang="en-US" dirty="0" smtClean="0"/>
              <a:t>Gottfried Leibniz (1646-1716)</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1600200"/>
            <a:ext cx="3105260" cy="3581400"/>
          </a:xfrm>
          <a:prstGeom prst="rect">
            <a:avLst/>
          </a:prstGeom>
        </p:spPr>
      </p:pic>
    </p:spTree>
    <p:extLst>
      <p:ext uri="{BB962C8B-B14F-4D97-AF65-F5344CB8AC3E}">
        <p14:creationId xmlns:p14="http://schemas.microsoft.com/office/powerpoint/2010/main" val="4227919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Leibniz</a:t>
            </a:r>
            <a:endParaRPr lang="en-US" dirty="0"/>
          </a:p>
        </p:txBody>
      </p:sp>
      <p:sp>
        <p:nvSpPr>
          <p:cNvPr id="7" name="Content Placeholder 6"/>
          <p:cNvSpPr>
            <a:spLocks noGrp="1"/>
          </p:cNvSpPr>
          <p:nvPr>
            <p:ph sz="half" idx="2"/>
          </p:nvPr>
        </p:nvSpPr>
        <p:spPr>
          <a:xfrm>
            <a:off x="4495800" y="1600200"/>
            <a:ext cx="4191000" cy="4525963"/>
          </a:xfrm>
        </p:spPr>
        <p:txBody>
          <a:bodyPr>
            <a:normAutofit fontScale="92500" lnSpcReduction="10000"/>
          </a:bodyPr>
          <a:lstStyle/>
          <a:p>
            <a:pPr marL="0" indent="0">
              <a:spcAft>
                <a:spcPts val="600"/>
              </a:spcAft>
              <a:buNone/>
            </a:pPr>
            <a:r>
              <a:rPr lang="en-US" dirty="0" smtClean="0"/>
              <a:t>For a tree to exist is for it to be the case that the more experiences minds have, the more likely it is that we can interpret the totality of </a:t>
            </a:r>
            <a:r>
              <a:rPr lang="en-US" u="sng" dirty="0" smtClean="0"/>
              <a:t>all</a:t>
            </a:r>
            <a:r>
              <a:rPr lang="en-US" dirty="0" smtClean="0"/>
              <a:t> experiences as including perceptions of a tree.</a:t>
            </a:r>
          </a:p>
          <a:p>
            <a:pPr marL="0" indent="0">
              <a:buNone/>
            </a:pPr>
            <a:r>
              <a:rPr lang="en-US" dirty="0" smtClean="0"/>
              <a:t>The world fundamentally consists of “monads”: minds that run autonomous experiential programs.</a:t>
            </a:r>
          </a:p>
        </p:txBody>
      </p:sp>
      <p:sp>
        <p:nvSpPr>
          <p:cNvPr id="10" name="TextBox 9"/>
          <p:cNvSpPr txBox="1"/>
          <p:nvPr/>
        </p:nvSpPr>
        <p:spPr>
          <a:xfrm>
            <a:off x="762000" y="5181600"/>
            <a:ext cx="3200400" cy="369332"/>
          </a:xfrm>
          <a:prstGeom prst="rect">
            <a:avLst/>
          </a:prstGeom>
          <a:noFill/>
        </p:spPr>
        <p:txBody>
          <a:bodyPr wrap="square" rtlCol="0">
            <a:spAutoFit/>
          </a:bodyPr>
          <a:lstStyle/>
          <a:p>
            <a:pPr algn="ctr"/>
            <a:r>
              <a:rPr lang="en-US" dirty="0" smtClean="0"/>
              <a:t>Gottfried Leibniz (1646-1716)</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1600200"/>
            <a:ext cx="3105260" cy="3581400"/>
          </a:xfrm>
          <a:prstGeom prst="rect">
            <a:avLst/>
          </a:prstGeom>
        </p:spPr>
      </p:pic>
    </p:spTree>
    <p:extLst>
      <p:ext uri="{BB962C8B-B14F-4D97-AF65-F5344CB8AC3E}">
        <p14:creationId xmlns:p14="http://schemas.microsoft.com/office/powerpoint/2010/main" val="2021383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51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Mill</a:t>
            </a:r>
            <a:endParaRPr lang="en-US" dirty="0"/>
          </a:p>
        </p:txBody>
      </p:sp>
      <p:sp>
        <p:nvSpPr>
          <p:cNvPr id="10" name="TextBox 9"/>
          <p:cNvSpPr txBox="1"/>
          <p:nvPr/>
        </p:nvSpPr>
        <p:spPr>
          <a:xfrm>
            <a:off x="762000" y="5181600"/>
            <a:ext cx="3200400" cy="369332"/>
          </a:xfrm>
          <a:prstGeom prst="rect">
            <a:avLst/>
          </a:prstGeom>
          <a:noFill/>
        </p:spPr>
        <p:txBody>
          <a:bodyPr wrap="square" rtlCol="0">
            <a:spAutoFit/>
          </a:bodyPr>
          <a:lstStyle/>
          <a:p>
            <a:pPr algn="ctr"/>
            <a:r>
              <a:rPr lang="en-US" dirty="0" smtClean="0"/>
              <a:t>John Stuart Mill (1806-1873)</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9220" y="1600200"/>
            <a:ext cx="2865120" cy="3581400"/>
          </a:xfrm>
          <a:prstGeom prst="rect">
            <a:avLst/>
          </a:prstGeom>
        </p:spPr>
      </p:pic>
    </p:spTree>
    <p:extLst>
      <p:ext uri="{BB962C8B-B14F-4D97-AF65-F5344CB8AC3E}">
        <p14:creationId xmlns:p14="http://schemas.microsoft.com/office/powerpoint/2010/main" val="1021153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Mill</a:t>
            </a:r>
            <a:endParaRPr lang="en-US" dirty="0"/>
          </a:p>
        </p:txBody>
      </p:sp>
      <p:sp>
        <p:nvSpPr>
          <p:cNvPr id="7" name="Content Placeholder 6"/>
          <p:cNvSpPr>
            <a:spLocks noGrp="1"/>
          </p:cNvSpPr>
          <p:nvPr>
            <p:ph sz="half" idx="2"/>
          </p:nvPr>
        </p:nvSpPr>
        <p:spPr>
          <a:xfrm>
            <a:off x="4495800" y="1600200"/>
            <a:ext cx="4191000" cy="4648200"/>
          </a:xfrm>
        </p:spPr>
        <p:txBody>
          <a:bodyPr>
            <a:normAutofit fontScale="85000" lnSpcReduction="10000"/>
          </a:bodyPr>
          <a:lstStyle/>
          <a:p>
            <a:pPr marL="0" indent="0">
              <a:spcAft>
                <a:spcPts val="600"/>
              </a:spcAft>
              <a:buNone/>
            </a:pPr>
            <a:r>
              <a:rPr lang="en-US" dirty="0" smtClean="0"/>
              <a:t>For a tree to exist is for it to be the case that the more experiences occur, the more likely it is that we can interpret the totality of all experiences as including perceptions of a tree.</a:t>
            </a:r>
          </a:p>
          <a:p>
            <a:pPr marL="0" indent="0">
              <a:buNone/>
            </a:pPr>
            <a:r>
              <a:rPr lang="en-US" dirty="0" smtClean="0">
                <a:solidFill>
                  <a:schemeClr val="bg1"/>
                </a:solidFill>
              </a:rPr>
              <a:t>The world fundamentally consists of </a:t>
            </a:r>
            <a:r>
              <a:rPr lang="en-US" u="sng" dirty="0" smtClean="0">
                <a:solidFill>
                  <a:schemeClr val="bg1"/>
                </a:solidFill>
              </a:rPr>
              <a:t>experiences</a:t>
            </a:r>
            <a:r>
              <a:rPr lang="en-US" dirty="0" smtClean="0">
                <a:solidFill>
                  <a:schemeClr val="bg1"/>
                </a:solidFill>
              </a:rPr>
              <a:t>: minds are just bundles of experiences, and do not exist “over and above” the experiences that constitute them.</a:t>
            </a:r>
          </a:p>
        </p:txBody>
      </p:sp>
      <p:sp>
        <p:nvSpPr>
          <p:cNvPr id="9" name="TextBox 8"/>
          <p:cNvSpPr txBox="1"/>
          <p:nvPr/>
        </p:nvSpPr>
        <p:spPr>
          <a:xfrm>
            <a:off x="762000" y="5181600"/>
            <a:ext cx="3200400" cy="369332"/>
          </a:xfrm>
          <a:prstGeom prst="rect">
            <a:avLst/>
          </a:prstGeom>
          <a:noFill/>
        </p:spPr>
        <p:txBody>
          <a:bodyPr wrap="square" rtlCol="0">
            <a:spAutoFit/>
          </a:bodyPr>
          <a:lstStyle/>
          <a:p>
            <a:pPr algn="ctr"/>
            <a:r>
              <a:rPr lang="en-US" dirty="0" smtClean="0"/>
              <a:t>John Stuart Mill (1806-1873)</a:t>
            </a:r>
            <a:endParaRPr lang="en-US" dirty="0"/>
          </a:p>
        </p:txBody>
      </p:sp>
      <p:pic>
        <p:nvPicPr>
          <p:cNvPr id="11"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9220" y="1600200"/>
            <a:ext cx="2865120" cy="3581400"/>
          </a:xfrm>
          <a:prstGeom prst="rect">
            <a:avLst/>
          </a:prstGeom>
        </p:spPr>
      </p:pic>
    </p:spTree>
    <p:extLst>
      <p:ext uri="{BB962C8B-B14F-4D97-AF65-F5344CB8AC3E}">
        <p14:creationId xmlns:p14="http://schemas.microsoft.com/office/powerpoint/2010/main" val="1040126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Mill</a:t>
            </a:r>
            <a:endParaRPr lang="en-US" dirty="0"/>
          </a:p>
        </p:txBody>
      </p:sp>
      <p:sp>
        <p:nvSpPr>
          <p:cNvPr id="7" name="Content Placeholder 6"/>
          <p:cNvSpPr>
            <a:spLocks noGrp="1"/>
          </p:cNvSpPr>
          <p:nvPr>
            <p:ph sz="half" idx="2"/>
          </p:nvPr>
        </p:nvSpPr>
        <p:spPr>
          <a:xfrm>
            <a:off x="4495800" y="1600200"/>
            <a:ext cx="4191000" cy="4648200"/>
          </a:xfrm>
        </p:spPr>
        <p:txBody>
          <a:bodyPr>
            <a:normAutofit fontScale="85000" lnSpcReduction="10000"/>
          </a:bodyPr>
          <a:lstStyle/>
          <a:p>
            <a:pPr marL="0" indent="0">
              <a:spcAft>
                <a:spcPts val="600"/>
              </a:spcAft>
              <a:buNone/>
            </a:pPr>
            <a:r>
              <a:rPr lang="en-US" dirty="0" smtClean="0"/>
              <a:t>For a tree to exist is for it to be the case that the more experiences occur, the more likely it is that we can interpret the totality of all experiences as including perceptions of a tree.</a:t>
            </a:r>
          </a:p>
          <a:p>
            <a:pPr marL="0" indent="0">
              <a:buNone/>
            </a:pPr>
            <a:r>
              <a:rPr lang="en-US" dirty="0" smtClean="0"/>
              <a:t>The world fundamentally consists of </a:t>
            </a:r>
            <a:r>
              <a:rPr lang="en-US" u="sng" dirty="0" smtClean="0"/>
              <a:t>experiences</a:t>
            </a:r>
            <a:r>
              <a:rPr lang="en-US" dirty="0" smtClean="0"/>
              <a:t>: minds are just bundles of experiences, and do not exist “over and above” the experiences that constitute them.</a:t>
            </a:r>
          </a:p>
        </p:txBody>
      </p:sp>
      <p:sp>
        <p:nvSpPr>
          <p:cNvPr id="9" name="TextBox 8"/>
          <p:cNvSpPr txBox="1"/>
          <p:nvPr/>
        </p:nvSpPr>
        <p:spPr>
          <a:xfrm>
            <a:off x="762000" y="5181600"/>
            <a:ext cx="3200400" cy="369332"/>
          </a:xfrm>
          <a:prstGeom prst="rect">
            <a:avLst/>
          </a:prstGeom>
          <a:noFill/>
        </p:spPr>
        <p:txBody>
          <a:bodyPr wrap="square" rtlCol="0">
            <a:spAutoFit/>
          </a:bodyPr>
          <a:lstStyle/>
          <a:p>
            <a:pPr algn="ctr"/>
            <a:r>
              <a:rPr lang="en-US" dirty="0" smtClean="0"/>
              <a:t>John Stuart Mill (1806-1873)</a:t>
            </a:r>
            <a:endParaRPr lang="en-US" dirty="0"/>
          </a:p>
        </p:txBody>
      </p:sp>
      <p:pic>
        <p:nvPicPr>
          <p:cNvPr id="11"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9220" y="1600200"/>
            <a:ext cx="2865120" cy="3581400"/>
          </a:xfrm>
          <a:prstGeom prst="rect">
            <a:avLst/>
          </a:prstGeom>
        </p:spPr>
      </p:pic>
    </p:spTree>
    <p:extLst>
      <p:ext uri="{BB962C8B-B14F-4D97-AF65-F5344CB8AC3E}">
        <p14:creationId xmlns:p14="http://schemas.microsoft.com/office/powerpoint/2010/main" val="105090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PH2206: Founders of Modern Philosophy</a:t>
            </a:r>
          </a:p>
          <a:p>
            <a:r>
              <a:rPr lang="en-US" dirty="0" smtClean="0"/>
              <a:t>PH2207: Hume and Kant</a:t>
            </a:r>
          </a:p>
          <a:p>
            <a:r>
              <a:rPr lang="en-US" dirty="0" smtClean="0"/>
              <a:t>PH2213: Metaphysics</a:t>
            </a:r>
          </a:p>
          <a:p>
            <a:r>
              <a:rPr lang="en-US" dirty="0" smtClean="0"/>
              <a:t>PH3244: Appearance and Reality</a:t>
            </a:r>
            <a:endParaRPr lang="en-US" dirty="0"/>
          </a:p>
        </p:txBody>
      </p:sp>
    </p:spTree>
    <p:extLst>
      <p:ext uri="{BB962C8B-B14F-4D97-AF65-F5344CB8AC3E}">
        <p14:creationId xmlns:p14="http://schemas.microsoft.com/office/powerpoint/2010/main" val="2956963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6000" dirty="0" smtClean="0"/>
              <a:t>No more summaries!</a:t>
            </a:r>
            <a:endParaRPr lang="en-US" sz="6000" dirty="0"/>
          </a:p>
        </p:txBody>
      </p:sp>
    </p:spTree>
    <p:extLst>
      <p:ext uri="{BB962C8B-B14F-4D97-AF65-F5344CB8AC3E}">
        <p14:creationId xmlns:p14="http://schemas.microsoft.com/office/powerpoint/2010/main" val="180937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 Hypothesis</a:t>
            </a:r>
            <a:endParaRPr lang="en-US" dirty="0"/>
          </a:p>
        </p:txBody>
      </p:sp>
    </p:spTree>
    <p:extLst>
      <p:ext uri="{BB962C8B-B14F-4D97-AF65-F5344CB8AC3E}">
        <p14:creationId xmlns:p14="http://schemas.microsoft.com/office/powerpoint/2010/main" val="3297502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 Hypothesis</a:t>
            </a:r>
            <a:endParaRPr lang="en-US" dirty="0"/>
          </a:p>
        </p:txBody>
      </p:sp>
      <p:sp>
        <p:nvSpPr>
          <p:cNvPr id="4" name="Content Placeholder 3"/>
          <p:cNvSpPr>
            <a:spLocks noGrp="1"/>
          </p:cNvSpPr>
          <p:nvPr>
            <p:ph sz="half" idx="2"/>
          </p:nvPr>
        </p:nvSpPr>
        <p:spPr/>
        <p:txBody>
          <a:bodyPr/>
          <a:lstStyle/>
          <a:p>
            <a:pPr marL="0" indent="0">
              <a:buNone/>
            </a:pPr>
            <a:r>
              <a:rPr lang="en-US" dirty="0" smtClean="0"/>
              <a:t>Your brain gives rise to your conscious experiences in response to signals from a super-computer to which your brain is directly attached.</a:t>
            </a:r>
            <a:endParaRPr lang="en-US" dirty="0"/>
          </a:p>
        </p:txBody>
      </p:sp>
      <p:pic>
        <p:nvPicPr>
          <p:cNvPr id="6"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7065" y="1908763"/>
            <a:ext cx="3780135" cy="3051108"/>
          </a:xfrm>
          <a:prstGeom prst="rect">
            <a:avLst/>
          </a:prstGeom>
          <a:effectLst>
            <a:outerShdw blurRad="165100" dist="317500" dir="2700000" sx="83000" sy="83000" algn="tl" rotWithShape="0">
              <a:schemeClr val="tx1">
                <a:alpha val="76000"/>
              </a:schemeClr>
            </a:outerShdw>
          </a:effectLst>
        </p:spPr>
      </p:pic>
    </p:spTree>
    <p:extLst>
      <p:ext uri="{BB962C8B-B14F-4D97-AF65-F5344CB8AC3E}">
        <p14:creationId xmlns:p14="http://schemas.microsoft.com/office/powerpoint/2010/main" val="223867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Hypothesis</a:t>
            </a:r>
            <a:endParaRPr lang="en-US" dirty="0"/>
          </a:p>
        </p:txBody>
      </p:sp>
    </p:spTree>
    <p:extLst>
      <p:ext uri="{BB962C8B-B14F-4D97-AF65-F5344CB8AC3E}">
        <p14:creationId xmlns:p14="http://schemas.microsoft.com/office/powerpoint/2010/main" val="762719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Hypothesis</a:t>
            </a:r>
            <a:endParaRPr lang="en-US" dirty="0"/>
          </a:p>
        </p:txBody>
      </p:sp>
      <p:sp>
        <p:nvSpPr>
          <p:cNvPr id="4" name="Content Placeholder 3"/>
          <p:cNvSpPr>
            <a:spLocks noGrp="1"/>
          </p:cNvSpPr>
          <p:nvPr>
            <p:ph sz="half" idx="2"/>
          </p:nvPr>
        </p:nvSpPr>
        <p:spPr/>
        <p:txBody>
          <a:bodyPr/>
          <a:lstStyle/>
          <a:p>
            <a:pPr marL="0" indent="0">
              <a:buNone/>
            </a:pPr>
            <a:r>
              <a:rPr lang="en-US" dirty="0" smtClean="0"/>
              <a:t>Your conscious experiences arise directly from the operations of a supercomputer that is running a </a:t>
            </a:r>
            <a:r>
              <a:rPr lang="en-US" dirty="0" err="1" smtClean="0"/>
              <a:t>Bostrom</a:t>
            </a:r>
            <a:r>
              <a:rPr lang="en-US" dirty="0" smtClean="0"/>
              <a:t>-style ancestor simulation.</a:t>
            </a:r>
            <a:endParaRPr lang="en-US" dirty="0"/>
          </a:p>
        </p:txBody>
      </p:sp>
      <p:pic>
        <p:nvPicPr>
          <p:cNvPr id="6"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243" y="1524001"/>
            <a:ext cx="4462558" cy="3346918"/>
          </a:xfrm>
          <a:prstGeom prst="rect">
            <a:avLst/>
          </a:prstGeom>
          <a:effectLst>
            <a:outerShdw blurRad="165100" dist="317500" dir="2700000" sx="83000" sy="83000" algn="tl" rotWithShape="0">
              <a:schemeClr val="tx1">
                <a:alpha val="76000"/>
              </a:schemeClr>
            </a:outerShdw>
          </a:effectLst>
        </p:spPr>
      </p:pic>
    </p:spTree>
    <p:extLst>
      <p:ext uri="{BB962C8B-B14F-4D97-AF65-F5344CB8AC3E}">
        <p14:creationId xmlns:p14="http://schemas.microsoft.com/office/powerpoint/2010/main" val="3653849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1330</Words>
  <Application>Microsoft Office PowerPoint</Application>
  <PresentationFormat>On-screen Show (4:3)</PresentationFormat>
  <Paragraphs>133</Paragraphs>
  <Slides>58</Slides>
  <Notes>0</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1_Office Theme</vt:lpstr>
      <vt:lpstr>PowerPoint Presentation</vt:lpstr>
      <vt:lpstr>Today’s Plan</vt:lpstr>
      <vt:lpstr>i. Bivs and sims</vt:lpstr>
      <vt:lpstr>Common Sense Hypothesis</vt:lpstr>
      <vt:lpstr>Common Sense Hypothesis</vt:lpstr>
      <vt:lpstr>BIV Hypothesis</vt:lpstr>
      <vt:lpstr>BIV Hypothesis</vt:lpstr>
      <vt:lpstr>Simulation Hypothesis</vt:lpstr>
      <vt:lpstr>Simulation Hypothesis</vt:lpstr>
      <vt:lpstr>PowerPoint Presentation</vt:lpstr>
      <vt:lpstr>ii. Skepticism vs metaphysics</vt:lpstr>
      <vt:lpstr>PowerPoint Presentation</vt:lpstr>
      <vt:lpstr>PowerPoint Presentation</vt:lpstr>
      <vt:lpstr>PowerPoint Presentation</vt:lpstr>
      <vt:lpstr>PowerPoint Presentation</vt:lpstr>
      <vt:lpstr>PowerPoint Presentation</vt:lpstr>
      <vt:lpstr>A Skeptical Hypothesis</vt:lpstr>
      <vt:lpstr>A Skeptical Hypothesis</vt:lpstr>
      <vt:lpstr>A Skeptical Hypothesis</vt:lpstr>
      <vt:lpstr>A Skeptical Hypothesis</vt:lpstr>
      <vt:lpstr>A Skeptical Hypothesis</vt:lpstr>
      <vt:lpstr>PowerPoint Presentation</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Some Metaphysical Hypotheses</vt:lpstr>
      <vt:lpstr>iii. Some major metaphysical theories</vt:lpstr>
      <vt:lpstr>PowerPoint Presentation</vt:lpstr>
      <vt:lpstr>Kant</vt:lpstr>
      <vt:lpstr>Kant</vt:lpstr>
      <vt:lpstr>Kant</vt:lpstr>
      <vt:lpstr>PowerPoint Presentation</vt:lpstr>
      <vt:lpstr>Berkeley</vt:lpstr>
      <vt:lpstr>Berkeley</vt:lpstr>
      <vt:lpstr>PowerPoint Presentation</vt:lpstr>
      <vt:lpstr>Spinoza</vt:lpstr>
      <vt:lpstr>Spinoza</vt:lpstr>
      <vt:lpstr>Spinoza</vt:lpstr>
      <vt:lpstr>Spinoza</vt:lpstr>
      <vt:lpstr>PowerPoint Presentation</vt:lpstr>
      <vt:lpstr>Leibniz</vt:lpstr>
      <vt:lpstr>Leibniz</vt:lpstr>
      <vt:lpstr>Leibniz</vt:lpstr>
      <vt:lpstr>PowerPoint Presentation</vt:lpstr>
      <vt:lpstr>Mill</vt:lpstr>
      <vt:lpstr>Mill</vt:lpstr>
      <vt:lpstr>Mill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Walsh Pelczar</dc:creator>
  <cp:lastModifiedBy>Michael Walsh Pelczar</cp:lastModifiedBy>
  <cp:revision>28</cp:revision>
  <dcterms:created xsi:type="dcterms:W3CDTF">2014-11-07T03:02:53Z</dcterms:created>
  <dcterms:modified xsi:type="dcterms:W3CDTF">2014-11-07T07:16:52Z</dcterms:modified>
</cp:coreProperties>
</file>