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20" r:id="rId3"/>
    <p:sldId id="389" r:id="rId4"/>
    <p:sldId id="480" r:id="rId5"/>
    <p:sldId id="479" r:id="rId6"/>
    <p:sldId id="485" r:id="rId7"/>
    <p:sldId id="486" r:id="rId8"/>
    <p:sldId id="392" r:id="rId9"/>
    <p:sldId id="487" r:id="rId10"/>
    <p:sldId id="482" r:id="rId11"/>
    <p:sldId id="460" r:id="rId12"/>
    <p:sldId id="489" r:id="rId13"/>
    <p:sldId id="490" r:id="rId14"/>
    <p:sldId id="491" r:id="rId15"/>
    <p:sldId id="488" r:id="rId16"/>
    <p:sldId id="492" r:id="rId17"/>
    <p:sldId id="493" r:id="rId18"/>
    <p:sldId id="494" r:id="rId19"/>
    <p:sldId id="495" r:id="rId20"/>
    <p:sldId id="496" r:id="rId21"/>
    <p:sldId id="483" r:id="rId22"/>
    <p:sldId id="497" r:id="rId23"/>
    <p:sldId id="484"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6DC07-058F-C848-A13C-9356DFF8968B}">
          <p14:sldIdLst>
            <p14:sldId id="256"/>
            <p14:sldId id="320"/>
            <p14:sldId id="389"/>
            <p14:sldId id="480"/>
            <p14:sldId id="479"/>
            <p14:sldId id="485"/>
            <p14:sldId id="486"/>
            <p14:sldId id="392"/>
            <p14:sldId id="487"/>
            <p14:sldId id="482"/>
            <p14:sldId id="460"/>
            <p14:sldId id="489"/>
            <p14:sldId id="490"/>
            <p14:sldId id="491"/>
            <p14:sldId id="488"/>
            <p14:sldId id="492"/>
            <p14:sldId id="493"/>
            <p14:sldId id="494"/>
            <p14:sldId id="495"/>
            <p14:sldId id="496"/>
            <p14:sldId id="483"/>
            <p14:sldId id="497"/>
            <p14:sldId id="484"/>
            <p14:sldId id="498"/>
            <p14:sldId id="499"/>
            <p14:sldId id="500"/>
            <p14:sldId id="501"/>
            <p14:sldId id="502"/>
            <p14:sldId id="503"/>
            <p14:sldId id="504"/>
            <p14:sldId id="505"/>
            <p14:sldId id="506"/>
            <p14:sldId id="507"/>
            <p14:sldId id="508"/>
            <p14:sldId id="509"/>
            <p14:sldId id="510"/>
            <p14:sldId id="5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3" autoAdjust="0"/>
    <p:restoredTop sz="72622" autoAdjust="0"/>
  </p:normalViewPr>
  <p:slideViewPr>
    <p:cSldViewPr snapToGrid="0" snapToObjects="1">
      <p:cViewPr varScale="1">
        <p:scale>
          <a:sx n="51" d="100"/>
          <a:sy n="51" d="100"/>
        </p:scale>
        <p:origin x="1712" y="36"/>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4296" y="6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09ADB-436B-4DAE-B52A-8112484C3E7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SG"/>
        </a:p>
      </dgm:t>
    </dgm:pt>
    <dgm:pt modelId="{9E01732C-7F69-4224-87DC-2E72BEF941B2}">
      <dgm:prSet phldrT="[Text]"/>
      <dgm:spPr/>
      <dgm:t>
        <a:bodyPr/>
        <a:lstStyle/>
        <a:p>
          <a:r>
            <a:rPr lang="en-US" b="1" baseline="0" dirty="0" smtClean="0"/>
            <a:t>Strict migration policies make it difficult for families to migrate together</a:t>
          </a:r>
          <a:endParaRPr lang="en-SG" b="1" dirty="0"/>
        </a:p>
      </dgm:t>
    </dgm:pt>
    <dgm:pt modelId="{69736947-E606-4E4A-83D8-F453FAA404FC}" type="parTrans" cxnId="{34139924-7275-44B2-AC53-BC12AEA468DE}">
      <dgm:prSet/>
      <dgm:spPr/>
      <dgm:t>
        <a:bodyPr/>
        <a:lstStyle/>
        <a:p>
          <a:endParaRPr lang="en-SG"/>
        </a:p>
      </dgm:t>
    </dgm:pt>
    <dgm:pt modelId="{30634031-FC0A-4C0F-9BCE-1816650B8802}" type="sibTrans" cxnId="{34139924-7275-44B2-AC53-BC12AEA468DE}">
      <dgm:prSet/>
      <dgm:spPr/>
      <dgm:t>
        <a:bodyPr/>
        <a:lstStyle/>
        <a:p>
          <a:endParaRPr lang="en-SG"/>
        </a:p>
      </dgm:t>
    </dgm:pt>
    <dgm:pt modelId="{3283B2B2-9487-455D-BC87-63C240F5CD80}">
      <dgm:prSet phldrT="[Text]"/>
      <dgm:spPr/>
      <dgm:t>
        <a:bodyPr/>
        <a:lstStyle/>
        <a:p>
          <a:r>
            <a:rPr lang="en-US" b="1" baseline="0" dirty="0" smtClean="0"/>
            <a:t>Roles and responsibilities of different family members</a:t>
          </a:r>
          <a:endParaRPr lang="en-SG" b="1" dirty="0"/>
        </a:p>
      </dgm:t>
    </dgm:pt>
    <dgm:pt modelId="{FE5156B3-7EF5-4530-9A39-5B86E3843F80}" type="parTrans" cxnId="{43C7FFD4-ACD7-4E5B-A6B4-37CD8D2CC040}">
      <dgm:prSet/>
      <dgm:spPr/>
      <dgm:t>
        <a:bodyPr/>
        <a:lstStyle/>
        <a:p>
          <a:endParaRPr lang="en-SG"/>
        </a:p>
      </dgm:t>
    </dgm:pt>
    <dgm:pt modelId="{72FE4E04-3116-4FC3-A98C-9CA428C47472}" type="sibTrans" cxnId="{43C7FFD4-ACD7-4E5B-A6B4-37CD8D2CC040}">
      <dgm:prSet/>
      <dgm:spPr/>
      <dgm:t>
        <a:bodyPr/>
        <a:lstStyle/>
        <a:p>
          <a:endParaRPr lang="en-SG"/>
        </a:p>
      </dgm:t>
    </dgm:pt>
    <dgm:pt modelId="{0EE6B8E1-3F0D-47F4-93ED-B8AA9775176B}">
      <dgm:prSet phldrT="[Text]"/>
      <dgm:spPr/>
      <dgm:t>
        <a:bodyPr/>
        <a:lstStyle/>
        <a:p>
          <a:r>
            <a:rPr lang="en-US" b="1" baseline="0" dirty="0" smtClean="0"/>
            <a:t>Families scattering to flee violent conflict or persecution </a:t>
          </a:r>
          <a:endParaRPr lang="en-SG" b="1" dirty="0"/>
        </a:p>
      </dgm:t>
    </dgm:pt>
    <dgm:pt modelId="{BC88957F-A291-4303-9563-74E1B8CE8C85}" type="parTrans" cxnId="{C29F132A-954D-433E-8A95-A0CDF8B0AD48}">
      <dgm:prSet/>
      <dgm:spPr/>
      <dgm:t>
        <a:bodyPr/>
        <a:lstStyle/>
        <a:p>
          <a:endParaRPr lang="en-SG"/>
        </a:p>
      </dgm:t>
    </dgm:pt>
    <dgm:pt modelId="{C96D2D2B-471C-4E31-B827-566DC66D945F}" type="sibTrans" cxnId="{C29F132A-954D-433E-8A95-A0CDF8B0AD48}">
      <dgm:prSet/>
      <dgm:spPr/>
      <dgm:t>
        <a:bodyPr/>
        <a:lstStyle/>
        <a:p>
          <a:endParaRPr lang="en-SG"/>
        </a:p>
      </dgm:t>
    </dgm:pt>
    <dgm:pt modelId="{5061E62B-8381-4ED5-B9EF-3D28DDB791EF}" type="pres">
      <dgm:prSet presAssocID="{AC109ADB-436B-4DAE-B52A-8112484C3E7D}" presName="cycle" presStyleCnt="0">
        <dgm:presLayoutVars>
          <dgm:dir/>
          <dgm:resizeHandles val="exact"/>
        </dgm:presLayoutVars>
      </dgm:prSet>
      <dgm:spPr/>
      <dgm:t>
        <a:bodyPr/>
        <a:lstStyle/>
        <a:p>
          <a:endParaRPr lang="en-US"/>
        </a:p>
      </dgm:t>
    </dgm:pt>
    <dgm:pt modelId="{18A19EB5-5341-40C9-BC20-B1DE3FD45887}" type="pres">
      <dgm:prSet presAssocID="{9E01732C-7F69-4224-87DC-2E72BEF941B2}" presName="node" presStyleLbl="node1" presStyleIdx="0" presStyleCnt="3">
        <dgm:presLayoutVars>
          <dgm:bulletEnabled val="1"/>
        </dgm:presLayoutVars>
      </dgm:prSet>
      <dgm:spPr/>
      <dgm:t>
        <a:bodyPr/>
        <a:lstStyle/>
        <a:p>
          <a:endParaRPr lang="en-SG"/>
        </a:p>
      </dgm:t>
    </dgm:pt>
    <dgm:pt modelId="{667E27E9-2FEA-4C2A-A830-02C19E29D73A}" type="pres">
      <dgm:prSet presAssocID="{9E01732C-7F69-4224-87DC-2E72BEF941B2}" presName="spNode" presStyleCnt="0"/>
      <dgm:spPr/>
    </dgm:pt>
    <dgm:pt modelId="{840A1E8E-F31C-4CA8-9456-AAAA338F902A}" type="pres">
      <dgm:prSet presAssocID="{30634031-FC0A-4C0F-9BCE-1816650B8802}" presName="sibTrans" presStyleLbl="sibTrans1D1" presStyleIdx="0" presStyleCnt="3"/>
      <dgm:spPr/>
      <dgm:t>
        <a:bodyPr/>
        <a:lstStyle/>
        <a:p>
          <a:endParaRPr lang="en-US"/>
        </a:p>
      </dgm:t>
    </dgm:pt>
    <dgm:pt modelId="{E07FAE59-6E55-4D32-85CE-6912F8A5A8B8}" type="pres">
      <dgm:prSet presAssocID="{3283B2B2-9487-455D-BC87-63C240F5CD80}" presName="node" presStyleLbl="node1" presStyleIdx="1" presStyleCnt="3">
        <dgm:presLayoutVars>
          <dgm:bulletEnabled val="1"/>
        </dgm:presLayoutVars>
      </dgm:prSet>
      <dgm:spPr/>
      <dgm:t>
        <a:bodyPr/>
        <a:lstStyle/>
        <a:p>
          <a:endParaRPr lang="en-SG"/>
        </a:p>
      </dgm:t>
    </dgm:pt>
    <dgm:pt modelId="{C8F9DF85-B20B-4CD3-8228-7CE40C89FD66}" type="pres">
      <dgm:prSet presAssocID="{3283B2B2-9487-455D-BC87-63C240F5CD80}" presName="spNode" presStyleCnt="0"/>
      <dgm:spPr/>
    </dgm:pt>
    <dgm:pt modelId="{CCCF7A23-0867-4AF5-8ADE-66AE416FFC94}" type="pres">
      <dgm:prSet presAssocID="{72FE4E04-3116-4FC3-A98C-9CA428C47472}" presName="sibTrans" presStyleLbl="sibTrans1D1" presStyleIdx="1" presStyleCnt="3"/>
      <dgm:spPr/>
      <dgm:t>
        <a:bodyPr/>
        <a:lstStyle/>
        <a:p>
          <a:endParaRPr lang="en-US"/>
        </a:p>
      </dgm:t>
    </dgm:pt>
    <dgm:pt modelId="{FE62664D-3E53-47E7-8CEE-68242101789D}" type="pres">
      <dgm:prSet presAssocID="{0EE6B8E1-3F0D-47F4-93ED-B8AA9775176B}" presName="node" presStyleLbl="node1" presStyleIdx="2" presStyleCnt="3">
        <dgm:presLayoutVars>
          <dgm:bulletEnabled val="1"/>
        </dgm:presLayoutVars>
      </dgm:prSet>
      <dgm:spPr/>
      <dgm:t>
        <a:bodyPr/>
        <a:lstStyle/>
        <a:p>
          <a:endParaRPr lang="en-SG"/>
        </a:p>
      </dgm:t>
    </dgm:pt>
    <dgm:pt modelId="{AD13F09F-CA0E-4D33-A3DA-C06A70B16715}" type="pres">
      <dgm:prSet presAssocID="{0EE6B8E1-3F0D-47F4-93ED-B8AA9775176B}" presName="spNode" presStyleCnt="0"/>
      <dgm:spPr/>
    </dgm:pt>
    <dgm:pt modelId="{C2E865CC-DF5E-4B7E-909D-57FE516862F2}" type="pres">
      <dgm:prSet presAssocID="{C96D2D2B-471C-4E31-B827-566DC66D945F}" presName="sibTrans" presStyleLbl="sibTrans1D1" presStyleIdx="2" presStyleCnt="3"/>
      <dgm:spPr/>
      <dgm:t>
        <a:bodyPr/>
        <a:lstStyle/>
        <a:p>
          <a:endParaRPr lang="en-US"/>
        </a:p>
      </dgm:t>
    </dgm:pt>
  </dgm:ptLst>
  <dgm:cxnLst>
    <dgm:cxn modelId="{C29F132A-954D-433E-8A95-A0CDF8B0AD48}" srcId="{AC109ADB-436B-4DAE-B52A-8112484C3E7D}" destId="{0EE6B8E1-3F0D-47F4-93ED-B8AA9775176B}" srcOrd="2" destOrd="0" parTransId="{BC88957F-A291-4303-9563-74E1B8CE8C85}" sibTransId="{C96D2D2B-471C-4E31-B827-566DC66D945F}"/>
    <dgm:cxn modelId="{43C7FFD4-ACD7-4E5B-A6B4-37CD8D2CC040}" srcId="{AC109ADB-436B-4DAE-B52A-8112484C3E7D}" destId="{3283B2B2-9487-455D-BC87-63C240F5CD80}" srcOrd="1" destOrd="0" parTransId="{FE5156B3-7EF5-4530-9A39-5B86E3843F80}" sibTransId="{72FE4E04-3116-4FC3-A98C-9CA428C47472}"/>
    <dgm:cxn modelId="{34139924-7275-44B2-AC53-BC12AEA468DE}" srcId="{AC109ADB-436B-4DAE-B52A-8112484C3E7D}" destId="{9E01732C-7F69-4224-87DC-2E72BEF941B2}" srcOrd="0" destOrd="0" parTransId="{69736947-E606-4E4A-83D8-F453FAA404FC}" sibTransId="{30634031-FC0A-4C0F-9BCE-1816650B8802}"/>
    <dgm:cxn modelId="{5C9AE81A-852D-4426-9BAD-219C82A2372B}" type="presOf" srcId="{AC109ADB-436B-4DAE-B52A-8112484C3E7D}" destId="{5061E62B-8381-4ED5-B9EF-3D28DDB791EF}" srcOrd="0" destOrd="0" presId="urn:microsoft.com/office/officeart/2005/8/layout/cycle6"/>
    <dgm:cxn modelId="{C12D4908-65CE-451B-ACF4-415C3FE28425}" type="presOf" srcId="{3283B2B2-9487-455D-BC87-63C240F5CD80}" destId="{E07FAE59-6E55-4D32-85CE-6912F8A5A8B8}" srcOrd="0" destOrd="0" presId="urn:microsoft.com/office/officeart/2005/8/layout/cycle6"/>
    <dgm:cxn modelId="{62DD80C0-C746-4B2B-B9A4-504627C55F0A}" type="presOf" srcId="{C96D2D2B-471C-4E31-B827-566DC66D945F}" destId="{C2E865CC-DF5E-4B7E-909D-57FE516862F2}" srcOrd="0" destOrd="0" presId="urn:microsoft.com/office/officeart/2005/8/layout/cycle6"/>
    <dgm:cxn modelId="{5FA67850-B3A1-4D91-8240-1CD521CF5D3C}" type="presOf" srcId="{30634031-FC0A-4C0F-9BCE-1816650B8802}" destId="{840A1E8E-F31C-4CA8-9456-AAAA338F902A}" srcOrd="0" destOrd="0" presId="urn:microsoft.com/office/officeart/2005/8/layout/cycle6"/>
    <dgm:cxn modelId="{C9DAAF7D-A644-4BB9-B11A-E939F731ABEC}" type="presOf" srcId="{72FE4E04-3116-4FC3-A98C-9CA428C47472}" destId="{CCCF7A23-0867-4AF5-8ADE-66AE416FFC94}" srcOrd="0" destOrd="0" presId="urn:microsoft.com/office/officeart/2005/8/layout/cycle6"/>
    <dgm:cxn modelId="{690CC262-E0B2-4EBA-A761-6C480894F256}" type="presOf" srcId="{9E01732C-7F69-4224-87DC-2E72BEF941B2}" destId="{18A19EB5-5341-40C9-BC20-B1DE3FD45887}" srcOrd="0" destOrd="0" presId="urn:microsoft.com/office/officeart/2005/8/layout/cycle6"/>
    <dgm:cxn modelId="{016BEEAB-4E4F-4926-9A6E-4B62C3A7AA83}" type="presOf" srcId="{0EE6B8E1-3F0D-47F4-93ED-B8AA9775176B}" destId="{FE62664D-3E53-47E7-8CEE-68242101789D}" srcOrd="0" destOrd="0" presId="urn:microsoft.com/office/officeart/2005/8/layout/cycle6"/>
    <dgm:cxn modelId="{DFEF0D9D-FD8B-451D-8E43-0F88ED27AF54}" type="presParOf" srcId="{5061E62B-8381-4ED5-B9EF-3D28DDB791EF}" destId="{18A19EB5-5341-40C9-BC20-B1DE3FD45887}" srcOrd="0" destOrd="0" presId="urn:microsoft.com/office/officeart/2005/8/layout/cycle6"/>
    <dgm:cxn modelId="{5B999E26-4262-4DD1-BA6C-3B9EF95C2573}" type="presParOf" srcId="{5061E62B-8381-4ED5-B9EF-3D28DDB791EF}" destId="{667E27E9-2FEA-4C2A-A830-02C19E29D73A}" srcOrd="1" destOrd="0" presId="urn:microsoft.com/office/officeart/2005/8/layout/cycle6"/>
    <dgm:cxn modelId="{ECF87211-2DB6-4446-8465-86C97250C0D3}" type="presParOf" srcId="{5061E62B-8381-4ED5-B9EF-3D28DDB791EF}" destId="{840A1E8E-F31C-4CA8-9456-AAAA338F902A}" srcOrd="2" destOrd="0" presId="urn:microsoft.com/office/officeart/2005/8/layout/cycle6"/>
    <dgm:cxn modelId="{CF4B7BDC-EBFF-4574-AD52-67DEBF646DA8}" type="presParOf" srcId="{5061E62B-8381-4ED5-B9EF-3D28DDB791EF}" destId="{E07FAE59-6E55-4D32-85CE-6912F8A5A8B8}" srcOrd="3" destOrd="0" presId="urn:microsoft.com/office/officeart/2005/8/layout/cycle6"/>
    <dgm:cxn modelId="{6B66791D-C6E9-468F-B8EE-DBE8953C6CDF}" type="presParOf" srcId="{5061E62B-8381-4ED5-B9EF-3D28DDB791EF}" destId="{C8F9DF85-B20B-4CD3-8228-7CE40C89FD66}" srcOrd="4" destOrd="0" presId="urn:microsoft.com/office/officeart/2005/8/layout/cycle6"/>
    <dgm:cxn modelId="{85FB504C-1321-425E-8C0A-312D6381B7F7}" type="presParOf" srcId="{5061E62B-8381-4ED5-B9EF-3D28DDB791EF}" destId="{CCCF7A23-0867-4AF5-8ADE-66AE416FFC94}" srcOrd="5" destOrd="0" presId="urn:microsoft.com/office/officeart/2005/8/layout/cycle6"/>
    <dgm:cxn modelId="{0089ECF2-17BE-48F9-B1C1-FF670E7E3B93}" type="presParOf" srcId="{5061E62B-8381-4ED5-B9EF-3D28DDB791EF}" destId="{FE62664D-3E53-47E7-8CEE-68242101789D}" srcOrd="6" destOrd="0" presId="urn:microsoft.com/office/officeart/2005/8/layout/cycle6"/>
    <dgm:cxn modelId="{B9E65C51-2043-4982-9526-259C4A537F12}" type="presParOf" srcId="{5061E62B-8381-4ED5-B9EF-3D28DDB791EF}" destId="{AD13F09F-CA0E-4D33-A3DA-C06A70B16715}" srcOrd="7" destOrd="0" presId="urn:microsoft.com/office/officeart/2005/8/layout/cycle6"/>
    <dgm:cxn modelId="{225EDA3B-AF46-4EDA-9004-A74D34D49EFB}" type="presParOf" srcId="{5061E62B-8381-4ED5-B9EF-3D28DDB791EF}" destId="{C2E865CC-DF5E-4B7E-909D-57FE516862F2}"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A9C21-32C0-BD49-92C8-EA664435D6E3}" type="doc">
      <dgm:prSet loTypeId="urn:microsoft.com/office/officeart/2005/8/layout/cycle3" loCatId="" qsTypeId="urn:microsoft.com/office/officeart/2005/8/quickstyle/simple4" qsCatId="simple" csTypeId="urn:microsoft.com/office/officeart/2005/8/colors/colorful1" csCatId="colorful" phldr="1"/>
      <dgm:spPr/>
      <dgm:t>
        <a:bodyPr/>
        <a:lstStyle/>
        <a:p>
          <a:endParaRPr lang="en-US"/>
        </a:p>
      </dgm:t>
    </dgm:pt>
    <dgm:pt modelId="{9B6B89E8-048E-ED44-84C3-9A0482A920FC}">
      <dgm:prSet phldrT="[Text]"/>
      <dgm:spPr/>
      <dgm:t>
        <a:bodyPr/>
        <a:lstStyle/>
        <a:p>
          <a:r>
            <a:rPr lang="en-US" b="1" dirty="0" smtClean="0"/>
            <a:t>Mobility</a:t>
          </a:r>
          <a:endParaRPr lang="en-US" b="1" dirty="0"/>
        </a:p>
      </dgm:t>
    </dgm:pt>
    <dgm:pt modelId="{7C8505A7-758E-9943-84CD-037C1E50004E}" type="parTrans" cxnId="{3BDFB400-19CB-6340-AE20-B9528F4EE1DF}">
      <dgm:prSet/>
      <dgm:spPr/>
      <dgm:t>
        <a:bodyPr/>
        <a:lstStyle/>
        <a:p>
          <a:endParaRPr lang="en-US"/>
        </a:p>
      </dgm:t>
    </dgm:pt>
    <dgm:pt modelId="{80AD38E8-9154-2E4B-8E7E-3CB134C1AA31}" type="sibTrans" cxnId="{3BDFB400-19CB-6340-AE20-B9528F4EE1DF}">
      <dgm:prSet/>
      <dgm:spPr/>
      <dgm:t>
        <a:bodyPr/>
        <a:lstStyle/>
        <a:p>
          <a:endParaRPr lang="en-US"/>
        </a:p>
      </dgm:t>
    </dgm:pt>
    <dgm:pt modelId="{C917995B-86A4-D744-B23A-194D8F1E32AC}">
      <dgm:prSet phldrT="[Text]"/>
      <dgm:spPr/>
      <dgm:t>
        <a:bodyPr/>
        <a:lstStyle/>
        <a:p>
          <a:r>
            <a:rPr lang="en-US" b="1" dirty="0" smtClean="0"/>
            <a:t>Time allocation</a:t>
          </a:r>
          <a:endParaRPr lang="en-US" b="1" dirty="0"/>
        </a:p>
      </dgm:t>
    </dgm:pt>
    <dgm:pt modelId="{B2847D53-4C26-D44E-928F-CA039AE4012F}" type="parTrans" cxnId="{D73A8393-03D6-CF47-BC20-3F082EC8E093}">
      <dgm:prSet/>
      <dgm:spPr/>
      <dgm:t>
        <a:bodyPr/>
        <a:lstStyle/>
        <a:p>
          <a:endParaRPr lang="en-US"/>
        </a:p>
      </dgm:t>
    </dgm:pt>
    <dgm:pt modelId="{FB0A7589-3042-2249-9E71-0341DE4DCE25}" type="sibTrans" cxnId="{D73A8393-03D6-CF47-BC20-3F082EC8E093}">
      <dgm:prSet/>
      <dgm:spPr/>
      <dgm:t>
        <a:bodyPr/>
        <a:lstStyle/>
        <a:p>
          <a:endParaRPr lang="en-US"/>
        </a:p>
      </dgm:t>
    </dgm:pt>
    <dgm:pt modelId="{CA0E085A-4496-C945-AC99-3F3607364A95}">
      <dgm:prSet phldrT="[Text]"/>
      <dgm:spPr/>
      <dgm:t>
        <a:bodyPr/>
        <a:lstStyle/>
        <a:p>
          <a:r>
            <a:rPr lang="en-US" b="1" dirty="0" smtClean="0"/>
            <a:t>Education and knowledge</a:t>
          </a:r>
          <a:endParaRPr lang="en-US" b="1" dirty="0"/>
        </a:p>
      </dgm:t>
    </dgm:pt>
    <dgm:pt modelId="{D4963999-5644-5D4C-B02B-EE0B51A2E28F}" type="parTrans" cxnId="{C7D137DD-B5EB-2D45-9F76-87F7A2BFBBB7}">
      <dgm:prSet/>
      <dgm:spPr/>
      <dgm:t>
        <a:bodyPr/>
        <a:lstStyle/>
        <a:p>
          <a:endParaRPr lang="en-US"/>
        </a:p>
      </dgm:t>
    </dgm:pt>
    <dgm:pt modelId="{4944E11D-6BBF-9146-9938-7372AD5F4B05}" type="sibTrans" cxnId="{C7D137DD-B5EB-2D45-9F76-87F7A2BFBBB7}">
      <dgm:prSet/>
      <dgm:spPr/>
      <dgm:t>
        <a:bodyPr/>
        <a:lstStyle/>
        <a:p>
          <a:endParaRPr lang="en-US"/>
        </a:p>
      </dgm:t>
    </dgm:pt>
    <dgm:pt modelId="{6B6D18F5-7C54-044F-8D82-BDD89B4EBFFE}">
      <dgm:prSet phldrT="[Text]"/>
      <dgm:spPr/>
      <dgm:t>
        <a:bodyPr/>
        <a:lstStyle/>
        <a:p>
          <a:r>
            <a:rPr lang="en-US" b="1" dirty="0" smtClean="0"/>
            <a:t>Paid work</a:t>
          </a:r>
          <a:endParaRPr lang="en-US" b="1" dirty="0"/>
        </a:p>
      </dgm:t>
    </dgm:pt>
    <dgm:pt modelId="{BA2F45C4-6A41-0D42-BE83-785CE20EB8E1}" type="parTrans" cxnId="{0EE467D7-7B21-9247-AD74-DC9774271C4B}">
      <dgm:prSet/>
      <dgm:spPr/>
      <dgm:t>
        <a:bodyPr/>
        <a:lstStyle/>
        <a:p>
          <a:endParaRPr lang="en-US"/>
        </a:p>
      </dgm:t>
    </dgm:pt>
    <dgm:pt modelId="{F9D6732A-0FE6-7649-A3DC-7AE316A6F55D}" type="sibTrans" cxnId="{0EE467D7-7B21-9247-AD74-DC9774271C4B}">
      <dgm:prSet/>
      <dgm:spPr/>
      <dgm:t>
        <a:bodyPr/>
        <a:lstStyle/>
        <a:p>
          <a:endParaRPr lang="en-US"/>
        </a:p>
      </dgm:t>
    </dgm:pt>
    <dgm:pt modelId="{E5E61DF1-F643-9E43-ACEA-627CBDD99EB1}">
      <dgm:prSet phldrT="[Text]"/>
      <dgm:spPr/>
      <dgm:t>
        <a:bodyPr/>
        <a:lstStyle/>
        <a:p>
          <a:r>
            <a:rPr lang="en-US" b="1" dirty="0" smtClean="0"/>
            <a:t>Appropriate housing </a:t>
          </a:r>
          <a:endParaRPr lang="en-US" b="1" dirty="0"/>
        </a:p>
      </dgm:t>
    </dgm:pt>
    <dgm:pt modelId="{9C59BAE7-9DE9-1D46-B11F-7914066608AA}" type="parTrans" cxnId="{28936B27-FFC8-A34D-BAE9-1C3181912A66}">
      <dgm:prSet/>
      <dgm:spPr/>
      <dgm:t>
        <a:bodyPr/>
        <a:lstStyle/>
        <a:p>
          <a:endParaRPr lang="en-US"/>
        </a:p>
      </dgm:t>
    </dgm:pt>
    <dgm:pt modelId="{3877B961-A153-D04E-BB78-D63DE372612A}" type="sibTrans" cxnId="{28936B27-FFC8-A34D-BAE9-1C3181912A66}">
      <dgm:prSet/>
      <dgm:spPr/>
      <dgm:t>
        <a:bodyPr/>
        <a:lstStyle/>
        <a:p>
          <a:endParaRPr lang="en-US"/>
        </a:p>
      </dgm:t>
    </dgm:pt>
    <dgm:pt modelId="{22B4B7A5-664D-D444-B9E4-58ECEAC68829}">
      <dgm:prSet phldrT="[Text]"/>
      <dgm:spPr/>
      <dgm:t>
        <a:bodyPr/>
        <a:lstStyle/>
        <a:p>
          <a:r>
            <a:rPr lang="en-US" b="1" dirty="0" smtClean="0"/>
            <a:t>Communication</a:t>
          </a:r>
          <a:endParaRPr lang="en-US" b="1" dirty="0"/>
        </a:p>
      </dgm:t>
    </dgm:pt>
    <dgm:pt modelId="{99063C2C-A045-4348-A44D-8C6E1BECCEA3}" type="parTrans" cxnId="{88BAAE21-C146-694D-B6EC-CAED63BF2099}">
      <dgm:prSet/>
      <dgm:spPr/>
      <dgm:t>
        <a:bodyPr/>
        <a:lstStyle/>
        <a:p>
          <a:endParaRPr lang="en-US"/>
        </a:p>
      </dgm:t>
    </dgm:pt>
    <dgm:pt modelId="{11524E21-B9B2-D54A-83CB-7A679D362399}" type="sibTrans" cxnId="{88BAAE21-C146-694D-B6EC-CAED63BF2099}">
      <dgm:prSet/>
      <dgm:spPr/>
      <dgm:t>
        <a:bodyPr/>
        <a:lstStyle/>
        <a:p>
          <a:endParaRPr lang="en-US"/>
        </a:p>
      </dgm:t>
    </dgm:pt>
    <dgm:pt modelId="{1E169D3D-3C51-6A48-B396-1FE841C231D1}">
      <dgm:prSet phldrT="[Text]"/>
      <dgm:spPr/>
      <dgm:t>
        <a:bodyPr/>
        <a:lstStyle/>
        <a:p>
          <a:r>
            <a:rPr lang="en-US" b="1" dirty="0" smtClean="0"/>
            <a:t>Social relations</a:t>
          </a:r>
          <a:endParaRPr lang="en-US" b="1" dirty="0"/>
        </a:p>
      </dgm:t>
    </dgm:pt>
    <dgm:pt modelId="{2692C0C0-4F68-D74A-B201-A36A6C5C54D7}" type="parTrans" cxnId="{F37FE6EA-BEEB-6349-95B3-D33896A69115}">
      <dgm:prSet/>
      <dgm:spPr/>
      <dgm:t>
        <a:bodyPr/>
        <a:lstStyle/>
        <a:p>
          <a:endParaRPr lang="en-US"/>
        </a:p>
      </dgm:t>
    </dgm:pt>
    <dgm:pt modelId="{25AEB349-4C8E-1449-A763-61BE40410D55}" type="sibTrans" cxnId="{F37FE6EA-BEEB-6349-95B3-D33896A69115}">
      <dgm:prSet/>
      <dgm:spPr/>
      <dgm:t>
        <a:bodyPr/>
        <a:lstStyle/>
        <a:p>
          <a:endParaRPr lang="en-US"/>
        </a:p>
      </dgm:t>
    </dgm:pt>
    <dgm:pt modelId="{FAE8EF3B-E61C-4448-8A84-B0260468665E}" type="pres">
      <dgm:prSet presAssocID="{A5EA9C21-32C0-BD49-92C8-EA664435D6E3}" presName="Name0" presStyleCnt="0">
        <dgm:presLayoutVars>
          <dgm:dir/>
          <dgm:resizeHandles val="exact"/>
        </dgm:presLayoutVars>
      </dgm:prSet>
      <dgm:spPr/>
      <dgm:t>
        <a:bodyPr/>
        <a:lstStyle/>
        <a:p>
          <a:endParaRPr lang="en-US"/>
        </a:p>
      </dgm:t>
    </dgm:pt>
    <dgm:pt modelId="{AA43D996-D0B6-F94A-A6F0-4F994B475BC0}" type="pres">
      <dgm:prSet presAssocID="{A5EA9C21-32C0-BD49-92C8-EA664435D6E3}" presName="cycle" presStyleCnt="0"/>
      <dgm:spPr/>
    </dgm:pt>
    <dgm:pt modelId="{58B0FD90-F9E4-044B-9A8A-81D5D1031226}" type="pres">
      <dgm:prSet presAssocID="{9B6B89E8-048E-ED44-84C3-9A0482A920FC}" presName="nodeFirstNode" presStyleLbl="node1" presStyleIdx="0" presStyleCnt="7">
        <dgm:presLayoutVars>
          <dgm:bulletEnabled val="1"/>
        </dgm:presLayoutVars>
      </dgm:prSet>
      <dgm:spPr/>
      <dgm:t>
        <a:bodyPr/>
        <a:lstStyle/>
        <a:p>
          <a:endParaRPr lang="en-US"/>
        </a:p>
      </dgm:t>
    </dgm:pt>
    <dgm:pt modelId="{E6F14BC3-DE66-8F42-A8BC-FCA0FAE51D8B}" type="pres">
      <dgm:prSet presAssocID="{80AD38E8-9154-2E4B-8E7E-3CB134C1AA31}" presName="sibTransFirstNode" presStyleLbl="bgShp" presStyleIdx="0" presStyleCnt="1"/>
      <dgm:spPr/>
      <dgm:t>
        <a:bodyPr/>
        <a:lstStyle/>
        <a:p>
          <a:endParaRPr lang="en-US"/>
        </a:p>
      </dgm:t>
    </dgm:pt>
    <dgm:pt modelId="{AA4BFE34-A8C6-1045-B3C0-32732735C0E2}" type="pres">
      <dgm:prSet presAssocID="{22B4B7A5-664D-D444-B9E4-58ECEAC68829}" presName="nodeFollowingNodes" presStyleLbl="node1" presStyleIdx="1" presStyleCnt="7">
        <dgm:presLayoutVars>
          <dgm:bulletEnabled val="1"/>
        </dgm:presLayoutVars>
      </dgm:prSet>
      <dgm:spPr/>
      <dgm:t>
        <a:bodyPr/>
        <a:lstStyle/>
        <a:p>
          <a:endParaRPr lang="en-US"/>
        </a:p>
      </dgm:t>
    </dgm:pt>
    <dgm:pt modelId="{0249A612-CCEC-6E49-BF96-8BBAB32BA146}" type="pres">
      <dgm:prSet presAssocID="{1E169D3D-3C51-6A48-B396-1FE841C231D1}" presName="nodeFollowingNodes" presStyleLbl="node1" presStyleIdx="2" presStyleCnt="7">
        <dgm:presLayoutVars>
          <dgm:bulletEnabled val="1"/>
        </dgm:presLayoutVars>
      </dgm:prSet>
      <dgm:spPr/>
      <dgm:t>
        <a:bodyPr/>
        <a:lstStyle/>
        <a:p>
          <a:endParaRPr lang="en-US"/>
        </a:p>
      </dgm:t>
    </dgm:pt>
    <dgm:pt modelId="{F064BB02-A374-1341-8ECE-3A78336AF705}" type="pres">
      <dgm:prSet presAssocID="{C917995B-86A4-D744-B23A-194D8F1E32AC}" presName="nodeFollowingNodes" presStyleLbl="node1" presStyleIdx="3" presStyleCnt="7">
        <dgm:presLayoutVars>
          <dgm:bulletEnabled val="1"/>
        </dgm:presLayoutVars>
      </dgm:prSet>
      <dgm:spPr/>
      <dgm:t>
        <a:bodyPr/>
        <a:lstStyle/>
        <a:p>
          <a:endParaRPr lang="en-US"/>
        </a:p>
      </dgm:t>
    </dgm:pt>
    <dgm:pt modelId="{3C5C821B-C9C2-3F4F-B6F5-432CE27C741C}" type="pres">
      <dgm:prSet presAssocID="{CA0E085A-4496-C945-AC99-3F3607364A95}" presName="nodeFollowingNodes" presStyleLbl="node1" presStyleIdx="4" presStyleCnt="7">
        <dgm:presLayoutVars>
          <dgm:bulletEnabled val="1"/>
        </dgm:presLayoutVars>
      </dgm:prSet>
      <dgm:spPr/>
      <dgm:t>
        <a:bodyPr/>
        <a:lstStyle/>
        <a:p>
          <a:endParaRPr lang="en-US"/>
        </a:p>
      </dgm:t>
    </dgm:pt>
    <dgm:pt modelId="{5FD2D514-1515-E04B-915D-D5ACE2105D1E}" type="pres">
      <dgm:prSet presAssocID="{6B6D18F5-7C54-044F-8D82-BDD89B4EBFFE}" presName="nodeFollowingNodes" presStyleLbl="node1" presStyleIdx="5" presStyleCnt="7">
        <dgm:presLayoutVars>
          <dgm:bulletEnabled val="1"/>
        </dgm:presLayoutVars>
      </dgm:prSet>
      <dgm:spPr/>
      <dgm:t>
        <a:bodyPr/>
        <a:lstStyle/>
        <a:p>
          <a:endParaRPr lang="en-US"/>
        </a:p>
      </dgm:t>
    </dgm:pt>
    <dgm:pt modelId="{CE39F07A-0388-BB43-B955-8EAF956DF60C}" type="pres">
      <dgm:prSet presAssocID="{E5E61DF1-F643-9E43-ACEA-627CBDD99EB1}" presName="nodeFollowingNodes" presStyleLbl="node1" presStyleIdx="6" presStyleCnt="7">
        <dgm:presLayoutVars>
          <dgm:bulletEnabled val="1"/>
        </dgm:presLayoutVars>
      </dgm:prSet>
      <dgm:spPr/>
      <dgm:t>
        <a:bodyPr/>
        <a:lstStyle/>
        <a:p>
          <a:endParaRPr lang="en-US"/>
        </a:p>
      </dgm:t>
    </dgm:pt>
  </dgm:ptLst>
  <dgm:cxnLst>
    <dgm:cxn modelId="{C7D137DD-B5EB-2D45-9F76-87F7A2BFBBB7}" srcId="{A5EA9C21-32C0-BD49-92C8-EA664435D6E3}" destId="{CA0E085A-4496-C945-AC99-3F3607364A95}" srcOrd="4" destOrd="0" parTransId="{D4963999-5644-5D4C-B02B-EE0B51A2E28F}" sibTransId="{4944E11D-6BBF-9146-9938-7372AD5F4B05}"/>
    <dgm:cxn modelId="{7F9F46DC-540C-3840-AF5F-EEF262800BB7}" type="presOf" srcId="{80AD38E8-9154-2E4B-8E7E-3CB134C1AA31}" destId="{E6F14BC3-DE66-8F42-A8BC-FCA0FAE51D8B}" srcOrd="0" destOrd="0" presId="urn:microsoft.com/office/officeart/2005/8/layout/cycle3"/>
    <dgm:cxn modelId="{ABF0F0C9-8751-B147-98A4-5D50C525F2E4}" type="presOf" srcId="{C917995B-86A4-D744-B23A-194D8F1E32AC}" destId="{F064BB02-A374-1341-8ECE-3A78336AF705}" srcOrd="0" destOrd="0" presId="urn:microsoft.com/office/officeart/2005/8/layout/cycle3"/>
    <dgm:cxn modelId="{A57EEF31-F0A5-7A46-9004-D2A97A766141}" type="presOf" srcId="{E5E61DF1-F643-9E43-ACEA-627CBDD99EB1}" destId="{CE39F07A-0388-BB43-B955-8EAF956DF60C}" srcOrd="0" destOrd="0" presId="urn:microsoft.com/office/officeart/2005/8/layout/cycle3"/>
    <dgm:cxn modelId="{28936B27-FFC8-A34D-BAE9-1C3181912A66}" srcId="{A5EA9C21-32C0-BD49-92C8-EA664435D6E3}" destId="{E5E61DF1-F643-9E43-ACEA-627CBDD99EB1}" srcOrd="6" destOrd="0" parTransId="{9C59BAE7-9DE9-1D46-B11F-7914066608AA}" sibTransId="{3877B961-A153-D04E-BB78-D63DE372612A}"/>
    <dgm:cxn modelId="{E572D0AC-BF9C-684C-B450-29D9D4F43FEB}" type="presOf" srcId="{A5EA9C21-32C0-BD49-92C8-EA664435D6E3}" destId="{FAE8EF3B-E61C-4448-8A84-B0260468665E}" srcOrd="0" destOrd="0" presId="urn:microsoft.com/office/officeart/2005/8/layout/cycle3"/>
    <dgm:cxn modelId="{F37FE6EA-BEEB-6349-95B3-D33896A69115}" srcId="{A5EA9C21-32C0-BD49-92C8-EA664435D6E3}" destId="{1E169D3D-3C51-6A48-B396-1FE841C231D1}" srcOrd="2" destOrd="0" parTransId="{2692C0C0-4F68-D74A-B201-A36A6C5C54D7}" sibTransId="{25AEB349-4C8E-1449-A763-61BE40410D55}"/>
    <dgm:cxn modelId="{3BDFB400-19CB-6340-AE20-B9528F4EE1DF}" srcId="{A5EA9C21-32C0-BD49-92C8-EA664435D6E3}" destId="{9B6B89E8-048E-ED44-84C3-9A0482A920FC}" srcOrd="0" destOrd="0" parTransId="{7C8505A7-758E-9943-84CD-037C1E50004E}" sibTransId="{80AD38E8-9154-2E4B-8E7E-3CB134C1AA31}"/>
    <dgm:cxn modelId="{229E26A6-EAA9-9944-8BF1-58DFDC8DFBBE}" type="presOf" srcId="{CA0E085A-4496-C945-AC99-3F3607364A95}" destId="{3C5C821B-C9C2-3F4F-B6F5-432CE27C741C}" srcOrd="0" destOrd="0" presId="urn:microsoft.com/office/officeart/2005/8/layout/cycle3"/>
    <dgm:cxn modelId="{F393DA06-C1C9-BB43-9746-B5E291640F6A}" type="presOf" srcId="{1E169D3D-3C51-6A48-B396-1FE841C231D1}" destId="{0249A612-CCEC-6E49-BF96-8BBAB32BA146}" srcOrd="0" destOrd="0" presId="urn:microsoft.com/office/officeart/2005/8/layout/cycle3"/>
    <dgm:cxn modelId="{21B5147C-A529-1944-8968-5B9713917F2E}" type="presOf" srcId="{9B6B89E8-048E-ED44-84C3-9A0482A920FC}" destId="{58B0FD90-F9E4-044B-9A8A-81D5D1031226}" srcOrd="0" destOrd="0" presId="urn:microsoft.com/office/officeart/2005/8/layout/cycle3"/>
    <dgm:cxn modelId="{88BAAE21-C146-694D-B6EC-CAED63BF2099}" srcId="{A5EA9C21-32C0-BD49-92C8-EA664435D6E3}" destId="{22B4B7A5-664D-D444-B9E4-58ECEAC68829}" srcOrd="1" destOrd="0" parTransId="{99063C2C-A045-4348-A44D-8C6E1BECCEA3}" sibTransId="{11524E21-B9B2-D54A-83CB-7A679D362399}"/>
    <dgm:cxn modelId="{033E20AB-B23C-2844-98E3-5906B169CBD4}" type="presOf" srcId="{6B6D18F5-7C54-044F-8D82-BDD89B4EBFFE}" destId="{5FD2D514-1515-E04B-915D-D5ACE2105D1E}" srcOrd="0" destOrd="0" presId="urn:microsoft.com/office/officeart/2005/8/layout/cycle3"/>
    <dgm:cxn modelId="{D73A8393-03D6-CF47-BC20-3F082EC8E093}" srcId="{A5EA9C21-32C0-BD49-92C8-EA664435D6E3}" destId="{C917995B-86A4-D744-B23A-194D8F1E32AC}" srcOrd="3" destOrd="0" parTransId="{B2847D53-4C26-D44E-928F-CA039AE4012F}" sibTransId="{FB0A7589-3042-2249-9E71-0341DE4DCE25}"/>
    <dgm:cxn modelId="{0EE467D7-7B21-9247-AD74-DC9774271C4B}" srcId="{A5EA9C21-32C0-BD49-92C8-EA664435D6E3}" destId="{6B6D18F5-7C54-044F-8D82-BDD89B4EBFFE}" srcOrd="5" destOrd="0" parTransId="{BA2F45C4-6A41-0D42-BE83-785CE20EB8E1}" sibTransId="{F9D6732A-0FE6-7649-A3DC-7AE316A6F55D}"/>
    <dgm:cxn modelId="{B520DDFC-4751-B24D-8715-062554C87EF9}" type="presOf" srcId="{22B4B7A5-664D-D444-B9E4-58ECEAC68829}" destId="{AA4BFE34-A8C6-1045-B3C0-32732735C0E2}" srcOrd="0" destOrd="0" presId="urn:microsoft.com/office/officeart/2005/8/layout/cycle3"/>
    <dgm:cxn modelId="{FA83ADBE-9450-5F46-8511-9CB8A9C681A9}" type="presParOf" srcId="{FAE8EF3B-E61C-4448-8A84-B0260468665E}" destId="{AA43D996-D0B6-F94A-A6F0-4F994B475BC0}" srcOrd="0" destOrd="0" presId="urn:microsoft.com/office/officeart/2005/8/layout/cycle3"/>
    <dgm:cxn modelId="{A316763F-755A-AA48-8DE1-BB4A9713D907}" type="presParOf" srcId="{AA43D996-D0B6-F94A-A6F0-4F994B475BC0}" destId="{58B0FD90-F9E4-044B-9A8A-81D5D1031226}" srcOrd="0" destOrd="0" presId="urn:microsoft.com/office/officeart/2005/8/layout/cycle3"/>
    <dgm:cxn modelId="{D1D89FDB-875A-0140-9380-92E5D44ADF74}" type="presParOf" srcId="{AA43D996-D0B6-F94A-A6F0-4F994B475BC0}" destId="{E6F14BC3-DE66-8F42-A8BC-FCA0FAE51D8B}" srcOrd="1" destOrd="0" presId="urn:microsoft.com/office/officeart/2005/8/layout/cycle3"/>
    <dgm:cxn modelId="{66A74073-EA62-8C4B-82D3-52DC37F2CD65}" type="presParOf" srcId="{AA43D996-D0B6-F94A-A6F0-4F994B475BC0}" destId="{AA4BFE34-A8C6-1045-B3C0-32732735C0E2}" srcOrd="2" destOrd="0" presId="urn:microsoft.com/office/officeart/2005/8/layout/cycle3"/>
    <dgm:cxn modelId="{C6E9E276-4232-454D-A728-826951FD52A8}" type="presParOf" srcId="{AA43D996-D0B6-F94A-A6F0-4F994B475BC0}" destId="{0249A612-CCEC-6E49-BF96-8BBAB32BA146}" srcOrd="3" destOrd="0" presId="urn:microsoft.com/office/officeart/2005/8/layout/cycle3"/>
    <dgm:cxn modelId="{3E87DD3C-26E4-5E4B-9ABE-02B89D78B53D}" type="presParOf" srcId="{AA43D996-D0B6-F94A-A6F0-4F994B475BC0}" destId="{F064BB02-A374-1341-8ECE-3A78336AF705}" srcOrd="4" destOrd="0" presId="urn:microsoft.com/office/officeart/2005/8/layout/cycle3"/>
    <dgm:cxn modelId="{816463C9-8BAD-3547-8962-E9223D120D98}" type="presParOf" srcId="{AA43D996-D0B6-F94A-A6F0-4F994B475BC0}" destId="{3C5C821B-C9C2-3F4F-B6F5-432CE27C741C}" srcOrd="5" destOrd="0" presId="urn:microsoft.com/office/officeart/2005/8/layout/cycle3"/>
    <dgm:cxn modelId="{BB48E210-748C-7347-98C6-F54046A42035}" type="presParOf" srcId="{AA43D996-D0B6-F94A-A6F0-4F994B475BC0}" destId="{5FD2D514-1515-E04B-915D-D5ACE2105D1E}" srcOrd="6" destOrd="0" presId="urn:microsoft.com/office/officeart/2005/8/layout/cycle3"/>
    <dgm:cxn modelId="{54A84E59-437B-E74C-B358-66DFCE984726}" type="presParOf" srcId="{AA43D996-D0B6-F94A-A6F0-4F994B475BC0}" destId="{CE39F07A-0388-BB43-B955-8EAF956DF60C}" srcOrd="7"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19EB5-5341-40C9-BC20-B1DE3FD45887}">
      <dsp:nvSpPr>
        <dsp:cNvPr id="0" name=""/>
        <dsp:cNvSpPr/>
      </dsp:nvSpPr>
      <dsp:spPr>
        <a:xfrm>
          <a:off x="2807270" y="1043"/>
          <a:ext cx="2005458" cy="1303548"/>
        </a:xfrm>
        <a:prstGeom prst="round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baseline="0" dirty="0" smtClean="0"/>
            <a:t>Strict migration policies make it difficult for families to migrate together</a:t>
          </a:r>
          <a:endParaRPr lang="en-SG" sz="1600" b="1" kern="1200" dirty="0"/>
        </a:p>
      </dsp:txBody>
      <dsp:txXfrm>
        <a:off x="2870904" y="64677"/>
        <a:ext cx="1878190" cy="1176280"/>
      </dsp:txXfrm>
    </dsp:sp>
    <dsp:sp modelId="{840A1E8E-F31C-4CA8-9456-AAAA338F902A}">
      <dsp:nvSpPr>
        <dsp:cNvPr id="0" name=""/>
        <dsp:cNvSpPr/>
      </dsp:nvSpPr>
      <dsp:spPr>
        <a:xfrm>
          <a:off x="2070476" y="652817"/>
          <a:ext cx="3479046" cy="3479046"/>
        </a:xfrm>
        <a:custGeom>
          <a:avLst/>
          <a:gdLst/>
          <a:ahLst/>
          <a:cxnLst/>
          <a:rect l="0" t="0" r="0" b="0"/>
          <a:pathLst>
            <a:path>
              <a:moveTo>
                <a:pt x="2756840" y="328493"/>
              </a:moveTo>
              <a:arcTo wR="1739523" hR="1739523" stAng="18347440" swAng="3649085"/>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7FAE59-6E55-4D32-85CE-6912F8A5A8B8}">
      <dsp:nvSpPr>
        <dsp:cNvPr id="0" name=""/>
        <dsp:cNvSpPr/>
      </dsp:nvSpPr>
      <dsp:spPr>
        <a:xfrm>
          <a:off x="4313741" y="2610328"/>
          <a:ext cx="2005458" cy="1303548"/>
        </a:xfrm>
        <a:prstGeom prst="roundRect">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baseline="0" dirty="0" smtClean="0"/>
            <a:t>Roles and responsibilities of different family members</a:t>
          </a:r>
          <a:endParaRPr lang="en-SG" sz="1600" b="1" kern="1200" dirty="0"/>
        </a:p>
      </dsp:txBody>
      <dsp:txXfrm>
        <a:off x="4377375" y="2673962"/>
        <a:ext cx="1878190" cy="1176280"/>
      </dsp:txXfrm>
    </dsp:sp>
    <dsp:sp modelId="{CCCF7A23-0867-4AF5-8ADE-66AE416FFC94}">
      <dsp:nvSpPr>
        <dsp:cNvPr id="0" name=""/>
        <dsp:cNvSpPr/>
      </dsp:nvSpPr>
      <dsp:spPr>
        <a:xfrm>
          <a:off x="2070476" y="652817"/>
          <a:ext cx="3479046" cy="3479046"/>
        </a:xfrm>
        <a:custGeom>
          <a:avLst/>
          <a:gdLst/>
          <a:ahLst/>
          <a:cxnLst/>
          <a:rect l="0" t="0" r="0" b="0"/>
          <a:pathLst>
            <a:path>
              <a:moveTo>
                <a:pt x="2567865" y="3269160"/>
              </a:moveTo>
              <a:arcTo wR="1739523" hR="1739523" stAng="3693791" swAng="3412417"/>
            </a:path>
          </a:pathLst>
        </a:custGeom>
        <a:noFill/>
        <a:ln w="127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62664D-3E53-47E7-8CEE-68242101789D}">
      <dsp:nvSpPr>
        <dsp:cNvPr id="0" name=""/>
        <dsp:cNvSpPr/>
      </dsp:nvSpPr>
      <dsp:spPr>
        <a:xfrm>
          <a:off x="1300799" y="2610328"/>
          <a:ext cx="2005458" cy="1303548"/>
        </a:xfrm>
        <a:prstGeom prst="round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baseline="0" dirty="0" smtClean="0"/>
            <a:t>Families scattering to flee violent conflict or persecution </a:t>
          </a:r>
          <a:endParaRPr lang="en-SG" sz="1600" b="1" kern="1200" dirty="0"/>
        </a:p>
      </dsp:txBody>
      <dsp:txXfrm>
        <a:off x="1364433" y="2673962"/>
        <a:ext cx="1878190" cy="1176280"/>
      </dsp:txXfrm>
    </dsp:sp>
    <dsp:sp modelId="{C2E865CC-DF5E-4B7E-909D-57FE516862F2}">
      <dsp:nvSpPr>
        <dsp:cNvPr id="0" name=""/>
        <dsp:cNvSpPr/>
      </dsp:nvSpPr>
      <dsp:spPr>
        <a:xfrm>
          <a:off x="2070476" y="652817"/>
          <a:ext cx="3479046" cy="3479046"/>
        </a:xfrm>
        <a:custGeom>
          <a:avLst/>
          <a:gdLst/>
          <a:ahLst/>
          <a:cxnLst/>
          <a:rect l="0" t="0" r="0" b="0"/>
          <a:pathLst>
            <a:path>
              <a:moveTo>
                <a:pt x="11558" y="1939722"/>
              </a:moveTo>
              <a:arcTo wR="1739523" hR="1739523" stAng="10403475" swAng="3649085"/>
            </a:path>
          </a:pathLst>
        </a:custGeom>
        <a:noFill/>
        <a:ln w="127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14BC3-DE66-8F42-A8BC-FCA0FAE51D8B}">
      <dsp:nvSpPr>
        <dsp:cNvPr id="0" name=""/>
        <dsp:cNvSpPr/>
      </dsp:nvSpPr>
      <dsp:spPr>
        <a:xfrm>
          <a:off x="1551176" y="-28802"/>
          <a:ext cx="4517647" cy="4517647"/>
        </a:xfrm>
        <a:prstGeom prst="circularArrow">
          <a:avLst>
            <a:gd name="adj1" fmla="val 5544"/>
            <a:gd name="adj2" fmla="val 330680"/>
            <a:gd name="adj3" fmla="val 14506497"/>
            <a:gd name="adj4" fmla="val 16955541"/>
            <a:gd name="adj5" fmla="val 5757"/>
          </a:avLst>
        </a:prstGeom>
        <a:solidFill>
          <a:schemeClr val="accent2">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58B0FD90-F9E4-044B-9A8A-81D5D1031226}">
      <dsp:nvSpPr>
        <dsp:cNvPr id="0" name=""/>
        <dsp:cNvSpPr/>
      </dsp:nvSpPr>
      <dsp:spPr>
        <a:xfrm>
          <a:off x="3102136" y="1739"/>
          <a:ext cx="1415727" cy="707863"/>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Mobility</a:t>
          </a:r>
          <a:endParaRPr lang="en-US" sz="1300" b="1" kern="1200" dirty="0"/>
        </a:p>
      </dsp:txBody>
      <dsp:txXfrm>
        <a:off x="3136691" y="36294"/>
        <a:ext cx="1346617" cy="638753"/>
      </dsp:txXfrm>
    </dsp:sp>
    <dsp:sp modelId="{AA4BFE34-A8C6-1045-B3C0-32732735C0E2}">
      <dsp:nvSpPr>
        <dsp:cNvPr id="0" name=""/>
        <dsp:cNvSpPr/>
      </dsp:nvSpPr>
      <dsp:spPr>
        <a:xfrm>
          <a:off x="4608336" y="727086"/>
          <a:ext cx="1415727" cy="707863"/>
        </a:xfrm>
        <a:prstGeom prst="roundRect">
          <a:avLst/>
        </a:prstGeom>
        <a:solidFill>
          <a:schemeClr val="accent3">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Communication</a:t>
          </a:r>
          <a:endParaRPr lang="en-US" sz="1300" b="1" kern="1200" dirty="0"/>
        </a:p>
      </dsp:txBody>
      <dsp:txXfrm>
        <a:off x="4642891" y="761641"/>
        <a:ext cx="1346617" cy="638753"/>
      </dsp:txXfrm>
    </dsp:sp>
    <dsp:sp modelId="{0249A612-CCEC-6E49-BF96-8BBAB32BA146}">
      <dsp:nvSpPr>
        <dsp:cNvPr id="0" name=""/>
        <dsp:cNvSpPr/>
      </dsp:nvSpPr>
      <dsp:spPr>
        <a:xfrm>
          <a:off x="4980337" y="2356928"/>
          <a:ext cx="1415727" cy="707863"/>
        </a:xfrm>
        <a:prstGeom prst="roundRect">
          <a:avLst/>
        </a:prstGeom>
        <a:solidFill>
          <a:schemeClr val="accent4">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Social relations</a:t>
          </a:r>
          <a:endParaRPr lang="en-US" sz="1300" b="1" kern="1200" dirty="0"/>
        </a:p>
      </dsp:txBody>
      <dsp:txXfrm>
        <a:off x="5014892" y="2391483"/>
        <a:ext cx="1346617" cy="638753"/>
      </dsp:txXfrm>
    </dsp:sp>
    <dsp:sp modelId="{F064BB02-A374-1341-8ECE-3A78336AF705}">
      <dsp:nvSpPr>
        <dsp:cNvPr id="0" name=""/>
        <dsp:cNvSpPr/>
      </dsp:nvSpPr>
      <dsp:spPr>
        <a:xfrm>
          <a:off x="3938014" y="3663960"/>
          <a:ext cx="1415727" cy="707863"/>
        </a:xfrm>
        <a:prstGeom prst="roundRect">
          <a:avLst/>
        </a:prstGeom>
        <a:solidFill>
          <a:schemeClr val="accent5">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Time allocation</a:t>
          </a:r>
          <a:endParaRPr lang="en-US" sz="1300" b="1" kern="1200" dirty="0"/>
        </a:p>
      </dsp:txBody>
      <dsp:txXfrm>
        <a:off x="3972569" y="3698515"/>
        <a:ext cx="1346617" cy="638753"/>
      </dsp:txXfrm>
    </dsp:sp>
    <dsp:sp modelId="{3C5C821B-C9C2-3F4F-B6F5-432CE27C741C}">
      <dsp:nvSpPr>
        <dsp:cNvPr id="0" name=""/>
        <dsp:cNvSpPr/>
      </dsp:nvSpPr>
      <dsp:spPr>
        <a:xfrm>
          <a:off x="2266258" y="3663960"/>
          <a:ext cx="1415727" cy="707863"/>
        </a:xfrm>
        <a:prstGeom prst="roundRect">
          <a:avLst/>
        </a:prstGeom>
        <a:solidFill>
          <a:schemeClr val="accent6">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Education and knowledge</a:t>
          </a:r>
          <a:endParaRPr lang="en-US" sz="1300" b="1" kern="1200" dirty="0"/>
        </a:p>
      </dsp:txBody>
      <dsp:txXfrm>
        <a:off x="2300813" y="3698515"/>
        <a:ext cx="1346617" cy="638753"/>
      </dsp:txXfrm>
    </dsp:sp>
    <dsp:sp modelId="{5FD2D514-1515-E04B-915D-D5ACE2105D1E}">
      <dsp:nvSpPr>
        <dsp:cNvPr id="0" name=""/>
        <dsp:cNvSpPr/>
      </dsp:nvSpPr>
      <dsp:spPr>
        <a:xfrm>
          <a:off x="1223935" y="2356928"/>
          <a:ext cx="1415727" cy="707863"/>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Paid work</a:t>
          </a:r>
          <a:endParaRPr lang="en-US" sz="1300" b="1" kern="1200" dirty="0"/>
        </a:p>
      </dsp:txBody>
      <dsp:txXfrm>
        <a:off x="1258490" y="2391483"/>
        <a:ext cx="1346617" cy="638753"/>
      </dsp:txXfrm>
    </dsp:sp>
    <dsp:sp modelId="{CE39F07A-0388-BB43-B955-8EAF956DF60C}">
      <dsp:nvSpPr>
        <dsp:cNvPr id="0" name=""/>
        <dsp:cNvSpPr/>
      </dsp:nvSpPr>
      <dsp:spPr>
        <a:xfrm>
          <a:off x="1595936" y="727086"/>
          <a:ext cx="1415727" cy="707863"/>
        </a:xfrm>
        <a:prstGeom prst="roundRect">
          <a:avLst/>
        </a:prstGeom>
        <a:solidFill>
          <a:schemeClr val="accent3">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Appropriate housing </a:t>
          </a:r>
          <a:endParaRPr lang="en-US" sz="1300" b="1" kern="1200" dirty="0"/>
        </a:p>
      </dsp:txBody>
      <dsp:txXfrm>
        <a:off x="1630491" y="761641"/>
        <a:ext cx="1346617" cy="638753"/>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10/20/2015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3252068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325206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3252068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380478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1520411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Need to be seen as the main decision makers, so they must take up some form of work. But they still need to take care of childcare, which is a conflict, and they are torn between masculinity and fatherhood</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Major religious and cultural differences.</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2614615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410203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Communication- also</a:t>
            </a:r>
            <a:r>
              <a:rPr lang="en-US" baseline="0" dirty="0" smtClean="0"/>
              <a:t> the ability to send items across borders</a:t>
            </a:r>
          </a:p>
          <a:p>
            <a:r>
              <a:rPr lang="en-US" baseline="0" dirty="0" smtClean="0"/>
              <a:t>Social relations- information sharing, and platform for exchange</a:t>
            </a:r>
          </a:p>
          <a:p>
            <a:r>
              <a:rPr lang="en-US" baseline="0" dirty="0" smtClean="0"/>
              <a:t>Paid work- employment opportunities, and support between jobs</a:t>
            </a:r>
          </a:p>
          <a:p>
            <a:r>
              <a:rPr lang="en-US" baseline="0" dirty="0" smtClean="0"/>
              <a:t>Appropriate housing- as family migrate to the place together, a place for family care as well as institutional care (nursing and elderly homes)</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29</a:t>
            </a:fld>
            <a:endParaRPr lang="en-US" dirty="0"/>
          </a:p>
        </p:txBody>
      </p:sp>
    </p:spTree>
    <p:extLst>
      <p:ext uri="{BB962C8B-B14F-4D97-AF65-F5344CB8AC3E}">
        <p14:creationId xmlns:p14="http://schemas.microsoft.com/office/powerpoint/2010/main" val="56551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30</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31</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32</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33</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34</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35</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36</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37</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Roles</a:t>
            </a:r>
            <a:r>
              <a:rPr lang="en-US" baseline="0" dirty="0" smtClean="0"/>
              <a:t> and Responsibility- structural functionalism, different members have different functions. </a:t>
            </a:r>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99314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312434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3124348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312434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Challenges the motherhood as biological rather than culture.</a:t>
            </a:r>
          </a:p>
          <a:p>
            <a:r>
              <a:rPr lang="en-US" sz="1200" b="0" i="0" u="none" strike="noStrike" kern="1200" baseline="0" dirty="0" smtClean="0">
                <a:solidFill>
                  <a:schemeClr val="tx1"/>
                </a:solidFill>
                <a:latin typeface="+mn-lt"/>
                <a:ea typeface="+mn-ea"/>
                <a:cs typeface="+mn-cs"/>
              </a:rPr>
              <a:t>If you are able to conceive a child, then you are adequate in bringing up the child. </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380478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10/20/2015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10/20/2015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10: </a:t>
            </a:r>
            <a:br>
              <a:rPr lang="en-US" sz="3600" dirty="0" smtClean="0"/>
            </a:br>
            <a:r>
              <a:rPr lang="en-US" sz="3600" dirty="0" smtClean="0"/>
              <a:t>transnational families </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Example: Transnational motherhood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2000" dirty="0" smtClean="0"/>
          </a:p>
          <a:p>
            <a:pPr defTabSz="457200">
              <a:spcBef>
                <a:spcPts val="0"/>
              </a:spcBef>
              <a:spcAft>
                <a:spcPts val="0"/>
              </a:spcAft>
              <a:defRPr/>
            </a:pPr>
            <a:r>
              <a:rPr lang="en-US" dirty="0"/>
              <a:t>The association of women with </a:t>
            </a:r>
            <a:r>
              <a:rPr lang="en-US" dirty="0" smtClean="0"/>
              <a:t>housework and childcare is </a:t>
            </a:r>
            <a:r>
              <a:rPr lang="en-US" dirty="0"/>
              <a:t>prevalent across cultures </a:t>
            </a:r>
            <a:endParaRPr lang="en-US" dirty="0" smtClean="0"/>
          </a:p>
          <a:p>
            <a:pPr marL="342900" indent="-342900" defTabSz="457200">
              <a:spcBef>
                <a:spcPts val="0"/>
              </a:spcBef>
              <a:spcAft>
                <a:spcPts val="0"/>
              </a:spcAft>
              <a:buFont typeface="Arial" panose="020B0604020202020204" pitchFamily="34" charset="0"/>
              <a:buChar char="•"/>
              <a:defRPr/>
            </a:pPr>
            <a:r>
              <a:rPr lang="en-US" dirty="0" smtClean="0"/>
              <a:t>Both </a:t>
            </a:r>
            <a:r>
              <a:rPr lang="en-US" dirty="0"/>
              <a:t>the </a:t>
            </a:r>
            <a:r>
              <a:rPr lang="en-US" dirty="0" smtClean="0"/>
              <a:t>migrant domestic </a:t>
            </a:r>
            <a:r>
              <a:rPr lang="en-US" dirty="0"/>
              <a:t>worker and her employer have taken up paid work but have not </a:t>
            </a:r>
            <a:r>
              <a:rPr lang="en-US" dirty="0" smtClean="0"/>
              <a:t>escaped housework and childcare</a:t>
            </a:r>
            <a:endParaRPr lang="en-US" dirty="0"/>
          </a:p>
          <a:p>
            <a:pPr marL="342900" indent="-342900">
              <a:spcBef>
                <a:spcPts val="0"/>
              </a:spcBef>
              <a:spcAft>
                <a:spcPts val="0"/>
              </a:spcAft>
              <a:buFont typeface="Arial" panose="020B0604020202020204" pitchFamily="34" charset="0"/>
              <a:buChar char="•"/>
            </a:pPr>
            <a:r>
              <a:rPr lang="en-US" dirty="0" smtClean="0"/>
              <a:t>Yeoh and </a:t>
            </a:r>
            <a:r>
              <a:rPr lang="en-US" dirty="0"/>
              <a:t>Huang (1999) observe that </a:t>
            </a:r>
            <a:r>
              <a:rPr lang="en-US" dirty="0" smtClean="0"/>
              <a:t>ideas </a:t>
            </a:r>
            <a:r>
              <a:rPr lang="en-US" dirty="0"/>
              <a:t>about </a:t>
            </a:r>
            <a:r>
              <a:rPr lang="en-US" dirty="0" smtClean="0"/>
              <a:t>motherhood </a:t>
            </a:r>
            <a:r>
              <a:rPr lang="en-US" dirty="0"/>
              <a:t>are negotiated between the migrant domestic worker and her employer </a:t>
            </a:r>
          </a:p>
        </p:txBody>
      </p:sp>
    </p:spTree>
    <p:extLst>
      <p:ext uri="{BB962C8B-B14F-4D97-AF65-F5344CB8AC3E}">
        <p14:creationId xmlns:p14="http://schemas.microsoft.com/office/powerpoint/2010/main" val="368513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59800" cy="1371600"/>
          </a:xfrm>
        </p:spPr>
        <p:txBody>
          <a:bodyPr>
            <a:normAutofit/>
          </a:bodyPr>
          <a:lstStyle/>
          <a:p>
            <a:r>
              <a:rPr lang="en-US" sz="2800" dirty="0" smtClean="0"/>
              <a:t>Example: transnational motherhood</a:t>
            </a:r>
            <a:endParaRPr lang="en-US" sz="2800" dirty="0"/>
          </a:p>
        </p:txBody>
      </p:sp>
      <p:sp>
        <p:nvSpPr>
          <p:cNvPr id="2" name="Content Placeholder 1"/>
          <p:cNvSpPr>
            <a:spLocks noGrp="1"/>
          </p:cNvSpPr>
          <p:nvPr>
            <p:ph sz="half" idx="1"/>
          </p:nvPr>
        </p:nvSpPr>
        <p:spPr/>
        <p:txBody>
          <a:bodyPr>
            <a:noAutofit/>
          </a:bodyPr>
          <a:lstStyle/>
          <a:p>
            <a:pPr>
              <a:spcBef>
                <a:spcPts val="0"/>
              </a:spcBef>
              <a:spcAft>
                <a:spcPts val="0"/>
              </a:spcAft>
            </a:pPr>
            <a:endParaRPr lang="en-US" sz="1800" dirty="0" smtClean="0"/>
          </a:p>
          <a:p>
            <a:pPr marL="285750" indent="-285750">
              <a:spcBef>
                <a:spcPts val="0"/>
              </a:spcBef>
              <a:spcAft>
                <a:spcPts val="0"/>
              </a:spcAft>
              <a:buFont typeface="Arial"/>
              <a:buChar char="•"/>
            </a:pPr>
            <a:r>
              <a:rPr lang="en-US" sz="1800" dirty="0" smtClean="0"/>
              <a:t>The </a:t>
            </a:r>
            <a:r>
              <a:rPr lang="en-US" sz="1800" dirty="0"/>
              <a:t>migrant domestic worker is the most </a:t>
            </a:r>
            <a:r>
              <a:rPr lang="en-US" sz="1800" dirty="0">
                <a:solidFill>
                  <a:srgbClr val="1782BF"/>
                </a:solidFill>
              </a:rPr>
              <a:t>“complete” substitution </a:t>
            </a:r>
            <a:r>
              <a:rPr lang="en-US" sz="1800" dirty="0"/>
              <a:t>for the mother </a:t>
            </a:r>
          </a:p>
          <a:p>
            <a:pPr marL="285750" indent="-285750">
              <a:spcBef>
                <a:spcPts val="0"/>
              </a:spcBef>
              <a:spcAft>
                <a:spcPts val="0"/>
              </a:spcAft>
              <a:buFont typeface="Arial"/>
              <a:buChar char="•"/>
            </a:pPr>
            <a:r>
              <a:rPr lang="en-US" sz="1800" dirty="0"/>
              <a:t>T</a:t>
            </a:r>
            <a:r>
              <a:rPr lang="en-US" sz="1800" dirty="0" smtClean="0"/>
              <a:t>he </a:t>
            </a:r>
            <a:r>
              <a:rPr lang="en-US" sz="1800" dirty="0"/>
              <a:t>migrant domestic worker can accomplish housework and childcare </a:t>
            </a:r>
          </a:p>
          <a:p>
            <a:pPr marL="285750" indent="-285750">
              <a:spcBef>
                <a:spcPts val="0"/>
              </a:spcBef>
              <a:spcAft>
                <a:spcPts val="0"/>
              </a:spcAft>
              <a:buFont typeface="Arial"/>
              <a:buChar char="•"/>
            </a:pPr>
            <a:r>
              <a:rPr lang="en-US" sz="1800" dirty="0"/>
              <a:t>But her labor is </a:t>
            </a:r>
            <a:r>
              <a:rPr lang="en-US" sz="1800" dirty="0">
                <a:solidFill>
                  <a:srgbClr val="1782BF"/>
                </a:solidFill>
              </a:rPr>
              <a:t>expandable</a:t>
            </a:r>
            <a:r>
              <a:rPr lang="en-US" sz="1800" dirty="0"/>
              <a:t> </a:t>
            </a:r>
          </a:p>
          <a:p>
            <a:pPr>
              <a:spcBef>
                <a:spcPts val="0"/>
              </a:spcBef>
              <a:spcAft>
                <a:spcPts val="0"/>
              </a:spcAft>
            </a:pPr>
            <a:endParaRPr lang="en-US" sz="2000" dirty="0" smtClean="0"/>
          </a:p>
        </p:txBody>
      </p:sp>
      <p:sp>
        <p:nvSpPr>
          <p:cNvPr id="3" name="Content Placeholder 2"/>
          <p:cNvSpPr>
            <a:spLocks noGrp="1"/>
          </p:cNvSpPr>
          <p:nvPr>
            <p:ph sz="half" idx="2"/>
          </p:nvPr>
        </p:nvSpPr>
        <p:spPr/>
        <p:txBody>
          <a:bodyPr>
            <a:normAutofit/>
          </a:bodyPr>
          <a:lstStyle/>
          <a:p>
            <a:pPr>
              <a:spcBef>
                <a:spcPts val="0"/>
              </a:spcBef>
              <a:spcAft>
                <a:spcPts val="0"/>
              </a:spcAft>
            </a:pPr>
            <a:endParaRPr lang="en-US" sz="1800" dirty="0" smtClean="0"/>
          </a:p>
          <a:p>
            <a:pPr marL="285750" indent="-285750" defTabSz="457200">
              <a:spcBef>
                <a:spcPts val="0"/>
              </a:spcBef>
              <a:spcAft>
                <a:spcPts val="0"/>
              </a:spcAft>
              <a:buFont typeface="Arial"/>
              <a:buChar char="•"/>
              <a:defRPr/>
            </a:pPr>
            <a:r>
              <a:rPr lang="en-US" sz="1800" dirty="0" smtClean="0">
                <a:solidFill>
                  <a:srgbClr val="FF0000"/>
                </a:solidFill>
              </a:rPr>
              <a:t>Because </a:t>
            </a:r>
            <a:r>
              <a:rPr lang="en-US" sz="1800" dirty="0">
                <a:solidFill>
                  <a:srgbClr val="FF0000"/>
                </a:solidFill>
              </a:rPr>
              <a:t>the migrant domestic worker’s labor is expandable, motherhood and gendered notions of housework and childcare are constantly being questioned, challenged, or reinforced</a:t>
            </a:r>
          </a:p>
        </p:txBody>
      </p:sp>
    </p:spTree>
    <p:extLst>
      <p:ext uri="{BB962C8B-B14F-4D97-AF65-F5344CB8AC3E}">
        <p14:creationId xmlns:p14="http://schemas.microsoft.com/office/powerpoint/2010/main" val="661952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Example: Transnational motherhood </a:t>
            </a:r>
            <a:endParaRPr lang="en-US" sz="2800" dirty="0"/>
          </a:p>
        </p:txBody>
      </p:sp>
      <p:sp>
        <p:nvSpPr>
          <p:cNvPr id="6" name="Content Placeholder 5"/>
          <p:cNvSpPr>
            <a:spLocks noGrp="1"/>
          </p:cNvSpPr>
          <p:nvPr>
            <p:ph idx="1"/>
          </p:nvPr>
        </p:nvSpPr>
        <p:spPr/>
        <p:txBody>
          <a:bodyPr>
            <a:normAutofit fontScale="62500" lnSpcReduction="20000"/>
          </a:bodyPr>
          <a:lstStyle/>
          <a:p>
            <a:pPr>
              <a:lnSpc>
                <a:spcPct val="120000"/>
              </a:lnSpc>
              <a:spcBef>
                <a:spcPts val="0"/>
              </a:spcBef>
              <a:spcAft>
                <a:spcPts val="0"/>
              </a:spcAft>
            </a:pPr>
            <a:endParaRPr lang="en-US" sz="2600" dirty="0" smtClean="0"/>
          </a:p>
          <a:p>
            <a:pPr>
              <a:lnSpc>
                <a:spcPct val="120000"/>
              </a:lnSpc>
              <a:spcBef>
                <a:spcPts val="0"/>
              </a:spcBef>
              <a:spcAft>
                <a:spcPts val="0"/>
              </a:spcAft>
            </a:pPr>
            <a:r>
              <a:rPr lang="en-US" sz="2600" dirty="0" smtClean="0"/>
              <a:t>“My maid used to sleep with my first child when he was a baby</a:t>
            </a:r>
            <a:r>
              <a:rPr lang="is-IS" sz="2600" dirty="0" smtClean="0"/>
              <a:t>… She was so attached to the baby that the baby didn’t want me, you see. So I said, no no no! No matter how, I’ll stay up at night and do the night feeds. I’ll do it, you know. I’ll do it, I’ll do it! The you have the first child, and then the second, now the third, you’re so tired, aiyoh, you just want the added sleep lah, so I would rotate witb her [the maid], you see, alternate nights with the baby. </a:t>
            </a:r>
            <a:r>
              <a:rPr lang="en-US" sz="2600" dirty="0" smtClean="0"/>
              <a:t>T</a:t>
            </a:r>
            <a:r>
              <a:rPr lang="is-IS" sz="2600" dirty="0" smtClean="0"/>
              <a:t>hen since I had the second maid, aiyah, since I’m paying her so much, I shouldn’t be wasting my nights, sleepless nights you know, let her look after [the baby] lah! </a:t>
            </a:r>
            <a:r>
              <a:rPr lang="en-US" sz="2600" dirty="0" smtClean="0"/>
              <a:t>S</a:t>
            </a:r>
            <a:r>
              <a:rPr lang="is-IS" sz="2600" dirty="0" smtClean="0"/>
              <a:t>o for the last few months, I have not been [sleeping with the baby], only like on Friday nights, once a week... </a:t>
            </a:r>
            <a:r>
              <a:rPr lang="en-US" sz="2600" dirty="0" smtClean="0"/>
              <a:t>B</a:t>
            </a:r>
            <a:r>
              <a:rPr lang="is-IS" sz="2600" dirty="0" smtClean="0"/>
              <a:t>ut I feel that I’m neglecting him [the third child]. </a:t>
            </a:r>
            <a:r>
              <a:rPr lang="en-US" sz="2600" dirty="0" smtClean="0"/>
              <a:t>Y</a:t>
            </a:r>
            <a:r>
              <a:rPr lang="is-IS" sz="2600" dirty="0" smtClean="0"/>
              <a:t>ou see, with the [addition of the] second maid, it becomes inevitably ‘Minda [one of the maids], can you please look after the baby?’ </a:t>
            </a:r>
            <a:r>
              <a:rPr lang="en-US" sz="2600" dirty="0" smtClean="0"/>
              <a:t>I</a:t>
            </a:r>
            <a:r>
              <a:rPr lang="is-IS" sz="2600" dirty="0" smtClean="0"/>
              <a:t> feel that I just want more time to myself, and then when I evaluate [what’s happening], aiyah, what is this lah, I’m neglecting him!” Ellen </a:t>
            </a:r>
            <a:r>
              <a:rPr lang="is-IS" sz="2600" dirty="0"/>
              <a:t>(Yeoh and Huang 1999, pp. </a:t>
            </a:r>
            <a:r>
              <a:rPr lang="is-IS" sz="2600" dirty="0" smtClean="0"/>
              <a:t>286)</a:t>
            </a:r>
            <a:r>
              <a:rPr lang="is-IS" sz="2600" dirty="0"/>
              <a:t>.</a:t>
            </a:r>
            <a:r>
              <a:rPr lang="is-IS" dirty="0"/>
              <a:t>     </a:t>
            </a:r>
            <a:r>
              <a:rPr lang="en-US" dirty="0"/>
              <a:t> </a:t>
            </a:r>
            <a:r>
              <a:rPr lang="is-IS" dirty="0" smtClean="0"/>
              <a:t> </a:t>
            </a:r>
            <a:endParaRPr lang="en-US" dirty="0"/>
          </a:p>
        </p:txBody>
      </p:sp>
    </p:spTree>
    <p:extLst>
      <p:ext uri="{BB962C8B-B14F-4D97-AF65-F5344CB8AC3E}">
        <p14:creationId xmlns:p14="http://schemas.microsoft.com/office/powerpoint/2010/main" val="206002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Example: Transnational motherhood </a:t>
            </a:r>
            <a:endParaRPr lang="en-US" sz="2800" dirty="0"/>
          </a:p>
        </p:txBody>
      </p:sp>
      <p:sp>
        <p:nvSpPr>
          <p:cNvPr id="6" name="Content Placeholder 5"/>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“She took care of her children as if they were her own. However, as soon as I set foot inside the house, she would stop what she was doing, leave me with my children, and go to her room. Many times, I complained that Prima does not even give me time to put down my purse, or to change and freshen up from work. Initially I resented her for that. I soon realized that Prima did this to allow me ‘quality time’ with my children</a:t>
            </a:r>
            <a:r>
              <a:rPr lang="is-IS" dirty="0" smtClean="0"/>
              <a:t>… my high-profile career failed to impress her. </a:t>
            </a:r>
            <a:r>
              <a:rPr lang="en-US" dirty="0" smtClean="0"/>
              <a:t>A</a:t>
            </a:r>
            <a:r>
              <a:rPr lang="is-IS" dirty="0" smtClean="0"/>
              <a:t>s far as she was concerned, i had to do the ‘mothering’ during weekends...” One Singapore employer’s testimony </a:t>
            </a:r>
            <a:r>
              <a:rPr lang="is-IS" dirty="0"/>
              <a:t>(Yeoh and Huang 1999, pp. </a:t>
            </a:r>
            <a:r>
              <a:rPr lang="is-IS" dirty="0" smtClean="0"/>
              <a:t>288)</a:t>
            </a:r>
            <a:r>
              <a:rPr lang="is-IS" dirty="0"/>
              <a:t>.     </a:t>
            </a:r>
            <a:r>
              <a:rPr lang="en-US" dirty="0"/>
              <a:t> </a:t>
            </a:r>
            <a:r>
              <a:rPr lang="is-IS" dirty="0" smtClean="0"/>
              <a:t> </a:t>
            </a:r>
            <a:endParaRPr lang="en-US" dirty="0"/>
          </a:p>
        </p:txBody>
      </p:sp>
    </p:spTree>
    <p:extLst>
      <p:ext uri="{BB962C8B-B14F-4D97-AF65-F5344CB8AC3E}">
        <p14:creationId xmlns:p14="http://schemas.microsoft.com/office/powerpoint/2010/main" val="247299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Example: Transnational motherhood </a:t>
            </a:r>
            <a:endParaRPr lang="en-US" sz="2800" dirty="0"/>
          </a:p>
        </p:txBody>
      </p:sp>
      <p:sp>
        <p:nvSpPr>
          <p:cNvPr id="6" name="Content Placeholder 5"/>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“I don’t have enough money, lah. I need to earn money because, ah, I’m alone. I’m the father, I’m the mother, and then how, if the children grow up, I have no money. Aiyah, then now, my son is in school already, then high school already, then er, college, then what to do? I’m thinking of the education. Every time I think of going home after finishing a contract, my children say, ‘Very expensive, all the things here.’ Then my money is only so much in the bank, then when [they] finish schooling, then how” That’s when I think I can come back for another two years lah</a:t>
            </a:r>
            <a:r>
              <a:rPr lang="is-IS" dirty="0" smtClean="0"/>
              <a:t>… So another two years more! [laughs] Twelve years now [since first starting out as a foreign domestic worker]!” Lucy </a:t>
            </a:r>
            <a:r>
              <a:rPr lang="is-IS" dirty="0"/>
              <a:t>(Yeoh and Huang 1999, pp. </a:t>
            </a:r>
            <a:r>
              <a:rPr lang="is-IS" dirty="0" smtClean="0"/>
              <a:t>294)</a:t>
            </a:r>
            <a:r>
              <a:rPr lang="is-IS" dirty="0"/>
              <a:t>.     </a:t>
            </a:r>
            <a:r>
              <a:rPr lang="en-US" dirty="0"/>
              <a:t> </a:t>
            </a:r>
            <a:r>
              <a:rPr lang="is-IS" dirty="0" smtClean="0"/>
              <a:t> </a:t>
            </a:r>
            <a:endParaRPr lang="en-US" dirty="0"/>
          </a:p>
        </p:txBody>
      </p:sp>
    </p:spTree>
    <p:extLst>
      <p:ext uri="{BB962C8B-B14F-4D97-AF65-F5344CB8AC3E}">
        <p14:creationId xmlns:p14="http://schemas.microsoft.com/office/powerpoint/2010/main" val="137274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analysis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defTabSz="457200">
              <a:spcBef>
                <a:spcPts val="0"/>
              </a:spcBef>
              <a:spcAft>
                <a:spcPts val="0"/>
              </a:spcAft>
              <a:defRPr/>
            </a:pPr>
            <a:r>
              <a:rPr lang="en-US" dirty="0" smtClean="0"/>
              <a:t>How </a:t>
            </a:r>
            <a:r>
              <a:rPr lang="en-US" dirty="0"/>
              <a:t>mothers respond to and manage the </a:t>
            </a:r>
            <a:r>
              <a:rPr lang="en-US" dirty="0" smtClean="0"/>
              <a:t>constraints </a:t>
            </a:r>
            <a:r>
              <a:rPr lang="en-US" dirty="0"/>
              <a:t>they face in </a:t>
            </a:r>
            <a:r>
              <a:rPr lang="en-US" dirty="0" smtClean="0"/>
              <a:t>articulating </a:t>
            </a:r>
            <a:r>
              <a:rPr lang="en-US" dirty="0"/>
              <a:t>motherhood transnationally</a:t>
            </a:r>
          </a:p>
          <a:p>
            <a:pPr marL="342900" indent="-342900">
              <a:spcBef>
                <a:spcPts val="0"/>
              </a:spcBef>
              <a:spcAft>
                <a:spcPts val="0"/>
              </a:spcAft>
              <a:buFont typeface="Arial"/>
              <a:buChar char="•"/>
            </a:pPr>
            <a:r>
              <a:rPr lang="en-US" dirty="0" smtClean="0">
                <a:solidFill>
                  <a:srgbClr val="FF0000"/>
                </a:solidFill>
              </a:rPr>
              <a:t>They challenge the </a:t>
            </a:r>
            <a:r>
              <a:rPr lang="en-US" dirty="0">
                <a:solidFill>
                  <a:srgbClr val="FF0000"/>
                </a:solidFill>
              </a:rPr>
              <a:t>dominant </a:t>
            </a:r>
            <a:r>
              <a:rPr lang="en-US" dirty="0" smtClean="0">
                <a:solidFill>
                  <a:srgbClr val="FF0000"/>
                </a:solidFill>
              </a:rPr>
              <a:t>notion that identifies </a:t>
            </a:r>
            <a:r>
              <a:rPr lang="en-US" dirty="0">
                <a:solidFill>
                  <a:srgbClr val="FF0000"/>
                </a:solidFill>
              </a:rPr>
              <a:t>family with nuclear households bound up in notions of proximity and intimacy</a:t>
            </a:r>
          </a:p>
          <a:p>
            <a:pPr marL="342900" indent="-342900">
              <a:spcBef>
                <a:spcPts val="0"/>
              </a:spcBef>
              <a:spcAft>
                <a:spcPts val="0"/>
              </a:spcAft>
              <a:buFont typeface="Arial"/>
              <a:buChar char="•"/>
            </a:pPr>
            <a:r>
              <a:rPr lang="en-US" dirty="0" smtClean="0"/>
              <a:t>The </a:t>
            </a:r>
            <a:r>
              <a:rPr lang="en-US" dirty="0"/>
              <a:t>notion of </a:t>
            </a:r>
            <a:r>
              <a:rPr lang="en-US" dirty="0">
                <a:solidFill>
                  <a:srgbClr val="1782BF"/>
                </a:solidFill>
              </a:rPr>
              <a:t>family</a:t>
            </a:r>
            <a:r>
              <a:rPr lang="en-US" dirty="0"/>
              <a:t> “covers a multitude of senses of relatedness and connections” (Sørensen and Guarnizo 2007, pp.161) </a:t>
            </a:r>
          </a:p>
        </p:txBody>
      </p:sp>
    </p:spTree>
    <p:extLst>
      <p:ext uri="{BB962C8B-B14F-4D97-AF65-F5344CB8AC3E}">
        <p14:creationId xmlns:p14="http://schemas.microsoft.com/office/powerpoint/2010/main" val="340611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Doing family across time and distance</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6332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Doing family across time and distance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dirty="0"/>
              <a:t>Migration does not prevent the exchange of support within families (Baldassar, Baldock, and Wilding 2007</a:t>
            </a:r>
            <a:r>
              <a:rPr lang="en-US" dirty="0" smtClean="0"/>
              <a:t>)</a:t>
            </a:r>
          </a:p>
          <a:p>
            <a:pPr marL="342900" indent="-342900">
              <a:spcBef>
                <a:spcPts val="0"/>
              </a:spcBef>
              <a:spcAft>
                <a:spcPts val="0"/>
              </a:spcAft>
              <a:buFont typeface="Arial"/>
              <a:buChar char="•"/>
            </a:pPr>
            <a:r>
              <a:rPr lang="en-US" dirty="0"/>
              <a:t>A</a:t>
            </a:r>
            <a:r>
              <a:rPr lang="en-US" dirty="0" smtClean="0"/>
              <a:t> </a:t>
            </a:r>
            <a:r>
              <a:rPr lang="en-US" dirty="0"/>
              <a:t>family member who delegates caregiving to a third person or institution does not automatically step out of circuits of care </a:t>
            </a:r>
            <a:r>
              <a:rPr lang="en-US" dirty="0" smtClean="0"/>
              <a:t>but </a:t>
            </a:r>
            <a:r>
              <a:rPr lang="en-US" dirty="0"/>
              <a:t>may still be </a:t>
            </a:r>
            <a:r>
              <a:rPr lang="en-US" dirty="0">
                <a:solidFill>
                  <a:srgbClr val="1782BF"/>
                </a:solidFill>
              </a:rPr>
              <a:t>caring about </a:t>
            </a:r>
            <a:r>
              <a:rPr lang="en-US" dirty="0"/>
              <a:t>the person in need of support, stay informed of the level and quality of care provided, and be ready to </a:t>
            </a:r>
            <a:r>
              <a:rPr lang="en-US" dirty="0">
                <a:solidFill>
                  <a:srgbClr val="1782BF"/>
                </a:solidFill>
              </a:rPr>
              <a:t>step in </a:t>
            </a:r>
            <a:r>
              <a:rPr lang="en-US" dirty="0"/>
              <a:t>when needed</a:t>
            </a:r>
            <a:r>
              <a:rPr lang="en-US" dirty="0" smtClean="0"/>
              <a:t> </a:t>
            </a:r>
          </a:p>
          <a:p>
            <a:pPr marL="342900" indent="-342900">
              <a:spcBef>
                <a:spcPts val="0"/>
              </a:spcBef>
              <a:spcAft>
                <a:spcPts val="0"/>
              </a:spcAft>
              <a:buFont typeface="Arial"/>
              <a:buChar char="•"/>
            </a:pPr>
            <a:r>
              <a:rPr lang="en-US" dirty="0" smtClean="0"/>
              <a:t>What </a:t>
            </a:r>
            <a:r>
              <a:rPr lang="en-US" dirty="0"/>
              <a:t>counts as care and what counts as acceptable family formations and practices are socially and culturally specific and negotiated within particular economic and political circumstances</a:t>
            </a:r>
          </a:p>
        </p:txBody>
      </p:sp>
    </p:spTree>
    <p:extLst>
      <p:ext uri="{BB962C8B-B14F-4D97-AF65-F5344CB8AC3E}">
        <p14:creationId xmlns:p14="http://schemas.microsoft.com/office/powerpoint/2010/main" val="86232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smtClean="0"/>
              <a:t>Example: cultural specificities in forms of support </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There </a:t>
            </a:r>
            <a:r>
              <a:rPr lang="en-US" dirty="0"/>
              <a:t>are cultural specificities in terms of which forms of support are considered more desirable or </a:t>
            </a:r>
            <a:r>
              <a:rPr lang="en-US" dirty="0" smtClean="0"/>
              <a:t>obligatory (Baldassar</a:t>
            </a:r>
            <a:r>
              <a:rPr lang="en-US" dirty="0"/>
              <a:t>, Baldock, and </a:t>
            </a:r>
            <a:r>
              <a:rPr lang="en-US" dirty="0" smtClean="0"/>
              <a:t>Wilding 2007</a:t>
            </a:r>
            <a:r>
              <a:rPr lang="en-US" dirty="0"/>
              <a:t>) </a:t>
            </a:r>
            <a:endParaRPr lang="en-US" dirty="0" smtClean="0"/>
          </a:p>
          <a:p>
            <a:pPr>
              <a:spcBef>
                <a:spcPts val="0"/>
              </a:spcBef>
              <a:spcAft>
                <a:spcPts val="0"/>
              </a:spcAft>
            </a:pPr>
            <a:endParaRPr lang="en-US" dirty="0" smtClean="0"/>
          </a:p>
          <a:p>
            <a:pPr>
              <a:spcBef>
                <a:spcPts val="0"/>
              </a:spcBef>
              <a:spcAft>
                <a:spcPts val="0"/>
              </a:spcAft>
            </a:pPr>
            <a:r>
              <a:rPr lang="en-US" dirty="0"/>
              <a:t>For example, Italian daughters would use their available </a:t>
            </a:r>
            <a:r>
              <a:rPr lang="en-US" dirty="0" smtClean="0"/>
              <a:t>resources</a:t>
            </a:r>
            <a:r>
              <a:rPr lang="en-US" dirty="0"/>
              <a:t> </a:t>
            </a:r>
            <a:r>
              <a:rPr lang="en-US" dirty="0" smtClean="0"/>
              <a:t>to </a:t>
            </a:r>
            <a:r>
              <a:rPr lang="en-US" dirty="0"/>
              <a:t>return to care for and be with their parents in Italy in order to fulfill the role of </a:t>
            </a:r>
            <a:r>
              <a:rPr lang="en-US" dirty="0">
                <a:solidFill>
                  <a:schemeClr val="tx2"/>
                </a:solidFill>
              </a:rPr>
              <a:t>good daughters</a:t>
            </a:r>
          </a:p>
          <a:p>
            <a:pPr marL="342900" indent="-342900">
              <a:spcBef>
                <a:spcPts val="0"/>
              </a:spcBef>
              <a:spcAft>
                <a:spcPts val="0"/>
              </a:spcAft>
              <a:buFont typeface="Arial"/>
              <a:buChar char="•"/>
            </a:pPr>
            <a:r>
              <a:rPr lang="en-US" dirty="0" smtClean="0"/>
              <a:t>They </a:t>
            </a:r>
            <a:r>
              <a:rPr lang="en-US" dirty="0"/>
              <a:t>would remain closely involved by maintaining persistent contact </a:t>
            </a:r>
            <a:r>
              <a:rPr lang="en-US" dirty="0" smtClean="0"/>
              <a:t>by telephone, e-mails, and letters</a:t>
            </a:r>
          </a:p>
          <a:p>
            <a:pPr marL="342900" indent="-342900">
              <a:spcBef>
                <a:spcPts val="0"/>
              </a:spcBef>
              <a:spcAft>
                <a:spcPts val="0"/>
              </a:spcAft>
              <a:buFont typeface="Arial"/>
              <a:buChar char="•"/>
            </a:pPr>
            <a:r>
              <a:rPr lang="en-US" dirty="0" smtClean="0"/>
              <a:t>They seek to generate a </a:t>
            </a:r>
            <a:r>
              <a:rPr lang="en-US" dirty="0" smtClean="0">
                <a:solidFill>
                  <a:srgbClr val="FF0000"/>
                </a:solidFill>
              </a:rPr>
              <a:t>sense of copresence </a:t>
            </a:r>
            <a:r>
              <a:rPr lang="en-US" dirty="0" smtClean="0"/>
              <a:t>that is somewhat ameliorated by their physical absence</a:t>
            </a:r>
          </a:p>
        </p:txBody>
      </p:sp>
    </p:spTree>
    <p:extLst>
      <p:ext uri="{BB962C8B-B14F-4D97-AF65-F5344CB8AC3E}">
        <p14:creationId xmlns:p14="http://schemas.microsoft.com/office/powerpoint/2010/main" val="143035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smtClean="0"/>
              <a:t>Example: cultural specificities in forms of support </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defTabSz="457200">
              <a:spcBef>
                <a:spcPts val="0"/>
              </a:spcBef>
              <a:spcAft>
                <a:spcPts val="0"/>
              </a:spcAft>
              <a:defRPr/>
            </a:pPr>
            <a:r>
              <a:rPr lang="en-US" dirty="0"/>
              <a:t>In contrast, such as with the Dutch, regular contact by telephone, e-mail, and letters was considered sufficient </a:t>
            </a:r>
            <a:endParaRPr lang="en-US" dirty="0" smtClean="0"/>
          </a:p>
          <a:p>
            <a:pPr marL="342900" indent="-342900" defTabSz="457200">
              <a:spcBef>
                <a:spcPts val="0"/>
              </a:spcBef>
              <a:spcAft>
                <a:spcPts val="0"/>
              </a:spcAft>
              <a:buFont typeface="Arial"/>
              <a:buChar char="•"/>
              <a:defRPr/>
            </a:pPr>
            <a:r>
              <a:rPr lang="en-US" dirty="0" smtClean="0"/>
              <a:t>In </a:t>
            </a:r>
            <a:r>
              <a:rPr lang="en-US" dirty="0"/>
              <a:t>the Netherlands, it is widely expected and accepted that as individuals age, they would enter appropriate supportive accommodation</a:t>
            </a:r>
          </a:p>
          <a:p>
            <a:pPr marL="342900" indent="-342900" defTabSz="457200">
              <a:spcBef>
                <a:spcPts val="0"/>
              </a:spcBef>
              <a:spcAft>
                <a:spcPts val="0"/>
              </a:spcAft>
              <a:buFont typeface="Arial"/>
              <a:buChar char="•"/>
              <a:defRPr/>
            </a:pPr>
            <a:r>
              <a:rPr lang="en-US" dirty="0"/>
              <a:t>So the expectations of sons and daughters remain in the domain of </a:t>
            </a:r>
            <a:r>
              <a:rPr lang="en-US" dirty="0">
                <a:solidFill>
                  <a:srgbClr val="1782BF"/>
                </a:solidFill>
              </a:rPr>
              <a:t>keeping in touch </a:t>
            </a:r>
            <a:r>
              <a:rPr lang="en-US" dirty="0"/>
              <a:t>rather than being physically copresent</a:t>
            </a:r>
          </a:p>
          <a:p>
            <a:pPr marL="342900" indent="-342900" defTabSz="457200">
              <a:spcBef>
                <a:spcPts val="0"/>
              </a:spcBef>
              <a:spcAft>
                <a:spcPts val="0"/>
              </a:spcAft>
              <a:buFont typeface="Arial"/>
              <a:buChar char="•"/>
              <a:defRPr/>
            </a:pPr>
            <a:r>
              <a:rPr lang="en-US" dirty="0"/>
              <a:t>This does not mean that the Dutch perceive their relationships as less caring</a:t>
            </a:r>
          </a:p>
          <a:p>
            <a:pPr marL="342900" indent="-342900" defTabSz="457200">
              <a:spcBef>
                <a:spcPts val="0"/>
              </a:spcBef>
              <a:spcAft>
                <a:spcPts val="0"/>
              </a:spcAft>
              <a:buFont typeface="Arial"/>
              <a:buChar char="•"/>
              <a:defRPr/>
            </a:pPr>
            <a:r>
              <a:rPr lang="en-US" dirty="0"/>
              <a:t>Rather, they mobilize available communication technologies to </a:t>
            </a:r>
            <a:r>
              <a:rPr lang="en-US" dirty="0" smtClean="0"/>
              <a:t>sustain transnational relationships</a:t>
            </a:r>
            <a:endParaRPr lang="en-US" dirty="0"/>
          </a:p>
        </p:txBody>
      </p:sp>
    </p:spTree>
    <p:extLst>
      <p:ext uri="{BB962C8B-B14F-4D97-AF65-F5344CB8AC3E}">
        <p14:creationId xmlns:p14="http://schemas.microsoft.com/office/powerpoint/2010/main" val="344556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have been…</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Introduction to sociology of the family</a:t>
            </a:r>
          </a:p>
          <a:p>
            <a:pPr marL="342900" indent="-342900">
              <a:spcBef>
                <a:spcPts val="0"/>
              </a:spcBef>
              <a:spcAft>
                <a:spcPts val="0"/>
              </a:spcAft>
              <a:buFont typeface="Arial"/>
              <a:buChar char="•"/>
            </a:pPr>
            <a:r>
              <a:rPr lang="en-US" dirty="0" smtClean="0"/>
              <a:t>Family </a:t>
            </a:r>
            <a:r>
              <a:rPr lang="en-US" dirty="0"/>
              <a:t>as a social construct </a:t>
            </a:r>
          </a:p>
          <a:p>
            <a:pPr marL="342900" indent="-342900">
              <a:spcBef>
                <a:spcPts val="0"/>
              </a:spcBef>
              <a:spcAft>
                <a:spcPts val="0"/>
              </a:spcAft>
              <a:buFont typeface="Arial"/>
              <a:buChar char="•"/>
            </a:pPr>
            <a:r>
              <a:rPr lang="en-US" dirty="0"/>
              <a:t>Normal family ideology </a:t>
            </a:r>
          </a:p>
          <a:p>
            <a:pPr marL="342900" indent="-342900">
              <a:spcBef>
                <a:spcPts val="0"/>
              </a:spcBef>
              <a:spcAft>
                <a:spcPts val="0"/>
              </a:spcAft>
              <a:buFont typeface="Arial"/>
              <a:buChar char="•"/>
            </a:pPr>
            <a:r>
              <a:rPr lang="en-US" dirty="0"/>
              <a:t>Conceptual frameworks in the analysis of the </a:t>
            </a:r>
            <a:r>
              <a:rPr lang="en-US" dirty="0" smtClean="0"/>
              <a:t>family</a:t>
            </a:r>
          </a:p>
          <a:p>
            <a:pPr>
              <a:spcBef>
                <a:spcPts val="0"/>
              </a:spcBef>
              <a:spcAft>
                <a:spcPts val="0"/>
              </a:spcAft>
            </a:pPr>
            <a:endParaRPr lang="en-US" dirty="0"/>
          </a:p>
          <a:p>
            <a:pPr>
              <a:spcBef>
                <a:spcPts val="0"/>
              </a:spcBef>
              <a:spcAft>
                <a:spcPts val="0"/>
              </a:spcAft>
            </a:pPr>
            <a:r>
              <a:rPr lang="en-US" dirty="0"/>
              <a:t>Family Formation, Transitions, and Dissolution </a:t>
            </a:r>
          </a:p>
          <a:p>
            <a:pPr marL="342900" indent="-342900">
              <a:spcBef>
                <a:spcPts val="0"/>
              </a:spcBef>
              <a:spcAft>
                <a:spcPts val="0"/>
              </a:spcAft>
              <a:buFont typeface="Arial"/>
              <a:buChar char="•"/>
            </a:pPr>
            <a:r>
              <a:rPr lang="en-US" dirty="0"/>
              <a:t>Romantic love and courtship</a:t>
            </a:r>
          </a:p>
          <a:p>
            <a:pPr marL="342900" indent="-342900">
              <a:spcBef>
                <a:spcPts val="0"/>
              </a:spcBef>
              <a:spcAft>
                <a:spcPts val="0"/>
              </a:spcAft>
              <a:buFont typeface="Arial"/>
              <a:buChar char="•"/>
            </a:pPr>
            <a:r>
              <a:rPr lang="en-US" dirty="0"/>
              <a:t>Marriage and cohabitation </a:t>
            </a:r>
          </a:p>
          <a:p>
            <a:pPr marL="342900" indent="-342900">
              <a:spcBef>
                <a:spcPts val="0"/>
              </a:spcBef>
              <a:spcAft>
                <a:spcPts val="0"/>
              </a:spcAft>
              <a:buFont typeface="Arial"/>
              <a:buChar char="•"/>
            </a:pPr>
            <a:r>
              <a:rPr lang="en-US" dirty="0"/>
              <a:t>Gender and the division of labor</a:t>
            </a:r>
          </a:p>
          <a:p>
            <a:pPr marL="342900" indent="-342900">
              <a:spcBef>
                <a:spcPts val="0"/>
              </a:spcBef>
              <a:spcAft>
                <a:spcPts val="0"/>
              </a:spcAft>
              <a:buFont typeface="Arial"/>
              <a:buChar char="•"/>
            </a:pPr>
            <a:r>
              <a:rPr lang="en-US" dirty="0"/>
              <a:t>Entering parenthood </a:t>
            </a:r>
            <a:endParaRPr lang="en-US" dirty="0" smtClean="0"/>
          </a:p>
          <a:p>
            <a:pPr marL="342900" indent="-342900">
              <a:spcBef>
                <a:spcPts val="0"/>
              </a:spcBef>
              <a:spcAft>
                <a:spcPts val="0"/>
              </a:spcAft>
              <a:buFont typeface="Arial"/>
              <a:buChar char="•"/>
            </a:pPr>
            <a:r>
              <a:rPr lang="en-US" dirty="0" smtClean="0"/>
              <a:t>Divorce</a:t>
            </a:r>
            <a:endParaRPr lang="en-US" dirty="0"/>
          </a:p>
        </p:txBody>
      </p:sp>
    </p:spTree>
    <p:extLst>
      <p:ext uri="{BB962C8B-B14F-4D97-AF65-F5344CB8AC3E}">
        <p14:creationId xmlns:p14="http://schemas.microsoft.com/office/powerpoint/2010/main" val="1336969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smtClean="0"/>
              <a:t>Example: masculinity and financial support</a:t>
            </a:r>
            <a:endParaRPr lang="en-US" sz="2800" dirty="0"/>
          </a:p>
        </p:txBody>
      </p:sp>
      <p:sp>
        <p:nvSpPr>
          <p:cNvPr id="3" name="Content Placeholder 2"/>
          <p:cNvSpPr>
            <a:spLocks noGrp="1"/>
          </p:cNvSpPr>
          <p:nvPr>
            <p:ph idx="1"/>
          </p:nvPr>
        </p:nvSpPr>
        <p:spPr/>
        <p:txBody>
          <a:bodyPr/>
          <a:lstStyle/>
          <a:p>
            <a:pPr>
              <a:spcBef>
                <a:spcPts val="0"/>
              </a:spcBef>
              <a:spcAft>
                <a:spcPts val="0"/>
              </a:spcAft>
            </a:pPr>
            <a:endParaRPr lang="en-US" dirty="0" smtClean="0"/>
          </a:p>
          <a:p>
            <a:pPr>
              <a:spcBef>
                <a:spcPts val="0"/>
              </a:spcBef>
              <a:spcAft>
                <a:spcPts val="0"/>
              </a:spcAft>
            </a:pPr>
            <a:r>
              <a:rPr lang="en-US" dirty="0"/>
              <a:t>The demands for and provision of financial support are themselves a form of receiving and giving care (Huang, Yeoh, and Lam 2008</a:t>
            </a:r>
            <a:r>
              <a:rPr lang="en-US" dirty="0" smtClean="0"/>
              <a:t>)</a:t>
            </a:r>
          </a:p>
          <a:p>
            <a:pPr>
              <a:spcBef>
                <a:spcPts val="0"/>
              </a:spcBef>
              <a:spcAft>
                <a:spcPts val="0"/>
              </a:spcAft>
            </a:pPr>
            <a:endParaRPr lang="en-US" dirty="0"/>
          </a:p>
          <a:p>
            <a:pPr>
              <a:spcBef>
                <a:spcPts val="0"/>
              </a:spcBef>
              <a:spcAft>
                <a:spcPts val="0"/>
              </a:spcAft>
            </a:pPr>
            <a:r>
              <a:rPr lang="en-SG" dirty="0"/>
              <a:t>Masculinities and femininities are redefined in transnational families</a:t>
            </a:r>
          </a:p>
          <a:p>
            <a:pPr marL="285750" indent="-285750">
              <a:spcBef>
                <a:spcPts val="0"/>
              </a:spcBef>
              <a:spcAft>
                <a:spcPts val="0"/>
              </a:spcAft>
              <a:buFont typeface="Arial" panose="020B0604020202020204" pitchFamily="34" charset="0"/>
              <a:buChar char="•"/>
            </a:pPr>
            <a:r>
              <a:rPr lang="en-US" dirty="0" smtClean="0"/>
              <a:t>Hoang </a:t>
            </a:r>
            <a:r>
              <a:rPr lang="en-US" dirty="0"/>
              <a:t>and </a:t>
            </a:r>
            <a:r>
              <a:rPr lang="en-US" dirty="0" smtClean="0"/>
              <a:t>Yeoh </a:t>
            </a:r>
            <a:r>
              <a:rPr lang="en-US" dirty="0"/>
              <a:t>(2011) </a:t>
            </a:r>
            <a:r>
              <a:rPr lang="en-US" dirty="0" smtClean="0"/>
              <a:t>argue </a:t>
            </a:r>
            <a:r>
              <a:rPr lang="en-US" dirty="0"/>
              <a:t>that </a:t>
            </a:r>
            <a:r>
              <a:rPr lang="en-SG" dirty="0"/>
              <a:t>changes and adjustments that both the migrant and the left-behind family go through are even greater when the woman migrates and assumes the breadwinner’s role</a:t>
            </a:r>
          </a:p>
          <a:p>
            <a:pPr>
              <a:spcBef>
                <a:spcPts val="0"/>
              </a:spcBef>
              <a:spcAft>
                <a:spcPts val="0"/>
              </a:spcAft>
            </a:pPr>
            <a:endParaRPr lang="en-US" dirty="0"/>
          </a:p>
          <a:p>
            <a:endParaRPr lang="en-US" dirty="0" smtClean="0"/>
          </a:p>
          <a:p>
            <a:endParaRPr lang="en-US" dirty="0"/>
          </a:p>
        </p:txBody>
      </p:sp>
    </p:spTree>
    <p:extLst>
      <p:ext uri="{BB962C8B-B14F-4D97-AF65-F5344CB8AC3E}">
        <p14:creationId xmlns:p14="http://schemas.microsoft.com/office/powerpoint/2010/main" val="2334156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Example: masculinity and financial support</a:t>
            </a:r>
          </a:p>
        </p:txBody>
      </p:sp>
      <p:sp>
        <p:nvSpPr>
          <p:cNvPr id="2" name="Content Placeholder 1"/>
          <p:cNvSpPr>
            <a:spLocks noGrp="1"/>
          </p:cNvSpPr>
          <p:nvPr>
            <p:ph sz="half" idx="1"/>
          </p:nvPr>
        </p:nvSpPr>
        <p:spPr/>
        <p:txBody>
          <a:bodyPr>
            <a:noAutofit/>
          </a:bodyPr>
          <a:lstStyle/>
          <a:p>
            <a:pPr>
              <a:spcBef>
                <a:spcPts val="0"/>
              </a:spcBef>
              <a:spcAft>
                <a:spcPts val="0"/>
              </a:spcAft>
            </a:pPr>
            <a:endParaRPr lang="en-SG" sz="1800" dirty="0" smtClean="0"/>
          </a:p>
          <a:p>
            <a:pPr>
              <a:spcBef>
                <a:spcPts val="0"/>
              </a:spcBef>
              <a:spcAft>
                <a:spcPts val="0"/>
              </a:spcAft>
            </a:pPr>
            <a:r>
              <a:rPr lang="en-SG" sz="1800" dirty="0" smtClean="0"/>
              <a:t>Men’s </a:t>
            </a:r>
            <a:r>
              <a:rPr lang="en-SG" sz="1800" dirty="0"/>
              <a:t>position in relation to their migrant wives</a:t>
            </a:r>
          </a:p>
          <a:p>
            <a:pPr marL="285750" indent="-285750">
              <a:spcBef>
                <a:spcPts val="0"/>
              </a:spcBef>
              <a:spcAft>
                <a:spcPts val="0"/>
              </a:spcAft>
              <a:buFont typeface="Arial" panose="020B0604020202020204" pitchFamily="34" charset="0"/>
              <a:buChar char="•"/>
            </a:pPr>
            <a:r>
              <a:rPr lang="en-SG" sz="1800" dirty="0">
                <a:solidFill>
                  <a:srgbClr val="FF0000"/>
                </a:solidFill>
              </a:rPr>
              <a:t>Men asserted the importance of their consent in their wives’ migration decision </a:t>
            </a:r>
            <a:endParaRPr lang="en-US" sz="1800" dirty="0">
              <a:solidFill>
                <a:srgbClr val="FF0000"/>
              </a:solidFill>
            </a:endParaRPr>
          </a:p>
          <a:p>
            <a:pPr marL="285750" indent="-285750">
              <a:spcBef>
                <a:spcPts val="0"/>
              </a:spcBef>
              <a:spcAft>
                <a:spcPts val="0"/>
              </a:spcAft>
              <a:buFont typeface="Arial" panose="020B0604020202020204" pitchFamily="34" charset="0"/>
              <a:buChar char="•"/>
            </a:pPr>
            <a:r>
              <a:rPr lang="en-SG" sz="1800" dirty="0">
                <a:solidFill>
                  <a:srgbClr val="FF0000"/>
                </a:solidFill>
              </a:rPr>
              <a:t>Men emphasized they were not shirking their socially ascribed breadwinning responsibility and forcing it </a:t>
            </a:r>
            <a:r>
              <a:rPr lang="en-SG" sz="1800" dirty="0" smtClean="0">
                <a:solidFill>
                  <a:srgbClr val="FF0000"/>
                </a:solidFill>
              </a:rPr>
              <a:t>on their wives</a:t>
            </a:r>
            <a:endParaRPr lang="en-SG" sz="1800" dirty="0">
              <a:solidFill>
                <a:srgbClr val="FF0000"/>
              </a:solidFill>
            </a:endParaRPr>
          </a:p>
        </p:txBody>
      </p:sp>
      <p:sp>
        <p:nvSpPr>
          <p:cNvPr id="3" name="Content Placeholder 2"/>
          <p:cNvSpPr>
            <a:spLocks noGrp="1"/>
          </p:cNvSpPr>
          <p:nvPr>
            <p:ph sz="half" idx="2"/>
          </p:nvPr>
        </p:nvSpPr>
        <p:spPr/>
        <p:txBody>
          <a:bodyPr>
            <a:noAutofit/>
          </a:bodyPr>
          <a:lstStyle/>
          <a:p>
            <a:pPr>
              <a:spcBef>
                <a:spcPts val="0"/>
              </a:spcBef>
              <a:spcAft>
                <a:spcPts val="0"/>
              </a:spcAft>
            </a:pPr>
            <a:endParaRPr lang="en-US" sz="1800" dirty="0" smtClean="0"/>
          </a:p>
          <a:p>
            <a:pPr>
              <a:spcBef>
                <a:spcPts val="0"/>
              </a:spcBef>
              <a:spcAft>
                <a:spcPts val="0"/>
              </a:spcAft>
            </a:pPr>
            <a:r>
              <a:rPr lang="en-SG" sz="1800" dirty="0"/>
              <a:t>“I am </a:t>
            </a:r>
            <a:r>
              <a:rPr lang="en-SG" sz="1800" dirty="0">
                <a:solidFill>
                  <a:schemeClr val="tx2"/>
                </a:solidFill>
              </a:rPr>
              <a:t>still</a:t>
            </a:r>
            <a:r>
              <a:rPr lang="en-SG" sz="1800" i="1" dirty="0"/>
              <a:t> </a:t>
            </a:r>
            <a:r>
              <a:rPr lang="en-SG" sz="1800" dirty="0"/>
              <a:t>the main decision maker.</a:t>
            </a:r>
            <a:r>
              <a:rPr lang="en-SG" sz="1800" dirty="0" smtClean="0"/>
              <a:t>” Tien (Hoang and Yeoh 2011, pp. 727)</a:t>
            </a:r>
          </a:p>
          <a:p>
            <a:pPr marL="285750" indent="-285750">
              <a:spcBef>
                <a:spcPts val="0"/>
              </a:spcBef>
              <a:spcAft>
                <a:spcPts val="0"/>
              </a:spcAft>
              <a:buFont typeface="Arial"/>
              <a:buChar char="•"/>
            </a:pPr>
            <a:endParaRPr lang="en-SG" sz="1800" dirty="0"/>
          </a:p>
          <a:p>
            <a:pPr>
              <a:spcBef>
                <a:spcPts val="0"/>
              </a:spcBef>
              <a:spcAft>
                <a:spcPts val="0"/>
              </a:spcAft>
            </a:pPr>
            <a:r>
              <a:rPr lang="en-US" sz="1800" dirty="0" smtClean="0"/>
              <a:t>“It’s </a:t>
            </a:r>
            <a:r>
              <a:rPr lang="en-US" sz="1800" dirty="0"/>
              <a:t>all up to her whether she continues to work there. Of course we </a:t>
            </a:r>
            <a:r>
              <a:rPr lang="en-US" sz="1800" dirty="0" smtClean="0"/>
              <a:t>will discuss </a:t>
            </a:r>
            <a:r>
              <a:rPr lang="en-US" sz="1800" dirty="0"/>
              <a:t>it. If she can stand hardships, she’d continue; otherwise she’d </a:t>
            </a:r>
            <a:r>
              <a:rPr lang="en-US" sz="1800" dirty="0" smtClean="0"/>
              <a:t>return home</a:t>
            </a:r>
            <a:r>
              <a:rPr lang="en-US" sz="1800" dirty="0"/>
              <a:t>. I don’t force her. It’s her decision</a:t>
            </a:r>
            <a:r>
              <a:rPr lang="en-US" sz="1800" dirty="0" smtClean="0"/>
              <a:t>.” Thong </a:t>
            </a:r>
            <a:r>
              <a:rPr lang="en-SG" sz="1800" dirty="0"/>
              <a:t>(Hoang and Yeoh 2011, pp. </a:t>
            </a:r>
            <a:r>
              <a:rPr lang="en-SG" sz="1800" dirty="0" smtClean="0"/>
              <a:t>729)</a:t>
            </a:r>
            <a:endParaRPr lang="en-SG" sz="1800" dirty="0"/>
          </a:p>
          <a:p>
            <a:pPr marL="285750" indent="-285750">
              <a:spcBef>
                <a:spcPts val="0"/>
              </a:spcBef>
              <a:spcAft>
                <a:spcPts val="0"/>
              </a:spcAft>
              <a:buFont typeface="Arial"/>
              <a:buChar char="•"/>
            </a:pPr>
            <a:endParaRPr lang="en-SG" sz="1800" dirty="0"/>
          </a:p>
        </p:txBody>
      </p:sp>
    </p:spTree>
    <p:extLst>
      <p:ext uri="{BB962C8B-B14F-4D97-AF65-F5344CB8AC3E}">
        <p14:creationId xmlns:p14="http://schemas.microsoft.com/office/powerpoint/2010/main" val="359401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Example: masculinity and financial support</a:t>
            </a:r>
          </a:p>
        </p:txBody>
      </p:sp>
      <p:sp>
        <p:nvSpPr>
          <p:cNvPr id="2" name="Content Placeholder 1"/>
          <p:cNvSpPr>
            <a:spLocks noGrp="1"/>
          </p:cNvSpPr>
          <p:nvPr>
            <p:ph sz="half" idx="1"/>
          </p:nvPr>
        </p:nvSpPr>
        <p:spPr/>
        <p:txBody>
          <a:bodyPr>
            <a:noAutofit/>
          </a:bodyPr>
          <a:lstStyle/>
          <a:p>
            <a:pPr>
              <a:spcBef>
                <a:spcPts val="0"/>
              </a:spcBef>
              <a:spcAft>
                <a:spcPts val="0"/>
              </a:spcAft>
            </a:pPr>
            <a:endParaRPr lang="en-SG" sz="1800" dirty="0" smtClean="0"/>
          </a:p>
          <a:p>
            <a:pPr>
              <a:spcBef>
                <a:spcPts val="0"/>
              </a:spcBef>
              <a:spcAft>
                <a:spcPts val="0"/>
              </a:spcAft>
            </a:pPr>
            <a:r>
              <a:rPr lang="en-SG" sz="1800" dirty="0" smtClean="0"/>
              <a:t>Men’s </a:t>
            </a:r>
            <a:r>
              <a:rPr lang="en-SG" sz="1800" dirty="0"/>
              <a:t>position in relation to their migrant wives</a:t>
            </a:r>
          </a:p>
          <a:p>
            <a:pPr marL="285750" indent="-285750">
              <a:spcBef>
                <a:spcPts val="0"/>
              </a:spcBef>
              <a:spcAft>
                <a:spcPts val="0"/>
              </a:spcAft>
              <a:buFont typeface="Arial"/>
              <a:buChar char="•"/>
            </a:pPr>
            <a:r>
              <a:rPr lang="en-US" sz="1800" dirty="0"/>
              <a:t>For some, </a:t>
            </a:r>
            <a:r>
              <a:rPr lang="en-SG" sz="1800" dirty="0" smtClean="0"/>
              <a:t>their </a:t>
            </a:r>
            <a:r>
              <a:rPr lang="en-SG" sz="1800" dirty="0"/>
              <a:t>wives did not remit money to them but to the maternal family</a:t>
            </a:r>
          </a:p>
          <a:p>
            <a:pPr marL="285750" indent="-285750">
              <a:spcBef>
                <a:spcPts val="0"/>
              </a:spcBef>
              <a:spcAft>
                <a:spcPts val="0"/>
              </a:spcAft>
              <a:buFont typeface="Arial"/>
              <a:buChar char="•"/>
            </a:pPr>
            <a:r>
              <a:rPr lang="en-SG" sz="1800" dirty="0" smtClean="0"/>
              <a:t>The </a:t>
            </a:r>
            <a:r>
              <a:rPr lang="en-SG" sz="1800" dirty="0"/>
              <a:t>reversed division of labor was already difficult</a:t>
            </a:r>
          </a:p>
          <a:p>
            <a:pPr marL="285750" indent="-285750">
              <a:spcBef>
                <a:spcPts val="0"/>
              </a:spcBef>
              <a:spcAft>
                <a:spcPts val="0"/>
              </a:spcAft>
              <a:buFont typeface="Arial"/>
              <a:buChar char="•"/>
            </a:pPr>
            <a:r>
              <a:rPr lang="en-SG" sz="1800" dirty="0"/>
              <a:t>This made them hesitate to compromise their sense of </a:t>
            </a:r>
            <a:r>
              <a:rPr lang="en-SG" sz="1800" dirty="0" smtClean="0"/>
              <a:t>masculinity </a:t>
            </a:r>
            <a:r>
              <a:rPr lang="en-SG" sz="1800" dirty="0"/>
              <a:t>further by asking their wives for money</a:t>
            </a:r>
          </a:p>
          <a:p>
            <a:pPr>
              <a:spcBef>
                <a:spcPts val="0"/>
              </a:spcBef>
              <a:spcAft>
                <a:spcPts val="0"/>
              </a:spcAft>
            </a:pPr>
            <a:endParaRPr lang="en-US" sz="1800" dirty="0" smtClean="0"/>
          </a:p>
        </p:txBody>
      </p:sp>
      <p:sp>
        <p:nvSpPr>
          <p:cNvPr id="3" name="Content Placeholder 2"/>
          <p:cNvSpPr>
            <a:spLocks noGrp="1"/>
          </p:cNvSpPr>
          <p:nvPr>
            <p:ph sz="half" idx="2"/>
          </p:nvPr>
        </p:nvSpPr>
        <p:spPr/>
        <p:txBody>
          <a:bodyPr>
            <a:noAutofit/>
          </a:bodyPr>
          <a:lstStyle/>
          <a:p>
            <a:pPr>
              <a:spcBef>
                <a:spcPts val="0"/>
              </a:spcBef>
              <a:spcAft>
                <a:spcPts val="0"/>
              </a:spcAft>
            </a:pPr>
            <a:endParaRPr lang="en-US" sz="1800" dirty="0" smtClean="0"/>
          </a:p>
          <a:p>
            <a:pPr>
              <a:spcBef>
                <a:spcPts val="0"/>
              </a:spcBef>
              <a:spcAft>
                <a:spcPts val="0"/>
              </a:spcAft>
            </a:pPr>
            <a:r>
              <a:rPr lang="en-US" sz="1800" dirty="0" smtClean="0"/>
              <a:t>“She </a:t>
            </a:r>
            <a:r>
              <a:rPr lang="en-US" sz="1800" dirty="0"/>
              <a:t>is near the end </a:t>
            </a:r>
            <a:r>
              <a:rPr lang="en-US" sz="1800" dirty="0" smtClean="0"/>
              <a:t>of her </a:t>
            </a:r>
            <a:r>
              <a:rPr lang="en-US" sz="1800" dirty="0"/>
              <a:t>contract so she will bring money home with her </a:t>
            </a:r>
            <a:r>
              <a:rPr lang="en-US" sz="1800" dirty="0" smtClean="0"/>
              <a:t>later</a:t>
            </a:r>
            <a:r>
              <a:rPr lang="is-IS" sz="1800" dirty="0" smtClean="0"/>
              <a:t>… </a:t>
            </a:r>
            <a:r>
              <a:rPr lang="en-US" sz="1800" dirty="0" smtClean="0"/>
              <a:t>She </a:t>
            </a:r>
            <a:r>
              <a:rPr lang="en-US" sz="1800" dirty="0"/>
              <a:t>is </a:t>
            </a:r>
            <a:r>
              <a:rPr lang="en-US" sz="1800" dirty="0">
                <a:solidFill>
                  <a:srgbClr val="000000"/>
                </a:solidFill>
              </a:rPr>
              <a:t>also</a:t>
            </a:r>
            <a:r>
              <a:rPr lang="en-US" sz="1800" dirty="0"/>
              <a:t> </a:t>
            </a:r>
            <a:r>
              <a:rPr lang="en-US" sz="1800" dirty="0" smtClean="0"/>
              <a:t>worried because </a:t>
            </a:r>
            <a:r>
              <a:rPr lang="en-US" sz="1800" dirty="0"/>
              <a:t>she has heard about many husbands being spoiled by their </a:t>
            </a:r>
            <a:r>
              <a:rPr lang="en-US" sz="1800" dirty="0" smtClean="0"/>
              <a:t>wives’ remittances</a:t>
            </a:r>
            <a:r>
              <a:rPr lang="en-US" sz="1800" dirty="0"/>
              <a:t>.</a:t>
            </a:r>
            <a:r>
              <a:rPr lang="en-US" sz="1800" dirty="0" smtClean="0"/>
              <a:t>” Sang </a:t>
            </a:r>
            <a:r>
              <a:rPr lang="en-SG" sz="1800" dirty="0"/>
              <a:t>(Hoang and Yeoh 2011, pp. </a:t>
            </a:r>
            <a:r>
              <a:rPr lang="en-SG" sz="1800" dirty="0" smtClean="0"/>
              <a:t>728-9)</a:t>
            </a:r>
            <a:endParaRPr lang="en-SG" sz="1800" dirty="0"/>
          </a:p>
          <a:p>
            <a:pPr>
              <a:spcBef>
                <a:spcPts val="0"/>
              </a:spcBef>
              <a:spcAft>
                <a:spcPts val="0"/>
              </a:spcAft>
            </a:pPr>
            <a:endParaRPr lang="en-SG" sz="1800" dirty="0" smtClean="0"/>
          </a:p>
          <a:p>
            <a:pPr>
              <a:spcBef>
                <a:spcPts val="0"/>
              </a:spcBef>
              <a:spcAft>
                <a:spcPts val="0"/>
              </a:spcAft>
            </a:pPr>
            <a:endParaRPr lang="en-SG" sz="1800" dirty="0"/>
          </a:p>
        </p:txBody>
      </p:sp>
    </p:spTree>
    <p:extLst>
      <p:ext uri="{BB962C8B-B14F-4D97-AF65-F5344CB8AC3E}">
        <p14:creationId xmlns:p14="http://schemas.microsoft.com/office/powerpoint/2010/main" val="22894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Example: masculinity and financial support</a:t>
            </a:r>
          </a:p>
        </p:txBody>
      </p:sp>
      <p:sp>
        <p:nvSpPr>
          <p:cNvPr id="2" name="Content Placeholder 1"/>
          <p:cNvSpPr>
            <a:spLocks noGrp="1"/>
          </p:cNvSpPr>
          <p:nvPr>
            <p:ph sz="half" idx="1"/>
          </p:nvPr>
        </p:nvSpPr>
        <p:spPr/>
        <p:txBody>
          <a:bodyPr>
            <a:noAutofit/>
          </a:bodyPr>
          <a:lstStyle/>
          <a:p>
            <a:pPr>
              <a:spcBef>
                <a:spcPts val="0"/>
              </a:spcBef>
              <a:spcAft>
                <a:spcPts val="0"/>
              </a:spcAft>
            </a:pPr>
            <a:endParaRPr lang="en-US" sz="1600" dirty="0" smtClean="0"/>
          </a:p>
          <a:p>
            <a:pPr>
              <a:spcBef>
                <a:spcPts val="0"/>
              </a:spcBef>
              <a:spcAft>
                <a:spcPts val="0"/>
              </a:spcAft>
            </a:pPr>
            <a:r>
              <a:rPr lang="en-US" sz="1600" dirty="0" smtClean="0"/>
              <a:t>Care of </a:t>
            </a:r>
            <a:r>
              <a:rPr lang="en-SG" sz="1600" dirty="0"/>
              <a:t>left-behind children </a:t>
            </a:r>
            <a:endParaRPr lang="en-SG" sz="1600" dirty="0" smtClean="0"/>
          </a:p>
          <a:p>
            <a:pPr marL="285750" indent="-285750">
              <a:spcBef>
                <a:spcPts val="0"/>
              </a:spcBef>
              <a:spcAft>
                <a:spcPts val="0"/>
              </a:spcAft>
              <a:buFont typeface="Arial" panose="020B0604020202020204" pitchFamily="34" charset="0"/>
              <a:buChar char="•"/>
            </a:pPr>
            <a:r>
              <a:rPr lang="en-SG" sz="1600" dirty="0" smtClean="0"/>
              <a:t>Fathers believed they should </a:t>
            </a:r>
            <a:r>
              <a:rPr lang="en-SG" sz="1600" dirty="0"/>
              <a:t>take care of children when </a:t>
            </a:r>
            <a:r>
              <a:rPr lang="en-SG" sz="1600" dirty="0" smtClean="0"/>
              <a:t>mothers migrate</a:t>
            </a:r>
          </a:p>
          <a:p>
            <a:pPr marL="285750" indent="-285750">
              <a:spcBef>
                <a:spcPts val="0"/>
              </a:spcBef>
              <a:spcAft>
                <a:spcPts val="0"/>
              </a:spcAft>
              <a:buFont typeface="Arial" panose="020B0604020202020204" pitchFamily="34" charset="0"/>
              <a:buChar char="•"/>
            </a:pPr>
            <a:r>
              <a:rPr lang="en-SG" sz="1600" dirty="0" smtClean="0"/>
              <a:t>Fathers concerned about the </a:t>
            </a:r>
            <a:r>
              <a:rPr lang="en-SG" sz="1600" dirty="0"/>
              <a:t>potential emotional and </a:t>
            </a:r>
            <a:r>
              <a:rPr lang="en-SG" sz="1600" dirty="0" smtClean="0"/>
              <a:t>psychological impacts </a:t>
            </a:r>
            <a:r>
              <a:rPr lang="en-SG" sz="1600" dirty="0"/>
              <a:t>of mothers’ migration on childr</a:t>
            </a:r>
            <a:r>
              <a:rPr lang="en-SG" sz="1800" dirty="0"/>
              <a:t>en</a:t>
            </a:r>
            <a:endParaRPr lang="en-US" sz="1800" dirty="0"/>
          </a:p>
        </p:txBody>
      </p:sp>
      <p:sp>
        <p:nvSpPr>
          <p:cNvPr id="3" name="Content Placeholder 2"/>
          <p:cNvSpPr>
            <a:spLocks noGrp="1"/>
          </p:cNvSpPr>
          <p:nvPr>
            <p:ph sz="half" idx="2"/>
          </p:nvPr>
        </p:nvSpPr>
        <p:spPr/>
        <p:txBody>
          <a:bodyPr>
            <a:noAutofit/>
          </a:bodyPr>
          <a:lstStyle/>
          <a:p>
            <a:pPr>
              <a:spcBef>
                <a:spcPts val="0"/>
              </a:spcBef>
              <a:spcAft>
                <a:spcPts val="0"/>
              </a:spcAft>
            </a:pPr>
            <a:endParaRPr lang="en-US" sz="1600" dirty="0" smtClean="0"/>
          </a:p>
          <a:p>
            <a:pPr>
              <a:spcBef>
                <a:spcPts val="0"/>
              </a:spcBef>
              <a:spcAft>
                <a:spcPts val="0"/>
              </a:spcAft>
            </a:pPr>
            <a:r>
              <a:rPr lang="en-SG" sz="1600" dirty="0"/>
              <a:t>“The kids need at least one parent at </a:t>
            </a:r>
            <a:r>
              <a:rPr lang="en-SG" sz="1600" dirty="0" smtClean="0"/>
              <a:t>home.” </a:t>
            </a:r>
            <a:r>
              <a:rPr lang="en-SG" sz="1600" dirty="0"/>
              <a:t>(Hoang and Yeoh 2011, pp. </a:t>
            </a:r>
            <a:r>
              <a:rPr lang="en-SG" sz="1600" dirty="0" smtClean="0"/>
              <a:t>731)</a:t>
            </a:r>
          </a:p>
          <a:p>
            <a:pPr>
              <a:spcBef>
                <a:spcPts val="0"/>
              </a:spcBef>
              <a:spcAft>
                <a:spcPts val="0"/>
              </a:spcAft>
            </a:pPr>
            <a:endParaRPr lang="en-SG" sz="1600" dirty="0"/>
          </a:p>
          <a:p>
            <a:pPr>
              <a:spcBef>
                <a:spcPts val="0"/>
              </a:spcBef>
              <a:spcAft>
                <a:spcPts val="0"/>
              </a:spcAft>
            </a:pPr>
            <a:r>
              <a:rPr lang="en-SG" sz="1600" dirty="0"/>
              <a:t>“I am their father so I have to be responsible for them.</a:t>
            </a:r>
            <a:r>
              <a:rPr lang="en-SG" sz="1600" dirty="0" smtClean="0"/>
              <a:t>” </a:t>
            </a:r>
            <a:r>
              <a:rPr lang="en-SG" sz="1600" dirty="0"/>
              <a:t>(Hoang and Yeoh 2011, pp. 731)</a:t>
            </a:r>
          </a:p>
          <a:p>
            <a:pPr>
              <a:spcBef>
                <a:spcPts val="0"/>
              </a:spcBef>
              <a:spcAft>
                <a:spcPts val="0"/>
              </a:spcAft>
            </a:pPr>
            <a:endParaRPr lang="en-SG" sz="1600" dirty="0" smtClean="0"/>
          </a:p>
          <a:p>
            <a:pPr>
              <a:spcBef>
                <a:spcPts val="0"/>
              </a:spcBef>
              <a:spcAft>
                <a:spcPts val="0"/>
              </a:spcAft>
            </a:pPr>
            <a:r>
              <a:rPr lang="en-US" sz="1600" dirty="0" smtClean="0"/>
              <a:t>“The </a:t>
            </a:r>
            <a:r>
              <a:rPr lang="en-US" sz="1600" dirty="0"/>
              <a:t>kid looked really </a:t>
            </a:r>
            <a:r>
              <a:rPr lang="en-US" sz="1600" dirty="0" smtClean="0"/>
              <a:t>lonely</a:t>
            </a:r>
            <a:r>
              <a:rPr lang="is-IS" sz="1600" dirty="0" smtClean="0"/>
              <a:t>… </a:t>
            </a:r>
            <a:r>
              <a:rPr lang="en-US" sz="1600" dirty="0" smtClean="0"/>
              <a:t>He </a:t>
            </a:r>
            <a:r>
              <a:rPr lang="en-US" sz="1600" dirty="0"/>
              <a:t>looked really lost when he got </a:t>
            </a:r>
            <a:r>
              <a:rPr lang="en-US" sz="1600" dirty="0" smtClean="0"/>
              <a:t>home from school</a:t>
            </a:r>
            <a:r>
              <a:rPr lang="is-IS" sz="1600" dirty="0" smtClean="0"/>
              <a:t>…</a:t>
            </a:r>
            <a:r>
              <a:rPr lang="en-US" sz="1600" dirty="0" smtClean="0"/>
              <a:t> </a:t>
            </a:r>
            <a:r>
              <a:rPr lang="en-US" sz="1600" dirty="0"/>
              <a:t>I think it would have been difficult had we sent them </a:t>
            </a:r>
            <a:r>
              <a:rPr lang="en-US" sz="1600" dirty="0" smtClean="0"/>
              <a:t>to someone </a:t>
            </a:r>
            <a:r>
              <a:rPr lang="en-US" sz="1600" dirty="0"/>
              <a:t>else’s care so that both of us could </a:t>
            </a:r>
            <a:r>
              <a:rPr lang="en-US" sz="1600" dirty="0" smtClean="0"/>
              <a:t>work</a:t>
            </a:r>
            <a:r>
              <a:rPr lang="is-IS" sz="1600" dirty="0" smtClean="0"/>
              <a:t>… </a:t>
            </a:r>
            <a:r>
              <a:rPr lang="en-US" sz="1600" dirty="0" smtClean="0"/>
              <a:t>We </a:t>
            </a:r>
            <a:r>
              <a:rPr lang="en-US" sz="1600" dirty="0"/>
              <a:t>didn’t feel </a:t>
            </a:r>
            <a:r>
              <a:rPr lang="en-US" sz="1600" dirty="0" smtClean="0"/>
              <a:t>we could </a:t>
            </a:r>
            <a:r>
              <a:rPr lang="en-US" sz="1600" dirty="0"/>
              <a:t>do that to our children</a:t>
            </a:r>
            <a:r>
              <a:rPr lang="en-US" sz="1600" dirty="0" smtClean="0"/>
              <a:t>.” Thong (Hoang and Yeoh, pp. 732)</a:t>
            </a:r>
            <a:endParaRPr lang="en-US" sz="1600" dirty="0"/>
          </a:p>
          <a:p>
            <a:pPr>
              <a:spcBef>
                <a:spcPts val="0"/>
              </a:spcBef>
              <a:spcAft>
                <a:spcPts val="0"/>
              </a:spcAft>
            </a:pPr>
            <a:endParaRPr lang="en-SG" sz="1800" b="0" dirty="0"/>
          </a:p>
          <a:p>
            <a:pPr>
              <a:spcBef>
                <a:spcPts val="0"/>
              </a:spcBef>
              <a:spcAft>
                <a:spcPts val="0"/>
              </a:spcAft>
            </a:pPr>
            <a:endParaRPr lang="en-US" sz="1800" dirty="0" smtClean="0"/>
          </a:p>
          <a:p>
            <a:pPr>
              <a:spcBef>
                <a:spcPts val="0"/>
              </a:spcBef>
              <a:spcAft>
                <a:spcPts val="0"/>
              </a:spcAft>
            </a:pPr>
            <a:r>
              <a:rPr lang="en-US" sz="1800" dirty="0" smtClean="0"/>
              <a:t> </a:t>
            </a:r>
            <a:endParaRPr lang="en-US" sz="1800" dirty="0"/>
          </a:p>
          <a:p>
            <a:pPr>
              <a:spcBef>
                <a:spcPts val="0"/>
              </a:spcBef>
              <a:spcAft>
                <a:spcPts val="0"/>
              </a:spcAft>
            </a:pPr>
            <a:endParaRPr lang="en-SG" sz="1800" dirty="0"/>
          </a:p>
        </p:txBody>
      </p:sp>
    </p:spTree>
    <p:extLst>
      <p:ext uri="{BB962C8B-B14F-4D97-AF65-F5344CB8AC3E}">
        <p14:creationId xmlns:p14="http://schemas.microsoft.com/office/powerpoint/2010/main" val="45129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a:t>Example: masculinity and financial support</a:t>
            </a:r>
          </a:p>
        </p:txBody>
      </p:sp>
      <p:sp>
        <p:nvSpPr>
          <p:cNvPr id="2" name="Content Placeholder 1"/>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a:t>Importance of paid work</a:t>
            </a:r>
          </a:p>
          <a:p>
            <a:pPr marL="342900" indent="-342900">
              <a:spcBef>
                <a:spcPts val="0"/>
              </a:spcBef>
              <a:spcAft>
                <a:spcPts val="0"/>
              </a:spcAft>
              <a:buFont typeface="Arial"/>
              <a:buChar char="•"/>
            </a:pPr>
            <a:r>
              <a:rPr lang="en-SG" dirty="0"/>
              <a:t>Almost all </a:t>
            </a:r>
            <a:r>
              <a:rPr lang="en-SG" dirty="0" smtClean="0"/>
              <a:t>men </a:t>
            </a:r>
            <a:r>
              <a:rPr lang="en-SG" dirty="0"/>
              <a:t>were working </a:t>
            </a:r>
          </a:p>
          <a:p>
            <a:pPr marL="342900" indent="-342900">
              <a:spcBef>
                <a:spcPts val="0"/>
              </a:spcBef>
              <a:spcAft>
                <a:spcPts val="0"/>
              </a:spcAft>
              <a:buFont typeface="Arial"/>
              <a:buChar char="•"/>
            </a:pPr>
            <a:r>
              <a:rPr lang="en-SG" dirty="0" smtClean="0"/>
              <a:t>Their jobs, though </a:t>
            </a:r>
            <a:r>
              <a:rPr lang="en-SG" dirty="0"/>
              <a:t>unstable, </a:t>
            </a:r>
            <a:r>
              <a:rPr lang="en-SG" dirty="0" smtClean="0"/>
              <a:t>generated </a:t>
            </a:r>
            <a:r>
              <a:rPr lang="en-SG" dirty="0"/>
              <a:t>valuable sources of income to pay for the household upkeep and children’s </a:t>
            </a:r>
            <a:r>
              <a:rPr lang="en-SG" dirty="0" smtClean="0"/>
              <a:t>schooling</a:t>
            </a:r>
            <a:endParaRPr lang="en-SG" dirty="0"/>
          </a:p>
          <a:p>
            <a:pPr marL="342900" indent="-342900">
              <a:spcBef>
                <a:spcPts val="0"/>
              </a:spcBef>
              <a:spcAft>
                <a:spcPts val="0"/>
              </a:spcAft>
              <a:buFont typeface="Arial"/>
              <a:buChar char="•"/>
            </a:pPr>
            <a:r>
              <a:rPr lang="en-SG" dirty="0" smtClean="0"/>
              <a:t>But paid work carries </a:t>
            </a:r>
            <a:r>
              <a:rPr lang="en-SG" dirty="0">
                <a:solidFill>
                  <a:srgbClr val="1782BF"/>
                </a:solidFill>
              </a:rPr>
              <a:t>symbolic</a:t>
            </a:r>
            <a:r>
              <a:rPr lang="en-SG" dirty="0"/>
              <a:t> meanings rather than an economic </a:t>
            </a:r>
            <a:r>
              <a:rPr lang="en-SG" dirty="0" smtClean="0"/>
              <a:t>imperative</a:t>
            </a:r>
          </a:p>
          <a:p>
            <a:pPr marL="342900" indent="-342900">
              <a:spcBef>
                <a:spcPts val="0"/>
              </a:spcBef>
              <a:spcAft>
                <a:spcPts val="0"/>
              </a:spcAft>
              <a:buFont typeface="Arial"/>
              <a:buChar char="•"/>
            </a:pPr>
            <a:r>
              <a:rPr lang="en-SG" dirty="0" smtClean="0"/>
              <a:t>A </a:t>
            </a:r>
            <a:r>
              <a:rPr lang="en-SG" dirty="0"/>
              <a:t>means to safeguard their prestige, self-respect, and masculine identity against the threat posed by migrant wives’ increased economic power</a:t>
            </a:r>
          </a:p>
          <a:p>
            <a:pPr>
              <a:spcBef>
                <a:spcPts val="0"/>
              </a:spcBef>
              <a:spcAft>
                <a:spcPts val="0"/>
              </a:spcAft>
            </a:pPr>
            <a:endParaRPr lang="en-SG" dirty="0"/>
          </a:p>
          <a:p>
            <a:pPr>
              <a:spcBef>
                <a:spcPts val="0"/>
              </a:spcBef>
              <a:spcAft>
                <a:spcPts val="0"/>
              </a:spcAft>
            </a:pPr>
            <a:endParaRPr lang="en-SG" b="0" dirty="0"/>
          </a:p>
          <a:p>
            <a:pPr>
              <a:spcBef>
                <a:spcPts val="0"/>
              </a:spcBef>
              <a:spcAft>
                <a:spcPts val="0"/>
              </a:spcAft>
            </a:pPr>
            <a:endParaRPr lang="en-SG" dirty="0"/>
          </a:p>
        </p:txBody>
      </p:sp>
      <p:sp>
        <p:nvSpPr>
          <p:cNvPr id="3" name="Content Placeholder 2"/>
          <p:cNvSpPr>
            <a:spLocks noGrp="1"/>
          </p:cNvSpPr>
          <p:nvPr>
            <p:ph sz="half" idx="4294967295"/>
          </p:nvPr>
        </p:nvSpPr>
        <p:spPr>
          <a:xfrm>
            <a:off x="5851525" y="1574800"/>
            <a:ext cx="3292475" cy="4525963"/>
          </a:xfrm>
        </p:spPr>
        <p:txBody>
          <a:bodyPr>
            <a:noAutofit/>
          </a:bodyPr>
          <a:lstStyle/>
          <a:p>
            <a:pPr>
              <a:spcBef>
                <a:spcPts val="0"/>
              </a:spcBef>
              <a:spcAft>
                <a:spcPts val="0"/>
              </a:spcAft>
            </a:pPr>
            <a:endParaRPr lang="en-US" sz="1800" dirty="0" smtClean="0"/>
          </a:p>
          <a:p>
            <a:pPr>
              <a:spcBef>
                <a:spcPts val="0"/>
              </a:spcBef>
              <a:spcAft>
                <a:spcPts val="0"/>
              </a:spcAft>
            </a:pPr>
            <a:endParaRPr lang="en-US" sz="1800" dirty="0" smtClean="0"/>
          </a:p>
          <a:p>
            <a:pPr>
              <a:spcBef>
                <a:spcPts val="0"/>
              </a:spcBef>
              <a:spcAft>
                <a:spcPts val="0"/>
              </a:spcAft>
            </a:pPr>
            <a:r>
              <a:rPr lang="en-US" sz="1800" dirty="0" smtClean="0"/>
              <a:t> </a:t>
            </a:r>
            <a:endParaRPr lang="en-US" sz="1800" dirty="0"/>
          </a:p>
          <a:p>
            <a:pPr>
              <a:spcBef>
                <a:spcPts val="0"/>
              </a:spcBef>
              <a:spcAft>
                <a:spcPts val="0"/>
              </a:spcAft>
            </a:pPr>
            <a:endParaRPr lang="en-SG" sz="1800" dirty="0"/>
          </a:p>
        </p:txBody>
      </p:sp>
    </p:spTree>
    <p:extLst>
      <p:ext uri="{BB962C8B-B14F-4D97-AF65-F5344CB8AC3E}">
        <p14:creationId xmlns:p14="http://schemas.microsoft.com/office/powerpoint/2010/main" val="408050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Analysis </a:t>
            </a:r>
            <a:endParaRPr lang="en-US" sz="2800" dirty="0"/>
          </a:p>
        </p:txBody>
      </p:sp>
      <p:sp>
        <p:nvSpPr>
          <p:cNvPr id="2" name="Content Placeholder 1"/>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a:t>In the study of transnational families, the notion that family is defined by </a:t>
            </a:r>
            <a:r>
              <a:rPr lang="en-US" dirty="0">
                <a:solidFill>
                  <a:srgbClr val="FF0000"/>
                </a:solidFill>
              </a:rPr>
              <a:t>enduring affections, privileges, and obligations between individuals is examined in contexts where individuals are living apart together</a:t>
            </a:r>
          </a:p>
          <a:p>
            <a:pPr marL="342900" indent="-342900">
              <a:spcBef>
                <a:spcPts val="0"/>
              </a:spcBef>
              <a:spcAft>
                <a:spcPts val="0"/>
              </a:spcAft>
              <a:buFont typeface="Arial"/>
              <a:buChar char="•"/>
            </a:pPr>
            <a:r>
              <a:rPr lang="en-US" dirty="0"/>
              <a:t>In the comparison between Italian daughters and sons and Dutch daughters and sons, the concept of physical and virtual forms of </a:t>
            </a:r>
            <a:r>
              <a:rPr lang="en-US" dirty="0">
                <a:solidFill>
                  <a:schemeClr val="tx2"/>
                </a:solidFill>
              </a:rPr>
              <a:t>copresence</a:t>
            </a:r>
            <a:r>
              <a:rPr lang="en-US" dirty="0"/>
              <a:t> provides frameworks to explore how individuals maintain a sense of being there for each other</a:t>
            </a:r>
          </a:p>
          <a:p>
            <a:pPr marL="342900" indent="-342900">
              <a:spcBef>
                <a:spcPts val="0"/>
              </a:spcBef>
              <a:spcAft>
                <a:spcPts val="0"/>
              </a:spcAft>
              <a:buFont typeface="Arial"/>
              <a:buChar char="•"/>
            </a:pPr>
            <a:r>
              <a:rPr lang="en-SG" dirty="0"/>
              <a:t>In the case of the Vietnamese fathers, </a:t>
            </a:r>
            <a:r>
              <a:rPr lang="en-SG" dirty="0">
                <a:solidFill>
                  <a:srgbClr val="FF0000"/>
                </a:solidFill>
              </a:rPr>
              <a:t>the idea of caregiving </a:t>
            </a:r>
            <a:r>
              <a:rPr lang="en-US" dirty="0">
                <a:solidFill>
                  <a:srgbClr val="FF0000"/>
                </a:solidFill>
              </a:rPr>
              <a:t>cannot be taken for granted</a:t>
            </a:r>
            <a:endParaRPr lang="en-SG" dirty="0">
              <a:solidFill>
                <a:srgbClr val="FF0000"/>
              </a:solidFill>
            </a:endParaRPr>
          </a:p>
          <a:p>
            <a:pPr marL="800100" lvl="1" indent="-342900">
              <a:spcBef>
                <a:spcPts val="0"/>
              </a:spcBef>
              <a:buFont typeface="Arial"/>
              <a:buChar char="•"/>
            </a:pPr>
            <a:r>
              <a:rPr lang="en-SG" b="1" dirty="0">
                <a:solidFill>
                  <a:srgbClr val="FF0000"/>
                </a:solidFill>
              </a:rPr>
              <a:t>Masculinities and productive work conflicts with masculinities and reproductive work </a:t>
            </a:r>
          </a:p>
          <a:p>
            <a:pPr>
              <a:spcBef>
                <a:spcPts val="0"/>
              </a:spcBef>
              <a:spcAft>
                <a:spcPts val="0"/>
              </a:spcAft>
            </a:pPr>
            <a:endParaRPr lang="en-US" dirty="0" smtClean="0"/>
          </a:p>
        </p:txBody>
      </p:sp>
    </p:spTree>
    <p:extLst>
      <p:ext uri="{BB962C8B-B14F-4D97-AF65-F5344CB8AC3E}">
        <p14:creationId xmlns:p14="http://schemas.microsoft.com/office/powerpoint/2010/main" val="2044205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Policy implications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2542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Policy implications </a:t>
            </a:r>
            <a:endParaRPr lang="en-US" sz="2800" dirty="0"/>
          </a:p>
        </p:txBody>
      </p:sp>
      <p:sp>
        <p:nvSpPr>
          <p:cNvPr id="3" name="Content Placeholder 2"/>
          <p:cNvSpPr>
            <a:spLocks noGrp="1"/>
          </p:cNvSpPr>
          <p:nvPr>
            <p:ph idx="1"/>
          </p:nvPr>
        </p:nvSpPr>
        <p:spPr/>
        <p:txBody>
          <a:bodyPr>
            <a:normAutofit lnSpcReduction="10000"/>
          </a:bodyPr>
          <a:lstStyle/>
          <a:p>
            <a:pPr>
              <a:spcBef>
                <a:spcPts val="0"/>
              </a:spcBef>
              <a:spcAft>
                <a:spcPts val="0"/>
              </a:spcAft>
            </a:pPr>
            <a:endParaRPr lang="en-US" dirty="0" smtClean="0"/>
          </a:p>
          <a:p>
            <a:pPr>
              <a:spcBef>
                <a:spcPts val="0"/>
              </a:spcBef>
              <a:spcAft>
                <a:spcPts val="0"/>
              </a:spcAft>
            </a:pPr>
            <a:r>
              <a:rPr lang="en-US" dirty="0" smtClean="0"/>
              <a:t>State policies</a:t>
            </a:r>
            <a:r>
              <a:rPr lang="en-US" dirty="0"/>
              <a:t> </a:t>
            </a:r>
            <a:r>
              <a:rPr lang="en-US" dirty="0" smtClean="0"/>
              <a:t>can </a:t>
            </a:r>
            <a:r>
              <a:rPr lang="en-US" dirty="0"/>
              <a:t>be implicated in the formation of transnational families in the first </a:t>
            </a:r>
            <a:r>
              <a:rPr lang="en-US" dirty="0" smtClean="0"/>
              <a:t>place</a:t>
            </a:r>
          </a:p>
          <a:p>
            <a:pPr marL="342900" indent="-342900">
              <a:spcBef>
                <a:spcPts val="0"/>
              </a:spcBef>
              <a:spcAft>
                <a:spcPts val="0"/>
              </a:spcAft>
              <a:buFont typeface="Arial"/>
              <a:buChar char="•"/>
            </a:pPr>
            <a:r>
              <a:rPr lang="en-US" dirty="0"/>
              <a:t>Many migrants do not </a:t>
            </a:r>
            <a:r>
              <a:rPr lang="en-US" dirty="0">
                <a:solidFill>
                  <a:schemeClr val="tx2"/>
                </a:solidFill>
              </a:rPr>
              <a:t>choose</a:t>
            </a:r>
            <a:r>
              <a:rPr lang="en-US" dirty="0"/>
              <a:t> to leave family members behind when they </a:t>
            </a:r>
            <a:r>
              <a:rPr lang="en-US" dirty="0" smtClean="0"/>
              <a:t>migrate but </a:t>
            </a:r>
            <a:r>
              <a:rPr lang="en-US" dirty="0"/>
              <a:t>are forced to because migration policies create barriers for families to migrate </a:t>
            </a:r>
            <a:r>
              <a:rPr lang="en-US" dirty="0" smtClean="0"/>
              <a:t>together</a:t>
            </a:r>
          </a:p>
          <a:p>
            <a:pPr marL="800100" lvl="1" indent="-342900">
              <a:spcBef>
                <a:spcPts val="0"/>
              </a:spcBef>
              <a:buFont typeface="Arial"/>
              <a:buChar char="•"/>
            </a:pPr>
            <a:r>
              <a:rPr lang="en-US" b="1" dirty="0" smtClean="0"/>
              <a:t>A </a:t>
            </a:r>
            <a:r>
              <a:rPr lang="en-US" b="1" dirty="0"/>
              <a:t>desire to restrict migration to only those </a:t>
            </a:r>
            <a:r>
              <a:rPr lang="en-US" b="1" dirty="0" smtClean="0"/>
              <a:t>individuals </a:t>
            </a:r>
            <a:r>
              <a:rPr lang="en-US" b="1" dirty="0"/>
              <a:t>seen as economically useful</a:t>
            </a:r>
          </a:p>
          <a:p>
            <a:pPr marL="800100" lvl="1" indent="-342900">
              <a:spcBef>
                <a:spcPts val="0"/>
              </a:spcBef>
              <a:buFont typeface="Arial"/>
              <a:buChar char="•"/>
            </a:pPr>
            <a:r>
              <a:rPr lang="en-US" b="1" dirty="0"/>
              <a:t>A related desire to prevent </a:t>
            </a:r>
            <a:r>
              <a:rPr lang="en-US" b="1" dirty="0">
                <a:solidFill>
                  <a:srgbClr val="1782BF"/>
                </a:solidFill>
              </a:rPr>
              <a:t>welfare dependency </a:t>
            </a:r>
            <a:r>
              <a:rPr lang="en-US" b="1" dirty="0"/>
              <a:t>among immigrants </a:t>
            </a:r>
          </a:p>
          <a:p>
            <a:pPr marL="800100" lvl="1" indent="-342900">
              <a:spcBef>
                <a:spcPts val="0"/>
              </a:spcBef>
              <a:buFont typeface="Arial"/>
              <a:buChar char="•"/>
            </a:pPr>
            <a:r>
              <a:rPr lang="en-US" b="1" dirty="0"/>
              <a:t>And a desire to limit the long-term settlement of </a:t>
            </a:r>
            <a:r>
              <a:rPr lang="en-US" b="1" dirty="0" smtClean="0"/>
              <a:t>immigrants, especially </a:t>
            </a:r>
            <a:r>
              <a:rPr lang="en-US" b="1" dirty="0"/>
              <a:t>among groups perceived to be difficult to </a:t>
            </a:r>
            <a:r>
              <a:rPr lang="en-US" b="1" dirty="0">
                <a:solidFill>
                  <a:srgbClr val="1782BF"/>
                </a:solidFill>
              </a:rPr>
              <a:t>integrate</a:t>
            </a:r>
            <a:r>
              <a:rPr lang="en-US" b="1" dirty="0"/>
              <a:t> or </a:t>
            </a:r>
            <a:r>
              <a:rPr lang="en-US" b="1" dirty="0">
                <a:solidFill>
                  <a:srgbClr val="1782BF"/>
                </a:solidFill>
              </a:rPr>
              <a:t>assimilate</a:t>
            </a:r>
            <a:r>
              <a:rPr lang="en-US" b="1" dirty="0"/>
              <a:t> </a:t>
            </a:r>
            <a:r>
              <a:rPr lang="en-US" b="1" dirty="0" smtClean="0"/>
              <a:t>into </a:t>
            </a:r>
            <a:r>
              <a:rPr lang="en-US" b="1" dirty="0"/>
              <a:t>the receiving country because of </a:t>
            </a:r>
            <a:r>
              <a:rPr lang="en-US" b="1" dirty="0">
                <a:solidFill>
                  <a:srgbClr val="1782BF"/>
                </a:solidFill>
              </a:rPr>
              <a:t>religious</a:t>
            </a:r>
            <a:r>
              <a:rPr lang="en-US" b="1" dirty="0"/>
              <a:t> or </a:t>
            </a:r>
            <a:r>
              <a:rPr lang="en-US" b="1" dirty="0">
                <a:solidFill>
                  <a:srgbClr val="1782BF"/>
                </a:solidFill>
              </a:rPr>
              <a:t>cultural</a:t>
            </a:r>
            <a:r>
              <a:rPr lang="en-US" b="1" dirty="0"/>
              <a:t> </a:t>
            </a:r>
            <a:r>
              <a:rPr lang="en-US" b="1" dirty="0" smtClean="0"/>
              <a:t>differences</a:t>
            </a:r>
            <a:endParaRPr lang="en-US" b="0" dirty="0"/>
          </a:p>
          <a:p>
            <a:endParaRPr lang="en-US" b="0" dirty="0"/>
          </a:p>
          <a:p>
            <a:endParaRPr lang="en-US" dirty="0"/>
          </a:p>
        </p:txBody>
      </p:sp>
    </p:spTree>
    <p:extLst>
      <p:ext uri="{BB962C8B-B14F-4D97-AF65-F5344CB8AC3E}">
        <p14:creationId xmlns:p14="http://schemas.microsoft.com/office/powerpoint/2010/main" val="299851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Policy implications </a:t>
            </a:r>
            <a:endParaRPr lang="en-US" sz="2800" dirty="0"/>
          </a:p>
        </p:txBody>
      </p:sp>
      <p:sp>
        <p:nvSpPr>
          <p:cNvPr id="4" name="Content Placeholder 3"/>
          <p:cNvSpPr>
            <a:spLocks noGrp="1"/>
          </p:cNvSpPr>
          <p:nvPr>
            <p:ph sz="half" idx="1"/>
          </p:nvPr>
        </p:nvSpPr>
        <p:spPr/>
        <p:txBody>
          <a:bodyPr>
            <a:normAutofit/>
          </a:bodyPr>
          <a:lstStyle/>
          <a:p>
            <a:pPr>
              <a:spcBef>
                <a:spcPts val="0"/>
              </a:spcBef>
              <a:spcAft>
                <a:spcPts val="0"/>
              </a:spcAft>
            </a:pPr>
            <a:endParaRPr lang="en-US" sz="1800" dirty="0" smtClean="0"/>
          </a:p>
          <a:p>
            <a:pPr marL="285750" indent="-285750">
              <a:spcBef>
                <a:spcPts val="0"/>
              </a:spcBef>
              <a:spcAft>
                <a:spcPts val="0"/>
              </a:spcAft>
              <a:buFont typeface="Arial"/>
              <a:buChar char="•"/>
            </a:pPr>
            <a:r>
              <a:rPr lang="en-US" sz="1800" dirty="0"/>
              <a:t>For transnational families, a significant issue is whether and how policies facilitate or impede their exchange of care and support</a:t>
            </a:r>
          </a:p>
          <a:p>
            <a:pPr marL="285750" indent="-285750">
              <a:spcBef>
                <a:spcPts val="0"/>
              </a:spcBef>
              <a:spcAft>
                <a:spcPts val="0"/>
              </a:spcAft>
              <a:buFont typeface="Arial"/>
              <a:buChar char="•"/>
            </a:pPr>
            <a:r>
              <a:rPr lang="en-US" sz="1800" dirty="0" smtClean="0"/>
              <a:t>Policy makers </a:t>
            </a:r>
            <a:r>
              <a:rPr lang="en-US" sz="1800" dirty="0"/>
              <a:t>continue to work within social policy environments </a:t>
            </a:r>
            <a:r>
              <a:rPr lang="en-US" sz="1800" dirty="0" smtClean="0"/>
              <a:t>that </a:t>
            </a:r>
            <a:r>
              <a:rPr lang="en-US" sz="1800" dirty="0"/>
              <a:t>are nationally bounded </a:t>
            </a:r>
            <a:r>
              <a:rPr lang="en-US" sz="1800" dirty="0" smtClean="0"/>
              <a:t>and </a:t>
            </a:r>
            <a:r>
              <a:rPr lang="en-US" sz="1800" dirty="0"/>
              <a:t>assume </a:t>
            </a:r>
            <a:r>
              <a:rPr lang="en-US" sz="1800" dirty="0" smtClean="0"/>
              <a:t>that of </a:t>
            </a:r>
            <a:r>
              <a:rPr lang="en-US" sz="1800" dirty="0">
                <a:solidFill>
                  <a:srgbClr val="1782BF"/>
                </a:solidFill>
              </a:rPr>
              <a:t>normal </a:t>
            </a:r>
            <a:r>
              <a:rPr lang="en-US" sz="1800" dirty="0"/>
              <a:t>family life </a:t>
            </a:r>
          </a:p>
          <a:p>
            <a:endParaRPr lang="en-US" sz="1800" dirty="0"/>
          </a:p>
        </p:txBody>
      </p:sp>
      <p:sp>
        <p:nvSpPr>
          <p:cNvPr id="5" name="Content Placeholder 4"/>
          <p:cNvSpPr>
            <a:spLocks noGrp="1"/>
          </p:cNvSpPr>
          <p:nvPr>
            <p:ph sz="half" idx="2"/>
          </p:nvPr>
        </p:nvSpPr>
        <p:spPr/>
        <p:txBody>
          <a:bodyPr>
            <a:noAutofit/>
          </a:bodyPr>
          <a:lstStyle/>
          <a:p>
            <a:pPr>
              <a:spcBef>
                <a:spcPts val="0"/>
              </a:spcBef>
              <a:spcAft>
                <a:spcPts val="0"/>
              </a:spcAft>
            </a:pPr>
            <a:endParaRPr lang="en-US" sz="1800" dirty="0" smtClean="0"/>
          </a:p>
          <a:p>
            <a:pPr>
              <a:spcBef>
                <a:spcPts val="0"/>
              </a:spcBef>
              <a:spcAft>
                <a:spcPts val="0"/>
              </a:spcAft>
            </a:pPr>
            <a:r>
              <a:rPr lang="en-US" sz="1800" dirty="0" smtClean="0"/>
              <a:t>Transnational caregiving practices are mediated by “a dialectic encompassing the capacity of individual members to engage in caregiving and their culturally informed sense of obligation to provide care, as well as the particularistic kin relationships and negotiated family commitments that people with specific family networks share” (Baldassar</a:t>
            </a:r>
            <a:r>
              <a:rPr lang="en-US" sz="1800" dirty="0"/>
              <a:t>, Baldock, and </a:t>
            </a:r>
            <a:r>
              <a:rPr lang="en-US" sz="1800" dirty="0" smtClean="0"/>
              <a:t>Wilding 2007</a:t>
            </a:r>
            <a:r>
              <a:rPr lang="en-US" sz="1800" dirty="0"/>
              <a:t>, pp. 204)</a:t>
            </a:r>
          </a:p>
        </p:txBody>
      </p:sp>
    </p:spTree>
    <p:extLst>
      <p:ext uri="{BB962C8B-B14F-4D97-AF65-F5344CB8AC3E}">
        <p14:creationId xmlns:p14="http://schemas.microsoft.com/office/powerpoint/2010/main" val="150880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Transnational caregiving resources </a:t>
            </a:r>
            <a:endParaRPr lang="en-US" sz="28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215196247"/>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418978" y="6550223"/>
            <a:ext cx="4585322" cy="307777"/>
          </a:xfrm>
          <a:prstGeom prst="rect">
            <a:avLst/>
          </a:prstGeom>
          <a:noFill/>
        </p:spPr>
        <p:txBody>
          <a:bodyPr wrap="none" rtlCol="0">
            <a:spAutoFit/>
          </a:bodyPr>
          <a:lstStyle/>
          <a:p>
            <a:r>
              <a:rPr lang="en-US" sz="1400" b="1" dirty="0"/>
              <a:t>Merla and Baldassar (2011</a:t>
            </a:r>
            <a:r>
              <a:rPr lang="en-US" sz="1400" b="1" dirty="0" smtClean="0"/>
              <a:t>); </a:t>
            </a:r>
            <a:r>
              <a:rPr lang="en-US" sz="1400" b="1" dirty="0"/>
              <a:t>Kilkey and Merla (2013) </a:t>
            </a:r>
            <a:r>
              <a:rPr lang="en-US" sz="1400" b="1" dirty="0" smtClean="0"/>
              <a:t> </a:t>
            </a:r>
            <a:endParaRPr lang="en-US" sz="1400" b="1" dirty="0"/>
          </a:p>
        </p:txBody>
      </p:sp>
    </p:spTree>
    <p:extLst>
      <p:ext uri="{BB962C8B-B14F-4D97-AF65-F5344CB8AC3E}">
        <p14:creationId xmlns:p14="http://schemas.microsoft.com/office/powerpoint/2010/main" val="5770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are going…</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The Family in Context</a:t>
            </a:r>
          </a:p>
          <a:p>
            <a:pPr marL="342900" indent="-342900">
              <a:spcBef>
                <a:spcPts val="0"/>
              </a:spcBef>
              <a:spcAft>
                <a:spcPts val="0"/>
              </a:spcAft>
              <a:buFont typeface="Arial" panose="020B0604020202020204" pitchFamily="34" charset="0"/>
              <a:buChar char="•"/>
            </a:pPr>
            <a:r>
              <a:rPr lang="en-US" dirty="0" smtClean="0"/>
              <a:t>Transnational Families </a:t>
            </a:r>
            <a:r>
              <a:rPr lang="en-US" dirty="0" smtClean="0">
                <a:solidFill>
                  <a:schemeClr val="tx2"/>
                </a:solidFill>
              </a:rPr>
              <a:t>(Today)</a:t>
            </a:r>
          </a:p>
          <a:p>
            <a:pPr marL="342900" indent="-342900">
              <a:spcBef>
                <a:spcPts val="0"/>
              </a:spcBef>
              <a:spcAft>
                <a:spcPts val="0"/>
              </a:spcAft>
              <a:buFont typeface="Arial" panose="020B0604020202020204" pitchFamily="34" charset="0"/>
              <a:buChar char="•"/>
            </a:pPr>
            <a:r>
              <a:rPr lang="en-US" dirty="0" smtClean="0"/>
              <a:t>Public Policies </a:t>
            </a:r>
          </a:p>
        </p:txBody>
      </p:sp>
    </p:spTree>
    <p:extLst>
      <p:ext uri="{BB962C8B-B14F-4D97-AF65-F5344CB8AC3E}">
        <p14:creationId xmlns:p14="http://schemas.microsoft.com/office/powerpoint/2010/main" val="933321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Institutional arrangements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US" dirty="0" smtClean="0"/>
              <a:t>Institutional </a:t>
            </a:r>
            <a:r>
              <a:rPr lang="en-US" dirty="0"/>
              <a:t>arrangements </a:t>
            </a:r>
            <a:r>
              <a:rPr lang="en-US" dirty="0" smtClean="0"/>
              <a:t>that </a:t>
            </a:r>
            <a:r>
              <a:rPr lang="en-US" dirty="0"/>
              <a:t>contribute to realizing </a:t>
            </a:r>
            <a:r>
              <a:rPr lang="en-US" dirty="0" smtClean="0"/>
              <a:t>transnational caregiving </a:t>
            </a:r>
            <a:r>
              <a:rPr lang="en-US" dirty="0"/>
              <a:t>resources </a:t>
            </a:r>
          </a:p>
          <a:p>
            <a:pPr marL="342900" indent="-342900">
              <a:spcBef>
                <a:spcPts val="0"/>
              </a:spcBef>
              <a:spcAft>
                <a:spcPts val="0"/>
              </a:spcAft>
              <a:buFont typeface="Arial"/>
              <a:buChar char="•"/>
            </a:pPr>
            <a:r>
              <a:rPr lang="en-US" dirty="0"/>
              <a:t>Huang and Yeoh (2005) </a:t>
            </a:r>
            <a:r>
              <a:rPr lang="en-US" dirty="0" smtClean="0"/>
              <a:t>examine </a:t>
            </a:r>
            <a:r>
              <a:rPr lang="en-US" dirty="0"/>
              <a:t>the case of women from the People’s Republic of China (PRC) who accompany their children to </a:t>
            </a:r>
            <a:r>
              <a:rPr lang="en-US" dirty="0" smtClean="0"/>
              <a:t>Singapore, which has </a:t>
            </a:r>
            <a:r>
              <a:rPr lang="en-US" dirty="0"/>
              <a:t>been actively strategizing to remake itself into a global education hub</a:t>
            </a:r>
          </a:p>
          <a:p>
            <a:pPr marL="342900" indent="-342900">
              <a:spcBef>
                <a:spcPts val="0"/>
              </a:spcBef>
              <a:spcAft>
                <a:spcPts val="0"/>
              </a:spcAft>
              <a:buFont typeface="Arial"/>
              <a:buChar char="•"/>
            </a:pPr>
            <a:r>
              <a:rPr lang="en-US" dirty="0">
                <a:solidFill>
                  <a:srgbClr val="FF0000"/>
                </a:solidFill>
              </a:rPr>
              <a:t>The </a:t>
            </a:r>
            <a:r>
              <a:rPr lang="en-US" dirty="0" smtClean="0">
                <a:solidFill>
                  <a:srgbClr val="FF0000"/>
                </a:solidFill>
              </a:rPr>
              <a:t>children </a:t>
            </a:r>
            <a:r>
              <a:rPr lang="en-US" dirty="0">
                <a:solidFill>
                  <a:srgbClr val="FF0000"/>
                </a:solidFill>
              </a:rPr>
              <a:t>accompanied by their mothers (</a:t>
            </a:r>
            <a:r>
              <a:rPr lang="en-US" dirty="0" smtClean="0">
                <a:solidFill>
                  <a:srgbClr val="FF0000"/>
                </a:solidFill>
              </a:rPr>
              <a:t>never fathers</a:t>
            </a:r>
            <a:r>
              <a:rPr lang="en-US" dirty="0">
                <a:solidFill>
                  <a:srgbClr val="FF0000"/>
                </a:solidFill>
              </a:rPr>
              <a:t>) during part or all of the course of their </a:t>
            </a:r>
            <a:r>
              <a:rPr lang="en-US" dirty="0" smtClean="0">
                <a:solidFill>
                  <a:srgbClr val="FF0000"/>
                </a:solidFill>
              </a:rPr>
              <a:t>studies</a:t>
            </a:r>
            <a:endParaRPr lang="en-US" dirty="0">
              <a:solidFill>
                <a:srgbClr val="FF0000"/>
              </a:solidFill>
            </a:endParaRPr>
          </a:p>
        </p:txBody>
      </p:sp>
    </p:spTree>
    <p:extLst>
      <p:ext uri="{BB962C8B-B14F-4D97-AF65-F5344CB8AC3E}">
        <p14:creationId xmlns:p14="http://schemas.microsoft.com/office/powerpoint/2010/main" val="247674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Example: Singapore as the global schoolhouse </a:t>
            </a:r>
            <a:endParaRPr lang="en-US" sz="2800" dirty="0"/>
          </a:p>
        </p:txBody>
      </p:sp>
      <p:sp>
        <p:nvSpPr>
          <p:cNvPr id="3" name="Content Placeholder 2"/>
          <p:cNvSpPr>
            <a:spLocks noGrp="1"/>
          </p:cNvSpPr>
          <p:nvPr>
            <p:ph idx="1"/>
          </p:nvPr>
        </p:nvSpPr>
        <p:spPr/>
        <p:txBody>
          <a:bodyPr>
            <a:normAutofit/>
          </a:bodyPr>
          <a:lstStyle/>
          <a:p>
            <a:pPr marL="342900" indent="-342900">
              <a:spcBef>
                <a:spcPts val="0"/>
              </a:spcBef>
              <a:spcAft>
                <a:spcPts val="0"/>
              </a:spcAft>
              <a:buFont typeface="Arial"/>
              <a:buChar char="•"/>
            </a:pPr>
            <a:endParaRPr lang="en-US" sz="1800" dirty="0" smtClean="0"/>
          </a:p>
          <a:p>
            <a:pPr>
              <a:spcBef>
                <a:spcPts val="0"/>
              </a:spcBef>
              <a:spcAft>
                <a:spcPts val="0"/>
              </a:spcAft>
            </a:pPr>
            <a:r>
              <a:rPr lang="en-US" sz="1800" dirty="0" smtClean="0"/>
              <a:t>The </a:t>
            </a:r>
            <a:r>
              <a:rPr lang="en-US" sz="1800" dirty="0"/>
              <a:t>official tagline of </a:t>
            </a:r>
            <a:r>
              <a:rPr lang="en-US" sz="1800" dirty="0" smtClean="0"/>
              <a:t>“Singapore</a:t>
            </a:r>
            <a:r>
              <a:rPr lang="en-US" sz="1800" dirty="0"/>
              <a:t>: The Global </a:t>
            </a:r>
            <a:r>
              <a:rPr lang="en-US" sz="1800" dirty="0" smtClean="0"/>
              <a:t>Schoolhouse” promoted </a:t>
            </a:r>
            <a:r>
              <a:rPr lang="en-US" sz="1800" dirty="0"/>
              <a:t>Singapore as an education destination that is “global in institutional composition and global in student mix”</a:t>
            </a:r>
          </a:p>
          <a:p>
            <a:pPr marL="342900" indent="-342900">
              <a:spcBef>
                <a:spcPts val="0"/>
              </a:spcBef>
              <a:spcAft>
                <a:spcPts val="0"/>
              </a:spcAft>
              <a:buFont typeface="Arial"/>
              <a:buChar char="•"/>
            </a:pPr>
            <a:r>
              <a:rPr lang="en-US" sz="1800" dirty="0" smtClean="0"/>
              <a:t>Part </a:t>
            </a:r>
            <a:r>
              <a:rPr lang="en-US" sz="1800" dirty="0"/>
              <a:t>of a broader policy to attract international talent to the country so as to ensure that it remains globally competitive and able “to swim among the big fishes in the ocean” (former Prime Minister Goh Chok Tong, National Day Rally speech, 2001</a:t>
            </a:r>
            <a:r>
              <a:rPr lang="en-US" sz="1800" dirty="0" smtClean="0"/>
              <a:t>)</a:t>
            </a:r>
          </a:p>
          <a:p>
            <a:pPr marL="342900" indent="-342900">
              <a:spcBef>
                <a:spcPts val="0"/>
              </a:spcBef>
              <a:spcAft>
                <a:spcPts val="0"/>
              </a:spcAft>
              <a:buFont typeface="Arial"/>
              <a:buChar char="•"/>
            </a:pPr>
            <a:r>
              <a:rPr lang="en-US" sz="1800" dirty="0"/>
              <a:t>The goal was </a:t>
            </a:r>
            <a:r>
              <a:rPr lang="en-US" sz="1800" dirty="0" smtClean="0"/>
              <a:t>“to </a:t>
            </a:r>
            <a:r>
              <a:rPr lang="en-US" sz="1800" dirty="0"/>
              <a:t>make Singapore a ‘Global Schoolhouse’ for students from all over the world, especially Asian </a:t>
            </a:r>
            <a:r>
              <a:rPr lang="en-US" sz="1800" dirty="0" smtClean="0"/>
              <a:t>students and </a:t>
            </a:r>
            <a:r>
              <a:rPr lang="en-US" sz="1800" dirty="0"/>
              <a:t>the target </a:t>
            </a:r>
            <a:r>
              <a:rPr lang="en-US" sz="1800" dirty="0" smtClean="0"/>
              <a:t>was to “double </a:t>
            </a:r>
            <a:r>
              <a:rPr lang="en-US" sz="1800" dirty="0"/>
              <a:t>or triple the number of international students in Singapore to 100,000 or </a:t>
            </a:r>
            <a:r>
              <a:rPr lang="en-US" sz="1800" dirty="0" smtClean="0"/>
              <a:t>150,000” (former Minister </a:t>
            </a:r>
            <a:r>
              <a:rPr lang="en-US" sz="1800" dirty="0"/>
              <a:t>for Trade and </a:t>
            </a:r>
            <a:r>
              <a:rPr lang="en-US" sz="1800" dirty="0" smtClean="0"/>
              <a:t>Industry George Yeo, </a:t>
            </a:r>
            <a:r>
              <a:rPr lang="en-US" sz="1800" dirty="0"/>
              <a:t>official launch of the Global Schoolhouse initiative, 2003)</a:t>
            </a:r>
          </a:p>
          <a:p>
            <a:endParaRPr lang="en-US" b="0" dirty="0"/>
          </a:p>
        </p:txBody>
      </p:sp>
    </p:spTree>
    <p:extLst>
      <p:ext uri="{BB962C8B-B14F-4D97-AF65-F5344CB8AC3E}">
        <p14:creationId xmlns:p14="http://schemas.microsoft.com/office/powerpoint/2010/main" val="33124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Example: Singapore as the global schoolhouse </a:t>
            </a:r>
            <a:endParaRPr lang="en-US" sz="2800" dirty="0"/>
          </a:p>
        </p:txBody>
      </p:sp>
      <p:sp>
        <p:nvSpPr>
          <p:cNvPr id="3" name="Content Placeholder 2"/>
          <p:cNvSpPr>
            <a:spLocks noGrp="1"/>
          </p:cNvSpPr>
          <p:nvPr>
            <p:ph idx="1"/>
          </p:nvPr>
        </p:nvSpPr>
        <p:spPr/>
        <p:txBody>
          <a:bodyPr>
            <a:normAutofit/>
          </a:bodyPr>
          <a:lstStyle/>
          <a:p>
            <a:pPr marL="342900" indent="-342900">
              <a:spcBef>
                <a:spcPts val="0"/>
              </a:spcBef>
              <a:spcAft>
                <a:spcPts val="0"/>
              </a:spcAft>
              <a:buFont typeface="Arial"/>
              <a:buChar char="•"/>
            </a:pPr>
            <a:endParaRPr lang="en-US" sz="1800" dirty="0" smtClean="0"/>
          </a:p>
          <a:p>
            <a:pPr>
              <a:spcBef>
                <a:spcPts val="0"/>
              </a:spcBef>
              <a:spcAft>
                <a:spcPts val="0"/>
              </a:spcAft>
            </a:pPr>
            <a:r>
              <a:rPr lang="en-US" sz="1800" dirty="0"/>
              <a:t>China has been a specific market targeted in this strategy</a:t>
            </a:r>
          </a:p>
          <a:p>
            <a:pPr marL="285750" indent="-285750">
              <a:spcBef>
                <a:spcPts val="0"/>
              </a:spcBef>
              <a:spcAft>
                <a:spcPts val="0"/>
              </a:spcAft>
              <a:buFont typeface="Arial"/>
              <a:buChar char="•"/>
            </a:pPr>
            <a:r>
              <a:rPr lang="en-US" sz="1800" dirty="0"/>
              <a:t>For example, the Ministry of Education </a:t>
            </a:r>
            <a:r>
              <a:rPr lang="en-US" sz="1800" dirty="0" smtClean="0"/>
              <a:t>offered </a:t>
            </a:r>
            <a:r>
              <a:rPr lang="en-US" sz="1800" dirty="0"/>
              <a:t>scholarships to talented students from China to attend government primary and secondary schools and </a:t>
            </a:r>
            <a:r>
              <a:rPr lang="en-US" sz="1800" dirty="0" smtClean="0"/>
              <a:t>universities</a:t>
            </a:r>
            <a:endParaRPr lang="en-US" sz="1800" dirty="0"/>
          </a:p>
          <a:p>
            <a:pPr marL="285750" indent="-285750">
              <a:spcBef>
                <a:spcPts val="0"/>
              </a:spcBef>
              <a:spcAft>
                <a:spcPts val="0"/>
              </a:spcAft>
              <a:buFont typeface="Arial"/>
              <a:buChar char="•"/>
            </a:pPr>
            <a:r>
              <a:rPr lang="en-US" sz="1800" dirty="0"/>
              <a:t>Additionally, the EDB’s plans to open a private university and specialty schools in cooking and hotel management were seen as aimed at attracting fee-paying Chinese students</a:t>
            </a:r>
          </a:p>
          <a:p>
            <a:pPr marL="285750" indent="-285750">
              <a:spcBef>
                <a:spcPts val="0"/>
              </a:spcBef>
              <a:spcAft>
                <a:spcPts val="0"/>
              </a:spcAft>
              <a:buFont typeface="Arial"/>
              <a:buChar char="•"/>
            </a:pPr>
            <a:r>
              <a:rPr lang="en-US" sz="1800" dirty="0"/>
              <a:t>While there are no official estimates, there are sufficient media reports (often of students excelling in their academic pursuits) to suggest that Chinese nationals are enrolled in Singapore schools at all levels</a:t>
            </a:r>
          </a:p>
          <a:p>
            <a:endParaRPr lang="en-US" b="0" dirty="0"/>
          </a:p>
        </p:txBody>
      </p:sp>
    </p:spTree>
    <p:extLst>
      <p:ext uri="{BB962C8B-B14F-4D97-AF65-F5344CB8AC3E}">
        <p14:creationId xmlns:p14="http://schemas.microsoft.com/office/powerpoint/2010/main" val="3252189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Example: becoming a study mother in Singapore</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sz="1800" dirty="0"/>
          </a:p>
          <a:p>
            <a:pPr marL="285750" indent="-285750">
              <a:spcBef>
                <a:spcPts val="0"/>
              </a:spcBef>
              <a:spcAft>
                <a:spcPts val="0"/>
              </a:spcAft>
              <a:buFont typeface="Arial"/>
              <a:buChar char="•"/>
            </a:pPr>
            <a:r>
              <a:rPr lang="en-US" sz="1800" dirty="0" smtClean="0"/>
              <a:t>A Student’s Pass is available to </a:t>
            </a:r>
            <a:r>
              <a:rPr lang="en-US" sz="1800" dirty="0"/>
              <a:t>any foreigner wishing to pursue full-time studies in Singapore </a:t>
            </a:r>
            <a:endParaRPr lang="en-US" sz="1800" dirty="0" smtClean="0"/>
          </a:p>
          <a:p>
            <a:pPr marL="285750" indent="-285750">
              <a:spcBef>
                <a:spcPts val="0"/>
              </a:spcBef>
              <a:spcAft>
                <a:spcPts val="0"/>
              </a:spcAft>
              <a:buFont typeface="Arial"/>
              <a:buChar char="•"/>
            </a:pPr>
            <a:r>
              <a:rPr lang="en-US" sz="1800" dirty="0" smtClean="0"/>
              <a:t>A </a:t>
            </a:r>
            <a:r>
              <a:rPr lang="en-US" sz="1800" dirty="0"/>
              <a:t>special Long Term Social Visit Pass (renewable every six months) is available to a “female social visitor whose child/grandchild is studying in Singapore on a Student’s </a:t>
            </a:r>
            <a:r>
              <a:rPr lang="en-US" sz="1800" dirty="0" smtClean="0"/>
              <a:t>Pass” </a:t>
            </a:r>
            <a:endParaRPr lang="en-US" sz="1800" dirty="0"/>
          </a:p>
          <a:p>
            <a:pPr marL="285750" indent="-285750">
              <a:spcBef>
                <a:spcPts val="0"/>
              </a:spcBef>
              <a:spcAft>
                <a:spcPts val="0"/>
              </a:spcAft>
              <a:buFont typeface="Arial"/>
              <a:buChar char="•"/>
            </a:pPr>
            <a:r>
              <a:rPr lang="en-US" sz="1800" dirty="0" smtClean="0"/>
              <a:t>A </a:t>
            </a:r>
            <a:r>
              <a:rPr lang="en-US" sz="1800" dirty="0"/>
              <a:t>unique advantage of entering on this special pass </a:t>
            </a:r>
            <a:r>
              <a:rPr lang="en-US" sz="1800" dirty="0" smtClean="0"/>
              <a:t>was </a:t>
            </a:r>
            <a:r>
              <a:rPr lang="en-US" sz="1800" dirty="0"/>
              <a:t>that it allowed the (grand)mothers of children studying in Singapore to seek employment in </a:t>
            </a:r>
            <a:r>
              <a:rPr lang="en-US" sz="1800" dirty="0" smtClean="0"/>
              <a:t>Singapore</a:t>
            </a:r>
          </a:p>
          <a:p>
            <a:pPr>
              <a:spcBef>
                <a:spcPts val="0"/>
              </a:spcBef>
              <a:spcAft>
                <a:spcPts val="0"/>
              </a:spcAft>
            </a:pPr>
            <a:endParaRPr lang="en-US" dirty="0"/>
          </a:p>
        </p:txBody>
      </p:sp>
    </p:spTree>
    <p:extLst>
      <p:ext uri="{BB962C8B-B14F-4D97-AF65-F5344CB8AC3E}">
        <p14:creationId xmlns:p14="http://schemas.microsoft.com/office/powerpoint/2010/main" val="2469427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Example: becoming a study mother in Singapore</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1800" dirty="0"/>
          </a:p>
          <a:p>
            <a:pPr>
              <a:spcBef>
                <a:spcPts val="0"/>
              </a:spcBef>
              <a:spcAft>
                <a:spcPts val="0"/>
              </a:spcAft>
            </a:pPr>
            <a:r>
              <a:rPr lang="en-US" sz="1800" dirty="0"/>
              <a:t>Many of China’s study mothers need to work to make ends meet </a:t>
            </a:r>
            <a:r>
              <a:rPr lang="en-US" sz="1800" dirty="0" smtClean="0"/>
              <a:t>for </a:t>
            </a:r>
            <a:r>
              <a:rPr lang="en-US" sz="1800" dirty="0"/>
              <a:t>the several years it takes to complete their children’s </a:t>
            </a:r>
            <a:r>
              <a:rPr lang="en-US" sz="1800" dirty="0" smtClean="0"/>
              <a:t>education</a:t>
            </a:r>
          </a:p>
          <a:p>
            <a:pPr marL="285750" indent="-285750">
              <a:spcBef>
                <a:spcPts val="0"/>
              </a:spcBef>
              <a:spcAft>
                <a:spcPts val="0"/>
              </a:spcAft>
              <a:buFont typeface="Arial"/>
              <a:buChar char="•"/>
            </a:pPr>
            <a:r>
              <a:rPr lang="en-US" sz="1800" dirty="0"/>
              <a:t>Most end up taking menial jobs in the informal sector </a:t>
            </a:r>
            <a:endParaRPr lang="en-US" sz="1800" dirty="0" smtClean="0"/>
          </a:p>
          <a:p>
            <a:pPr marL="285750" indent="-285750">
              <a:spcBef>
                <a:spcPts val="0"/>
              </a:spcBef>
              <a:spcAft>
                <a:spcPts val="0"/>
              </a:spcAft>
              <a:buFont typeface="Arial"/>
              <a:buChar char="•"/>
            </a:pPr>
            <a:r>
              <a:rPr lang="en-US" sz="1800" dirty="0" smtClean="0"/>
              <a:t>In </a:t>
            </a:r>
            <a:r>
              <a:rPr lang="en-US" sz="1800" dirty="0"/>
              <a:t>mid</a:t>
            </a:r>
            <a:r>
              <a:rPr lang="en-US" sz="1800" dirty="0" smtClean="0"/>
              <a:t>-2003</a:t>
            </a:r>
            <a:r>
              <a:rPr lang="en-US" sz="1800" dirty="0"/>
              <a:t>, police raids on massage and foot reflexology centers have resulted in the arrest of Chinese nationals for licensing violations and </a:t>
            </a:r>
            <a:r>
              <a:rPr lang="en-US" sz="1800" dirty="0" smtClean="0"/>
              <a:t>vice activities</a:t>
            </a:r>
            <a:endParaRPr lang="en-US" sz="1800" dirty="0"/>
          </a:p>
          <a:p>
            <a:pPr marL="285750" indent="-285750">
              <a:spcBef>
                <a:spcPts val="0"/>
              </a:spcBef>
              <a:spcAft>
                <a:spcPts val="0"/>
              </a:spcAft>
              <a:buFont typeface="Arial"/>
              <a:buChar char="•"/>
            </a:pPr>
            <a:r>
              <a:rPr lang="en-US" sz="1800" dirty="0"/>
              <a:t>The majority of the women arrested were reported to be study mothers </a:t>
            </a:r>
          </a:p>
          <a:p>
            <a:pPr marL="285750" indent="-285750">
              <a:spcBef>
                <a:spcPts val="0"/>
              </a:spcBef>
              <a:spcAft>
                <a:spcPts val="0"/>
              </a:spcAft>
              <a:buFont typeface="Arial"/>
              <a:buChar char="•"/>
            </a:pPr>
            <a:r>
              <a:rPr lang="en-US" sz="1800" dirty="0"/>
              <a:t>Such media reports became conflated with reports of a significant increase in the number of prostitutes from China operating in Singapore </a:t>
            </a:r>
          </a:p>
          <a:p>
            <a:pPr marL="285750" indent="-285750">
              <a:spcBef>
                <a:spcPts val="0"/>
              </a:spcBef>
              <a:spcAft>
                <a:spcPts val="0"/>
              </a:spcAft>
              <a:buFont typeface="Arial"/>
              <a:buChar char="•"/>
            </a:pPr>
            <a:r>
              <a:rPr lang="en-US" sz="1800" dirty="0" smtClean="0">
                <a:solidFill>
                  <a:srgbClr val="FF0000"/>
                </a:solidFill>
              </a:rPr>
              <a:t>The </a:t>
            </a:r>
            <a:r>
              <a:rPr lang="en-US" sz="1800" dirty="0">
                <a:solidFill>
                  <a:srgbClr val="FF0000"/>
                </a:solidFill>
              </a:rPr>
              <a:t>popular perception </a:t>
            </a:r>
            <a:r>
              <a:rPr lang="en-US" sz="1800" dirty="0" smtClean="0">
                <a:solidFill>
                  <a:srgbClr val="FF0000"/>
                </a:solidFill>
              </a:rPr>
              <a:t>that </a:t>
            </a:r>
            <a:r>
              <a:rPr lang="en-US" sz="1800" dirty="0">
                <a:solidFill>
                  <a:srgbClr val="FF0000"/>
                </a:solidFill>
              </a:rPr>
              <a:t>many study mothers from China take on sex work and/or are “immoral and greedy females who snatch away husbands” from Singapore women in quick ‘get rich’ schemes (Straits </a:t>
            </a:r>
            <a:r>
              <a:rPr lang="en-US" sz="1800" dirty="0" smtClean="0">
                <a:solidFill>
                  <a:srgbClr val="FF0000"/>
                </a:solidFill>
              </a:rPr>
              <a:t>Times </a:t>
            </a:r>
            <a:r>
              <a:rPr lang="en-US" sz="1800" dirty="0">
                <a:solidFill>
                  <a:srgbClr val="FF0000"/>
                </a:solidFill>
              </a:rPr>
              <a:t>2003</a:t>
            </a:r>
            <a:r>
              <a:rPr lang="en-US" sz="1800" dirty="0" smtClean="0">
                <a:solidFill>
                  <a:srgbClr val="FF0000"/>
                </a:solidFill>
              </a:rPr>
              <a:t>)</a:t>
            </a:r>
            <a:endParaRPr lang="en-US" sz="1800" dirty="0">
              <a:solidFill>
                <a:srgbClr val="FF0000"/>
              </a:solidFill>
            </a:endParaRPr>
          </a:p>
        </p:txBody>
      </p:sp>
    </p:spTree>
    <p:extLst>
      <p:ext uri="{BB962C8B-B14F-4D97-AF65-F5344CB8AC3E}">
        <p14:creationId xmlns:p14="http://schemas.microsoft.com/office/powerpoint/2010/main" val="3685980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Example: becoming a study mother in Singapore</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1800" dirty="0"/>
          </a:p>
          <a:p>
            <a:pPr>
              <a:spcBef>
                <a:spcPts val="0"/>
              </a:spcBef>
              <a:spcAft>
                <a:spcPts val="0"/>
              </a:spcAft>
            </a:pPr>
            <a:r>
              <a:rPr lang="en-US" sz="1800" dirty="0"/>
              <a:t>T</a:t>
            </a:r>
            <a:r>
              <a:rPr lang="en-US" sz="1800" dirty="0" smtClean="0"/>
              <a:t>his </a:t>
            </a:r>
            <a:r>
              <a:rPr lang="en-US" sz="1800" dirty="0"/>
              <a:t>contributed to a change in policy affecting study mothers’ ability to both find work, and to work, in Singapore</a:t>
            </a:r>
          </a:p>
          <a:p>
            <a:pPr marL="285750" indent="-285750">
              <a:spcBef>
                <a:spcPts val="0"/>
              </a:spcBef>
              <a:spcAft>
                <a:spcPts val="0"/>
              </a:spcAft>
              <a:buFont typeface="Arial"/>
              <a:buChar char="•"/>
            </a:pPr>
            <a:r>
              <a:rPr lang="en-US" sz="1800" dirty="0"/>
              <a:t>The Ministry of Manpower announced that foreign mothers were no longer allowed to work</a:t>
            </a:r>
          </a:p>
          <a:p>
            <a:pPr marL="285750" indent="-285750">
              <a:spcBef>
                <a:spcPts val="0"/>
              </a:spcBef>
              <a:spcAft>
                <a:spcPts val="0"/>
              </a:spcAft>
              <a:buFont typeface="Arial"/>
              <a:buChar char="•"/>
            </a:pPr>
            <a:r>
              <a:rPr lang="en-US" sz="1800" dirty="0"/>
              <a:t>It was later clarified that </a:t>
            </a:r>
            <a:r>
              <a:rPr lang="en-US" sz="1800" dirty="0" smtClean="0"/>
              <a:t>study </a:t>
            </a:r>
            <a:r>
              <a:rPr lang="en-US" sz="1800" dirty="0"/>
              <a:t>mothers </a:t>
            </a:r>
            <a:r>
              <a:rPr lang="en-US" sz="1800" dirty="0" smtClean="0"/>
              <a:t>could </a:t>
            </a:r>
            <a:r>
              <a:rPr lang="en-US" sz="1800" dirty="0"/>
              <a:t>continue to apply for work </a:t>
            </a:r>
            <a:r>
              <a:rPr lang="en-US" sz="1800" dirty="0" smtClean="0"/>
              <a:t>passes but the </a:t>
            </a:r>
            <a:r>
              <a:rPr lang="en-US" sz="1800" dirty="0"/>
              <a:t>ministry </a:t>
            </a:r>
            <a:r>
              <a:rPr lang="en-US" sz="1800" dirty="0" smtClean="0"/>
              <a:t>would be </a:t>
            </a:r>
            <a:r>
              <a:rPr lang="en-US" sz="1800" dirty="0"/>
              <a:t>stringent in granting work passes to certain occupations </a:t>
            </a:r>
            <a:endParaRPr lang="en-US" sz="1800" dirty="0" smtClean="0"/>
          </a:p>
          <a:p>
            <a:pPr marL="285750" indent="-285750">
              <a:spcBef>
                <a:spcPts val="0"/>
              </a:spcBef>
              <a:spcAft>
                <a:spcPts val="0"/>
              </a:spcAft>
              <a:buFont typeface="Arial"/>
              <a:buChar char="•"/>
            </a:pPr>
            <a:r>
              <a:rPr lang="en-US" sz="1800" dirty="0" smtClean="0"/>
              <a:t>The </a:t>
            </a:r>
            <a:r>
              <a:rPr lang="en-US" sz="1800" dirty="0"/>
              <a:t>rules governing study mothers’ ability to work was later tightened even more when MOM banned study mothers from working in their first year after </a:t>
            </a:r>
            <a:r>
              <a:rPr lang="en-US" sz="1800" dirty="0" smtClean="0"/>
              <a:t>arrival</a:t>
            </a:r>
            <a:endParaRPr lang="en-US" sz="1800" dirty="0"/>
          </a:p>
        </p:txBody>
      </p:sp>
    </p:spTree>
    <p:extLst>
      <p:ext uri="{BB962C8B-B14F-4D97-AF65-F5344CB8AC3E}">
        <p14:creationId xmlns:p14="http://schemas.microsoft.com/office/powerpoint/2010/main" val="1376741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Analysis </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1800" dirty="0" smtClean="0"/>
          </a:p>
          <a:p>
            <a:pPr>
              <a:spcBef>
                <a:spcPts val="0"/>
              </a:spcBef>
              <a:spcAft>
                <a:spcPts val="0"/>
              </a:spcAft>
            </a:pPr>
            <a:r>
              <a:rPr lang="en-US" sz="1800" dirty="0"/>
              <a:t>The capacity to care transnationally is influenced by migrants and their family members’ respective positioning in the </a:t>
            </a:r>
            <a:r>
              <a:rPr lang="en-US" sz="1800" dirty="0" smtClean="0"/>
              <a:t>migration process, access to welfare, gendered care, and employment regulations of </a:t>
            </a:r>
            <a:r>
              <a:rPr lang="en-US" sz="1800" dirty="0"/>
              <a:t>the home and host countries </a:t>
            </a:r>
          </a:p>
          <a:p>
            <a:pPr marL="285750" indent="-285750">
              <a:spcBef>
                <a:spcPts val="0"/>
              </a:spcBef>
              <a:spcAft>
                <a:spcPts val="0"/>
              </a:spcAft>
              <a:buFont typeface="Arial"/>
              <a:buChar char="•"/>
            </a:pPr>
            <a:r>
              <a:rPr lang="en-US" sz="1800" dirty="0" smtClean="0"/>
              <a:t>The migration process encompasses </a:t>
            </a:r>
            <a:r>
              <a:rPr lang="en-US" sz="1800" dirty="0"/>
              <a:t>immigration policies </a:t>
            </a:r>
            <a:r>
              <a:rPr lang="en-US" sz="1800" dirty="0" smtClean="0"/>
              <a:t>as </a:t>
            </a:r>
            <a:r>
              <a:rPr lang="en-US" sz="1800" dirty="0"/>
              <a:t>well as migration cultures in the home and host countries</a:t>
            </a:r>
          </a:p>
          <a:p>
            <a:pPr marL="285750" indent="-285750">
              <a:spcBef>
                <a:spcPts val="0"/>
              </a:spcBef>
              <a:spcAft>
                <a:spcPts val="0"/>
              </a:spcAft>
              <a:buFont typeface="Arial"/>
              <a:buChar char="•"/>
            </a:pPr>
            <a:r>
              <a:rPr lang="en-US" sz="1800" dirty="0" smtClean="0"/>
              <a:t>Access to </a:t>
            </a:r>
            <a:r>
              <a:rPr lang="en-US" sz="1800" dirty="0" smtClean="0">
                <a:solidFill>
                  <a:srgbClr val="FF0000"/>
                </a:solidFill>
              </a:rPr>
              <a:t>welfare </a:t>
            </a:r>
            <a:r>
              <a:rPr lang="en-US" sz="1800" dirty="0">
                <a:solidFill>
                  <a:srgbClr val="FF0000"/>
                </a:solidFill>
              </a:rPr>
              <a:t>refers to the configuration of social protection for </a:t>
            </a:r>
            <a:r>
              <a:rPr lang="en-US" sz="1800" dirty="0" smtClean="0">
                <a:solidFill>
                  <a:srgbClr val="FF0000"/>
                </a:solidFill>
              </a:rPr>
              <a:t>migrants</a:t>
            </a:r>
            <a:endParaRPr lang="en-US" sz="1800" dirty="0">
              <a:solidFill>
                <a:srgbClr val="FF0000"/>
              </a:solidFill>
            </a:endParaRPr>
          </a:p>
          <a:p>
            <a:pPr marL="285750" indent="-285750">
              <a:spcBef>
                <a:spcPts val="0"/>
              </a:spcBef>
              <a:spcAft>
                <a:spcPts val="0"/>
              </a:spcAft>
              <a:buFont typeface="Arial"/>
              <a:buChar char="•"/>
            </a:pPr>
            <a:r>
              <a:rPr lang="en-US" sz="1800" dirty="0"/>
              <a:t>G</a:t>
            </a:r>
            <a:r>
              <a:rPr lang="en-US" sz="1800" dirty="0" smtClean="0"/>
              <a:t>endered care </a:t>
            </a:r>
            <a:r>
              <a:rPr lang="en-US" sz="1800" dirty="0"/>
              <a:t>aims at capturing who is responsible for care, the nature of state support for non-familial care, and provisions for care leave, as well as dominant national and local discourses on what constitutes appropriate care</a:t>
            </a:r>
          </a:p>
          <a:p>
            <a:pPr marL="285750" indent="-285750">
              <a:spcBef>
                <a:spcPts val="0"/>
              </a:spcBef>
              <a:spcAft>
                <a:spcPts val="0"/>
              </a:spcAft>
              <a:buFont typeface="Arial"/>
              <a:buChar char="•"/>
            </a:pPr>
            <a:r>
              <a:rPr lang="en-US" sz="1800" dirty="0" smtClean="0"/>
              <a:t>Employment regulations include </a:t>
            </a:r>
            <a:r>
              <a:rPr lang="en-US" sz="1800" dirty="0"/>
              <a:t>the set of legal, voluntary, and customary regulations which influence </a:t>
            </a:r>
            <a:r>
              <a:rPr lang="en-US" sz="1800" dirty="0" smtClean="0"/>
              <a:t>employment practices</a:t>
            </a:r>
            <a:endParaRPr lang="en-US" sz="1800" dirty="0"/>
          </a:p>
        </p:txBody>
      </p:sp>
    </p:spTree>
    <p:extLst>
      <p:ext uri="{BB962C8B-B14F-4D97-AF65-F5344CB8AC3E}">
        <p14:creationId xmlns:p14="http://schemas.microsoft.com/office/powerpoint/2010/main" val="854033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summary </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sz="1800" dirty="0" smtClean="0"/>
          </a:p>
          <a:p>
            <a:pPr marL="285750" indent="-285750">
              <a:spcBef>
                <a:spcPts val="0"/>
              </a:spcBef>
              <a:spcAft>
                <a:spcPts val="0"/>
              </a:spcAft>
              <a:buFont typeface="Arial"/>
              <a:buChar char="•"/>
            </a:pPr>
            <a:r>
              <a:rPr lang="en-US" sz="1800" dirty="0" smtClean="0"/>
              <a:t>Families </a:t>
            </a:r>
            <a:r>
              <a:rPr lang="en-US" sz="1800" dirty="0"/>
              <a:t>can no longer be conceived as fixed in place, static, and sedentary but must be understood as also potentially extended across space and time</a:t>
            </a:r>
          </a:p>
          <a:p>
            <a:pPr marL="285750" indent="-285750">
              <a:spcBef>
                <a:spcPts val="0"/>
              </a:spcBef>
              <a:spcAft>
                <a:spcPts val="0"/>
              </a:spcAft>
              <a:buFont typeface="Arial"/>
              <a:buChar char="•"/>
            </a:pPr>
            <a:r>
              <a:rPr lang="en-US" sz="1800" dirty="0"/>
              <a:t>We need to examine the ways families are linked into transnational networks of relationships as well as the global circulation of labor, goods, and services</a:t>
            </a:r>
          </a:p>
          <a:p>
            <a:pPr marL="285750" indent="-285750">
              <a:spcBef>
                <a:spcPts val="0"/>
              </a:spcBef>
              <a:spcAft>
                <a:spcPts val="0"/>
              </a:spcAft>
              <a:buFont typeface="Arial"/>
              <a:buChar char="•"/>
            </a:pPr>
            <a:r>
              <a:rPr lang="en-US" sz="1800" dirty="0"/>
              <a:t>The policies that govern the well-being of </a:t>
            </a:r>
            <a:r>
              <a:rPr lang="en-US" sz="1800" dirty="0" smtClean="0"/>
              <a:t>families</a:t>
            </a:r>
            <a:r>
              <a:rPr lang="en-US" sz="1800" dirty="0"/>
              <a:t> </a:t>
            </a:r>
            <a:r>
              <a:rPr lang="en-US" sz="1800" dirty="0" smtClean="0"/>
              <a:t>within </a:t>
            </a:r>
            <a:r>
              <a:rPr lang="en-US" sz="1800" dirty="0"/>
              <a:t>national </a:t>
            </a:r>
            <a:r>
              <a:rPr lang="en-US" sz="1800" dirty="0" smtClean="0"/>
              <a:t>frames</a:t>
            </a:r>
            <a:r>
              <a:rPr lang="en-US" sz="1800" dirty="0"/>
              <a:t> </a:t>
            </a:r>
            <a:r>
              <a:rPr lang="en-US" sz="1800" dirty="0" smtClean="0"/>
              <a:t>need </a:t>
            </a:r>
            <a:r>
              <a:rPr lang="en-US" sz="1800" dirty="0"/>
              <a:t>to </a:t>
            </a:r>
            <a:r>
              <a:rPr lang="en-US" sz="1800" dirty="0" smtClean="0"/>
              <a:t>be extended </a:t>
            </a:r>
            <a:r>
              <a:rPr lang="en-US" sz="1800" dirty="0"/>
              <a:t>to accommodate the way families </a:t>
            </a:r>
            <a:r>
              <a:rPr lang="en-US" sz="1800" dirty="0" smtClean="0"/>
              <a:t>increasingly </a:t>
            </a:r>
            <a:r>
              <a:rPr lang="en-US" sz="1800" dirty="0"/>
              <a:t>live their lives across national </a:t>
            </a:r>
            <a:r>
              <a:rPr lang="en-US" sz="1800" dirty="0" smtClean="0"/>
              <a:t>borders</a:t>
            </a:r>
            <a:endParaRPr lang="en-US" sz="1800" dirty="0"/>
          </a:p>
        </p:txBody>
      </p:sp>
    </p:spTree>
    <p:extLst>
      <p:ext uri="{BB962C8B-B14F-4D97-AF65-F5344CB8AC3E}">
        <p14:creationId xmlns:p14="http://schemas.microsoft.com/office/powerpoint/2010/main" val="300283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Transnational families </a:t>
            </a:r>
            <a:endParaRPr lang="en-SG"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2246141"/>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39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Transnational families </a:t>
            </a:r>
            <a:endParaRPr lang="en-SG" sz="2800" dirty="0"/>
          </a:p>
        </p:txBody>
      </p:sp>
      <p:sp>
        <p:nvSpPr>
          <p:cNvPr id="3" name="Content Placeholder 2"/>
          <p:cNvSpPr>
            <a:spLocks noGrp="1"/>
          </p:cNvSpPr>
          <p:nvPr>
            <p:ph idx="1"/>
          </p:nvPr>
        </p:nvSpPr>
        <p:spPr/>
        <p:txBody>
          <a:bodyPr/>
          <a:lstStyle/>
          <a:p>
            <a:pPr>
              <a:spcBef>
                <a:spcPts val="0"/>
              </a:spcBef>
              <a:spcAft>
                <a:spcPts val="0"/>
              </a:spcAft>
            </a:pPr>
            <a:endParaRPr lang="en-US" dirty="0" smtClean="0"/>
          </a:p>
          <a:p>
            <a:pPr>
              <a:spcBef>
                <a:spcPts val="0"/>
              </a:spcBef>
              <a:spcAft>
                <a:spcPts val="0"/>
              </a:spcAft>
            </a:pPr>
            <a:r>
              <a:rPr lang="en-US" dirty="0" smtClean="0"/>
              <a:t>“Sometimes I regret that I have neglected my duty to my family, especially my children, they grow up without me. But it also helps because they become independent themselves</a:t>
            </a:r>
            <a:r>
              <a:rPr lang="is-IS" dirty="0" smtClean="0"/>
              <a:t>… Sometimes I have to spend $60 on a phone call... </a:t>
            </a:r>
            <a:r>
              <a:rPr lang="en-US" dirty="0" smtClean="0"/>
              <a:t>T</a:t>
            </a:r>
            <a:r>
              <a:rPr lang="is-IS" dirty="0" smtClean="0"/>
              <a:t>hey must tell me what they feel. </a:t>
            </a:r>
            <a:r>
              <a:rPr lang="en-US" dirty="0" smtClean="0"/>
              <a:t>I</a:t>
            </a:r>
            <a:r>
              <a:rPr lang="is-IS" dirty="0" smtClean="0"/>
              <a:t> must tell them what I feel. </a:t>
            </a:r>
            <a:r>
              <a:rPr lang="en-US" dirty="0" smtClean="0"/>
              <a:t>I</a:t>
            </a:r>
            <a:r>
              <a:rPr lang="is-IS" dirty="0" smtClean="0"/>
              <a:t> tell them what I do, or “I’m angry with you because you do like this, you do that like.” They joke, “Oh come on, do make sermon over the phone!” But I have to. </a:t>
            </a:r>
            <a:r>
              <a:rPr lang="en-US" dirty="0" smtClean="0"/>
              <a:t>B</a:t>
            </a:r>
            <a:r>
              <a:rPr lang="is-IS" dirty="0" smtClean="0"/>
              <a:t>eing a mother we have to discipline our children whether far or near. </a:t>
            </a:r>
            <a:r>
              <a:rPr lang="en-US" dirty="0" smtClean="0"/>
              <a:t>B</a:t>
            </a:r>
            <a:r>
              <a:rPr lang="is-IS" dirty="0" smtClean="0"/>
              <a:t>ecause it is our duty to motivate our children. It is not easy to be a mother far away, you know.” Alice (Yeoh and Huang 1999, pp. 295).     </a:t>
            </a:r>
            <a:r>
              <a:rPr lang="en-US" dirty="0" smtClean="0"/>
              <a:t> </a:t>
            </a:r>
          </a:p>
          <a:p>
            <a:pPr>
              <a:spcBef>
                <a:spcPts val="0"/>
              </a:spcBef>
              <a:spcAft>
                <a:spcPts val="0"/>
              </a:spcAft>
            </a:pPr>
            <a:endParaRPr lang="en-SG" dirty="0"/>
          </a:p>
        </p:txBody>
      </p:sp>
    </p:spTree>
    <p:extLst>
      <p:ext uri="{BB962C8B-B14F-4D97-AF65-F5344CB8AC3E}">
        <p14:creationId xmlns:p14="http://schemas.microsoft.com/office/powerpoint/2010/main" val="153093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Transnational families</a:t>
            </a:r>
            <a:endParaRPr lang="en-SG" sz="2800" dirty="0"/>
          </a:p>
        </p:txBody>
      </p:sp>
      <p:sp>
        <p:nvSpPr>
          <p:cNvPr id="3" name="Content Placeholder 2"/>
          <p:cNvSpPr>
            <a:spLocks noGrp="1"/>
          </p:cNvSpPr>
          <p:nvPr>
            <p:ph idx="1"/>
          </p:nvPr>
        </p:nvSpPr>
        <p:spPr/>
        <p:txBody>
          <a:bodyPr>
            <a:norm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US" dirty="0" smtClean="0">
                <a:solidFill>
                  <a:srgbClr val="1782BF"/>
                </a:solidFill>
              </a:rPr>
              <a:t>Transnational families</a:t>
            </a:r>
          </a:p>
          <a:p>
            <a:pPr marL="457200" indent="-457200">
              <a:lnSpc>
                <a:spcPct val="110000"/>
              </a:lnSpc>
              <a:spcBef>
                <a:spcPts val="0"/>
              </a:spcBef>
              <a:spcAft>
                <a:spcPts val="0"/>
              </a:spcAft>
              <a:buFont typeface="Arial"/>
              <a:buChar char="•"/>
            </a:pPr>
            <a:r>
              <a:rPr lang="en-SG" dirty="0" smtClean="0"/>
              <a:t>Members of families retain their sense of collectivity and kinship in spite of being spread across multiple nations</a:t>
            </a:r>
            <a:r>
              <a:rPr lang="en-US" dirty="0" smtClean="0"/>
              <a:t> (Baldassar et al. 2007, pp. 13)</a:t>
            </a:r>
          </a:p>
          <a:p>
            <a:pPr marL="457200" indent="-457200">
              <a:lnSpc>
                <a:spcPct val="110000"/>
              </a:lnSpc>
              <a:spcBef>
                <a:spcPts val="0"/>
              </a:spcBef>
              <a:spcAft>
                <a:spcPts val="0"/>
              </a:spcAft>
              <a:buFont typeface="Arial"/>
              <a:buChar char="•"/>
            </a:pPr>
            <a:r>
              <a:rPr lang="en-US" dirty="0" smtClean="0"/>
              <a:t>F</a:t>
            </a:r>
            <a:r>
              <a:rPr lang="en-SG" dirty="0" smtClean="0"/>
              <a:t>or example, Alice </a:t>
            </a:r>
            <a:r>
              <a:rPr lang="en-SG" dirty="0"/>
              <a:t>has migrated away from her children but she sustains her sense of family </a:t>
            </a:r>
            <a:r>
              <a:rPr lang="en-SG" dirty="0">
                <a:solidFill>
                  <a:srgbClr val="1782BF"/>
                </a:solidFill>
              </a:rPr>
              <a:t>belonging </a:t>
            </a:r>
            <a:r>
              <a:rPr lang="en-SG" dirty="0"/>
              <a:t>over time through her active involvement in the lives of her children </a:t>
            </a:r>
            <a:endParaRPr lang="en-US" dirty="0" smtClean="0"/>
          </a:p>
          <a:p>
            <a:pPr>
              <a:lnSpc>
                <a:spcPct val="120000"/>
              </a:lnSpc>
              <a:spcBef>
                <a:spcPts val="0"/>
              </a:spcBef>
              <a:spcAft>
                <a:spcPts val="0"/>
              </a:spcAft>
            </a:pPr>
            <a:endParaRPr lang="en-SG" sz="2000" dirty="0"/>
          </a:p>
        </p:txBody>
      </p:sp>
    </p:spTree>
    <p:extLst>
      <p:ext uri="{BB962C8B-B14F-4D97-AF65-F5344CB8AC3E}">
        <p14:creationId xmlns:p14="http://schemas.microsoft.com/office/powerpoint/2010/main" val="218914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this lecture</a:t>
            </a:r>
            <a:r>
              <a:rPr lang="is-IS" sz="2800" dirty="0" smtClean="0"/>
              <a:t>… </a:t>
            </a:r>
            <a:endParaRPr lang="en-SG"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marL="342900" indent="-342900">
              <a:spcBef>
                <a:spcPts val="0"/>
              </a:spcBef>
              <a:spcAft>
                <a:spcPts val="0"/>
              </a:spcAft>
              <a:buFont typeface="Arial"/>
              <a:buChar char="•"/>
            </a:pPr>
            <a:r>
              <a:rPr lang="en-US" dirty="0" smtClean="0"/>
              <a:t>The </a:t>
            </a:r>
            <a:r>
              <a:rPr lang="en-US" dirty="0"/>
              <a:t>theoretical question of how to conceptualize and define transnational </a:t>
            </a:r>
            <a:r>
              <a:rPr lang="en-US" dirty="0" smtClean="0"/>
              <a:t>families</a:t>
            </a:r>
          </a:p>
          <a:p>
            <a:pPr marL="342900" indent="-342900">
              <a:spcBef>
                <a:spcPts val="0"/>
              </a:spcBef>
              <a:spcAft>
                <a:spcPts val="0"/>
              </a:spcAft>
              <a:buFont typeface="Arial"/>
              <a:buChar char="•"/>
            </a:pPr>
            <a:r>
              <a:rPr lang="en-US" dirty="0" smtClean="0"/>
              <a:t>The </a:t>
            </a:r>
            <a:r>
              <a:rPr lang="en-US" dirty="0"/>
              <a:t>empirical question of how </a:t>
            </a:r>
            <a:r>
              <a:rPr lang="en-US" dirty="0" smtClean="0"/>
              <a:t>families </a:t>
            </a:r>
            <a:r>
              <a:rPr lang="en-US" dirty="0"/>
              <a:t>manage family life in transnational settings</a:t>
            </a:r>
          </a:p>
          <a:p>
            <a:pPr marL="342900" indent="-342900">
              <a:spcBef>
                <a:spcPts val="0"/>
              </a:spcBef>
              <a:spcAft>
                <a:spcPts val="0"/>
              </a:spcAft>
              <a:buFont typeface="Arial"/>
              <a:buChar char="•"/>
            </a:pPr>
            <a:r>
              <a:rPr lang="en-US" dirty="0" smtClean="0"/>
              <a:t>The </a:t>
            </a:r>
            <a:r>
              <a:rPr lang="en-US" dirty="0"/>
              <a:t>practical question of how transnational family forms can be supported through relevant policies</a:t>
            </a:r>
          </a:p>
          <a:p>
            <a:pPr>
              <a:lnSpc>
                <a:spcPct val="120000"/>
              </a:lnSpc>
              <a:spcBef>
                <a:spcPts val="0"/>
              </a:spcBef>
              <a:spcAft>
                <a:spcPts val="0"/>
              </a:spcAft>
            </a:pPr>
            <a:endParaRPr lang="en-US" b="0" dirty="0"/>
          </a:p>
          <a:p>
            <a:pPr>
              <a:lnSpc>
                <a:spcPct val="120000"/>
              </a:lnSpc>
              <a:spcBef>
                <a:spcPts val="0"/>
              </a:spcBef>
              <a:spcAft>
                <a:spcPts val="0"/>
              </a:spcAft>
            </a:pPr>
            <a:endParaRPr lang="en-US" dirty="0" smtClean="0"/>
          </a:p>
        </p:txBody>
      </p:sp>
    </p:spTree>
    <p:extLst>
      <p:ext uri="{BB962C8B-B14F-4D97-AF65-F5344CB8AC3E}">
        <p14:creationId xmlns:p14="http://schemas.microsoft.com/office/powerpoint/2010/main" val="167276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Conceptual and theoretical issues </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823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a:t>Conceptual and theoretical issues </a:t>
            </a:r>
          </a:p>
        </p:txBody>
      </p:sp>
      <p:sp>
        <p:nvSpPr>
          <p:cNvPr id="3" name="Content Placeholder 2"/>
          <p:cNvSpPr>
            <a:spLocks noGrp="1"/>
          </p:cNvSpPr>
          <p:nvPr>
            <p:ph idx="1"/>
          </p:nvPr>
        </p:nvSpPr>
        <p:spPr/>
        <p:txBody>
          <a:bodyPr/>
          <a:lstStyle/>
          <a:p>
            <a:pPr>
              <a:spcBef>
                <a:spcPts val="0"/>
              </a:spcBef>
              <a:spcAft>
                <a:spcPts val="0"/>
              </a:spcAft>
            </a:pPr>
            <a:endParaRPr lang="en-US" dirty="0" smtClean="0"/>
          </a:p>
          <a:p>
            <a:pPr marL="342900" indent="-342900">
              <a:spcBef>
                <a:spcPts val="0"/>
              </a:spcBef>
              <a:spcAft>
                <a:spcPts val="0"/>
              </a:spcAft>
              <a:buFont typeface="Arial"/>
              <a:buChar char="•"/>
            </a:pPr>
            <a:r>
              <a:rPr lang="en-US" dirty="0"/>
              <a:t>The idea that the family and household occupy one locus of residence and the importance placed on the nuclear family type as the ideal configuration for the delivery of care to family </a:t>
            </a:r>
            <a:r>
              <a:rPr lang="en-US" dirty="0" smtClean="0"/>
              <a:t>members</a:t>
            </a:r>
          </a:p>
          <a:p>
            <a:pPr marL="342900" indent="-342900">
              <a:spcBef>
                <a:spcPts val="0"/>
              </a:spcBef>
              <a:spcAft>
                <a:spcPts val="0"/>
              </a:spcAft>
              <a:buFont typeface="Arial"/>
              <a:buChar char="•"/>
            </a:pPr>
            <a:r>
              <a:rPr lang="en-US" dirty="0" smtClean="0"/>
              <a:t>There </a:t>
            </a:r>
            <a:r>
              <a:rPr lang="en-US" dirty="0"/>
              <a:t>is </a:t>
            </a:r>
            <a:r>
              <a:rPr lang="en-US" dirty="0" smtClean="0"/>
              <a:t>skepticism </a:t>
            </a:r>
            <a:r>
              <a:rPr lang="en-US" dirty="0"/>
              <a:t>about whether transnational families can adequately care for </a:t>
            </a:r>
            <a:r>
              <a:rPr lang="en-US" dirty="0" smtClean="0"/>
              <a:t>one another</a:t>
            </a:r>
            <a:endParaRPr lang="en-US" dirty="0"/>
          </a:p>
          <a:p>
            <a:pPr marL="342900" indent="-342900">
              <a:spcBef>
                <a:spcPts val="0"/>
              </a:spcBef>
              <a:spcAft>
                <a:spcPts val="0"/>
              </a:spcAft>
              <a:buFont typeface="Arial"/>
              <a:buChar char="•"/>
            </a:pPr>
            <a:r>
              <a:rPr lang="en-US" dirty="0" smtClean="0"/>
              <a:t>For example, the conceptualization </a:t>
            </a:r>
            <a:r>
              <a:rPr lang="en-US" dirty="0"/>
              <a:t>of motherhood and how this shifts because of transnational living </a:t>
            </a:r>
          </a:p>
        </p:txBody>
      </p:sp>
    </p:spTree>
    <p:extLst>
      <p:ext uri="{BB962C8B-B14F-4D97-AF65-F5344CB8AC3E}">
        <p14:creationId xmlns:p14="http://schemas.microsoft.com/office/powerpoint/2010/main" val="944417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35193</TotalTime>
  <Words>3377</Words>
  <Application>Microsoft Office PowerPoint</Application>
  <PresentationFormat>On-screen Show (4:3)</PresentationFormat>
  <Paragraphs>260</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Black</vt:lpstr>
      <vt:lpstr>Calibri</vt:lpstr>
      <vt:lpstr>Essential</vt:lpstr>
      <vt:lpstr>Lecture 10:  transnational families </vt:lpstr>
      <vt:lpstr>Where we have been…</vt:lpstr>
      <vt:lpstr>Where we are going…</vt:lpstr>
      <vt:lpstr>Transnational families </vt:lpstr>
      <vt:lpstr>Transnational families </vt:lpstr>
      <vt:lpstr>Transnational families</vt:lpstr>
      <vt:lpstr>In this lecture… </vt:lpstr>
      <vt:lpstr>Conceptual and theoretical issues </vt:lpstr>
      <vt:lpstr>Conceptual and theoretical issues </vt:lpstr>
      <vt:lpstr>Example: Transnational motherhood </vt:lpstr>
      <vt:lpstr>Example: transnational motherhood</vt:lpstr>
      <vt:lpstr>Example: Transnational motherhood </vt:lpstr>
      <vt:lpstr>Example: Transnational motherhood </vt:lpstr>
      <vt:lpstr>Example: Transnational motherhood </vt:lpstr>
      <vt:lpstr>analysis </vt:lpstr>
      <vt:lpstr>Doing family across time and distance</vt:lpstr>
      <vt:lpstr>Doing family across time and distance </vt:lpstr>
      <vt:lpstr>Example: cultural specificities in forms of support </vt:lpstr>
      <vt:lpstr>Example: cultural specificities in forms of support </vt:lpstr>
      <vt:lpstr>Example: masculinity and financial support</vt:lpstr>
      <vt:lpstr>Example: masculinity and financial support</vt:lpstr>
      <vt:lpstr>Example: masculinity and financial support</vt:lpstr>
      <vt:lpstr>Example: masculinity and financial support</vt:lpstr>
      <vt:lpstr>Example: masculinity and financial support</vt:lpstr>
      <vt:lpstr>Analysis </vt:lpstr>
      <vt:lpstr>Policy implications </vt:lpstr>
      <vt:lpstr>Policy implications </vt:lpstr>
      <vt:lpstr>Policy implications </vt:lpstr>
      <vt:lpstr>Transnational caregiving resources </vt:lpstr>
      <vt:lpstr>Institutional arrangements </vt:lpstr>
      <vt:lpstr>Example: Singapore as the global schoolhouse </vt:lpstr>
      <vt:lpstr>Example: Singapore as the global schoolhouse </vt:lpstr>
      <vt:lpstr>Example: becoming a study mother in Singapore</vt:lpstr>
      <vt:lpstr>Example: becoming a study mother in Singapore</vt:lpstr>
      <vt:lpstr>Example: becoming a study mother in Singapore</vt:lpstr>
      <vt:lpstr>Analysis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1572</cp:revision>
  <cp:lastPrinted>2015-08-17T13:19:07Z</cp:lastPrinted>
  <dcterms:created xsi:type="dcterms:W3CDTF">2015-05-13T03:37:12Z</dcterms:created>
  <dcterms:modified xsi:type="dcterms:W3CDTF">2015-10-20T03:12:57Z</dcterms:modified>
</cp:coreProperties>
</file>