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6" r:id="rId2"/>
    <p:sldId id="320" r:id="rId3"/>
    <p:sldId id="389" r:id="rId4"/>
    <p:sldId id="486" r:id="rId5"/>
    <p:sldId id="392" r:id="rId6"/>
    <p:sldId id="487" r:id="rId7"/>
    <p:sldId id="482" r:id="rId8"/>
    <p:sldId id="489" r:id="rId9"/>
    <p:sldId id="490" r:id="rId10"/>
    <p:sldId id="512" r:id="rId11"/>
    <p:sldId id="491" r:id="rId12"/>
    <p:sldId id="488" r:id="rId13"/>
    <p:sldId id="493" r:id="rId14"/>
    <p:sldId id="494" r:id="rId15"/>
    <p:sldId id="495" r:id="rId16"/>
    <p:sldId id="513" r:id="rId17"/>
    <p:sldId id="514" r:id="rId18"/>
    <p:sldId id="492" r:id="rId19"/>
    <p:sldId id="485" r:id="rId20"/>
    <p:sldId id="515" r:id="rId21"/>
    <p:sldId id="516" r:id="rId22"/>
    <p:sldId id="517" r:id="rId23"/>
    <p:sldId id="518" r:id="rId24"/>
    <p:sldId id="519" r:id="rId25"/>
    <p:sldId id="521" r:id="rId26"/>
    <p:sldId id="520" r:id="rId27"/>
    <p:sldId id="498" r:id="rId28"/>
    <p:sldId id="499" r:id="rId29"/>
    <p:sldId id="523" r:id="rId30"/>
    <p:sldId id="524" r:id="rId31"/>
    <p:sldId id="525" r:id="rId32"/>
    <p:sldId id="526" r:id="rId33"/>
    <p:sldId id="501" r:id="rId34"/>
    <p:sldId id="511"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C6DC07-058F-C848-A13C-9356DFF8968B}">
          <p14:sldIdLst>
            <p14:sldId id="256"/>
            <p14:sldId id="320"/>
            <p14:sldId id="389"/>
            <p14:sldId id="486"/>
            <p14:sldId id="392"/>
            <p14:sldId id="487"/>
            <p14:sldId id="482"/>
            <p14:sldId id="489"/>
            <p14:sldId id="490"/>
            <p14:sldId id="512"/>
            <p14:sldId id="491"/>
            <p14:sldId id="488"/>
            <p14:sldId id="493"/>
            <p14:sldId id="494"/>
            <p14:sldId id="495"/>
            <p14:sldId id="513"/>
            <p14:sldId id="514"/>
            <p14:sldId id="492"/>
            <p14:sldId id="485"/>
            <p14:sldId id="515"/>
            <p14:sldId id="516"/>
            <p14:sldId id="517"/>
            <p14:sldId id="518"/>
            <p14:sldId id="519"/>
            <p14:sldId id="521"/>
            <p14:sldId id="520"/>
            <p14:sldId id="498"/>
            <p14:sldId id="499"/>
            <p14:sldId id="523"/>
            <p14:sldId id="524"/>
            <p14:sldId id="525"/>
            <p14:sldId id="526"/>
            <p14:sldId id="501"/>
            <p14:sldId id="51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23" autoAdjust="0"/>
    <p:restoredTop sz="71114" autoAdjust="0"/>
  </p:normalViewPr>
  <p:slideViewPr>
    <p:cSldViewPr snapToGrid="0" snapToObjects="1">
      <p:cViewPr varScale="1">
        <p:scale>
          <a:sx n="50" d="100"/>
          <a:sy n="50" d="100"/>
        </p:scale>
        <p:origin x="1732" y="28"/>
      </p:cViewPr>
      <p:guideLst>
        <p:guide orient="horz" pos="2160"/>
        <p:guide pos="2880"/>
      </p:guideLst>
    </p:cSldViewPr>
  </p:slideViewPr>
  <p:notesTextViewPr>
    <p:cViewPr>
      <p:scale>
        <a:sx n="100" d="100"/>
        <a:sy n="100" d="100"/>
      </p:scale>
      <p:origin x="0" y="0"/>
    </p:cViewPr>
  </p:notesTextViewPr>
  <p:notesViewPr>
    <p:cSldViewPr snapToGrid="0" snapToObjects="1">
      <p:cViewPr>
        <p:scale>
          <a:sx n="150" d="100"/>
          <a:sy n="150" d="100"/>
        </p:scale>
        <p:origin x="-4296" y="6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852E0E-97EF-AC4A-BBD5-CBD65EA966D5}" type="doc">
      <dgm:prSet loTypeId="urn:microsoft.com/office/officeart/2005/8/layout/venn3" loCatId="" qsTypeId="urn:microsoft.com/office/officeart/2005/8/quickstyle/simple4" qsCatId="simple" csTypeId="urn:microsoft.com/office/officeart/2005/8/colors/colorful1" csCatId="colorful" phldr="1"/>
      <dgm:spPr/>
      <dgm:t>
        <a:bodyPr/>
        <a:lstStyle/>
        <a:p>
          <a:endParaRPr lang="en-US"/>
        </a:p>
      </dgm:t>
    </dgm:pt>
    <dgm:pt modelId="{8896992E-6538-3C41-A5D5-82B64D4C5D0E}">
      <dgm:prSet phldrT="[Text]"/>
      <dgm:spPr/>
      <dgm:t>
        <a:bodyPr/>
        <a:lstStyle/>
        <a:p>
          <a:r>
            <a:rPr lang="en-US" b="1" dirty="0" smtClean="0"/>
            <a:t>Economy </a:t>
          </a:r>
        </a:p>
        <a:p>
          <a:r>
            <a:rPr lang="en-US" dirty="0" smtClean="0"/>
            <a:t>Who gets what of a society’s rewards and why</a:t>
          </a:r>
          <a:endParaRPr lang="en-US" dirty="0"/>
        </a:p>
      </dgm:t>
    </dgm:pt>
    <dgm:pt modelId="{E83F80D2-6CA4-8046-A524-B6E2E9C5E3F9}" type="parTrans" cxnId="{45CA6741-D484-864C-812C-49C65CA484E7}">
      <dgm:prSet/>
      <dgm:spPr/>
      <dgm:t>
        <a:bodyPr/>
        <a:lstStyle/>
        <a:p>
          <a:endParaRPr lang="en-US"/>
        </a:p>
      </dgm:t>
    </dgm:pt>
    <dgm:pt modelId="{8947A1AE-4D8A-0045-B771-323E6E2C64E7}" type="sibTrans" cxnId="{45CA6741-D484-864C-812C-49C65CA484E7}">
      <dgm:prSet/>
      <dgm:spPr/>
      <dgm:t>
        <a:bodyPr/>
        <a:lstStyle/>
        <a:p>
          <a:endParaRPr lang="en-US"/>
        </a:p>
      </dgm:t>
    </dgm:pt>
    <dgm:pt modelId="{4549972B-33C5-5149-ADA8-C0184566FC19}">
      <dgm:prSet phldrT="[Text]"/>
      <dgm:spPr/>
      <dgm:t>
        <a:bodyPr/>
        <a:lstStyle/>
        <a:p>
          <a:r>
            <a:rPr lang="en-US" b="1" dirty="0" smtClean="0"/>
            <a:t>Government</a:t>
          </a:r>
        </a:p>
        <a:p>
          <a:r>
            <a:rPr lang="en-US" dirty="0" smtClean="0"/>
            <a:t>Implementation of economic decisions and all decisions that affect society </a:t>
          </a:r>
          <a:endParaRPr lang="en-US" dirty="0"/>
        </a:p>
      </dgm:t>
    </dgm:pt>
    <dgm:pt modelId="{290712F5-F6EA-684D-A252-45B4DCAE579B}" type="parTrans" cxnId="{597D9B24-13B7-B74B-8258-F4B8BA17804B}">
      <dgm:prSet/>
      <dgm:spPr/>
      <dgm:t>
        <a:bodyPr/>
        <a:lstStyle/>
        <a:p>
          <a:endParaRPr lang="en-US"/>
        </a:p>
      </dgm:t>
    </dgm:pt>
    <dgm:pt modelId="{5944FE34-8769-2549-B498-105E7F07DC00}" type="sibTrans" cxnId="{597D9B24-13B7-B74B-8258-F4B8BA17804B}">
      <dgm:prSet/>
      <dgm:spPr/>
      <dgm:t>
        <a:bodyPr/>
        <a:lstStyle/>
        <a:p>
          <a:endParaRPr lang="en-US"/>
        </a:p>
      </dgm:t>
    </dgm:pt>
    <dgm:pt modelId="{683E1ED4-60E2-5243-A000-2A2765D8F986}" type="pres">
      <dgm:prSet presAssocID="{FC852E0E-97EF-AC4A-BBD5-CBD65EA966D5}" presName="Name0" presStyleCnt="0">
        <dgm:presLayoutVars>
          <dgm:dir/>
          <dgm:resizeHandles val="exact"/>
        </dgm:presLayoutVars>
      </dgm:prSet>
      <dgm:spPr/>
      <dgm:t>
        <a:bodyPr/>
        <a:lstStyle/>
        <a:p>
          <a:endParaRPr lang="en-US"/>
        </a:p>
      </dgm:t>
    </dgm:pt>
    <dgm:pt modelId="{B462A96D-271A-A745-8B05-FDFD67C05F02}" type="pres">
      <dgm:prSet presAssocID="{8896992E-6538-3C41-A5D5-82B64D4C5D0E}" presName="Name5" presStyleLbl="vennNode1" presStyleIdx="0" presStyleCnt="2">
        <dgm:presLayoutVars>
          <dgm:bulletEnabled val="1"/>
        </dgm:presLayoutVars>
      </dgm:prSet>
      <dgm:spPr/>
      <dgm:t>
        <a:bodyPr/>
        <a:lstStyle/>
        <a:p>
          <a:endParaRPr lang="en-US"/>
        </a:p>
      </dgm:t>
    </dgm:pt>
    <dgm:pt modelId="{34F093F8-46ED-6141-85B6-4E28CC61CEA2}" type="pres">
      <dgm:prSet presAssocID="{8947A1AE-4D8A-0045-B771-323E6E2C64E7}" presName="space" presStyleCnt="0"/>
      <dgm:spPr/>
    </dgm:pt>
    <dgm:pt modelId="{E02EA103-C65B-5E45-9344-CCE31E114ACA}" type="pres">
      <dgm:prSet presAssocID="{4549972B-33C5-5149-ADA8-C0184566FC19}" presName="Name5" presStyleLbl="vennNode1" presStyleIdx="1" presStyleCnt="2">
        <dgm:presLayoutVars>
          <dgm:bulletEnabled val="1"/>
        </dgm:presLayoutVars>
      </dgm:prSet>
      <dgm:spPr/>
      <dgm:t>
        <a:bodyPr/>
        <a:lstStyle/>
        <a:p>
          <a:endParaRPr lang="en-US"/>
        </a:p>
      </dgm:t>
    </dgm:pt>
  </dgm:ptLst>
  <dgm:cxnLst>
    <dgm:cxn modelId="{979D3EEF-0C55-784F-87CC-73DF24ED9324}" type="presOf" srcId="{FC852E0E-97EF-AC4A-BBD5-CBD65EA966D5}" destId="{683E1ED4-60E2-5243-A000-2A2765D8F986}" srcOrd="0" destOrd="0" presId="urn:microsoft.com/office/officeart/2005/8/layout/venn3"/>
    <dgm:cxn modelId="{597D9B24-13B7-B74B-8258-F4B8BA17804B}" srcId="{FC852E0E-97EF-AC4A-BBD5-CBD65EA966D5}" destId="{4549972B-33C5-5149-ADA8-C0184566FC19}" srcOrd="1" destOrd="0" parTransId="{290712F5-F6EA-684D-A252-45B4DCAE579B}" sibTransId="{5944FE34-8769-2549-B498-105E7F07DC00}"/>
    <dgm:cxn modelId="{B2B58955-FC54-D445-BCB4-301BA432D412}" type="presOf" srcId="{8896992E-6538-3C41-A5D5-82B64D4C5D0E}" destId="{B462A96D-271A-A745-8B05-FDFD67C05F02}" srcOrd="0" destOrd="0" presId="urn:microsoft.com/office/officeart/2005/8/layout/venn3"/>
    <dgm:cxn modelId="{45CA6741-D484-864C-812C-49C65CA484E7}" srcId="{FC852E0E-97EF-AC4A-BBD5-CBD65EA966D5}" destId="{8896992E-6538-3C41-A5D5-82B64D4C5D0E}" srcOrd="0" destOrd="0" parTransId="{E83F80D2-6CA4-8046-A524-B6E2E9C5E3F9}" sibTransId="{8947A1AE-4D8A-0045-B771-323E6E2C64E7}"/>
    <dgm:cxn modelId="{917FCB22-9B8E-9645-8F98-F9C2DC78CC55}" type="presOf" srcId="{4549972B-33C5-5149-ADA8-C0184566FC19}" destId="{E02EA103-C65B-5E45-9344-CCE31E114ACA}" srcOrd="0" destOrd="0" presId="urn:microsoft.com/office/officeart/2005/8/layout/venn3"/>
    <dgm:cxn modelId="{A57E219D-E81C-344C-9213-E6202646477D}" type="presParOf" srcId="{683E1ED4-60E2-5243-A000-2A2765D8F986}" destId="{B462A96D-271A-A745-8B05-FDFD67C05F02}" srcOrd="0" destOrd="0" presId="urn:microsoft.com/office/officeart/2005/8/layout/venn3"/>
    <dgm:cxn modelId="{2A07C7F6-EFDB-7445-B5B9-0B2C8E50710B}" type="presParOf" srcId="{683E1ED4-60E2-5243-A000-2A2765D8F986}" destId="{34F093F8-46ED-6141-85B6-4E28CC61CEA2}" srcOrd="1" destOrd="0" presId="urn:microsoft.com/office/officeart/2005/8/layout/venn3"/>
    <dgm:cxn modelId="{35B2F82C-175A-D443-8C2C-B993ADAF8994}" type="presParOf" srcId="{683E1ED4-60E2-5243-A000-2A2765D8F986}" destId="{E02EA103-C65B-5E45-9344-CCE31E114ACA}" srcOrd="2"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2A96D-271A-A745-8B05-FDFD67C05F02}">
      <dsp:nvSpPr>
        <dsp:cNvPr id="0" name=""/>
        <dsp:cNvSpPr/>
      </dsp:nvSpPr>
      <dsp:spPr>
        <a:xfrm>
          <a:off x="5953" y="73422"/>
          <a:ext cx="4226718" cy="4226718"/>
        </a:xfrm>
        <a:prstGeom prst="ellipse">
          <a:avLst/>
        </a:prstGeom>
        <a:solidFill>
          <a:schemeClr val="accent2">
            <a:alpha val="50000"/>
            <a:hueOff val="0"/>
            <a:satOff val="0"/>
            <a:lumOff val="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32610" tIns="36830" rIns="232610" bIns="36830" numCol="1" spcCol="1270" anchor="ctr" anchorCtr="0">
          <a:noAutofit/>
        </a:bodyPr>
        <a:lstStyle/>
        <a:p>
          <a:pPr lvl="0" algn="ctr" defTabSz="1289050">
            <a:lnSpc>
              <a:spcPct val="90000"/>
            </a:lnSpc>
            <a:spcBef>
              <a:spcPct val="0"/>
            </a:spcBef>
            <a:spcAft>
              <a:spcPct val="35000"/>
            </a:spcAft>
          </a:pPr>
          <a:r>
            <a:rPr lang="en-US" sz="2900" b="1" kern="1200" dirty="0" smtClean="0"/>
            <a:t>Economy </a:t>
          </a:r>
        </a:p>
        <a:p>
          <a:pPr lvl="0" algn="ctr" defTabSz="1289050">
            <a:lnSpc>
              <a:spcPct val="90000"/>
            </a:lnSpc>
            <a:spcBef>
              <a:spcPct val="0"/>
            </a:spcBef>
            <a:spcAft>
              <a:spcPct val="35000"/>
            </a:spcAft>
          </a:pPr>
          <a:r>
            <a:rPr lang="en-US" sz="2900" kern="1200" dirty="0" smtClean="0"/>
            <a:t>Who gets what of a society’s rewards and why</a:t>
          </a:r>
          <a:endParaRPr lang="en-US" sz="2900" kern="1200" dirty="0"/>
        </a:p>
      </dsp:txBody>
      <dsp:txXfrm>
        <a:off x="624942" y="692411"/>
        <a:ext cx="2988740" cy="2988740"/>
      </dsp:txXfrm>
    </dsp:sp>
    <dsp:sp modelId="{E02EA103-C65B-5E45-9344-CCE31E114ACA}">
      <dsp:nvSpPr>
        <dsp:cNvPr id="0" name=""/>
        <dsp:cNvSpPr/>
      </dsp:nvSpPr>
      <dsp:spPr>
        <a:xfrm>
          <a:off x="3387328" y="73422"/>
          <a:ext cx="4226718" cy="4226718"/>
        </a:xfrm>
        <a:prstGeom prst="ellipse">
          <a:avLst/>
        </a:prstGeom>
        <a:solidFill>
          <a:schemeClr val="accent3">
            <a:alpha val="50000"/>
            <a:hueOff val="0"/>
            <a:satOff val="0"/>
            <a:lumOff val="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232610" tIns="36830" rIns="232610" bIns="36830" numCol="1" spcCol="1270" anchor="ctr" anchorCtr="0">
          <a:noAutofit/>
        </a:bodyPr>
        <a:lstStyle/>
        <a:p>
          <a:pPr lvl="0" algn="ctr" defTabSz="1289050">
            <a:lnSpc>
              <a:spcPct val="90000"/>
            </a:lnSpc>
            <a:spcBef>
              <a:spcPct val="0"/>
            </a:spcBef>
            <a:spcAft>
              <a:spcPct val="35000"/>
            </a:spcAft>
          </a:pPr>
          <a:r>
            <a:rPr lang="en-US" sz="2900" b="1" kern="1200" dirty="0" smtClean="0"/>
            <a:t>Government</a:t>
          </a:r>
        </a:p>
        <a:p>
          <a:pPr lvl="0" algn="ctr" defTabSz="1289050">
            <a:lnSpc>
              <a:spcPct val="90000"/>
            </a:lnSpc>
            <a:spcBef>
              <a:spcPct val="0"/>
            </a:spcBef>
            <a:spcAft>
              <a:spcPct val="35000"/>
            </a:spcAft>
          </a:pPr>
          <a:r>
            <a:rPr lang="en-US" sz="2900" kern="1200" dirty="0" smtClean="0"/>
            <a:t>Implementation of economic decisions and all decisions that affect society </a:t>
          </a:r>
          <a:endParaRPr lang="en-US" sz="2900" kern="1200" dirty="0"/>
        </a:p>
      </dsp:txBody>
      <dsp:txXfrm>
        <a:off x="4006317" y="692411"/>
        <a:ext cx="2988740" cy="2988740"/>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82CD44-3EA4-2041-BF69-750AEA73D5B0}" type="datetimeFigureOut">
              <a:rPr lang="en-US" smtClean="0"/>
              <a:t>10/27/2015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1CA1EA-E6D8-4044-8004-F353341ECB42}" type="slidenum">
              <a:rPr lang="en-US" smtClean="0"/>
              <a:t>‹#›</a:t>
            </a:fld>
            <a:endParaRPr lang="en-US" dirty="0"/>
          </a:p>
        </p:txBody>
      </p:sp>
    </p:spTree>
    <p:extLst>
      <p:ext uri="{BB962C8B-B14F-4D97-AF65-F5344CB8AC3E}">
        <p14:creationId xmlns:p14="http://schemas.microsoft.com/office/powerpoint/2010/main" val="36986204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a:t>
            </a:fld>
            <a:endParaRPr lang="en-US" dirty="0"/>
          </a:p>
        </p:txBody>
      </p:sp>
    </p:spTree>
    <p:extLst>
      <p:ext uri="{BB962C8B-B14F-4D97-AF65-F5344CB8AC3E}">
        <p14:creationId xmlns:p14="http://schemas.microsoft.com/office/powerpoint/2010/main" val="205464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10</a:t>
            </a:fld>
            <a:endParaRPr lang="en-US" dirty="0"/>
          </a:p>
        </p:txBody>
      </p:sp>
    </p:spTree>
    <p:extLst>
      <p:ext uri="{BB962C8B-B14F-4D97-AF65-F5344CB8AC3E}">
        <p14:creationId xmlns:p14="http://schemas.microsoft.com/office/powerpoint/2010/main" val="3252068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Manifest: deliberate functions of the government, providence of public goods</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Latent: unintended functions of the government</a:t>
            </a: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11</a:t>
            </a:fld>
            <a:endParaRPr lang="en-US" dirty="0"/>
          </a:p>
        </p:txBody>
      </p:sp>
    </p:spTree>
    <p:extLst>
      <p:ext uri="{BB962C8B-B14F-4D97-AF65-F5344CB8AC3E}">
        <p14:creationId xmlns:p14="http://schemas.microsoft.com/office/powerpoint/2010/main" val="3252068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12</a:t>
            </a:fld>
            <a:endParaRPr lang="en-US" dirty="0"/>
          </a:p>
        </p:txBody>
      </p:sp>
    </p:spTree>
    <p:extLst>
      <p:ext uri="{BB962C8B-B14F-4D97-AF65-F5344CB8AC3E}">
        <p14:creationId xmlns:p14="http://schemas.microsoft.com/office/powerpoint/2010/main" val="3804785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Design of prison: perfect surveillance</a:t>
            </a:r>
            <a:r>
              <a:rPr lang="en-US" baseline="0" dirty="0" smtClean="0"/>
              <a:t> machine. Prisoners are constantly in view of the guard tower but never know if they are specifically </a:t>
            </a:r>
            <a:r>
              <a:rPr lang="en-US" baseline="0" dirty="0" err="1" smtClean="0"/>
              <a:t>monitered</a:t>
            </a:r>
            <a:r>
              <a:rPr lang="en-US" baseline="0" dirty="0" smtClean="0"/>
              <a:t> by the guard tower. They become docile and regulate their own behavior.</a:t>
            </a: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13</a:t>
            </a:fld>
            <a:endParaRPr lang="en-US" dirty="0"/>
          </a:p>
        </p:txBody>
      </p:sp>
    </p:spTree>
    <p:extLst>
      <p:ext uri="{BB962C8B-B14F-4D97-AF65-F5344CB8AC3E}">
        <p14:creationId xmlns:p14="http://schemas.microsoft.com/office/powerpoint/2010/main" val="2205897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14</a:t>
            </a:fld>
            <a:endParaRPr lang="en-US" dirty="0"/>
          </a:p>
        </p:txBody>
      </p:sp>
    </p:spTree>
    <p:extLst>
      <p:ext uri="{BB962C8B-B14F-4D97-AF65-F5344CB8AC3E}">
        <p14:creationId xmlns:p14="http://schemas.microsoft.com/office/powerpoint/2010/main" val="2205897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15</a:t>
            </a:fld>
            <a:endParaRPr lang="en-US" dirty="0"/>
          </a:p>
        </p:txBody>
      </p:sp>
    </p:spTree>
    <p:extLst>
      <p:ext uri="{BB962C8B-B14F-4D97-AF65-F5344CB8AC3E}">
        <p14:creationId xmlns:p14="http://schemas.microsoft.com/office/powerpoint/2010/main" val="2205897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a:buNone/>
            </a:pPr>
            <a:r>
              <a:rPr lang="en-SG" sz="1200" kern="1200" dirty="0" smtClean="0">
                <a:solidFill>
                  <a:schemeClr val="tx1"/>
                </a:solidFill>
                <a:effectLst/>
                <a:latin typeface="+mn-lt"/>
                <a:ea typeface="+mn-ea"/>
                <a:cs typeface="+mn-cs"/>
              </a:rPr>
              <a:t>Self discipline instead</a:t>
            </a:r>
            <a:r>
              <a:rPr lang="en-SG" sz="1200" kern="1200" baseline="0" dirty="0" smtClean="0">
                <a:solidFill>
                  <a:schemeClr val="tx1"/>
                </a:solidFill>
                <a:effectLst/>
                <a:latin typeface="+mn-lt"/>
                <a:ea typeface="+mn-ea"/>
                <a:cs typeface="+mn-cs"/>
              </a:rPr>
              <a:t> of top-down approach.</a:t>
            </a:r>
            <a:endParaRPr lang="en-SG"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1CA1EA-E6D8-4044-8004-F353341ECB42}" type="slidenum">
              <a:rPr lang="en-US" smtClean="0"/>
              <a:t>16</a:t>
            </a:fld>
            <a:endParaRPr lang="en-US" dirty="0"/>
          </a:p>
        </p:txBody>
      </p:sp>
    </p:spTree>
    <p:extLst>
      <p:ext uri="{BB962C8B-B14F-4D97-AF65-F5344CB8AC3E}">
        <p14:creationId xmlns:p14="http://schemas.microsoft.com/office/powerpoint/2010/main" val="2205897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SG"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17</a:t>
            </a:fld>
            <a:endParaRPr lang="en-US" dirty="0"/>
          </a:p>
        </p:txBody>
      </p:sp>
    </p:spTree>
    <p:extLst>
      <p:ext uri="{BB962C8B-B14F-4D97-AF65-F5344CB8AC3E}">
        <p14:creationId xmlns:p14="http://schemas.microsoft.com/office/powerpoint/2010/main" val="220589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18</a:t>
            </a:fld>
            <a:endParaRPr lang="en-US" dirty="0"/>
          </a:p>
        </p:txBody>
      </p:sp>
    </p:spTree>
    <p:extLst>
      <p:ext uri="{BB962C8B-B14F-4D97-AF65-F5344CB8AC3E}">
        <p14:creationId xmlns:p14="http://schemas.microsoft.com/office/powerpoint/2010/main" val="1412072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sz="1200" b="0" i="0" u="none" strike="noStrike" kern="1200" baseline="0" dirty="0" smtClean="0">
                <a:solidFill>
                  <a:schemeClr val="tx1"/>
                </a:solidFill>
                <a:latin typeface="+mn-lt"/>
                <a:ea typeface="+mn-ea"/>
                <a:cs typeface="+mn-cs"/>
              </a:rPr>
              <a:t>Government has articulated very specific forms of family, and family must take care of itself.</a:t>
            </a:r>
          </a:p>
          <a:p>
            <a:pPr marL="171450" indent="-171450">
              <a:buFont typeface="Arial" panose="020B0604020202020204" pitchFamily="34" charset="0"/>
              <a:buChar char="•"/>
            </a:pPr>
            <a:endParaRPr lang="en-SG"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19</a:t>
            </a:fld>
            <a:endParaRPr lang="en-US" dirty="0"/>
          </a:p>
        </p:txBody>
      </p:sp>
    </p:spTree>
    <p:extLst>
      <p:ext uri="{BB962C8B-B14F-4D97-AF65-F5344CB8AC3E}">
        <p14:creationId xmlns:p14="http://schemas.microsoft.com/office/powerpoint/2010/main" val="3124348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b="1"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20</a:t>
            </a:fld>
            <a:endParaRPr lang="en-US" dirty="0"/>
          </a:p>
        </p:txBody>
      </p:sp>
    </p:spTree>
    <p:extLst>
      <p:ext uri="{BB962C8B-B14F-4D97-AF65-F5344CB8AC3E}">
        <p14:creationId xmlns:p14="http://schemas.microsoft.com/office/powerpoint/2010/main" val="202967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21</a:t>
            </a:fld>
            <a:endParaRPr lang="en-US" dirty="0"/>
          </a:p>
        </p:txBody>
      </p:sp>
    </p:spTree>
    <p:extLst>
      <p:ext uri="{BB962C8B-B14F-4D97-AF65-F5344CB8AC3E}">
        <p14:creationId xmlns:p14="http://schemas.microsoft.com/office/powerpoint/2010/main" val="26154429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No redistribution  effect.</a:t>
            </a:r>
            <a:r>
              <a:rPr lang="en-SG" baseline="0" dirty="0" smtClean="0"/>
              <a:t> Individual based</a:t>
            </a:r>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22</a:t>
            </a:fld>
            <a:endParaRPr lang="en-US" dirty="0"/>
          </a:p>
        </p:txBody>
      </p:sp>
    </p:spTree>
    <p:extLst>
      <p:ext uri="{BB962C8B-B14F-4D97-AF65-F5344CB8AC3E}">
        <p14:creationId xmlns:p14="http://schemas.microsoft.com/office/powerpoint/2010/main" val="2615442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23</a:t>
            </a:fld>
            <a:endParaRPr lang="en-US" dirty="0"/>
          </a:p>
        </p:txBody>
      </p:sp>
    </p:spTree>
    <p:extLst>
      <p:ext uri="{BB962C8B-B14F-4D97-AF65-F5344CB8AC3E}">
        <p14:creationId xmlns:p14="http://schemas.microsoft.com/office/powerpoint/2010/main" val="2615442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SG"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24</a:t>
            </a:fld>
            <a:endParaRPr lang="en-US" dirty="0"/>
          </a:p>
        </p:txBody>
      </p:sp>
    </p:spTree>
    <p:extLst>
      <p:ext uri="{BB962C8B-B14F-4D97-AF65-F5344CB8AC3E}">
        <p14:creationId xmlns:p14="http://schemas.microsoft.com/office/powerpoint/2010/main" val="3142018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25</a:t>
            </a:fld>
            <a:endParaRPr lang="en-US" dirty="0"/>
          </a:p>
        </p:txBody>
      </p:sp>
    </p:spTree>
    <p:extLst>
      <p:ext uri="{BB962C8B-B14F-4D97-AF65-F5344CB8AC3E}">
        <p14:creationId xmlns:p14="http://schemas.microsoft.com/office/powerpoint/2010/main" val="654387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SG" dirty="0"/>
          </a:p>
        </p:txBody>
      </p:sp>
      <p:sp>
        <p:nvSpPr>
          <p:cNvPr id="4" name="Slide Number Placeholder 3"/>
          <p:cNvSpPr>
            <a:spLocks noGrp="1"/>
          </p:cNvSpPr>
          <p:nvPr>
            <p:ph type="sldNum" sz="quarter" idx="10"/>
          </p:nvPr>
        </p:nvSpPr>
        <p:spPr/>
        <p:txBody>
          <a:bodyPr/>
          <a:lstStyle/>
          <a:p>
            <a:fld id="{1E1CA1EA-E6D8-4044-8004-F353341ECB42}" type="slidenum">
              <a:rPr lang="en-US" smtClean="0"/>
              <a:t>26</a:t>
            </a:fld>
            <a:endParaRPr lang="en-US" dirty="0"/>
          </a:p>
        </p:txBody>
      </p:sp>
    </p:spTree>
    <p:extLst>
      <p:ext uri="{BB962C8B-B14F-4D97-AF65-F5344CB8AC3E}">
        <p14:creationId xmlns:p14="http://schemas.microsoft.com/office/powerpoint/2010/main" val="2615442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27</a:t>
            </a:fld>
            <a:endParaRPr lang="en-US" dirty="0"/>
          </a:p>
        </p:txBody>
      </p:sp>
    </p:spTree>
    <p:extLst>
      <p:ext uri="{BB962C8B-B14F-4D97-AF65-F5344CB8AC3E}">
        <p14:creationId xmlns:p14="http://schemas.microsoft.com/office/powerpoint/2010/main" val="3072371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28</a:t>
            </a:fld>
            <a:endParaRPr lang="en-US" dirty="0"/>
          </a:p>
        </p:txBody>
      </p:sp>
    </p:spTree>
    <p:extLst>
      <p:ext uri="{BB962C8B-B14F-4D97-AF65-F5344CB8AC3E}">
        <p14:creationId xmlns:p14="http://schemas.microsoft.com/office/powerpoint/2010/main" val="3072371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29</a:t>
            </a:fld>
            <a:endParaRPr lang="en-US" dirty="0"/>
          </a:p>
        </p:txBody>
      </p:sp>
    </p:spTree>
    <p:extLst>
      <p:ext uri="{BB962C8B-B14F-4D97-AF65-F5344CB8AC3E}">
        <p14:creationId xmlns:p14="http://schemas.microsoft.com/office/powerpoint/2010/main" val="3072371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0"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3</a:t>
            </a:fld>
            <a:endParaRPr lang="en-US" dirty="0"/>
          </a:p>
        </p:txBody>
      </p:sp>
    </p:spTree>
    <p:extLst>
      <p:ext uri="{BB962C8B-B14F-4D97-AF65-F5344CB8AC3E}">
        <p14:creationId xmlns:p14="http://schemas.microsoft.com/office/powerpoint/2010/main" val="25300756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30</a:t>
            </a:fld>
            <a:endParaRPr lang="en-US" dirty="0"/>
          </a:p>
        </p:txBody>
      </p:sp>
    </p:spTree>
    <p:extLst>
      <p:ext uri="{BB962C8B-B14F-4D97-AF65-F5344CB8AC3E}">
        <p14:creationId xmlns:p14="http://schemas.microsoft.com/office/powerpoint/2010/main" val="1837756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31</a:t>
            </a:fld>
            <a:endParaRPr lang="en-US" dirty="0"/>
          </a:p>
        </p:txBody>
      </p:sp>
    </p:spTree>
    <p:extLst>
      <p:ext uri="{BB962C8B-B14F-4D97-AF65-F5344CB8AC3E}">
        <p14:creationId xmlns:p14="http://schemas.microsoft.com/office/powerpoint/2010/main" val="1837756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32</a:t>
            </a:fld>
            <a:endParaRPr lang="en-US" dirty="0"/>
          </a:p>
        </p:txBody>
      </p:sp>
    </p:spTree>
    <p:extLst>
      <p:ext uri="{BB962C8B-B14F-4D97-AF65-F5344CB8AC3E}">
        <p14:creationId xmlns:p14="http://schemas.microsoft.com/office/powerpoint/2010/main" val="1837756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Seen as a norm, but only available for people with the sufficient </a:t>
            </a:r>
            <a:r>
              <a:rPr lang="en-SG" sz="1200" b="0" i="0" u="none" strike="noStrike" kern="1200" baseline="0" smtClean="0">
                <a:solidFill>
                  <a:schemeClr val="tx1"/>
                </a:solidFill>
                <a:latin typeface="+mn-lt"/>
                <a:ea typeface="+mn-ea"/>
                <a:cs typeface="+mn-cs"/>
              </a:rPr>
              <a:t>financial support. </a:t>
            </a:r>
            <a:endParaRPr lang="en-SG"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33</a:t>
            </a:fld>
            <a:endParaRPr lang="en-US" dirty="0"/>
          </a:p>
        </p:txBody>
      </p:sp>
    </p:spTree>
    <p:extLst>
      <p:ext uri="{BB962C8B-B14F-4D97-AF65-F5344CB8AC3E}">
        <p14:creationId xmlns:p14="http://schemas.microsoft.com/office/powerpoint/2010/main" val="26146157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endParaRPr lang="en-US" sz="1200" b="0" i="0" u="none" strike="noStrike"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34</a:t>
            </a:fld>
            <a:endParaRPr lang="en-US" dirty="0"/>
          </a:p>
        </p:txBody>
      </p:sp>
    </p:spTree>
    <p:extLst>
      <p:ext uri="{BB962C8B-B14F-4D97-AF65-F5344CB8AC3E}">
        <p14:creationId xmlns:p14="http://schemas.microsoft.com/office/powerpoint/2010/main" val="398933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4</a:t>
            </a:fld>
            <a:endParaRPr lang="en-US" dirty="0"/>
          </a:p>
        </p:txBody>
      </p:sp>
    </p:spTree>
    <p:extLst>
      <p:ext uri="{BB962C8B-B14F-4D97-AF65-F5344CB8AC3E}">
        <p14:creationId xmlns:p14="http://schemas.microsoft.com/office/powerpoint/2010/main" val="3124348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 typeface="Arial"/>
              <a:buNone/>
              <a:tabLst/>
              <a:defRPr/>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5</a:t>
            </a:fld>
            <a:endParaRPr lang="en-US" dirty="0"/>
          </a:p>
        </p:txBody>
      </p:sp>
    </p:spTree>
    <p:extLst>
      <p:ext uri="{BB962C8B-B14F-4D97-AF65-F5344CB8AC3E}">
        <p14:creationId xmlns:p14="http://schemas.microsoft.com/office/powerpoint/2010/main" val="1412072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E1CA1EA-E6D8-4044-8004-F353341ECB42}" type="slidenum">
              <a:rPr lang="en-US" smtClean="0"/>
              <a:t>6</a:t>
            </a:fld>
            <a:endParaRPr lang="en-US" dirty="0"/>
          </a:p>
        </p:txBody>
      </p:sp>
    </p:spTree>
    <p:extLst>
      <p:ext uri="{BB962C8B-B14F-4D97-AF65-F5344CB8AC3E}">
        <p14:creationId xmlns:p14="http://schemas.microsoft.com/office/powerpoint/2010/main" val="3804785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7</a:t>
            </a:fld>
            <a:endParaRPr lang="en-US" dirty="0"/>
          </a:p>
        </p:txBody>
      </p:sp>
    </p:spTree>
    <p:extLst>
      <p:ext uri="{BB962C8B-B14F-4D97-AF65-F5344CB8AC3E}">
        <p14:creationId xmlns:p14="http://schemas.microsoft.com/office/powerpoint/2010/main" val="3626631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Do not confuse the state and the government</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State is abstract, state is always constant and thus government is the one that is changing.</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8</a:t>
            </a:fld>
            <a:endParaRPr lang="en-US" dirty="0"/>
          </a:p>
        </p:txBody>
      </p:sp>
    </p:spTree>
    <p:extLst>
      <p:ext uri="{BB962C8B-B14F-4D97-AF65-F5344CB8AC3E}">
        <p14:creationId xmlns:p14="http://schemas.microsoft.com/office/powerpoint/2010/main" val="3252068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1E1CA1EA-E6D8-4044-8004-F353341ECB42}" type="slidenum">
              <a:rPr lang="en-US" smtClean="0"/>
              <a:t>9</a:t>
            </a:fld>
            <a:endParaRPr lang="en-US" dirty="0"/>
          </a:p>
        </p:txBody>
      </p:sp>
    </p:spTree>
    <p:extLst>
      <p:ext uri="{BB962C8B-B14F-4D97-AF65-F5344CB8AC3E}">
        <p14:creationId xmlns:p14="http://schemas.microsoft.com/office/powerpoint/2010/main" val="3252068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10/27/2015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10/27/2015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227E9D-E75D-6646-8DE1-4678C178D8CA}" type="datetimeFigureOut">
              <a:rPr lang="en-US" smtClean="0"/>
              <a:t>10/27/2015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227E9D-E75D-6646-8DE1-4678C178D8CA}" type="datetimeFigureOut">
              <a:rPr lang="en-US" smtClean="0"/>
              <a:t>10/27/2015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D227E9D-E75D-6646-8DE1-4678C178D8CA}" type="datetimeFigureOut">
              <a:rPr lang="en-US" smtClean="0"/>
              <a:t>10/27/2015</a:t>
            </a:fld>
            <a:endParaRPr lang="en-US" dirty="0"/>
          </a:p>
        </p:txBody>
      </p:sp>
      <p:sp>
        <p:nvSpPr>
          <p:cNvPr id="8" name="Slide Number Placeholder 7"/>
          <p:cNvSpPr>
            <a:spLocks noGrp="1"/>
          </p:cNvSpPr>
          <p:nvPr>
            <p:ph type="sldNum" sz="quarter" idx="11"/>
          </p:nvPr>
        </p:nvSpPr>
        <p:spPr/>
        <p:txBody>
          <a:bodyPr/>
          <a:lstStyle/>
          <a:p>
            <a:fld id="{D364908C-0507-964B-B4A5-7ACDF23A5347}"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227E9D-E75D-6646-8DE1-4678C178D8CA}" type="datetimeFigureOut">
              <a:rPr lang="en-US" smtClean="0"/>
              <a:t>10/27/2015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227E9D-E75D-6646-8DE1-4678C178D8CA}" type="datetimeFigureOut">
              <a:rPr lang="en-US" smtClean="0"/>
              <a:t>10/27/2015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227E9D-E75D-6646-8DE1-4678C178D8CA}" type="datetimeFigureOut">
              <a:rPr lang="en-US" smtClean="0"/>
              <a:t>10/27/2015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227E9D-E75D-6646-8DE1-4678C178D8CA}" type="datetimeFigureOut">
              <a:rPr lang="en-US" smtClean="0"/>
              <a:t>10/27/2015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64908C-0507-964B-B4A5-7ACDF23A534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10/27/2015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64908C-0507-964B-B4A5-7ACDF23A5347}"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227E9D-E75D-6646-8DE1-4678C178D8CA}" type="datetimeFigureOut">
              <a:rPr lang="en-US" smtClean="0"/>
              <a:t>10/27/2015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364908C-0507-964B-B4A5-7ACDF23A5347}" type="slidenum">
              <a:rPr lang="en-US" smtClean="0"/>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D227E9D-E75D-6646-8DE1-4678C178D8CA}" type="datetimeFigureOut">
              <a:rPr lang="en-US" smtClean="0"/>
              <a:t>10/27/2015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D364908C-0507-964B-B4A5-7ACDF23A5347}" type="slidenum">
              <a:rPr lang="en-US" smtClean="0"/>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u-GyFfKiNa8"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Lecture 11: </a:t>
            </a:r>
            <a:br>
              <a:rPr lang="en-US" sz="3600" dirty="0" smtClean="0"/>
            </a:br>
            <a:r>
              <a:rPr lang="en-US" sz="3600" dirty="0" smtClean="0"/>
              <a:t>public policies</a:t>
            </a:r>
            <a:endParaRPr lang="en-US" sz="3600" dirty="0"/>
          </a:p>
        </p:txBody>
      </p:sp>
      <p:sp>
        <p:nvSpPr>
          <p:cNvPr id="3" name="Subtitle 2"/>
          <p:cNvSpPr>
            <a:spLocks noGrp="1"/>
          </p:cNvSpPr>
          <p:nvPr>
            <p:ph type="subTitle" idx="1"/>
          </p:nvPr>
        </p:nvSpPr>
        <p:spPr>
          <a:xfrm>
            <a:off x="457200" y="4800600"/>
            <a:ext cx="8432800" cy="914400"/>
          </a:xfrm>
        </p:spPr>
        <p:txBody>
          <a:bodyPr>
            <a:noAutofit/>
          </a:bodyPr>
          <a:lstStyle/>
          <a:p>
            <a:r>
              <a:rPr lang="en-US" sz="2800" dirty="0" smtClean="0"/>
              <a:t>SC22o5: Sociology of the family</a:t>
            </a:r>
            <a:endParaRPr lang="en-US" sz="2800" dirty="0"/>
          </a:p>
        </p:txBody>
      </p:sp>
    </p:spTree>
    <p:extLst>
      <p:ext uri="{BB962C8B-B14F-4D97-AF65-F5344CB8AC3E}">
        <p14:creationId xmlns:p14="http://schemas.microsoft.com/office/powerpoint/2010/main" val="19950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343900" cy="1371600"/>
          </a:xfrm>
        </p:spPr>
        <p:txBody>
          <a:bodyPr>
            <a:normAutofit/>
          </a:bodyPr>
          <a:lstStyle/>
          <a:p>
            <a:r>
              <a:rPr lang="en-US" sz="2800" dirty="0" smtClean="0"/>
              <a:t>The purpose of government </a:t>
            </a:r>
            <a:endParaRPr lang="en-US" sz="2800" dirty="0"/>
          </a:p>
        </p:txBody>
      </p:sp>
      <p:sp>
        <p:nvSpPr>
          <p:cNvPr id="2" name="Content Placeholder 1"/>
          <p:cNvSpPr>
            <a:spLocks noGrp="1"/>
          </p:cNvSpPr>
          <p:nvPr>
            <p:ph sz="half" idx="1"/>
          </p:nvPr>
        </p:nvSpPr>
        <p:spPr/>
        <p:txBody>
          <a:bodyPr>
            <a:normAutofit/>
          </a:bodyPr>
          <a:lstStyle/>
          <a:p>
            <a:pPr marL="285750" indent="-285750">
              <a:spcBef>
                <a:spcPts val="0"/>
              </a:spcBef>
              <a:spcAft>
                <a:spcPts val="0"/>
              </a:spcAft>
              <a:buFont typeface="Arial"/>
              <a:buChar char="•"/>
            </a:pPr>
            <a:endParaRPr lang="en-US" sz="1800" dirty="0" smtClean="0"/>
          </a:p>
          <a:p>
            <a:pPr marL="285750" indent="-285750">
              <a:spcBef>
                <a:spcPts val="0"/>
              </a:spcBef>
              <a:spcAft>
                <a:spcPts val="0"/>
              </a:spcAft>
              <a:buFont typeface="Arial"/>
              <a:buChar char="•"/>
            </a:pPr>
            <a:r>
              <a:rPr lang="en-US" sz="1800" dirty="0"/>
              <a:t>When societies grow large and complex, other institutions </a:t>
            </a:r>
            <a:r>
              <a:rPr lang="en-US" sz="1800" dirty="0" smtClean="0"/>
              <a:t>must </a:t>
            </a:r>
            <a:r>
              <a:rPr lang="en-US" sz="1800" dirty="0"/>
              <a:t>take over some of the functions of maintaining social order by exercising </a:t>
            </a:r>
            <a:r>
              <a:rPr lang="en-US" sz="1800" dirty="0">
                <a:solidFill>
                  <a:schemeClr val="tx2"/>
                </a:solidFill>
              </a:rPr>
              <a:t>social control </a:t>
            </a:r>
            <a:endParaRPr lang="en-US" sz="1800" dirty="0" smtClean="0">
              <a:solidFill>
                <a:schemeClr val="tx2"/>
              </a:solidFill>
            </a:endParaRPr>
          </a:p>
          <a:p>
            <a:pPr marL="285750" indent="-285750">
              <a:spcBef>
                <a:spcPts val="0"/>
              </a:spcBef>
              <a:spcAft>
                <a:spcPts val="0"/>
              </a:spcAft>
              <a:buFont typeface="Arial"/>
              <a:buChar char="•"/>
            </a:pPr>
            <a:r>
              <a:rPr lang="en-US" sz="1800" dirty="0"/>
              <a:t>In large, complex societies, moral and social control must be supplemented by </a:t>
            </a:r>
            <a:r>
              <a:rPr lang="en-US" sz="1800" dirty="0">
                <a:solidFill>
                  <a:srgbClr val="1782BF"/>
                </a:solidFill>
              </a:rPr>
              <a:t>political control </a:t>
            </a:r>
          </a:p>
          <a:p>
            <a:endParaRPr lang="en-US" sz="1800" dirty="0"/>
          </a:p>
        </p:txBody>
      </p:sp>
      <p:sp>
        <p:nvSpPr>
          <p:cNvPr id="3" name="Content Placeholder 2"/>
          <p:cNvSpPr>
            <a:spLocks noGrp="1"/>
          </p:cNvSpPr>
          <p:nvPr>
            <p:ph sz="half" idx="2"/>
          </p:nvPr>
        </p:nvSpPr>
        <p:spPr/>
        <p:txBody>
          <a:bodyPr>
            <a:normAutofit/>
          </a:bodyPr>
          <a:lstStyle/>
          <a:p>
            <a:pPr>
              <a:spcBef>
                <a:spcPts val="0"/>
              </a:spcBef>
              <a:spcAft>
                <a:spcPts val="0"/>
              </a:spcAft>
            </a:pPr>
            <a:endParaRPr lang="en-US" sz="1800" dirty="0" smtClean="0"/>
          </a:p>
          <a:p>
            <a:pPr>
              <a:spcBef>
                <a:spcPts val="0"/>
              </a:spcBef>
              <a:spcAft>
                <a:spcPts val="0"/>
              </a:spcAft>
            </a:pPr>
            <a:r>
              <a:rPr lang="en-US" sz="1800" dirty="0"/>
              <a:t>Social </a:t>
            </a:r>
            <a:r>
              <a:rPr lang="en-US" sz="1800" dirty="0" smtClean="0"/>
              <a:t>control</a:t>
            </a:r>
          </a:p>
          <a:p>
            <a:pPr marL="285750" indent="-285750">
              <a:spcBef>
                <a:spcPts val="0"/>
              </a:spcBef>
              <a:spcAft>
                <a:spcPts val="0"/>
              </a:spcAft>
              <a:buFont typeface="Arial"/>
              <a:buChar char="•"/>
            </a:pPr>
            <a:r>
              <a:rPr lang="en-US" sz="1800" dirty="0"/>
              <a:t>T</a:t>
            </a:r>
            <a:r>
              <a:rPr lang="en-US" sz="1800" dirty="0" smtClean="0"/>
              <a:t>he </a:t>
            </a:r>
            <a:r>
              <a:rPr lang="en-US" sz="1800" dirty="0"/>
              <a:t>process by which a group encourages or compels the individual to behave in a designated way by </a:t>
            </a:r>
            <a:r>
              <a:rPr lang="en-US" sz="1800" dirty="0">
                <a:solidFill>
                  <a:srgbClr val="FF0000"/>
                </a:solidFill>
              </a:rPr>
              <a:t>enforcing folkways and </a:t>
            </a:r>
            <a:r>
              <a:rPr lang="en-US" sz="1800" dirty="0" smtClean="0">
                <a:solidFill>
                  <a:srgbClr val="FF0000"/>
                </a:solidFill>
              </a:rPr>
              <a:t>mores</a:t>
            </a:r>
          </a:p>
          <a:p>
            <a:pPr>
              <a:spcBef>
                <a:spcPts val="0"/>
              </a:spcBef>
              <a:spcAft>
                <a:spcPts val="0"/>
              </a:spcAft>
            </a:pPr>
            <a:endParaRPr lang="en-US" sz="1800" dirty="0" smtClean="0">
              <a:solidFill>
                <a:srgbClr val="FF0000"/>
              </a:solidFill>
            </a:endParaRPr>
          </a:p>
          <a:p>
            <a:pPr>
              <a:spcBef>
                <a:spcPts val="0"/>
              </a:spcBef>
              <a:spcAft>
                <a:spcPts val="0"/>
              </a:spcAft>
            </a:pPr>
            <a:r>
              <a:rPr lang="en-US" sz="1800" dirty="0" smtClean="0"/>
              <a:t>Political control</a:t>
            </a:r>
          </a:p>
          <a:p>
            <a:pPr marL="285750" indent="-285750">
              <a:spcBef>
                <a:spcPts val="0"/>
              </a:spcBef>
              <a:spcAft>
                <a:spcPts val="0"/>
              </a:spcAft>
              <a:buFont typeface="Arial"/>
              <a:buChar char="•"/>
            </a:pPr>
            <a:r>
              <a:rPr lang="en-US" sz="1800" dirty="0"/>
              <a:t>S</a:t>
            </a:r>
            <a:r>
              <a:rPr lang="en-US" sz="1800" dirty="0" smtClean="0"/>
              <a:t>ocial </a:t>
            </a:r>
            <a:r>
              <a:rPr lang="en-US" sz="1800" dirty="0"/>
              <a:t>control exerted by forces outside the individual, such as laws and agencies in charge of punishing those who violate laws </a:t>
            </a:r>
          </a:p>
          <a:p>
            <a:pPr>
              <a:spcBef>
                <a:spcPts val="0"/>
              </a:spcBef>
              <a:spcAft>
                <a:spcPts val="0"/>
              </a:spcAft>
            </a:pPr>
            <a:endParaRPr lang="en-US" sz="1800" dirty="0"/>
          </a:p>
        </p:txBody>
      </p:sp>
    </p:spTree>
    <p:extLst>
      <p:ext uri="{BB962C8B-B14F-4D97-AF65-F5344CB8AC3E}">
        <p14:creationId xmlns:p14="http://schemas.microsoft.com/office/powerpoint/2010/main" val="244467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59800" cy="1371600"/>
          </a:xfrm>
        </p:spPr>
        <p:txBody>
          <a:bodyPr>
            <a:normAutofit/>
          </a:bodyPr>
          <a:lstStyle/>
          <a:p>
            <a:r>
              <a:rPr lang="en-US" sz="2800" dirty="0" smtClean="0"/>
              <a:t>The functions of government </a:t>
            </a:r>
            <a:endParaRPr lang="en-US" sz="2800" dirty="0"/>
          </a:p>
        </p:txBody>
      </p:sp>
      <p:sp>
        <p:nvSpPr>
          <p:cNvPr id="6" name="Content Placeholder 5"/>
          <p:cNvSpPr>
            <a:spLocks noGrp="1"/>
          </p:cNvSpPr>
          <p:nvPr>
            <p:ph sz="half" idx="1"/>
          </p:nvPr>
        </p:nvSpPr>
        <p:spPr/>
        <p:txBody>
          <a:bodyPr>
            <a:noAutofit/>
          </a:bodyPr>
          <a:lstStyle/>
          <a:p>
            <a:pPr marL="285750" indent="-285750">
              <a:spcBef>
                <a:spcPts val="0"/>
              </a:spcBef>
              <a:spcAft>
                <a:spcPts val="0"/>
              </a:spcAft>
              <a:buFont typeface="Arial"/>
              <a:buChar char="•"/>
            </a:pPr>
            <a:endParaRPr lang="en-US" sz="1800" dirty="0"/>
          </a:p>
          <a:p>
            <a:pPr marL="285750" indent="-285750">
              <a:spcBef>
                <a:spcPts val="0"/>
              </a:spcBef>
              <a:spcAft>
                <a:spcPts val="0"/>
              </a:spcAft>
              <a:buFont typeface="Arial"/>
              <a:buChar char="•"/>
            </a:pPr>
            <a:r>
              <a:rPr lang="en-US" sz="1800" dirty="0"/>
              <a:t>I</a:t>
            </a:r>
            <a:r>
              <a:rPr lang="en-US" sz="1800" dirty="0" smtClean="0"/>
              <a:t>mplement </a:t>
            </a:r>
            <a:r>
              <a:rPr lang="en-US" sz="1800" dirty="0"/>
              <a:t>political control </a:t>
            </a:r>
          </a:p>
          <a:p>
            <a:pPr marL="285750" indent="-285750">
              <a:spcBef>
                <a:spcPts val="0"/>
              </a:spcBef>
              <a:spcAft>
                <a:spcPts val="0"/>
              </a:spcAft>
              <a:buFont typeface="Arial"/>
              <a:buChar char="•"/>
            </a:pPr>
            <a:r>
              <a:rPr lang="en-US" sz="1800" dirty="0"/>
              <a:t>P</a:t>
            </a:r>
            <a:r>
              <a:rPr lang="en-US" sz="1800" dirty="0" smtClean="0"/>
              <a:t>rotect </a:t>
            </a:r>
            <a:r>
              <a:rPr lang="en-US" sz="1800" dirty="0"/>
              <a:t>citizens from external threats</a:t>
            </a:r>
          </a:p>
          <a:p>
            <a:pPr marL="285750" indent="-285750">
              <a:spcBef>
                <a:spcPts val="0"/>
              </a:spcBef>
              <a:spcAft>
                <a:spcPts val="0"/>
              </a:spcAft>
              <a:buFont typeface="Arial"/>
              <a:buChar char="•"/>
            </a:pPr>
            <a:r>
              <a:rPr lang="en-US" sz="1800" dirty="0" smtClean="0"/>
              <a:t>Plan </a:t>
            </a:r>
            <a:r>
              <a:rPr lang="en-US" sz="1800" dirty="0"/>
              <a:t>and </a:t>
            </a:r>
            <a:r>
              <a:rPr lang="en-US" sz="1800" dirty="0" smtClean="0"/>
              <a:t>maintain facilities </a:t>
            </a:r>
            <a:r>
              <a:rPr lang="en-US" sz="1800" dirty="0"/>
              <a:t>and activities that involve large portions of the population </a:t>
            </a:r>
          </a:p>
          <a:p>
            <a:pPr marL="285750" indent="-285750">
              <a:spcBef>
                <a:spcPts val="0"/>
              </a:spcBef>
              <a:spcAft>
                <a:spcPts val="0"/>
              </a:spcAft>
              <a:buFont typeface="Arial"/>
              <a:buChar char="•"/>
            </a:pPr>
            <a:endParaRPr lang="en-US" sz="1800" dirty="0" smtClean="0"/>
          </a:p>
        </p:txBody>
      </p:sp>
      <p:sp>
        <p:nvSpPr>
          <p:cNvPr id="2" name="Content Placeholder 1"/>
          <p:cNvSpPr>
            <a:spLocks noGrp="1"/>
          </p:cNvSpPr>
          <p:nvPr>
            <p:ph sz="half" idx="2"/>
          </p:nvPr>
        </p:nvSpPr>
        <p:spPr/>
        <p:txBody>
          <a:bodyPr>
            <a:normAutofit/>
          </a:bodyPr>
          <a:lstStyle/>
          <a:p>
            <a:pPr>
              <a:spcBef>
                <a:spcPts val="0"/>
              </a:spcBef>
              <a:spcAft>
                <a:spcPts val="0"/>
              </a:spcAft>
            </a:pPr>
            <a:endParaRPr lang="en-US" sz="1800" dirty="0" smtClean="0"/>
          </a:p>
          <a:p>
            <a:pPr marL="285750" indent="-285750" defTabSz="457200">
              <a:spcBef>
                <a:spcPts val="0"/>
              </a:spcBef>
              <a:spcAft>
                <a:spcPts val="0"/>
              </a:spcAft>
              <a:buFont typeface="Arial"/>
              <a:buChar char="•"/>
              <a:defRPr/>
            </a:pPr>
            <a:r>
              <a:rPr lang="en-US" sz="1800" dirty="0" smtClean="0"/>
              <a:t>These </a:t>
            </a:r>
            <a:r>
              <a:rPr lang="en-US" sz="1800" dirty="0"/>
              <a:t>functions are </a:t>
            </a:r>
            <a:r>
              <a:rPr lang="en-US" sz="1800" dirty="0">
                <a:solidFill>
                  <a:srgbClr val="1782BF"/>
                </a:solidFill>
              </a:rPr>
              <a:t>manifest </a:t>
            </a:r>
            <a:r>
              <a:rPr lang="en-US" sz="1800" dirty="0"/>
              <a:t>or deliberate</a:t>
            </a:r>
          </a:p>
          <a:p>
            <a:pPr marL="285750" indent="-285750" defTabSz="457200">
              <a:spcBef>
                <a:spcPts val="0"/>
              </a:spcBef>
              <a:spcAft>
                <a:spcPts val="0"/>
              </a:spcAft>
              <a:buFont typeface="Arial"/>
              <a:buChar char="•"/>
              <a:defRPr/>
            </a:pPr>
            <a:r>
              <a:rPr lang="en-US" sz="1800" dirty="0" smtClean="0"/>
              <a:t>How about </a:t>
            </a:r>
            <a:r>
              <a:rPr lang="en-US" sz="1800" dirty="0"/>
              <a:t>the </a:t>
            </a:r>
            <a:r>
              <a:rPr lang="en-US" sz="1800" dirty="0">
                <a:solidFill>
                  <a:srgbClr val="1782BF"/>
                </a:solidFill>
              </a:rPr>
              <a:t>latent </a:t>
            </a:r>
            <a:r>
              <a:rPr lang="en-US" sz="1800" dirty="0"/>
              <a:t>or unintended functions of </a:t>
            </a:r>
            <a:r>
              <a:rPr lang="en-US" sz="1800" dirty="0" smtClean="0"/>
              <a:t>government? </a:t>
            </a:r>
            <a:endParaRPr lang="en-US" sz="1800" dirty="0"/>
          </a:p>
          <a:p>
            <a:pPr>
              <a:spcBef>
                <a:spcPts val="0"/>
              </a:spcBef>
              <a:spcAft>
                <a:spcPts val="0"/>
              </a:spcAft>
            </a:pPr>
            <a:endParaRPr lang="en-US" sz="1800" dirty="0"/>
          </a:p>
        </p:txBody>
      </p:sp>
    </p:spTree>
    <p:extLst>
      <p:ext uri="{BB962C8B-B14F-4D97-AF65-F5344CB8AC3E}">
        <p14:creationId xmlns:p14="http://schemas.microsoft.com/office/powerpoint/2010/main" val="137274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2800" dirty="0" smtClean="0"/>
              <a:t>Biopower and docile bodies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defTabSz="457200">
              <a:spcBef>
                <a:spcPts val="0"/>
              </a:spcBef>
              <a:spcAft>
                <a:spcPts val="0"/>
              </a:spcAft>
              <a:defRPr/>
            </a:pPr>
            <a:r>
              <a:rPr lang="en-US" dirty="0"/>
              <a:t>“But the body is also directly involved in a political field; power relations have an immediate hold upon it; they invest it, mark it, train it, torture it, force it to carry out tasks, to perform ceremonies, to emit signs. This political investment of the body is bound up, in accordance with complex reciprocal relations, with its economic use; it is largely as a force of production that the body is invested with relations of power and domination; but on the other hand, its constitution as </a:t>
            </a:r>
            <a:r>
              <a:rPr lang="en-US" dirty="0" smtClean="0"/>
              <a:t>labor </a:t>
            </a:r>
            <a:r>
              <a:rPr lang="en-US" dirty="0"/>
              <a:t>power is possible only if it is caught up in a system of </a:t>
            </a:r>
            <a:r>
              <a:rPr lang="en-US" dirty="0" smtClean="0"/>
              <a:t>subjection</a:t>
            </a:r>
            <a:r>
              <a:rPr lang="is-IS" dirty="0" smtClean="0"/>
              <a:t>… </a:t>
            </a:r>
            <a:r>
              <a:rPr lang="en-US" dirty="0" smtClean="0"/>
              <a:t>the </a:t>
            </a:r>
            <a:r>
              <a:rPr lang="en-US" dirty="0"/>
              <a:t>body becomes a useful force only if it is both a productive body and a subjected body</a:t>
            </a:r>
            <a:r>
              <a:rPr lang="en-US" dirty="0" smtClean="0"/>
              <a:t>” (Foucault 1979, pp. 25</a:t>
            </a:r>
            <a:r>
              <a:rPr lang="en-US" dirty="0"/>
              <a:t>-26</a:t>
            </a:r>
            <a:r>
              <a:rPr lang="en-US" dirty="0" smtClean="0"/>
              <a:t>)</a:t>
            </a:r>
            <a:endParaRPr lang="en-US" dirty="0"/>
          </a:p>
        </p:txBody>
      </p:sp>
    </p:spTree>
    <p:extLst>
      <p:ext uri="{BB962C8B-B14F-4D97-AF65-F5344CB8AC3E}">
        <p14:creationId xmlns:p14="http://schemas.microsoft.com/office/powerpoint/2010/main" val="340611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9800" cy="1371600"/>
          </a:xfrm>
        </p:spPr>
        <p:txBody>
          <a:bodyPr>
            <a:normAutofit/>
          </a:bodyPr>
          <a:lstStyle/>
          <a:p>
            <a:r>
              <a:rPr lang="en-US" sz="2800" dirty="0" smtClean="0"/>
              <a:t>Biopower and docile bodies </a:t>
            </a:r>
            <a:endParaRPr lang="en-US" sz="2800" dirty="0"/>
          </a:p>
        </p:txBody>
      </p:sp>
      <p:pic>
        <p:nvPicPr>
          <p:cNvPr id="4" name="Content Placeholder 3" descr="Panopticon.png"/>
          <p:cNvPicPr>
            <a:picLocks noGrp="1" noChangeAspect="1"/>
          </p:cNvPicPr>
          <p:nvPr>
            <p:ph idx="1"/>
          </p:nvPr>
        </p:nvPicPr>
        <p:blipFill>
          <a:blip r:embed="rId3">
            <a:extLst>
              <a:ext uri="{28A0092B-C50C-407E-A947-70E740481C1C}">
                <a14:useLocalDpi xmlns:a14="http://schemas.microsoft.com/office/drawing/2010/main" val="0"/>
              </a:ext>
            </a:extLst>
          </a:blip>
          <a:srcRect l="6443" r="6443"/>
          <a:stretch>
            <a:fillRect/>
          </a:stretch>
        </p:blipFill>
        <p:spPr/>
      </p:pic>
      <p:sp>
        <p:nvSpPr>
          <p:cNvPr id="5" name="TextBox 4"/>
          <p:cNvSpPr txBox="1"/>
          <p:nvPr/>
        </p:nvSpPr>
        <p:spPr>
          <a:xfrm>
            <a:off x="457200" y="6151563"/>
            <a:ext cx="2749633" cy="369332"/>
          </a:xfrm>
          <a:prstGeom prst="rect">
            <a:avLst/>
          </a:prstGeom>
          <a:noFill/>
        </p:spPr>
        <p:txBody>
          <a:bodyPr wrap="none" rtlCol="0">
            <a:spAutoFit/>
          </a:bodyPr>
          <a:lstStyle/>
          <a:p>
            <a:r>
              <a:rPr lang="en-US" b="1" dirty="0"/>
              <a:t>The Panopticon Design</a:t>
            </a:r>
          </a:p>
        </p:txBody>
      </p:sp>
    </p:spTree>
    <p:extLst>
      <p:ext uri="{BB962C8B-B14F-4D97-AF65-F5344CB8AC3E}">
        <p14:creationId xmlns:p14="http://schemas.microsoft.com/office/powerpoint/2010/main" val="86232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47100" cy="1371600"/>
          </a:xfrm>
        </p:spPr>
        <p:txBody>
          <a:bodyPr>
            <a:normAutofit/>
          </a:bodyPr>
          <a:lstStyle/>
          <a:p>
            <a:r>
              <a:rPr lang="en-US" sz="2800" dirty="0"/>
              <a:t>Biopower and docile bodies </a:t>
            </a:r>
          </a:p>
        </p:txBody>
      </p:sp>
      <p:sp>
        <p:nvSpPr>
          <p:cNvPr id="3" name="Content Placeholder 2"/>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endParaRPr lang="en-US" dirty="0"/>
          </a:p>
          <a:p>
            <a:pPr>
              <a:spcBef>
                <a:spcPts val="0"/>
              </a:spcBef>
              <a:spcAft>
                <a:spcPts val="0"/>
              </a:spcAft>
            </a:pPr>
            <a:endParaRPr lang="en-US" dirty="0" smtClean="0"/>
          </a:p>
          <a:p>
            <a:pPr>
              <a:spcBef>
                <a:spcPts val="0"/>
              </a:spcBef>
              <a:spcAft>
                <a:spcPts val="0"/>
              </a:spcAft>
            </a:pPr>
            <a:endParaRPr lang="en-US" dirty="0" smtClean="0"/>
          </a:p>
          <a:p>
            <a:pPr marL="45720">
              <a:spcBef>
                <a:spcPts val="0"/>
              </a:spcBef>
              <a:spcAft>
                <a:spcPts val="0"/>
              </a:spcAft>
            </a:pPr>
            <a:r>
              <a:rPr lang="en-US" dirty="0" smtClean="0">
                <a:solidFill>
                  <a:schemeClr val="tx2"/>
                </a:solidFill>
              </a:rPr>
              <a:t>Disciplinary </a:t>
            </a:r>
            <a:r>
              <a:rPr lang="en-US" dirty="0">
                <a:solidFill>
                  <a:schemeClr val="tx2"/>
                </a:solidFill>
              </a:rPr>
              <a:t>technologies </a:t>
            </a:r>
            <a:endParaRPr lang="en-US" dirty="0" smtClean="0">
              <a:solidFill>
                <a:schemeClr val="tx2"/>
              </a:solidFill>
            </a:endParaRPr>
          </a:p>
          <a:p>
            <a:pPr marL="388620" indent="-342900">
              <a:spcBef>
                <a:spcPts val="0"/>
              </a:spcBef>
              <a:spcAft>
                <a:spcPts val="0"/>
              </a:spcAft>
              <a:buFont typeface="Arial"/>
              <a:buChar char="•"/>
            </a:pPr>
            <a:r>
              <a:rPr lang="en-US" dirty="0"/>
              <a:t>A</a:t>
            </a:r>
            <a:r>
              <a:rPr lang="en-US" dirty="0" smtClean="0"/>
              <a:t>im </a:t>
            </a:r>
            <a:r>
              <a:rPr lang="en-US" dirty="0"/>
              <a:t>to produce a human being who would behave as a docile, yet productive, body </a:t>
            </a:r>
            <a:endParaRPr lang="en-SG" dirty="0"/>
          </a:p>
          <a:p>
            <a:pPr marL="45720" lvl="0">
              <a:spcBef>
                <a:spcPts val="0"/>
              </a:spcBef>
              <a:spcAft>
                <a:spcPts val="0"/>
              </a:spcAft>
            </a:pPr>
            <a:endParaRPr lang="en-US" dirty="0"/>
          </a:p>
        </p:txBody>
      </p:sp>
    </p:spTree>
    <p:extLst>
      <p:ext uri="{BB962C8B-B14F-4D97-AF65-F5344CB8AC3E}">
        <p14:creationId xmlns:p14="http://schemas.microsoft.com/office/powerpoint/2010/main" val="143035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47100" cy="1371600"/>
          </a:xfrm>
        </p:spPr>
        <p:txBody>
          <a:bodyPr>
            <a:normAutofit/>
          </a:bodyPr>
          <a:lstStyle/>
          <a:p>
            <a:r>
              <a:rPr lang="en-US" sz="2800" dirty="0"/>
              <a:t>Biopower and docile bodies </a:t>
            </a:r>
          </a:p>
        </p:txBody>
      </p:sp>
      <p:sp>
        <p:nvSpPr>
          <p:cNvPr id="3" name="Content Placeholder 2"/>
          <p:cNvSpPr>
            <a:spLocks noGrp="1"/>
          </p:cNvSpPr>
          <p:nvPr>
            <p:ph idx="1"/>
          </p:nvPr>
        </p:nvSpPr>
        <p:spPr/>
        <p:txBody>
          <a:bodyPr>
            <a:noAutofit/>
          </a:bodyPr>
          <a:lstStyle/>
          <a:p>
            <a:pPr>
              <a:lnSpc>
                <a:spcPct val="110000"/>
              </a:lnSpc>
              <a:spcBef>
                <a:spcPts val="0"/>
              </a:spcBef>
              <a:spcAft>
                <a:spcPts val="0"/>
              </a:spcAft>
            </a:pPr>
            <a:endParaRPr lang="en-US" sz="1800" dirty="0" smtClean="0"/>
          </a:p>
          <a:p>
            <a:pPr>
              <a:lnSpc>
                <a:spcPct val="110000"/>
              </a:lnSpc>
              <a:spcBef>
                <a:spcPts val="0"/>
              </a:spcBef>
              <a:spcAft>
                <a:spcPts val="0"/>
              </a:spcAft>
            </a:pPr>
            <a:r>
              <a:rPr lang="en-US" dirty="0" smtClean="0"/>
              <a:t>Biopower </a:t>
            </a:r>
            <a:r>
              <a:rPr lang="en-US" dirty="0"/>
              <a:t>emerged as a mechanism for exercising </a:t>
            </a:r>
            <a:r>
              <a:rPr lang="en-US" dirty="0" smtClean="0"/>
              <a:t>power </a:t>
            </a:r>
            <a:r>
              <a:rPr lang="en-US" dirty="0"/>
              <a:t>in seventeenth century </a:t>
            </a:r>
            <a:r>
              <a:rPr lang="en-US" dirty="0" smtClean="0"/>
              <a:t>Europe</a:t>
            </a:r>
          </a:p>
          <a:p>
            <a:pPr marL="285750" lvl="0" indent="-285750">
              <a:lnSpc>
                <a:spcPct val="110000"/>
              </a:lnSpc>
              <a:spcBef>
                <a:spcPts val="0"/>
              </a:spcBef>
              <a:spcAft>
                <a:spcPts val="0"/>
              </a:spcAft>
              <a:buFont typeface="Arial"/>
              <a:buChar char="•"/>
            </a:pPr>
            <a:r>
              <a:rPr lang="en-US" dirty="0"/>
              <a:t>The fostering of life and the growth and care of populations </a:t>
            </a:r>
            <a:endParaRPr lang="en-US" dirty="0" smtClean="0"/>
          </a:p>
          <a:p>
            <a:pPr marL="285750" lvl="0" indent="-285750">
              <a:lnSpc>
                <a:spcPct val="110000"/>
              </a:lnSpc>
              <a:spcBef>
                <a:spcPts val="0"/>
              </a:spcBef>
              <a:spcAft>
                <a:spcPts val="0"/>
              </a:spcAft>
              <a:buFont typeface="Arial"/>
              <a:buChar char="•"/>
            </a:pPr>
            <a:r>
              <a:rPr lang="en-US" dirty="0" smtClean="0"/>
              <a:t>The </a:t>
            </a:r>
            <a:r>
              <a:rPr lang="en-US" dirty="0"/>
              <a:t>establishment of disciplines such as anatomy, biology, demography, geography, history, etc</a:t>
            </a:r>
            <a:r>
              <a:rPr lang="en-US" dirty="0" smtClean="0"/>
              <a:t>.</a:t>
            </a:r>
          </a:p>
        </p:txBody>
      </p:sp>
    </p:spTree>
    <p:extLst>
      <p:ext uri="{BB962C8B-B14F-4D97-AF65-F5344CB8AC3E}">
        <p14:creationId xmlns:p14="http://schemas.microsoft.com/office/powerpoint/2010/main" val="344556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47100" cy="1371600"/>
          </a:xfrm>
        </p:spPr>
        <p:txBody>
          <a:bodyPr>
            <a:normAutofit/>
          </a:bodyPr>
          <a:lstStyle/>
          <a:p>
            <a:r>
              <a:rPr lang="en-US" sz="2800" dirty="0"/>
              <a:t>Biopower and docile bodies </a:t>
            </a:r>
          </a:p>
        </p:txBody>
      </p:sp>
      <p:sp>
        <p:nvSpPr>
          <p:cNvPr id="3" name="Content Placeholder 2"/>
          <p:cNvSpPr>
            <a:spLocks noGrp="1"/>
          </p:cNvSpPr>
          <p:nvPr>
            <p:ph idx="1"/>
          </p:nvPr>
        </p:nvSpPr>
        <p:spPr/>
        <p:txBody>
          <a:bodyPr>
            <a:noAutofit/>
          </a:bodyPr>
          <a:lstStyle/>
          <a:p>
            <a:pPr lvl="0">
              <a:lnSpc>
                <a:spcPct val="110000"/>
              </a:lnSpc>
              <a:spcBef>
                <a:spcPts val="0"/>
              </a:spcBef>
              <a:spcAft>
                <a:spcPts val="0"/>
              </a:spcAft>
            </a:pPr>
            <a:endParaRPr lang="en-SG" dirty="0"/>
          </a:p>
          <a:p>
            <a:pPr lvl="0">
              <a:lnSpc>
                <a:spcPct val="110000"/>
              </a:lnSpc>
              <a:spcBef>
                <a:spcPts val="0"/>
              </a:spcBef>
              <a:spcAft>
                <a:spcPts val="0"/>
              </a:spcAft>
            </a:pPr>
            <a:r>
              <a:rPr lang="en-US" dirty="0"/>
              <a:t>Governments and their </a:t>
            </a:r>
            <a:r>
              <a:rPr lang="en-US" dirty="0" smtClean="0"/>
              <a:t>agencies </a:t>
            </a:r>
            <a:r>
              <a:rPr lang="en-US" dirty="0"/>
              <a:t>needed information that was concrete, specific, and </a:t>
            </a:r>
            <a:r>
              <a:rPr lang="en-US" dirty="0" smtClean="0"/>
              <a:t>measurable</a:t>
            </a:r>
            <a:endParaRPr lang="en-SG" dirty="0"/>
          </a:p>
          <a:p>
            <a:pPr marL="285750" lvl="0" indent="-285750">
              <a:lnSpc>
                <a:spcPct val="110000"/>
              </a:lnSpc>
              <a:spcBef>
                <a:spcPts val="0"/>
              </a:spcBef>
              <a:spcAft>
                <a:spcPts val="0"/>
              </a:spcAft>
              <a:buFont typeface="Arial"/>
              <a:buChar char="•"/>
            </a:pPr>
            <a:r>
              <a:rPr lang="en-US" dirty="0"/>
              <a:t>The human species increasingly became the object of political attention through scientific surveillance in a consistent and sustained fashion </a:t>
            </a:r>
            <a:endParaRPr lang="en-US" dirty="0" smtClean="0"/>
          </a:p>
          <a:p>
            <a:pPr marL="285750" lvl="0" indent="-285750">
              <a:lnSpc>
                <a:spcPct val="110000"/>
              </a:lnSpc>
              <a:spcBef>
                <a:spcPts val="0"/>
              </a:spcBef>
              <a:spcAft>
                <a:spcPts val="0"/>
              </a:spcAft>
              <a:buFont typeface="Arial"/>
              <a:buChar char="•"/>
            </a:pPr>
            <a:r>
              <a:rPr lang="en-US" dirty="0" smtClean="0"/>
              <a:t>The </a:t>
            </a:r>
            <a:r>
              <a:rPr lang="en-US" dirty="0"/>
              <a:t>surveillance of the population developed through many institutions </a:t>
            </a:r>
            <a:endParaRPr lang="en-SG" dirty="0"/>
          </a:p>
          <a:p>
            <a:pPr marL="285750" lvl="0" indent="-285750">
              <a:lnSpc>
                <a:spcPct val="110000"/>
              </a:lnSpc>
              <a:spcBef>
                <a:spcPts val="0"/>
              </a:spcBef>
              <a:spcAft>
                <a:spcPts val="0"/>
              </a:spcAft>
              <a:buFont typeface="Arial"/>
              <a:buChar char="•"/>
            </a:pPr>
            <a:r>
              <a:rPr lang="en-US" dirty="0">
                <a:solidFill>
                  <a:srgbClr val="FF0000"/>
                </a:solidFill>
              </a:rPr>
              <a:t>The establishment of this modern form of power is exercised at the micro-level of the </a:t>
            </a:r>
            <a:r>
              <a:rPr lang="en-US" dirty="0" smtClean="0">
                <a:solidFill>
                  <a:srgbClr val="FF0000"/>
                </a:solidFill>
              </a:rPr>
              <a:t>body </a:t>
            </a:r>
            <a:r>
              <a:rPr lang="en-US" dirty="0">
                <a:solidFill>
                  <a:srgbClr val="FF0000"/>
                </a:solidFill>
              </a:rPr>
              <a:t>through self-</a:t>
            </a:r>
            <a:r>
              <a:rPr lang="en-US" dirty="0" smtClean="0">
                <a:solidFill>
                  <a:srgbClr val="FF0000"/>
                </a:solidFill>
              </a:rPr>
              <a:t>discipline</a:t>
            </a:r>
            <a:endParaRPr lang="en-SG" dirty="0">
              <a:solidFill>
                <a:srgbClr val="FF0000"/>
              </a:solidFill>
            </a:endParaRPr>
          </a:p>
        </p:txBody>
      </p:sp>
    </p:spTree>
    <p:extLst>
      <p:ext uri="{BB962C8B-B14F-4D97-AF65-F5344CB8AC3E}">
        <p14:creationId xmlns:p14="http://schemas.microsoft.com/office/powerpoint/2010/main" val="327382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47100" cy="1371600"/>
          </a:xfrm>
        </p:spPr>
        <p:txBody>
          <a:bodyPr>
            <a:normAutofit/>
          </a:bodyPr>
          <a:lstStyle/>
          <a:p>
            <a:r>
              <a:rPr lang="en-US" sz="2800" dirty="0"/>
              <a:t>Biopower and docile bodies </a:t>
            </a:r>
          </a:p>
        </p:txBody>
      </p:sp>
      <p:sp>
        <p:nvSpPr>
          <p:cNvPr id="3" name="Content Placeholder 2"/>
          <p:cNvSpPr>
            <a:spLocks noGrp="1"/>
          </p:cNvSpPr>
          <p:nvPr>
            <p:ph idx="1"/>
          </p:nvPr>
        </p:nvSpPr>
        <p:spPr/>
        <p:txBody>
          <a:bodyPr>
            <a:noAutofit/>
          </a:bodyPr>
          <a:lstStyle/>
          <a:p>
            <a:pPr lvl="0">
              <a:spcBef>
                <a:spcPts val="0"/>
              </a:spcBef>
              <a:spcAft>
                <a:spcPts val="0"/>
              </a:spcAft>
            </a:pPr>
            <a:endParaRPr lang="en-SG" dirty="0"/>
          </a:p>
          <a:p>
            <a:pPr lvl="0" defTabSz="457200">
              <a:spcBef>
                <a:spcPts val="0"/>
              </a:spcBef>
              <a:spcAft>
                <a:spcPts val="0"/>
              </a:spcAft>
              <a:defRPr/>
            </a:pPr>
            <a:r>
              <a:rPr lang="en-US" dirty="0"/>
              <a:t>T</a:t>
            </a:r>
            <a:r>
              <a:rPr lang="en-US" dirty="0" smtClean="0"/>
              <a:t>he </a:t>
            </a:r>
            <a:r>
              <a:rPr lang="en-US" dirty="0"/>
              <a:t>latent or unintended function of the government is to regulate families through the production of docile bodies</a:t>
            </a:r>
            <a:endParaRPr lang="en-SG" dirty="0"/>
          </a:p>
          <a:p>
            <a:pPr marL="342900" indent="-342900">
              <a:spcBef>
                <a:spcPts val="0"/>
              </a:spcBef>
              <a:spcAft>
                <a:spcPts val="0"/>
              </a:spcAft>
              <a:buFont typeface="Arial"/>
              <a:buChar char="•"/>
            </a:pPr>
            <a:r>
              <a:rPr lang="en-SG" dirty="0" smtClean="0"/>
              <a:t>Since </a:t>
            </a:r>
            <a:r>
              <a:rPr lang="en-SG" dirty="0"/>
              <a:t>the family is so central to our lives, it is not surprising that we have created policies to support and protect it</a:t>
            </a:r>
          </a:p>
          <a:p>
            <a:pPr marL="342900" indent="-342900">
              <a:spcBef>
                <a:spcPts val="0"/>
              </a:spcBef>
              <a:spcAft>
                <a:spcPts val="0"/>
              </a:spcAft>
              <a:buFont typeface="Arial"/>
              <a:buChar char="•"/>
            </a:pPr>
            <a:r>
              <a:rPr lang="en-SG" dirty="0"/>
              <a:t>The policies governing marriage and family life serve to promote </a:t>
            </a:r>
            <a:r>
              <a:rPr lang="en-SG" dirty="0" smtClean="0"/>
              <a:t>a </a:t>
            </a:r>
            <a:r>
              <a:rPr lang="en-SG" dirty="0"/>
              <a:t>particular type of family seen by most individuals as valuable to the way we live </a:t>
            </a:r>
          </a:p>
          <a:p>
            <a:endParaRPr lang="en-SG" dirty="0"/>
          </a:p>
          <a:p>
            <a:pPr marL="285750" lvl="0" indent="-285750">
              <a:lnSpc>
                <a:spcPct val="110000"/>
              </a:lnSpc>
              <a:spcBef>
                <a:spcPts val="0"/>
              </a:spcBef>
              <a:spcAft>
                <a:spcPts val="0"/>
              </a:spcAft>
              <a:buFont typeface="Arial"/>
              <a:buChar char="•"/>
            </a:pPr>
            <a:endParaRPr lang="en-SG" dirty="0">
              <a:solidFill>
                <a:schemeClr val="tx2"/>
              </a:solidFill>
            </a:endParaRPr>
          </a:p>
        </p:txBody>
      </p:sp>
    </p:spTree>
    <p:extLst>
      <p:ext uri="{BB962C8B-B14F-4D97-AF65-F5344CB8AC3E}">
        <p14:creationId xmlns:p14="http://schemas.microsoft.com/office/powerpoint/2010/main" val="4151356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indent="-342900">
              <a:spcBef>
                <a:spcPts val="0"/>
              </a:spcBef>
              <a:spcAft>
                <a:spcPts val="0"/>
              </a:spcAft>
            </a:pPr>
            <a:r>
              <a:rPr lang="en-US" sz="3600" dirty="0" smtClean="0"/>
              <a:t>Creation of the </a:t>
            </a:r>
            <a:r>
              <a:rPr lang="en-US" sz="3600" dirty="0" smtClean="0">
                <a:hlinkClick r:id="rId3"/>
              </a:rPr>
              <a:t>Singapore family</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46332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543925" cy="1371600"/>
          </a:xfrm>
        </p:spPr>
        <p:txBody>
          <a:bodyPr>
            <a:normAutofit/>
          </a:bodyPr>
          <a:lstStyle/>
          <a:p>
            <a:r>
              <a:rPr lang="en-US" sz="2800" dirty="0" smtClean="0"/>
              <a:t>Creation of the Singapore family </a:t>
            </a:r>
            <a:endParaRPr lang="en-SG"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marL="342900" indent="-342900">
              <a:spcBef>
                <a:spcPts val="0"/>
              </a:spcBef>
              <a:spcAft>
                <a:spcPts val="0"/>
              </a:spcAft>
              <a:buFont typeface="Arial" panose="020B0604020202020204" pitchFamily="34" charset="0"/>
              <a:buChar char="•"/>
            </a:pPr>
            <a:r>
              <a:rPr lang="en-SG" dirty="0" smtClean="0"/>
              <a:t>In Singapore, </a:t>
            </a:r>
            <a:r>
              <a:rPr lang="en-SG" dirty="0" smtClean="0">
                <a:solidFill>
                  <a:srgbClr val="1782BF"/>
                </a:solidFill>
              </a:rPr>
              <a:t>the family </a:t>
            </a:r>
            <a:r>
              <a:rPr lang="en-SG" dirty="0"/>
              <a:t>has come to take on very specific definitions in Singapore</a:t>
            </a:r>
          </a:p>
          <a:p>
            <a:pPr marL="342900" indent="-342900">
              <a:spcBef>
                <a:spcPts val="0"/>
              </a:spcBef>
              <a:spcAft>
                <a:spcPts val="0"/>
              </a:spcAft>
              <a:buFont typeface="Arial" panose="020B0604020202020204" pitchFamily="34" charset="0"/>
              <a:buChar char="•"/>
            </a:pPr>
            <a:r>
              <a:rPr lang="en-SG" dirty="0" smtClean="0"/>
              <a:t>The </a:t>
            </a:r>
            <a:r>
              <a:rPr lang="en-SG" dirty="0"/>
              <a:t>couple formed through heterosexual </a:t>
            </a:r>
            <a:r>
              <a:rPr lang="en-SG" dirty="0" smtClean="0"/>
              <a:t>marriage, </a:t>
            </a:r>
            <a:r>
              <a:rPr lang="en-SG" dirty="0"/>
              <a:t>where both man and woman are employed in the formal </a:t>
            </a:r>
            <a:r>
              <a:rPr lang="en-SG" dirty="0" err="1"/>
              <a:t>labor</a:t>
            </a:r>
            <a:r>
              <a:rPr lang="en-SG" dirty="0"/>
              <a:t> </a:t>
            </a:r>
            <a:r>
              <a:rPr lang="en-SG" dirty="0" smtClean="0"/>
              <a:t>market </a:t>
            </a:r>
            <a:r>
              <a:rPr lang="en-SG" dirty="0"/>
              <a:t>and where the couple has </a:t>
            </a:r>
            <a:r>
              <a:rPr lang="en-SG" dirty="0" smtClean="0"/>
              <a:t>older </a:t>
            </a:r>
            <a:r>
              <a:rPr lang="en-SG" dirty="0"/>
              <a:t>parents and young children to </a:t>
            </a:r>
            <a:r>
              <a:rPr lang="en-SG" dirty="0" smtClean="0"/>
              <a:t>support</a:t>
            </a:r>
          </a:p>
          <a:p>
            <a:pPr marL="342900" indent="-342900">
              <a:spcBef>
                <a:spcPts val="0"/>
              </a:spcBef>
              <a:spcAft>
                <a:spcPts val="0"/>
              </a:spcAft>
              <a:buFont typeface="Arial" panose="020B0604020202020204" pitchFamily="34" charset="0"/>
              <a:buChar char="•"/>
            </a:pPr>
            <a:r>
              <a:rPr lang="en-SG" dirty="0" smtClean="0"/>
              <a:t>This </a:t>
            </a:r>
            <a:r>
              <a:rPr lang="en-SG" dirty="0"/>
              <a:t>type of familial membership is explicit criterion for accessing housing and support for </a:t>
            </a:r>
            <a:r>
              <a:rPr lang="en-SG" dirty="0" smtClean="0"/>
              <a:t>caregiving</a:t>
            </a:r>
            <a:endParaRPr lang="en-SG" dirty="0"/>
          </a:p>
        </p:txBody>
      </p:sp>
    </p:spTree>
    <p:extLst>
      <p:ext uri="{BB962C8B-B14F-4D97-AF65-F5344CB8AC3E}">
        <p14:creationId xmlns:p14="http://schemas.microsoft.com/office/powerpoint/2010/main" val="218914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Where we have been…</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r>
              <a:rPr lang="en-US" dirty="0" smtClean="0"/>
              <a:t>Introduction to sociology of the family</a:t>
            </a:r>
          </a:p>
          <a:p>
            <a:pPr marL="342900" indent="-342900">
              <a:spcBef>
                <a:spcPts val="0"/>
              </a:spcBef>
              <a:spcAft>
                <a:spcPts val="0"/>
              </a:spcAft>
              <a:buFont typeface="Arial"/>
              <a:buChar char="•"/>
            </a:pPr>
            <a:r>
              <a:rPr lang="en-US" dirty="0" smtClean="0"/>
              <a:t>Family </a:t>
            </a:r>
            <a:r>
              <a:rPr lang="en-US" dirty="0"/>
              <a:t>as a social construct </a:t>
            </a:r>
          </a:p>
          <a:p>
            <a:pPr marL="342900" indent="-342900">
              <a:spcBef>
                <a:spcPts val="0"/>
              </a:spcBef>
              <a:spcAft>
                <a:spcPts val="0"/>
              </a:spcAft>
              <a:buFont typeface="Arial"/>
              <a:buChar char="•"/>
            </a:pPr>
            <a:r>
              <a:rPr lang="en-US" dirty="0"/>
              <a:t>Normal family ideology </a:t>
            </a:r>
          </a:p>
          <a:p>
            <a:pPr marL="342900" indent="-342900">
              <a:spcBef>
                <a:spcPts val="0"/>
              </a:spcBef>
              <a:spcAft>
                <a:spcPts val="0"/>
              </a:spcAft>
              <a:buFont typeface="Arial"/>
              <a:buChar char="•"/>
            </a:pPr>
            <a:r>
              <a:rPr lang="en-US" dirty="0"/>
              <a:t>Conceptual frameworks in the analysis of the </a:t>
            </a:r>
            <a:r>
              <a:rPr lang="en-US" dirty="0" smtClean="0"/>
              <a:t>family</a:t>
            </a:r>
          </a:p>
          <a:p>
            <a:pPr>
              <a:spcBef>
                <a:spcPts val="0"/>
              </a:spcBef>
              <a:spcAft>
                <a:spcPts val="0"/>
              </a:spcAft>
            </a:pPr>
            <a:endParaRPr lang="en-US" dirty="0"/>
          </a:p>
          <a:p>
            <a:pPr>
              <a:spcBef>
                <a:spcPts val="0"/>
              </a:spcBef>
              <a:spcAft>
                <a:spcPts val="0"/>
              </a:spcAft>
            </a:pPr>
            <a:r>
              <a:rPr lang="en-US" dirty="0"/>
              <a:t>Family Formation, Transitions, and Dissolution </a:t>
            </a:r>
          </a:p>
          <a:p>
            <a:pPr marL="342900" indent="-342900">
              <a:spcBef>
                <a:spcPts val="0"/>
              </a:spcBef>
              <a:spcAft>
                <a:spcPts val="0"/>
              </a:spcAft>
              <a:buFont typeface="Arial"/>
              <a:buChar char="•"/>
            </a:pPr>
            <a:r>
              <a:rPr lang="en-US" dirty="0"/>
              <a:t>Romantic love and courtship</a:t>
            </a:r>
          </a:p>
          <a:p>
            <a:pPr marL="342900" indent="-342900">
              <a:spcBef>
                <a:spcPts val="0"/>
              </a:spcBef>
              <a:spcAft>
                <a:spcPts val="0"/>
              </a:spcAft>
              <a:buFont typeface="Arial"/>
              <a:buChar char="•"/>
            </a:pPr>
            <a:r>
              <a:rPr lang="en-US" dirty="0"/>
              <a:t>Marriage and cohabitation </a:t>
            </a:r>
          </a:p>
          <a:p>
            <a:pPr marL="342900" indent="-342900">
              <a:spcBef>
                <a:spcPts val="0"/>
              </a:spcBef>
              <a:spcAft>
                <a:spcPts val="0"/>
              </a:spcAft>
              <a:buFont typeface="Arial"/>
              <a:buChar char="•"/>
            </a:pPr>
            <a:r>
              <a:rPr lang="en-US" dirty="0"/>
              <a:t>Gender and the division of labor</a:t>
            </a:r>
          </a:p>
          <a:p>
            <a:pPr marL="342900" indent="-342900">
              <a:spcBef>
                <a:spcPts val="0"/>
              </a:spcBef>
              <a:spcAft>
                <a:spcPts val="0"/>
              </a:spcAft>
              <a:buFont typeface="Arial"/>
              <a:buChar char="•"/>
            </a:pPr>
            <a:r>
              <a:rPr lang="en-US" dirty="0"/>
              <a:t>Entering parenthood </a:t>
            </a:r>
            <a:endParaRPr lang="en-US" dirty="0" smtClean="0"/>
          </a:p>
          <a:p>
            <a:pPr marL="342900" indent="-342900">
              <a:spcBef>
                <a:spcPts val="0"/>
              </a:spcBef>
              <a:spcAft>
                <a:spcPts val="0"/>
              </a:spcAft>
              <a:buFont typeface="Arial"/>
              <a:buChar char="•"/>
            </a:pPr>
            <a:r>
              <a:rPr lang="en-US" dirty="0" smtClean="0"/>
              <a:t>Divorce</a:t>
            </a:r>
            <a:endParaRPr lang="en-US" dirty="0"/>
          </a:p>
        </p:txBody>
      </p:sp>
    </p:spTree>
    <p:extLst>
      <p:ext uri="{BB962C8B-B14F-4D97-AF65-F5344CB8AC3E}">
        <p14:creationId xmlns:p14="http://schemas.microsoft.com/office/powerpoint/2010/main" val="1336969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5050" y="1923256"/>
            <a:ext cx="5111750" cy="3833812"/>
          </a:xfrm>
        </p:spPr>
      </p:pic>
      <p:sp>
        <p:nvSpPr>
          <p:cNvPr id="3" name="Text Placeholder 2"/>
          <p:cNvSpPr>
            <a:spLocks noGrp="1"/>
          </p:cNvSpPr>
          <p:nvPr>
            <p:ph type="body" sz="half" idx="2"/>
          </p:nvPr>
        </p:nvSpPr>
        <p:spPr>
          <a:xfrm>
            <a:off x="457200" y="1600200"/>
            <a:ext cx="3117850" cy="4480560"/>
          </a:xfrm>
        </p:spPr>
        <p:txBody>
          <a:bodyPr>
            <a:noAutofit/>
          </a:bodyPr>
          <a:lstStyle/>
          <a:p>
            <a:pPr marL="285750" indent="-285750">
              <a:spcBef>
                <a:spcPts val="0"/>
              </a:spcBef>
              <a:spcAft>
                <a:spcPts val="0"/>
              </a:spcAft>
              <a:buFont typeface="Arial" panose="020B0604020202020204" pitchFamily="34" charset="0"/>
              <a:buChar char="•"/>
            </a:pPr>
            <a:endParaRPr lang="en-US" dirty="0" smtClean="0"/>
          </a:p>
          <a:p>
            <a:pPr marL="285750" indent="-285750">
              <a:spcBef>
                <a:spcPts val="0"/>
              </a:spcBef>
              <a:spcAft>
                <a:spcPts val="0"/>
              </a:spcAft>
              <a:buFont typeface="Arial" panose="020B0604020202020204" pitchFamily="34" charset="0"/>
              <a:buChar char="•"/>
            </a:pPr>
            <a:r>
              <a:rPr lang="en-SG" dirty="0" smtClean="0"/>
              <a:t>Over </a:t>
            </a:r>
            <a:r>
              <a:rPr lang="en-SG" dirty="0"/>
              <a:t>80 percent of Singaporeans live in public </a:t>
            </a:r>
            <a:r>
              <a:rPr lang="en-SG" dirty="0" smtClean="0"/>
              <a:t>flats</a:t>
            </a:r>
          </a:p>
          <a:p>
            <a:pPr marL="285750" indent="-285750">
              <a:spcBef>
                <a:spcPts val="0"/>
              </a:spcBef>
              <a:spcAft>
                <a:spcPts val="0"/>
              </a:spcAft>
              <a:buFont typeface="Arial" panose="020B0604020202020204" pitchFamily="34" charset="0"/>
              <a:buChar char="•"/>
            </a:pPr>
            <a:r>
              <a:rPr lang="en-SG" dirty="0"/>
              <a:t>Although public, individuals own their public flats as private property</a:t>
            </a:r>
          </a:p>
          <a:p>
            <a:pPr marL="285750" indent="-285750">
              <a:spcBef>
                <a:spcPts val="0"/>
              </a:spcBef>
              <a:spcAft>
                <a:spcPts val="0"/>
              </a:spcAft>
              <a:buFont typeface="Arial" panose="020B0604020202020204" pitchFamily="34" charset="0"/>
              <a:buChar char="•"/>
            </a:pPr>
            <a:r>
              <a:rPr lang="en-SG" dirty="0"/>
              <a:t>The building of public flats is funded by the state, and first-time buyers receive </a:t>
            </a:r>
            <a:r>
              <a:rPr lang="en-SG" dirty="0" smtClean="0"/>
              <a:t>grants </a:t>
            </a:r>
            <a:r>
              <a:rPr lang="en-SG" dirty="0"/>
              <a:t>enabling them to buy the flats at lower prices</a:t>
            </a:r>
          </a:p>
          <a:p>
            <a:pPr marL="285750" indent="-285750">
              <a:spcBef>
                <a:spcPts val="0"/>
              </a:spcBef>
              <a:spcAft>
                <a:spcPts val="0"/>
              </a:spcAft>
              <a:buFont typeface="Arial" panose="020B0604020202020204" pitchFamily="34" charset="0"/>
              <a:buChar char="•"/>
            </a:pPr>
            <a:r>
              <a:rPr lang="en-SG" dirty="0" smtClean="0"/>
              <a:t>Ownership </a:t>
            </a:r>
            <a:r>
              <a:rPr lang="en-SG" dirty="0"/>
              <a:t>rests </a:t>
            </a:r>
            <a:r>
              <a:rPr lang="en-SG" dirty="0" smtClean="0"/>
              <a:t>on family </a:t>
            </a:r>
            <a:r>
              <a:rPr lang="en-SG" dirty="0"/>
              <a:t>formation through </a:t>
            </a:r>
            <a:r>
              <a:rPr lang="en-SG" dirty="0" smtClean="0"/>
              <a:t>marriage and sufficient income</a:t>
            </a:r>
            <a:endParaRPr lang="en-SG" dirty="0"/>
          </a:p>
        </p:txBody>
      </p:sp>
      <p:sp>
        <p:nvSpPr>
          <p:cNvPr id="4" name="Title 3"/>
          <p:cNvSpPr>
            <a:spLocks noGrp="1"/>
          </p:cNvSpPr>
          <p:nvPr>
            <p:ph type="title"/>
          </p:nvPr>
        </p:nvSpPr>
        <p:spPr>
          <a:xfrm>
            <a:off x="457200" y="152718"/>
            <a:ext cx="8534400" cy="1371600"/>
          </a:xfrm>
        </p:spPr>
        <p:txBody>
          <a:bodyPr>
            <a:normAutofit/>
          </a:bodyPr>
          <a:lstStyle/>
          <a:p>
            <a:r>
              <a:rPr lang="en-US" sz="2800" dirty="0"/>
              <a:t>The “normal” path to acquiring a home</a:t>
            </a:r>
            <a:endParaRPr lang="en-SG" sz="2800" dirty="0"/>
          </a:p>
        </p:txBody>
      </p:sp>
    </p:spTree>
    <p:extLst>
      <p:ext uri="{BB962C8B-B14F-4D97-AF65-F5344CB8AC3E}">
        <p14:creationId xmlns:p14="http://schemas.microsoft.com/office/powerpoint/2010/main" val="2838196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34400" cy="1371600"/>
          </a:xfrm>
        </p:spPr>
        <p:txBody>
          <a:bodyPr>
            <a:normAutofit/>
          </a:bodyPr>
          <a:lstStyle/>
          <a:p>
            <a:r>
              <a:rPr lang="en-US" sz="2800" dirty="0"/>
              <a:t>The “normal” path to acquiring a home</a:t>
            </a:r>
            <a:endParaRPr lang="en-SG" sz="2800" dirty="0"/>
          </a:p>
        </p:txBody>
      </p:sp>
      <p:sp>
        <p:nvSpPr>
          <p:cNvPr id="6" name="Content Placeholder 5"/>
          <p:cNvSpPr>
            <a:spLocks noGrp="1"/>
          </p:cNvSpPr>
          <p:nvPr>
            <p:ph idx="1"/>
          </p:nvPr>
        </p:nvSpPr>
        <p:spPr/>
        <p:txBody>
          <a:bodyPr>
            <a:normAutofit/>
          </a:bodyPr>
          <a:lstStyle/>
          <a:p>
            <a:pPr>
              <a:spcBef>
                <a:spcPts val="0"/>
              </a:spcBef>
              <a:spcAft>
                <a:spcPts val="0"/>
              </a:spcAft>
            </a:pPr>
            <a:endParaRPr lang="en-US" dirty="0" smtClean="0"/>
          </a:p>
          <a:p>
            <a:pPr>
              <a:spcBef>
                <a:spcPts val="0"/>
              </a:spcBef>
              <a:spcAft>
                <a:spcPts val="0"/>
              </a:spcAft>
            </a:pPr>
            <a:r>
              <a:rPr lang="en-SG" dirty="0" smtClean="0"/>
              <a:t>Citizens </a:t>
            </a:r>
            <a:r>
              <a:rPr lang="en-SG" dirty="0"/>
              <a:t>are required by the Housing and Development Board (HDB) to form a </a:t>
            </a:r>
            <a:r>
              <a:rPr lang="en-SG" dirty="0" smtClean="0">
                <a:solidFill>
                  <a:srgbClr val="1782BF"/>
                </a:solidFill>
              </a:rPr>
              <a:t>family nucleus </a:t>
            </a:r>
            <a:r>
              <a:rPr lang="en-SG" dirty="0"/>
              <a:t>with other individuals </a:t>
            </a:r>
          </a:p>
          <a:p>
            <a:pPr marL="342900" indent="-342900">
              <a:spcBef>
                <a:spcPts val="0"/>
              </a:spcBef>
              <a:spcAft>
                <a:spcPts val="0"/>
              </a:spcAft>
              <a:buFont typeface="Arial" panose="020B0604020202020204" pitchFamily="34" charset="0"/>
              <a:buChar char="•"/>
            </a:pPr>
            <a:r>
              <a:rPr lang="en-SG" dirty="0"/>
              <a:t>This criterion is most straightforwardly met when two individuals marry</a:t>
            </a:r>
          </a:p>
          <a:p>
            <a:pPr marL="342900" indent="-342900">
              <a:spcBef>
                <a:spcPts val="0"/>
              </a:spcBef>
              <a:spcAft>
                <a:spcPts val="0"/>
              </a:spcAft>
              <a:buFont typeface="Arial" panose="020B0604020202020204" pitchFamily="34" charset="0"/>
              <a:buChar char="•"/>
            </a:pPr>
            <a:r>
              <a:rPr lang="en-SG" dirty="0"/>
              <a:t>When a couple divorces, they have to sell their flat and divide the assets</a:t>
            </a:r>
          </a:p>
          <a:p>
            <a:pPr marL="342900" indent="-342900">
              <a:spcBef>
                <a:spcPts val="0"/>
              </a:spcBef>
              <a:spcAft>
                <a:spcPts val="0"/>
              </a:spcAft>
              <a:buFont typeface="Arial" panose="020B0604020202020204" pitchFamily="34" charset="0"/>
              <a:buChar char="•"/>
            </a:pPr>
            <a:r>
              <a:rPr lang="en-SG" dirty="0" smtClean="0"/>
              <a:t>Unmarried </a:t>
            </a:r>
            <a:r>
              <a:rPr lang="en-SG" dirty="0"/>
              <a:t>Singaporeans cannot buy flats until after the age of </a:t>
            </a:r>
            <a:r>
              <a:rPr lang="en-SG" dirty="0" smtClean="0"/>
              <a:t>35</a:t>
            </a:r>
          </a:p>
          <a:p>
            <a:pPr marL="342900" indent="-342900">
              <a:spcBef>
                <a:spcPts val="0"/>
              </a:spcBef>
              <a:spcAft>
                <a:spcPts val="0"/>
              </a:spcAft>
              <a:buFont typeface="Arial" panose="020B0604020202020204" pitchFamily="34" charset="0"/>
              <a:buChar char="•"/>
            </a:pPr>
            <a:r>
              <a:rPr lang="en-SG" dirty="0" smtClean="0">
                <a:solidFill>
                  <a:srgbClr val="FF0000"/>
                </a:solidFill>
              </a:rPr>
              <a:t>Consequently, </a:t>
            </a:r>
            <a:r>
              <a:rPr lang="en-SG" dirty="0">
                <a:solidFill>
                  <a:srgbClr val="FF0000"/>
                </a:solidFill>
              </a:rPr>
              <a:t>Singaporeans understand marriage to be a key precondition of living independently from one’s natal family</a:t>
            </a:r>
          </a:p>
        </p:txBody>
      </p:sp>
    </p:spTree>
    <p:extLst>
      <p:ext uri="{BB962C8B-B14F-4D97-AF65-F5344CB8AC3E}">
        <p14:creationId xmlns:p14="http://schemas.microsoft.com/office/powerpoint/2010/main" val="2694545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34400" cy="1371600"/>
          </a:xfrm>
        </p:spPr>
        <p:txBody>
          <a:bodyPr>
            <a:normAutofit/>
          </a:bodyPr>
          <a:lstStyle/>
          <a:p>
            <a:r>
              <a:rPr lang="en-US" sz="2800" dirty="0"/>
              <a:t>The “normal” path to acquiring a home</a:t>
            </a:r>
            <a:endParaRPr lang="en-SG" sz="2800" dirty="0"/>
          </a:p>
        </p:txBody>
      </p:sp>
      <p:sp>
        <p:nvSpPr>
          <p:cNvPr id="6" name="Content Placeholder 5"/>
          <p:cNvSpPr>
            <a:spLocks noGrp="1"/>
          </p:cNvSpPr>
          <p:nvPr>
            <p:ph idx="1"/>
          </p:nvPr>
        </p:nvSpPr>
        <p:spPr/>
        <p:txBody>
          <a:bodyPr>
            <a:normAutofit/>
          </a:bodyPr>
          <a:lstStyle/>
          <a:p>
            <a:pPr>
              <a:spcBef>
                <a:spcPts val="0"/>
              </a:spcBef>
              <a:spcAft>
                <a:spcPts val="0"/>
              </a:spcAft>
            </a:pPr>
            <a:endParaRPr lang="en-US" dirty="0" smtClean="0"/>
          </a:p>
          <a:p>
            <a:pPr>
              <a:spcBef>
                <a:spcPts val="0"/>
              </a:spcBef>
              <a:spcAft>
                <a:spcPts val="0"/>
              </a:spcAft>
            </a:pPr>
            <a:r>
              <a:rPr lang="en-SG" dirty="0" smtClean="0"/>
              <a:t>Access to public </a:t>
            </a:r>
            <a:r>
              <a:rPr lang="en-SG" dirty="0"/>
              <a:t>housing in Singapore is further shaped by the Central Provident Fund (CPF)</a:t>
            </a:r>
          </a:p>
          <a:p>
            <a:pPr marL="342900" indent="-342900">
              <a:spcBef>
                <a:spcPts val="0"/>
              </a:spcBef>
              <a:spcAft>
                <a:spcPts val="0"/>
              </a:spcAft>
              <a:buFont typeface="Arial" panose="020B0604020202020204" pitchFamily="34" charset="0"/>
              <a:buChar char="•"/>
            </a:pPr>
            <a:r>
              <a:rPr lang="en-SG" dirty="0" smtClean="0"/>
              <a:t>The CPF </a:t>
            </a:r>
            <a:r>
              <a:rPr lang="en-SG" dirty="0"/>
              <a:t>began in 1955 as a form of retirement savings plan</a:t>
            </a:r>
          </a:p>
          <a:p>
            <a:pPr marL="342900" indent="-342900">
              <a:spcBef>
                <a:spcPts val="0"/>
              </a:spcBef>
              <a:spcAft>
                <a:spcPts val="0"/>
              </a:spcAft>
              <a:buFont typeface="Arial" panose="020B0604020202020204" pitchFamily="34" charset="0"/>
              <a:buChar char="•"/>
            </a:pPr>
            <a:r>
              <a:rPr lang="en-SG" dirty="0"/>
              <a:t>A percentage of a citizen’s wages is placed into her/his CPF account, with mandatory matching contributions by her/his </a:t>
            </a:r>
            <a:r>
              <a:rPr lang="en-SG" dirty="0" smtClean="0"/>
              <a:t>employer</a:t>
            </a:r>
          </a:p>
          <a:p>
            <a:pPr marL="342900" indent="-342900">
              <a:spcBef>
                <a:spcPts val="0"/>
              </a:spcBef>
              <a:spcAft>
                <a:spcPts val="0"/>
              </a:spcAft>
              <a:buFont typeface="Arial" panose="020B0604020202020204" pitchFamily="34" charset="0"/>
              <a:buChar char="•"/>
            </a:pPr>
            <a:r>
              <a:rPr lang="en-SG" dirty="0"/>
              <a:t>I</a:t>
            </a:r>
            <a:r>
              <a:rPr lang="en-SG" dirty="0" smtClean="0"/>
              <a:t>ndividuals can </a:t>
            </a:r>
            <a:r>
              <a:rPr lang="en-SG" dirty="0"/>
              <a:t>use their CPF funds to purchase residential </a:t>
            </a:r>
            <a:r>
              <a:rPr lang="en-SG" dirty="0" smtClean="0"/>
              <a:t>properties</a:t>
            </a:r>
          </a:p>
        </p:txBody>
      </p:sp>
    </p:spTree>
    <p:extLst>
      <p:ext uri="{BB962C8B-B14F-4D97-AF65-F5344CB8AC3E}">
        <p14:creationId xmlns:p14="http://schemas.microsoft.com/office/powerpoint/2010/main" val="250125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34400" cy="1371600"/>
          </a:xfrm>
        </p:spPr>
        <p:txBody>
          <a:bodyPr>
            <a:normAutofit/>
          </a:bodyPr>
          <a:lstStyle/>
          <a:p>
            <a:r>
              <a:rPr lang="en-US" sz="2800" dirty="0"/>
              <a:t>The “normal” path to acquiring a home</a:t>
            </a:r>
            <a:endParaRPr lang="en-SG" sz="2800" dirty="0"/>
          </a:p>
        </p:txBody>
      </p:sp>
      <p:sp>
        <p:nvSpPr>
          <p:cNvPr id="6" name="Content Placeholder 5"/>
          <p:cNvSpPr>
            <a:spLocks noGrp="1"/>
          </p:cNvSpPr>
          <p:nvPr>
            <p:ph idx="1"/>
          </p:nvPr>
        </p:nvSpPr>
        <p:spPr/>
        <p:txBody>
          <a:bodyPr>
            <a:normAutofit/>
          </a:bodyPr>
          <a:lstStyle/>
          <a:p>
            <a:pPr>
              <a:spcBef>
                <a:spcPts val="0"/>
              </a:spcBef>
              <a:spcAft>
                <a:spcPts val="0"/>
              </a:spcAft>
            </a:pPr>
            <a:endParaRPr lang="en-US" dirty="0" smtClean="0"/>
          </a:p>
          <a:p>
            <a:pPr>
              <a:spcBef>
                <a:spcPts val="0"/>
              </a:spcBef>
              <a:spcAft>
                <a:spcPts val="0"/>
              </a:spcAft>
            </a:pPr>
            <a:r>
              <a:rPr lang="en-SG" dirty="0" smtClean="0"/>
              <a:t>Most </a:t>
            </a:r>
            <a:r>
              <a:rPr lang="en-SG" dirty="0"/>
              <a:t>Singaporeans pay for public housing through CPF</a:t>
            </a:r>
          </a:p>
          <a:p>
            <a:pPr marL="342900" indent="-342900">
              <a:spcBef>
                <a:spcPts val="0"/>
              </a:spcBef>
              <a:spcAft>
                <a:spcPts val="0"/>
              </a:spcAft>
              <a:buFont typeface="Arial" panose="020B0604020202020204" pitchFamily="34" charset="0"/>
              <a:buChar char="•"/>
            </a:pPr>
            <a:r>
              <a:rPr lang="en-SG" dirty="0"/>
              <a:t>Long-term and continual employment is key to being able to afford housing using one’s CPF savings and necessary for paying the mortgage for up to thirty years</a:t>
            </a:r>
          </a:p>
          <a:p>
            <a:pPr marL="342900" indent="-342900">
              <a:spcBef>
                <a:spcPts val="0"/>
              </a:spcBef>
              <a:spcAft>
                <a:spcPts val="0"/>
              </a:spcAft>
              <a:buFont typeface="Arial" panose="020B0604020202020204" pitchFamily="34" charset="0"/>
              <a:buChar char="•"/>
            </a:pPr>
            <a:r>
              <a:rPr lang="en-SG" dirty="0"/>
              <a:t>As housing prices increase, it has also become increasingly necessary for people to draw on two incomes in order to fund this purchase</a:t>
            </a:r>
          </a:p>
          <a:p>
            <a:pPr marL="342900" indent="-342900">
              <a:spcBef>
                <a:spcPts val="0"/>
              </a:spcBef>
              <a:spcAft>
                <a:spcPts val="0"/>
              </a:spcAft>
              <a:buFont typeface="Arial" panose="020B0604020202020204" pitchFamily="34" charset="0"/>
              <a:buChar char="•"/>
            </a:pPr>
            <a:r>
              <a:rPr lang="en-SG" dirty="0"/>
              <a:t>Consequently, a specific heterosexual, economically productive family is enshrined </a:t>
            </a:r>
            <a:r>
              <a:rPr lang="en-SG" dirty="0" smtClean="0"/>
              <a:t>as </a:t>
            </a:r>
            <a:r>
              <a:rPr lang="en-SG" dirty="0"/>
              <a:t>standard </a:t>
            </a:r>
            <a:r>
              <a:rPr lang="en-SG" dirty="0" err="1" smtClean="0"/>
              <a:t>behavior</a:t>
            </a:r>
            <a:r>
              <a:rPr lang="en-SG" dirty="0" smtClean="0"/>
              <a:t> to access housing </a:t>
            </a:r>
            <a:endParaRPr lang="en-US" dirty="0" smtClean="0"/>
          </a:p>
        </p:txBody>
      </p:sp>
    </p:spTree>
    <p:extLst>
      <p:ext uri="{BB962C8B-B14F-4D97-AF65-F5344CB8AC3E}">
        <p14:creationId xmlns:p14="http://schemas.microsoft.com/office/powerpoint/2010/main" val="3888955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5050" y="2135394"/>
            <a:ext cx="5111750" cy="3409537"/>
          </a:xfrm>
        </p:spPr>
      </p:pic>
      <p:sp>
        <p:nvSpPr>
          <p:cNvPr id="6" name="Text Placeholder 5"/>
          <p:cNvSpPr>
            <a:spLocks noGrp="1"/>
          </p:cNvSpPr>
          <p:nvPr>
            <p:ph type="body" sz="half" idx="2"/>
          </p:nvPr>
        </p:nvSpPr>
        <p:spPr>
          <a:xfrm>
            <a:off x="457200" y="1600200"/>
            <a:ext cx="3117850" cy="4480560"/>
          </a:xfrm>
        </p:spPr>
        <p:txBody>
          <a:bodyPr>
            <a:noAutofit/>
          </a:bodyPr>
          <a:lstStyle/>
          <a:p>
            <a:pPr>
              <a:spcBef>
                <a:spcPts val="0"/>
              </a:spcBef>
              <a:spcAft>
                <a:spcPts val="0"/>
              </a:spcAft>
            </a:pPr>
            <a:endParaRPr lang="en-US" dirty="0" smtClean="0"/>
          </a:p>
          <a:p>
            <a:pPr>
              <a:spcBef>
                <a:spcPts val="0"/>
              </a:spcBef>
              <a:spcAft>
                <a:spcPts val="0"/>
              </a:spcAft>
            </a:pPr>
            <a:r>
              <a:rPr lang="en-SG" dirty="0"/>
              <a:t>Singaporeans have developed narratives to describe this process as well as strategies that are </a:t>
            </a:r>
            <a:r>
              <a:rPr lang="en-SG" dirty="0">
                <a:solidFill>
                  <a:schemeClr val="tx2"/>
                </a:solidFill>
              </a:rPr>
              <a:t>shared</a:t>
            </a:r>
            <a:r>
              <a:rPr lang="en-SG" dirty="0"/>
              <a:t> collectively</a:t>
            </a:r>
          </a:p>
          <a:p>
            <a:pPr marL="285750" indent="-285750">
              <a:spcBef>
                <a:spcPts val="0"/>
              </a:spcBef>
              <a:spcAft>
                <a:spcPts val="0"/>
              </a:spcAft>
              <a:buFont typeface="Arial" panose="020B0604020202020204" pitchFamily="34" charset="0"/>
              <a:buChar char="•"/>
            </a:pPr>
            <a:r>
              <a:rPr lang="en-SG" dirty="0" smtClean="0"/>
              <a:t>Working </a:t>
            </a:r>
            <a:r>
              <a:rPr lang="en-SG" dirty="0"/>
              <a:t>for </a:t>
            </a:r>
            <a:r>
              <a:rPr lang="en-SG" dirty="0" smtClean="0"/>
              <a:t>3-4 </a:t>
            </a:r>
            <a:r>
              <a:rPr lang="en-SG" dirty="0"/>
              <a:t>years to accumulate CPF funds for </a:t>
            </a:r>
            <a:r>
              <a:rPr lang="en-SG" dirty="0" err="1"/>
              <a:t>downpayments</a:t>
            </a:r>
            <a:endParaRPr lang="en-SG" dirty="0"/>
          </a:p>
          <a:p>
            <a:pPr marL="285750" indent="-285750">
              <a:spcBef>
                <a:spcPts val="0"/>
              </a:spcBef>
              <a:spcAft>
                <a:spcPts val="0"/>
              </a:spcAft>
              <a:buFont typeface="Arial" panose="020B0604020202020204" pitchFamily="34" charset="0"/>
              <a:buChar char="•"/>
            </a:pPr>
            <a:r>
              <a:rPr lang="en-SG" dirty="0" smtClean="0">
                <a:solidFill>
                  <a:srgbClr val="1782BF"/>
                </a:solidFill>
              </a:rPr>
              <a:t>Queuing up </a:t>
            </a:r>
            <a:r>
              <a:rPr lang="en-SG" dirty="0"/>
              <a:t>under the </a:t>
            </a:r>
            <a:r>
              <a:rPr lang="en-SG" dirty="0" smtClean="0"/>
              <a:t>Fiancé/Fiancée Scheme </a:t>
            </a:r>
            <a:r>
              <a:rPr lang="en-SG" dirty="0"/>
              <a:t>for a flat</a:t>
            </a:r>
          </a:p>
          <a:p>
            <a:pPr marL="285750" indent="-285750">
              <a:spcBef>
                <a:spcPts val="0"/>
              </a:spcBef>
              <a:spcAft>
                <a:spcPts val="0"/>
              </a:spcAft>
              <a:buFont typeface="Arial" panose="020B0604020202020204" pitchFamily="34" charset="0"/>
              <a:buChar char="•"/>
            </a:pPr>
            <a:r>
              <a:rPr lang="en-SG" dirty="0"/>
              <a:t>Timing the </a:t>
            </a:r>
            <a:r>
              <a:rPr lang="en-SG" dirty="0" smtClean="0">
                <a:solidFill>
                  <a:srgbClr val="1782BF"/>
                </a:solidFill>
              </a:rPr>
              <a:t>ROM</a:t>
            </a:r>
            <a:r>
              <a:rPr lang="en-SG" dirty="0" smtClean="0"/>
              <a:t> so </a:t>
            </a:r>
            <a:r>
              <a:rPr lang="en-SG" dirty="0"/>
              <a:t>that they can collect the keys once they are assigned a flat</a:t>
            </a:r>
          </a:p>
          <a:p>
            <a:pPr marL="285750" indent="-285750">
              <a:spcBef>
                <a:spcPts val="0"/>
              </a:spcBef>
              <a:spcAft>
                <a:spcPts val="0"/>
              </a:spcAft>
              <a:buFont typeface="Arial" panose="020B0604020202020204" pitchFamily="34" charset="0"/>
              <a:buChar char="•"/>
            </a:pPr>
            <a:r>
              <a:rPr lang="en-SG" dirty="0"/>
              <a:t>Planning a </a:t>
            </a:r>
            <a:r>
              <a:rPr lang="en-SG" dirty="0" smtClean="0">
                <a:solidFill>
                  <a:srgbClr val="1782BF"/>
                </a:solidFill>
              </a:rPr>
              <a:t>customary</a:t>
            </a:r>
            <a:r>
              <a:rPr lang="en-SG" dirty="0" smtClean="0"/>
              <a:t> </a:t>
            </a:r>
            <a:r>
              <a:rPr lang="en-SG" dirty="0"/>
              <a:t>wedding so that they can </a:t>
            </a:r>
            <a:r>
              <a:rPr lang="en-SG" dirty="0" smtClean="0"/>
              <a:t>legitimately move </a:t>
            </a:r>
            <a:r>
              <a:rPr lang="en-SG" dirty="0"/>
              <a:t>in after doing the necessary home </a:t>
            </a:r>
            <a:r>
              <a:rPr lang="en-SG" dirty="0" smtClean="0"/>
              <a:t>renovations</a:t>
            </a:r>
            <a:endParaRPr lang="en-SG" dirty="0"/>
          </a:p>
        </p:txBody>
      </p:sp>
      <p:sp>
        <p:nvSpPr>
          <p:cNvPr id="4" name="Title 3"/>
          <p:cNvSpPr>
            <a:spLocks noGrp="1"/>
          </p:cNvSpPr>
          <p:nvPr>
            <p:ph type="title"/>
          </p:nvPr>
        </p:nvSpPr>
        <p:spPr>
          <a:xfrm>
            <a:off x="457200" y="152718"/>
            <a:ext cx="8534400" cy="1371600"/>
          </a:xfrm>
        </p:spPr>
        <p:txBody>
          <a:bodyPr>
            <a:normAutofit/>
          </a:bodyPr>
          <a:lstStyle/>
          <a:p>
            <a:r>
              <a:rPr lang="en-US" sz="2800" dirty="0"/>
              <a:t>The “normal” path to acquiring a home</a:t>
            </a:r>
            <a:endParaRPr lang="en-SG" sz="2800" dirty="0"/>
          </a:p>
        </p:txBody>
      </p:sp>
    </p:spTree>
    <p:extLst>
      <p:ext uri="{BB962C8B-B14F-4D97-AF65-F5344CB8AC3E}">
        <p14:creationId xmlns:p14="http://schemas.microsoft.com/office/powerpoint/2010/main" val="1489936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5050" y="2331174"/>
            <a:ext cx="5111750" cy="3017977"/>
          </a:xfrm>
        </p:spPr>
      </p:pic>
      <p:sp>
        <p:nvSpPr>
          <p:cNvPr id="3" name="Text Placeholder 2"/>
          <p:cNvSpPr>
            <a:spLocks noGrp="1"/>
          </p:cNvSpPr>
          <p:nvPr>
            <p:ph type="body" sz="half" idx="2"/>
          </p:nvPr>
        </p:nvSpPr>
        <p:spPr>
          <a:xfrm>
            <a:off x="457200" y="1600200"/>
            <a:ext cx="3117850" cy="4480560"/>
          </a:xfrm>
        </p:spPr>
        <p:txBody>
          <a:bodyPr>
            <a:normAutofit/>
          </a:bodyPr>
          <a:lstStyle/>
          <a:p>
            <a:pPr>
              <a:spcBef>
                <a:spcPts val="0"/>
              </a:spcBef>
              <a:spcAft>
                <a:spcPts val="0"/>
              </a:spcAft>
            </a:pPr>
            <a:endParaRPr lang="en-US" dirty="0" smtClean="0"/>
          </a:p>
          <a:p>
            <a:pPr>
              <a:spcBef>
                <a:spcPts val="0"/>
              </a:spcBef>
              <a:spcAft>
                <a:spcPts val="0"/>
              </a:spcAft>
            </a:pPr>
            <a:r>
              <a:rPr lang="en-SG" dirty="0" smtClean="0"/>
              <a:t>Singaporeans’ reasons </a:t>
            </a:r>
            <a:r>
              <a:rPr lang="en-SG" dirty="0"/>
              <a:t>for </a:t>
            </a:r>
            <a:r>
              <a:rPr lang="en-SG" dirty="0" smtClean="0"/>
              <a:t>choosing </a:t>
            </a:r>
            <a:r>
              <a:rPr lang="en-SG" dirty="0"/>
              <a:t>certain locations over others</a:t>
            </a:r>
          </a:p>
          <a:p>
            <a:pPr marL="285750" indent="-285750">
              <a:spcBef>
                <a:spcPts val="0"/>
              </a:spcBef>
              <a:spcAft>
                <a:spcPts val="0"/>
              </a:spcAft>
              <a:buFont typeface="Arial" panose="020B0604020202020204" pitchFamily="34" charset="0"/>
              <a:buChar char="•"/>
            </a:pPr>
            <a:r>
              <a:rPr lang="en-SG" dirty="0"/>
              <a:t>C</a:t>
            </a:r>
            <a:r>
              <a:rPr lang="en-SG" dirty="0" smtClean="0"/>
              <a:t>entered </a:t>
            </a:r>
            <a:r>
              <a:rPr lang="en-SG" dirty="0"/>
              <a:t>on plans for having children and the </a:t>
            </a:r>
            <a:r>
              <a:rPr lang="en-SG" dirty="0" smtClean="0">
                <a:solidFill>
                  <a:srgbClr val="1782BF"/>
                </a:solidFill>
              </a:rPr>
              <a:t>necessity</a:t>
            </a:r>
            <a:r>
              <a:rPr lang="en-SG" dirty="0" smtClean="0"/>
              <a:t> </a:t>
            </a:r>
            <a:r>
              <a:rPr lang="en-SG" dirty="0"/>
              <a:t>of living close to parents and parents-in-law so that they could provide childcare</a:t>
            </a:r>
          </a:p>
          <a:p>
            <a:pPr marL="285750" indent="-285750">
              <a:spcBef>
                <a:spcPts val="0"/>
              </a:spcBef>
              <a:spcAft>
                <a:spcPts val="0"/>
              </a:spcAft>
              <a:buFont typeface="Arial" panose="020B0604020202020204" pitchFamily="34" charset="0"/>
              <a:buChar char="•"/>
            </a:pPr>
            <a:r>
              <a:rPr lang="en-SG" dirty="0"/>
              <a:t>P</a:t>
            </a:r>
            <a:r>
              <a:rPr lang="en-SG" dirty="0" smtClean="0"/>
              <a:t>otential </a:t>
            </a:r>
            <a:r>
              <a:rPr lang="en-SG" dirty="0"/>
              <a:t>grandparents were themselves getting </a:t>
            </a:r>
            <a:r>
              <a:rPr lang="en-SG" dirty="0" smtClean="0"/>
              <a:t>older so it </a:t>
            </a:r>
            <a:r>
              <a:rPr lang="en-SG" dirty="0"/>
              <a:t>would be good to be near them </a:t>
            </a:r>
            <a:r>
              <a:rPr lang="en-SG" dirty="0" smtClean="0">
                <a:solidFill>
                  <a:srgbClr val="1782BF"/>
                </a:solidFill>
              </a:rPr>
              <a:t>in </a:t>
            </a:r>
            <a:r>
              <a:rPr lang="en-SG" dirty="0">
                <a:solidFill>
                  <a:srgbClr val="1782BF"/>
                </a:solidFill>
              </a:rPr>
              <a:t>case anything </a:t>
            </a:r>
            <a:r>
              <a:rPr lang="en-SG" dirty="0" smtClean="0">
                <a:solidFill>
                  <a:srgbClr val="1782BF"/>
                </a:solidFill>
              </a:rPr>
              <a:t>happens</a:t>
            </a:r>
            <a:endParaRPr lang="en-SG" dirty="0">
              <a:solidFill>
                <a:srgbClr val="1782BF"/>
              </a:solidFill>
            </a:endParaRPr>
          </a:p>
          <a:p>
            <a:pPr>
              <a:lnSpc>
                <a:spcPct val="110000"/>
              </a:lnSpc>
              <a:spcBef>
                <a:spcPts val="0"/>
              </a:spcBef>
              <a:spcAft>
                <a:spcPts val="0"/>
              </a:spcAft>
            </a:pPr>
            <a:endParaRPr lang="en-SG" dirty="0"/>
          </a:p>
        </p:txBody>
      </p:sp>
      <p:sp>
        <p:nvSpPr>
          <p:cNvPr id="4" name="Title 3"/>
          <p:cNvSpPr>
            <a:spLocks noGrp="1"/>
          </p:cNvSpPr>
          <p:nvPr>
            <p:ph type="title"/>
          </p:nvPr>
        </p:nvSpPr>
        <p:spPr>
          <a:xfrm>
            <a:off x="457200" y="152718"/>
            <a:ext cx="8553450" cy="1371600"/>
          </a:xfrm>
        </p:spPr>
        <p:txBody>
          <a:bodyPr>
            <a:normAutofit/>
          </a:bodyPr>
          <a:lstStyle/>
          <a:p>
            <a:r>
              <a:rPr lang="en-US" sz="2800" dirty="0"/>
              <a:t>The “normal” path to acquiring a home</a:t>
            </a:r>
            <a:endParaRPr lang="en-SG" sz="2800" dirty="0"/>
          </a:p>
        </p:txBody>
      </p:sp>
    </p:spTree>
    <p:extLst>
      <p:ext uri="{BB962C8B-B14F-4D97-AF65-F5344CB8AC3E}">
        <p14:creationId xmlns:p14="http://schemas.microsoft.com/office/powerpoint/2010/main" val="2129206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34400" cy="1371600"/>
          </a:xfrm>
        </p:spPr>
        <p:txBody>
          <a:bodyPr>
            <a:normAutofit/>
          </a:bodyPr>
          <a:lstStyle/>
          <a:p>
            <a:r>
              <a:rPr lang="en-US" sz="2800" dirty="0"/>
              <a:t>The “normal” path to acquiring a home</a:t>
            </a:r>
            <a:endParaRPr lang="en-SG" sz="2800" dirty="0"/>
          </a:p>
        </p:txBody>
      </p:sp>
      <p:sp>
        <p:nvSpPr>
          <p:cNvPr id="6" name="Content Placeholder 5"/>
          <p:cNvSpPr>
            <a:spLocks noGrp="1"/>
          </p:cNvSpPr>
          <p:nvPr>
            <p:ph idx="1"/>
          </p:nvPr>
        </p:nvSpPr>
        <p:spPr/>
        <p:txBody>
          <a:bodyPr>
            <a:normAutofit/>
          </a:bodyPr>
          <a:lstStyle/>
          <a:p>
            <a:pPr>
              <a:spcBef>
                <a:spcPts val="0"/>
              </a:spcBef>
              <a:spcAft>
                <a:spcPts val="0"/>
              </a:spcAft>
            </a:pPr>
            <a:endParaRPr lang="en-US" dirty="0" smtClean="0"/>
          </a:p>
          <a:p>
            <a:pPr marL="342900" indent="-342900" defTabSz="457200">
              <a:spcBef>
                <a:spcPts val="0"/>
              </a:spcBef>
              <a:spcAft>
                <a:spcPts val="0"/>
              </a:spcAft>
              <a:buFont typeface="Arial"/>
              <a:buChar char="•"/>
              <a:defRPr/>
            </a:pPr>
            <a:r>
              <a:rPr lang="en-SG" dirty="0"/>
              <a:t>This familiarity with procedures, as well as the integration of structural and cultural </a:t>
            </a:r>
            <a:r>
              <a:rPr lang="en-SG" dirty="0" smtClean="0"/>
              <a:t>elements, are </a:t>
            </a:r>
            <a:r>
              <a:rPr lang="en-SG" dirty="0"/>
              <a:t>signficant in that housing policies have put in place </a:t>
            </a:r>
            <a:r>
              <a:rPr lang="en-SG" dirty="0" smtClean="0">
                <a:solidFill>
                  <a:schemeClr val="tx2"/>
                </a:solidFill>
              </a:rPr>
              <a:t>typical</a:t>
            </a:r>
            <a:r>
              <a:rPr lang="en-SG" dirty="0" smtClean="0"/>
              <a:t> </a:t>
            </a:r>
            <a:r>
              <a:rPr lang="en-SG" dirty="0"/>
              <a:t>ways of family formation </a:t>
            </a:r>
          </a:p>
          <a:p>
            <a:pPr marL="342900" indent="-342900">
              <a:spcBef>
                <a:spcPts val="0"/>
              </a:spcBef>
              <a:spcAft>
                <a:spcPts val="0"/>
              </a:spcAft>
              <a:buFont typeface="Arial" panose="020B0604020202020204" pitchFamily="34" charset="0"/>
              <a:buChar char="•"/>
            </a:pPr>
            <a:r>
              <a:rPr lang="en-SG" dirty="0" smtClean="0"/>
              <a:t>In </a:t>
            </a:r>
            <a:r>
              <a:rPr lang="en-SG" dirty="0"/>
              <a:t>the realm of housing, the government has created norms and ideals around the Singaporean family</a:t>
            </a:r>
          </a:p>
          <a:p>
            <a:pPr marL="342900" indent="-342900">
              <a:spcBef>
                <a:spcPts val="0"/>
              </a:spcBef>
              <a:spcAft>
                <a:spcPts val="0"/>
              </a:spcAft>
              <a:buFont typeface="Arial" panose="020B0604020202020204" pitchFamily="34" charset="0"/>
              <a:buChar char="•"/>
            </a:pPr>
            <a:r>
              <a:rPr lang="en-SG" dirty="0" smtClean="0"/>
              <a:t>The effects </a:t>
            </a:r>
            <a:r>
              <a:rPr lang="en-SG" dirty="0"/>
              <a:t>of </a:t>
            </a:r>
            <a:r>
              <a:rPr lang="en-SG" dirty="0" smtClean="0"/>
              <a:t>public policies </a:t>
            </a:r>
            <a:r>
              <a:rPr lang="en-SG" dirty="0"/>
              <a:t>also act as strong disciplinary mechanisms</a:t>
            </a:r>
          </a:p>
          <a:p>
            <a:pPr marL="342900" indent="-342900">
              <a:spcBef>
                <a:spcPts val="0"/>
              </a:spcBef>
              <a:spcAft>
                <a:spcPts val="0"/>
              </a:spcAft>
              <a:buFont typeface="Arial" panose="020B0604020202020204" pitchFamily="34" charset="0"/>
              <a:buChar char="•"/>
            </a:pPr>
            <a:endParaRPr lang="en-US" dirty="0" smtClean="0"/>
          </a:p>
        </p:txBody>
      </p:sp>
    </p:spTree>
    <p:extLst>
      <p:ext uri="{BB962C8B-B14F-4D97-AF65-F5344CB8AC3E}">
        <p14:creationId xmlns:p14="http://schemas.microsoft.com/office/powerpoint/2010/main" val="174362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smtClean="0"/>
              <a:t>Gendered childcare </a:t>
            </a:r>
            <a:endParaRPr lang="en-US" sz="2800" dirty="0"/>
          </a:p>
        </p:txBody>
      </p:sp>
      <p:sp>
        <p:nvSpPr>
          <p:cNvPr id="4" name="Text Placeholder 3"/>
          <p:cNvSpPr>
            <a:spLocks noGrp="1"/>
          </p:cNvSpPr>
          <p:nvPr>
            <p:ph type="body" idx="1"/>
          </p:nvPr>
        </p:nvSpPr>
        <p:spPr/>
        <p:txBody>
          <a:bodyPr/>
          <a:lstStyle/>
          <a:p>
            <a:r>
              <a:rPr lang="en-US" dirty="0" smtClean="0"/>
              <a:t>European Union </a:t>
            </a:r>
            <a:endParaRPr lang="en-SG" dirty="0"/>
          </a:p>
        </p:txBody>
      </p:sp>
      <p:sp>
        <p:nvSpPr>
          <p:cNvPr id="2" name="Content Placeholder 1"/>
          <p:cNvSpPr>
            <a:spLocks noGrp="1"/>
          </p:cNvSpPr>
          <p:nvPr>
            <p:ph sz="half" idx="2"/>
          </p:nvPr>
        </p:nvSpPr>
        <p:spPr/>
        <p:txBody>
          <a:bodyPr>
            <a:noAutofit/>
          </a:bodyPr>
          <a:lstStyle/>
          <a:p>
            <a:pPr>
              <a:spcBef>
                <a:spcPts val="0"/>
              </a:spcBef>
              <a:spcAft>
                <a:spcPts val="0"/>
              </a:spcAft>
            </a:pPr>
            <a:endParaRPr lang="en-US" sz="1800" dirty="0"/>
          </a:p>
          <a:p>
            <a:pPr marL="285750" indent="-285750" defTabSz="457200">
              <a:spcBef>
                <a:spcPts val="0"/>
              </a:spcBef>
              <a:spcAft>
                <a:spcPts val="0"/>
              </a:spcAft>
              <a:buFont typeface="Arial" panose="020B0604020202020204" pitchFamily="34" charset="0"/>
              <a:buChar char="•"/>
              <a:defRPr/>
            </a:pPr>
            <a:r>
              <a:rPr lang="en-SG" sz="1800" dirty="0" smtClean="0">
                <a:solidFill>
                  <a:srgbClr val="FF0000"/>
                </a:solidFill>
              </a:rPr>
              <a:t>Caregiving support is </a:t>
            </a:r>
            <a:r>
              <a:rPr lang="en-SG" sz="1800" dirty="0">
                <a:solidFill>
                  <a:srgbClr val="FF0000"/>
                </a:solidFill>
              </a:rPr>
              <a:t>moving towards gender egalitarianism</a:t>
            </a:r>
          </a:p>
          <a:p>
            <a:pPr marL="285750" indent="-285750">
              <a:spcBef>
                <a:spcPts val="0"/>
              </a:spcBef>
              <a:spcAft>
                <a:spcPts val="0"/>
              </a:spcAft>
              <a:buFont typeface="Arial" panose="020B0604020202020204" pitchFamily="34" charset="0"/>
              <a:buChar char="•"/>
            </a:pPr>
            <a:r>
              <a:rPr lang="en-SG" sz="1800" dirty="0"/>
              <a:t>Policies support working mothers and fathers in their dual roles as workers and parents</a:t>
            </a:r>
          </a:p>
          <a:p>
            <a:pPr marL="285750" indent="-285750">
              <a:spcBef>
                <a:spcPts val="0"/>
              </a:spcBef>
              <a:spcAft>
                <a:spcPts val="0"/>
              </a:spcAft>
              <a:buFont typeface="Arial" panose="020B0604020202020204" pitchFamily="34" charset="0"/>
              <a:buChar char="•"/>
            </a:pPr>
            <a:r>
              <a:rPr lang="en-SG" sz="1800" dirty="0"/>
              <a:t>S</a:t>
            </a:r>
            <a:r>
              <a:rPr lang="en-SG" sz="1800" dirty="0" smtClean="0"/>
              <a:t>upport is </a:t>
            </a:r>
            <a:r>
              <a:rPr lang="en-SG" sz="1800" dirty="0"/>
              <a:t>child-</a:t>
            </a:r>
            <a:r>
              <a:rPr lang="en-SG" sz="1800" dirty="0" err="1"/>
              <a:t>centered</a:t>
            </a:r>
            <a:r>
              <a:rPr lang="en-SG" sz="1800" dirty="0"/>
              <a:t> and individualized</a:t>
            </a:r>
          </a:p>
          <a:p>
            <a:pPr>
              <a:spcBef>
                <a:spcPts val="0"/>
              </a:spcBef>
              <a:spcAft>
                <a:spcPts val="0"/>
              </a:spcAft>
            </a:pPr>
            <a:endParaRPr lang="en-SG" sz="1800" dirty="0"/>
          </a:p>
          <a:p>
            <a:pPr>
              <a:spcBef>
                <a:spcPts val="0"/>
              </a:spcBef>
              <a:spcAft>
                <a:spcPts val="0"/>
              </a:spcAft>
            </a:pPr>
            <a:endParaRPr lang="en-SG" b="0" dirty="0"/>
          </a:p>
          <a:p>
            <a:pPr>
              <a:spcBef>
                <a:spcPts val="0"/>
              </a:spcBef>
              <a:spcAft>
                <a:spcPts val="0"/>
              </a:spcAft>
            </a:pPr>
            <a:endParaRPr lang="en-SG" dirty="0"/>
          </a:p>
        </p:txBody>
      </p:sp>
      <p:sp>
        <p:nvSpPr>
          <p:cNvPr id="6" name="Text Placeholder 5"/>
          <p:cNvSpPr>
            <a:spLocks noGrp="1"/>
          </p:cNvSpPr>
          <p:nvPr>
            <p:ph type="body" sz="quarter" idx="3"/>
          </p:nvPr>
        </p:nvSpPr>
        <p:spPr/>
        <p:txBody>
          <a:bodyPr/>
          <a:lstStyle/>
          <a:p>
            <a:r>
              <a:rPr lang="en-US" dirty="0" smtClean="0"/>
              <a:t>Singapore </a:t>
            </a:r>
            <a:endParaRPr lang="en-SG" dirty="0"/>
          </a:p>
        </p:txBody>
      </p:sp>
      <p:sp>
        <p:nvSpPr>
          <p:cNvPr id="3" name="Content Placeholder 2"/>
          <p:cNvSpPr>
            <a:spLocks noGrp="1"/>
          </p:cNvSpPr>
          <p:nvPr>
            <p:ph sz="quarter" idx="4"/>
          </p:nvPr>
        </p:nvSpPr>
        <p:spPr/>
        <p:txBody>
          <a:bodyPr>
            <a:noAutofit/>
          </a:bodyPr>
          <a:lstStyle/>
          <a:p>
            <a:pPr>
              <a:spcBef>
                <a:spcPts val="0"/>
              </a:spcBef>
              <a:spcAft>
                <a:spcPts val="0"/>
              </a:spcAft>
            </a:pPr>
            <a:endParaRPr lang="en-US" sz="1800" dirty="0" smtClean="0"/>
          </a:p>
          <a:p>
            <a:pPr marL="285750" indent="-285750">
              <a:spcBef>
                <a:spcPts val="0"/>
              </a:spcBef>
              <a:spcAft>
                <a:spcPts val="0"/>
              </a:spcAft>
              <a:buFont typeface="Arial" panose="020B0604020202020204" pitchFamily="34" charset="0"/>
              <a:buChar char="•"/>
            </a:pPr>
            <a:r>
              <a:rPr lang="en-SG" sz="1800" dirty="0"/>
              <a:t>Caregiving support reinforces narrow familial </a:t>
            </a:r>
            <a:r>
              <a:rPr lang="en-SG" sz="1800" dirty="0" smtClean="0"/>
              <a:t>norms</a:t>
            </a:r>
          </a:p>
          <a:p>
            <a:pPr marL="285750" indent="-285750">
              <a:spcBef>
                <a:spcPts val="0"/>
              </a:spcBef>
              <a:spcAft>
                <a:spcPts val="0"/>
              </a:spcAft>
              <a:buFont typeface="Arial" panose="020B0604020202020204" pitchFamily="34" charset="0"/>
              <a:buChar char="•"/>
            </a:pPr>
            <a:r>
              <a:rPr lang="en-SG" sz="1800" dirty="0" smtClean="0"/>
              <a:t>Schemes </a:t>
            </a:r>
            <a:r>
              <a:rPr lang="en-SG" sz="1800" dirty="0"/>
              <a:t>are designed primarily for the heterosexual married couple</a:t>
            </a:r>
            <a:endParaRPr lang="en-US" sz="1800" dirty="0" smtClean="0"/>
          </a:p>
          <a:p>
            <a:pPr marL="285750" indent="-285750">
              <a:spcBef>
                <a:spcPts val="0"/>
              </a:spcBef>
              <a:spcAft>
                <a:spcPts val="0"/>
              </a:spcAft>
              <a:buFont typeface="Arial" panose="020B0604020202020204" pitchFamily="34" charset="0"/>
              <a:buChar char="•"/>
            </a:pPr>
            <a:r>
              <a:rPr lang="en-SG" sz="1800" dirty="0"/>
              <a:t>All women are reified as responsible for care </a:t>
            </a:r>
            <a:r>
              <a:rPr lang="en-SG" sz="1800" dirty="0" smtClean="0"/>
              <a:t>work</a:t>
            </a:r>
            <a:endParaRPr lang="en-US" sz="1800" dirty="0" smtClean="0"/>
          </a:p>
          <a:p>
            <a:pPr>
              <a:spcBef>
                <a:spcPts val="0"/>
              </a:spcBef>
              <a:spcAft>
                <a:spcPts val="0"/>
              </a:spcAft>
            </a:pPr>
            <a:endParaRPr lang="en-SG" sz="1800" dirty="0"/>
          </a:p>
        </p:txBody>
      </p:sp>
    </p:spTree>
    <p:extLst>
      <p:ext uri="{BB962C8B-B14F-4D97-AF65-F5344CB8AC3E}">
        <p14:creationId xmlns:p14="http://schemas.microsoft.com/office/powerpoint/2010/main" val="4080502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47100" cy="1371600"/>
          </a:xfrm>
        </p:spPr>
        <p:txBody>
          <a:bodyPr>
            <a:normAutofit/>
          </a:bodyPr>
          <a:lstStyle/>
          <a:p>
            <a:r>
              <a:rPr lang="en-US" sz="2800" dirty="0" smtClean="0"/>
              <a:t>Gendered childcare  </a:t>
            </a:r>
            <a:endParaRPr lang="en-US" sz="2800" dirty="0"/>
          </a:p>
        </p:txBody>
      </p:sp>
      <p:sp>
        <p:nvSpPr>
          <p:cNvPr id="2" name="Content Placeholder 1"/>
          <p:cNvSpPr>
            <a:spLocks noGrp="1"/>
          </p:cNvSpPr>
          <p:nvPr>
            <p:ph idx="1"/>
          </p:nvPr>
        </p:nvSpPr>
        <p:spPr/>
        <p:txBody>
          <a:bodyPr>
            <a:noAutofit/>
          </a:bodyPr>
          <a:lstStyle/>
          <a:p>
            <a:pPr marL="342900" indent="-342900">
              <a:spcBef>
                <a:spcPts val="0"/>
              </a:spcBef>
              <a:spcAft>
                <a:spcPts val="0"/>
              </a:spcAft>
              <a:buFont typeface="Arial" panose="020B0604020202020204" pitchFamily="34" charset="0"/>
              <a:buChar char="•"/>
            </a:pPr>
            <a:endParaRPr lang="en-US" dirty="0" smtClean="0"/>
          </a:p>
          <a:p>
            <a:pPr>
              <a:spcBef>
                <a:spcPts val="0"/>
              </a:spcBef>
              <a:spcAft>
                <a:spcPts val="0"/>
              </a:spcAft>
            </a:pPr>
            <a:r>
              <a:rPr lang="en-SG" dirty="0" smtClean="0"/>
              <a:t>In recent </a:t>
            </a:r>
            <a:r>
              <a:rPr lang="en-SG" dirty="0"/>
              <a:t>decades, women have acquired parity in education and are increasingly entering the formal workforce</a:t>
            </a:r>
          </a:p>
          <a:p>
            <a:pPr marL="342900" indent="-342900">
              <a:spcBef>
                <a:spcPts val="0"/>
              </a:spcBef>
              <a:spcAft>
                <a:spcPts val="0"/>
              </a:spcAft>
              <a:buFont typeface="Arial" panose="020B0604020202020204" pitchFamily="34" charset="0"/>
              <a:buChar char="•"/>
            </a:pPr>
            <a:r>
              <a:rPr lang="en-SG" dirty="0" smtClean="0"/>
              <a:t>However, public </a:t>
            </a:r>
            <a:r>
              <a:rPr lang="en-SG" dirty="0"/>
              <a:t>policies toward parents of young children reinforce </a:t>
            </a:r>
            <a:r>
              <a:rPr lang="en-SG" dirty="0">
                <a:solidFill>
                  <a:srgbClr val="FF0000"/>
                </a:solidFill>
              </a:rPr>
              <a:t>women’s responsibilities as </a:t>
            </a:r>
            <a:r>
              <a:rPr lang="en-SG" dirty="0" smtClean="0">
                <a:solidFill>
                  <a:srgbClr val="FF0000"/>
                </a:solidFill>
              </a:rPr>
              <a:t>choice-bearers </a:t>
            </a:r>
            <a:r>
              <a:rPr lang="en-SG" dirty="0">
                <a:solidFill>
                  <a:srgbClr val="FF0000"/>
                </a:solidFill>
              </a:rPr>
              <a:t>and decision-makers of matters pertaining to children and the household</a:t>
            </a:r>
          </a:p>
          <a:p>
            <a:pPr marL="342900" indent="-342900">
              <a:spcBef>
                <a:spcPts val="0"/>
              </a:spcBef>
              <a:spcAft>
                <a:spcPts val="0"/>
              </a:spcAft>
              <a:buFont typeface="Arial" panose="020B0604020202020204" pitchFamily="34" charset="0"/>
              <a:buChar char="•"/>
            </a:pPr>
            <a:r>
              <a:rPr lang="en-SG" dirty="0"/>
              <a:t>N</a:t>
            </a:r>
            <a:r>
              <a:rPr lang="en-SG" dirty="0" smtClean="0"/>
              <a:t>arrow </a:t>
            </a:r>
            <a:r>
              <a:rPr lang="en-SG" dirty="0"/>
              <a:t>familial </a:t>
            </a:r>
            <a:r>
              <a:rPr lang="en-SG" dirty="0" smtClean="0"/>
              <a:t>norms </a:t>
            </a:r>
            <a:r>
              <a:rPr lang="en-SG" dirty="0"/>
              <a:t>are reinforced </a:t>
            </a:r>
            <a:r>
              <a:rPr lang="en-SG" dirty="0" smtClean="0"/>
              <a:t>as </a:t>
            </a:r>
            <a:r>
              <a:rPr lang="en-SG" dirty="0"/>
              <a:t>dual-income married heterosexual couples at receive most public </a:t>
            </a:r>
            <a:r>
              <a:rPr lang="en-SG" dirty="0" smtClean="0"/>
              <a:t>support</a:t>
            </a:r>
            <a:endParaRPr lang="en-US" dirty="0"/>
          </a:p>
        </p:txBody>
      </p:sp>
    </p:spTree>
    <p:extLst>
      <p:ext uri="{BB962C8B-B14F-4D97-AF65-F5344CB8AC3E}">
        <p14:creationId xmlns:p14="http://schemas.microsoft.com/office/powerpoint/2010/main" val="2044205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47100" cy="1371600"/>
          </a:xfrm>
        </p:spPr>
        <p:txBody>
          <a:bodyPr>
            <a:normAutofit/>
          </a:bodyPr>
          <a:lstStyle/>
          <a:p>
            <a:r>
              <a:rPr lang="en-US" sz="2800" dirty="0" smtClean="0"/>
              <a:t>Gendered childcare  </a:t>
            </a:r>
            <a:endParaRPr lang="en-US" sz="2800" dirty="0"/>
          </a:p>
        </p:txBody>
      </p:sp>
      <p:sp>
        <p:nvSpPr>
          <p:cNvPr id="2" name="Content Placeholder 1"/>
          <p:cNvSpPr>
            <a:spLocks noGrp="1"/>
          </p:cNvSpPr>
          <p:nvPr>
            <p:ph idx="1"/>
          </p:nvPr>
        </p:nvSpPr>
        <p:spPr/>
        <p:txBody>
          <a:bodyPr>
            <a:noAutofit/>
          </a:bodyPr>
          <a:lstStyle/>
          <a:p>
            <a:pPr marL="342900" indent="-342900">
              <a:spcBef>
                <a:spcPts val="0"/>
              </a:spcBef>
              <a:spcAft>
                <a:spcPts val="0"/>
              </a:spcAft>
              <a:buFont typeface="Arial" panose="020B0604020202020204" pitchFamily="34" charset="0"/>
              <a:buChar char="•"/>
            </a:pPr>
            <a:endParaRPr lang="en-US" dirty="0"/>
          </a:p>
          <a:p>
            <a:pPr marL="342900" indent="-342900">
              <a:spcBef>
                <a:spcPts val="0"/>
              </a:spcBef>
              <a:spcAft>
                <a:spcPts val="0"/>
              </a:spcAft>
              <a:buFont typeface="Arial" panose="020B0604020202020204" pitchFamily="34" charset="0"/>
              <a:buChar char="•"/>
            </a:pPr>
            <a:r>
              <a:rPr lang="en-US" dirty="0"/>
              <a:t>P</a:t>
            </a:r>
            <a:r>
              <a:rPr lang="en-SG" dirty="0" smtClean="0"/>
              <a:t>aid </a:t>
            </a:r>
            <a:r>
              <a:rPr lang="en-SG" dirty="0"/>
              <a:t>maternity leave for working married women has been increasing over the </a:t>
            </a:r>
            <a:r>
              <a:rPr lang="en-SG" dirty="0" smtClean="0"/>
              <a:t>years, but for </a:t>
            </a:r>
            <a:r>
              <a:rPr lang="en-SG" dirty="0"/>
              <a:t>a long </a:t>
            </a:r>
            <a:r>
              <a:rPr lang="en-SG" dirty="0" smtClean="0"/>
              <a:t>time, </a:t>
            </a:r>
            <a:r>
              <a:rPr lang="en-SG" dirty="0"/>
              <a:t>the law did not require employers to give paternity </a:t>
            </a:r>
            <a:r>
              <a:rPr lang="en-SG" dirty="0" smtClean="0"/>
              <a:t>leave</a:t>
            </a:r>
          </a:p>
          <a:p>
            <a:pPr marL="342900" indent="-342900">
              <a:spcBef>
                <a:spcPts val="0"/>
              </a:spcBef>
              <a:spcAft>
                <a:spcPts val="0"/>
              </a:spcAft>
              <a:buFont typeface="Arial" panose="020B0604020202020204" pitchFamily="34" charset="0"/>
              <a:buChar char="•"/>
            </a:pPr>
            <a:r>
              <a:rPr lang="en-SG" dirty="0"/>
              <a:t>M</a:t>
            </a:r>
            <a:r>
              <a:rPr lang="en-SG" dirty="0" smtClean="0"/>
              <a:t>arried </a:t>
            </a:r>
            <a:r>
              <a:rPr lang="en-SG" dirty="0"/>
              <a:t>women in </a:t>
            </a:r>
            <a:r>
              <a:rPr lang="en-SG" dirty="0" smtClean="0"/>
              <a:t>the civil service </a:t>
            </a:r>
            <a:r>
              <a:rPr lang="en-SG" dirty="0"/>
              <a:t>have access to lengthy unpaid leave (up to four years) for childcare, </a:t>
            </a:r>
            <a:r>
              <a:rPr lang="en-SG" dirty="0" smtClean="0"/>
              <a:t>but their </a:t>
            </a:r>
            <a:r>
              <a:rPr lang="en-SG" dirty="0"/>
              <a:t>male counterparts do not have </a:t>
            </a:r>
            <a:r>
              <a:rPr lang="en-SG" dirty="0" smtClean="0"/>
              <a:t>access to this option </a:t>
            </a:r>
          </a:p>
          <a:p>
            <a:pPr marL="342900" indent="-342900">
              <a:spcBef>
                <a:spcPts val="0"/>
              </a:spcBef>
              <a:spcAft>
                <a:spcPts val="0"/>
              </a:spcAft>
              <a:buFont typeface="Arial" panose="020B0604020202020204" pitchFamily="34" charset="0"/>
              <a:buChar char="•"/>
            </a:pPr>
            <a:r>
              <a:rPr lang="en-SG" dirty="0"/>
              <a:t>To benefit from the full sixteen weeks of paid maternity leave, mothers have to be legally married to their children’s </a:t>
            </a:r>
            <a:r>
              <a:rPr lang="en-SG" dirty="0" smtClean="0"/>
              <a:t>fathers</a:t>
            </a:r>
            <a:endParaRPr lang="en-SG" dirty="0"/>
          </a:p>
          <a:p>
            <a:pPr marL="342900" indent="-342900">
              <a:spcBef>
                <a:spcPts val="0"/>
              </a:spcBef>
              <a:spcAft>
                <a:spcPts val="0"/>
              </a:spcAft>
              <a:buFont typeface="Arial" panose="020B0604020202020204" pitchFamily="34" charset="0"/>
              <a:buChar char="•"/>
            </a:pPr>
            <a:endParaRPr lang="en-SG" dirty="0"/>
          </a:p>
        </p:txBody>
      </p:sp>
    </p:spTree>
    <p:extLst>
      <p:ext uri="{BB962C8B-B14F-4D97-AF65-F5344CB8AC3E}">
        <p14:creationId xmlns:p14="http://schemas.microsoft.com/office/powerpoint/2010/main" val="5183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Where we are going…</a:t>
            </a:r>
            <a:endParaRPr lang="en-US" sz="32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dirty="0" smtClean="0"/>
          </a:p>
          <a:p>
            <a:pPr>
              <a:spcBef>
                <a:spcPts val="0"/>
              </a:spcBef>
              <a:spcAft>
                <a:spcPts val="0"/>
              </a:spcAft>
            </a:pPr>
            <a:r>
              <a:rPr lang="en-US" dirty="0" smtClean="0"/>
              <a:t>The Family in Context</a:t>
            </a:r>
          </a:p>
          <a:p>
            <a:pPr marL="342900" indent="-342900">
              <a:spcBef>
                <a:spcPts val="0"/>
              </a:spcBef>
              <a:spcAft>
                <a:spcPts val="0"/>
              </a:spcAft>
              <a:buFont typeface="Arial" panose="020B0604020202020204" pitchFamily="34" charset="0"/>
              <a:buChar char="•"/>
            </a:pPr>
            <a:r>
              <a:rPr lang="en-US" dirty="0" smtClean="0"/>
              <a:t>Transnational Families </a:t>
            </a:r>
          </a:p>
          <a:p>
            <a:pPr marL="342900" indent="-342900">
              <a:spcBef>
                <a:spcPts val="0"/>
              </a:spcBef>
              <a:spcAft>
                <a:spcPts val="0"/>
              </a:spcAft>
              <a:buFont typeface="Arial" panose="020B0604020202020204" pitchFamily="34" charset="0"/>
              <a:buChar char="•"/>
            </a:pPr>
            <a:r>
              <a:rPr lang="en-US" dirty="0" smtClean="0"/>
              <a:t>Public Policies </a:t>
            </a:r>
            <a:r>
              <a:rPr lang="en-US" dirty="0">
                <a:solidFill>
                  <a:schemeClr val="tx2"/>
                </a:solidFill>
              </a:rPr>
              <a:t>(Today)</a:t>
            </a:r>
          </a:p>
          <a:p>
            <a:pPr marL="342900" indent="-342900">
              <a:spcBef>
                <a:spcPts val="0"/>
              </a:spcBef>
              <a:spcAft>
                <a:spcPts val="0"/>
              </a:spcAft>
              <a:buFont typeface="Arial" panose="020B0604020202020204" pitchFamily="34" charset="0"/>
              <a:buChar char="•"/>
            </a:pPr>
            <a:endParaRPr lang="en-US" dirty="0" smtClean="0"/>
          </a:p>
        </p:txBody>
      </p:sp>
    </p:spTree>
    <p:extLst>
      <p:ext uri="{BB962C8B-B14F-4D97-AF65-F5344CB8AC3E}">
        <p14:creationId xmlns:p14="http://schemas.microsoft.com/office/powerpoint/2010/main" val="933321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Gendered childcare</a:t>
            </a:r>
            <a:endParaRPr lang="en-SG" sz="2800" dirty="0"/>
          </a:p>
        </p:txBody>
      </p:sp>
      <p:sp>
        <p:nvSpPr>
          <p:cNvPr id="8" name="Content Placeholder 7"/>
          <p:cNvSpPr>
            <a:spLocks noGrp="1"/>
          </p:cNvSpPr>
          <p:nvPr>
            <p:ph idx="1"/>
          </p:nvPr>
        </p:nvSpPr>
        <p:spPr/>
        <p:txBody>
          <a:bodyPr>
            <a:normAutofit/>
          </a:bodyPr>
          <a:lstStyle/>
          <a:p>
            <a:pPr>
              <a:lnSpc>
                <a:spcPct val="110000"/>
              </a:lnSpc>
              <a:spcBef>
                <a:spcPts val="0"/>
              </a:spcBef>
              <a:spcAft>
                <a:spcPts val="0"/>
              </a:spcAft>
            </a:pPr>
            <a:endParaRPr lang="en-US" dirty="0" smtClean="0"/>
          </a:p>
          <a:p>
            <a:pPr>
              <a:lnSpc>
                <a:spcPct val="110000"/>
              </a:lnSpc>
              <a:spcBef>
                <a:spcPts val="0"/>
              </a:spcBef>
              <a:spcAft>
                <a:spcPts val="0"/>
              </a:spcAft>
            </a:pPr>
            <a:r>
              <a:rPr lang="en-SG" dirty="0" smtClean="0">
                <a:solidFill>
                  <a:srgbClr val="1782BF"/>
                </a:solidFill>
              </a:rPr>
              <a:t>Family </a:t>
            </a:r>
            <a:r>
              <a:rPr lang="en-SG" dirty="0">
                <a:solidFill>
                  <a:srgbClr val="1782BF"/>
                </a:solidFill>
              </a:rPr>
              <a:t>is the first line of </a:t>
            </a:r>
            <a:r>
              <a:rPr lang="en-SG" dirty="0" smtClean="0">
                <a:solidFill>
                  <a:srgbClr val="1782BF"/>
                </a:solidFill>
              </a:rPr>
              <a:t>support</a:t>
            </a:r>
            <a:endParaRPr lang="en-SG" dirty="0" smtClean="0"/>
          </a:p>
          <a:p>
            <a:pPr marL="342900" indent="-342900">
              <a:lnSpc>
                <a:spcPct val="110000"/>
              </a:lnSpc>
              <a:spcBef>
                <a:spcPts val="0"/>
              </a:spcBef>
              <a:spcAft>
                <a:spcPts val="0"/>
              </a:spcAft>
              <a:buFont typeface="Arial" panose="020B0604020202020204" pitchFamily="34" charset="0"/>
              <a:buChar char="•"/>
            </a:pPr>
            <a:r>
              <a:rPr lang="en-SG" dirty="0"/>
              <a:t>C</a:t>
            </a:r>
            <a:r>
              <a:rPr lang="en-SG" dirty="0" smtClean="0"/>
              <a:t>aregiving as </a:t>
            </a:r>
            <a:r>
              <a:rPr lang="en-SG" dirty="0"/>
              <a:t>a private problem with private solutions</a:t>
            </a:r>
          </a:p>
          <a:p>
            <a:pPr marL="342900" indent="-342900">
              <a:lnSpc>
                <a:spcPct val="110000"/>
              </a:lnSpc>
              <a:spcBef>
                <a:spcPts val="0"/>
              </a:spcBef>
              <a:spcAft>
                <a:spcPts val="0"/>
              </a:spcAft>
              <a:buFont typeface="Arial" panose="020B0604020202020204" pitchFamily="34" charset="0"/>
              <a:buChar char="•"/>
            </a:pPr>
            <a:r>
              <a:rPr lang="en-US" dirty="0" smtClean="0"/>
              <a:t>Introduction of </a:t>
            </a:r>
            <a:r>
              <a:rPr lang="en-SG" dirty="0" smtClean="0"/>
              <a:t>schemes (for example, Baby Bonus; maternity leave; income tax reliefs/rebates) </a:t>
            </a:r>
            <a:r>
              <a:rPr lang="en-SG" dirty="0"/>
              <a:t>targeted at individual families and come with restrictive criteria</a:t>
            </a:r>
          </a:p>
          <a:p>
            <a:pPr marL="342900" indent="-342900">
              <a:lnSpc>
                <a:spcPct val="110000"/>
              </a:lnSpc>
              <a:spcBef>
                <a:spcPts val="0"/>
              </a:spcBef>
              <a:spcAft>
                <a:spcPts val="0"/>
              </a:spcAft>
              <a:buFont typeface="Arial" panose="020B0604020202020204" pitchFamily="34" charset="0"/>
              <a:buChar char="•"/>
            </a:pPr>
            <a:r>
              <a:rPr lang="en-SG" dirty="0"/>
              <a:t>Families must finance care themselves as the childcare/preschool sector </a:t>
            </a:r>
            <a:r>
              <a:rPr lang="en-SG" dirty="0" smtClean="0"/>
              <a:t>is </a:t>
            </a:r>
            <a:r>
              <a:rPr lang="en-SG" dirty="0"/>
              <a:t>market-driven and there is </a:t>
            </a:r>
            <a:r>
              <a:rPr lang="en-SG" dirty="0" smtClean="0"/>
              <a:t>no </a:t>
            </a:r>
            <a:r>
              <a:rPr lang="en-SG" dirty="0"/>
              <a:t>guaranteed </a:t>
            </a:r>
            <a:r>
              <a:rPr lang="en-SG" dirty="0" smtClean="0"/>
              <a:t>access</a:t>
            </a:r>
            <a:endParaRPr lang="en-SG" dirty="0"/>
          </a:p>
        </p:txBody>
      </p:sp>
    </p:spTree>
    <p:extLst>
      <p:ext uri="{BB962C8B-B14F-4D97-AF65-F5344CB8AC3E}">
        <p14:creationId xmlns:p14="http://schemas.microsoft.com/office/powerpoint/2010/main" val="2349196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Gendered childcare</a:t>
            </a:r>
            <a:endParaRPr lang="en-SG" sz="2800" dirty="0"/>
          </a:p>
        </p:txBody>
      </p:sp>
      <p:sp>
        <p:nvSpPr>
          <p:cNvPr id="8" name="Content Placeholder 7"/>
          <p:cNvSpPr>
            <a:spLocks noGrp="1"/>
          </p:cNvSpPr>
          <p:nvPr>
            <p:ph idx="1"/>
          </p:nvPr>
        </p:nvSpPr>
        <p:spPr/>
        <p:txBody>
          <a:bodyPr>
            <a:normAutofit/>
          </a:bodyPr>
          <a:lstStyle/>
          <a:p>
            <a:pPr>
              <a:lnSpc>
                <a:spcPct val="110000"/>
              </a:lnSpc>
              <a:spcBef>
                <a:spcPts val="0"/>
              </a:spcBef>
              <a:spcAft>
                <a:spcPts val="0"/>
              </a:spcAft>
            </a:pPr>
            <a:endParaRPr lang="en-US" dirty="0" smtClean="0"/>
          </a:p>
          <a:p>
            <a:pPr>
              <a:spcBef>
                <a:spcPts val="0"/>
              </a:spcBef>
              <a:spcAft>
                <a:spcPts val="0"/>
              </a:spcAft>
            </a:pPr>
            <a:r>
              <a:rPr lang="en-SG" dirty="0" smtClean="0"/>
              <a:t>Maintaining caregiving </a:t>
            </a:r>
            <a:r>
              <a:rPr lang="en-SG" dirty="0"/>
              <a:t>within the </a:t>
            </a:r>
            <a:r>
              <a:rPr lang="en-SG" dirty="0" smtClean="0"/>
              <a:t>home</a:t>
            </a:r>
          </a:p>
          <a:p>
            <a:pPr marL="342900" indent="-342900">
              <a:spcBef>
                <a:spcPts val="0"/>
              </a:spcBef>
              <a:spcAft>
                <a:spcPts val="0"/>
              </a:spcAft>
              <a:buFont typeface="Arial" panose="020B0604020202020204" pitchFamily="34" charset="0"/>
              <a:buChar char="•"/>
            </a:pPr>
            <a:r>
              <a:rPr lang="en-SG" dirty="0" smtClean="0"/>
              <a:t>The Foreign </a:t>
            </a:r>
            <a:r>
              <a:rPr lang="en-SG" dirty="0"/>
              <a:t>Maid Scheme </a:t>
            </a:r>
            <a:r>
              <a:rPr lang="en-SG" dirty="0" smtClean="0"/>
              <a:t>allows </a:t>
            </a:r>
            <a:r>
              <a:rPr lang="en-SG" dirty="0"/>
              <a:t>a large influx of women to work in Singapore as migrant domestic workers</a:t>
            </a:r>
          </a:p>
          <a:p>
            <a:pPr marL="342900" indent="-342900">
              <a:spcBef>
                <a:spcPts val="0"/>
              </a:spcBef>
              <a:spcAft>
                <a:spcPts val="0"/>
              </a:spcAft>
              <a:buFont typeface="Arial" panose="020B0604020202020204" pitchFamily="34" charset="0"/>
              <a:buChar char="•"/>
            </a:pPr>
            <a:r>
              <a:rPr lang="en-SG" dirty="0"/>
              <a:t>Migrant domestic </a:t>
            </a:r>
            <a:r>
              <a:rPr lang="en-SG" dirty="0" smtClean="0"/>
              <a:t>workers are </a:t>
            </a:r>
            <a:r>
              <a:rPr lang="en-SG" dirty="0"/>
              <a:t>required to live with their employers and treated as a special category of workers whose </a:t>
            </a:r>
            <a:r>
              <a:rPr lang="en-SG" dirty="0" err="1"/>
              <a:t>labor</a:t>
            </a:r>
            <a:r>
              <a:rPr lang="en-SG" dirty="0"/>
              <a:t> has no limits </a:t>
            </a:r>
          </a:p>
          <a:p>
            <a:pPr marL="342900" indent="-342900">
              <a:spcBef>
                <a:spcPts val="0"/>
              </a:spcBef>
              <a:spcAft>
                <a:spcPts val="0"/>
              </a:spcAft>
              <a:buFont typeface="Arial" panose="020B0604020202020204" pitchFamily="34" charset="0"/>
              <a:buChar char="•"/>
            </a:pPr>
            <a:r>
              <a:rPr lang="en-SG" dirty="0"/>
              <a:t>M</a:t>
            </a:r>
            <a:r>
              <a:rPr lang="en-SG" dirty="0" smtClean="0"/>
              <a:t>any </a:t>
            </a:r>
            <a:r>
              <a:rPr lang="en-SG" dirty="0"/>
              <a:t>middle-to-high-income Singaporeans end up using </a:t>
            </a:r>
            <a:r>
              <a:rPr lang="en-SG" dirty="0" smtClean="0"/>
              <a:t>this </a:t>
            </a:r>
            <a:r>
              <a:rPr lang="en-SG" dirty="0"/>
              <a:t>is the form of help </a:t>
            </a:r>
            <a:r>
              <a:rPr lang="en-SG" dirty="0" smtClean="0"/>
              <a:t>to </a:t>
            </a:r>
            <a:r>
              <a:rPr lang="en-SG" dirty="0"/>
              <a:t>care of both young and old</a:t>
            </a:r>
          </a:p>
          <a:p>
            <a:pPr marL="342900" indent="-342900">
              <a:spcBef>
                <a:spcPts val="0"/>
              </a:spcBef>
              <a:spcAft>
                <a:spcPts val="0"/>
              </a:spcAft>
              <a:buFont typeface="Arial" panose="020B0604020202020204" pitchFamily="34" charset="0"/>
              <a:buChar char="•"/>
            </a:pPr>
            <a:endParaRPr lang="en-SG" dirty="0"/>
          </a:p>
        </p:txBody>
      </p:sp>
    </p:spTree>
    <p:extLst>
      <p:ext uri="{BB962C8B-B14F-4D97-AF65-F5344CB8AC3E}">
        <p14:creationId xmlns:p14="http://schemas.microsoft.com/office/powerpoint/2010/main" val="3707277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t>Gendered childcare</a:t>
            </a:r>
            <a:endParaRPr lang="en-SG" sz="2800" dirty="0"/>
          </a:p>
        </p:txBody>
      </p:sp>
      <p:sp>
        <p:nvSpPr>
          <p:cNvPr id="8" name="Content Placeholder 7"/>
          <p:cNvSpPr>
            <a:spLocks noGrp="1"/>
          </p:cNvSpPr>
          <p:nvPr>
            <p:ph sz="half" idx="1"/>
          </p:nvPr>
        </p:nvSpPr>
        <p:spPr>
          <a:xfrm>
            <a:off x="1333500" y="1574800"/>
            <a:ext cx="3589020" cy="4525963"/>
          </a:xfrm>
        </p:spPr>
        <p:txBody>
          <a:bodyPr>
            <a:noAutofit/>
          </a:bodyPr>
          <a:lstStyle/>
          <a:p>
            <a:pPr>
              <a:spcBef>
                <a:spcPts val="0"/>
              </a:spcBef>
              <a:spcAft>
                <a:spcPts val="0"/>
              </a:spcAft>
            </a:pPr>
            <a:endParaRPr lang="en-US" sz="1400" dirty="0" smtClean="0"/>
          </a:p>
          <a:p>
            <a:pPr>
              <a:spcBef>
                <a:spcPts val="0"/>
              </a:spcBef>
              <a:spcAft>
                <a:spcPts val="0"/>
              </a:spcAft>
            </a:pPr>
            <a:r>
              <a:rPr lang="en-SG" sz="1400" dirty="0" smtClean="0"/>
              <a:t>The </a:t>
            </a:r>
            <a:r>
              <a:rPr lang="en-SG" sz="1400" dirty="0"/>
              <a:t>presence of migrant domestic workers within the middle-class reinforces this childcare norm </a:t>
            </a:r>
          </a:p>
          <a:p>
            <a:pPr marL="285750" indent="-285750">
              <a:spcBef>
                <a:spcPts val="0"/>
              </a:spcBef>
              <a:spcAft>
                <a:spcPts val="0"/>
              </a:spcAft>
              <a:buFont typeface="Arial" panose="020B0604020202020204" pitchFamily="34" charset="0"/>
              <a:buChar char="•"/>
            </a:pPr>
            <a:r>
              <a:rPr lang="en-SG" sz="1400" dirty="0"/>
              <a:t>Take sixteen weeks maternity leave and assume </a:t>
            </a:r>
            <a:r>
              <a:rPr lang="en-SG" sz="1400" dirty="0" smtClean="0"/>
              <a:t>that </a:t>
            </a:r>
            <a:r>
              <a:rPr lang="en-SG" sz="1400" dirty="0"/>
              <a:t>a grandmother will take on day-to-day responsibility for one’s child</a:t>
            </a:r>
          </a:p>
          <a:p>
            <a:pPr marL="285750" indent="-285750">
              <a:spcBef>
                <a:spcPts val="0"/>
              </a:spcBef>
              <a:spcAft>
                <a:spcPts val="0"/>
              </a:spcAft>
              <a:buFont typeface="Arial" panose="020B0604020202020204" pitchFamily="34" charset="0"/>
              <a:buChar char="•"/>
            </a:pPr>
            <a:r>
              <a:rPr lang="en-SG" sz="1400" dirty="0"/>
              <a:t>Figure out if </a:t>
            </a:r>
            <a:endParaRPr lang="en-SG" sz="1400" dirty="0" smtClean="0"/>
          </a:p>
          <a:p>
            <a:pPr marL="742950" lvl="1" indent="-285750">
              <a:spcBef>
                <a:spcPts val="0"/>
              </a:spcBef>
            </a:pPr>
            <a:r>
              <a:rPr lang="en-SG" sz="1400" b="1" dirty="0"/>
              <a:t>T</a:t>
            </a:r>
            <a:r>
              <a:rPr lang="en-SG" sz="1400" b="1" dirty="0" smtClean="0"/>
              <a:t>he </a:t>
            </a:r>
            <a:r>
              <a:rPr lang="en-SG" sz="1400" b="1" dirty="0"/>
              <a:t>child will live with her/his parents full-time </a:t>
            </a:r>
            <a:endParaRPr lang="en-SG" sz="1400" b="1" dirty="0" smtClean="0"/>
          </a:p>
          <a:p>
            <a:pPr marL="742950" lvl="1" indent="-285750">
              <a:spcBef>
                <a:spcPts val="0"/>
              </a:spcBef>
            </a:pPr>
            <a:r>
              <a:rPr lang="en-SG" sz="1400" b="1" dirty="0"/>
              <a:t>H</a:t>
            </a:r>
            <a:r>
              <a:rPr lang="en-SG" sz="1400" b="1" dirty="0" smtClean="0"/>
              <a:t>e/she </a:t>
            </a:r>
            <a:r>
              <a:rPr lang="en-SG" sz="1400" b="1" dirty="0"/>
              <a:t>will live with the grandparent(s) on weekdays and </a:t>
            </a:r>
            <a:r>
              <a:rPr lang="en-SG" sz="1400" b="1" dirty="0" smtClean="0">
                <a:solidFill>
                  <a:srgbClr val="1782BF"/>
                </a:solidFill>
              </a:rPr>
              <a:t>go hom</a:t>
            </a:r>
            <a:r>
              <a:rPr lang="en-SG" sz="1400" b="1" dirty="0">
                <a:solidFill>
                  <a:srgbClr val="1782BF"/>
                </a:solidFill>
              </a:rPr>
              <a:t>e</a:t>
            </a:r>
            <a:r>
              <a:rPr lang="en-SG" sz="1400" b="1" dirty="0" smtClean="0">
                <a:solidFill>
                  <a:srgbClr val="1782BF"/>
                </a:solidFill>
              </a:rPr>
              <a:t> </a:t>
            </a:r>
            <a:r>
              <a:rPr lang="en-SG" sz="1400" b="1" dirty="0"/>
              <a:t>on weekends</a:t>
            </a:r>
          </a:p>
          <a:p>
            <a:pPr marL="742950" lvl="1" indent="-285750">
              <a:spcBef>
                <a:spcPts val="0"/>
              </a:spcBef>
            </a:pPr>
            <a:r>
              <a:rPr lang="en-SG" sz="1400" b="1" dirty="0" smtClean="0"/>
              <a:t>He/she </a:t>
            </a:r>
            <a:r>
              <a:rPr lang="en-SG" sz="1400" b="1" dirty="0"/>
              <a:t>will be at the grandparent(s)’ during the day and be </a:t>
            </a:r>
            <a:r>
              <a:rPr lang="en-SG" sz="1400" b="1" dirty="0" smtClean="0">
                <a:solidFill>
                  <a:srgbClr val="1782BF"/>
                </a:solidFill>
              </a:rPr>
              <a:t>ferried</a:t>
            </a:r>
            <a:r>
              <a:rPr lang="en-SG" sz="1400" b="1" dirty="0" smtClean="0"/>
              <a:t> </a:t>
            </a:r>
            <a:r>
              <a:rPr lang="en-SG" sz="1400" b="1" dirty="0"/>
              <a:t>home at night</a:t>
            </a:r>
          </a:p>
          <a:p>
            <a:pPr marL="285750" indent="-285750">
              <a:spcBef>
                <a:spcPts val="0"/>
              </a:spcBef>
              <a:spcAft>
                <a:spcPts val="0"/>
              </a:spcAft>
              <a:buFont typeface="Arial" panose="020B0604020202020204" pitchFamily="34" charset="0"/>
              <a:buChar char="•"/>
            </a:pPr>
            <a:r>
              <a:rPr lang="en-SG" sz="1400" dirty="0"/>
              <a:t>Because grandmothers are getting older, couples have </a:t>
            </a:r>
            <a:r>
              <a:rPr lang="en-SG" sz="1400" dirty="0" smtClean="0">
                <a:solidFill>
                  <a:srgbClr val="1782BF"/>
                </a:solidFill>
              </a:rPr>
              <a:t>no choice</a:t>
            </a:r>
            <a:r>
              <a:rPr lang="en-SG" sz="1400" dirty="0" smtClean="0"/>
              <a:t> </a:t>
            </a:r>
            <a:r>
              <a:rPr lang="en-SG" sz="1400" dirty="0"/>
              <a:t>but to hire </a:t>
            </a:r>
            <a:r>
              <a:rPr lang="en-SG" sz="1400" dirty="0" smtClean="0">
                <a:solidFill>
                  <a:srgbClr val="1782BF"/>
                </a:solidFill>
              </a:rPr>
              <a:t>maids</a:t>
            </a:r>
            <a:endParaRPr lang="en-SG" sz="1400" dirty="0">
              <a:solidFill>
                <a:srgbClr val="1782BF"/>
              </a:solidFill>
            </a:endParaRPr>
          </a:p>
        </p:txBody>
      </p:sp>
      <p:sp>
        <p:nvSpPr>
          <p:cNvPr id="2" name="Content Placeholder 1"/>
          <p:cNvSpPr>
            <a:spLocks noGrp="1"/>
          </p:cNvSpPr>
          <p:nvPr>
            <p:ph sz="half" idx="2"/>
          </p:nvPr>
        </p:nvSpPr>
        <p:spPr>
          <a:xfrm>
            <a:off x="5090160" y="1574800"/>
            <a:ext cx="3583940" cy="4525963"/>
          </a:xfrm>
        </p:spPr>
        <p:txBody>
          <a:bodyPr>
            <a:normAutofit/>
          </a:bodyPr>
          <a:lstStyle/>
          <a:p>
            <a:pPr>
              <a:spcBef>
                <a:spcPts val="0"/>
              </a:spcBef>
              <a:spcAft>
                <a:spcPts val="0"/>
              </a:spcAft>
            </a:pPr>
            <a:endParaRPr lang="en-US" sz="1400" dirty="0" smtClean="0"/>
          </a:p>
          <a:p>
            <a:pPr defTabSz="457200">
              <a:spcBef>
                <a:spcPts val="0"/>
              </a:spcBef>
              <a:spcAft>
                <a:spcPts val="0"/>
              </a:spcAft>
              <a:defRPr/>
            </a:pPr>
            <a:r>
              <a:rPr lang="en-SG" sz="1400" dirty="0"/>
              <a:t>The large and normalized presence of migrant domestic workers has classed, gendered, and </a:t>
            </a:r>
            <a:r>
              <a:rPr lang="en-SG" sz="1400" dirty="0" err="1"/>
              <a:t>ethnicized</a:t>
            </a:r>
            <a:r>
              <a:rPr lang="en-SG" sz="1400" dirty="0"/>
              <a:t> implications</a:t>
            </a:r>
          </a:p>
          <a:p>
            <a:pPr marL="285750" indent="-285750">
              <a:spcBef>
                <a:spcPts val="0"/>
              </a:spcBef>
              <a:spcAft>
                <a:spcPts val="0"/>
              </a:spcAft>
              <a:buFont typeface="Arial" panose="020B0604020202020204" pitchFamily="34" charset="0"/>
              <a:buChar char="•"/>
            </a:pPr>
            <a:r>
              <a:rPr lang="en-SG" sz="1400" dirty="0" smtClean="0">
                <a:solidFill>
                  <a:srgbClr val="1782BF"/>
                </a:solidFill>
              </a:rPr>
              <a:t>Maids</a:t>
            </a:r>
            <a:r>
              <a:rPr lang="en-SG" sz="1400" dirty="0" smtClean="0"/>
              <a:t> </a:t>
            </a:r>
            <a:r>
              <a:rPr lang="en-SG" sz="1400" dirty="0"/>
              <a:t>are seen as </a:t>
            </a:r>
            <a:r>
              <a:rPr lang="en-SG" sz="1400" dirty="0" smtClean="0"/>
              <a:t>having </a:t>
            </a:r>
            <a:r>
              <a:rPr lang="en-SG" sz="1400" dirty="0" smtClean="0">
                <a:solidFill>
                  <a:srgbClr val="1782BF"/>
                </a:solidFill>
              </a:rPr>
              <a:t>different values</a:t>
            </a:r>
            <a:r>
              <a:rPr lang="en-SG" sz="1400" dirty="0" smtClean="0"/>
              <a:t> </a:t>
            </a:r>
            <a:r>
              <a:rPr lang="en-SG" sz="1400" dirty="0"/>
              <a:t>and </a:t>
            </a:r>
            <a:r>
              <a:rPr lang="en-SG" sz="1400" dirty="0" smtClean="0">
                <a:solidFill>
                  <a:srgbClr val="1782BF"/>
                </a:solidFill>
              </a:rPr>
              <a:t>cannot </a:t>
            </a:r>
            <a:r>
              <a:rPr lang="en-SG" sz="1400" dirty="0">
                <a:solidFill>
                  <a:srgbClr val="1782BF"/>
                </a:solidFill>
              </a:rPr>
              <a:t>be </a:t>
            </a:r>
            <a:r>
              <a:rPr lang="en-SG" sz="1400" dirty="0" smtClean="0">
                <a:solidFill>
                  <a:srgbClr val="1782BF"/>
                </a:solidFill>
              </a:rPr>
              <a:t>trusted</a:t>
            </a:r>
            <a:endParaRPr lang="en-SG" sz="1400" dirty="0">
              <a:solidFill>
                <a:srgbClr val="1782BF"/>
              </a:solidFill>
            </a:endParaRPr>
          </a:p>
          <a:p>
            <a:pPr marL="285750" indent="-285750">
              <a:spcBef>
                <a:spcPts val="0"/>
              </a:spcBef>
              <a:spcAft>
                <a:spcPts val="0"/>
              </a:spcAft>
              <a:buFont typeface="Arial" panose="020B0604020202020204" pitchFamily="34" charset="0"/>
              <a:buChar char="•"/>
            </a:pPr>
            <a:r>
              <a:rPr lang="en-SG" sz="1400" dirty="0"/>
              <a:t>They are hired to </a:t>
            </a:r>
            <a:r>
              <a:rPr lang="en-SG" sz="1400" dirty="0" smtClean="0">
                <a:solidFill>
                  <a:srgbClr val="1782BF"/>
                </a:solidFill>
              </a:rPr>
              <a:t>help out</a:t>
            </a:r>
            <a:r>
              <a:rPr lang="en-SG" sz="1400" dirty="0" smtClean="0"/>
              <a:t> </a:t>
            </a:r>
            <a:r>
              <a:rPr lang="en-SG" sz="1400" dirty="0"/>
              <a:t>while grandmothers/parents </a:t>
            </a:r>
            <a:r>
              <a:rPr lang="en-SG" sz="1400" dirty="0" smtClean="0">
                <a:solidFill>
                  <a:srgbClr val="1782BF"/>
                </a:solidFill>
              </a:rPr>
              <a:t>supervise</a:t>
            </a:r>
            <a:endParaRPr lang="en-SG" sz="1400" dirty="0">
              <a:solidFill>
                <a:srgbClr val="1782BF"/>
              </a:solidFill>
            </a:endParaRPr>
          </a:p>
          <a:p>
            <a:pPr marL="285750" indent="-285750">
              <a:spcBef>
                <a:spcPts val="0"/>
              </a:spcBef>
              <a:spcAft>
                <a:spcPts val="0"/>
              </a:spcAft>
              <a:buFont typeface="Arial" panose="020B0604020202020204" pitchFamily="34" charset="0"/>
              <a:buChar char="•"/>
            </a:pPr>
            <a:endParaRPr lang="en-SG" sz="1400" dirty="0"/>
          </a:p>
        </p:txBody>
      </p:sp>
    </p:spTree>
    <p:extLst>
      <p:ext uri="{BB962C8B-B14F-4D97-AF65-F5344CB8AC3E}">
        <p14:creationId xmlns:p14="http://schemas.microsoft.com/office/powerpoint/2010/main" val="1354792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Gendered childcare </a:t>
            </a:r>
            <a:endParaRPr lang="en-US"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a:p>
          <a:p>
            <a:pPr>
              <a:spcBef>
                <a:spcPts val="0"/>
              </a:spcBef>
              <a:spcAft>
                <a:spcPts val="0"/>
              </a:spcAft>
            </a:pPr>
            <a:r>
              <a:rPr lang="en-US" dirty="0" smtClean="0"/>
              <a:t>C</a:t>
            </a:r>
            <a:r>
              <a:rPr lang="en-SG" dirty="0" err="1" smtClean="0"/>
              <a:t>aregiving</a:t>
            </a:r>
            <a:r>
              <a:rPr lang="en-SG" dirty="0" smtClean="0"/>
              <a:t> naturalized </a:t>
            </a:r>
            <a:r>
              <a:rPr lang="en-SG" dirty="0"/>
              <a:t>as women’s work </a:t>
            </a:r>
            <a:endParaRPr lang="en-SG" dirty="0" smtClean="0"/>
          </a:p>
          <a:p>
            <a:pPr marL="342900" indent="-342900">
              <a:spcBef>
                <a:spcPts val="0"/>
              </a:spcBef>
              <a:spcAft>
                <a:spcPts val="0"/>
              </a:spcAft>
              <a:buFont typeface="Arial" panose="020B0604020202020204" pitchFamily="34" charset="0"/>
              <a:buChar char="•"/>
            </a:pPr>
            <a:r>
              <a:rPr lang="en-SG" dirty="0" smtClean="0"/>
              <a:t>“Maid </a:t>
            </a:r>
            <a:r>
              <a:rPr lang="en-SG" dirty="0"/>
              <a:t>levy relief’’ for married working mothers </a:t>
            </a:r>
            <a:endParaRPr lang="en-SG" dirty="0" smtClean="0"/>
          </a:p>
          <a:p>
            <a:pPr marL="342900" indent="-342900">
              <a:spcBef>
                <a:spcPts val="0"/>
              </a:spcBef>
              <a:spcAft>
                <a:spcPts val="0"/>
              </a:spcAft>
              <a:buFont typeface="Arial" panose="020B0604020202020204" pitchFamily="34" charset="0"/>
              <a:buChar char="•"/>
            </a:pPr>
            <a:r>
              <a:rPr lang="en-SG" dirty="0"/>
              <a:t>W</a:t>
            </a:r>
            <a:r>
              <a:rPr lang="en-SG" dirty="0" smtClean="0"/>
              <a:t>omen </a:t>
            </a:r>
            <a:r>
              <a:rPr lang="en-SG" dirty="0"/>
              <a:t>who must find other women to replace themselves</a:t>
            </a:r>
          </a:p>
          <a:p>
            <a:pPr>
              <a:spcBef>
                <a:spcPts val="0"/>
              </a:spcBef>
              <a:spcAft>
                <a:spcPts val="0"/>
              </a:spcAft>
            </a:pPr>
            <a:endParaRPr lang="en-SG" dirty="0" smtClean="0"/>
          </a:p>
          <a:p>
            <a:pPr>
              <a:spcBef>
                <a:spcPts val="0"/>
              </a:spcBef>
              <a:spcAft>
                <a:spcPts val="0"/>
              </a:spcAft>
            </a:pPr>
            <a:r>
              <a:rPr lang="en-SG" dirty="0" smtClean="0">
                <a:solidFill>
                  <a:srgbClr val="1782BF"/>
                </a:solidFill>
              </a:rPr>
              <a:t>Having </a:t>
            </a:r>
            <a:r>
              <a:rPr lang="en-SG" dirty="0">
                <a:solidFill>
                  <a:srgbClr val="1782BF"/>
                </a:solidFill>
              </a:rPr>
              <a:t>a </a:t>
            </a:r>
            <a:r>
              <a:rPr lang="en-SG" dirty="0" smtClean="0">
                <a:solidFill>
                  <a:srgbClr val="1782BF"/>
                </a:solidFill>
              </a:rPr>
              <a:t>maid</a:t>
            </a:r>
            <a:r>
              <a:rPr lang="en-SG" dirty="0" smtClean="0"/>
              <a:t> </a:t>
            </a:r>
            <a:r>
              <a:rPr lang="en-SG" dirty="0"/>
              <a:t>is a norm more accessible to those with the economic means to hire domestic workers </a:t>
            </a:r>
            <a:r>
              <a:rPr lang="en-SG" dirty="0" smtClean="0"/>
              <a:t>and support </a:t>
            </a:r>
            <a:r>
              <a:rPr lang="en-SG" dirty="0"/>
              <a:t>grandmother caregivers </a:t>
            </a:r>
            <a:endParaRPr lang="en-SG" dirty="0" smtClean="0"/>
          </a:p>
          <a:p>
            <a:pPr marL="342900" indent="-342900">
              <a:spcBef>
                <a:spcPts val="0"/>
              </a:spcBef>
              <a:spcAft>
                <a:spcPts val="0"/>
              </a:spcAft>
              <a:buFont typeface="Arial" panose="020B0604020202020204" pitchFamily="34" charset="0"/>
              <a:buChar char="•"/>
            </a:pPr>
            <a:r>
              <a:rPr lang="en-SG" dirty="0" smtClean="0"/>
              <a:t>T</a:t>
            </a:r>
            <a:r>
              <a:rPr lang="en-US" dirty="0" smtClean="0"/>
              <a:t>his </a:t>
            </a:r>
            <a:r>
              <a:rPr lang="en-US" dirty="0"/>
              <a:t>form of caregiving support</a:t>
            </a:r>
            <a:r>
              <a:rPr lang="en-SG" dirty="0"/>
              <a:t> reproduces the heterosexual, married, dual-income couple as the familial norm </a:t>
            </a:r>
          </a:p>
          <a:p>
            <a:pPr>
              <a:spcBef>
                <a:spcPts val="0"/>
              </a:spcBef>
              <a:spcAft>
                <a:spcPts val="0"/>
              </a:spcAft>
            </a:pPr>
            <a:endParaRPr lang="en-US" dirty="0"/>
          </a:p>
          <a:p>
            <a:endParaRPr lang="en-US" dirty="0"/>
          </a:p>
        </p:txBody>
      </p:sp>
    </p:spTree>
    <p:extLst>
      <p:ext uri="{BB962C8B-B14F-4D97-AF65-F5344CB8AC3E}">
        <p14:creationId xmlns:p14="http://schemas.microsoft.com/office/powerpoint/2010/main" val="2998516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559800" cy="1371600"/>
          </a:xfrm>
        </p:spPr>
        <p:txBody>
          <a:bodyPr>
            <a:normAutofit/>
          </a:bodyPr>
          <a:lstStyle/>
          <a:p>
            <a:r>
              <a:rPr lang="en-US" sz="2800" dirty="0" smtClean="0"/>
              <a:t>summary </a:t>
            </a:r>
            <a:endParaRPr lang="en-US" sz="28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dirty="0" smtClean="0"/>
          </a:p>
          <a:p>
            <a:pPr marL="342900" indent="-342900">
              <a:spcBef>
                <a:spcPts val="0"/>
              </a:spcBef>
              <a:spcAft>
                <a:spcPts val="0"/>
              </a:spcAft>
              <a:buFont typeface="Arial"/>
              <a:buChar char="•"/>
            </a:pPr>
            <a:r>
              <a:rPr lang="en-US" dirty="0"/>
              <a:t>Biopower is </a:t>
            </a:r>
            <a:r>
              <a:rPr lang="en-US" dirty="0" smtClean="0"/>
              <a:t>the </a:t>
            </a:r>
            <a:r>
              <a:rPr lang="en-US" dirty="0"/>
              <a:t>institutional control of the body in the modern state through methods of categorization, measurement, definition, and validation</a:t>
            </a:r>
            <a:endParaRPr lang="en-SG" dirty="0"/>
          </a:p>
          <a:p>
            <a:pPr marL="342900" lvl="0" indent="-342900">
              <a:spcBef>
                <a:spcPts val="0"/>
              </a:spcBef>
              <a:spcAft>
                <a:spcPts val="0"/>
              </a:spcAft>
              <a:buFont typeface="Arial"/>
              <a:buChar char="•"/>
            </a:pPr>
            <a:r>
              <a:rPr lang="en-US" dirty="0" smtClean="0"/>
              <a:t>Biopower </a:t>
            </a:r>
            <a:r>
              <a:rPr lang="en-US" dirty="0"/>
              <a:t>includes practices in all institutionalized areas of life </a:t>
            </a:r>
            <a:r>
              <a:rPr lang="en-US" dirty="0" smtClean="0"/>
              <a:t>that </a:t>
            </a:r>
            <a:r>
              <a:rPr lang="en-US" dirty="0"/>
              <a:t>generate specific kinds of knowledge about the body </a:t>
            </a:r>
            <a:r>
              <a:rPr lang="en-US" dirty="0" smtClean="0"/>
              <a:t>and </a:t>
            </a:r>
            <a:r>
              <a:rPr lang="en-US" dirty="0"/>
              <a:t>produce specific kinds of bodies </a:t>
            </a:r>
            <a:endParaRPr lang="en-SG" dirty="0"/>
          </a:p>
          <a:p>
            <a:pPr marL="342900" lvl="0" indent="-342900">
              <a:spcBef>
                <a:spcPts val="0"/>
              </a:spcBef>
              <a:spcAft>
                <a:spcPts val="0"/>
              </a:spcAft>
              <a:buFont typeface="Arial"/>
              <a:buChar char="•"/>
            </a:pPr>
            <a:r>
              <a:rPr lang="en-US" dirty="0"/>
              <a:t>B</a:t>
            </a:r>
            <a:r>
              <a:rPr lang="en-US" dirty="0" smtClean="0"/>
              <a:t>iopower </a:t>
            </a:r>
            <a:r>
              <a:rPr lang="en-US" dirty="0"/>
              <a:t>is evident in </a:t>
            </a:r>
            <a:r>
              <a:rPr lang="en-US" dirty="0" smtClean="0"/>
              <a:t>that rules create </a:t>
            </a:r>
            <a:r>
              <a:rPr lang="en-US" dirty="0"/>
              <a:t>practices that generate cultural scripts regarding </a:t>
            </a:r>
            <a:r>
              <a:rPr lang="en-US" dirty="0" smtClean="0">
                <a:solidFill>
                  <a:schemeClr val="tx2"/>
                </a:solidFill>
              </a:rPr>
              <a:t>normal </a:t>
            </a:r>
            <a:r>
              <a:rPr lang="en-US" dirty="0">
                <a:solidFill>
                  <a:schemeClr val="tx2"/>
                </a:solidFill>
              </a:rPr>
              <a:t>Singaporean </a:t>
            </a:r>
            <a:r>
              <a:rPr lang="en-US" dirty="0" smtClean="0">
                <a:solidFill>
                  <a:schemeClr val="tx2"/>
                </a:solidFill>
              </a:rPr>
              <a:t>ways</a:t>
            </a:r>
            <a:r>
              <a:rPr lang="en-US" dirty="0" smtClean="0"/>
              <a:t> </a:t>
            </a:r>
            <a:r>
              <a:rPr lang="en-US" dirty="0"/>
              <a:t>of acquiring housing and arranging for childcare</a:t>
            </a:r>
            <a:endParaRPr lang="en-SG" dirty="0"/>
          </a:p>
        </p:txBody>
      </p:sp>
    </p:spTree>
    <p:extLst>
      <p:ext uri="{BB962C8B-B14F-4D97-AF65-F5344CB8AC3E}">
        <p14:creationId xmlns:p14="http://schemas.microsoft.com/office/powerpoint/2010/main" val="300283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In this lecture</a:t>
            </a:r>
            <a:r>
              <a:rPr lang="is-IS" sz="2800" dirty="0" smtClean="0"/>
              <a:t>… </a:t>
            </a:r>
            <a:endParaRPr lang="en-SG" sz="2800" dirty="0"/>
          </a:p>
        </p:txBody>
      </p:sp>
      <p:sp>
        <p:nvSpPr>
          <p:cNvPr id="3" name="Content Placeholder 2"/>
          <p:cNvSpPr>
            <a:spLocks noGrp="1"/>
          </p:cNvSpPr>
          <p:nvPr>
            <p:ph idx="1"/>
          </p:nvPr>
        </p:nvSpPr>
        <p:spPr/>
        <p:txBody>
          <a:bodyPr>
            <a:normAutofit/>
          </a:bodyPr>
          <a:lstStyle/>
          <a:p>
            <a:pPr>
              <a:spcBef>
                <a:spcPts val="0"/>
              </a:spcBef>
              <a:spcAft>
                <a:spcPts val="0"/>
              </a:spcAft>
            </a:pPr>
            <a:endParaRPr lang="en-US" dirty="0" smtClean="0"/>
          </a:p>
          <a:p>
            <a:pPr marL="342900" indent="-342900">
              <a:spcBef>
                <a:spcPts val="0"/>
              </a:spcBef>
              <a:spcAft>
                <a:spcPts val="0"/>
              </a:spcAft>
              <a:buFont typeface="Arial"/>
              <a:buChar char="•"/>
            </a:pPr>
            <a:r>
              <a:rPr lang="en-US" dirty="0" smtClean="0"/>
              <a:t>Government and politics </a:t>
            </a:r>
          </a:p>
          <a:p>
            <a:pPr marL="800100" lvl="1" indent="-342900">
              <a:spcBef>
                <a:spcPts val="0"/>
              </a:spcBef>
              <a:buFont typeface="Arial"/>
              <a:buChar char="•"/>
            </a:pPr>
            <a:r>
              <a:rPr lang="en-US" b="1" dirty="0" smtClean="0"/>
              <a:t>The reason for the emergence of the institution of government</a:t>
            </a:r>
          </a:p>
          <a:p>
            <a:pPr marL="800100" lvl="1" indent="-342900">
              <a:spcBef>
                <a:spcPts val="0"/>
              </a:spcBef>
              <a:buFont typeface="Arial"/>
              <a:buChar char="•"/>
            </a:pPr>
            <a:r>
              <a:rPr lang="en-US" b="1" dirty="0" smtClean="0"/>
              <a:t>The purpose and functions of government </a:t>
            </a:r>
          </a:p>
          <a:p>
            <a:pPr marL="800100" lvl="1" indent="-342900">
              <a:spcBef>
                <a:spcPts val="0"/>
              </a:spcBef>
              <a:buFont typeface="Arial"/>
              <a:buChar char="•"/>
            </a:pPr>
            <a:r>
              <a:rPr lang="en-US" b="1" dirty="0" smtClean="0"/>
              <a:t>The significance of biopower in the implementation of political control  </a:t>
            </a:r>
          </a:p>
          <a:p>
            <a:pPr marL="342900" indent="-342900">
              <a:spcBef>
                <a:spcPts val="0"/>
              </a:spcBef>
              <a:spcAft>
                <a:spcPts val="0"/>
              </a:spcAft>
              <a:buFont typeface="Arial"/>
              <a:buChar char="•"/>
            </a:pPr>
            <a:r>
              <a:rPr lang="en-US" dirty="0"/>
              <a:t>C</a:t>
            </a:r>
            <a:r>
              <a:rPr lang="en-US" dirty="0" smtClean="0"/>
              <a:t>reation of the Singapore family </a:t>
            </a:r>
            <a:endParaRPr lang="en-US" dirty="0"/>
          </a:p>
          <a:p>
            <a:pPr marL="800100" lvl="1" indent="-342900">
              <a:spcBef>
                <a:spcPts val="0"/>
              </a:spcBef>
              <a:buFont typeface="Arial"/>
              <a:buChar char="•"/>
            </a:pPr>
            <a:r>
              <a:rPr lang="en-US" b="1" dirty="0" smtClean="0"/>
              <a:t>Housing</a:t>
            </a:r>
          </a:p>
          <a:p>
            <a:pPr marL="800100" lvl="1" indent="-342900">
              <a:spcBef>
                <a:spcPts val="0"/>
              </a:spcBef>
              <a:buFont typeface="Arial"/>
              <a:buChar char="•"/>
            </a:pPr>
            <a:r>
              <a:rPr lang="en-US" b="1" dirty="0" smtClean="0"/>
              <a:t>Caregiving </a:t>
            </a:r>
            <a:endParaRPr lang="en-US" b="1" dirty="0"/>
          </a:p>
          <a:p>
            <a:pPr>
              <a:lnSpc>
                <a:spcPct val="120000"/>
              </a:lnSpc>
              <a:spcBef>
                <a:spcPts val="0"/>
              </a:spcBef>
              <a:spcAft>
                <a:spcPts val="0"/>
              </a:spcAft>
            </a:pPr>
            <a:endParaRPr lang="en-US" dirty="0" smtClean="0"/>
          </a:p>
        </p:txBody>
      </p:sp>
    </p:spTree>
    <p:extLst>
      <p:ext uri="{BB962C8B-B14F-4D97-AF65-F5344CB8AC3E}">
        <p14:creationId xmlns:p14="http://schemas.microsoft.com/office/powerpoint/2010/main" val="167276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indent="-342900">
              <a:spcBef>
                <a:spcPts val="0"/>
              </a:spcBef>
              <a:spcAft>
                <a:spcPts val="0"/>
              </a:spcAft>
            </a:pPr>
            <a:r>
              <a:rPr lang="en-US" sz="3600" dirty="0" smtClean="0"/>
              <a:t>Government and politics</a:t>
            </a:r>
            <a:endParaRPr lang="en-US" sz="3600" dirty="0"/>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823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432800" cy="1371600"/>
          </a:xfrm>
        </p:spPr>
        <p:txBody>
          <a:bodyPr>
            <a:normAutofit/>
          </a:bodyPr>
          <a:lstStyle/>
          <a:p>
            <a:r>
              <a:rPr lang="en-US" sz="2800" dirty="0" smtClean="0"/>
              <a:t>Emergence of The institutions of economy and government </a:t>
            </a:r>
            <a:endParaRPr lang="en-US" sz="2800" dirty="0"/>
          </a:p>
        </p:txBody>
      </p:sp>
      <p:sp>
        <p:nvSpPr>
          <p:cNvPr id="3" name="Content Placeholder 2"/>
          <p:cNvSpPr>
            <a:spLocks noGrp="1"/>
          </p:cNvSpPr>
          <p:nvPr>
            <p:ph idx="1"/>
          </p:nvPr>
        </p:nvSpPr>
        <p:spPr/>
        <p:txBody>
          <a:bodyPr>
            <a:noAutofit/>
          </a:bodyPr>
          <a:lstStyle/>
          <a:p>
            <a:pPr>
              <a:spcBef>
                <a:spcPts val="0"/>
              </a:spcBef>
              <a:spcAft>
                <a:spcPts val="0"/>
              </a:spcAft>
            </a:pPr>
            <a:endParaRPr lang="en-US" dirty="0" smtClean="0"/>
          </a:p>
          <a:p>
            <a:pPr marL="342900" indent="-342900">
              <a:spcBef>
                <a:spcPts val="0"/>
              </a:spcBef>
              <a:spcAft>
                <a:spcPts val="0"/>
              </a:spcAft>
              <a:buFont typeface="Arial"/>
              <a:buChar char="•"/>
            </a:pPr>
            <a:r>
              <a:rPr lang="en-US" dirty="0" smtClean="0"/>
              <a:t>Social </a:t>
            </a:r>
            <a:r>
              <a:rPr lang="en-US" dirty="0"/>
              <a:t>institutions revolve around important human needs </a:t>
            </a:r>
            <a:endParaRPr lang="en-US" dirty="0" smtClean="0"/>
          </a:p>
          <a:p>
            <a:pPr marL="342900" indent="-342900">
              <a:spcBef>
                <a:spcPts val="0"/>
              </a:spcBef>
              <a:spcAft>
                <a:spcPts val="0"/>
              </a:spcAft>
              <a:buFont typeface="Arial"/>
              <a:buChar char="•"/>
            </a:pPr>
            <a:r>
              <a:rPr lang="en-US" dirty="0"/>
              <a:t>In small groups, these needs are satisfied simply and without much </a:t>
            </a:r>
            <a:r>
              <a:rPr lang="en-US" dirty="0" smtClean="0"/>
              <a:t>conflict</a:t>
            </a:r>
            <a:endParaRPr lang="en-US" dirty="0"/>
          </a:p>
          <a:p>
            <a:pPr marL="342900" indent="-342900">
              <a:spcBef>
                <a:spcPts val="0"/>
              </a:spcBef>
              <a:spcAft>
                <a:spcPts val="0"/>
              </a:spcAft>
              <a:buFont typeface="Arial"/>
              <a:buChar char="•"/>
            </a:pPr>
            <a:r>
              <a:rPr lang="en-US" dirty="0"/>
              <a:t>When small groups of individuals become hundreds, matters become more complex</a:t>
            </a:r>
          </a:p>
          <a:p>
            <a:pPr marL="342900" indent="-342900">
              <a:spcBef>
                <a:spcPts val="0"/>
              </a:spcBef>
              <a:spcAft>
                <a:spcPts val="0"/>
              </a:spcAft>
              <a:buFont typeface="Arial"/>
              <a:buChar char="•"/>
            </a:pPr>
            <a:r>
              <a:rPr lang="en-US" dirty="0" smtClean="0"/>
              <a:t>A </a:t>
            </a:r>
            <a:r>
              <a:rPr lang="en-US" dirty="0"/>
              <a:t>process must be instituted for making important decisions for the benefit of the group </a:t>
            </a:r>
          </a:p>
          <a:p>
            <a:pPr marL="342900" indent="-342900">
              <a:spcBef>
                <a:spcPts val="0"/>
              </a:spcBef>
              <a:spcAft>
                <a:spcPts val="0"/>
              </a:spcAft>
              <a:buFont typeface="Arial"/>
              <a:buChar char="•"/>
            </a:pPr>
            <a:r>
              <a:rPr lang="en-US" dirty="0"/>
              <a:t>This process consists of organizational patterns of behavior that eventually crystallize into the institutions of the economy and government </a:t>
            </a:r>
          </a:p>
          <a:p>
            <a:pPr marL="342900" indent="-342900">
              <a:spcBef>
                <a:spcPts val="0"/>
              </a:spcBef>
              <a:spcAft>
                <a:spcPts val="0"/>
              </a:spcAft>
              <a:buFont typeface="Arial"/>
              <a:buChar char="•"/>
            </a:pPr>
            <a:r>
              <a:rPr lang="en-US" dirty="0" smtClean="0"/>
              <a:t>These </a:t>
            </a:r>
            <a:r>
              <a:rPr lang="en-US" dirty="0"/>
              <a:t>patterns and their organization are shaped and reinforced by the ideologies prevalent in each society </a:t>
            </a:r>
          </a:p>
          <a:p>
            <a:pPr>
              <a:spcBef>
                <a:spcPts val="0"/>
              </a:spcBef>
              <a:spcAft>
                <a:spcPts val="0"/>
              </a:spcAft>
            </a:pPr>
            <a:r>
              <a:rPr lang="en-US" dirty="0" smtClean="0"/>
              <a:t> </a:t>
            </a:r>
            <a:endParaRPr lang="en-US" dirty="0"/>
          </a:p>
        </p:txBody>
      </p:sp>
    </p:spTree>
    <p:extLst>
      <p:ext uri="{BB962C8B-B14F-4D97-AF65-F5344CB8AC3E}">
        <p14:creationId xmlns:p14="http://schemas.microsoft.com/office/powerpoint/2010/main" val="944417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47100" cy="1371600"/>
          </a:xfrm>
        </p:spPr>
        <p:txBody>
          <a:bodyPr>
            <a:normAutofit/>
          </a:bodyPr>
          <a:lstStyle/>
          <a:p>
            <a:r>
              <a:rPr lang="en-US" sz="2800" dirty="0" smtClean="0"/>
              <a:t>Institutions of Economy and government </a:t>
            </a: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3589068"/>
              </p:ext>
            </p:extLst>
          </p:nvPr>
        </p:nvGraphicFramePr>
        <p:xfrm>
          <a:off x="457200" y="1752600"/>
          <a:ext cx="7620000" cy="43735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5133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547100" cy="1371600"/>
          </a:xfrm>
        </p:spPr>
        <p:txBody>
          <a:bodyPr>
            <a:normAutofit/>
          </a:bodyPr>
          <a:lstStyle/>
          <a:p>
            <a:r>
              <a:rPr lang="en-US" sz="2800" dirty="0" smtClean="0"/>
              <a:t>State, government, and politics </a:t>
            </a:r>
            <a:endParaRPr lang="en-US" sz="2800" dirty="0"/>
          </a:p>
        </p:txBody>
      </p:sp>
      <p:sp>
        <p:nvSpPr>
          <p:cNvPr id="6" name="Content Placeholder 5"/>
          <p:cNvSpPr>
            <a:spLocks noGrp="1"/>
          </p:cNvSpPr>
          <p:nvPr>
            <p:ph idx="1"/>
          </p:nvPr>
        </p:nvSpPr>
        <p:spPr/>
        <p:txBody>
          <a:bodyPr>
            <a:noAutofit/>
          </a:bodyPr>
          <a:lstStyle/>
          <a:p>
            <a:pPr>
              <a:spcBef>
                <a:spcPts val="0"/>
              </a:spcBef>
              <a:spcAft>
                <a:spcPts val="0"/>
              </a:spcAft>
            </a:pPr>
            <a:endParaRPr lang="en-US" sz="1800" dirty="0" smtClean="0"/>
          </a:p>
          <a:p>
            <a:pPr defTabSz="457200">
              <a:spcBef>
                <a:spcPts val="0"/>
              </a:spcBef>
              <a:spcAft>
                <a:spcPts val="0"/>
              </a:spcAft>
              <a:defRPr/>
            </a:pPr>
            <a:r>
              <a:rPr lang="en-US" sz="1800" dirty="0">
                <a:solidFill>
                  <a:srgbClr val="1782BF"/>
                </a:solidFill>
              </a:rPr>
              <a:t>S</a:t>
            </a:r>
            <a:r>
              <a:rPr lang="en-US" sz="1800" dirty="0" smtClean="0">
                <a:solidFill>
                  <a:srgbClr val="1782BF"/>
                </a:solidFill>
              </a:rPr>
              <a:t>tate</a:t>
            </a:r>
          </a:p>
          <a:p>
            <a:pPr marL="342900" indent="-342900" defTabSz="457200">
              <a:spcBef>
                <a:spcPts val="0"/>
              </a:spcBef>
              <a:spcAft>
                <a:spcPts val="0"/>
              </a:spcAft>
              <a:buFont typeface="Arial"/>
              <a:buChar char="•"/>
              <a:defRPr/>
            </a:pPr>
            <a:r>
              <a:rPr lang="en-US" sz="1800" dirty="0" smtClean="0"/>
              <a:t>The </a:t>
            </a:r>
            <a:r>
              <a:rPr lang="en-US" sz="1800" dirty="0"/>
              <a:t>formal representation of government</a:t>
            </a:r>
          </a:p>
          <a:p>
            <a:pPr marL="342900" indent="-342900" defTabSz="457200">
              <a:spcBef>
                <a:spcPts val="0"/>
              </a:spcBef>
              <a:spcAft>
                <a:spcPts val="0"/>
              </a:spcAft>
              <a:buFont typeface="Arial"/>
              <a:buChar char="•"/>
              <a:defRPr/>
            </a:pPr>
            <a:r>
              <a:rPr lang="en-US" sz="1800" dirty="0"/>
              <a:t>The functions of the state are carried out by the government </a:t>
            </a:r>
          </a:p>
          <a:p>
            <a:pPr marL="342900" indent="-342900" defTabSz="457200">
              <a:spcBef>
                <a:spcPts val="0"/>
              </a:spcBef>
              <a:spcAft>
                <a:spcPts val="0"/>
              </a:spcAft>
              <a:buFont typeface="Arial"/>
              <a:buChar char="•"/>
              <a:defRPr/>
            </a:pPr>
            <a:endParaRPr lang="en-US" sz="1800" dirty="0"/>
          </a:p>
          <a:p>
            <a:pPr defTabSz="457200">
              <a:spcBef>
                <a:spcPts val="0"/>
              </a:spcBef>
              <a:spcAft>
                <a:spcPts val="0"/>
              </a:spcAft>
              <a:defRPr/>
            </a:pPr>
            <a:r>
              <a:rPr lang="en-US" sz="1800" dirty="0" smtClean="0">
                <a:solidFill>
                  <a:srgbClr val="1782BF"/>
                </a:solidFill>
              </a:rPr>
              <a:t>Government</a:t>
            </a:r>
          </a:p>
          <a:p>
            <a:pPr marL="342900" indent="-342900" defTabSz="457200">
              <a:spcBef>
                <a:spcPts val="0"/>
              </a:spcBef>
              <a:spcAft>
                <a:spcPts val="0"/>
              </a:spcAft>
              <a:buFont typeface="Arial"/>
              <a:buChar char="•"/>
              <a:defRPr/>
            </a:pPr>
            <a:r>
              <a:rPr lang="en-US" sz="1800" dirty="0"/>
              <a:t>T</a:t>
            </a:r>
            <a:r>
              <a:rPr lang="en-US" sz="1800" dirty="0" smtClean="0"/>
              <a:t>he </a:t>
            </a:r>
            <a:r>
              <a:rPr lang="en-US" sz="1800" dirty="0"/>
              <a:t>institution that develops as a consequence of the need to maintain social order in a society</a:t>
            </a:r>
          </a:p>
          <a:p>
            <a:pPr marL="342900" indent="-342900" defTabSz="457200">
              <a:spcBef>
                <a:spcPts val="0"/>
              </a:spcBef>
              <a:spcAft>
                <a:spcPts val="0"/>
              </a:spcAft>
              <a:buFont typeface="Arial"/>
              <a:buChar char="•"/>
              <a:defRPr/>
            </a:pPr>
            <a:r>
              <a:rPr lang="en-US" sz="1800" dirty="0">
                <a:solidFill>
                  <a:srgbClr val="FF0000"/>
                </a:solidFill>
              </a:rPr>
              <a:t>P</a:t>
            </a:r>
            <a:r>
              <a:rPr lang="en-US" sz="1800" dirty="0" smtClean="0">
                <a:solidFill>
                  <a:srgbClr val="FF0000"/>
                </a:solidFill>
              </a:rPr>
              <a:t>rovides </a:t>
            </a:r>
            <a:r>
              <a:rPr lang="en-US" sz="1800" dirty="0">
                <a:solidFill>
                  <a:srgbClr val="FF0000"/>
                </a:solidFill>
              </a:rPr>
              <a:t>political control through its political processes, </a:t>
            </a:r>
            <a:r>
              <a:rPr lang="en-US" sz="1800" dirty="0" smtClean="0">
                <a:solidFill>
                  <a:srgbClr val="FF0000"/>
                </a:solidFill>
              </a:rPr>
              <a:t>the </a:t>
            </a:r>
            <a:r>
              <a:rPr lang="en-US" sz="1800" dirty="0">
                <a:solidFill>
                  <a:srgbClr val="FF0000"/>
                </a:solidFill>
              </a:rPr>
              <a:t>laws it establishes and implements, </a:t>
            </a:r>
            <a:r>
              <a:rPr lang="en-US" sz="1800" dirty="0" smtClean="0">
                <a:solidFill>
                  <a:srgbClr val="FF0000"/>
                </a:solidFill>
              </a:rPr>
              <a:t>and </a:t>
            </a:r>
            <a:r>
              <a:rPr lang="en-US" sz="1800" dirty="0">
                <a:solidFill>
                  <a:srgbClr val="FF0000"/>
                </a:solidFill>
              </a:rPr>
              <a:t>the work of its agencies  </a:t>
            </a:r>
          </a:p>
          <a:p>
            <a:pPr defTabSz="457200">
              <a:spcBef>
                <a:spcPts val="0"/>
              </a:spcBef>
              <a:spcAft>
                <a:spcPts val="0"/>
              </a:spcAft>
              <a:defRPr/>
            </a:pPr>
            <a:endParaRPr lang="en-US" sz="1800" dirty="0"/>
          </a:p>
          <a:p>
            <a:pPr defTabSz="457200">
              <a:spcBef>
                <a:spcPts val="0"/>
              </a:spcBef>
              <a:spcAft>
                <a:spcPts val="0"/>
              </a:spcAft>
              <a:defRPr/>
            </a:pPr>
            <a:r>
              <a:rPr lang="en-US" sz="1800" dirty="0" smtClean="0">
                <a:solidFill>
                  <a:srgbClr val="1782BF"/>
                </a:solidFill>
              </a:rPr>
              <a:t>Politics </a:t>
            </a:r>
            <a:endParaRPr lang="en-US" sz="1800" dirty="0">
              <a:solidFill>
                <a:srgbClr val="1782BF"/>
              </a:solidFill>
            </a:endParaRPr>
          </a:p>
          <a:p>
            <a:pPr marL="342900" indent="-342900" defTabSz="457200">
              <a:spcBef>
                <a:spcPts val="0"/>
              </a:spcBef>
              <a:spcAft>
                <a:spcPts val="0"/>
              </a:spcAft>
              <a:buFont typeface="Arial"/>
              <a:buChar char="•"/>
              <a:defRPr/>
            </a:pPr>
            <a:r>
              <a:rPr lang="en-US" sz="1800" dirty="0"/>
              <a:t>The process by which some individuals or groups acquire and maintain </a:t>
            </a:r>
            <a:r>
              <a:rPr lang="en-US" sz="1800" dirty="0" smtClean="0"/>
              <a:t>power</a:t>
            </a:r>
            <a:endParaRPr lang="en-US" sz="1800" dirty="0"/>
          </a:p>
          <a:p>
            <a:pPr>
              <a:spcBef>
                <a:spcPts val="0"/>
              </a:spcBef>
              <a:spcAft>
                <a:spcPts val="0"/>
              </a:spcAft>
            </a:pPr>
            <a:endParaRPr lang="en-US" dirty="0" smtClean="0"/>
          </a:p>
        </p:txBody>
      </p:sp>
    </p:spTree>
    <p:extLst>
      <p:ext uri="{BB962C8B-B14F-4D97-AF65-F5344CB8AC3E}">
        <p14:creationId xmlns:p14="http://schemas.microsoft.com/office/powerpoint/2010/main" val="2060024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343900" cy="1371600"/>
          </a:xfrm>
        </p:spPr>
        <p:txBody>
          <a:bodyPr>
            <a:normAutofit/>
          </a:bodyPr>
          <a:lstStyle/>
          <a:p>
            <a:r>
              <a:rPr lang="en-US" sz="2800" dirty="0" smtClean="0"/>
              <a:t>The purpose of government </a:t>
            </a:r>
            <a:endParaRPr lang="en-US" sz="2800" dirty="0"/>
          </a:p>
        </p:txBody>
      </p:sp>
      <p:sp>
        <p:nvSpPr>
          <p:cNvPr id="2" name="Content Placeholder 1"/>
          <p:cNvSpPr>
            <a:spLocks noGrp="1"/>
          </p:cNvSpPr>
          <p:nvPr>
            <p:ph sz="half" idx="1"/>
          </p:nvPr>
        </p:nvSpPr>
        <p:spPr/>
        <p:txBody>
          <a:bodyPr>
            <a:normAutofit/>
          </a:bodyPr>
          <a:lstStyle/>
          <a:p>
            <a:pPr>
              <a:spcBef>
                <a:spcPts val="0"/>
              </a:spcBef>
              <a:spcAft>
                <a:spcPts val="0"/>
              </a:spcAft>
            </a:pPr>
            <a:endParaRPr lang="en-US" sz="1800" dirty="0" smtClean="0"/>
          </a:p>
          <a:p>
            <a:pPr marL="285750" indent="-285750">
              <a:spcBef>
                <a:spcPts val="0"/>
              </a:spcBef>
              <a:spcAft>
                <a:spcPts val="0"/>
              </a:spcAft>
              <a:buFont typeface="Arial"/>
              <a:buChar char="•"/>
            </a:pPr>
            <a:r>
              <a:rPr lang="en-US" sz="1800" dirty="0"/>
              <a:t>Societies need government because a group way of life requires a certain degree of social order</a:t>
            </a:r>
          </a:p>
          <a:p>
            <a:pPr marL="285750" indent="-285750">
              <a:spcBef>
                <a:spcPts val="0"/>
              </a:spcBef>
              <a:spcAft>
                <a:spcPts val="0"/>
              </a:spcAft>
              <a:buFont typeface="Arial"/>
              <a:buChar char="•"/>
            </a:pPr>
            <a:r>
              <a:rPr lang="en-US" sz="1800" dirty="0"/>
              <a:t>In small societies, the family institution is sufficient to maintain social control over its members by exercising </a:t>
            </a:r>
            <a:r>
              <a:rPr lang="en-US" sz="1800" dirty="0">
                <a:solidFill>
                  <a:schemeClr val="tx2"/>
                </a:solidFill>
              </a:rPr>
              <a:t>moral control </a:t>
            </a:r>
          </a:p>
          <a:p>
            <a:pPr>
              <a:spcBef>
                <a:spcPts val="0"/>
              </a:spcBef>
              <a:spcAft>
                <a:spcPts val="0"/>
              </a:spcAft>
            </a:pPr>
            <a:endParaRPr lang="en-US" sz="1800" dirty="0" smtClean="0"/>
          </a:p>
        </p:txBody>
      </p:sp>
      <p:sp>
        <p:nvSpPr>
          <p:cNvPr id="3" name="Content Placeholder 2"/>
          <p:cNvSpPr>
            <a:spLocks noGrp="1"/>
          </p:cNvSpPr>
          <p:nvPr>
            <p:ph sz="half" idx="2"/>
          </p:nvPr>
        </p:nvSpPr>
        <p:spPr/>
        <p:txBody>
          <a:bodyPr>
            <a:normAutofit/>
          </a:bodyPr>
          <a:lstStyle/>
          <a:p>
            <a:pPr>
              <a:spcBef>
                <a:spcPts val="0"/>
              </a:spcBef>
              <a:spcAft>
                <a:spcPts val="0"/>
              </a:spcAft>
            </a:pPr>
            <a:endParaRPr lang="en-US" sz="1800" dirty="0" smtClean="0"/>
          </a:p>
          <a:p>
            <a:pPr>
              <a:spcBef>
                <a:spcPts val="0"/>
              </a:spcBef>
              <a:spcAft>
                <a:spcPts val="0"/>
              </a:spcAft>
            </a:pPr>
            <a:r>
              <a:rPr lang="en-US" sz="1800" dirty="0"/>
              <a:t>Moral </a:t>
            </a:r>
            <a:r>
              <a:rPr lang="en-US" sz="1800" dirty="0" smtClean="0"/>
              <a:t>control</a:t>
            </a:r>
            <a:endParaRPr lang="en-US" sz="1800" dirty="0"/>
          </a:p>
          <a:p>
            <a:pPr marL="285750" indent="-285750">
              <a:spcBef>
                <a:spcPts val="0"/>
              </a:spcBef>
              <a:spcAft>
                <a:spcPts val="0"/>
              </a:spcAft>
              <a:buFont typeface="Arial"/>
              <a:buChar char="•"/>
            </a:pPr>
            <a:r>
              <a:rPr lang="en-US" sz="1800" dirty="0" smtClean="0"/>
              <a:t>Cultural learning</a:t>
            </a:r>
            <a:endParaRPr lang="en-US" sz="1800" dirty="0"/>
          </a:p>
          <a:p>
            <a:pPr marL="285750" indent="-285750">
              <a:spcBef>
                <a:spcPts val="0"/>
              </a:spcBef>
              <a:spcAft>
                <a:spcPts val="0"/>
              </a:spcAft>
              <a:buFont typeface="Arial"/>
              <a:buChar char="•"/>
            </a:pPr>
            <a:r>
              <a:rPr lang="en-US" sz="1800" dirty="0" smtClean="0"/>
              <a:t>Lies </a:t>
            </a:r>
            <a:r>
              <a:rPr lang="en-US" sz="1800" dirty="0"/>
              <a:t>within the individual, having been internalized through socialization </a:t>
            </a:r>
          </a:p>
          <a:p>
            <a:pPr marL="285750" indent="-285750">
              <a:spcBef>
                <a:spcPts val="0"/>
              </a:spcBef>
              <a:spcAft>
                <a:spcPts val="0"/>
              </a:spcAft>
              <a:buFont typeface="Arial"/>
              <a:buChar char="•"/>
            </a:pPr>
            <a:endParaRPr lang="en-US" sz="1800" dirty="0"/>
          </a:p>
        </p:txBody>
      </p:sp>
    </p:spTree>
    <p:extLst>
      <p:ext uri="{BB962C8B-B14F-4D97-AF65-F5344CB8AC3E}">
        <p14:creationId xmlns:p14="http://schemas.microsoft.com/office/powerpoint/2010/main" val="2472993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Sky">
      <a:dk1>
        <a:sysClr val="windowText" lastClr="000000"/>
      </a:dk1>
      <a:lt1>
        <a:sysClr val="window" lastClr="FFFFFF"/>
      </a:lt1>
      <a:dk2>
        <a:srgbClr val="1782BF"/>
      </a:dk2>
      <a:lt2>
        <a:srgbClr val="62BCE9"/>
      </a:lt2>
      <a:accent1>
        <a:srgbClr val="073779"/>
      </a:accent1>
      <a:accent2>
        <a:srgbClr val="8FD9FB"/>
      </a:accent2>
      <a:accent3>
        <a:srgbClr val="FFCC00"/>
      </a:accent3>
      <a:accent4>
        <a:srgbClr val="EB6615"/>
      </a:accent4>
      <a:accent5>
        <a:srgbClr val="C76402"/>
      </a:accent5>
      <a:accent6>
        <a:srgbClr val="B523B4"/>
      </a:accent6>
      <a:hlink>
        <a:srgbClr val="FFDE26"/>
      </a:hlink>
      <a:folHlink>
        <a:srgbClr val="DEBE0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36475</TotalTime>
  <Words>2183</Words>
  <Application>Microsoft Office PowerPoint</Application>
  <PresentationFormat>On-screen Show (4:3)</PresentationFormat>
  <Paragraphs>261</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Arial Black</vt:lpstr>
      <vt:lpstr>Calibri</vt:lpstr>
      <vt:lpstr>Essential</vt:lpstr>
      <vt:lpstr>Lecture 11:  public policies</vt:lpstr>
      <vt:lpstr>Where we have been…</vt:lpstr>
      <vt:lpstr>Where we are going…</vt:lpstr>
      <vt:lpstr>In this lecture… </vt:lpstr>
      <vt:lpstr>Government and politics</vt:lpstr>
      <vt:lpstr>Emergence of The institutions of economy and government </vt:lpstr>
      <vt:lpstr>Institutions of Economy and government </vt:lpstr>
      <vt:lpstr>State, government, and politics </vt:lpstr>
      <vt:lpstr>The purpose of government </vt:lpstr>
      <vt:lpstr>The purpose of government </vt:lpstr>
      <vt:lpstr>The functions of government </vt:lpstr>
      <vt:lpstr>Biopower and docile bodies  </vt:lpstr>
      <vt:lpstr>Biopower and docile bodies </vt:lpstr>
      <vt:lpstr>Biopower and docile bodies </vt:lpstr>
      <vt:lpstr>Biopower and docile bodies </vt:lpstr>
      <vt:lpstr>Biopower and docile bodies </vt:lpstr>
      <vt:lpstr>Biopower and docile bodies </vt:lpstr>
      <vt:lpstr>Creation of the Singapore family</vt:lpstr>
      <vt:lpstr>Creation of the Singapore family </vt:lpstr>
      <vt:lpstr>The “normal” path to acquiring a home</vt:lpstr>
      <vt:lpstr>The “normal” path to acquiring a home</vt:lpstr>
      <vt:lpstr>The “normal” path to acquiring a home</vt:lpstr>
      <vt:lpstr>The “normal” path to acquiring a home</vt:lpstr>
      <vt:lpstr>The “normal” path to acquiring a home</vt:lpstr>
      <vt:lpstr>The “normal” path to acquiring a home</vt:lpstr>
      <vt:lpstr>The “normal” path to acquiring a home</vt:lpstr>
      <vt:lpstr>Gendered childcare </vt:lpstr>
      <vt:lpstr>Gendered childcare  </vt:lpstr>
      <vt:lpstr>Gendered childcare  </vt:lpstr>
      <vt:lpstr>Gendered childcare</vt:lpstr>
      <vt:lpstr>Gendered childcare</vt:lpstr>
      <vt:lpstr>Gendered childcare</vt:lpstr>
      <vt:lpstr>Gendered childcare </vt:lpstr>
      <vt:lpstr>summary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gender studies </dc:title>
  <dc:creator>Kenneth</dc:creator>
  <cp:lastModifiedBy>Leanne Tan</cp:lastModifiedBy>
  <cp:revision>1822</cp:revision>
  <cp:lastPrinted>2015-08-17T13:19:07Z</cp:lastPrinted>
  <dcterms:created xsi:type="dcterms:W3CDTF">2015-05-13T03:37:12Z</dcterms:created>
  <dcterms:modified xsi:type="dcterms:W3CDTF">2015-10-27T03:19:11Z</dcterms:modified>
</cp:coreProperties>
</file>