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486" r:id="rId3"/>
    <p:sldId id="392" r:id="rId4"/>
    <p:sldId id="487" r:id="rId5"/>
    <p:sldId id="489" r:id="rId6"/>
    <p:sldId id="527" r:id="rId7"/>
    <p:sldId id="528" r:id="rId8"/>
    <p:sldId id="488" r:id="rId9"/>
    <p:sldId id="529" r:id="rId10"/>
    <p:sldId id="530" r:id="rId11"/>
    <p:sldId id="553" r:id="rId12"/>
    <p:sldId id="533" r:id="rId13"/>
    <p:sldId id="532" r:id="rId14"/>
    <p:sldId id="535" r:id="rId15"/>
    <p:sldId id="534" r:id="rId16"/>
    <p:sldId id="550" r:id="rId17"/>
    <p:sldId id="537" r:id="rId18"/>
    <p:sldId id="538" r:id="rId19"/>
    <p:sldId id="539" r:id="rId20"/>
    <p:sldId id="540" r:id="rId21"/>
    <p:sldId id="548" r:id="rId22"/>
    <p:sldId id="549" r:id="rId23"/>
    <p:sldId id="541" r:id="rId24"/>
    <p:sldId id="543" r:id="rId25"/>
    <p:sldId id="544" r:id="rId26"/>
    <p:sldId id="542" r:id="rId27"/>
    <p:sldId id="545" r:id="rId28"/>
    <p:sldId id="546" r:id="rId29"/>
    <p:sldId id="547" r:id="rId30"/>
    <p:sldId id="552" r:id="rId31"/>
    <p:sldId id="551" r:id="rId32"/>
    <p:sldId id="554" r:id="rId33"/>
    <p:sldId id="555" r:id="rId34"/>
    <p:sldId id="556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C6DC07-058F-C848-A13C-9356DFF8968B}">
          <p14:sldIdLst>
            <p14:sldId id="256"/>
            <p14:sldId id="486"/>
            <p14:sldId id="392"/>
            <p14:sldId id="487"/>
            <p14:sldId id="489"/>
            <p14:sldId id="527"/>
            <p14:sldId id="528"/>
            <p14:sldId id="488"/>
            <p14:sldId id="529"/>
            <p14:sldId id="530"/>
            <p14:sldId id="553"/>
            <p14:sldId id="533"/>
            <p14:sldId id="532"/>
            <p14:sldId id="535"/>
            <p14:sldId id="534"/>
            <p14:sldId id="550"/>
            <p14:sldId id="537"/>
            <p14:sldId id="538"/>
            <p14:sldId id="539"/>
            <p14:sldId id="540"/>
            <p14:sldId id="548"/>
            <p14:sldId id="549"/>
            <p14:sldId id="541"/>
            <p14:sldId id="543"/>
            <p14:sldId id="544"/>
            <p14:sldId id="542"/>
            <p14:sldId id="545"/>
            <p14:sldId id="546"/>
            <p14:sldId id="547"/>
            <p14:sldId id="552"/>
            <p14:sldId id="551"/>
            <p14:sldId id="554"/>
            <p14:sldId id="555"/>
            <p14:sldId id="5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3" autoAdjust="0"/>
    <p:restoredTop sz="71114" autoAdjust="0"/>
  </p:normalViewPr>
  <p:slideViewPr>
    <p:cSldViewPr snapToGrid="0" snapToObjects="1">
      <p:cViewPr varScale="1">
        <p:scale>
          <a:sx n="50" d="100"/>
          <a:sy n="50" d="100"/>
        </p:scale>
        <p:origin x="1732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50" d="100"/>
          <a:sy n="150" d="100"/>
        </p:scale>
        <p:origin x="-4296" y="6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2CD44-3EA4-2041-BF69-750AEA73D5B0}" type="datetimeFigureOut">
              <a:rPr lang="en-US" smtClean="0"/>
              <a:t>11/3/2015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CA1EA-E6D8-4044-8004-F353341EC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41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64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78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/>
              <a:buNone/>
            </a:pPr>
            <a:r>
              <a:rPr lang="en-SG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we don’t live in isolation, and we are imbedded in institutions and organisations, and that affects what identity we take</a:t>
            </a:r>
            <a:endParaRPr lang="en-SG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8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Normal</a:t>
            </a:r>
            <a:r>
              <a:rPr lang="en-US" baseline="0" dirty="0" smtClean="0"/>
              <a:t> family ideology is a social construction.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34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aseline="0" dirty="0" smtClean="0"/>
              <a:t>Skepticism whether transnational families can adequately provide for the family.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48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0" dirty="0" smtClean="0"/>
              <a:t>Framework</a:t>
            </a:r>
            <a:r>
              <a:rPr lang="en-US" b="0" baseline="0" dirty="0" smtClean="0"/>
              <a:t> occur on all levels of relationship, but easier to understand based on the levels depicted here. </a:t>
            </a:r>
          </a:p>
          <a:p>
            <a:pPr marL="0" indent="0">
              <a:buFont typeface="Arial"/>
              <a:buNone/>
            </a:pPr>
            <a:r>
              <a:rPr lang="en-US" b="0" baseline="0" dirty="0" smtClean="0"/>
              <a:t>SE- internalized beliefs and attitudes towards family</a:t>
            </a:r>
          </a:p>
          <a:p>
            <a:pPr marL="0" indent="0">
              <a:buFont typeface="Arial"/>
              <a:buNone/>
            </a:pPr>
            <a:r>
              <a:rPr lang="en-US" b="0" baseline="0" dirty="0" smtClean="0"/>
              <a:t>SI- interaction between family members; the idea of care and love </a:t>
            </a:r>
          </a:p>
          <a:p>
            <a:pPr marL="0" indent="0">
              <a:buFont typeface="Arial"/>
              <a:buNone/>
            </a:pPr>
            <a:r>
              <a:rPr lang="en-US" b="0" baseline="0" dirty="0" smtClean="0"/>
              <a:t>FD- organization of the family grp</a:t>
            </a:r>
          </a:p>
          <a:p>
            <a:pPr marL="0" indent="0">
              <a:buFont typeface="Arial"/>
              <a:buNone/>
            </a:pPr>
            <a:endParaRPr lang="en-US" b="0" baseline="0" dirty="0" smtClean="0"/>
          </a:p>
          <a:p>
            <a:pPr marL="0" indent="0">
              <a:buFont typeface="Arial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09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Love regarded</a:t>
            </a:r>
            <a:r>
              <a:rPr lang="en-US" baseline="0" dirty="0" smtClean="0"/>
              <a:t> as fragile and weak</a:t>
            </a:r>
          </a:p>
          <a:p>
            <a:r>
              <a:rPr lang="en-US" baseline="0" dirty="0" smtClean="0"/>
              <a:t>Relationships with family is more important than love</a:t>
            </a:r>
          </a:p>
          <a:p>
            <a:r>
              <a:rPr lang="en-US" baseline="0" dirty="0" smtClean="0"/>
              <a:t>Love can be blamed on popular culture, idea of sole goal in life is to meet the 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68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aseline="0" dirty="0" smtClean="0"/>
              <a:t>Frown upon to form teacher-student relationship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5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5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41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487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41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b="0" baseline="0" dirty="0" smtClean="0"/>
              <a:t>A gender is always attributed to us</a:t>
            </a:r>
            <a:endParaRPr lang="en-US" sz="1200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0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0" baseline="0" dirty="0" smtClean="0"/>
              <a:t>Even when men do household chores, it is still different from the women. Men tend to do the chores that are infrequent, and optional ( e.g. car washing) as compared to meals (more time rigid)</a:t>
            </a:r>
          </a:p>
          <a:p>
            <a:pPr marL="0" indent="0">
              <a:buFont typeface="Arial"/>
              <a:buNone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27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100" b="0" baseline="0" dirty="0" smtClean="0"/>
              <a:t>Mothers do not use this term of babysitting a child.</a:t>
            </a:r>
          </a:p>
          <a:p>
            <a:pPr marL="0" indent="0">
              <a:buFont typeface="Arial"/>
              <a:buNone/>
            </a:pPr>
            <a:r>
              <a:rPr lang="en-US" sz="1100" b="0" baseline="0" dirty="0" smtClean="0"/>
              <a:t>Men “helping”</a:t>
            </a:r>
            <a:endParaRPr lang="en-US" sz="1100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24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156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245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Both images are </a:t>
            </a:r>
            <a:r>
              <a:rPr lang="en-US" baseline="0" dirty="0" err="1" smtClean="0"/>
              <a:t>critised</a:t>
            </a:r>
            <a:r>
              <a:rPr lang="en-US" baseline="0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14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14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discussed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Michel Foucault’s ideas about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biopower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how it relates to public policies </a:t>
            </a:r>
            <a:endParaRPr lang="en-SG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particular,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how the latent or unintended function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government is to regulate families through the production of docile bodies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Foucault shows how the architectural design and organization of the prison provides a perfect surveillance machine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With</a:t>
            </a:r>
            <a:r>
              <a:rPr lang="en-US" baseline="0" dirty="0" smtClean="0"/>
              <a:t> t</a:t>
            </a:r>
            <a:r>
              <a:rPr lang="en-US" dirty="0" smtClean="0"/>
              <a:t>he panopticon design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The prisoners are constantly in view of a central guard tower but cannot ever be sure when they, specifically, are under surveillance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A prisoner, knowing that he may be watched at any moment, eventually becomes docile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He becomes his own warden and regulates his own behavior </a:t>
            </a:r>
          </a:p>
          <a:p>
            <a:endParaRPr lang="en-US" dirty="0" smtClean="0"/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Foucault labels these structures and practices “disciplinary technologies” 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biopower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disciplinary technologies aim to produce a human being who would behave as a docile, yet productive, body 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S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Singapore, ‘‘the family,’’ through various public policies, has come to take on very specific definitions </a:t>
            </a:r>
          </a:p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Reflecting the normal family ideology, the Singaporean couple formed through heterosexual marriage – where both man and woman are employed in the formal labor market, and where the couple has older and aging parents and young children to support – has become the normalized form of imagining family</a:t>
            </a:r>
          </a:p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type of familial membership is explicit criterion for accessing housing and support for </a:t>
            </a:r>
            <a:r>
              <a:rPr lang="en-S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caregiving</a:t>
            </a:r>
          </a:p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S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S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Policies creates norms</a:t>
            </a:r>
          </a:p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internalises these norms and thus less deviance from it </a:t>
            </a:r>
          </a:p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Stigma associated with other forms are not seen as norms. </a:t>
            </a:r>
          </a:p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S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973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14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728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Family no</a:t>
            </a:r>
            <a:r>
              <a:rPr lang="en-US" baseline="0" dirty="0" smtClean="0"/>
              <a:t> longer becomes a private sphere but also tied with other historical and social focus</a:t>
            </a:r>
          </a:p>
          <a:p>
            <a:r>
              <a:rPr lang="en-US" baseline="0" dirty="0" smtClean="0"/>
              <a:t>Families will continue to exist in the future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930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93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85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68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68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68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85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5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11/3/2015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11/3/2015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11/3/2015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11/3/2015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D227E9D-E75D-6646-8DE1-4678C178D8CA}" type="datetimeFigureOut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Lecture 12: </a:t>
            </a:r>
            <a:br>
              <a:rPr lang="en-US" sz="3600" dirty="0" smtClean="0"/>
            </a:br>
            <a:r>
              <a:rPr lang="en-US" sz="3600" dirty="0" smtClean="0"/>
              <a:t>making sense of the Sociology of the Family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8432800" cy="91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SC22o5: Sociology of the family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509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to prepare for the exam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Review all the main themes of the course </a:t>
            </a:r>
            <a:endParaRPr lang="en-US" dirty="0" smtClean="0"/>
          </a:p>
          <a:p>
            <a:pPr marL="800100" lvl="1" indent="-342900">
              <a:spcBef>
                <a:spcPts val="0"/>
              </a:spcBef>
              <a:buFont typeface="Arial"/>
              <a:buChar char="•"/>
            </a:pPr>
            <a:r>
              <a:rPr lang="en-US" b="1" dirty="0" smtClean="0"/>
              <a:t>Focus </a:t>
            </a:r>
            <a:r>
              <a:rPr lang="en-US" b="1" dirty="0"/>
              <a:t>on issues emphasized in </a:t>
            </a:r>
            <a:r>
              <a:rPr lang="en-US" b="1" dirty="0" smtClean="0"/>
              <a:t>lectures</a:t>
            </a:r>
            <a:endParaRPr lang="en-US" b="1" dirty="0"/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Relate </a:t>
            </a:r>
            <a:r>
              <a:rPr lang="en-US" dirty="0"/>
              <a:t>key examples to those themes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Identify main arguments in the </a:t>
            </a:r>
            <a:r>
              <a:rPr lang="en-US" dirty="0" smtClean="0"/>
              <a:t>readings</a:t>
            </a:r>
          </a:p>
          <a:p>
            <a:pPr marL="800100" lvl="1" indent="-342900">
              <a:spcBef>
                <a:spcPts val="0"/>
              </a:spcBef>
              <a:buFont typeface="Arial"/>
              <a:buChar char="•"/>
            </a:pPr>
            <a:r>
              <a:rPr lang="en-US" b="1" dirty="0" smtClean="0"/>
              <a:t>Answer </a:t>
            </a:r>
            <a:r>
              <a:rPr lang="en-US" b="1" dirty="0"/>
              <a:t>the question: “Why did she make us read this?!!” 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Relate those arguments to the main themes in the </a:t>
            </a:r>
            <a:r>
              <a:rPr lang="en-US" dirty="0" smtClean="0"/>
              <a:t>course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88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21" y="0"/>
            <a:ext cx="3882232" cy="484632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Questions?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820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Overview of main themes</a:t>
            </a:r>
            <a:endParaRPr lang="en-SG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1842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Questions to answer…</a:t>
            </a:r>
            <a:endParaRPr lang="en-SG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What is the social construction of family?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What is the normal family ideology? </a:t>
            </a:r>
            <a:r>
              <a:rPr lang="en-US" sz="1800" dirty="0"/>
              <a:t>How do transnational families challenge the normal family ideology? </a:t>
            </a:r>
            <a:endParaRPr lang="en-US" sz="18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What are the conceptual frameworks in the analysis of the family? How do they help us to understand the family?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How did romantic love come about?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What is exogamy and endogamy? Why are these rules important?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What is the marriage decline perspective and marriage resilience perspective</a:t>
            </a:r>
            <a:r>
              <a:rPr lang="en-US" sz="1800" dirty="0" smtClean="0"/>
              <a:t>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Why is gender a performance more than an identity? How does doing gender relate to the division of labor? How does doing gender relate to fatherhood and motherhood?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How did </a:t>
            </a:r>
            <a:r>
              <a:rPr lang="en-US" sz="1800" dirty="0" err="1" smtClean="0"/>
              <a:t>biopower</a:t>
            </a:r>
            <a:r>
              <a:rPr lang="en-US" sz="1800" dirty="0" smtClean="0"/>
              <a:t> come about? What is the basis of </a:t>
            </a:r>
            <a:r>
              <a:rPr lang="en-US" sz="1800" dirty="0" err="1" smtClean="0"/>
              <a:t>biopower</a:t>
            </a:r>
            <a:r>
              <a:rPr lang="en-US" sz="1800" dirty="0" smtClean="0"/>
              <a:t> in public policies? </a:t>
            </a:r>
          </a:p>
        </p:txBody>
      </p:sp>
    </p:spTree>
    <p:extLst>
      <p:ext uri="{BB962C8B-B14F-4D97-AF65-F5344CB8AC3E}">
        <p14:creationId xmlns:p14="http://schemas.microsoft.com/office/powerpoint/2010/main" val="146492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3120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social construction of family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The meaning we attach to family </a:t>
            </a:r>
            <a:r>
              <a:rPr lang="en-US" sz="2400" dirty="0" smtClean="0">
                <a:solidFill>
                  <a:srgbClr val="FF0000"/>
                </a:solidFill>
              </a:rPr>
              <a:t>is a matter of collective definition and human agreement 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Our relationships to others </a:t>
            </a:r>
            <a:r>
              <a:rPr lang="en-US" sz="2400" dirty="0" smtClean="0">
                <a:solidFill>
                  <a:schemeClr val="tx2"/>
                </a:solidFill>
              </a:rPr>
              <a:t>become</a:t>
            </a:r>
            <a:r>
              <a:rPr lang="en-US" sz="2400" dirty="0" smtClean="0"/>
              <a:t> family relationships when we refer to ourselves and treat one another as a family  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1660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47100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Normal family ideology and </a:t>
            </a:r>
            <a:br>
              <a:rPr lang="en-US" sz="2800" dirty="0" smtClean="0"/>
            </a:br>
            <a:r>
              <a:rPr lang="en-US" sz="2800" dirty="0" smtClean="0"/>
              <a:t>social change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sz="1800" dirty="0" smtClean="0"/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/>
              <a:t>Our </a:t>
            </a:r>
            <a:r>
              <a:rPr lang="en-US" sz="1800" dirty="0"/>
              <a:t>traditional family model of the married heterosexual couple with </a:t>
            </a:r>
            <a:r>
              <a:rPr lang="en-US" sz="1800" dirty="0" smtClean="0"/>
              <a:t>children </a:t>
            </a:r>
            <a:r>
              <a:rPr lang="en-US" sz="1800" dirty="0"/>
              <a:t>based on a sexual division of labor where the husband as breadwinner provides economic support for his dependent wife and children, while the wife cares for both the husband and </a:t>
            </a:r>
            <a:r>
              <a:rPr lang="en-US" sz="1800" dirty="0" smtClean="0"/>
              <a:t>children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sz="1800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/>
              <a:t>Increasing divorce rates and single mother households 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/>
              <a:t>Lifelong marriage as one of several alternatives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/>
              <a:t>Women’s entry into the paid labor force and home-centered motherhood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>
                <a:solidFill>
                  <a:srgbClr val="FF0000"/>
                </a:solidFill>
              </a:rPr>
              <a:t>Rising uncertainty in men’s economic futures and men as good providers 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320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47100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Normal family ideology and Transnational families</a:t>
            </a:r>
            <a:endParaRPr lang="en-S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</a:rPr>
              <a:t>Transnational </a:t>
            </a:r>
            <a:r>
              <a:rPr lang="en-US" sz="1600" dirty="0">
                <a:solidFill>
                  <a:srgbClr val="000000"/>
                </a:solidFill>
              </a:rPr>
              <a:t>families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SG" sz="1600" dirty="0">
                <a:solidFill>
                  <a:srgbClr val="000000"/>
                </a:solidFill>
              </a:rPr>
              <a:t>Members of families </a:t>
            </a:r>
            <a:r>
              <a:rPr lang="en-SG" sz="1600" dirty="0">
                <a:solidFill>
                  <a:srgbClr val="FF0000"/>
                </a:solidFill>
              </a:rPr>
              <a:t>retain their sense of collectivity and kinship in spite of being spread across multiple </a:t>
            </a:r>
            <a:r>
              <a:rPr lang="en-SG" sz="1600" dirty="0" smtClean="0">
                <a:solidFill>
                  <a:srgbClr val="FF0000"/>
                </a:solidFill>
              </a:rPr>
              <a:t>nations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SG" sz="1600" dirty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defTabSz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What counts as care and what counts as acceptable family formations and practices are socially and culturally specific and negotiated within particular economic and political circumstances</a:t>
            </a:r>
          </a:p>
          <a:p>
            <a:pPr marL="171450" indent="-171450" defTabSz="45720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600" dirty="0"/>
              <a:t>I</a:t>
            </a:r>
            <a:r>
              <a:rPr lang="en-US" sz="1600" dirty="0" smtClean="0"/>
              <a:t>t </a:t>
            </a:r>
            <a:r>
              <a:rPr lang="en-US" sz="1600" dirty="0"/>
              <a:t>is common and acceptable for children to be raised by someone other than their biological parents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600" dirty="0" smtClean="0">
                <a:solidFill>
                  <a:srgbClr val="FF0000"/>
                </a:solidFill>
              </a:rPr>
              <a:t>Women often migrate </a:t>
            </a:r>
            <a:r>
              <a:rPr lang="en-SG" sz="1600" dirty="0">
                <a:solidFill>
                  <a:srgbClr val="FF0000"/>
                </a:solidFill>
              </a:rPr>
              <a:t>and </a:t>
            </a:r>
            <a:r>
              <a:rPr lang="en-SG" sz="1600" dirty="0" smtClean="0">
                <a:solidFill>
                  <a:srgbClr val="FF0000"/>
                </a:solidFill>
              </a:rPr>
              <a:t>assume </a:t>
            </a:r>
            <a:r>
              <a:rPr lang="en-SG" sz="1600" dirty="0">
                <a:solidFill>
                  <a:srgbClr val="FF0000"/>
                </a:solidFill>
              </a:rPr>
              <a:t>the breadwinner’s role that has traditionally been ascribed to men</a:t>
            </a:r>
          </a:p>
        </p:txBody>
      </p:sp>
    </p:spTree>
    <p:extLst>
      <p:ext uri="{BB962C8B-B14F-4D97-AF65-F5344CB8AC3E}">
        <p14:creationId xmlns:p14="http://schemas.microsoft.com/office/powerpoint/2010/main" val="2182062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Conceptual frameworks </a:t>
            </a:r>
            <a:endParaRPr lang="en-US" sz="2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160703"/>
              </p:ext>
            </p:extLst>
          </p:nvPr>
        </p:nvGraphicFramePr>
        <p:xfrm>
          <a:off x="457200" y="1752600"/>
          <a:ext cx="76200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Individual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Family Group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Institution 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Social Exchange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Symbolic</a:t>
                      </a:r>
                      <a:r>
                        <a:rPr lang="en-US" sz="2000" b="1" baseline="0" dirty="0" smtClean="0"/>
                        <a:t> Interaction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Family Development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Conflict 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Family</a:t>
                      </a:r>
                      <a:r>
                        <a:rPr lang="en-US" sz="2000" b="1" baseline="0" dirty="0" smtClean="0"/>
                        <a:t> Development</a:t>
                      </a:r>
                    </a:p>
                    <a:p>
                      <a:r>
                        <a:rPr lang="en-US" sz="2000" b="1" baseline="0" dirty="0" smtClean="0"/>
                        <a:t> 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Structural-Functional</a:t>
                      </a:r>
                      <a:r>
                        <a:rPr lang="en-US" sz="2000" b="1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5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2800" cy="1371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/>
              <a:t>romantic love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For most of human history, love had little to do with marriage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To </a:t>
            </a:r>
            <a:r>
              <a:rPr lang="en-US" dirty="0"/>
              <a:t>acquire influential in-laws, effect business mergers, raise capital, improve social status, </a:t>
            </a:r>
            <a:r>
              <a:rPr lang="en-US" dirty="0" smtClean="0"/>
              <a:t>and expand </a:t>
            </a:r>
            <a:r>
              <a:rPr lang="en-US" dirty="0"/>
              <a:t>family </a:t>
            </a:r>
            <a:r>
              <a:rPr lang="en-US" dirty="0" smtClean="0"/>
              <a:t>labor force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</a:t>
            </a:r>
            <a:r>
              <a:rPr lang="en-US" dirty="0" smtClean="0"/>
              <a:t>resence and importance of romantic love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Focus </a:t>
            </a:r>
            <a:r>
              <a:rPr lang="en-US" dirty="0"/>
              <a:t>on individual </a:t>
            </a:r>
            <a:r>
              <a:rPr lang="en-US" dirty="0" smtClean="0"/>
              <a:t>needs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Aided </a:t>
            </a:r>
            <a:r>
              <a:rPr lang="en-US" dirty="0"/>
              <a:t>by popular culture and marital advice </a:t>
            </a:r>
            <a:r>
              <a:rPr lang="en-US" dirty="0" smtClean="0"/>
              <a:t>experts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Romantic </a:t>
            </a:r>
            <a:r>
              <a:rPr lang="en-US" dirty="0"/>
              <a:t>love </a:t>
            </a:r>
            <a:r>
              <a:rPr lang="en-US" dirty="0" smtClean="0"/>
              <a:t>is more </a:t>
            </a:r>
            <a:r>
              <a:rPr lang="en-US" dirty="0"/>
              <a:t>important as a basis for intimate relationships in individualist societies than in collectivist societies that emphasize group obligations</a:t>
            </a:r>
          </a:p>
        </p:txBody>
      </p:sp>
    </p:spTree>
    <p:extLst>
      <p:ext uri="{BB962C8B-B14F-4D97-AF65-F5344CB8AC3E}">
        <p14:creationId xmlns:p14="http://schemas.microsoft.com/office/powerpoint/2010/main" val="67822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4400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Exogamy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At any given point in time, each one of us is a member of many groups simultaneously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Exogamy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Rules that require an individual to form a long-term romantic relationship with someone </a:t>
            </a:r>
            <a:r>
              <a:rPr lang="en-US" dirty="0">
                <a:solidFill>
                  <a:schemeClr val="tx2"/>
                </a:solidFill>
              </a:rPr>
              <a:t>outside</a:t>
            </a:r>
            <a:r>
              <a:rPr lang="en-US" dirty="0"/>
              <a:t> certain social groups </a:t>
            </a:r>
            <a:endParaRPr lang="en-US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In South Korea, for example, individuals are discouraged from marrying someone with the same surname 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Incest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In almost all societies, exogamy rules define marrying or having sex with individuals in one’s own immediate family (siblings, parents, children</a:t>
            </a:r>
            <a:r>
              <a:rPr lang="en-US" dirty="0" smtClean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5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this lecture</a:t>
            </a:r>
            <a:r>
              <a:rPr lang="is-IS" sz="2800" dirty="0" smtClean="0"/>
              <a:t>… </a:t>
            </a:r>
            <a:endParaRPr lang="en-S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How to prepare </a:t>
            </a:r>
            <a:r>
              <a:rPr lang="en-US" dirty="0"/>
              <a:t>for the </a:t>
            </a:r>
            <a:r>
              <a:rPr lang="en-US" dirty="0" smtClean="0"/>
              <a:t>exam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Overview of </a:t>
            </a:r>
            <a:r>
              <a:rPr lang="en-US" dirty="0" smtClean="0"/>
              <a:t>main themes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How to make the most of Sociology of the Family 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2768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4400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Endogamy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Endogamy</a:t>
            </a:r>
            <a:endParaRPr lang="en-US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Rules that </a:t>
            </a:r>
            <a:r>
              <a:rPr lang="en-US" dirty="0" smtClean="0"/>
              <a:t>limit intimate choices to individuals </a:t>
            </a:r>
            <a:r>
              <a:rPr lang="en-US" dirty="0" smtClean="0">
                <a:solidFill>
                  <a:srgbClr val="1782BF"/>
                </a:solidFill>
              </a:rPr>
              <a:t>within</a:t>
            </a:r>
            <a:r>
              <a:rPr lang="en-US" dirty="0" smtClean="0"/>
              <a:t> one’s social group, principally race, religion, and social class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Education and employment patterns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Individuals with similar backgrounds will come into contact and share </a:t>
            </a:r>
            <a:r>
              <a:rPr lang="en-US" dirty="0">
                <a:sym typeface="Wingdings"/>
              </a:rPr>
              <a:t>c</a:t>
            </a:r>
            <a:r>
              <a:rPr lang="en-US" dirty="0" smtClean="0">
                <a:sym typeface="Wingdings"/>
              </a:rPr>
              <a:t>ommon beliefs, values, and experiences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ym typeface="Wingding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ym typeface="Wingdings"/>
              </a:rPr>
              <a:t>Rules of endogamy reflect our society’s traditional distaste for relationships that cross group boundaries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66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59800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Divorce: </a:t>
            </a:r>
            <a:br>
              <a:rPr lang="en-US" sz="2800" dirty="0" smtClean="0"/>
            </a:br>
            <a:r>
              <a:rPr lang="en-US" sz="2800" dirty="0" smtClean="0"/>
              <a:t>the marriage </a:t>
            </a:r>
            <a:r>
              <a:rPr lang="en-US" sz="2800" dirty="0" err="1" smtClean="0"/>
              <a:t>dabate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When a society celebrates individual freedom, individuals’ intimate choices are likely to be driven by personal feelings and emotions 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>
                <a:sym typeface="Wingdings" pitchFamily="2" charset="2"/>
              </a:rPr>
              <a:t>Rise in </a:t>
            </a:r>
            <a:r>
              <a:rPr lang="en-US" dirty="0"/>
              <a:t>expectations of marriage </a:t>
            </a:r>
          </a:p>
          <a:p>
            <a:pPr marL="285750" indent="-285750" defTabSz="45720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More </a:t>
            </a:r>
            <a:r>
              <a:rPr lang="en-US" dirty="0"/>
              <a:t>file for </a:t>
            </a:r>
            <a:r>
              <a:rPr lang="en-US" dirty="0" smtClean="0"/>
              <a:t>divorce as </a:t>
            </a:r>
            <a:r>
              <a:rPr lang="en-US" dirty="0"/>
              <a:t>their partners fail to provide love, companionship and emotional intimacy</a:t>
            </a:r>
            <a:endParaRPr lang="en-SG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</a:rPr>
              <a:t>In collectivist </a:t>
            </a:r>
            <a:r>
              <a:rPr lang="en-US" dirty="0" smtClean="0">
                <a:solidFill>
                  <a:srgbClr val="FF0000"/>
                </a:solidFill>
              </a:rPr>
              <a:t>societies, </a:t>
            </a:r>
            <a:r>
              <a:rPr lang="en-US" dirty="0">
                <a:solidFill>
                  <a:srgbClr val="FF0000"/>
                </a:solidFill>
              </a:rPr>
              <a:t>individuals’ expectations can seem quite low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ow </a:t>
            </a:r>
            <a:r>
              <a:rPr lang="en-US" dirty="0">
                <a:solidFill>
                  <a:srgbClr val="FF0000"/>
                </a:solidFill>
              </a:rPr>
              <a:t>expectations may help to prevent marital breakups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851525" y="1574800"/>
            <a:ext cx="3292475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97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47100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Divorce: </a:t>
            </a:r>
            <a:br>
              <a:rPr lang="en-US" sz="2800" dirty="0" smtClean="0"/>
            </a:br>
            <a:r>
              <a:rPr lang="en-US" sz="2800" dirty="0" smtClean="0"/>
              <a:t>the marriage debate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Marital decline perspective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>
                <a:sym typeface="Wingdings" pitchFamily="2" charset="2"/>
              </a:rPr>
              <a:t>Individualistic perspective of marriage </a:t>
            </a:r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preoccupied with pursuit of personal happiness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>
                <a:sym typeface="Wingdings" pitchFamily="2" charset="2"/>
              </a:rPr>
              <a:t>Must create a culture that is </a:t>
            </a:r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supportive of marriage and commitment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>
                <a:sym typeface="Wingdings" pitchFamily="2" charset="2"/>
              </a:rPr>
              <a:t>Increase in pro-marriage programs; restriction on no-fault divorce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</a:rPr>
              <a:t>Marital resilience perspective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sym typeface="Wingdings" pitchFamily="2" charset="2"/>
              </a:rPr>
              <a:t>Divorce as second chance at happiness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sym typeface="Wingdings" pitchFamily="2" charset="2"/>
              </a:rPr>
              <a:t>Evolution of choice and opportunities for women </a:t>
            </a:r>
            <a:r>
              <a:rPr lang="en-US" sz="1800" dirty="0" smtClean="0">
                <a:solidFill>
                  <a:srgbClr val="000000"/>
                </a:solidFill>
                <a:sym typeface="Wingdings" pitchFamily="2" charset="2"/>
              </a:rPr>
              <a:t>lead </a:t>
            </a:r>
            <a:r>
              <a:rPr lang="en-US" sz="1800" dirty="0">
                <a:solidFill>
                  <a:srgbClr val="000000"/>
                </a:solidFill>
                <a:sym typeface="Wingdings" pitchFamily="2" charset="2"/>
              </a:rPr>
              <a:t>to strengthening of intimate relationships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Promote social policies that provide greater support to adults and </a:t>
            </a:r>
            <a:r>
              <a:rPr lang="en-US" sz="1800" dirty="0" smtClean="0">
                <a:solidFill>
                  <a:srgbClr val="FF0000"/>
                </a:solidFill>
                <a:sym typeface="Wingdings" pitchFamily="2" charset="2"/>
              </a:rPr>
              <a:t>children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(regardless of family type)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54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63280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1782BF"/>
                </a:solidFill>
              </a:rPr>
              <a:t>Doing gender </a:t>
            </a:r>
            <a:endParaRPr lang="en-US" sz="2800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C</a:t>
            </a:r>
            <a:r>
              <a:rPr lang="en-US" dirty="0" smtClean="0"/>
              <a:t>hildren </a:t>
            </a:r>
            <a:r>
              <a:rPr lang="en-US" dirty="0"/>
              <a:t>acquire </a:t>
            </a:r>
            <a:r>
              <a:rPr lang="en-US" dirty="0">
                <a:solidFill>
                  <a:srgbClr val="FF0000"/>
                </a:solidFill>
              </a:rPr>
              <a:t>knowledge about gender through socialization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But what they learn are the gender rules that allow them to be perceived as masculine or feminine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To become masculine or feminine, we must “do gender” appropriately and continuously through everyday social interactions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We do </a:t>
            </a:r>
            <a:r>
              <a:rPr lang="en-US" dirty="0" smtClean="0"/>
              <a:t>gender </a:t>
            </a:r>
            <a:r>
              <a:rPr lang="en-US" dirty="0"/>
              <a:t>by behaving in ways that are considered appropriate for our gender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Gender </a:t>
            </a:r>
            <a:r>
              <a:rPr lang="en-US" dirty="0"/>
              <a:t>is an accomplishment rather than a fixed attribute of each individual </a:t>
            </a:r>
            <a:r>
              <a:rPr lang="en-US" dirty="0" smtClean="0"/>
              <a:t>(West and Zimmerman 1987)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If we try not to do gender at all, others will do it for us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1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47100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Doing gender in the home: </a:t>
            </a:r>
            <a:br>
              <a:rPr lang="en-US" sz="2800" dirty="0" smtClean="0"/>
            </a:br>
            <a:r>
              <a:rPr lang="en-US" sz="2800" dirty="0" smtClean="0"/>
              <a:t>The “second shift”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Because </a:t>
            </a:r>
            <a:r>
              <a:rPr lang="en-US" sz="2600" dirty="0" smtClean="0"/>
              <a:t>of </a:t>
            </a:r>
            <a:r>
              <a:rPr lang="en-US" sz="2600" dirty="0"/>
              <a:t>persistent gender </a:t>
            </a:r>
            <a:r>
              <a:rPr lang="en-US" sz="2600" dirty="0" smtClean="0"/>
              <a:t>disparity in household and childcare responsibilities, </a:t>
            </a:r>
            <a:r>
              <a:rPr lang="en-US" sz="2600" dirty="0"/>
              <a:t>Arlie Hochschild and Anne Machung (1989) point out that the average working wife routinely works two </a:t>
            </a:r>
            <a:r>
              <a:rPr lang="en-US" sz="2600" dirty="0" smtClean="0"/>
              <a:t>shifts – one </a:t>
            </a:r>
            <a:r>
              <a:rPr lang="en-US" sz="2600" dirty="0"/>
              <a:t>at the office and one at home </a:t>
            </a:r>
          </a:p>
          <a:p>
            <a:pPr marL="284400" indent="-28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600" dirty="0" smtClean="0"/>
              <a:t>The </a:t>
            </a:r>
            <a:r>
              <a:rPr lang="en-US" sz="2600" dirty="0"/>
              <a:t>domestic work </a:t>
            </a:r>
            <a:r>
              <a:rPr lang="en-US" sz="2600" dirty="0" smtClean="0"/>
              <a:t>men tends to do is </a:t>
            </a:r>
            <a:r>
              <a:rPr lang="en-US" sz="2600" dirty="0"/>
              <a:t>different from the work women do (Lee and Waite 2005</a:t>
            </a:r>
            <a:r>
              <a:rPr lang="en-US" sz="2600" dirty="0" smtClean="0"/>
              <a:t>)</a:t>
            </a:r>
          </a:p>
          <a:p>
            <a:pPr marL="284400" indent="-28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600" dirty="0" smtClean="0"/>
              <a:t>When </a:t>
            </a:r>
            <a:r>
              <a:rPr lang="en-US" sz="2600" dirty="0"/>
              <a:t>women earn more than men, couples </a:t>
            </a:r>
            <a:r>
              <a:rPr lang="en-US" sz="2600" dirty="0" smtClean="0"/>
              <a:t>may </a:t>
            </a:r>
            <a:r>
              <a:rPr lang="en-US" sz="2600" dirty="0"/>
              <a:t>resort to a traditional division of labor in order to reinforce gender differences that could be undermined by the </a:t>
            </a:r>
            <a:r>
              <a:rPr lang="en-US" sz="2600" dirty="0" smtClean="0"/>
              <a:t>interchanging </a:t>
            </a:r>
            <a:r>
              <a:rPr lang="en-US" sz="2600" dirty="0"/>
              <a:t>of traditional economic roles (Arrighi and Maume </a:t>
            </a:r>
            <a:r>
              <a:rPr lang="en-US" sz="2600" dirty="0" smtClean="0"/>
              <a:t>2000)</a:t>
            </a:r>
          </a:p>
          <a:p>
            <a:pPr marL="284400" indent="-28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600" dirty="0"/>
              <a:t>H</a:t>
            </a:r>
            <a:r>
              <a:rPr lang="en-US" sz="2600" dirty="0" smtClean="0"/>
              <a:t>aving </a:t>
            </a:r>
            <a:r>
              <a:rPr lang="en-US" sz="2600" dirty="0"/>
              <a:t>children often means more work inside the house for women and more work outside the house for men (Cowan and Cowan 2000)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24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Doing gender in the home: </a:t>
            </a:r>
            <a:br>
              <a:rPr lang="en-US" sz="2800" dirty="0" smtClean="0"/>
            </a:br>
            <a:r>
              <a:rPr lang="en-US" sz="2800" dirty="0" smtClean="0"/>
              <a:t>“Women’s work”, “men’s help” 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Many </a:t>
            </a:r>
            <a:r>
              <a:rPr lang="en-US" dirty="0"/>
              <a:t>men define </a:t>
            </a:r>
            <a:r>
              <a:rPr lang="en-US" dirty="0" smtClean="0"/>
              <a:t>domestic work </a:t>
            </a:r>
            <a:r>
              <a:rPr lang="en-US" dirty="0"/>
              <a:t>as “help” (Hochschild and Machung 1989</a:t>
            </a:r>
            <a:r>
              <a:rPr lang="en-US" dirty="0" smtClean="0"/>
              <a:t>)</a:t>
            </a: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For </a:t>
            </a:r>
            <a:r>
              <a:rPr lang="en-US" dirty="0"/>
              <a:t>example, some fathers tend to refer to their responsibility for childcare as “babysitting” </a:t>
            </a: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A </a:t>
            </a:r>
            <a:r>
              <a:rPr lang="en-US" dirty="0"/>
              <a:t>key social element of “help</a:t>
            </a:r>
            <a:r>
              <a:rPr lang="en-US" dirty="0" smtClean="0"/>
              <a:t>” </a:t>
            </a:r>
            <a:r>
              <a:rPr lang="en-US" dirty="0"/>
              <a:t>is that it obligates the individual receiving </a:t>
            </a:r>
            <a:r>
              <a:rPr lang="en-US" dirty="0" smtClean="0"/>
              <a:t>assistance </a:t>
            </a:r>
            <a:r>
              <a:rPr lang="en-US" dirty="0"/>
              <a:t>to express </a:t>
            </a:r>
            <a:r>
              <a:rPr lang="en-US" dirty="0" smtClean="0"/>
              <a:t>gratitude </a:t>
            </a: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Defining </a:t>
            </a:r>
            <a:r>
              <a:rPr lang="en-US" dirty="0"/>
              <a:t>unpaid household labor and childrearing as “women’s work” upholds male privilege in society</a:t>
            </a: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Are we experiencing </a:t>
            </a:r>
            <a:r>
              <a:rPr lang="en-US" dirty="0"/>
              <a:t>as a “stalled revolution</a:t>
            </a:r>
            <a:r>
              <a:rPr lang="en-US" dirty="0" smtClean="0"/>
              <a:t>”? </a:t>
            </a:r>
            <a:endParaRPr lang="en-US" dirty="0"/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94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2800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Doing Gender </a:t>
            </a:r>
            <a:r>
              <a:rPr lang="en-US" sz="2800" dirty="0"/>
              <a:t>in the </a:t>
            </a:r>
            <a:r>
              <a:rPr lang="en-US" sz="2800" dirty="0" smtClean="0"/>
              <a:t>workplace: gender discrimination 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/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/>
              <a:t>His </a:t>
            </a:r>
            <a:r>
              <a:rPr lang="en-US" sz="1800" dirty="0"/>
              <a:t>upcoming marriage </a:t>
            </a:r>
            <a:r>
              <a:rPr lang="en-US" sz="1800" dirty="0" smtClean="0"/>
              <a:t>as </a:t>
            </a:r>
            <a:r>
              <a:rPr lang="en-US" sz="1800" dirty="0"/>
              <a:t>a “stabilizing” influence</a:t>
            </a: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/>
              <a:t>Job </a:t>
            </a:r>
            <a:r>
              <a:rPr lang="en-US" sz="1800" dirty="0" smtClean="0"/>
              <a:t>security </a:t>
            </a:r>
            <a:r>
              <a:rPr lang="en-US" sz="1800" dirty="0"/>
              <a:t>extremely </a:t>
            </a:r>
            <a:r>
              <a:rPr lang="en-US" sz="1800" dirty="0" smtClean="0"/>
              <a:t>important, making </a:t>
            </a:r>
            <a:r>
              <a:rPr lang="en-US" sz="1800" dirty="0"/>
              <a:t>him </a:t>
            </a:r>
            <a:r>
              <a:rPr lang="en-US" sz="1800" dirty="0" smtClean="0"/>
              <a:t>a </a:t>
            </a:r>
            <a:r>
              <a:rPr lang="en-US" sz="1800" dirty="0"/>
              <a:t>more dependable worker</a:t>
            </a: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/>
              <a:t>N</a:t>
            </a:r>
            <a:r>
              <a:rPr lang="en-US" sz="1800" dirty="0" smtClean="0"/>
              <a:t>eed </a:t>
            </a:r>
            <a:r>
              <a:rPr lang="en-US" sz="1800" dirty="0"/>
              <a:t>a raise </a:t>
            </a:r>
            <a:r>
              <a:rPr lang="en-US" sz="1800" dirty="0" smtClean="0"/>
              <a:t>because of impending </a:t>
            </a:r>
            <a:r>
              <a:rPr lang="en-US" sz="1800" dirty="0"/>
              <a:t>fatherhood </a:t>
            </a: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/>
              <a:t>Motivated </a:t>
            </a:r>
            <a:r>
              <a:rPr lang="en-US" sz="1800" dirty="0"/>
              <a:t>to </a:t>
            </a:r>
            <a:r>
              <a:rPr lang="en-US" sz="1800" dirty="0" smtClean="0"/>
              <a:t>work </a:t>
            </a:r>
            <a:r>
              <a:rPr lang="en-US" sz="1800" dirty="0"/>
              <a:t>harder and </a:t>
            </a:r>
            <a:r>
              <a:rPr lang="en-US" sz="1800" dirty="0" smtClean="0"/>
              <a:t>longer to </a:t>
            </a:r>
            <a:r>
              <a:rPr lang="en-US" sz="1800" dirty="0"/>
              <a:t>support his </a:t>
            </a:r>
            <a:r>
              <a:rPr lang="en-US" sz="1800" dirty="0" smtClean="0"/>
              <a:t>family</a:t>
            </a:r>
            <a:endParaRPr lang="en-US" sz="1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Woman 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/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/>
              <a:t>H</a:t>
            </a:r>
            <a:r>
              <a:rPr lang="en-US" sz="1800" dirty="0" smtClean="0"/>
              <a:t>er </a:t>
            </a:r>
            <a:r>
              <a:rPr lang="en-US" sz="1800" dirty="0"/>
              <a:t>upcoming marriage </a:t>
            </a:r>
            <a:r>
              <a:rPr lang="en-US" sz="1800" dirty="0" smtClean="0"/>
              <a:t>as </a:t>
            </a:r>
            <a:r>
              <a:rPr lang="en-US" sz="1800" dirty="0"/>
              <a:t>potential impediment to career mobility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>
                <a:solidFill>
                  <a:srgbClr val="FF0000"/>
                </a:solidFill>
              </a:rPr>
              <a:t>Will </a:t>
            </a:r>
            <a:r>
              <a:rPr lang="en-US" sz="1800" dirty="0">
                <a:solidFill>
                  <a:srgbClr val="FF0000"/>
                </a:solidFill>
              </a:rPr>
              <a:t>she move if her husband finds a good job somewhere else?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/>
              <a:t>H</a:t>
            </a:r>
            <a:r>
              <a:rPr lang="en-US" sz="1800" dirty="0" smtClean="0"/>
              <a:t>ow </a:t>
            </a:r>
            <a:r>
              <a:rPr lang="en-US" sz="1800" dirty="0"/>
              <a:t>long will it be before she becomes pregnant and seeks maternity leave or </a:t>
            </a:r>
            <a:r>
              <a:rPr lang="en-US" sz="1800" dirty="0" smtClean="0"/>
              <a:t>quits?</a:t>
            </a:r>
            <a:endParaRPr lang="en-US" sz="1800" dirty="0"/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/>
              <a:t>Marriage makes </a:t>
            </a:r>
            <a:r>
              <a:rPr lang="en-US" sz="1800" dirty="0"/>
              <a:t>her seem less dependable, less stable, and less committed to the job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457200" y="1572768"/>
            <a:ext cx="8991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Imagine you are a boss and you </a:t>
            </a:r>
            <a:r>
              <a:rPr lang="en-US" sz="1200" b="1" dirty="0" smtClean="0"/>
              <a:t>have just </a:t>
            </a:r>
            <a:r>
              <a:rPr lang="en-US" sz="1200" b="1" dirty="0"/>
              <a:t>been told that your best employee, Chris, is engaged to be </a:t>
            </a:r>
            <a:r>
              <a:rPr lang="en-US" sz="1200" b="1" dirty="0" smtClean="0"/>
              <a:t>married…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83453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59800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Doing gender: Motherhood 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Maternity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state of being pregnant and giving birth 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assumption that </a:t>
            </a:r>
            <a:r>
              <a:rPr lang="en-US" sz="1600" dirty="0" smtClean="0"/>
              <a:t>maternity gives women not only the ability but also the </a:t>
            </a:r>
            <a:r>
              <a:rPr lang="en-US" sz="1600" dirty="0"/>
              <a:t>desire to nurture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The primacy of the biological mother-child bond 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Despite their increased participation in the paid labor force, mothers in postindustrial societies are more invested and involved in the day-to-to lives of their children than are fathers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Women in our culture are still socialized to value the rewards of motherhood and to believe that having children is a primary source of self-identity </a:t>
            </a:r>
          </a:p>
        </p:txBody>
      </p:sp>
    </p:spTree>
    <p:extLst>
      <p:ext uri="{BB962C8B-B14F-4D97-AF65-F5344CB8AC3E}">
        <p14:creationId xmlns:p14="http://schemas.microsoft.com/office/powerpoint/2010/main" val="215454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152718"/>
            <a:ext cx="8543925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Doing gender: Working mothers</a:t>
            </a:r>
            <a:endParaRPr lang="en-SG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Cultural ambivalence regarding how mothers ought to behave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Images of stay-at-home mother versus working mother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Both images are considered socially acceptable but both are also indicted for their failings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These images lead many women to </a:t>
            </a:r>
            <a:r>
              <a:rPr lang="en-US" sz="1800" dirty="0">
                <a:solidFill>
                  <a:schemeClr val="tx2"/>
                </a:solidFill>
              </a:rPr>
              <a:t>feel </a:t>
            </a:r>
            <a:r>
              <a:rPr lang="en-US" sz="1800" dirty="0"/>
              <a:t>less than adequate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SG" sz="18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In contrast to </a:t>
            </a:r>
            <a:r>
              <a:rPr lang="en-US" sz="1800" dirty="0" smtClean="0"/>
              <a:t>fathers</a:t>
            </a:r>
            <a:endParaRPr lang="en-US" sz="1800" dirty="0"/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>
                <a:solidFill>
                  <a:srgbClr val="FF0000"/>
                </a:solidFill>
              </a:rPr>
              <a:t>Mothers </a:t>
            </a:r>
            <a:r>
              <a:rPr lang="en-US" sz="1800" dirty="0">
                <a:solidFill>
                  <a:srgbClr val="FF0000"/>
                </a:solidFill>
              </a:rPr>
              <a:t>have to justify why they are working outside the home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/>
              <a:t>Mothers’ employment is still perceived as optional or potentially damaging to family life</a:t>
            </a:r>
            <a:endParaRPr lang="en-SG" sz="1800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6914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Doing gender: </a:t>
            </a:r>
            <a:br>
              <a:rPr lang="en-US" sz="2800" dirty="0" smtClean="0"/>
            </a:br>
            <a:r>
              <a:rPr lang="en-US" sz="2800" dirty="0" smtClean="0"/>
              <a:t>male breadwinning role </a:t>
            </a:r>
            <a:endParaRPr lang="en-SG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</a:t>
            </a:r>
            <a:r>
              <a:rPr lang="en-US" dirty="0" smtClean="0"/>
              <a:t>en’s choice </a:t>
            </a:r>
            <a:r>
              <a:rPr lang="en-US" dirty="0"/>
              <a:t>is no choice at all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Men are still expected to attach primary importance to their </a:t>
            </a:r>
            <a:r>
              <a:rPr lang="en-US" dirty="0" smtClean="0"/>
              <a:t>careers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In addition, the workplace still discourages men from completely abandoning the breadwinner role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breadwinner ideal is still associated with maturity, respectability, and masculinity and remains the unifying element in the lives of most fathers today  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0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How to prepare for the exam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32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59800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Biopower and public policies 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7"/>
          <a:stretch>
            <a:fillRect/>
          </a:stretch>
        </p:blipFill>
        <p:spPr>
          <a:xfrm>
            <a:off x="1001713" y="1752600"/>
            <a:ext cx="6530975" cy="4373563"/>
          </a:xfrm>
        </p:spPr>
      </p:pic>
      <p:sp>
        <p:nvSpPr>
          <p:cNvPr id="5" name="TextBox 4"/>
          <p:cNvSpPr txBox="1"/>
          <p:nvPr/>
        </p:nvSpPr>
        <p:spPr>
          <a:xfrm>
            <a:off x="457200" y="6151563"/>
            <a:ext cx="2749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Panopticon Design</a:t>
            </a:r>
          </a:p>
        </p:txBody>
      </p:sp>
    </p:spTree>
    <p:extLst>
      <p:ext uri="{BB962C8B-B14F-4D97-AF65-F5344CB8AC3E}">
        <p14:creationId xmlns:p14="http://schemas.microsoft.com/office/powerpoint/2010/main" val="409578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35709" y="0"/>
            <a:ext cx="3929706" cy="4846638"/>
          </a:xfrm>
        </p:spPr>
      </p:pic>
      <p:sp>
        <p:nvSpPr>
          <p:cNvPr id="2" name="Conten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Questions?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0825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59800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Implications of sociology of </a:t>
            </a:r>
            <a:br>
              <a:rPr lang="en-US" sz="2800" dirty="0" smtClean="0"/>
            </a:br>
            <a:r>
              <a:rPr lang="en-US" sz="2800" dirty="0" smtClean="0"/>
              <a:t>the family 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Family </a:t>
            </a:r>
            <a:r>
              <a:rPr lang="en-US" dirty="0">
                <a:solidFill>
                  <a:srgbClr val="FF0000"/>
                </a:solidFill>
              </a:rPr>
              <a:t>diversity has always characterized family life and will continue to do so </a:t>
            </a:r>
            <a:r>
              <a:rPr lang="en-US" dirty="0" smtClean="0">
                <a:solidFill>
                  <a:srgbClr val="FF0000"/>
                </a:solidFill>
              </a:rPr>
              <a:t>(Thus no such thing was “the family”)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The experiences that individuals have with their own families will always be filtered by their gender, race, religion, social class, and other social characteristics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Each </a:t>
            </a:r>
            <a:r>
              <a:rPr lang="en-US" dirty="0"/>
              <a:t>change takes place within a </a:t>
            </a:r>
            <a:r>
              <a:rPr lang="en-US" dirty="0" smtClean="0"/>
              <a:t>particular context and, in </a:t>
            </a:r>
            <a:r>
              <a:rPr lang="en-US" dirty="0"/>
              <a:t>addition, each aspect of family life shapes other aspects </a:t>
            </a:r>
          </a:p>
        </p:txBody>
      </p:sp>
    </p:spTree>
    <p:extLst>
      <p:ext uri="{BB962C8B-B14F-4D97-AF65-F5344CB8AC3E}">
        <p14:creationId xmlns:p14="http://schemas.microsoft.com/office/powerpoint/2010/main" val="2882518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59800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Insights from sociology of </a:t>
            </a:r>
            <a:br>
              <a:rPr lang="en-US" sz="2800" dirty="0" smtClean="0"/>
            </a:br>
            <a:r>
              <a:rPr lang="en-US" sz="2800" dirty="0" smtClean="0"/>
              <a:t>the family 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Be wary and skeptical of commentators, critics, politicians, and fellow citizens </a:t>
            </a:r>
            <a:r>
              <a:rPr lang="en-US" dirty="0">
                <a:solidFill>
                  <a:srgbClr val="FF0000"/>
                </a:solidFill>
              </a:rPr>
              <a:t>bearing simple answers to complex family questions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U</a:t>
            </a:r>
            <a:r>
              <a:rPr lang="en-US" dirty="0" smtClean="0"/>
              <a:t>nderstand </a:t>
            </a:r>
            <a:r>
              <a:rPr lang="en-US" dirty="0"/>
              <a:t>families </a:t>
            </a:r>
            <a:r>
              <a:rPr lang="en-US" dirty="0" smtClean="0"/>
              <a:t>for </a:t>
            </a:r>
            <a:r>
              <a:rPr lang="en-US" dirty="0"/>
              <a:t>what they truly </a:t>
            </a:r>
            <a:r>
              <a:rPr lang="en-US" dirty="0" smtClean="0"/>
              <a:t>are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Families will be the same as they have always been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Families will never be the same </a:t>
            </a:r>
            <a:r>
              <a:rPr lang="en-US" dirty="0" smtClean="0"/>
              <a:t>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11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21" y="0"/>
            <a:ext cx="3882232" cy="484632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Questions?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457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2800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 format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examination consists of </a:t>
            </a:r>
            <a:r>
              <a:rPr lang="en-US" dirty="0" smtClean="0">
                <a:solidFill>
                  <a:schemeClr val="tx2"/>
                </a:solidFill>
              </a:rPr>
              <a:t>two</a:t>
            </a:r>
            <a:r>
              <a:rPr lang="en-US" dirty="0" smtClean="0"/>
              <a:t> sections</a:t>
            </a:r>
            <a:endParaRPr lang="en-SG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You are to answer </a:t>
            </a:r>
            <a:r>
              <a:rPr lang="en-US" dirty="0" smtClean="0">
                <a:solidFill>
                  <a:schemeClr val="tx2"/>
                </a:solidFill>
              </a:rPr>
              <a:t>one</a:t>
            </a:r>
            <a:r>
              <a:rPr lang="en-US" dirty="0" smtClean="0"/>
              <a:t> question </a:t>
            </a:r>
            <a:r>
              <a:rPr lang="en-US" dirty="0"/>
              <a:t>in Section A and </a:t>
            </a:r>
            <a:r>
              <a:rPr lang="en-US" dirty="0" smtClean="0">
                <a:solidFill>
                  <a:schemeClr val="tx2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/>
              <a:t>question in Section </a:t>
            </a:r>
            <a:r>
              <a:rPr lang="en-US" dirty="0" smtClean="0"/>
              <a:t>B</a:t>
            </a:r>
            <a:endParaRPr lang="en-SG" dirty="0"/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You must answer a total of </a:t>
            </a:r>
            <a:r>
              <a:rPr lang="en-US" dirty="0" smtClean="0">
                <a:solidFill>
                  <a:schemeClr val="tx2"/>
                </a:solidFill>
              </a:rPr>
              <a:t>two</a:t>
            </a:r>
            <a:r>
              <a:rPr lang="en-US" dirty="0" smtClean="0"/>
              <a:t> questions</a:t>
            </a:r>
            <a:endParaRPr lang="en-SG" dirty="0"/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All </a:t>
            </a:r>
            <a:r>
              <a:rPr lang="en-US" dirty="0" smtClean="0"/>
              <a:t>questions </a:t>
            </a:r>
            <a:r>
              <a:rPr lang="en-US" dirty="0"/>
              <a:t>are equally </a:t>
            </a:r>
            <a:r>
              <a:rPr lang="en-US" dirty="0" smtClean="0"/>
              <a:t>weighted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questions are essay questions… Aim to write a </a:t>
            </a:r>
            <a:r>
              <a:rPr lang="en-US" dirty="0" smtClean="0">
                <a:solidFill>
                  <a:schemeClr val="tx2"/>
                </a:solidFill>
              </a:rPr>
              <a:t>good</a:t>
            </a:r>
            <a:r>
              <a:rPr lang="en-US" dirty="0" smtClean="0"/>
              <a:t> essay!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1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47100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to write a good essay 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Outline your essay before you start writing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essay should have an </a:t>
            </a:r>
            <a:r>
              <a:rPr lang="en-US" dirty="0" smtClean="0"/>
              <a:t>overall </a:t>
            </a:r>
            <a:r>
              <a:rPr lang="en-US" dirty="0" smtClean="0">
                <a:solidFill>
                  <a:schemeClr val="tx2"/>
                </a:solidFill>
              </a:rPr>
              <a:t>argument</a:t>
            </a:r>
            <a:endParaRPr lang="en-US" dirty="0">
              <a:solidFill>
                <a:schemeClr val="tx2"/>
              </a:solidFill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argument </a:t>
            </a:r>
            <a:r>
              <a:rPr lang="en-US" dirty="0"/>
              <a:t>of your essay should be clearly stated in the introduction 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body of the essay should weigh evidence for and against your </a:t>
            </a:r>
            <a:r>
              <a:rPr lang="en-US" dirty="0" smtClean="0"/>
              <a:t>argument</a:t>
            </a:r>
            <a:endParaRPr lang="en-US" dirty="0"/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conclusion should reiterate the thesis, in light of the arguments and evidence you have provided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002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47100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Understanding the question 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Your </a:t>
            </a:r>
            <a:r>
              <a:rPr lang="en-US" dirty="0"/>
              <a:t>essay </a:t>
            </a:r>
            <a:r>
              <a:rPr lang="en-US" dirty="0" smtClean="0"/>
              <a:t>should focus </a:t>
            </a:r>
            <a:r>
              <a:rPr lang="en-US" dirty="0"/>
              <a:t>clearly on the issues of the question you have </a:t>
            </a:r>
            <a:r>
              <a:rPr lang="en-US" dirty="0" smtClean="0"/>
              <a:t>been given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Understanding the </a:t>
            </a:r>
            <a:r>
              <a:rPr lang="en-US" dirty="0" smtClean="0"/>
              <a:t>question </a:t>
            </a:r>
            <a:r>
              <a:rPr lang="en-US" dirty="0"/>
              <a:t>you have been </a:t>
            </a:r>
            <a:r>
              <a:rPr lang="en-US" dirty="0" smtClean="0"/>
              <a:t>given</a:t>
            </a:r>
          </a:p>
          <a:p>
            <a:pPr marL="800100" lvl="1" indent="-342900">
              <a:spcBef>
                <a:spcPts val="0"/>
              </a:spcBef>
            </a:pPr>
            <a:r>
              <a:rPr lang="en-US" b="1" dirty="0"/>
              <a:t>W</a:t>
            </a:r>
            <a:r>
              <a:rPr lang="en-US" b="1" dirty="0" smtClean="0"/>
              <a:t>hat </a:t>
            </a:r>
            <a:r>
              <a:rPr lang="en-US" b="1" dirty="0"/>
              <a:t>knowledge are you being required to demonstrate?</a:t>
            </a:r>
            <a:endParaRPr lang="en-SG" b="1" dirty="0"/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Identifying relationships between </a:t>
            </a:r>
            <a:r>
              <a:rPr lang="en-US" dirty="0" smtClean="0"/>
              <a:t>ideas</a:t>
            </a:r>
          </a:p>
          <a:p>
            <a:pPr marL="800100" lvl="1" indent="-342900">
              <a:spcBef>
                <a:spcPts val="0"/>
              </a:spcBef>
            </a:pPr>
            <a:r>
              <a:rPr lang="en-US" b="1" dirty="0"/>
              <a:t>A</a:t>
            </a:r>
            <a:r>
              <a:rPr lang="en-US" b="1" dirty="0" smtClean="0"/>
              <a:t>re </a:t>
            </a:r>
            <a:r>
              <a:rPr lang="en-US" b="1" dirty="0"/>
              <a:t>these ideas in support of each other, in opposition with each other, or somewhere in between?</a:t>
            </a:r>
            <a:endParaRPr lang="en-SG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5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47100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Making an argument 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dirty="0"/>
              <a:t>The argument of your essay is your answer to the question and is a demonstration of your academic point of view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An argument requires </a:t>
            </a:r>
            <a:endParaRPr lang="en-SG" dirty="0" smtClean="0"/>
          </a:p>
          <a:p>
            <a:pPr marL="800100" lvl="1" indent="-342900">
              <a:spcBef>
                <a:spcPts val="0"/>
              </a:spcBef>
            </a:pPr>
            <a:r>
              <a:rPr lang="en-SG" b="1" dirty="0" smtClean="0"/>
              <a:t>Coherence</a:t>
            </a:r>
          </a:p>
          <a:p>
            <a:pPr marL="800100" lvl="1" indent="-342900">
              <a:spcBef>
                <a:spcPts val="0"/>
              </a:spcBef>
            </a:pPr>
            <a:r>
              <a:rPr lang="en-SG" b="1" dirty="0" smtClean="0"/>
              <a:t>Explanation</a:t>
            </a:r>
          </a:p>
          <a:p>
            <a:pPr marL="800100" lvl="1" indent="-342900">
              <a:spcBef>
                <a:spcPts val="0"/>
              </a:spcBef>
            </a:pPr>
            <a:r>
              <a:rPr lang="en-SG" b="1" dirty="0" smtClean="0"/>
              <a:t>Evidence</a:t>
            </a:r>
          </a:p>
          <a:p>
            <a:pPr marL="800100" lvl="1" indent="-342900">
              <a:spcBef>
                <a:spcPts val="0"/>
              </a:spcBef>
            </a:pPr>
            <a:r>
              <a:rPr lang="en-SG" b="1" dirty="0" smtClean="0"/>
              <a:t>Reason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21480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2800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Presenting your essay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SG" dirty="0" smtClean="0"/>
              <a:t>Set aside </a:t>
            </a:r>
            <a:r>
              <a:rPr lang="en-SG" dirty="0"/>
              <a:t>for reading your </a:t>
            </a:r>
            <a:r>
              <a:rPr lang="en-SG" dirty="0" smtClean="0"/>
              <a:t>essay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dirty="0"/>
              <a:t>Ensure your essay uses appropriate academic language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dirty="0"/>
              <a:t>Your punctuation and spelling are correct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0611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371600"/>
          </a:xfrm>
        </p:spPr>
        <p:txBody>
          <a:bodyPr>
            <a:normAutofit/>
          </a:bodyPr>
          <a:lstStyle/>
          <a:p>
            <a:r>
              <a:rPr lang="en-US" sz="2800" dirty="0"/>
              <a:t>How to </a:t>
            </a:r>
            <a:r>
              <a:rPr lang="en-US" sz="2800" dirty="0" smtClean="0"/>
              <a:t>score points </a:t>
            </a:r>
            <a:r>
              <a:rPr lang="en-US" sz="2800" dirty="0"/>
              <a:t>with your essay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Make your essay clear and </a:t>
            </a:r>
            <a:r>
              <a:rPr lang="en-US" dirty="0" smtClean="0"/>
              <a:t>coherent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Demonstrate </a:t>
            </a:r>
            <a:r>
              <a:rPr lang="en-US" dirty="0"/>
              <a:t>that you </a:t>
            </a:r>
            <a:r>
              <a:rPr lang="en-US" dirty="0">
                <a:solidFill>
                  <a:schemeClr val="tx2"/>
                </a:solidFill>
              </a:rPr>
              <a:t>know</a:t>
            </a:r>
            <a:r>
              <a:rPr lang="en-US" dirty="0"/>
              <a:t> the course content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Demonstrate that you </a:t>
            </a:r>
            <a:r>
              <a:rPr lang="en-US" dirty="0">
                <a:solidFill>
                  <a:schemeClr val="tx2"/>
                </a:solidFill>
              </a:rPr>
              <a:t>understand </a:t>
            </a:r>
            <a:r>
              <a:rPr lang="en-US" dirty="0"/>
              <a:t>the course content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D</a:t>
            </a:r>
            <a:r>
              <a:rPr lang="en-US" dirty="0" smtClean="0"/>
              <a:t>o </a:t>
            </a:r>
            <a:r>
              <a:rPr lang="en-US" dirty="0"/>
              <a:t>not stress about </a:t>
            </a:r>
            <a:r>
              <a:rPr lang="en-US" dirty="0" smtClean="0"/>
              <a:t>authors </a:t>
            </a:r>
            <a:endParaRPr lang="en-US" dirty="0"/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Do not give up… write </a:t>
            </a:r>
            <a:r>
              <a:rPr lang="en-US" dirty="0">
                <a:solidFill>
                  <a:schemeClr val="tx2"/>
                </a:solidFill>
              </a:rPr>
              <a:t>something</a:t>
            </a:r>
            <a:r>
              <a:rPr lang="en-US" dirty="0"/>
              <a:t> for each question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Do not try to </a:t>
            </a:r>
            <a:r>
              <a:rPr lang="en-US" dirty="0">
                <a:solidFill>
                  <a:schemeClr val="tx2"/>
                </a:solidFill>
              </a:rPr>
              <a:t>b--- s---- </a:t>
            </a:r>
            <a:r>
              <a:rPr lang="en-US" dirty="0"/>
              <a:t>your way through the exam</a:t>
            </a:r>
            <a:r>
              <a:rPr lang="en-US" dirty="0" smtClean="0"/>
              <a:t>!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68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Essential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37735</TotalTime>
  <Words>2365</Words>
  <Application>Microsoft Office PowerPoint</Application>
  <PresentationFormat>On-screen Show (4:3)</PresentationFormat>
  <Paragraphs>300</Paragraphs>
  <Slides>34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Arial Black</vt:lpstr>
      <vt:lpstr>Calibri</vt:lpstr>
      <vt:lpstr>Wingdings</vt:lpstr>
      <vt:lpstr>Essential</vt:lpstr>
      <vt:lpstr>Lecture 12:  making sense of the Sociology of the Family </vt:lpstr>
      <vt:lpstr>In this lecture… </vt:lpstr>
      <vt:lpstr>How to prepare for the exam</vt:lpstr>
      <vt:lpstr>Exam format</vt:lpstr>
      <vt:lpstr>How to write a good essay </vt:lpstr>
      <vt:lpstr>Understanding the question </vt:lpstr>
      <vt:lpstr>Making an argument </vt:lpstr>
      <vt:lpstr>Presenting your essay </vt:lpstr>
      <vt:lpstr>How to score points with your essay </vt:lpstr>
      <vt:lpstr>how to prepare for the exam </vt:lpstr>
      <vt:lpstr>Questions? </vt:lpstr>
      <vt:lpstr>Overview of main themes</vt:lpstr>
      <vt:lpstr>Questions to answer…</vt:lpstr>
      <vt:lpstr>social construction of family </vt:lpstr>
      <vt:lpstr>Normal family ideology and  social change</vt:lpstr>
      <vt:lpstr>Normal family ideology and Transnational families</vt:lpstr>
      <vt:lpstr>Conceptual frameworks </vt:lpstr>
      <vt:lpstr>romantic love</vt:lpstr>
      <vt:lpstr>Exogamy </vt:lpstr>
      <vt:lpstr>Endogamy </vt:lpstr>
      <vt:lpstr>Divorce:  the marriage dabate</vt:lpstr>
      <vt:lpstr>Divorce:  the marriage debate</vt:lpstr>
      <vt:lpstr>Doing gender </vt:lpstr>
      <vt:lpstr>Doing gender in the home:  The “second shift”</vt:lpstr>
      <vt:lpstr>Doing gender in the home:  “Women’s work”, “men’s help” </vt:lpstr>
      <vt:lpstr>Doing Gender in the workplace: gender discrimination </vt:lpstr>
      <vt:lpstr>Doing gender: Motherhood </vt:lpstr>
      <vt:lpstr>Doing gender: Working mothers</vt:lpstr>
      <vt:lpstr>Doing gender:  male breadwinning role </vt:lpstr>
      <vt:lpstr>Biopower and public policies </vt:lpstr>
      <vt:lpstr>Questions? </vt:lpstr>
      <vt:lpstr>Implications of sociology of  the family </vt:lpstr>
      <vt:lpstr>Insights from sociology of  the family 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to gender studies </dc:title>
  <dc:creator>Kenneth</dc:creator>
  <cp:lastModifiedBy>Leanne Tan</cp:lastModifiedBy>
  <cp:revision>2037</cp:revision>
  <cp:lastPrinted>2015-11-01T14:11:48Z</cp:lastPrinted>
  <dcterms:created xsi:type="dcterms:W3CDTF">2015-05-13T03:37:12Z</dcterms:created>
  <dcterms:modified xsi:type="dcterms:W3CDTF">2015-11-03T03:26:20Z</dcterms:modified>
</cp:coreProperties>
</file>