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8" r:id="rId3"/>
    <p:sldId id="259" r:id="rId4"/>
    <p:sldId id="260" r:id="rId5"/>
    <p:sldId id="261" r:id="rId6"/>
    <p:sldId id="262" r:id="rId7"/>
    <p:sldId id="265" r:id="rId8"/>
    <p:sldId id="266" r:id="rId9"/>
    <p:sldId id="267" r:id="rId10"/>
    <p:sldId id="268" r:id="rId11"/>
    <p:sldId id="269" r:id="rId12"/>
    <p:sldId id="270" r:id="rId13"/>
    <p:sldId id="310" r:id="rId14"/>
    <p:sldId id="313" r:id="rId15"/>
    <p:sldId id="314" r:id="rId16"/>
    <p:sldId id="315" r:id="rId17"/>
    <p:sldId id="316" r:id="rId18"/>
    <p:sldId id="319" r:id="rId19"/>
    <p:sldId id="276" r:id="rId20"/>
    <p:sldId id="317" r:id="rId21"/>
    <p:sldId id="309" r:id="rId22"/>
    <p:sldId id="29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28" autoAdjust="0"/>
  </p:normalViewPr>
  <p:slideViewPr>
    <p:cSldViewPr snapToGrid="0" snapToObjects="1">
      <p:cViewPr varScale="1">
        <p:scale>
          <a:sx n="50" d="100"/>
          <a:sy n="50" d="100"/>
        </p:scale>
        <p:origin x="17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FF94CF-2774-F742-AEFF-31A3D003E8E8}" type="doc">
      <dgm:prSet loTypeId="urn:microsoft.com/office/officeart/2008/layout/RadialCluster" loCatId="" qsTypeId="urn:microsoft.com/office/officeart/2005/8/quickstyle/simple4" qsCatId="simple" csTypeId="urn:microsoft.com/office/officeart/2005/8/colors/colorful1" csCatId="colorful" phldr="1"/>
      <dgm:spPr/>
      <dgm:t>
        <a:bodyPr/>
        <a:lstStyle/>
        <a:p>
          <a:endParaRPr lang="en-US"/>
        </a:p>
      </dgm:t>
    </dgm:pt>
    <dgm:pt modelId="{7CB9241A-BDE3-2142-A9F5-B3B271FBD5E2}">
      <dgm:prSet phldrT="[Text]"/>
      <dgm:spPr/>
      <dgm:t>
        <a:bodyPr/>
        <a:lstStyle/>
        <a:p>
          <a:r>
            <a:rPr lang="en-US" b="1" dirty="0" smtClean="0"/>
            <a:t>Family</a:t>
          </a:r>
          <a:endParaRPr lang="en-US" b="1" dirty="0"/>
        </a:p>
      </dgm:t>
    </dgm:pt>
    <dgm:pt modelId="{763774A7-2445-5645-9A64-1CC9FC7855BB}" type="parTrans" cxnId="{A28CB640-0DE3-3E48-B2F8-7605C2F2FAE8}">
      <dgm:prSet/>
      <dgm:spPr/>
      <dgm:t>
        <a:bodyPr/>
        <a:lstStyle/>
        <a:p>
          <a:endParaRPr lang="en-US"/>
        </a:p>
      </dgm:t>
    </dgm:pt>
    <dgm:pt modelId="{A609B27D-83EC-CA47-8B89-6883568AF95E}" type="sibTrans" cxnId="{A28CB640-0DE3-3E48-B2F8-7605C2F2FAE8}">
      <dgm:prSet/>
      <dgm:spPr/>
      <dgm:t>
        <a:bodyPr/>
        <a:lstStyle/>
        <a:p>
          <a:endParaRPr lang="en-US"/>
        </a:p>
      </dgm:t>
    </dgm:pt>
    <dgm:pt modelId="{69AEF24D-8266-0B47-B47E-E80377CD45A1}">
      <dgm:prSet phldrT="[Text]" custT="1"/>
      <dgm:spPr/>
      <dgm:t>
        <a:bodyPr/>
        <a:lstStyle/>
        <a:p>
          <a:r>
            <a:rPr lang="en-US" sz="1200" b="1" dirty="0" smtClean="0"/>
            <a:t>Sexual relationships among adults are regulated</a:t>
          </a:r>
          <a:endParaRPr lang="en-US" sz="1200" b="1" dirty="0"/>
        </a:p>
      </dgm:t>
    </dgm:pt>
    <dgm:pt modelId="{BDCF351A-67E8-B34C-8350-5B1553E1B942}" type="parTrans" cxnId="{B52D394B-5449-8943-AB3A-F5DB42380892}">
      <dgm:prSet/>
      <dgm:spPr/>
      <dgm:t>
        <a:bodyPr/>
        <a:lstStyle/>
        <a:p>
          <a:endParaRPr lang="en-US"/>
        </a:p>
      </dgm:t>
    </dgm:pt>
    <dgm:pt modelId="{9FC024BC-7386-3040-88AF-039820A18446}" type="sibTrans" cxnId="{B52D394B-5449-8943-AB3A-F5DB42380892}">
      <dgm:prSet/>
      <dgm:spPr/>
      <dgm:t>
        <a:bodyPr/>
        <a:lstStyle/>
        <a:p>
          <a:endParaRPr lang="en-US"/>
        </a:p>
      </dgm:t>
    </dgm:pt>
    <dgm:pt modelId="{52371DE1-F9BB-CB44-9726-7A723E8D7078}">
      <dgm:prSet phldrT="[Text]"/>
      <dgm:spPr/>
      <dgm:t>
        <a:bodyPr/>
        <a:lstStyle/>
        <a:p>
          <a:r>
            <a:rPr lang="en-US" b="1" dirty="0" smtClean="0"/>
            <a:t>Children are born, cared for, and socialized</a:t>
          </a:r>
          <a:endParaRPr lang="en-US" b="1" dirty="0"/>
        </a:p>
      </dgm:t>
    </dgm:pt>
    <dgm:pt modelId="{EA7153F3-5CEC-4E40-8F6C-ACBFE2765810}" type="parTrans" cxnId="{C8E8CC0D-7A0C-2B4E-9EB7-24FA8D4741DE}">
      <dgm:prSet/>
      <dgm:spPr/>
      <dgm:t>
        <a:bodyPr/>
        <a:lstStyle/>
        <a:p>
          <a:endParaRPr lang="en-US"/>
        </a:p>
      </dgm:t>
    </dgm:pt>
    <dgm:pt modelId="{C9495654-1FF2-0E4B-A61A-5AD272F5AD23}" type="sibTrans" cxnId="{C8E8CC0D-7A0C-2B4E-9EB7-24FA8D4741DE}">
      <dgm:prSet/>
      <dgm:spPr/>
      <dgm:t>
        <a:bodyPr/>
        <a:lstStyle/>
        <a:p>
          <a:endParaRPr lang="en-US"/>
        </a:p>
      </dgm:t>
    </dgm:pt>
    <dgm:pt modelId="{7452EC3A-96AD-E246-B9C0-A4189AC0646E}">
      <dgm:prSet phldrT="[Text]" custT="1"/>
      <dgm:spPr/>
      <dgm:t>
        <a:bodyPr/>
        <a:lstStyle/>
        <a:p>
          <a:r>
            <a:rPr lang="en-US" sz="1200" b="1" dirty="0" smtClean="0"/>
            <a:t>Members are looked after </a:t>
          </a:r>
        </a:p>
      </dgm:t>
    </dgm:pt>
    <dgm:pt modelId="{6717FDA5-1045-2244-8385-F87B19A06436}" type="parTrans" cxnId="{DE3CFCA0-41DA-0247-9F58-DFC94FCB0BDF}">
      <dgm:prSet/>
      <dgm:spPr/>
      <dgm:t>
        <a:bodyPr/>
        <a:lstStyle/>
        <a:p>
          <a:endParaRPr lang="en-US"/>
        </a:p>
      </dgm:t>
    </dgm:pt>
    <dgm:pt modelId="{DC3D1D5B-0C75-3543-A69F-0A8C7019103C}" type="sibTrans" cxnId="{DE3CFCA0-41DA-0247-9F58-DFC94FCB0BDF}">
      <dgm:prSet/>
      <dgm:spPr/>
      <dgm:t>
        <a:bodyPr/>
        <a:lstStyle/>
        <a:p>
          <a:endParaRPr lang="en-US"/>
        </a:p>
      </dgm:t>
    </dgm:pt>
    <dgm:pt modelId="{CCB9592E-28B2-E944-9F21-F2B7C9004EC5}">
      <dgm:prSet phldrT="[Text]" custT="1"/>
      <dgm:spPr/>
      <dgm:t>
        <a:bodyPr/>
        <a:lstStyle/>
        <a:p>
          <a:r>
            <a:rPr lang="en-US" sz="1200" b="1" dirty="0" smtClean="0"/>
            <a:t>Members are provided an identity </a:t>
          </a:r>
        </a:p>
      </dgm:t>
    </dgm:pt>
    <dgm:pt modelId="{74BE01CB-E573-AD4F-8D5C-27E2E79A14CF}" type="parTrans" cxnId="{C105DA28-B5AB-794B-B346-C57C252981EC}">
      <dgm:prSet/>
      <dgm:spPr/>
      <dgm:t>
        <a:bodyPr/>
        <a:lstStyle/>
        <a:p>
          <a:endParaRPr lang="en-US"/>
        </a:p>
      </dgm:t>
    </dgm:pt>
    <dgm:pt modelId="{C04AF423-C82E-C545-B39A-6E4AE8793544}" type="sibTrans" cxnId="{C105DA28-B5AB-794B-B346-C57C252981EC}">
      <dgm:prSet/>
      <dgm:spPr/>
      <dgm:t>
        <a:bodyPr/>
        <a:lstStyle/>
        <a:p>
          <a:endParaRPr lang="en-US"/>
        </a:p>
      </dgm:t>
    </dgm:pt>
    <dgm:pt modelId="{54DDD08D-6448-754F-8B8C-1258DF3CEAED}" type="pres">
      <dgm:prSet presAssocID="{4DFF94CF-2774-F742-AEFF-31A3D003E8E8}" presName="Name0" presStyleCnt="0">
        <dgm:presLayoutVars>
          <dgm:chMax val="1"/>
          <dgm:chPref val="1"/>
          <dgm:dir/>
          <dgm:animOne val="branch"/>
          <dgm:animLvl val="lvl"/>
        </dgm:presLayoutVars>
      </dgm:prSet>
      <dgm:spPr/>
      <dgm:t>
        <a:bodyPr/>
        <a:lstStyle/>
        <a:p>
          <a:endParaRPr lang="en-US"/>
        </a:p>
      </dgm:t>
    </dgm:pt>
    <dgm:pt modelId="{4213FD27-665E-EA40-83DA-1E4F9EDCC10C}" type="pres">
      <dgm:prSet presAssocID="{7CB9241A-BDE3-2142-A9F5-B3B271FBD5E2}" presName="singleCycle" presStyleCnt="0"/>
      <dgm:spPr/>
    </dgm:pt>
    <dgm:pt modelId="{EFD36ACF-D651-F241-A403-2E72B8904161}" type="pres">
      <dgm:prSet presAssocID="{7CB9241A-BDE3-2142-A9F5-B3B271FBD5E2}" presName="singleCenter" presStyleLbl="node1" presStyleIdx="0" presStyleCnt="5" custScaleX="135932" custScaleY="108772">
        <dgm:presLayoutVars>
          <dgm:chMax val="7"/>
          <dgm:chPref val="7"/>
        </dgm:presLayoutVars>
      </dgm:prSet>
      <dgm:spPr/>
      <dgm:t>
        <a:bodyPr/>
        <a:lstStyle/>
        <a:p>
          <a:endParaRPr lang="en-US"/>
        </a:p>
      </dgm:t>
    </dgm:pt>
    <dgm:pt modelId="{32EEFA8B-E15A-5745-99FD-7B556D00A452}" type="pres">
      <dgm:prSet presAssocID="{BDCF351A-67E8-B34C-8350-5B1553E1B942}" presName="Name56" presStyleLbl="parChTrans1D2" presStyleIdx="0" presStyleCnt="4"/>
      <dgm:spPr/>
      <dgm:t>
        <a:bodyPr/>
        <a:lstStyle/>
        <a:p>
          <a:endParaRPr lang="en-US"/>
        </a:p>
      </dgm:t>
    </dgm:pt>
    <dgm:pt modelId="{1C144095-47E5-CA45-AA6C-DA5672BF3396}" type="pres">
      <dgm:prSet presAssocID="{69AEF24D-8266-0B47-B47E-E80377CD45A1}" presName="text0" presStyleLbl="node1" presStyleIdx="1" presStyleCnt="5" custScaleX="161804">
        <dgm:presLayoutVars>
          <dgm:bulletEnabled val="1"/>
        </dgm:presLayoutVars>
      </dgm:prSet>
      <dgm:spPr/>
      <dgm:t>
        <a:bodyPr/>
        <a:lstStyle/>
        <a:p>
          <a:endParaRPr lang="en-US"/>
        </a:p>
      </dgm:t>
    </dgm:pt>
    <dgm:pt modelId="{F67C6C81-8095-DF48-8981-6BFD88410684}" type="pres">
      <dgm:prSet presAssocID="{EA7153F3-5CEC-4E40-8F6C-ACBFE2765810}" presName="Name56" presStyleLbl="parChTrans1D2" presStyleIdx="1" presStyleCnt="4"/>
      <dgm:spPr/>
      <dgm:t>
        <a:bodyPr/>
        <a:lstStyle/>
        <a:p>
          <a:endParaRPr lang="en-US"/>
        </a:p>
      </dgm:t>
    </dgm:pt>
    <dgm:pt modelId="{9298B3F9-4762-DD44-A333-289EBB3155D3}" type="pres">
      <dgm:prSet presAssocID="{52371DE1-F9BB-CB44-9726-7A723E8D7078}" presName="text0" presStyleLbl="node1" presStyleIdx="2" presStyleCnt="5" custScaleX="160499" custRadScaleRad="129088" custRadScaleInc="1434">
        <dgm:presLayoutVars>
          <dgm:bulletEnabled val="1"/>
        </dgm:presLayoutVars>
      </dgm:prSet>
      <dgm:spPr/>
      <dgm:t>
        <a:bodyPr/>
        <a:lstStyle/>
        <a:p>
          <a:endParaRPr lang="en-US"/>
        </a:p>
      </dgm:t>
    </dgm:pt>
    <dgm:pt modelId="{79EABA45-62B3-C342-AFD8-17704448620B}" type="pres">
      <dgm:prSet presAssocID="{6717FDA5-1045-2244-8385-F87B19A06436}" presName="Name56" presStyleLbl="parChTrans1D2" presStyleIdx="2" presStyleCnt="4"/>
      <dgm:spPr/>
      <dgm:t>
        <a:bodyPr/>
        <a:lstStyle/>
        <a:p>
          <a:endParaRPr lang="en-US"/>
        </a:p>
      </dgm:t>
    </dgm:pt>
    <dgm:pt modelId="{33FFCE78-4D5E-0441-ABA6-A4E9C783756C}" type="pres">
      <dgm:prSet presAssocID="{7452EC3A-96AD-E246-B9C0-A4189AC0646E}" presName="text0" presStyleLbl="node1" presStyleIdx="3" presStyleCnt="5" custScaleX="163338">
        <dgm:presLayoutVars>
          <dgm:bulletEnabled val="1"/>
        </dgm:presLayoutVars>
      </dgm:prSet>
      <dgm:spPr/>
      <dgm:t>
        <a:bodyPr/>
        <a:lstStyle/>
        <a:p>
          <a:endParaRPr lang="en-US"/>
        </a:p>
      </dgm:t>
    </dgm:pt>
    <dgm:pt modelId="{729FE9C2-F675-7541-9EED-491C7DBDC481}" type="pres">
      <dgm:prSet presAssocID="{74BE01CB-E573-AD4F-8D5C-27E2E79A14CF}" presName="Name56" presStyleLbl="parChTrans1D2" presStyleIdx="3" presStyleCnt="4"/>
      <dgm:spPr/>
      <dgm:t>
        <a:bodyPr/>
        <a:lstStyle/>
        <a:p>
          <a:endParaRPr lang="en-US"/>
        </a:p>
      </dgm:t>
    </dgm:pt>
    <dgm:pt modelId="{F2BC5A7A-8BBF-274A-8DE1-87CA55CA72EB}" type="pres">
      <dgm:prSet presAssocID="{CCB9592E-28B2-E944-9F21-F2B7C9004EC5}" presName="text0" presStyleLbl="node1" presStyleIdx="4" presStyleCnt="5" custScaleX="161754" custRadScaleRad="131992" custRadScaleInc="702">
        <dgm:presLayoutVars>
          <dgm:bulletEnabled val="1"/>
        </dgm:presLayoutVars>
      </dgm:prSet>
      <dgm:spPr/>
      <dgm:t>
        <a:bodyPr/>
        <a:lstStyle/>
        <a:p>
          <a:endParaRPr lang="en-US"/>
        </a:p>
      </dgm:t>
    </dgm:pt>
  </dgm:ptLst>
  <dgm:cxnLst>
    <dgm:cxn modelId="{A28CB640-0DE3-3E48-B2F8-7605C2F2FAE8}" srcId="{4DFF94CF-2774-F742-AEFF-31A3D003E8E8}" destId="{7CB9241A-BDE3-2142-A9F5-B3B271FBD5E2}" srcOrd="0" destOrd="0" parTransId="{763774A7-2445-5645-9A64-1CC9FC7855BB}" sibTransId="{A609B27D-83EC-CA47-8B89-6883568AF95E}"/>
    <dgm:cxn modelId="{E05B13E1-1B91-BF4F-84AC-A607222427D2}" type="presOf" srcId="{EA7153F3-5CEC-4E40-8F6C-ACBFE2765810}" destId="{F67C6C81-8095-DF48-8981-6BFD88410684}" srcOrd="0" destOrd="0" presId="urn:microsoft.com/office/officeart/2008/layout/RadialCluster"/>
    <dgm:cxn modelId="{2364D69E-E34E-0D49-B4BB-A124723AFD33}" type="presOf" srcId="{69AEF24D-8266-0B47-B47E-E80377CD45A1}" destId="{1C144095-47E5-CA45-AA6C-DA5672BF3396}" srcOrd="0" destOrd="0" presId="urn:microsoft.com/office/officeart/2008/layout/RadialCluster"/>
    <dgm:cxn modelId="{F64A9959-18D9-3747-9211-2CF79EF960AC}" type="presOf" srcId="{7CB9241A-BDE3-2142-A9F5-B3B271FBD5E2}" destId="{EFD36ACF-D651-F241-A403-2E72B8904161}" srcOrd="0" destOrd="0" presId="urn:microsoft.com/office/officeart/2008/layout/RadialCluster"/>
    <dgm:cxn modelId="{C8E8CC0D-7A0C-2B4E-9EB7-24FA8D4741DE}" srcId="{7CB9241A-BDE3-2142-A9F5-B3B271FBD5E2}" destId="{52371DE1-F9BB-CB44-9726-7A723E8D7078}" srcOrd="1" destOrd="0" parTransId="{EA7153F3-5CEC-4E40-8F6C-ACBFE2765810}" sibTransId="{C9495654-1FF2-0E4B-A61A-5AD272F5AD23}"/>
    <dgm:cxn modelId="{D8F3FD2D-62BB-4A44-AD68-9029C0025A97}" type="presOf" srcId="{4DFF94CF-2774-F742-AEFF-31A3D003E8E8}" destId="{54DDD08D-6448-754F-8B8C-1258DF3CEAED}" srcOrd="0" destOrd="0" presId="urn:microsoft.com/office/officeart/2008/layout/RadialCluster"/>
    <dgm:cxn modelId="{DE3CFCA0-41DA-0247-9F58-DFC94FCB0BDF}" srcId="{7CB9241A-BDE3-2142-A9F5-B3B271FBD5E2}" destId="{7452EC3A-96AD-E246-B9C0-A4189AC0646E}" srcOrd="2" destOrd="0" parTransId="{6717FDA5-1045-2244-8385-F87B19A06436}" sibTransId="{DC3D1D5B-0C75-3543-A69F-0A8C7019103C}"/>
    <dgm:cxn modelId="{442FC442-234D-B448-9F65-A0276A3FAA74}" type="presOf" srcId="{74BE01CB-E573-AD4F-8D5C-27E2E79A14CF}" destId="{729FE9C2-F675-7541-9EED-491C7DBDC481}" srcOrd="0" destOrd="0" presId="urn:microsoft.com/office/officeart/2008/layout/RadialCluster"/>
    <dgm:cxn modelId="{C105DA28-B5AB-794B-B346-C57C252981EC}" srcId="{7CB9241A-BDE3-2142-A9F5-B3B271FBD5E2}" destId="{CCB9592E-28B2-E944-9F21-F2B7C9004EC5}" srcOrd="3" destOrd="0" parTransId="{74BE01CB-E573-AD4F-8D5C-27E2E79A14CF}" sibTransId="{C04AF423-C82E-C545-B39A-6E4AE8793544}"/>
    <dgm:cxn modelId="{A9ADDFCF-2297-B14F-BB58-D2187F894C4A}" type="presOf" srcId="{CCB9592E-28B2-E944-9F21-F2B7C9004EC5}" destId="{F2BC5A7A-8BBF-274A-8DE1-87CA55CA72EB}" srcOrd="0" destOrd="0" presId="urn:microsoft.com/office/officeart/2008/layout/RadialCluster"/>
    <dgm:cxn modelId="{B52D394B-5449-8943-AB3A-F5DB42380892}" srcId="{7CB9241A-BDE3-2142-A9F5-B3B271FBD5E2}" destId="{69AEF24D-8266-0B47-B47E-E80377CD45A1}" srcOrd="0" destOrd="0" parTransId="{BDCF351A-67E8-B34C-8350-5B1553E1B942}" sibTransId="{9FC024BC-7386-3040-88AF-039820A18446}"/>
    <dgm:cxn modelId="{BE42D4EC-2A19-2844-BB05-15EFF85E9354}" type="presOf" srcId="{52371DE1-F9BB-CB44-9726-7A723E8D7078}" destId="{9298B3F9-4762-DD44-A333-289EBB3155D3}" srcOrd="0" destOrd="0" presId="urn:microsoft.com/office/officeart/2008/layout/RadialCluster"/>
    <dgm:cxn modelId="{EAB97875-68C0-F943-B720-E7210690149A}" type="presOf" srcId="{7452EC3A-96AD-E246-B9C0-A4189AC0646E}" destId="{33FFCE78-4D5E-0441-ABA6-A4E9C783756C}" srcOrd="0" destOrd="0" presId="urn:microsoft.com/office/officeart/2008/layout/RadialCluster"/>
    <dgm:cxn modelId="{A2A898AF-B1DC-8C46-B200-18897587A678}" type="presOf" srcId="{BDCF351A-67E8-B34C-8350-5B1553E1B942}" destId="{32EEFA8B-E15A-5745-99FD-7B556D00A452}" srcOrd="0" destOrd="0" presId="urn:microsoft.com/office/officeart/2008/layout/RadialCluster"/>
    <dgm:cxn modelId="{7DE9C76B-2271-624A-B35D-464063B00542}" type="presOf" srcId="{6717FDA5-1045-2244-8385-F87B19A06436}" destId="{79EABA45-62B3-C342-AFD8-17704448620B}" srcOrd="0" destOrd="0" presId="urn:microsoft.com/office/officeart/2008/layout/RadialCluster"/>
    <dgm:cxn modelId="{58275B96-0728-7242-BA15-DADE2927B86A}" type="presParOf" srcId="{54DDD08D-6448-754F-8B8C-1258DF3CEAED}" destId="{4213FD27-665E-EA40-83DA-1E4F9EDCC10C}" srcOrd="0" destOrd="0" presId="urn:microsoft.com/office/officeart/2008/layout/RadialCluster"/>
    <dgm:cxn modelId="{0F6B2F58-6220-2740-8BF3-5448006759E3}" type="presParOf" srcId="{4213FD27-665E-EA40-83DA-1E4F9EDCC10C}" destId="{EFD36ACF-D651-F241-A403-2E72B8904161}" srcOrd="0" destOrd="0" presId="urn:microsoft.com/office/officeart/2008/layout/RadialCluster"/>
    <dgm:cxn modelId="{96AC33F9-051B-BC4C-8270-A655FD45C5BA}" type="presParOf" srcId="{4213FD27-665E-EA40-83DA-1E4F9EDCC10C}" destId="{32EEFA8B-E15A-5745-99FD-7B556D00A452}" srcOrd="1" destOrd="0" presId="urn:microsoft.com/office/officeart/2008/layout/RadialCluster"/>
    <dgm:cxn modelId="{CC77A0B5-2209-E44F-B09D-A7AF59D41A9B}" type="presParOf" srcId="{4213FD27-665E-EA40-83DA-1E4F9EDCC10C}" destId="{1C144095-47E5-CA45-AA6C-DA5672BF3396}" srcOrd="2" destOrd="0" presId="urn:microsoft.com/office/officeart/2008/layout/RadialCluster"/>
    <dgm:cxn modelId="{E8B2E315-E6D4-994E-9062-A84A784AFD07}" type="presParOf" srcId="{4213FD27-665E-EA40-83DA-1E4F9EDCC10C}" destId="{F67C6C81-8095-DF48-8981-6BFD88410684}" srcOrd="3" destOrd="0" presId="urn:microsoft.com/office/officeart/2008/layout/RadialCluster"/>
    <dgm:cxn modelId="{CC8271A3-C9DF-3C49-ADA5-A099E0675D5D}" type="presParOf" srcId="{4213FD27-665E-EA40-83DA-1E4F9EDCC10C}" destId="{9298B3F9-4762-DD44-A333-289EBB3155D3}" srcOrd="4" destOrd="0" presId="urn:microsoft.com/office/officeart/2008/layout/RadialCluster"/>
    <dgm:cxn modelId="{878B740D-5AFB-4C40-828C-C57F9A9FB857}" type="presParOf" srcId="{4213FD27-665E-EA40-83DA-1E4F9EDCC10C}" destId="{79EABA45-62B3-C342-AFD8-17704448620B}" srcOrd="5" destOrd="0" presId="urn:microsoft.com/office/officeart/2008/layout/RadialCluster"/>
    <dgm:cxn modelId="{C415CCBB-749A-864D-8160-6CACF3C26A24}" type="presParOf" srcId="{4213FD27-665E-EA40-83DA-1E4F9EDCC10C}" destId="{33FFCE78-4D5E-0441-ABA6-A4E9C783756C}" srcOrd="6" destOrd="0" presId="urn:microsoft.com/office/officeart/2008/layout/RadialCluster"/>
    <dgm:cxn modelId="{76A86EB2-7AB4-5A47-B409-E1F40663C696}" type="presParOf" srcId="{4213FD27-665E-EA40-83DA-1E4F9EDCC10C}" destId="{729FE9C2-F675-7541-9EED-491C7DBDC481}" srcOrd="7" destOrd="0" presId="urn:microsoft.com/office/officeart/2008/layout/RadialCluster"/>
    <dgm:cxn modelId="{8CF5904F-1F07-5949-BF67-7E0547804D74}" type="presParOf" srcId="{4213FD27-665E-EA40-83DA-1E4F9EDCC10C}" destId="{F2BC5A7A-8BBF-274A-8DE1-87CA55CA72EB}"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46A54-ABFB-F049-BA7B-8160DAD8CFEB}" type="doc">
      <dgm:prSet loTypeId="urn:microsoft.com/office/officeart/2005/8/layout/cycle6" loCatId="" qsTypeId="urn:microsoft.com/office/officeart/2005/8/quickstyle/simple4" qsCatId="simple" csTypeId="urn:microsoft.com/office/officeart/2005/8/colors/colorful2" csCatId="colorful" phldr="1"/>
      <dgm:spPr/>
      <dgm:t>
        <a:bodyPr/>
        <a:lstStyle/>
        <a:p>
          <a:endParaRPr lang="en-US"/>
        </a:p>
      </dgm:t>
    </dgm:pt>
    <dgm:pt modelId="{D3A3507F-ABF5-BF46-868E-5D8FCC4340E0}">
      <dgm:prSet phldrT="[Text]"/>
      <dgm:spPr/>
      <dgm:t>
        <a:bodyPr/>
        <a:lstStyle/>
        <a:p>
          <a:r>
            <a:rPr lang="en-US" b="1" dirty="0" smtClean="0"/>
            <a:t>Increasing divorce rates</a:t>
          </a:r>
          <a:endParaRPr lang="en-US" b="1" dirty="0"/>
        </a:p>
      </dgm:t>
    </dgm:pt>
    <dgm:pt modelId="{DC2A578F-C11B-D144-A3D4-069FB8AD30DF}" type="parTrans" cxnId="{DC31F0BD-7CA6-5A40-B91D-435CCCAC95A7}">
      <dgm:prSet/>
      <dgm:spPr/>
      <dgm:t>
        <a:bodyPr/>
        <a:lstStyle/>
        <a:p>
          <a:endParaRPr lang="en-US"/>
        </a:p>
      </dgm:t>
    </dgm:pt>
    <dgm:pt modelId="{AEFBB6B0-EBB8-AE4E-BD6F-C8D721D974EA}" type="sibTrans" cxnId="{DC31F0BD-7CA6-5A40-B91D-435CCCAC95A7}">
      <dgm:prSet/>
      <dgm:spPr/>
      <dgm:t>
        <a:bodyPr/>
        <a:lstStyle/>
        <a:p>
          <a:endParaRPr lang="en-US"/>
        </a:p>
      </dgm:t>
    </dgm:pt>
    <dgm:pt modelId="{FD540FC9-7C12-4B42-AB92-F3D9048F0615}">
      <dgm:prSet phldrT="[Text]"/>
      <dgm:spPr/>
      <dgm:t>
        <a:bodyPr/>
        <a:lstStyle/>
        <a:p>
          <a:r>
            <a:rPr lang="en-US" b="1" dirty="0" smtClean="0"/>
            <a:t>Growing single-parent homes</a:t>
          </a:r>
          <a:endParaRPr lang="en-US" b="1" dirty="0"/>
        </a:p>
      </dgm:t>
    </dgm:pt>
    <dgm:pt modelId="{1FE5EE8B-9907-B24A-8CBF-6D1119E22966}" type="parTrans" cxnId="{01E06460-8907-5F40-A15A-F1C815B3DD36}">
      <dgm:prSet/>
      <dgm:spPr/>
      <dgm:t>
        <a:bodyPr/>
        <a:lstStyle/>
        <a:p>
          <a:endParaRPr lang="en-US"/>
        </a:p>
      </dgm:t>
    </dgm:pt>
    <dgm:pt modelId="{81616863-3625-5E46-AF86-3EC3BBA3A809}" type="sibTrans" cxnId="{01E06460-8907-5F40-A15A-F1C815B3DD36}">
      <dgm:prSet/>
      <dgm:spPr/>
      <dgm:t>
        <a:bodyPr/>
        <a:lstStyle/>
        <a:p>
          <a:endParaRPr lang="en-US"/>
        </a:p>
      </dgm:t>
    </dgm:pt>
    <dgm:pt modelId="{A6DEEDF3-98EC-0043-B794-804CD11C89EB}">
      <dgm:prSet phldrT="[Text]"/>
      <dgm:spPr/>
      <dgm:t>
        <a:bodyPr/>
        <a:lstStyle/>
        <a:p>
          <a:r>
            <a:rPr lang="en-US" b="1" dirty="0" smtClean="0"/>
            <a:t>Women’s entry into the paid labor force</a:t>
          </a:r>
          <a:endParaRPr lang="en-US" b="1" dirty="0"/>
        </a:p>
      </dgm:t>
    </dgm:pt>
    <dgm:pt modelId="{04748036-7EB2-3E40-B345-98F34B3D9D6D}" type="parTrans" cxnId="{4D4D3813-8170-0A49-8631-2064F259B847}">
      <dgm:prSet/>
      <dgm:spPr/>
      <dgm:t>
        <a:bodyPr/>
        <a:lstStyle/>
        <a:p>
          <a:endParaRPr lang="en-US"/>
        </a:p>
      </dgm:t>
    </dgm:pt>
    <dgm:pt modelId="{02B8BF72-B6B3-3F43-A0E0-54F3B2144CEC}" type="sibTrans" cxnId="{4D4D3813-8170-0A49-8631-2064F259B847}">
      <dgm:prSet/>
      <dgm:spPr/>
      <dgm:t>
        <a:bodyPr/>
        <a:lstStyle/>
        <a:p>
          <a:endParaRPr lang="en-US"/>
        </a:p>
      </dgm:t>
    </dgm:pt>
    <dgm:pt modelId="{DFECA2D1-C88F-E04F-B745-A71DCD492627}">
      <dgm:prSet phldrT="[Text]"/>
      <dgm:spPr/>
      <dgm:t>
        <a:bodyPr/>
        <a:lstStyle/>
        <a:p>
          <a:r>
            <a:rPr lang="en-US" b="1" dirty="0" smtClean="0"/>
            <a:t>Changes in men’s economic fortunes</a:t>
          </a:r>
          <a:endParaRPr lang="en-US" b="1" dirty="0"/>
        </a:p>
      </dgm:t>
    </dgm:pt>
    <dgm:pt modelId="{C8CE7950-C0EC-144F-9D61-D578708309B1}" type="parTrans" cxnId="{72C99F5D-5B08-9541-A705-962151AE25BA}">
      <dgm:prSet/>
      <dgm:spPr/>
      <dgm:t>
        <a:bodyPr/>
        <a:lstStyle/>
        <a:p>
          <a:endParaRPr lang="en-US"/>
        </a:p>
      </dgm:t>
    </dgm:pt>
    <dgm:pt modelId="{6DFF3DB8-D28A-1846-B9EE-2CD32BE617D3}" type="sibTrans" cxnId="{72C99F5D-5B08-9541-A705-962151AE25BA}">
      <dgm:prSet/>
      <dgm:spPr/>
      <dgm:t>
        <a:bodyPr/>
        <a:lstStyle/>
        <a:p>
          <a:endParaRPr lang="en-US"/>
        </a:p>
      </dgm:t>
    </dgm:pt>
    <dgm:pt modelId="{2A93EF7B-D3EF-2948-956D-DBD5B901A32A}" type="pres">
      <dgm:prSet presAssocID="{CC546A54-ABFB-F049-BA7B-8160DAD8CFEB}" presName="cycle" presStyleCnt="0">
        <dgm:presLayoutVars>
          <dgm:dir/>
          <dgm:resizeHandles val="exact"/>
        </dgm:presLayoutVars>
      </dgm:prSet>
      <dgm:spPr/>
      <dgm:t>
        <a:bodyPr/>
        <a:lstStyle/>
        <a:p>
          <a:endParaRPr lang="en-US"/>
        </a:p>
      </dgm:t>
    </dgm:pt>
    <dgm:pt modelId="{7C479250-E653-224C-BBB2-C7BBDC489666}" type="pres">
      <dgm:prSet presAssocID="{D3A3507F-ABF5-BF46-868E-5D8FCC4340E0}" presName="node" presStyleLbl="node1" presStyleIdx="0" presStyleCnt="4">
        <dgm:presLayoutVars>
          <dgm:bulletEnabled val="1"/>
        </dgm:presLayoutVars>
      </dgm:prSet>
      <dgm:spPr/>
      <dgm:t>
        <a:bodyPr/>
        <a:lstStyle/>
        <a:p>
          <a:endParaRPr lang="en-US"/>
        </a:p>
      </dgm:t>
    </dgm:pt>
    <dgm:pt modelId="{852BB59A-50C4-A342-B661-346D11A80B7F}" type="pres">
      <dgm:prSet presAssocID="{D3A3507F-ABF5-BF46-868E-5D8FCC4340E0}" presName="spNode" presStyleCnt="0"/>
      <dgm:spPr/>
    </dgm:pt>
    <dgm:pt modelId="{D3F775B9-D695-364E-8EED-1394BF864B60}" type="pres">
      <dgm:prSet presAssocID="{AEFBB6B0-EBB8-AE4E-BD6F-C8D721D974EA}" presName="sibTrans" presStyleLbl="sibTrans1D1" presStyleIdx="0" presStyleCnt="4"/>
      <dgm:spPr/>
      <dgm:t>
        <a:bodyPr/>
        <a:lstStyle/>
        <a:p>
          <a:endParaRPr lang="en-US"/>
        </a:p>
      </dgm:t>
    </dgm:pt>
    <dgm:pt modelId="{DC87949F-FDBD-FE4F-A6A6-E44F79E78429}" type="pres">
      <dgm:prSet presAssocID="{FD540FC9-7C12-4B42-AB92-F3D9048F0615}" presName="node" presStyleLbl="node1" presStyleIdx="1" presStyleCnt="4">
        <dgm:presLayoutVars>
          <dgm:bulletEnabled val="1"/>
        </dgm:presLayoutVars>
      </dgm:prSet>
      <dgm:spPr/>
      <dgm:t>
        <a:bodyPr/>
        <a:lstStyle/>
        <a:p>
          <a:endParaRPr lang="en-US"/>
        </a:p>
      </dgm:t>
    </dgm:pt>
    <dgm:pt modelId="{6832C406-D2B8-1B4F-97D3-52BCB6C3111B}" type="pres">
      <dgm:prSet presAssocID="{FD540FC9-7C12-4B42-AB92-F3D9048F0615}" presName="spNode" presStyleCnt="0"/>
      <dgm:spPr/>
    </dgm:pt>
    <dgm:pt modelId="{34DD4E4E-4811-C14B-A5A4-9C7AA8B80924}" type="pres">
      <dgm:prSet presAssocID="{81616863-3625-5E46-AF86-3EC3BBA3A809}" presName="sibTrans" presStyleLbl="sibTrans1D1" presStyleIdx="1" presStyleCnt="4"/>
      <dgm:spPr/>
      <dgm:t>
        <a:bodyPr/>
        <a:lstStyle/>
        <a:p>
          <a:endParaRPr lang="en-US"/>
        </a:p>
      </dgm:t>
    </dgm:pt>
    <dgm:pt modelId="{ACC33775-BC56-5F40-9080-A7E72536B5EF}" type="pres">
      <dgm:prSet presAssocID="{A6DEEDF3-98EC-0043-B794-804CD11C89EB}" presName="node" presStyleLbl="node1" presStyleIdx="2" presStyleCnt="4">
        <dgm:presLayoutVars>
          <dgm:bulletEnabled val="1"/>
        </dgm:presLayoutVars>
      </dgm:prSet>
      <dgm:spPr/>
      <dgm:t>
        <a:bodyPr/>
        <a:lstStyle/>
        <a:p>
          <a:endParaRPr lang="en-US"/>
        </a:p>
      </dgm:t>
    </dgm:pt>
    <dgm:pt modelId="{A2B14546-8FFC-D24B-BBCC-97CDFDE8B103}" type="pres">
      <dgm:prSet presAssocID="{A6DEEDF3-98EC-0043-B794-804CD11C89EB}" presName="spNode" presStyleCnt="0"/>
      <dgm:spPr/>
    </dgm:pt>
    <dgm:pt modelId="{DE0D17DF-163E-CC4E-AA20-F7439380DA4B}" type="pres">
      <dgm:prSet presAssocID="{02B8BF72-B6B3-3F43-A0E0-54F3B2144CEC}" presName="sibTrans" presStyleLbl="sibTrans1D1" presStyleIdx="2" presStyleCnt="4"/>
      <dgm:spPr/>
      <dgm:t>
        <a:bodyPr/>
        <a:lstStyle/>
        <a:p>
          <a:endParaRPr lang="en-US"/>
        </a:p>
      </dgm:t>
    </dgm:pt>
    <dgm:pt modelId="{E1F9B11A-284F-D349-A70C-131D4949D815}" type="pres">
      <dgm:prSet presAssocID="{DFECA2D1-C88F-E04F-B745-A71DCD492627}" presName="node" presStyleLbl="node1" presStyleIdx="3" presStyleCnt="4">
        <dgm:presLayoutVars>
          <dgm:bulletEnabled val="1"/>
        </dgm:presLayoutVars>
      </dgm:prSet>
      <dgm:spPr/>
      <dgm:t>
        <a:bodyPr/>
        <a:lstStyle/>
        <a:p>
          <a:endParaRPr lang="en-US"/>
        </a:p>
      </dgm:t>
    </dgm:pt>
    <dgm:pt modelId="{A5A16FCE-F13C-FA43-BCB7-9747C5B9CB1B}" type="pres">
      <dgm:prSet presAssocID="{DFECA2D1-C88F-E04F-B745-A71DCD492627}" presName="spNode" presStyleCnt="0"/>
      <dgm:spPr/>
    </dgm:pt>
    <dgm:pt modelId="{2E8C5D83-2584-CE44-B69B-A7340AB43044}" type="pres">
      <dgm:prSet presAssocID="{6DFF3DB8-D28A-1846-B9EE-2CD32BE617D3}" presName="sibTrans" presStyleLbl="sibTrans1D1" presStyleIdx="3" presStyleCnt="4"/>
      <dgm:spPr/>
      <dgm:t>
        <a:bodyPr/>
        <a:lstStyle/>
        <a:p>
          <a:endParaRPr lang="en-US"/>
        </a:p>
      </dgm:t>
    </dgm:pt>
  </dgm:ptLst>
  <dgm:cxnLst>
    <dgm:cxn modelId="{AF78AF43-DF31-0B4E-ABA1-210E90BD9403}" type="presOf" srcId="{A6DEEDF3-98EC-0043-B794-804CD11C89EB}" destId="{ACC33775-BC56-5F40-9080-A7E72536B5EF}" srcOrd="0" destOrd="0" presId="urn:microsoft.com/office/officeart/2005/8/layout/cycle6"/>
    <dgm:cxn modelId="{408B1886-7489-EB4E-9324-B723E51CFD3B}" type="presOf" srcId="{FD540FC9-7C12-4B42-AB92-F3D9048F0615}" destId="{DC87949F-FDBD-FE4F-A6A6-E44F79E78429}" srcOrd="0" destOrd="0" presId="urn:microsoft.com/office/officeart/2005/8/layout/cycle6"/>
    <dgm:cxn modelId="{D8ECAF16-53A1-FA45-853B-7925F9306A79}" type="presOf" srcId="{6DFF3DB8-D28A-1846-B9EE-2CD32BE617D3}" destId="{2E8C5D83-2584-CE44-B69B-A7340AB43044}" srcOrd="0" destOrd="0" presId="urn:microsoft.com/office/officeart/2005/8/layout/cycle6"/>
    <dgm:cxn modelId="{01E06460-8907-5F40-A15A-F1C815B3DD36}" srcId="{CC546A54-ABFB-F049-BA7B-8160DAD8CFEB}" destId="{FD540FC9-7C12-4B42-AB92-F3D9048F0615}" srcOrd="1" destOrd="0" parTransId="{1FE5EE8B-9907-B24A-8CBF-6D1119E22966}" sibTransId="{81616863-3625-5E46-AF86-3EC3BBA3A809}"/>
    <dgm:cxn modelId="{72C99F5D-5B08-9541-A705-962151AE25BA}" srcId="{CC546A54-ABFB-F049-BA7B-8160DAD8CFEB}" destId="{DFECA2D1-C88F-E04F-B745-A71DCD492627}" srcOrd="3" destOrd="0" parTransId="{C8CE7950-C0EC-144F-9D61-D578708309B1}" sibTransId="{6DFF3DB8-D28A-1846-B9EE-2CD32BE617D3}"/>
    <dgm:cxn modelId="{7C7DADFC-6171-AD43-B148-C5DA3EDAF674}" type="presOf" srcId="{DFECA2D1-C88F-E04F-B745-A71DCD492627}" destId="{E1F9B11A-284F-D349-A70C-131D4949D815}" srcOrd="0" destOrd="0" presId="urn:microsoft.com/office/officeart/2005/8/layout/cycle6"/>
    <dgm:cxn modelId="{B6EEB191-33E3-FD43-AB0E-97DCDD173CCF}" type="presOf" srcId="{81616863-3625-5E46-AF86-3EC3BBA3A809}" destId="{34DD4E4E-4811-C14B-A5A4-9C7AA8B80924}" srcOrd="0" destOrd="0" presId="urn:microsoft.com/office/officeart/2005/8/layout/cycle6"/>
    <dgm:cxn modelId="{3F22DC8D-E80A-C54C-BEE7-A2AEE904F8DC}" type="presOf" srcId="{AEFBB6B0-EBB8-AE4E-BD6F-C8D721D974EA}" destId="{D3F775B9-D695-364E-8EED-1394BF864B60}" srcOrd="0" destOrd="0" presId="urn:microsoft.com/office/officeart/2005/8/layout/cycle6"/>
    <dgm:cxn modelId="{55925346-4969-8147-88CA-5FC9096BF0AF}" type="presOf" srcId="{CC546A54-ABFB-F049-BA7B-8160DAD8CFEB}" destId="{2A93EF7B-D3EF-2948-956D-DBD5B901A32A}" srcOrd="0" destOrd="0" presId="urn:microsoft.com/office/officeart/2005/8/layout/cycle6"/>
    <dgm:cxn modelId="{5D22BE98-327C-624F-A2E5-E8986BF230EF}" type="presOf" srcId="{D3A3507F-ABF5-BF46-868E-5D8FCC4340E0}" destId="{7C479250-E653-224C-BBB2-C7BBDC489666}" srcOrd="0" destOrd="0" presId="urn:microsoft.com/office/officeart/2005/8/layout/cycle6"/>
    <dgm:cxn modelId="{30D41376-2178-5649-BDDD-EE114F3214A2}" type="presOf" srcId="{02B8BF72-B6B3-3F43-A0E0-54F3B2144CEC}" destId="{DE0D17DF-163E-CC4E-AA20-F7439380DA4B}" srcOrd="0" destOrd="0" presId="urn:microsoft.com/office/officeart/2005/8/layout/cycle6"/>
    <dgm:cxn modelId="{4D4D3813-8170-0A49-8631-2064F259B847}" srcId="{CC546A54-ABFB-F049-BA7B-8160DAD8CFEB}" destId="{A6DEEDF3-98EC-0043-B794-804CD11C89EB}" srcOrd="2" destOrd="0" parTransId="{04748036-7EB2-3E40-B345-98F34B3D9D6D}" sibTransId="{02B8BF72-B6B3-3F43-A0E0-54F3B2144CEC}"/>
    <dgm:cxn modelId="{DC31F0BD-7CA6-5A40-B91D-435CCCAC95A7}" srcId="{CC546A54-ABFB-F049-BA7B-8160DAD8CFEB}" destId="{D3A3507F-ABF5-BF46-868E-5D8FCC4340E0}" srcOrd="0" destOrd="0" parTransId="{DC2A578F-C11B-D144-A3D4-069FB8AD30DF}" sibTransId="{AEFBB6B0-EBB8-AE4E-BD6F-C8D721D974EA}"/>
    <dgm:cxn modelId="{47412DC1-130E-954E-93A9-B3D83A46E5E1}" type="presParOf" srcId="{2A93EF7B-D3EF-2948-956D-DBD5B901A32A}" destId="{7C479250-E653-224C-BBB2-C7BBDC489666}" srcOrd="0" destOrd="0" presId="urn:microsoft.com/office/officeart/2005/8/layout/cycle6"/>
    <dgm:cxn modelId="{721390C2-6CB3-694D-9DDC-E1888AF87FBC}" type="presParOf" srcId="{2A93EF7B-D3EF-2948-956D-DBD5B901A32A}" destId="{852BB59A-50C4-A342-B661-346D11A80B7F}" srcOrd="1" destOrd="0" presId="urn:microsoft.com/office/officeart/2005/8/layout/cycle6"/>
    <dgm:cxn modelId="{029A5EE3-BB88-4E4B-828D-75A3C4A645E8}" type="presParOf" srcId="{2A93EF7B-D3EF-2948-956D-DBD5B901A32A}" destId="{D3F775B9-D695-364E-8EED-1394BF864B60}" srcOrd="2" destOrd="0" presId="urn:microsoft.com/office/officeart/2005/8/layout/cycle6"/>
    <dgm:cxn modelId="{B41C3034-3C47-AF48-910B-74D41D6C801C}" type="presParOf" srcId="{2A93EF7B-D3EF-2948-956D-DBD5B901A32A}" destId="{DC87949F-FDBD-FE4F-A6A6-E44F79E78429}" srcOrd="3" destOrd="0" presId="urn:microsoft.com/office/officeart/2005/8/layout/cycle6"/>
    <dgm:cxn modelId="{8AC6A9AF-B613-5A4D-A3CA-48AB73430C76}" type="presParOf" srcId="{2A93EF7B-D3EF-2948-956D-DBD5B901A32A}" destId="{6832C406-D2B8-1B4F-97D3-52BCB6C3111B}" srcOrd="4" destOrd="0" presId="urn:microsoft.com/office/officeart/2005/8/layout/cycle6"/>
    <dgm:cxn modelId="{81A545FC-11FC-E745-8B80-F5369CA79B4B}" type="presParOf" srcId="{2A93EF7B-D3EF-2948-956D-DBD5B901A32A}" destId="{34DD4E4E-4811-C14B-A5A4-9C7AA8B80924}" srcOrd="5" destOrd="0" presId="urn:microsoft.com/office/officeart/2005/8/layout/cycle6"/>
    <dgm:cxn modelId="{5E6AF454-24A6-4E4B-80C9-0EADA9482DB6}" type="presParOf" srcId="{2A93EF7B-D3EF-2948-956D-DBD5B901A32A}" destId="{ACC33775-BC56-5F40-9080-A7E72536B5EF}" srcOrd="6" destOrd="0" presId="urn:microsoft.com/office/officeart/2005/8/layout/cycle6"/>
    <dgm:cxn modelId="{0C5073F7-9D08-5D48-872C-FFF0C1D3191E}" type="presParOf" srcId="{2A93EF7B-D3EF-2948-956D-DBD5B901A32A}" destId="{A2B14546-8FFC-D24B-BBCC-97CDFDE8B103}" srcOrd="7" destOrd="0" presId="urn:microsoft.com/office/officeart/2005/8/layout/cycle6"/>
    <dgm:cxn modelId="{503C3781-6F70-0B4F-B891-68734E70B146}" type="presParOf" srcId="{2A93EF7B-D3EF-2948-956D-DBD5B901A32A}" destId="{DE0D17DF-163E-CC4E-AA20-F7439380DA4B}" srcOrd="8" destOrd="0" presId="urn:microsoft.com/office/officeart/2005/8/layout/cycle6"/>
    <dgm:cxn modelId="{1AA3AD92-BB31-0B46-A2A5-2C978C9BD009}" type="presParOf" srcId="{2A93EF7B-D3EF-2948-956D-DBD5B901A32A}" destId="{E1F9B11A-284F-D349-A70C-131D4949D815}" srcOrd="9" destOrd="0" presId="urn:microsoft.com/office/officeart/2005/8/layout/cycle6"/>
    <dgm:cxn modelId="{288BA605-9234-7F4D-9913-0BF14C7763A3}" type="presParOf" srcId="{2A93EF7B-D3EF-2948-956D-DBD5B901A32A}" destId="{A5A16FCE-F13C-FA43-BCB7-9747C5B9CB1B}" srcOrd="10" destOrd="0" presId="urn:microsoft.com/office/officeart/2005/8/layout/cycle6"/>
    <dgm:cxn modelId="{E5BC44EE-7CA6-AB4E-857F-88E069332D71}" type="presParOf" srcId="{2A93EF7B-D3EF-2948-956D-DBD5B901A32A}" destId="{2E8C5D83-2584-CE44-B69B-A7340AB43044}"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36ACF-D651-F241-A403-2E72B8904161}">
      <dsp:nvSpPr>
        <dsp:cNvPr id="0" name=""/>
        <dsp:cNvSpPr/>
      </dsp:nvSpPr>
      <dsp:spPr>
        <a:xfrm>
          <a:off x="2920997" y="1473199"/>
          <a:ext cx="1783521" cy="1427163"/>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b="1" kern="1200" dirty="0" smtClean="0"/>
            <a:t>Family</a:t>
          </a:r>
          <a:endParaRPr lang="en-US" sz="3400" b="1" kern="1200" dirty="0"/>
        </a:p>
      </dsp:txBody>
      <dsp:txXfrm>
        <a:off x="2990665" y="1542867"/>
        <a:ext cx="1644185" cy="1287827"/>
      </dsp:txXfrm>
    </dsp:sp>
    <dsp:sp modelId="{32EEFA8B-E15A-5745-99FD-7B556D00A452}">
      <dsp:nvSpPr>
        <dsp:cNvPr id="0" name=""/>
        <dsp:cNvSpPr/>
      </dsp:nvSpPr>
      <dsp:spPr>
        <a:xfrm rot="16200000">
          <a:off x="3515889" y="1176330"/>
          <a:ext cx="593737" cy="0"/>
        </a:xfrm>
        <a:custGeom>
          <a:avLst/>
          <a:gdLst/>
          <a:ahLst/>
          <a:cxnLst/>
          <a:rect l="0" t="0" r="0" b="0"/>
          <a:pathLst>
            <a:path>
              <a:moveTo>
                <a:pt x="0" y="0"/>
              </a:moveTo>
              <a:lnTo>
                <a:pt x="593737"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144095-47E5-CA45-AA6C-DA5672BF3396}">
      <dsp:nvSpPr>
        <dsp:cNvPr id="0" name=""/>
        <dsp:cNvSpPr/>
      </dsp:nvSpPr>
      <dsp:spPr>
        <a:xfrm>
          <a:off x="3101559" y="375"/>
          <a:ext cx="1422396" cy="879086"/>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Sexual relationships among adults are regulated</a:t>
          </a:r>
          <a:endParaRPr lang="en-US" sz="1200" b="1" kern="1200" dirty="0"/>
        </a:p>
      </dsp:txBody>
      <dsp:txXfrm>
        <a:off x="3144472" y="43288"/>
        <a:ext cx="1336570" cy="793260"/>
      </dsp:txXfrm>
    </dsp:sp>
    <dsp:sp modelId="{F67C6C81-8095-DF48-8981-6BFD88410684}">
      <dsp:nvSpPr>
        <dsp:cNvPr id="0" name=""/>
        <dsp:cNvSpPr/>
      </dsp:nvSpPr>
      <dsp:spPr>
        <a:xfrm rot="38718">
          <a:off x="4704498" y="2200528"/>
          <a:ext cx="657665" cy="0"/>
        </a:xfrm>
        <a:custGeom>
          <a:avLst/>
          <a:gdLst/>
          <a:ahLst/>
          <a:cxnLst/>
          <a:rect l="0" t="0" r="0" b="0"/>
          <a:pathLst>
            <a:path>
              <a:moveTo>
                <a:pt x="0" y="0"/>
              </a:moveTo>
              <a:lnTo>
                <a:pt x="657665"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98B3F9-4762-DD44-A333-289EBB3155D3}">
      <dsp:nvSpPr>
        <dsp:cNvPr id="0" name=""/>
        <dsp:cNvSpPr/>
      </dsp:nvSpPr>
      <dsp:spPr>
        <a:xfrm>
          <a:off x="5362142" y="1772634"/>
          <a:ext cx="1410924" cy="879086"/>
        </a:xfrm>
        <a:prstGeom prst="roundRect">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Children are born, cared for, and socialized</a:t>
          </a:r>
          <a:endParaRPr lang="en-US" sz="1200" b="1" kern="1200" dirty="0"/>
        </a:p>
      </dsp:txBody>
      <dsp:txXfrm>
        <a:off x="5405055" y="1815547"/>
        <a:ext cx="1325098" cy="793260"/>
      </dsp:txXfrm>
    </dsp:sp>
    <dsp:sp modelId="{79EABA45-62B3-C342-AFD8-17704448620B}">
      <dsp:nvSpPr>
        <dsp:cNvPr id="0" name=""/>
        <dsp:cNvSpPr/>
      </dsp:nvSpPr>
      <dsp:spPr>
        <a:xfrm rot="5400000">
          <a:off x="3515889" y="3197232"/>
          <a:ext cx="593737" cy="0"/>
        </a:xfrm>
        <a:custGeom>
          <a:avLst/>
          <a:gdLst/>
          <a:ahLst/>
          <a:cxnLst/>
          <a:rect l="0" t="0" r="0" b="0"/>
          <a:pathLst>
            <a:path>
              <a:moveTo>
                <a:pt x="0" y="0"/>
              </a:moveTo>
              <a:lnTo>
                <a:pt x="593737"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FFCE78-4D5E-0441-ABA6-A4E9C783756C}">
      <dsp:nvSpPr>
        <dsp:cNvPr id="0" name=""/>
        <dsp:cNvSpPr/>
      </dsp:nvSpPr>
      <dsp:spPr>
        <a:xfrm>
          <a:off x="3094817" y="3494100"/>
          <a:ext cx="1435881" cy="879086"/>
        </a:xfrm>
        <a:prstGeom prst="roundRect">
          <a:avLst/>
        </a:prstGeom>
        <a:solidFill>
          <a:schemeClr val="accent5">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Members are looked after </a:t>
          </a:r>
        </a:p>
      </dsp:txBody>
      <dsp:txXfrm>
        <a:off x="3137730" y="3537013"/>
        <a:ext cx="1350055" cy="793260"/>
      </dsp:txXfrm>
    </dsp:sp>
    <dsp:sp modelId="{729FE9C2-F675-7541-9EED-491C7DBDC481}">
      <dsp:nvSpPr>
        <dsp:cNvPr id="0" name=""/>
        <dsp:cNvSpPr/>
      </dsp:nvSpPr>
      <dsp:spPr>
        <a:xfrm rot="10818954">
          <a:off x="2218047" y="2179926"/>
          <a:ext cx="702955" cy="0"/>
        </a:xfrm>
        <a:custGeom>
          <a:avLst/>
          <a:gdLst/>
          <a:ahLst/>
          <a:cxnLst/>
          <a:rect l="0" t="0" r="0" b="0"/>
          <a:pathLst>
            <a:path>
              <a:moveTo>
                <a:pt x="0" y="0"/>
              </a:moveTo>
              <a:lnTo>
                <a:pt x="702955" y="0"/>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BC5A7A-8BBF-274A-8DE1-87CA55CA72EB}">
      <dsp:nvSpPr>
        <dsp:cNvPr id="0" name=""/>
        <dsp:cNvSpPr/>
      </dsp:nvSpPr>
      <dsp:spPr>
        <a:xfrm>
          <a:off x="796095" y="1734525"/>
          <a:ext cx="1421957" cy="879086"/>
        </a:xfrm>
        <a:prstGeom prst="roundRect">
          <a:avLst/>
        </a:prstGeom>
        <a:solidFill>
          <a:schemeClr val="accent6">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t>Members are provided an identity </a:t>
          </a:r>
        </a:p>
      </dsp:txBody>
      <dsp:txXfrm>
        <a:off x="839008" y="1777438"/>
        <a:ext cx="1336131" cy="793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9250-E653-224C-BBB2-C7BBDC489666}">
      <dsp:nvSpPr>
        <dsp:cNvPr id="0" name=""/>
        <dsp:cNvSpPr/>
      </dsp:nvSpPr>
      <dsp:spPr>
        <a:xfrm>
          <a:off x="3028652" y="1184"/>
          <a:ext cx="1562695" cy="1015751"/>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Increasing divorce rates</a:t>
          </a:r>
          <a:endParaRPr lang="en-US" sz="1500" b="1" kern="1200" dirty="0"/>
        </a:p>
      </dsp:txBody>
      <dsp:txXfrm>
        <a:off x="3078237" y="50769"/>
        <a:ext cx="1463525" cy="916581"/>
      </dsp:txXfrm>
    </dsp:sp>
    <dsp:sp modelId="{D3F775B9-D695-364E-8EED-1394BF864B60}">
      <dsp:nvSpPr>
        <dsp:cNvPr id="0" name=""/>
        <dsp:cNvSpPr/>
      </dsp:nvSpPr>
      <dsp:spPr>
        <a:xfrm>
          <a:off x="2132278" y="509060"/>
          <a:ext cx="3355442" cy="3355442"/>
        </a:xfrm>
        <a:custGeom>
          <a:avLst/>
          <a:gdLst/>
          <a:ahLst/>
          <a:cxnLst/>
          <a:rect l="0" t="0" r="0" b="0"/>
          <a:pathLst>
            <a:path>
              <a:moveTo>
                <a:pt x="2470319" y="199026"/>
              </a:moveTo>
              <a:arcTo wR="1677721" hR="1677721" stAng="17891510" swAng="2625134"/>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87949F-FDBD-FE4F-A6A6-E44F79E78429}">
      <dsp:nvSpPr>
        <dsp:cNvPr id="0" name=""/>
        <dsp:cNvSpPr/>
      </dsp:nvSpPr>
      <dsp:spPr>
        <a:xfrm>
          <a:off x="4706373" y="1678905"/>
          <a:ext cx="1562695" cy="1015751"/>
        </a:xfrm>
        <a:prstGeom prst="roundRect">
          <a:avLst/>
        </a:prstGeom>
        <a:solidFill>
          <a:schemeClr val="accent2">
            <a:hueOff val="-3017784"/>
            <a:satOff val="2299"/>
            <a:lumOff val="-9085"/>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Growing single-parent homes</a:t>
          </a:r>
          <a:endParaRPr lang="en-US" sz="1500" b="1" kern="1200" dirty="0"/>
        </a:p>
      </dsp:txBody>
      <dsp:txXfrm>
        <a:off x="4755958" y="1728490"/>
        <a:ext cx="1463525" cy="916581"/>
      </dsp:txXfrm>
    </dsp:sp>
    <dsp:sp modelId="{34DD4E4E-4811-C14B-A5A4-9C7AA8B80924}">
      <dsp:nvSpPr>
        <dsp:cNvPr id="0" name=""/>
        <dsp:cNvSpPr/>
      </dsp:nvSpPr>
      <dsp:spPr>
        <a:xfrm>
          <a:off x="2132278" y="509060"/>
          <a:ext cx="3355442" cy="3355442"/>
        </a:xfrm>
        <a:custGeom>
          <a:avLst/>
          <a:gdLst/>
          <a:ahLst/>
          <a:cxnLst/>
          <a:rect l="0" t="0" r="0" b="0"/>
          <a:pathLst>
            <a:path>
              <a:moveTo>
                <a:pt x="3272822" y="2197723"/>
              </a:moveTo>
              <a:arcTo wR="1677721" hR="1677721" stAng="1083356" swAng="2625134"/>
            </a:path>
          </a:pathLst>
        </a:custGeom>
        <a:noFill/>
        <a:ln w="12700" cap="flat" cmpd="sng" algn="ctr">
          <a:solidFill>
            <a:schemeClr val="accent2">
              <a:hueOff val="-3017784"/>
              <a:satOff val="2299"/>
              <a:lumOff val="-9085"/>
              <a:alphaOff val="0"/>
            </a:schemeClr>
          </a:solidFill>
          <a:prstDash val="solid"/>
        </a:ln>
        <a:effectLst/>
      </dsp:spPr>
      <dsp:style>
        <a:lnRef idx="1">
          <a:scrgbClr r="0" g="0" b="0"/>
        </a:lnRef>
        <a:fillRef idx="0">
          <a:scrgbClr r="0" g="0" b="0"/>
        </a:fillRef>
        <a:effectRef idx="0">
          <a:scrgbClr r="0" g="0" b="0"/>
        </a:effectRef>
        <a:fontRef idx="minor"/>
      </dsp:style>
    </dsp:sp>
    <dsp:sp modelId="{ACC33775-BC56-5F40-9080-A7E72536B5EF}">
      <dsp:nvSpPr>
        <dsp:cNvPr id="0" name=""/>
        <dsp:cNvSpPr/>
      </dsp:nvSpPr>
      <dsp:spPr>
        <a:xfrm>
          <a:off x="3028652" y="3356626"/>
          <a:ext cx="1562695" cy="1015751"/>
        </a:xfrm>
        <a:prstGeom prst="roundRect">
          <a:avLst/>
        </a:prstGeom>
        <a:solidFill>
          <a:schemeClr val="accent2">
            <a:hueOff val="-6035568"/>
            <a:satOff val="4597"/>
            <a:lumOff val="-1817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Women’s entry into the paid labor force</a:t>
          </a:r>
          <a:endParaRPr lang="en-US" sz="1500" b="1" kern="1200" dirty="0"/>
        </a:p>
      </dsp:txBody>
      <dsp:txXfrm>
        <a:off x="3078237" y="3406211"/>
        <a:ext cx="1463525" cy="916581"/>
      </dsp:txXfrm>
    </dsp:sp>
    <dsp:sp modelId="{DE0D17DF-163E-CC4E-AA20-F7439380DA4B}">
      <dsp:nvSpPr>
        <dsp:cNvPr id="0" name=""/>
        <dsp:cNvSpPr/>
      </dsp:nvSpPr>
      <dsp:spPr>
        <a:xfrm>
          <a:off x="2132278" y="509060"/>
          <a:ext cx="3355442" cy="3355442"/>
        </a:xfrm>
        <a:custGeom>
          <a:avLst/>
          <a:gdLst/>
          <a:ahLst/>
          <a:cxnLst/>
          <a:rect l="0" t="0" r="0" b="0"/>
          <a:pathLst>
            <a:path>
              <a:moveTo>
                <a:pt x="885123" y="3156416"/>
              </a:moveTo>
              <a:arcTo wR="1677721" hR="1677721" stAng="7091510" swAng="2625134"/>
            </a:path>
          </a:pathLst>
        </a:custGeom>
        <a:noFill/>
        <a:ln w="12700" cap="flat" cmpd="sng" algn="ctr">
          <a:solidFill>
            <a:schemeClr val="accent2">
              <a:hueOff val="-6035568"/>
              <a:satOff val="4597"/>
              <a:lumOff val="-18170"/>
              <a:alphaOff val="0"/>
            </a:schemeClr>
          </a:solidFill>
          <a:prstDash val="solid"/>
        </a:ln>
        <a:effectLst/>
      </dsp:spPr>
      <dsp:style>
        <a:lnRef idx="1">
          <a:scrgbClr r="0" g="0" b="0"/>
        </a:lnRef>
        <a:fillRef idx="0">
          <a:scrgbClr r="0" g="0" b="0"/>
        </a:fillRef>
        <a:effectRef idx="0">
          <a:scrgbClr r="0" g="0" b="0"/>
        </a:effectRef>
        <a:fontRef idx="minor"/>
      </dsp:style>
    </dsp:sp>
    <dsp:sp modelId="{E1F9B11A-284F-D349-A70C-131D4949D815}">
      <dsp:nvSpPr>
        <dsp:cNvPr id="0" name=""/>
        <dsp:cNvSpPr/>
      </dsp:nvSpPr>
      <dsp:spPr>
        <a:xfrm>
          <a:off x="1350930" y="1678905"/>
          <a:ext cx="1562695" cy="1015751"/>
        </a:xfrm>
        <a:prstGeom prst="roundRect">
          <a:avLst/>
        </a:prstGeom>
        <a:solidFill>
          <a:schemeClr val="accent2">
            <a:hueOff val="-9053351"/>
            <a:satOff val="6896"/>
            <a:lumOff val="-27255"/>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Changes in men’s economic fortunes</a:t>
          </a:r>
          <a:endParaRPr lang="en-US" sz="1500" b="1" kern="1200" dirty="0"/>
        </a:p>
      </dsp:txBody>
      <dsp:txXfrm>
        <a:off x="1400515" y="1728490"/>
        <a:ext cx="1463525" cy="916581"/>
      </dsp:txXfrm>
    </dsp:sp>
    <dsp:sp modelId="{2E8C5D83-2584-CE44-B69B-A7340AB43044}">
      <dsp:nvSpPr>
        <dsp:cNvPr id="0" name=""/>
        <dsp:cNvSpPr/>
      </dsp:nvSpPr>
      <dsp:spPr>
        <a:xfrm>
          <a:off x="2132278" y="509060"/>
          <a:ext cx="3355442" cy="3355442"/>
        </a:xfrm>
        <a:custGeom>
          <a:avLst/>
          <a:gdLst/>
          <a:ahLst/>
          <a:cxnLst/>
          <a:rect l="0" t="0" r="0" b="0"/>
          <a:pathLst>
            <a:path>
              <a:moveTo>
                <a:pt x="82620" y="1157719"/>
              </a:moveTo>
              <a:arcTo wR="1677721" hR="1677721" stAng="11883356" swAng="2625134"/>
            </a:path>
          </a:pathLst>
        </a:custGeom>
        <a:noFill/>
        <a:ln w="12700" cap="flat" cmpd="sng" algn="ctr">
          <a:solidFill>
            <a:schemeClr val="accent2">
              <a:hueOff val="-9053351"/>
              <a:satOff val="6896"/>
              <a:lumOff val="-27255"/>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8/11/2015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Children will know the social norms. Members</a:t>
            </a:r>
            <a:r>
              <a:rPr lang="en-US" baseline="0" dirty="0" smtClean="0"/>
              <a:t> do not have to depend on the state for welfare, and have people to depend on. </a:t>
            </a:r>
            <a:endParaRPr lang="en-US"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343612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Ongoing</a:t>
            </a:r>
            <a:r>
              <a:rPr lang="en-US" sz="1200" kern="1200" baseline="0" dirty="0" smtClean="0">
                <a:solidFill>
                  <a:schemeClr val="tx1"/>
                </a:solidFill>
                <a:latin typeface="+mn-lt"/>
                <a:ea typeface="+mn-ea"/>
                <a:cs typeface="+mn-cs"/>
              </a:rPr>
              <a:t> campaign for families for life. </a:t>
            </a:r>
          </a:p>
          <a:p>
            <a:r>
              <a:rPr lang="en-US" sz="1200" kern="1200" baseline="0" dirty="0" smtClean="0">
                <a:solidFill>
                  <a:schemeClr val="tx1"/>
                </a:solidFill>
                <a:latin typeface="+mn-lt"/>
                <a:ea typeface="+mn-ea"/>
                <a:cs typeface="+mn-cs"/>
              </a:rPr>
              <a:t>Cultural- Only supports traditional family, and other family types will demean the symbolic importance of family. </a:t>
            </a:r>
          </a:p>
          <a:p>
            <a:r>
              <a:rPr lang="en-US" sz="1200" kern="1200" baseline="0" dirty="0" smtClean="0">
                <a:solidFill>
                  <a:schemeClr val="tx1"/>
                </a:solidFill>
                <a:latin typeface="+mn-lt"/>
                <a:ea typeface="+mn-ea"/>
                <a:cs typeface="+mn-cs"/>
              </a:rPr>
              <a:t>Political- refusal to accept other forms of families as they feel that they have the right to define what is acceptable and appropriate for family, used to advance some sort of agenda</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243320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Women’s entry</a:t>
            </a:r>
            <a:r>
              <a:rPr lang="en-US" baseline="0" dirty="0" smtClean="0"/>
              <a:t> has challenged mother-</a:t>
            </a:r>
            <a:r>
              <a:rPr lang="en-US" baseline="0" dirty="0" err="1" smtClean="0"/>
              <a:t>centre</a:t>
            </a:r>
            <a:r>
              <a:rPr lang="en-US" baseline="0" dirty="0" smtClean="0"/>
              <a:t> families. Challenges to whether women </a:t>
            </a:r>
            <a:r>
              <a:rPr lang="en-US" baseline="0" dirty="0" err="1" smtClean="0"/>
              <a:t>shld</a:t>
            </a:r>
            <a:r>
              <a:rPr lang="en-US" baseline="0" dirty="0" smtClean="0"/>
              <a:t> work or not, as work leads to need for balance, while giving up on work can lead to giving up on social networking. Worth questioned for men who cannot provide for their family, and some women can kick man out of families. </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159512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smtClean="0"/>
              <a:t>Many household treats workers as family, which is outside the official definition of family. Some maids know the kids better than mothers.</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65234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Prevented from being included in the family. </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273439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SG" sz="1200" kern="1200" dirty="0" smtClean="0">
                <a:solidFill>
                  <a:schemeClr val="tx1"/>
                </a:solidFill>
                <a:effectLst/>
                <a:latin typeface="+mn-lt"/>
                <a:ea typeface="+mn-ea"/>
                <a:cs typeface="+mn-cs"/>
              </a:rPr>
              <a:t>What kind of arrangements for a family</a:t>
            </a:r>
            <a:r>
              <a:rPr lang="en-SG" sz="1200" kern="1200" baseline="0" dirty="0" smtClean="0">
                <a:solidFill>
                  <a:schemeClr val="tx1"/>
                </a:solidFill>
                <a:effectLst/>
                <a:latin typeface="+mn-lt"/>
                <a:ea typeface="+mn-ea"/>
                <a:cs typeface="+mn-cs"/>
              </a:rPr>
              <a:t> do we feel appropriate</a:t>
            </a:r>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6806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196690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218230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12214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2726685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sz="1200" kern="1200" baseline="0" dirty="0" smtClean="0">
                <a:solidFill>
                  <a:schemeClr val="tx1"/>
                </a:solidFill>
                <a:effectLst/>
                <a:latin typeface="+mn-lt"/>
                <a:ea typeface="+mn-ea"/>
                <a:cs typeface="+mn-cs"/>
              </a:rPr>
              <a:t>Even though family is a common recognisable entity, the definitions are always different and ambiguous. Boundaries of family are shifting, and other people may define what </a:t>
            </a:r>
            <a:r>
              <a:rPr lang="en-SG" sz="1200" kern="1200" baseline="0" dirty="0" err="1" smtClean="0">
                <a:solidFill>
                  <a:schemeClr val="tx1"/>
                </a:solidFill>
                <a:effectLst/>
                <a:latin typeface="+mn-lt"/>
                <a:ea typeface="+mn-ea"/>
                <a:cs typeface="+mn-cs"/>
              </a:rPr>
              <a:t>ur</a:t>
            </a:r>
            <a:r>
              <a:rPr lang="en-SG" sz="1200" kern="1200" baseline="0" dirty="0" smtClean="0">
                <a:solidFill>
                  <a:schemeClr val="tx1"/>
                </a:solidFill>
                <a:effectLst/>
                <a:latin typeface="+mn-lt"/>
                <a:ea typeface="+mn-ea"/>
                <a:cs typeface="+mn-cs"/>
              </a:rPr>
              <a:t> family is, and that can be different from our own definition of our family. </a:t>
            </a:r>
          </a:p>
          <a:p>
            <a:pPr lvl="0"/>
            <a:r>
              <a:rPr lang="en-SG" sz="1200" kern="1200" baseline="0" dirty="0" smtClean="0">
                <a:solidFill>
                  <a:schemeClr val="tx1"/>
                </a:solidFill>
                <a:effectLst/>
                <a:latin typeface="+mn-lt"/>
                <a:ea typeface="+mn-ea"/>
                <a:cs typeface="+mn-cs"/>
              </a:rPr>
              <a:t>Institutions and organisation outside of us defines family, and has consequences to us. </a:t>
            </a:r>
          </a:p>
          <a:p>
            <a:pPr lvl="0"/>
            <a:endParaRPr lang="en-SG"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6806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SG" sz="1200" kern="1200" baseline="0" dirty="0" smtClean="0">
                <a:solidFill>
                  <a:schemeClr val="tx1"/>
                </a:solidFill>
                <a:effectLst/>
                <a:latin typeface="+mn-lt"/>
                <a:ea typeface="+mn-ea"/>
                <a:cs typeface="+mn-cs"/>
              </a:rPr>
              <a:t>A family is always a household, while a household may not be a family. Thus, there are limitations to a family. </a:t>
            </a:r>
          </a:p>
          <a:p>
            <a:pPr marL="0" lvl="0" indent="0">
              <a:buFont typeface="Arial"/>
              <a:buNone/>
            </a:pPr>
            <a:r>
              <a:rPr lang="en-SG" sz="1200" kern="1200" baseline="0" dirty="0" smtClean="0">
                <a:solidFill>
                  <a:schemeClr val="tx1"/>
                </a:solidFill>
                <a:effectLst/>
                <a:latin typeface="+mn-lt"/>
                <a:ea typeface="+mn-ea"/>
                <a:cs typeface="+mn-cs"/>
              </a:rPr>
              <a:t>Example, if your kids are married, then they are no longer part of your family. Uncles and grandparents are not considered family as well. The official family definition holds constraints to how we think of family. </a:t>
            </a:r>
            <a:endParaRPr lang="en-SG"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33647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Second reading: Introduces story from Josh. Josh been through 3 types of family forms, moved from a traditional family to single parent family, then to double-income family. </a:t>
            </a:r>
          </a:p>
          <a:p>
            <a:pPr marL="0" indent="0">
              <a:buFont typeface="Arial" panose="020B0604020202020204" pitchFamily="34" charset="0"/>
              <a:buNone/>
            </a:pPr>
            <a:r>
              <a:rPr lang="en-US" baseline="0" dirty="0" smtClean="0"/>
              <a:t>Commuter marriages are always around, but today it’s common. It is challenging but undeniable that they are considered a family. </a:t>
            </a:r>
            <a:endParaRPr lang="en-US" baseline="0" dirty="0" smtClean="0"/>
          </a:p>
          <a:p>
            <a:pPr marL="0" indent="0">
              <a:buFont typeface="Arial" panose="020B0604020202020204" pitchFamily="34" charset="0"/>
              <a:buNone/>
            </a:pPr>
            <a:endParaRPr lang="en-SG" dirty="0" smtClean="0"/>
          </a:p>
          <a:p>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330801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SG" sz="1200" baseline="0" dirty="0" smtClean="0"/>
              <a:t>When a child is born, he/she inherit both sides of the bloodline, and what decides who carry on what? </a:t>
            </a:r>
          </a:p>
          <a:p>
            <a:pPr marL="0" indent="0">
              <a:spcBef>
                <a:spcPts val="0"/>
              </a:spcBef>
              <a:spcAft>
                <a:spcPts val="0"/>
              </a:spcAft>
              <a:buFont typeface="Arial"/>
              <a:buNone/>
            </a:pPr>
            <a:r>
              <a:rPr lang="en-SG" sz="1200" baseline="0" dirty="0" smtClean="0"/>
              <a:t>Patrilineal- relations on the father side, inheritance from the father’s bloodline. </a:t>
            </a:r>
          </a:p>
          <a:p>
            <a:pPr marL="0" indent="0">
              <a:spcBef>
                <a:spcPts val="0"/>
              </a:spcBef>
              <a:spcAft>
                <a:spcPts val="0"/>
              </a:spcAft>
              <a:buFont typeface="Arial"/>
              <a:buNone/>
            </a:pPr>
            <a:r>
              <a:rPr lang="en-SG" sz="1200" baseline="0" dirty="0" smtClean="0"/>
              <a:t>Matrilineal- mother’s side</a:t>
            </a:r>
          </a:p>
          <a:p>
            <a:pPr marL="0" indent="0">
              <a:spcBef>
                <a:spcPts val="0"/>
              </a:spcBef>
              <a:spcAft>
                <a:spcPts val="0"/>
              </a:spcAft>
              <a:buFont typeface="Arial"/>
              <a:buNone/>
            </a:pPr>
            <a:r>
              <a:rPr lang="en-SG" sz="1200" baseline="0" dirty="0" smtClean="0"/>
              <a:t>Bilateral – common in post-industrial society like Singapore, both sides matters</a:t>
            </a:r>
          </a:p>
          <a:p>
            <a:pPr marL="0" indent="0">
              <a:spcBef>
                <a:spcPts val="0"/>
              </a:spcBef>
              <a:spcAft>
                <a:spcPts val="0"/>
              </a:spcAft>
              <a:buFont typeface="Arial"/>
              <a:buNone/>
            </a:pPr>
            <a:endParaRPr lang="en-SG" sz="1200" baseline="0" dirty="0" smtClean="0"/>
          </a:p>
          <a:p>
            <a:pPr marL="0" indent="0">
              <a:spcBef>
                <a:spcPts val="0"/>
              </a:spcBef>
              <a:spcAft>
                <a:spcPts val="0"/>
              </a:spcAft>
              <a:buFont typeface="Arial"/>
              <a:buNone/>
            </a:pPr>
            <a:endParaRPr lang="en-SG" sz="120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330801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8/11/2015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8/11/2015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s://www.youtube.com/watch?v=jUxkOSkD8R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1: </a:t>
            </a:r>
            <a:br>
              <a:rPr lang="en-US" sz="3600" dirty="0" smtClean="0"/>
            </a:br>
            <a:r>
              <a:rPr lang="en-US" sz="3600" dirty="0" smtClean="0"/>
              <a:t>Introduction to sociology of the family</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Introduction to sociology of the family </a:t>
            </a:r>
            <a:endParaRPr lang="en-US" sz="3600"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416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solidFill>
                  <a:srgbClr val="1782BF"/>
                </a:solidFill>
              </a:rPr>
              <a:t>Overview</a:t>
            </a:r>
            <a:endParaRPr lang="en-US" sz="3200" dirty="0">
              <a:solidFill>
                <a:srgbClr val="1782BF"/>
              </a:solidFill>
            </a:endParaRPr>
          </a:p>
        </p:txBody>
      </p:sp>
      <p:sp>
        <p:nvSpPr>
          <p:cNvPr id="5" name="Content Placeholder 4"/>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Lectures 1-3: Introduction to Sociology of the Family</a:t>
            </a:r>
          </a:p>
          <a:p>
            <a:pPr marL="342900" indent="-342900">
              <a:spcBef>
                <a:spcPts val="0"/>
              </a:spcBef>
              <a:spcAft>
                <a:spcPts val="0"/>
              </a:spcAft>
              <a:buFont typeface="Arial" panose="020B0604020202020204" pitchFamily="34" charset="0"/>
              <a:buChar char="•"/>
            </a:pPr>
            <a:r>
              <a:rPr lang="en-US" dirty="0"/>
              <a:t>S</a:t>
            </a:r>
            <a:r>
              <a:rPr lang="en-US" dirty="0" smtClean="0"/>
              <a:t>ocial construction of family </a:t>
            </a:r>
          </a:p>
          <a:p>
            <a:pPr marL="342900" indent="-342900">
              <a:spcBef>
                <a:spcPts val="0"/>
              </a:spcBef>
              <a:spcAft>
                <a:spcPts val="0"/>
              </a:spcAft>
              <a:buFont typeface="Arial" panose="020B0604020202020204" pitchFamily="34" charset="0"/>
              <a:buChar char="•"/>
            </a:pPr>
            <a:r>
              <a:rPr lang="en-US" dirty="0" smtClean="0"/>
              <a:t>Family ideology</a:t>
            </a:r>
          </a:p>
          <a:p>
            <a:pPr marL="342900" indent="-342900">
              <a:spcBef>
                <a:spcPts val="0"/>
              </a:spcBef>
              <a:spcAft>
                <a:spcPts val="0"/>
              </a:spcAft>
              <a:buFont typeface="Arial" panose="020B0604020202020204" pitchFamily="34" charset="0"/>
              <a:buChar char="•"/>
            </a:pPr>
            <a:r>
              <a:rPr lang="en-US" dirty="0" smtClean="0"/>
              <a:t>Theories and methods </a:t>
            </a:r>
          </a:p>
          <a:p>
            <a:pPr marL="342900" indent="-342900">
              <a:spcBef>
                <a:spcPts val="0"/>
              </a:spcBef>
              <a:spcAft>
                <a:spcPts val="0"/>
              </a:spcAft>
              <a:buFont typeface="Arial" panose="020B0604020202020204" pitchFamily="34" charset="0"/>
              <a:buChar char="•"/>
            </a:pPr>
            <a:endParaRPr lang="en-US" dirty="0" smtClean="0"/>
          </a:p>
          <a:p>
            <a:pPr>
              <a:spcBef>
                <a:spcPts val="0"/>
              </a:spcBef>
              <a:spcAft>
                <a:spcPts val="0"/>
              </a:spcAft>
            </a:pPr>
            <a:r>
              <a:rPr lang="en-US" dirty="0" smtClean="0"/>
              <a:t>Lectures 4-9: Family Formation, Transitions, and Dissolution</a:t>
            </a:r>
          </a:p>
          <a:p>
            <a:pPr marL="342900" indent="-342900">
              <a:spcBef>
                <a:spcPts val="0"/>
              </a:spcBef>
              <a:spcAft>
                <a:spcPts val="0"/>
              </a:spcAft>
              <a:buFont typeface="Arial" panose="020B0604020202020204" pitchFamily="34" charset="0"/>
              <a:buChar char="•"/>
            </a:pPr>
            <a:r>
              <a:rPr lang="en-US" dirty="0" smtClean="0"/>
              <a:t>Romantic love, marriage, division of labor, parenthood, divorce </a:t>
            </a:r>
            <a:endParaRPr lang="en-US" dirty="0"/>
          </a:p>
          <a:p>
            <a:pPr>
              <a:spcBef>
                <a:spcPts val="0"/>
              </a:spcBef>
              <a:spcAft>
                <a:spcPts val="0"/>
              </a:spcAft>
            </a:pPr>
            <a:endParaRPr lang="en-US" dirty="0" smtClean="0"/>
          </a:p>
          <a:p>
            <a:pPr>
              <a:spcBef>
                <a:spcPts val="0"/>
              </a:spcBef>
              <a:spcAft>
                <a:spcPts val="0"/>
              </a:spcAft>
            </a:pPr>
            <a:r>
              <a:rPr lang="en-US" dirty="0" smtClean="0"/>
              <a:t>Lectures 10-11: The Family in Context</a:t>
            </a:r>
          </a:p>
          <a:p>
            <a:pPr marL="342900" indent="-342900">
              <a:spcBef>
                <a:spcPts val="0"/>
              </a:spcBef>
              <a:spcAft>
                <a:spcPts val="0"/>
              </a:spcAft>
              <a:buFont typeface="Arial" panose="020B0604020202020204" pitchFamily="34" charset="0"/>
              <a:buChar char="•"/>
            </a:pPr>
            <a:r>
              <a:rPr lang="en-US" dirty="0" smtClean="0"/>
              <a:t>The family in the local and global context </a:t>
            </a:r>
          </a:p>
          <a:p>
            <a:pPr>
              <a:spcBef>
                <a:spcPts val="0"/>
              </a:spcBef>
              <a:spcAft>
                <a:spcPts val="0"/>
              </a:spcAft>
            </a:pPr>
            <a:endParaRPr lang="en-US" dirty="0" smtClean="0"/>
          </a:p>
          <a:p>
            <a:pPr>
              <a:spcBef>
                <a:spcPts val="0"/>
              </a:spcBef>
              <a:spcAft>
                <a:spcPts val="0"/>
              </a:spcAft>
            </a:pPr>
            <a:r>
              <a:rPr lang="en-US" dirty="0" smtClean="0"/>
              <a:t>Lecture 12</a:t>
            </a:r>
            <a:r>
              <a:rPr lang="en-US" dirty="0"/>
              <a:t>: </a:t>
            </a:r>
            <a:r>
              <a:rPr lang="en-US" dirty="0" smtClean="0"/>
              <a:t>Review</a:t>
            </a:r>
            <a:endParaRPr lang="en-US" dirty="0"/>
          </a:p>
          <a:p>
            <a:r>
              <a:rPr lang="en-US" dirty="0" smtClean="0"/>
              <a:t> </a:t>
            </a:r>
            <a:endParaRPr lang="en-US" dirty="0"/>
          </a:p>
        </p:txBody>
      </p:sp>
    </p:spTree>
    <p:extLst>
      <p:ext uri="{BB962C8B-B14F-4D97-AF65-F5344CB8AC3E}">
        <p14:creationId xmlns:p14="http://schemas.microsoft.com/office/powerpoint/2010/main" val="65829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3120" cy="1371600"/>
          </a:xfrm>
        </p:spPr>
        <p:txBody>
          <a:bodyPr>
            <a:normAutofit/>
          </a:bodyPr>
          <a:lstStyle/>
          <a:p>
            <a:r>
              <a:rPr lang="en-US" sz="2800" dirty="0" smtClean="0"/>
              <a:t>social construction of family </a:t>
            </a:r>
            <a:endParaRPr lang="en-US" sz="32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marL="457200" indent="-457200">
              <a:spcBef>
                <a:spcPts val="0"/>
              </a:spcBef>
              <a:spcAft>
                <a:spcPts val="0"/>
              </a:spcAft>
              <a:buFont typeface="Arial"/>
              <a:buChar char="•"/>
            </a:pPr>
            <a:r>
              <a:rPr lang="en-US" sz="2400" dirty="0" smtClean="0"/>
              <a:t>The meaning we attach to family is a matter of collective definition </a:t>
            </a:r>
            <a:r>
              <a:rPr lang="en-US" sz="2400" dirty="0" smtClean="0"/>
              <a:t>(</a:t>
            </a:r>
            <a:r>
              <a:rPr lang="en-US" sz="2400" dirty="0" smtClean="0">
                <a:solidFill>
                  <a:srgbClr val="FF0000"/>
                </a:solidFill>
              </a:rPr>
              <a:t>what we as a group collectively define</a:t>
            </a:r>
            <a:r>
              <a:rPr lang="en-US" sz="2400" dirty="0" smtClean="0"/>
              <a:t>) and </a:t>
            </a:r>
            <a:r>
              <a:rPr lang="en-US" sz="2400" dirty="0" smtClean="0"/>
              <a:t>human agreement </a:t>
            </a:r>
          </a:p>
          <a:p>
            <a:pPr marL="457200" indent="-457200">
              <a:spcBef>
                <a:spcPts val="0"/>
              </a:spcBef>
              <a:spcAft>
                <a:spcPts val="0"/>
              </a:spcAft>
              <a:buFont typeface="Arial"/>
              <a:buChar char="•"/>
            </a:pPr>
            <a:r>
              <a:rPr lang="en-US" sz="2400" dirty="0" smtClean="0"/>
              <a:t>Our relationships to others </a:t>
            </a:r>
            <a:r>
              <a:rPr lang="en-US" sz="2400" dirty="0" smtClean="0">
                <a:solidFill>
                  <a:schemeClr val="tx2"/>
                </a:solidFill>
              </a:rPr>
              <a:t>become</a:t>
            </a:r>
            <a:r>
              <a:rPr lang="en-US" sz="2400" dirty="0" smtClean="0"/>
              <a:t> family relationships when we refer to ourselves and treat one another as a </a:t>
            </a:r>
            <a:r>
              <a:rPr lang="en-US" sz="2400" dirty="0" smtClean="0"/>
              <a:t>family </a:t>
            </a:r>
            <a:endParaRPr lang="en-US" sz="2400" dirty="0" smtClean="0"/>
          </a:p>
          <a:p>
            <a:pPr marL="457200" indent="-4572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247437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8458200" cy="1371600"/>
          </a:xfrm>
        </p:spPr>
        <p:txBody>
          <a:bodyPr>
            <a:normAutofit/>
          </a:bodyPr>
          <a:lstStyle/>
          <a:p>
            <a:r>
              <a:rPr lang="en-US" sz="2800" dirty="0" smtClean="0"/>
              <a:t>Household versus family </a:t>
            </a:r>
            <a:endParaRPr lang="en-US" sz="2800" dirty="0"/>
          </a:p>
        </p:txBody>
      </p:sp>
      <p:sp>
        <p:nvSpPr>
          <p:cNvPr id="5" name="Content Placeholder 4"/>
          <p:cNvSpPr>
            <a:spLocks noGrp="1"/>
          </p:cNvSpPr>
          <p:nvPr>
            <p:ph sz="half" idx="1"/>
          </p:nvPr>
        </p:nvSpPr>
        <p:spPr/>
        <p:txBody>
          <a:bodyPr>
            <a:normAutofit fontScale="62500" lnSpcReduction="20000"/>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a:t>Household</a:t>
            </a:r>
          </a:p>
          <a:p>
            <a:pPr marL="457200" indent="-457200">
              <a:lnSpc>
                <a:spcPct val="120000"/>
              </a:lnSpc>
              <a:spcBef>
                <a:spcPts val="0"/>
              </a:spcBef>
              <a:spcAft>
                <a:spcPts val="0"/>
              </a:spcAft>
              <a:buFont typeface="Arial"/>
              <a:buChar char="•"/>
            </a:pPr>
            <a:r>
              <a:rPr lang="en-US" dirty="0"/>
              <a:t>A group of two or more persons living together in the same house and sharing common food or other arrangements for essential living</a:t>
            </a:r>
          </a:p>
          <a:p>
            <a:pPr marL="457200" indent="-457200">
              <a:lnSpc>
                <a:spcPct val="120000"/>
              </a:lnSpc>
              <a:spcBef>
                <a:spcPts val="0"/>
              </a:spcBef>
              <a:spcAft>
                <a:spcPts val="0"/>
              </a:spcAft>
              <a:buFont typeface="Arial"/>
              <a:buChar char="•"/>
            </a:pPr>
            <a:r>
              <a:rPr lang="en-US" dirty="0"/>
              <a:t>Also includes a person living alone or a person living with others but having his own food arrangements </a:t>
            </a:r>
          </a:p>
        </p:txBody>
      </p:sp>
      <p:sp>
        <p:nvSpPr>
          <p:cNvPr id="6" name="Content Placeholder 5"/>
          <p:cNvSpPr>
            <a:spLocks noGrp="1"/>
          </p:cNvSpPr>
          <p:nvPr>
            <p:ph sz="half" idx="2"/>
          </p:nvPr>
        </p:nvSpPr>
        <p:spPr/>
        <p:txBody>
          <a:bodyPr>
            <a:normAutofit fontScale="62500" lnSpcReduction="20000"/>
          </a:bodyPr>
          <a:lstStyle/>
          <a:p>
            <a:pPr>
              <a:lnSpc>
                <a:spcPct val="120000"/>
              </a:lnSpc>
              <a:spcBef>
                <a:spcPts val="0"/>
              </a:spcBef>
              <a:spcAft>
                <a:spcPts val="0"/>
              </a:spcAft>
            </a:pPr>
            <a:endParaRPr lang="en-US" dirty="0" smtClean="0"/>
          </a:p>
          <a:p>
            <a:pPr>
              <a:lnSpc>
                <a:spcPct val="120000"/>
              </a:lnSpc>
              <a:spcBef>
                <a:spcPts val="0"/>
              </a:spcBef>
              <a:spcAft>
                <a:spcPts val="0"/>
              </a:spcAft>
            </a:pPr>
            <a:r>
              <a:rPr lang="en-US" dirty="0" smtClean="0"/>
              <a:t>Family</a:t>
            </a:r>
          </a:p>
          <a:p>
            <a:pPr marL="457200" lvl="0" indent="-457200">
              <a:lnSpc>
                <a:spcPct val="120000"/>
              </a:lnSpc>
              <a:spcBef>
                <a:spcPts val="0"/>
              </a:spcBef>
              <a:spcAft>
                <a:spcPts val="0"/>
              </a:spcAft>
              <a:buFont typeface="Arial"/>
              <a:buChar char="•"/>
            </a:pPr>
            <a:r>
              <a:rPr lang="en-US" dirty="0"/>
              <a:t>A married couple, with or without unmarried child(ren) and/or a parent/grandparent</a:t>
            </a:r>
          </a:p>
          <a:p>
            <a:pPr marL="457200" lvl="0" indent="-457200">
              <a:lnSpc>
                <a:spcPct val="120000"/>
              </a:lnSpc>
              <a:spcBef>
                <a:spcPts val="0"/>
              </a:spcBef>
              <a:spcAft>
                <a:spcPts val="0"/>
              </a:spcAft>
              <a:buFont typeface="Arial"/>
              <a:buChar char="•"/>
            </a:pPr>
            <a:r>
              <a:rPr lang="en-US" dirty="0"/>
              <a:t>A family consisting of immediate related members without presence of a married couple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31085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627632" y="884556"/>
            <a:ext cx="3291840" cy="639762"/>
          </a:xfrm>
        </p:spPr>
        <p:txBody>
          <a:bodyPr/>
          <a:lstStyle/>
          <a:p>
            <a:r>
              <a:rPr lang="en-US" sz="2000" dirty="0">
                <a:solidFill>
                  <a:schemeClr val="tx2"/>
                </a:solidFill>
              </a:rPr>
              <a:t>Family as a social </a:t>
            </a:r>
            <a:r>
              <a:rPr lang="en-US" sz="2000" dirty="0" smtClean="0">
                <a:solidFill>
                  <a:schemeClr val="tx2"/>
                </a:solidFill>
              </a:rPr>
              <a:t>group</a:t>
            </a:r>
            <a:endParaRPr lang="en-US" sz="2000" dirty="0">
              <a:solidFill>
                <a:schemeClr val="tx2"/>
              </a:solidFill>
            </a:endParaRPr>
          </a:p>
        </p:txBody>
      </p:sp>
      <p:sp>
        <p:nvSpPr>
          <p:cNvPr id="7" name="Content Placeholder 6"/>
          <p:cNvSpPr>
            <a:spLocks noGrp="1"/>
          </p:cNvSpPr>
          <p:nvPr>
            <p:ph sz="half" idx="2"/>
          </p:nvPr>
        </p:nvSpPr>
        <p:spPr>
          <a:xfrm>
            <a:off x="1627632" y="1609725"/>
            <a:ext cx="3291840" cy="4490121"/>
          </a:xfrm>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a:t>Family as relationships </a:t>
            </a:r>
            <a:r>
              <a:rPr lang="en-US" sz="2000" dirty="0" smtClean="0"/>
              <a:t>with </a:t>
            </a:r>
            <a:r>
              <a:rPr lang="en-US" sz="2000" dirty="0" smtClean="0">
                <a:solidFill>
                  <a:srgbClr val="FF0000"/>
                </a:solidFill>
              </a:rPr>
              <a:t>enduring</a:t>
            </a:r>
            <a:r>
              <a:rPr lang="en-US" sz="2000" dirty="0" smtClean="0"/>
              <a:t> affections, </a:t>
            </a:r>
            <a:r>
              <a:rPr lang="en-US" sz="2000" dirty="0"/>
              <a:t>privileges, and obligations between individuals </a:t>
            </a:r>
            <a:endParaRPr lang="en-US" sz="2000" dirty="0" smtClean="0"/>
          </a:p>
          <a:p>
            <a:pPr marL="342900" indent="-342900">
              <a:spcBef>
                <a:spcPts val="0"/>
              </a:spcBef>
              <a:spcAft>
                <a:spcPts val="0"/>
              </a:spcAft>
              <a:buFont typeface="Arial"/>
              <a:buChar char="•"/>
            </a:pPr>
            <a:r>
              <a:rPr lang="en-US" sz="2000" dirty="0" smtClean="0"/>
              <a:t>What does Josh’s story imply about the idea of permanence? </a:t>
            </a:r>
            <a:endParaRPr lang="en-US" sz="2000" dirty="0"/>
          </a:p>
          <a:p>
            <a:pPr>
              <a:spcBef>
                <a:spcPts val="0"/>
              </a:spcBef>
              <a:spcAft>
                <a:spcPts val="0"/>
              </a:spcAft>
            </a:pPr>
            <a:endParaRPr lang="en-SG" sz="2000" dirty="0"/>
          </a:p>
        </p:txBody>
      </p:sp>
      <p:sp>
        <p:nvSpPr>
          <p:cNvPr id="8" name="Text Placeholder 7"/>
          <p:cNvSpPr>
            <a:spLocks noGrp="1"/>
          </p:cNvSpPr>
          <p:nvPr>
            <p:ph type="body" sz="quarter" idx="3"/>
          </p:nvPr>
        </p:nvSpPr>
        <p:spPr>
          <a:xfrm>
            <a:off x="5093208" y="884556"/>
            <a:ext cx="3291840" cy="639762"/>
          </a:xfrm>
        </p:spPr>
        <p:txBody>
          <a:bodyPr/>
          <a:lstStyle/>
          <a:p>
            <a:r>
              <a:rPr lang="en-US" sz="2000" dirty="0" smtClean="0">
                <a:solidFill>
                  <a:schemeClr val="tx2"/>
                </a:solidFill>
              </a:rPr>
              <a:t>Family as common residence </a:t>
            </a:r>
            <a:endParaRPr lang="en-SG" sz="2000" dirty="0">
              <a:solidFill>
                <a:schemeClr val="tx2"/>
              </a:solidFill>
            </a:endParaRPr>
          </a:p>
        </p:txBody>
      </p:sp>
      <p:sp>
        <p:nvSpPr>
          <p:cNvPr id="9" name="Content Placeholder 8"/>
          <p:cNvSpPr>
            <a:spLocks noGrp="1"/>
          </p:cNvSpPr>
          <p:nvPr>
            <p:ph sz="quarter" idx="4"/>
          </p:nvPr>
        </p:nvSpPr>
        <p:spPr>
          <a:xfrm>
            <a:off x="5093208" y="1609725"/>
            <a:ext cx="3291840" cy="4490121"/>
          </a:xfrm>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Family associated with a sense of place </a:t>
            </a:r>
          </a:p>
          <a:p>
            <a:pPr marL="342900" indent="-342900">
              <a:spcBef>
                <a:spcPts val="0"/>
              </a:spcBef>
              <a:spcAft>
                <a:spcPts val="0"/>
              </a:spcAft>
              <a:buFont typeface="Arial"/>
              <a:buChar char="•"/>
            </a:pPr>
            <a:r>
              <a:rPr lang="en-US" sz="2000" dirty="0" smtClean="0"/>
              <a:t>How do commuter marriages challenge the idea of common residence? </a:t>
            </a:r>
            <a:endParaRPr lang="en-SG" sz="2000" dirty="0"/>
          </a:p>
        </p:txBody>
      </p:sp>
    </p:spTree>
    <p:extLst>
      <p:ext uri="{BB962C8B-B14F-4D97-AF65-F5344CB8AC3E}">
        <p14:creationId xmlns:p14="http://schemas.microsoft.com/office/powerpoint/2010/main" val="201719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627632" y="884556"/>
            <a:ext cx="3291840" cy="639762"/>
          </a:xfrm>
        </p:spPr>
        <p:txBody>
          <a:bodyPr/>
          <a:lstStyle/>
          <a:p>
            <a:r>
              <a:rPr lang="en-US" sz="2000" dirty="0" smtClean="0">
                <a:solidFill>
                  <a:schemeClr val="tx2"/>
                </a:solidFill>
              </a:rPr>
              <a:t>Family as Kin</a:t>
            </a:r>
          </a:p>
        </p:txBody>
      </p:sp>
      <p:sp>
        <p:nvSpPr>
          <p:cNvPr id="7" name="Content Placeholder 6"/>
          <p:cNvSpPr>
            <a:spLocks noGrp="1"/>
          </p:cNvSpPr>
          <p:nvPr>
            <p:ph sz="half" idx="2"/>
          </p:nvPr>
        </p:nvSpPr>
        <p:spPr>
          <a:xfrm>
            <a:off x="1627632" y="1609725"/>
            <a:ext cx="3291840" cy="4490121"/>
          </a:xfrm>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F</a:t>
            </a:r>
            <a:r>
              <a:rPr lang="en-SG" sz="2000" dirty="0" smtClean="0"/>
              <a:t>amily as consisting of individuals who are related to one another across generations </a:t>
            </a:r>
          </a:p>
          <a:p>
            <a:pPr marL="342900" indent="-342900">
              <a:spcBef>
                <a:spcPts val="0"/>
              </a:spcBef>
              <a:spcAft>
                <a:spcPts val="0"/>
              </a:spcAft>
              <a:buFont typeface="Arial"/>
              <a:buChar char="•"/>
            </a:pPr>
            <a:r>
              <a:rPr lang="en-SG" sz="2000" dirty="0" smtClean="0"/>
              <a:t>How do we determine such relationships (patrilineal descent, matrilineal descent, or bilateral descent)? </a:t>
            </a:r>
            <a:endParaRPr lang="en-SG" sz="2000" dirty="0"/>
          </a:p>
        </p:txBody>
      </p:sp>
      <p:sp>
        <p:nvSpPr>
          <p:cNvPr id="8" name="Text Placeholder 7"/>
          <p:cNvSpPr>
            <a:spLocks noGrp="1"/>
          </p:cNvSpPr>
          <p:nvPr>
            <p:ph type="body" sz="quarter" idx="3"/>
          </p:nvPr>
        </p:nvSpPr>
        <p:spPr>
          <a:xfrm>
            <a:off x="5093208" y="884556"/>
            <a:ext cx="3291840" cy="639762"/>
          </a:xfrm>
        </p:spPr>
        <p:txBody>
          <a:bodyPr/>
          <a:lstStyle/>
          <a:p>
            <a:r>
              <a:rPr lang="en-US" sz="2000" dirty="0" smtClean="0">
                <a:solidFill>
                  <a:schemeClr val="tx2"/>
                </a:solidFill>
              </a:rPr>
              <a:t>Family as a legal unit </a:t>
            </a:r>
            <a:endParaRPr lang="en-SG" sz="2000" dirty="0">
              <a:solidFill>
                <a:schemeClr val="tx2"/>
              </a:solidFill>
            </a:endParaRPr>
          </a:p>
        </p:txBody>
      </p:sp>
      <p:sp>
        <p:nvSpPr>
          <p:cNvPr id="9" name="Content Placeholder 8"/>
          <p:cNvSpPr>
            <a:spLocks noGrp="1"/>
          </p:cNvSpPr>
          <p:nvPr>
            <p:ph sz="quarter" idx="4"/>
          </p:nvPr>
        </p:nvSpPr>
        <p:spPr>
          <a:xfrm>
            <a:off x="5093208" y="1609725"/>
            <a:ext cx="3291840" cy="4490121"/>
          </a:xfrm>
        </p:spPr>
        <p:txBody>
          <a:bodyPr>
            <a:normAutofit/>
          </a:bodyPr>
          <a:lstStyle/>
          <a:p>
            <a:pPr>
              <a:spcBef>
                <a:spcPts val="0"/>
              </a:spcBef>
              <a:spcAft>
                <a:spcPts val="0"/>
              </a:spcAft>
            </a:pPr>
            <a:endParaRPr lang="en-US" sz="2000" dirty="0" smtClean="0"/>
          </a:p>
          <a:p>
            <a:pPr marL="342900" indent="-342900">
              <a:spcBef>
                <a:spcPts val="0"/>
              </a:spcBef>
              <a:spcAft>
                <a:spcPts val="0"/>
              </a:spcAft>
              <a:buFont typeface="Arial"/>
              <a:buChar char="•"/>
            </a:pPr>
            <a:r>
              <a:rPr lang="en-US" sz="2000" dirty="0" smtClean="0"/>
              <a:t>Marriage as the legal basis of family </a:t>
            </a:r>
          </a:p>
          <a:p>
            <a:pPr marL="342900" indent="-342900">
              <a:spcBef>
                <a:spcPts val="0"/>
              </a:spcBef>
              <a:spcAft>
                <a:spcPts val="0"/>
              </a:spcAft>
              <a:buFont typeface="Arial"/>
              <a:buChar char="•"/>
            </a:pPr>
            <a:r>
              <a:rPr lang="en-US" sz="2000" dirty="0" smtClean="0"/>
              <a:t>How did</a:t>
            </a:r>
            <a:r>
              <a:rPr lang="en-SG" sz="2000" dirty="0" smtClean="0"/>
              <a:t> monogaous marriage become the </a:t>
            </a:r>
            <a:r>
              <a:rPr lang="en-SG" sz="2000" dirty="0"/>
              <a:t>only </a:t>
            </a:r>
            <a:r>
              <a:rPr lang="en-SG" sz="2000" dirty="0">
                <a:solidFill>
                  <a:srgbClr val="FF0000"/>
                </a:solidFill>
              </a:rPr>
              <a:t>adult intimate relationship that is legally recognized </a:t>
            </a:r>
            <a:r>
              <a:rPr lang="en-SG" sz="2000" dirty="0" smtClean="0"/>
              <a:t>and </a:t>
            </a:r>
            <a:r>
              <a:rPr lang="en-SG" sz="2000" dirty="0"/>
              <a:t>the cultural standard aginst which we judge all other types of intimate </a:t>
            </a:r>
            <a:r>
              <a:rPr lang="en-SG" sz="2000" dirty="0" smtClean="0"/>
              <a:t>relationships?  </a:t>
            </a:r>
            <a:endParaRPr lang="en-SG" sz="2000" dirty="0"/>
          </a:p>
          <a:p>
            <a:pPr marL="342900" indent="-342900">
              <a:spcBef>
                <a:spcPts val="0"/>
              </a:spcBef>
              <a:spcAft>
                <a:spcPts val="0"/>
              </a:spcAft>
              <a:buFont typeface="Arial"/>
              <a:buChar char="•"/>
            </a:pPr>
            <a:endParaRPr lang="en-SG" sz="2000" dirty="0"/>
          </a:p>
        </p:txBody>
      </p:sp>
    </p:spTree>
    <p:extLst>
      <p:ext uri="{BB962C8B-B14F-4D97-AF65-F5344CB8AC3E}">
        <p14:creationId xmlns:p14="http://schemas.microsoft.com/office/powerpoint/2010/main" val="334212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sz="3200" dirty="0"/>
              <a:t>Family as a social institution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4975042"/>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223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t="20" b="20"/>
          <a:stretch>
            <a:fillRect/>
          </a:stretch>
        </p:blipFill>
        <p:spPr>
          <a:xfrm>
            <a:off x="4030663" y="1600200"/>
            <a:ext cx="4200525" cy="4479925"/>
          </a:xfrm>
        </p:spPr>
      </p:pic>
      <p:sp>
        <p:nvSpPr>
          <p:cNvPr id="5" name="Text Placeholder 4"/>
          <p:cNvSpPr>
            <a:spLocks noGrp="1"/>
          </p:cNvSpPr>
          <p:nvPr>
            <p:ph type="body" sz="half" idx="2"/>
          </p:nvPr>
        </p:nvSpPr>
        <p:spPr/>
        <p:txBody>
          <a:bodyPr>
            <a:normAutofit/>
          </a:bodyPr>
          <a:lstStyle/>
          <a:p>
            <a:pPr>
              <a:spcBef>
                <a:spcPts val="0"/>
              </a:spcBef>
              <a:spcAft>
                <a:spcPts val="0"/>
              </a:spcAft>
            </a:pPr>
            <a:endParaRPr lang="en-US" sz="2400" dirty="0" smtClean="0"/>
          </a:p>
          <a:p>
            <a:pPr>
              <a:spcBef>
                <a:spcPts val="0"/>
              </a:spcBef>
              <a:spcAft>
                <a:spcPts val="0"/>
              </a:spcAft>
            </a:pPr>
            <a:endParaRPr lang="en-US" sz="2400" dirty="0"/>
          </a:p>
          <a:p>
            <a:pPr>
              <a:spcBef>
                <a:spcPts val="0"/>
              </a:spcBef>
              <a:spcAft>
                <a:spcPts val="0"/>
              </a:spcAft>
            </a:pPr>
            <a:endParaRPr lang="en-US" sz="2400" dirty="0" smtClean="0"/>
          </a:p>
          <a:p>
            <a:pPr marL="285750" indent="-285750">
              <a:spcBef>
                <a:spcPts val="0"/>
              </a:spcBef>
              <a:spcAft>
                <a:spcPts val="0"/>
              </a:spcAft>
              <a:buFont typeface="Arial"/>
              <a:buChar char="•"/>
            </a:pPr>
            <a:r>
              <a:rPr lang="en-US" sz="2400" dirty="0" smtClean="0"/>
              <a:t>What does the family represent?</a:t>
            </a:r>
          </a:p>
          <a:p>
            <a:pPr marL="285750" indent="-285750">
              <a:spcBef>
                <a:spcPts val="0"/>
              </a:spcBef>
              <a:spcAft>
                <a:spcPts val="0"/>
              </a:spcAft>
              <a:buFont typeface="Arial"/>
              <a:buChar char="•"/>
            </a:pPr>
            <a:r>
              <a:rPr lang="en-US" sz="2400" dirty="0" smtClean="0"/>
              <a:t>Family as cultural symbol or political agenda?   </a:t>
            </a:r>
            <a:endParaRPr lang="en-US" sz="2400" dirty="0"/>
          </a:p>
        </p:txBody>
      </p:sp>
      <p:sp>
        <p:nvSpPr>
          <p:cNvPr id="2" name="Title 1"/>
          <p:cNvSpPr>
            <a:spLocks noGrp="1"/>
          </p:cNvSpPr>
          <p:nvPr>
            <p:ph type="title"/>
          </p:nvPr>
        </p:nvSpPr>
        <p:spPr>
          <a:xfrm>
            <a:off x="457200" y="152718"/>
            <a:ext cx="8432800" cy="1371600"/>
          </a:xfrm>
        </p:spPr>
        <p:txBody>
          <a:bodyPr>
            <a:normAutofit/>
          </a:bodyPr>
          <a:lstStyle/>
          <a:p>
            <a:r>
              <a:rPr lang="en-US" sz="3200" dirty="0" smtClean="0"/>
              <a:t>Family as a cultural symbol </a:t>
            </a:r>
            <a:endParaRPr lang="en-US" sz="3200" dirty="0"/>
          </a:p>
        </p:txBody>
      </p:sp>
    </p:spTree>
    <p:extLst>
      <p:ext uri="{BB962C8B-B14F-4D97-AF65-F5344CB8AC3E}">
        <p14:creationId xmlns:p14="http://schemas.microsoft.com/office/powerpoint/2010/main" val="32214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5500" cy="1371600"/>
          </a:xfrm>
        </p:spPr>
        <p:txBody>
          <a:bodyPr>
            <a:normAutofit/>
          </a:bodyPr>
          <a:lstStyle/>
          <a:p>
            <a:r>
              <a:rPr lang="en-US" sz="2400" dirty="0"/>
              <a:t>Historical and </a:t>
            </a:r>
            <a:r>
              <a:rPr lang="en-US" sz="2400" dirty="0" smtClean="0"/>
              <a:t>societal developments </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131168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80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t="-19" b="-19"/>
          <a:stretch>
            <a:fillRect/>
          </a:stretch>
        </p:blipFill>
        <p:spPr>
          <a:xfrm>
            <a:off x="3575050" y="2689225"/>
            <a:ext cx="5111750" cy="2301875"/>
          </a:xfrm>
        </p:spPr>
      </p:pic>
      <p:sp>
        <p:nvSpPr>
          <p:cNvPr id="4" name="Text Placeholder 3"/>
          <p:cNvSpPr>
            <a:spLocks noGrp="1"/>
          </p:cNvSpPr>
          <p:nvPr>
            <p:ph type="body" sz="half" idx="2"/>
          </p:nvPr>
        </p:nvSpPr>
        <p:spPr/>
        <p:txBody>
          <a:bodyPr>
            <a:normAutofit/>
          </a:bodyPr>
          <a:lstStyle/>
          <a:p>
            <a:pPr>
              <a:spcBef>
                <a:spcPts val="0"/>
              </a:spcBef>
              <a:spcAft>
                <a:spcPts val="0"/>
              </a:spcAft>
            </a:pPr>
            <a:endParaRPr lang="en-US" sz="2000" dirty="0" smtClean="0"/>
          </a:p>
          <a:p>
            <a:pPr>
              <a:spcBef>
                <a:spcPts val="0"/>
              </a:spcBef>
              <a:spcAft>
                <a:spcPts val="0"/>
              </a:spcAft>
            </a:pPr>
            <a:endParaRPr lang="en-US" sz="2000" dirty="0"/>
          </a:p>
          <a:p>
            <a:pPr>
              <a:spcBef>
                <a:spcPts val="0"/>
              </a:spcBef>
              <a:spcAft>
                <a:spcPts val="0"/>
              </a:spcAft>
            </a:pPr>
            <a:endParaRPr lang="en-US" sz="2000" dirty="0" smtClean="0"/>
          </a:p>
          <a:p>
            <a:pPr>
              <a:spcBef>
                <a:spcPts val="0"/>
              </a:spcBef>
              <a:spcAft>
                <a:spcPts val="0"/>
              </a:spcAft>
            </a:pPr>
            <a:r>
              <a:rPr lang="en-US" sz="2000" dirty="0" smtClean="0"/>
              <a:t>Family as </a:t>
            </a:r>
            <a:r>
              <a:rPr lang="en-US" sz="2000" dirty="0">
                <a:hlinkClick r:id="rId4"/>
              </a:rPr>
              <a:t>fictive </a:t>
            </a:r>
            <a:r>
              <a:rPr lang="en-US" sz="2000" dirty="0" smtClean="0">
                <a:hlinkClick r:id="rId4"/>
              </a:rPr>
              <a:t>kin</a:t>
            </a:r>
            <a:endParaRPr lang="en-US" sz="2000" dirty="0" smtClean="0"/>
          </a:p>
          <a:p>
            <a:pPr marL="342900" indent="-342900">
              <a:spcBef>
                <a:spcPts val="0"/>
              </a:spcBef>
              <a:spcAft>
                <a:spcPts val="0"/>
              </a:spcAft>
              <a:buFont typeface="Arial"/>
              <a:buChar char="•"/>
            </a:pPr>
            <a:r>
              <a:rPr lang="en-US" sz="2000" dirty="0"/>
              <a:t>Individuals other than blood or legal relatives who play family roles by providing for the emotional and other needs of others  </a:t>
            </a:r>
          </a:p>
          <a:p>
            <a:endParaRPr lang="en-US" sz="2400" dirty="0"/>
          </a:p>
        </p:txBody>
      </p:sp>
      <p:sp>
        <p:nvSpPr>
          <p:cNvPr id="2" name="Title 1"/>
          <p:cNvSpPr>
            <a:spLocks noGrp="1"/>
          </p:cNvSpPr>
          <p:nvPr>
            <p:ph type="title"/>
          </p:nvPr>
        </p:nvSpPr>
        <p:spPr>
          <a:xfrm>
            <a:off x="457200" y="152718"/>
            <a:ext cx="8458200" cy="1371600"/>
          </a:xfrm>
        </p:spPr>
        <p:txBody>
          <a:bodyPr>
            <a:normAutofit/>
          </a:bodyPr>
          <a:lstStyle/>
          <a:p>
            <a:r>
              <a:rPr lang="en-US" sz="3200" dirty="0" smtClean="0"/>
              <a:t>beyond the official definition…</a:t>
            </a:r>
            <a:endParaRPr lang="en-US" sz="3200" dirty="0"/>
          </a:p>
        </p:txBody>
      </p:sp>
    </p:spTree>
    <p:extLst>
      <p:ext uri="{BB962C8B-B14F-4D97-AF65-F5344CB8AC3E}">
        <p14:creationId xmlns:p14="http://schemas.microsoft.com/office/powerpoint/2010/main" val="19659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outline</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Introduction to the course</a:t>
            </a:r>
          </a:p>
          <a:p>
            <a:pPr marL="342900" indent="-342900">
              <a:spcBef>
                <a:spcPts val="0"/>
              </a:spcBef>
              <a:spcAft>
                <a:spcPts val="0"/>
              </a:spcAft>
              <a:buFont typeface="Arial"/>
              <a:buChar char="•"/>
            </a:pPr>
            <a:r>
              <a:rPr lang="en-US" sz="2400" dirty="0" smtClean="0"/>
              <a:t>Who are the instructors?</a:t>
            </a:r>
          </a:p>
          <a:p>
            <a:pPr marL="342900" indent="-342900">
              <a:spcBef>
                <a:spcPts val="0"/>
              </a:spcBef>
              <a:spcAft>
                <a:spcPts val="0"/>
              </a:spcAft>
              <a:buFont typeface="Arial"/>
              <a:buChar char="•"/>
            </a:pPr>
            <a:r>
              <a:rPr lang="en-US" sz="2400" dirty="0" smtClean="0"/>
              <a:t>What are the assignments?</a:t>
            </a:r>
          </a:p>
          <a:p>
            <a:pPr marL="342900" indent="-342900">
              <a:spcBef>
                <a:spcPts val="0"/>
              </a:spcBef>
              <a:spcAft>
                <a:spcPts val="0"/>
              </a:spcAft>
              <a:buFont typeface="Arial"/>
              <a:buChar char="•"/>
            </a:pPr>
            <a:r>
              <a:rPr lang="en-US" sz="2400" dirty="0" smtClean="0"/>
              <a:t>What is on the final examination? </a:t>
            </a:r>
          </a:p>
          <a:p>
            <a:pPr>
              <a:spcBef>
                <a:spcPts val="0"/>
              </a:spcBef>
              <a:spcAft>
                <a:spcPts val="0"/>
              </a:spcAft>
            </a:pPr>
            <a:r>
              <a:rPr lang="en-US" sz="2400" dirty="0" smtClean="0"/>
              <a:t> </a:t>
            </a:r>
            <a:endParaRPr lang="en-US" sz="2400" dirty="0"/>
          </a:p>
          <a:p>
            <a:pPr>
              <a:spcBef>
                <a:spcPts val="0"/>
              </a:spcBef>
              <a:spcAft>
                <a:spcPts val="0"/>
              </a:spcAft>
            </a:pPr>
            <a:r>
              <a:rPr lang="en-US" sz="2400" dirty="0" smtClean="0"/>
              <a:t>Introduction to the Sociology of the Family</a:t>
            </a:r>
          </a:p>
          <a:p>
            <a:pPr marL="342900" indent="-342900">
              <a:spcBef>
                <a:spcPts val="0"/>
              </a:spcBef>
              <a:spcAft>
                <a:spcPts val="0"/>
              </a:spcAft>
              <a:buFont typeface="Arial"/>
              <a:buChar char="•"/>
            </a:pPr>
            <a:r>
              <a:rPr lang="en-US" sz="2400" dirty="0" smtClean="0"/>
              <a:t>What is family</a:t>
            </a:r>
            <a:r>
              <a:rPr lang="en-US" sz="2400" dirty="0"/>
              <a:t>? </a:t>
            </a:r>
            <a:endParaRPr lang="en-US" sz="2400" dirty="0" smtClean="0"/>
          </a:p>
          <a:p>
            <a:pPr marL="342900" indent="-342900">
              <a:spcBef>
                <a:spcPts val="0"/>
              </a:spcBef>
              <a:spcAft>
                <a:spcPts val="0"/>
              </a:spcAft>
              <a:buFont typeface="Arial"/>
              <a:buChar char="•"/>
            </a:pPr>
            <a:r>
              <a:rPr lang="en-US" sz="2400" dirty="0" smtClean="0"/>
              <a:t>What </a:t>
            </a:r>
            <a:r>
              <a:rPr lang="en-US" sz="2400" dirty="0"/>
              <a:t>is sociology of the family? </a:t>
            </a:r>
          </a:p>
          <a:p>
            <a:pPr marL="342900" indent="-342900">
              <a:spcBef>
                <a:spcPts val="0"/>
              </a:spcBef>
              <a:spcAft>
                <a:spcPts val="0"/>
              </a:spcAft>
              <a:buFont typeface="Arial"/>
              <a:buChar char="•"/>
            </a:pPr>
            <a:endParaRPr lang="en-US" sz="2400" dirty="0" smtClean="0"/>
          </a:p>
        </p:txBody>
      </p:sp>
    </p:spTree>
    <p:extLst>
      <p:ext uri="{BB962C8B-B14F-4D97-AF65-F5344CB8AC3E}">
        <p14:creationId xmlns:p14="http://schemas.microsoft.com/office/powerpoint/2010/main" val="1240321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t="-6" b="-6"/>
          <a:stretch>
            <a:fillRect/>
          </a:stretch>
        </p:blipFill>
        <p:spPr>
          <a:xfrm>
            <a:off x="3575050" y="1863725"/>
            <a:ext cx="5111750" cy="3952875"/>
          </a:xfrm>
        </p:spPr>
      </p:pic>
      <p:sp>
        <p:nvSpPr>
          <p:cNvPr id="3" name="Text Placeholder 2"/>
          <p:cNvSpPr>
            <a:spLocks noGrp="1"/>
          </p:cNvSpPr>
          <p:nvPr>
            <p:ph type="body" sz="half" idx="2"/>
          </p:nvPr>
        </p:nvSpPr>
        <p:spPr>
          <a:xfrm>
            <a:off x="457200" y="1600200"/>
            <a:ext cx="3008313" cy="5041900"/>
          </a:xfrm>
        </p:spPr>
        <p:txBody>
          <a:bodyPr>
            <a:normAutofit/>
          </a:bodyPr>
          <a:lstStyle/>
          <a:p>
            <a:pPr>
              <a:spcBef>
                <a:spcPts val="0"/>
              </a:spcBef>
              <a:spcAft>
                <a:spcPts val="0"/>
              </a:spcAft>
            </a:pPr>
            <a:endParaRPr lang="en-US" sz="2000" dirty="0" smtClean="0"/>
          </a:p>
          <a:p>
            <a:pPr marL="285750" indent="-285750">
              <a:spcBef>
                <a:spcPts val="0"/>
              </a:spcBef>
              <a:spcAft>
                <a:spcPts val="0"/>
              </a:spcAft>
              <a:buFont typeface="Arial"/>
              <a:buChar char="•"/>
            </a:pPr>
            <a:r>
              <a:rPr lang="en-US" sz="2000" dirty="0"/>
              <a:t>S</a:t>
            </a:r>
            <a:r>
              <a:rPr lang="en-US" sz="2000" dirty="0" smtClean="0"/>
              <a:t>ame-sex marriage recognizes family as a social institution and cultural symbol </a:t>
            </a:r>
          </a:p>
          <a:p>
            <a:pPr marL="285750" indent="-285750">
              <a:spcBef>
                <a:spcPts val="0"/>
              </a:spcBef>
              <a:spcAft>
                <a:spcPts val="0"/>
              </a:spcAft>
              <a:buFont typeface="Arial"/>
              <a:buChar char="•"/>
            </a:pPr>
            <a:r>
              <a:rPr lang="en-US" sz="2000" dirty="0" smtClean="0"/>
              <a:t>However, the absence of marriage as a regulating institution gives homosexual couples the space </a:t>
            </a:r>
            <a:r>
              <a:rPr lang="en-US" sz="2000" dirty="0" smtClean="0">
                <a:solidFill>
                  <a:srgbClr val="FF0000"/>
                </a:solidFill>
              </a:rPr>
              <a:t>to define their families in richer ways</a:t>
            </a:r>
            <a:r>
              <a:rPr lang="en-US" dirty="0" smtClean="0">
                <a:solidFill>
                  <a:srgbClr val="FF0000"/>
                </a:solidFill>
              </a:rPr>
              <a:t> </a:t>
            </a:r>
            <a:r>
              <a:rPr lang="en-US" dirty="0" smtClean="0">
                <a:solidFill>
                  <a:srgbClr val="FF0000"/>
                </a:solidFill>
              </a:rPr>
              <a:t>(e.g. how they want to bring up their children)</a:t>
            </a:r>
            <a:endParaRPr lang="en-US" dirty="0">
              <a:solidFill>
                <a:srgbClr val="FF0000"/>
              </a:solidFill>
            </a:endParaRPr>
          </a:p>
        </p:txBody>
      </p:sp>
      <p:sp>
        <p:nvSpPr>
          <p:cNvPr id="4" name="Title 3"/>
          <p:cNvSpPr>
            <a:spLocks noGrp="1"/>
          </p:cNvSpPr>
          <p:nvPr>
            <p:ph type="title"/>
          </p:nvPr>
        </p:nvSpPr>
        <p:spPr>
          <a:xfrm>
            <a:off x="457200" y="152718"/>
            <a:ext cx="8445500" cy="1371600"/>
          </a:xfrm>
        </p:spPr>
        <p:txBody>
          <a:bodyPr>
            <a:normAutofit/>
          </a:bodyPr>
          <a:lstStyle/>
          <a:p>
            <a:r>
              <a:rPr lang="en-US" sz="3200" dirty="0" smtClean="0"/>
              <a:t>Beyond the official definition…</a:t>
            </a:r>
            <a:endParaRPr lang="en-US" sz="3200" dirty="0"/>
          </a:p>
        </p:txBody>
      </p:sp>
    </p:spTree>
    <p:extLst>
      <p:ext uri="{BB962C8B-B14F-4D97-AF65-F5344CB8AC3E}">
        <p14:creationId xmlns:p14="http://schemas.microsoft.com/office/powerpoint/2010/main" val="182476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3120" cy="1371600"/>
          </a:xfrm>
        </p:spPr>
        <p:txBody>
          <a:bodyPr>
            <a:normAutofit/>
          </a:bodyPr>
          <a:lstStyle/>
          <a:p>
            <a:r>
              <a:rPr lang="en-US" sz="2800" dirty="0" smtClean="0"/>
              <a:t>Reshaping family, work, and gender…</a:t>
            </a:r>
            <a:endParaRPr lang="en-US" sz="32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marL="457200" lvl="0" indent="-457200">
              <a:spcBef>
                <a:spcPts val="0"/>
              </a:spcBef>
              <a:spcAft>
                <a:spcPts val="0"/>
              </a:spcAft>
              <a:buFont typeface="Arial"/>
              <a:buChar char="•"/>
            </a:pPr>
            <a:r>
              <a:rPr lang="en-US" sz="2400" dirty="0" smtClean="0"/>
              <a:t>Shifts in family and work have created an ambiguous mix of new options and new insecurities  </a:t>
            </a:r>
          </a:p>
          <a:p>
            <a:pPr marL="457200" lvl="0" indent="-457200">
              <a:spcBef>
                <a:spcPts val="0"/>
              </a:spcBef>
              <a:spcAft>
                <a:spcPts val="0"/>
              </a:spcAft>
              <a:buFont typeface="Arial"/>
              <a:buChar char="•"/>
            </a:pPr>
            <a:r>
              <a:rPr lang="en-US" sz="2400" dirty="0" smtClean="0"/>
              <a:t>Defining </a:t>
            </a:r>
            <a:r>
              <a:rPr lang="en-US" sz="2400" dirty="0" smtClean="0">
                <a:solidFill>
                  <a:srgbClr val="FF0000"/>
                </a:solidFill>
              </a:rPr>
              <a:t>which </a:t>
            </a:r>
            <a:r>
              <a:rPr lang="en-US" sz="2400" dirty="0">
                <a:solidFill>
                  <a:srgbClr val="FF0000"/>
                </a:solidFill>
              </a:rPr>
              <a:t>family forms are acceptable, normal, and desirable also determine </a:t>
            </a:r>
            <a:r>
              <a:rPr lang="en-US" sz="2400" dirty="0" smtClean="0">
                <a:solidFill>
                  <a:srgbClr val="FF0000"/>
                </a:solidFill>
              </a:rPr>
              <a:t>which </a:t>
            </a:r>
            <a:r>
              <a:rPr lang="en-US" sz="2400" dirty="0">
                <a:solidFill>
                  <a:srgbClr val="FF0000"/>
                </a:solidFill>
              </a:rPr>
              <a:t>forms are unacceptable, abnormal, or problematic </a:t>
            </a:r>
          </a:p>
          <a:p>
            <a:pPr marL="457200" indent="-457200">
              <a:spcBef>
                <a:spcPts val="0"/>
              </a:spcBef>
              <a:spcAft>
                <a:spcPts val="0"/>
              </a:spcAft>
              <a:buFont typeface="Arial"/>
              <a:buChar char="•"/>
            </a:pPr>
            <a:endParaRPr lang="en-US" sz="2400" dirty="0"/>
          </a:p>
        </p:txBody>
      </p:sp>
    </p:spTree>
    <p:extLst>
      <p:ext uri="{BB962C8B-B14F-4D97-AF65-F5344CB8AC3E}">
        <p14:creationId xmlns:p14="http://schemas.microsoft.com/office/powerpoint/2010/main" val="46613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42960" cy="1371600"/>
          </a:xfrm>
        </p:spPr>
        <p:txBody>
          <a:bodyPr>
            <a:normAutofit/>
          </a:bodyPr>
          <a:lstStyle/>
          <a:p>
            <a:r>
              <a:rPr lang="en-US" sz="3200" dirty="0" smtClean="0"/>
              <a:t>In the coming week…</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Sign up for discussion groups</a:t>
            </a:r>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Read through the course outline</a:t>
            </a:r>
          </a:p>
          <a:p>
            <a:pPr marL="342900" indent="-342900">
              <a:spcBef>
                <a:spcPts val="0"/>
              </a:spcBef>
              <a:spcAft>
                <a:spcPts val="0"/>
              </a:spcAft>
              <a:buFont typeface="Arial"/>
              <a:buChar char="•"/>
            </a:pPr>
            <a:endParaRPr lang="en-US" sz="2400" dirty="0" smtClean="0"/>
          </a:p>
          <a:p>
            <a:pPr marL="342900" indent="-342900">
              <a:spcBef>
                <a:spcPts val="0"/>
              </a:spcBef>
              <a:spcAft>
                <a:spcPts val="0"/>
              </a:spcAft>
              <a:buFont typeface="Arial"/>
              <a:buChar char="•"/>
            </a:pPr>
            <a:r>
              <a:rPr lang="en-US" sz="2400" dirty="0" smtClean="0"/>
              <a:t>Start on the readings</a:t>
            </a:r>
          </a:p>
          <a:p>
            <a:pPr>
              <a:spcBef>
                <a:spcPts val="0"/>
              </a:spcBef>
              <a:spcAft>
                <a:spcPts val="0"/>
              </a:spcAft>
            </a:pPr>
            <a:endParaRPr lang="en-US" sz="2400" dirty="0" smtClean="0"/>
          </a:p>
          <a:p>
            <a:pPr marL="342900" indent="-342900">
              <a:spcBef>
                <a:spcPts val="0"/>
              </a:spcBef>
              <a:spcAft>
                <a:spcPts val="0"/>
              </a:spcAft>
              <a:buFont typeface="Arial"/>
              <a:buChar char="•"/>
            </a:pPr>
            <a:r>
              <a:rPr lang="en-US" sz="2400" dirty="0" smtClean="0"/>
              <a:t>Reflect on family</a:t>
            </a:r>
            <a:endParaRPr lang="en-US" sz="2400" dirty="0"/>
          </a:p>
        </p:txBody>
      </p:sp>
    </p:spTree>
    <p:extLst>
      <p:ext uri="{BB962C8B-B14F-4D97-AF65-F5344CB8AC3E}">
        <p14:creationId xmlns:p14="http://schemas.microsoft.com/office/powerpoint/2010/main" val="159595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Introduction to the course</a:t>
            </a:r>
            <a:endParaRPr lang="en-US" sz="3600"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0976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Instructors</a:t>
            </a:r>
            <a:r>
              <a:rPr lang="en-US" dirty="0" smtClean="0"/>
              <a:t> </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a:t>Lecturer and </a:t>
            </a:r>
            <a:r>
              <a:rPr lang="en-US" sz="2400" dirty="0" smtClean="0"/>
              <a:t>Tutor</a:t>
            </a:r>
            <a:endParaRPr lang="en-US" sz="2400" dirty="0"/>
          </a:p>
          <a:p>
            <a:pPr marL="342900" indent="-342900">
              <a:spcBef>
                <a:spcPts val="0"/>
              </a:spcBef>
              <a:spcAft>
                <a:spcPts val="0"/>
              </a:spcAft>
              <a:buFont typeface="Arial" panose="020B0604020202020204" pitchFamily="34" charset="0"/>
              <a:buChar char="•"/>
            </a:pPr>
            <a:r>
              <a:rPr lang="en-US" sz="2400" dirty="0"/>
              <a:t>Dr. Adelyn </a:t>
            </a:r>
            <a:r>
              <a:rPr lang="en-US" sz="2400" dirty="0" smtClean="0"/>
              <a:t>Lim (adelynlim@nus.edu.sg)</a:t>
            </a:r>
            <a:r>
              <a:rPr lang="en-US" sz="2400" dirty="0"/>
              <a:t>	</a:t>
            </a:r>
            <a:endParaRPr lang="en-US" sz="2400" dirty="0" smtClean="0"/>
          </a:p>
          <a:p>
            <a:pPr>
              <a:spcBef>
                <a:spcPts val="0"/>
              </a:spcBef>
              <a:spcAft>
                <a:spcPts val="0"/>
              </a:spcAft>
            </a:pPr>
            <a:endParaRPr lang="en-US" sz="2400" dirty="0"/>
          </a:p>
          <a:p>
            <a:pPr>
              <a:spcBef>
                <a:spcPts val="0"/>
              </a:spcBef>
              <a:spcAft>
                <a:spcPts val="0"/>
              </a:spcAft>
            </a:pPr>
            <a:r>
              <a:rPr lang="en-US" sz="2400" dirty="0" smtClean="0"/>
              <a:t>Tutor</a:t>
            </a:r>
            <a:endParaRPr lang="en-US" sz="2400" dirty="0"/>
          </a:p>
          <a:p>
            <a:pPr marL="342900" indent="-342900">
              <a:spcBef>
                <a:spcPts val="0"/>
              </a:spcBef>
              <a:spcAft>
                <a:spcPts val="0"/>
              </a:spcAft>
              <a:buFont typeface="Arial" panose="020B0604020202020204" pitchFamily="34" charset="0"/>
              <a:buChar char="•"/>
            </a:pPr>
            <a:r>
              <a:rPr lang="en-US" sz="2400" dirty="0"/>
              <a:t>Ms. Amritorupa Sen</a:t>
            </a:r>
            <a:r>
              <a:rPr lang="en-SG" sz="2400" dirty="0"/>
              <a:t> </a:t>
            </a:r>
            <a:r>
              <a:rPr lang="en-US" sz="2400" dirty="0" smtClean="0"/>
              <a:t>(</a:t>
            </a:r>
            <a:r>
              <a:rPr lang="en-US" sz="2400" dirty="0" err="1"/>
              <a:t>asen@u.nus.edu</a:t>
            </a:r>
            <a:r>
              <a:rPr lang="en-SG" sz="2400" dirty="0"/>
              <a:t> </a:t>
            </a:r>
            <a:r>
              <a:rPr lang="en-US" sz="2400" dirty="0" smtClean="0"/>
              <a:t>)</a:t>
            </a:r>
            <a:endParaRPr lang="en-US" sz="2400" dirty="0"/>
          </a:p>
        </p:txBody>
      </p:sp>
    </p:spTree>
    <p:extLst>
      <p:ext uri="{BB962C8B-B14F-4D97-AF65-F5344CB8AC3E}">
        <p14:creationId xmlns:p14="http://schemas.microsoft.com/office/powerpoint/2010/main" val="3879982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dirty="0" smtClean="0">
                <a:solidFill>
                  <a:srgbClr val="1782BF"/>
                </a:solidFill>
              </a:rPr>
              <a:t>Discussion group participation</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a:p>
          <a:p>
            <a:pPr>
              <a:spcBef>
                <a:spcPts val="0"/>
              </a:spcBef>
              <a:spcAft>
                <a:spcPts val="0"/>
              </a:spcAft>
            </a:pPr>
            <a:r>
              <a:rPr lang="en-US" sz="2400" dirty="0" smtClean="0"/>
              <a:t>Discussion </a:t>
            </a:r>
            <a:r>
              <a:rPr lang="en-US" sz="2400" dirty="0"/>
              <a:t>group participation </a:t>
            </a:r>
            <a:r>
              <a:rPr lang="en-US" sz="2400" dirty="0" smtClean="0"/>
              <a:t>(10%)</a:t>
            </a:r>
            <a:endParaRPr lang="en-US" sz="2400" dirty="0"/>
          </a:p>
          <a:p>
            <a:pPr marL="342900" indent="-342900">
              <a:spcBef>
                <a:spcPts val="0"/>
              </a:spcBef>
              <a:spcAft>
                <a:spcPts val="0"/>
              </a:spcAft>
              <a:buFont typeface="Arial"/>
              <a:buChar char="•"/>
            </a:pPr>
            <a:r>
              <a:rPr lang="en-US" sz="2400" dirty="0" smtClean="0"/>
              <a:t>Students </a:t>
            </a:r>
            <a:r>
              <a:rPr lang="en-US" sz="2400" dirty="0"/>
              <a:t>are expected to come prepared to discuss </a:t>
            </a:r>
            <a:r>
              <a:rPr lang="en-US" sz="2400" i="1" dirty="0" smtClean="0"/>
              <a:t>all</a:t>
            </a:r>
            <a:r>
              <a:rPr lang="en-US" sz="2400" dirty="0" smtClean="0"/>
              <a:t> assigned readings as outlined in the discussion group schedule </a:t>
            </a:r>
            <a:endParaRPr lang="en-US" sz="2400" dirty="0"/>
          </a:p>
          <a:p>
            <a:pPr marL="342900" indent="-342900">
              <a:spcBef>
                <a:spcPts val="0"/>
              </a:spcBef>
              <a:spcAft>
                <a:spcPts val="0"/>
              </a:spcAft>
              <a:buFont typeface="Arial"/>
              <a:buChar char="•"/>
            </a:pPr>
            <a:r>
              <a:rPr lang="en-US" sz="2400" dirty="0" smtClean="0"/>
              <a:t>Assigned </a:t>
            </a:r>
            <a:r>
              <a:rPr lang="en-US" sz="2400" dirty="0"/>
              <a:t>readings </a:t>
            </a:r>
            <a:r>
              <a:rPr lang="en-US" sz="2400" dirty="0" smtClean="0"/>
              <a:t>are </a:t>
            </a:r>
            <a:r>
              <a:rPr lang="en-US" sz="2400" dirty="0"/>
              <a:t>available on IVLE</a:t>
            </a:r>
            <a:r>
              <a:rPr lang="en-SG" sz="2400" dirty="0"/>
              <a:t> </a:t>
            </a:r>
            <a:r>
              <a:rPr lang="en-US" sz="2400" dirty="0"/>
              <a:t>as well as in electronic format and RBR through the NUS </a:t>
            </a:r>
            <a:r>
              <a:rPr lang="en-US" sz="2400" dirty="0" smtClean="0"/>
              <a:t>libraries</a:t>
            </a:r>
            <a:endParaRPr lang="en-SG" sz="2400" dirty="0"/>
          </a:p>
        </p:txBody>
      </p:sp>
    </p:spTree>
    <p:extLst>
      <p:ext uri="{BB962C8B-B14F-4D97-AF65-F5344CB8AC3E}">
        <p14:creationId xmlns:p14="http://schemas.microsoft.com/office/powerpoint/2010/main" val="396636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63280" cy="1371600"/>
          </a:xfrm>
        </p:spPr>
        <p:txBody>
          <a:bodyPr>
            <a:normAutofit/>
          </a:bodyPr>
          <a:lstStyle/>
          <a:p>
            <a:r>
              <a:rPr lang="en-US" sz="3200" b="1" dirty="0" smtClean="0"/>
              <a:t>Research paper outline and research paper </a:t>
            </a:r>
            <a:endParaRPr lang="en-SG" sz="32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Research paper outline </a:t>
            </a:r>
            <a:r>
              <a:rPr lang="en-US" sz="2400" dirty="0"/>
              <a:t>(10%</a:t>
            </a:r>
            <a:r>
              <a:rPr lang="en-US" sz="2400" dirty="0" smtClean="0"/>
              <a:t>) and research paper </a:t>
            </a:r>
            <a:r>
              <a:rPr lang="en-US" sz="2400" dirty="0"/>
              <a:t>(30%</a:t>
            </a:r>
            <a:r>
              <a:rPr lang="en-US" sz="2400" dirty="0" smtClean="0"/>
              <a:t>)</a:t>
            </a:r>
          </a:p>
          <a:p>
            <a:pPr marL="342900" indent="-342900">
              <a:spcBef>
                <a:spcPts val="0"/>
              </a:spcBef>
              <a:spcAft>
                <a:spcPts val="0"/>
              </a:spcAft>
              <a:buFont typeface="Arial"/>
              <a:buChar char="•"/>
            </a:pPr>
            <a:r>
              <a:rPr lang="en-US" sz="2400" dirty="0"/>
              <a:t>Students are to </a:t>
            </a:r>
            <a:r>
              <a:rPr lang="en-US" sz="2400" dirty="0" smtClean="0"/>
              <a:t>read </a:t>
            </a:r>
            <a:r>
              <a:rPr lang="en-US" sz="2400" i="1" dirty="0" smtClean="0"/>
              <a:t>Marriage </a:t>
            </a:r>
            <a:r>
              <a:rPr lang="en-US" sz="2400" i="1" dirty="0"/>
              <a:t>and Parenthood Study </a:t>
            </a:r>
            <a:r>
              <a:rPr lang="en-US" sz="2400" i="1" dirty="0" smtClean="0"/>
              <a:t>2012</a:t>
            </a:r>
            <a:endParaRPr lang="en-US" sz="2400" dirty="0"/>
          </a:p>
          <a:p>
            <a:pPr marL="342900" indent="-342900">
              <a:spcBef>
                <a:spcPts val="0"/>
              </a:spcBef>
              <a:spcAft>
                <a:spcPts val="0"/>
              </a:spcAft>
              <a:buFont typeface="Arial"/>
              <a:buChar char="•"/>
            </a:pPr>
            <a:r>
              <a:rPr lang="en-US" sz="2400" dirty="0" smtClean="0"/>
              <a:t>With </a:t>
            </a:r>
            <a:r>
              <a:rPr lang="en-US" sz="2400" dirty="0"/>
              <a:t>reference to data and discussions in these publications, you will identify one issue that is of interest to a sociologist, develop an </a:t>
            </a:r>
            <a:r>
              <a:rPr lang="en-US" sz="2400" dirty="0" smtClean="0"/>
              <a:t>outline, </a:t>
            </a:r>
            <a:r>
              <a:rPr lang="en-US" sz="2400" dirty="0"/>
              <a:t>and write up a paper on the basis of this </a:t>
            </a:r>
            <a:r>
              <a:rPr lang="en-US" sz="2400" dirty="0" smtClean="0"/>
              <a:t>issue</a:t>
            </a:r>
          </a:p>
          <a:p>
            <a:pPr marL="342900" indent="-342900">
              <a:spcBef>
                <a:spcPts val="0"/>
              </a:spcBef>
              <a:spcAft>
                <a:spcPts val="0"/>
              </a:spcAft>
              <a:buFont typeface="Arial"/>
              <a:buChar char="•"/>
            </a:pPr>
            <a:r>
              <a:rPr lang="en-US" sz="2400" dirty="0" smtClean="0"/>
              <a:t>Detailed </a:t>
            </a:r>
            <a:r>
              <a:rPr lang="en-US" sz="2400" dirty="0"/>
              <a:t>instructions are available on IVLE</a:t>
            </a:r>
            <a:r>
              <a:rPr lang="en-SG" sz="2400" dirty="0"/>
              <a:t> </a:t>
            </a:r>
            <a:endParaRPr lang="en-US" sz="2400" dirty="0"/>
          </a:p>
        </p:txBody>
      </p:sp>
    </p:spTree>
    <p:extLst>
      <p:ext uri="{BB962C8B-B14F-4D97-AF65-F5344CB8AC3E}">
        <p14:creationId xmlns:p14="http://schemas.microsoft.com/office/powerpoint/2010/main" val="4140045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1782BF"/>
                </a:solidFill>
              </a:rPr>
              <a:t>Final examination </a:t>
            </a:r>
            <a:endParaRPr lang="en-US" sz="3200" dirty="0">
              <a:solidFill>
                <a:srgbClr val="1782BF"/>
              </a:solidFill>
            </a:endParaRPr>
          </a:p>
        </p:txBody>
      </p:sp>
      <p:sp>
        <p:nvSpPr>
          <p:cNvPr id="3" name="Content Placeholder 2"/>
          <p:cNvSpPr>
            <a:spLocks noGrp="1"/>
          </p:cNvSpPr>
          <p:nvPr>
            <p:ph idx="1"/>
          </p:nvPr>
        </p:nvSpPr>
        <p:spPr/>
        <p:txBody>
          <a:bodyPr>
            <a:normAutofit/>
          </a:bodyPr>
          <a:lstStyle/>
          <a:p>
            <a:pPr>
              <a:spcBef>
                <a:spcPts val="0"/>
              </a:spcBef>
              <a:spcAft>
                <a:spcPts val="0"/>
              </a:spcAft>
            </a:pPr>
            <a:endParaRPr lang="en-US" sz="2400" dirty="0" smtClean="0"/>
          </a:p>
          <a:p>
            <a:pPr>
              <a:spcBef>
                <a:spcPts val="0"/>
              </a:spcBef>
              <a:spcAft>
                <a:spcPts val="0"/>
              </a:spcAft>
            </a:pPr>
            <a:r>
              <a:rPr lang="en-US" sz="2400" dirty="0" smtClean="0"/>
              <a:t>Final examination (50%)</a:t>
            </a:r>
            <a:endParaRPr lang="en-US" sz="2400" dirty="0"/>
          </a:p>
          <a:p>
            <a:pPr marL="342900" indent="-342900">
              <a:spcBef>
                <a:spcPts val="0"/>
              </a:spcBef>
              <a:spcAft>
                <a:spcPts val="0"/>
              </a:spcAft>
              <a:buFont typeface="Arial"/>
              <a:buChar char="•"/>
            </a:pPr>
            <a:r>
              <a:rPr lang="en-US" sz="2400" dirty="0"/>
              <a:t>Please </a:t>
            </a:r>
            <a:r>
              <a:rPr lang="en-US" sz="2400" dirty="0" smtClean="0"/>
              <a:t>check IVLE </a:t>
            </a:r>
            <a:r>
              <a:rPr lang="en-US" sz="2400" dirty="0"/>
              <a:t>for date, </a:t>
            </a:r>
            <a:r>
              <a:rPr lang="en-US" sz="2400" dirty="0" smtClean="0"/>
              <a:t>time, </a:t>
            </a:r>
            <a:r>
              <a:rPr lang="en-US" sz="2400" dirty="0"/>
              <a:t>and venue of the final </a:t>
            </a:r>
            <a:r>
              <a:rPr lang="en-US" sz="2400" dirty="0" smtClean="0"/>
              <a:t>exam</a:t>
            </a:r>
          </a:p>
          <a:p>
            <a:pPr marL="342900" indent="-342900">
              <a:spcBef>
                <a:spcPts val="0"/>
              </a:spcBef>
              <a:spcAft>
                <a:spcPts val="0"/>
              </a:spcAft>
              <a:buFont typeface="Arial"/>
              <a:buChar char="•"/>
            </a:pPr>
            <a:r>
              <a:rPr lang="en-US" sz="2400" dirty="0" smtClean="0"/>
              <a:t>It </a:t>
            </a:r>
            <a:r>
              <a:rPr lang="en-US" sz="2400" dirty="0"/>
              <a:t>will be a comprehensive essay </a:t>
            </a:r>
            <a:r>
              <a:rPr lang="en-US" sz="2400" dirty="0" smtClean="0"/>
              <a:t>exam </a:t>
            </a:r>
          </a:p>
          <a:p>
            <a:pPr marL="342900" indent="-342900">
              <a:spcBef>
                <a:spcPts val="0"/>
              </a:spcBef>
              <a:spcAft>
                <a:spcPts val="0"/>
              </a:spcAft>
              <a:buFont typeface="Arial"/>
              <a:buChar char="•"/>
            </a:pPr>
            <a:r>
              <a:rPr lang="en-US" sz="2400" dirty="0" smtClean="0"/>
              <a:t>It </a:t>
            </a:r>
            <a:r>
              <a:rPr lang="en-US" sz="2400" dirty="0"/>
              <a:t>will consist of two sections with one or more questions in each </a:t>
            </a:r>
            <a:r>
              <a:rPr lang="en-US" sz="2400" dirty="0" smtClean="0"/>
              <a:t>section</a:t>
            </a:r>
          </a:p>
          <a:p>
            <a:pPr marL="342900" indent="-342900">
              <a:spcBef>
                <a:spcPts val="0"/>
              </a:spcBef>
              <a:spcAft>
                <a:spcPts val="0"/>
              </a:spcAft>
              <a:buFont typeface="Arial"/>
              <a:buChar char="•"/>
            </a:pPr>
            <a:r>
              <a:rPr lang="en-US" sz="2400" dirty="0" smtClean="0"/>
              <a:t>You </a:t>
            </a:r>
            <a:r>
              <a:rPr lang="en-US" sz="2400" dirty="0"/>
              <a:t>will write an essay answering </a:t>
            </a:r>
            <a:r>
              <a:rPr lang="en-US" sz="2400" i="1" dirty="0" smtClean="0"/>
              <a:t>one</a:t>
            </a:r>
            <a:r>
              <a:rPr lang="en-US" sz="2400" dirty="0" smtClean="0"/>
              <a:t> </a:t>
            </a:r>
            <a:r>
              <a:rPr lang="en-US" sz="2400" dirty="0"/>
              <a:t>question in each </a:t>
            </a:r>
            <a:r>
              <a:rPr lang="en-US" sz="2400" dirty="0" smtClean="0"/>
              <a:t>section</a:t>
            </a:r>
            <a:r>
              <a:rPr lang="en-US" sz="2400" dirty="0"/>
              <a:t> </a:t>
            </a:r>
            <a:r>
              <a:rPr lang="en-US" sz="2400" dirty="0" smtClean="0"/>
              <a:t>and you </a:t>
            </a:r>
            <a:r>
              <a:rPr lang="en-US" sz="2400" dirty="0"/>
              <a:t>will write a total of </a:t>
            </a:r>
            <a:r>
              <a:rPr lang="en-US" sz="2400" i="1" dirty="0" smtClean="0"/>
              <a:t>two </a:t>
            </a:r>
            <a:r>
              <a:rPr lang="en-US" sz="2400" dirty="0" smtClean="0"/>
              <a:t>essays</a:t>
            </a:r>
            <a:endParaRPr lang="en-US" sz="2400" dirty="0"/>
          </a:p>
          <a:p>
            <a:pPr marL="342900" indent="-342900">
              <a:buFont typeface="Arial"/>
              <a:buChar char="•"/>
            </a:pPr>
            <a:endParaRPr lang="en-US" dirty="0" smtClean="0"/>
          </a:p>
          <a:p>
            <a:pPr marL="342900" indent="-342900">
              <a:buFont typeface="Arial"/>
              <a:buChar char="•"/>
            </a:pPr>
            <a:endParaRPr lang="en-US" dirty="0"/>
          </a:p>
          <a:p>
            <a:endParaRPr lang="en-US" dirty="0"/>
          </a:p>
        </p:txBody>
      </p:sp>
    </p:spTree>
    <p:extLst>
      <p:ext uri="{BB962C8B-B14F-4D97-AF65-F5344CB8AC3E}">
        <p14:creationId xmlns:p14="http://schemas.microsoft.com/office/powerpoint/2010/main" val="266352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1782BF"/>
                </a:solidFill>
              </a:rPr>
              <a:t>Final examination </a:t>
            </a:r>
          </a:p>
        </p:txBody>
      </p:sp>
      <p:sp>
        <p:nvSpPr>
          <p:cNvPr id="3" name="Content Placeholder 2"/>
          <p:cNvSpPr>
            <a:spLocks noGrp="1"/>
          </p:cNvSpPr>
          <p:nvPr>
            <p:ph idx="1"/>
          </p:nvPr>
        </p:nvSpPr>
        <p:spPr/>
        <p:txBody>
          <a:bodyPr>
            <a:noAutofit/>
          </a:bodyPr>
          <a:lstStyle/>
          <a:p>
            <a:pPr>
              <a:spcBef>
                <a:spcPts val="0"/>
              </a:spcBef>
              <a:spcAft>
                <a:spcPts val="0"/>
              </a:spcAft>
            </a:pPr>
            <a:endParaRPr lang="en-US" sz="2400" dirty="0" smtClean="0"/>
          </a:p>
          <a:p>
            <a:pPr>
              <a:spcBef>
                <a:spcPts val="0"/>
              </a:spcBef>
              <a:spcAft>
                <a:spcPts val="0"/>
              </a:spcAft>
            </a:pPr>
            <a:r>
              <a:rPr lang="en-US" sz="2400" dirty="0" smtClean="0"/>
              <a:t>Question: What is on the final examination?</a:t>
            </a:r>
          </a:p>
          <a:p>
            <a:pPr>
              <a:spcBef>
                <a:spcPts val="0"/>
              </a:spcBef>
              <a:spcAft>
                <a:spcPts val="0"/>
              </a:spcAft>
            </a:pPr>
            <a:endParaRPr lang="en-US" sz="2400" dirty="0"/>
          </a:p>
          <a:p>
            <a:pPr>
              <a:spcBef>
                <a:spcPts val="0"/>
              </a:spcBef>
              <a:spcAft>
                <a:spcPts val="0"/>
              </a:spcAft>
            </a:pPr>
            <a:r>
              <a:rPr lang="en-US" sz="2400" dirty="0" smtClean="0"/>
              <a:t>Answer: Everything. </a:t>
            </a:r>
          </a:p>
          <a:p>
            <a:pPr lvl="0">
              <a:spcBef>
                <a:spcPts val="0"/>
              </a:spcBef>
              <a:spcAft>
                <a:spcPts val="0"/>
              </a:spcAft>
              <a:defRPr/>
            </a:pPr>
            <a:endParaRPr lang="en-US" sz="2400" dirty="0" smtClean="0"/>
          </a:p>
          <a:p>
            <a:pPr lvl="0">
              <a:spcBef>
                <a:spcPts val="0"/>
              </a:spcBef>
              <a:spcAft>
                <a:spcPts val="0"/>
              </a:spcAft>
              <a:defRPr/>
            </a:pPr>
            <a:r>
              <a:rPr lang="en-US" sz="2400" dirty="0" smtClean="0"/>
              <a:t>A word of caution: </a:t>
            </a:r>
            <a:r>
              <a:rPr lang="en-US" sz="2400" dirty="0"/>
              <a:t>P</a:t>
            </a:r>
            <a:r>
              <a:rPr lang="en-US" sz="2400" dirty="0" smtClean="0"/>
              <a:t>ast year examination papers are only helpful to a certain extent… </a:t>
            </a:r>
          </a:p>
        </p:txBody>
      </p:sp>
    </p:spTree>
    <p:extLst>
      <p:ext uri="{BB962C8B-B14F-4D97-AF65-F5344CB8AC3E}">
        <p14:creationId xmlns:p14="http://schemas.microsoft.com/office/powerpoint/2010/main" val="2995826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782BF"/>
                </a:solidFill>
              </a:rPr>
              <a:t>Questions?</a:t>
            </a:r>
            <a:endParaRPr lang="en-US" dirty="0">
              <a:solidFill>
                <a:srgbClr val="1782BF"/>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l="21" r="21"/>
          <a:stretch>
            <a:fillRect/>
          </a:stretch>
        </p:blipFill>
        <p:spPr>
          <a:xfrm>
            <a:off x="2516188" y="1752600"/>
            <a:ext cx="3502025" cy="4373563"/>
          </a:xfrm>
        </p:spPr>
      </p:pic>
    </p:spTree>
    <p:extLst>
      <p:ext uri="{BB962C8B-B14F-4D97-AF65-F5344CB8AC3E}">
        <p14:creationId xmlns:p14="http://schemas.microsoft.com/office/powerpoint/2010/main" val="2877108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13922</TotalTime>
  <Words>1243</Words>
  <Application>Microsoft Office PowerPoint</Application>
  <PresentationFormat>On-screen Show (4:3)</PresentationFormat>
  <Paragraphs>166</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Essential</vt:lpstr>
      <vt:lpstr>Lecture 1:  Introduction to sociology of the family</vt:lpstr>
      <vt:lpstr>outline</vt:lpstr>
      <vt:lpstr>Introduction to the course</vt:lpstr>
      <vt:lpstr>Instructors </vt:lpstr>
      <vt:lpstr>Discussion group participation</vt:lpstr>
      <vt:lpstr>Research paper outline and research paper </vt:lpstr>
      <vt:lpstr>Final examination </vt:lpstr>
      <vt:lpstr>Final examination </vt:lpstr>
      <vt:lpstr>Questions?</vt:lpstr>
      <vt:lpstr>Introduction to sociology of the family </vt:lpstr>
      <vt:lpstr>Overview</vt:lpstr>
      <vt:lpstr>social construction of family </vt:lpstr>
      <vt:lpstr>Household versus family </vt:lpstr>
      <vt:lpstr>PowerPoint Presentation</vt:lpstr>
      <vt:lpstr>PowerPoint Presentation</vt:lpstr>
      <vt:lpstr>Family as a social institution </vt:lpstr>
      <vt:lpstr>Family as a cultural symbol </vt:lpstr>
      <vt:lpstr>Historical and societal developments </vt:lpstr>
      <vt:lpstr>beyond the official definition…</vt:lpstr>
      <vt:lpstr>Beyond the official definition…</vt:lpstr>
      <vt:lpstr>Reshaping family, work, and gender…</vt:lpstr>
      <vt:lpstr>In the coming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385</cp:revision>
  <dcterms:created xsi:type="dcterms:W3CDTF">2015-05-13T03:37:12Z</dcterms:created>
  <dcterms:modified xsi:type="dcterms:W3CDTF">2015-08-11T02:52:29Z</dcterms:modified>
</cp:coreProperties>
</file>