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3"/>
  </p:notesMasterIdLst>
  <p:sldIdLst>
    <p:sldId id="256" r:id="rId2"/>
    <p:sldId id="258" r:id="rId3"/>
    <p:sldId id="320" r:id="rId4"/>
    <p:sldId id="343" r:id="rId5"/>
    <p:sldId id="344" r:id="rId6"/>
    <p:sldId id="323" r:id="rId7"/>
    <p:sldId id="346" r:id="rId8"/>
    <p:sldId id="347" r:id="rId9"/>
    <p:sldId id="328" r:id="rId10"/>
    <p:sldId id="348" r:id="rId11"/>
    <p:sldId id="349" r:id="rId12"/>
    <p:sldId id="350" r:id="rId13"/>
    <p:sldId id="396" r:id="rId14"/>
    <p:sldId id="397" r:id="rId15"/>
    <p:sldId id="398" r:id="rId16"/>
    <p:sldId id="399" r:id="rId17"/>
    <p:sldId id="400" r:id="rId18"/>
    <p:sldId id="391" r:id="rId19"/>
    <p:sldId id="392" r:id="rId20"/>
    <p:sldId id="393" r:id="rId21"/>
    <p:sldId id="394" r:id="rId22"/>
    <p:sldId id="395" r:id="rId23"/>
    <p:sldId id="386" r:id="rId24"/>
    <p:sldId id="387" r:id="rId25"/>
    <p:sldId id="388" r:id="rId26"/>
    <p:sldId id="389" r:id="rId27"/>
    <p:sldId id="390" r:id="rId28"/>
    <p:sldId id="356" r:id="rId29"/>
    <p:sldId id="357" r:id="rId30"/>
    <p:sldId id="358" r:id="rId31"/>
    <p:sldId id="366" r:id="rId32"/>
    <p:sldId id="360" r:id="rId33"/>
    <p:sldId id="361" r:id="rId34"/>
    <p:sldId id="363" r:id="rId35"/>
    <p:sldId id="364" r:id="rId36"/>
    <p:sldId id="367" r:id="rId37"/>
    <p:sldId id="368" r:id="rId38"/>
    <p:sldId id="369" r:id="rId39"/>
    <p:sldId id="370" r:id="rId40"/>
    <p:sldId id="385" r:id="rId41"/>
    <p:sldId id="401"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86" autoAdjust="0"/>
    <p:restoredTop sz="82285" autoAdjust="0"/>
  </p:normalViewPr>
  <p:slideViewPr>
    <p:cSldViewPr snapToGrid="0" snapToObjects="1">
      <p:cViewPr varScale="1">
        <p:scale>
          <a:sx n="58" d="100"/>
          <a:sy n="58" d="100"/>
        </p:scale>
        <p:origin x="1196" y="36"/>
      </p:cViewPr>
      <p:guideLst>
        <p:guide orient="horz" pos="2160"/>
        <p:guide pos="2880"/>
      </p:guideLst>
    </p:cSldViewPr>
  </p:slideViewPr>
  <p:notesTextViewPr>
    <p:cViewPr>
      <p:scale>
        <a:sx n="100" d="100"/>
        <a:sy n="100" d="100"/>
      </p:scale>
      <p:origin x="0" y="0"/>
    </p:cViewPr>
  </p:notesTextViewPr>
  <p:notesViewPr>
    <p:cSldViewPr snapToGrid="0" snapToObjects="1">
      <p:cViewPr>
        <p:scale>
          <a:sx n="150" d="100"/>
          <a:sy n="150" d="100"/>
        </p:scale>
        <p:origin x="-4368" y="-8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5467BF-477B-4B68-A368-45F53318880A}"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lang="en-SG"/>
        </a:p>
      </dgm:t>
    </dgm:pt>
    <dgm:pt modelId="{E45CB9A7-59D3-4121-A442-4962ABC024B2}">
      <dgm:prSet phldrT="[Text]" custT="1"/>
      <dgm:spPr/>
      <dgm:t>
        <a:bodyPr/>
        <a:lstStyle/>
        <a:p>
          <a:r>
            <a:rPr lang="en-US" sz="1050" b="1" dirty="0" smtClean="0"/>
            <a:t>A theory is a systematic collection of concepts and relations</a:t>
          </a:r>
          <a:endParaRPr lang="en-SG" sz="1050" b="1" dirty="0"/>
        </a:p>
      </dgm:t>
    </dgm:pt>
    <dgm:pt modelId="{9EAED6E3-8D3E-473D-A29D-1B835D7E3C13}" type="parTrans" cxnId="{CB5513C6-D674-4C7F-A34F-C6752DCE6518}">
      <dgm:prSet/>
      <dgm:spPr/>
      <dgm:t>
        <a:bodyPr/>
        <a:lstStyle/>
        <a:p>
          <a:endParaRPr lang="en-SG"/>
        </a:p>
      </dgm:t>
    </dgm:pt>
    <dgm:pt modelId="{89CDF92D-3FFA-4D84-A1C8-2B5C1DC99A5A}" type="sibTrans" cxnId="{CB5513C6-D674-4C7F-A34F-C6752DCE6518}">
      <dgm:prSet/>
      <dgm:spPr/>
      <dgm:t>
        <a:bodyPr/>
        <a:lstStyle/>
        <a:p>
          <a:endParaRPr lang="en-SG"/>
        </a:p>
      </dgm:t>
    </dgm:pt>
    <dgm:pt modelId="{03A9CD6B-E476-4B84-B9C4-463FB2635A26}">
      <dgm:prSet phldrT="[Text]" custT="1"/>
      <dgm:spPr/>
      <dgm:t>
        <a:bodyPr/>
        <a:lstStyle/>
        <a:p>
          <a:r>
            <a:rPr lang="en-US" sz="1050" b="1" dirty="0" smtClean="0"/>
            <a:t>Intellectual traditions </a:t>
          </a:r>
          <a:endParaRPr lang="en-SG" sz="1050" b="1" dirty="0"/>
        </a:p>
      </dgm:t>
    </dgm:pt>
    <dgm:pt modelId="{14C52459-DFB2-459D-A35F-FBD9F4077534}" type="parTrans" cxnId="{D8A1059A-4C8C-4989-AC88-189BD3FAB8F2}">
      <dgm:prSet/>
      <dgm:spPr/>
      <dgm:t>
        <a:bodyPr/>
        <a:lstStyle/>
        <a:p>
          <a:endParaRPr lang="en-SG"/>
        </a:p>
      </dgm:t>
    </dgm:pt>
    <dgm:pt modelId="{7ABB4F79-C0B7-414E-BA4C-A07CE99B46F3}" type="sibTrans" cxnId="{D8A1059A-4C8C-4989-AC88-189BD3FAB8F2}">
      <dgm:prSet/>
      <dgm:spPr/>
      <dgm:t>
        <a:bodyPr/>
        <a:lstStyle/>
        <a:p>
          <a:endParaRPr lang="en-SG"/>
        </a:p>
      </dgm:t>
    </dgm:pt>
    <dgm:pt modelId="{24BBDC1B-4B9B-4CB6-AE76-C61EB19C5D78}">
      <dgm:prSet phldrT="[Text]" custT="1"/>
      <dgm:spPr/>
      <dgm:t>
        <a:bodyPr/>
        <a:lstStyle/>
        <a:p>
          <a:r>
            <a:rPr lang="en-US" sz="1050" b="1" dirty="0" smtClean="0"/>
            <a:t>Focus and assumptions </a:t>
          </a:r>
          <a:endParaRPr lang="en-SG" sz="1050" b="1" dirty="0"/>
        </a:p>
      </dgm:t>
    </dgm:pt>
    <dgm:pt modelId="{765E026F-43A8-4972-B1B4-49315EDEB173}" type="parTrans" cxnId="{EBF33A78-A705-448E-AB55-17838A2D4D36}">
      <dgm:prSet/>
      <dgm:spPr/>
      <dgm:t>
        <a:bodyPr/>
        <a:lstStyle/>
        <a:p>
          <a:endParaRPr lang="en-SG"/>
        </a:p>
      </dgm:t>
    </dgm:pt>
    <dgm:pt modelId="{B92BF0E4-AF00-4452-84F2-0FE74AA298C1}" type="sibTrans" cxnId="{EBF33A78-A705-448E-AB55-17838A2D4D36}">
      <dgm:prSet/>
      <dgm:spPr/>
      <dgm:t>
        <a:bodyPr/>
        <a:lstStyle/>
        <a:p>
          <a:endParaRPr lang="en-SG"/>
        </a:p>
      </dgm:t>
    </dgm:pt>
    <dgm:pt modelId="{169839A5-5C19-4C98-A09B-08F8E0BD0348}">
      <dgm:prSet phldrT="[Text]" custT="1"/>
      <dgm:spPr/>
      <dgm:t>
        <a:bodyPr/>
        <a:lstStyle/>
        <a:p>
          <a:r>
            <a:rPr lang="en-US" sz="1050" b="1" dirty="0" smtClean="0"/>
            <a:t>Concepts	</a:t>
          </a:r>
          <a:endParaRPr lang="en-SG" sz="1050" b="1" dirty="0"/>
        </a:p>
      </dgm:t>
    </dgm:pt>
    <dgm:pt modelId="{196CC4AE-10DD-48A7-A927-79F2D5A4D23E}" type="parTrans" cxnId="{5E0742FA-38FF-40BD-BF9C-EEFDA2B67926}">
      <dgm:prSet/>
      <dgm:spPr/>
      <dgm:t>
        <a:bodyPr/>
        <a:lstStyle/>
        <a:p>
          <a:endParaRPr lang="en-SG"/>
        </a:p>
      </dgm:t>
    </dgm:pt>
    <dgm:pt modelId="{8FF74EC7-6A03-47DC-AE5D-FFEAA50B7E0E}" type="sibTrans" cxnId="{5E0742FA-38FF-40BD-BF9C-EEFDA2B67926}">
      <dgm:prSet/>
      <dgm:spPr/>
      <dgm:t>
        <a:bodyPr/>
        <a:lstStyle/>
        <a:p>
          <a:endParaRPr lang="en-SG"/>
        </a:p>
      </dgm:t>
    </dgm:pt>
    <dgm:pt modelId="{2CB10236-5471-4836-B970-A22E646D919B}">
      <dgm:prSet phldrT="[Text]" custT="1"/>
      <dgm:spPr/>
      <dgm:t>
        <a:bodyPr/>
        <a:lstStyle/>
        <a:p>
          <a:r>
            <a:rPr lang="en-US" sz="1050" b="1" dirty="0" smtClean="0"/>
            <a:t>Propositions </a:t>
          </a:r>
          <a:endParaRPr lang="en-SG" sz="1050" b="1" dirty="0"/>
        </a:p>
      </dgm:t>
    </dgm:pt>
    <dgm:pt modelId="{81005160-B4C5-45F0-AED6-B1A632E9DE76}" type="parTrans" cxnId="{23A7AE7C-DC5D-4399-AF76-B261346670F6}">
      <dgm:prSet/>
      <dgm:spPr/>
      <dgm:t>
        <a:bodyPr/>
        <a:lstStyle/>
        <a:p>
          <a:endParaRPr lang="en-SG"/>
        </a:p>
      </dgm:t>
    </dgm:pt>
    <dgm:pt modelId="{CFDFF96E-5305-4B0B-8A95-C483747FFA3D}" type="sibTrans" cxnId="{23A7AE7C-DC5D-4399-AF76-B261346670F6}">
      <dgm:prSet/>
      <dgm:spPr/>
      <dgm:t>
        <a:bodyPr/>
        <a:lstStyle/>
        <a:p>
          <a:endParaRPr lang="en-SG"/>
        </a:p>
      </dgm:t>
    </dgm:pt>
    <dgm:pt modelId="{E7BD45BF-875D-4DF2-84B6-8EBC03D690DF}" type="pres">
      <dgm:prSet presAssocID="{165467BF-477B-4B68-A368-45F53318880A}" presName="cycle" presStyleCnt="0">
        <dgm:presLayoutVars>
          <dgm:chMax val="1"/>
          <dgm:dir/>
          <dgm:animLvl val="ctr"/>
          <dgm:resizeHandles val="exact"/>
        </dgm:presLayoutVars>
      </dgm:prSet>
      <dgm:spPr/>
      <dgm:t>
        <a:bodyPr/>
        <a:lstStyle/>
        <a:p>
          <a:endParaRPr lang="en-SG"/>
        </a:p>
      </dgm:t>
    </dgm:pt>
    <dgm:pt modelId="{13963DB9-7350-49CE-9D9C-BD2ACB9E9427}" type="pres">
      <dgm:prSet presAssocID="{E45CB9A7-59D3-4121-A442-4962ABC024B2}" presName="centerShape" presStyleLbl="node0" presStyleIdx="0" presStyleCnt="1"/>
      <dgm:spPr/>
      <dgm:t>
        <a:bodyPr/>
        <a:lstStyle/>
        <a:p>
          <a:endParaRPr lang="en-SG"/>
        </a:p>
      </dgm:t>
    </dgm:pt>
    <dgm:pt modelId="{69992367-F612-4FC9-AC0B-C79339B97D99}" type="pres">
      <dgm:prSet presAssocID="{14C52459-DFB2-459D-A35F-FBD9F4077534}" presName="Name9" presStyleLbl="parChTrans1D2" presStyleIdx="0" presStyleCnt="4"/>
      <dgm:spPr/>
      <dgm:t>
        <a:bodyPr/>
        <a:lstStyle/>
        <a:p>
          <a:endParaRPr lang="en-SG"/>
        </a:p>
      </dgm:t>
    </dgm:pt>
    <dgm:pt modelId="{8402F62C-7AC5-47A1-BC17-143BBCFA2B6E}" type="pres">
      <dgm:prSet presAssocID="{14C52459-DFB2-459D-A35F-FBD9F4077534}" presName="connTx" presStyleLbl="parChTrans1D2" presStyleIdx="0" presStyleCnt="4"/>
      <dgm:spPr/>
      <dgm:t>
        <a:bodyPr/>
        <a:lstStyle/>
        <a:p>
          <a:endParaRPr lang="en-SG"/>
        </a:p>
      </dgm:t>
    </dgm:pt>
    <dgm:pt modelId="{DFD7175B-73A7-48CE-82C1-9647B2A5C275}" type="pres">
      <dgm:prSet presAssocID="{03A9CD6B-E476-4B84-B9C4-463FB2635A26}" presName="node" presStyleLbl="node1" presStyleIdx="0" presStyleCnt="4">
        <dgm:presLayoutVars>
          <dgm:bulletEnabled val="1"/>
        </dgm:presLayoutVars>
      </dgm:prSet>
      <dgm:spPr/>
      <dgm:t>
        <a:bodyPr/>
        <a:lstStyle/>
        <a:p>
          <a:endParaRPr lang="en-SG"/>
        </a:p>
      </dgm:t>
    </dgm:pt>
    <dgm:pt modelId="{66B6D6C0-E919-4559-ADE8-FD2334ADB828}" type="pres">
      <dgm:prSet presAssocID="{765E026F-43A8-4972-B1B4-49315EDEB173}" presName="Name9" presStyleLbl="parChTrans1D2" presStyleIdx="1" presStyleCnt="4"/>
      <dgm:spPr/>
      <dgm:t>
        <a:bodyPr/>
        <a:lstStyle/>
        <a:p>
          <a:endParaRPr lang="en-SG"/>
        </a:p>
      </dgm:t>
    </dgm:pt>
    <dgm:pt modelId="{7982B2C7-227A-4671-87AE-40F0E0F2638D}" type="pres">
      <dgm:prSet presAssocID="{765E026F-43A8-4972-B1B4-49315EDEB173}" presName="connTx" presStyleLbl="parChTrans1D2" presStyleIdx="1" presStyleCnt="4"/>
      <dgm:spPr/>
      <dgm:t>
        <a:bodyPr/>
        <a:lstStyle/>
        <a:p>
          <a:endParaRPr lang="en-SG"/>
        </a:p>
      </dgm:t>
    </dgm:pt>
    <dgm:pt modelId="{3329552F-9711-4E33-94D6-A82D0FDCB946}" type="pres">
      <dgm:prSet presAssocID="{24BBDC1B-4B9B-4CB6-AE76-C61EB19C5D78}" presName="node" presStyleLbl="node1" presStyleIdx="1" presStyleCnt="4">
        <dgm:presLayoutVars>
          <dgm:bulletEnabled val="1"/>
        </dgm:presLayoutVars>
      </dgm:prSet>
      <dgm:spPr/>
      <dgm:t>
        <a:bodyPr/>
        <a:lstStyle/>
        <a:p>
          <a:endParaRPr lang="en-SG"/>
        </a:p>
      </dgm:t>
    </dgm:pt>
    <dgm:pt modelId="{14FB9FEC-B2F2-4FF8-A866-65A8313E2CF7}" type="pres">
      <dgm:prSet presAssocID="{196CC4AE-10DD-48A7-A927-79F2D5A4D23E}" presName="Name9" presStyleLbl="parChTrans1D2" presStyleIdx="2" presStyleCnt="4"/>
      <dgm:spPr/>
      <dgm:t>
        <a:bodyPr/>
        <a:lstStyle/>
        <a:p>
          <a:endParaRPr lang="en-SG"/>
        </a:p>
      </dgm:t>
    </dgm:pt>
    <dgm:pt modelId="{D8B8FD30-03CD-4B11-A2EA-B722803DB0C5}" type="pres">
      <dgm:prSet presAssocID="{196CC4AE-10DD-48A7-A927-79F2D5A4D23E}" presName="connTx" presStyleLbl="parChTrans1D2" presStyleIdx="2" presStyleCnt="4"/>
      <dgm:spPr/>
      <dgm:t>
        <a:bodyPr/>
        <a:lstStyle/>
        <a:p>
          <a:endParaRPr lang="en-SG"/>
        </a:p>
      </dgm:t>
    </dgm:pt>
    <dgm:pt modelId="{FC2182D8-AA45-4F44-BF0F-1B76E39CBDE5}" type="pres">
      <dgm:prSet presAssocID="{169839A5-5C19-4C98-A09B-08F8E0BD0348}" presName="node" presStyleLbl="node1" presStyleIdx="2" presStyleCnt="4">
        <dgm:presLayoutVars>
          <dgm:bulletEnabled val="1"/>
        </dgm:presLayoutVars>
      </dgm:prSet>
      <dgm:spPr/>
      <dgm:t>
        <a:bodyPr/>
        <a:lstStyle/>
        <a:p>
          <a:endParaRPr lang="en-SG"/>
        </a:p>
      </dgm:t>
    </dgm:pt>
    <dgm:pt modelId="{393FF04F-9A0C-43D3-8FCC-DC8681546736}" type="pres">
      <dgm:prSet presAssocID="{81005160-B4C5-45F0-AED6-B1A632E9DE76}" presName="Name9" presStyleLbl="parChTrans1D2" presStyleIdx="3" presStyleCnt="4"/>
      <dgm:spPr/>
      <dgm:t>
        <a:bodyPr/>
        <a:lstStyle/>
        <a:p>
          <a:endParaRPr lang="en-SG"/>
        </a:p>
      </dgm:t>
    </dgm:pt>
    <dgm:pt modelId="{D792B0F1-6B0D-4220-84BF-DABA89D60B50}" type="pres">
      <dgm:prSet presAssocID="{81005160-B4C5-45F0-AED6-B1A632E9DE76}" presName="connTx" presStyleLbl="parChTrans1D2" presStyleIdx="3" presStyleCnt="4"/>
      <dgm:spPr/>
      <dgm:t>
        <a:bodyPr/>
        <a:lstStyle/>
        <a:p>
          <a:endParaRPr lang="en-SG"/>
        </a:p>
      </dgm:t>
    </dgm:pt>
    <dgm:pt modelId="{600FB810-C344-4BBB-83B2-5F9DEA8F782D}" type="pres">
      <dgm:prSet presAssocID="{2CB10236-5471-4836-B970-A22E646D919B}" presName="node" presStyleLbl="node1" presStyleIdx="3" presStyleCnt="4">
        <dgm:presLayoutVars>
          <dgm:bulletEnabled val="1"/>
        </dgm:presLayoutVars>
      </dgm:prSet>
      <dgm:spPr/>
      <dgm:t>
        <a:bodyPr/>
        <a:lstStyle/>
        <a:p>
          <a:endParaRPr lang="en-SG"/>
        </a:p>
      </dgm:t>
    </dgm:pt>
  </dgm:ptLst>
  <dgm:cxnLst>
    <dgm:cxn modelId="{E88529CB-40EC-421C-B12B-10D5249AB18B}" type="presOf" srcId="{765E026F-43A8-4972-B1B4-49315EDEB173}" destId="{66B6D6C0-E919-4559-ADE8-FD2334ADB828}" srcOrd="0" destOrd="0" presId="urn:microsoft.com/office/officeart/2005/8/layout/radial1"/>
    <dgm:cxn modelId="{2EDD389E-6B62-41FD-94D6-CBC19BEC57AB}" type="presOf" srcId="{24BBDC1B-4B9B-4CB6-AE76-C61EB19C5D78}" destId="{3329552F-9711-4E33-94D6-A82D0FDCB946}" srcOrd="0" destOrd="0" presId="urn:microsoft.com/office/officeart/2005/8/layout/radial1"/>
    <dgm:cxn modelId="{D8A1059A-4C8C-4989-AC88-189BD3FAB8F2}" srcId="{E45CB9A7-59D3-4121-A442-4962ABC024B2}" destId="{03A9CD6B-E476-4B84-B9C4-463FB2635A26}" srcOrd="0" destOrd="0" parTransId="{14C52459-DFB2-459D-A35F-FBD9F4077534}" sibTransId="{7ABB4F79-C0B7-414E-BA4C-A07CE99B46F3}"/>
    <dgm:cxn modelId="{F44FAD0B-D28C-49F6-A6D5-520C56BF3B7F}" type="presOf" srcId="{169839A5-5C19-4C98-A09B-08F8E0BD0348}" destId="{FC2182D8-AA45-4F44-BF0F-1B76E39CBDE5}" srcOrd="0" destOrd="0" presId="urn:microsoft.com/office/officeart/2005/8/layout/radial1"/>
    <dgm:cxn modelId="{24A82FC1-A693-4CE0-B0B2-807A4477AA05}" type="presOf" srcId="{81005160-B4C5-45F0-AED6-B1A632E9DE76}" destId="{393FF04F-9A0C-43D3-8FCC-DC8681546736}" srcOrd="0" destOrd="0" presId="urn:microsoft.com/office/officeart/2005/8/layout/radial1"/>
    <dgm:cxn modelId="{7204287E-341D-473C-902E-72F08A3B9798}" type="presOf" srcId="{2CB10236-5471-4836-B970-A22E646D919B}" destId="{600FB810-C344-4BBB-83B2-5F9DEA8F782D}" srcOrd="0" destOrd="0" presId="urn:microsoft.com/office/officeart/2005/8/layout/radial1"/>
    <dgm:cxn modelId="{4EDF7D25-E06C-490B-A59C-BFE73EBFD80C}" type="presOf" srcId="{E45CB9A7-59D3-4121-A442-4962ABC024B2}" destId="{13963DB9-7350-49CE-9D9C-BD2ACB9E9427}" srcOrd="0" destOrd="0" presId="urn:microsoft.com/office/officeart/2005/8/layout/radial1"/>
    <dgm:cxn modelId="{AD9A1A66-139D-4F19-8091-765CFDE331DC}" type="presOf" srcId="{165467BF-477B-4B68-A368-45F53318880A}" destId="{E7BD45BF-875D-4DF2-84B6-8EBC03D690DF}" srcOrd="0" destOrd="0" presId="urn:microsoft.com/office/officeart/2005/8/layout/radial1"/>
    <dgm:cxn modelId="{13186CF2-F60D-4095-A90C-D8DD1BF7A4B2}" type="presOf" srcId="{196CC4AE-10DD-48A7-A927-79F2D5A4D23E}" destId="{14FB9FEC-B2F2-4FF8-A866-65A8313E2CF7}" srcOrd="0" destOrd="0" presId="urn:microsoft.com/office/officeart/2005/8/layout/radial1"/>
    <dgm:cxn modelId="{784B798E-417F-41B3-BE5C-C009A077778E}" type="presOf" srcId="{14C52459-DFB2-459D-A35F-FBD9F4077534}" destId="{69992367-F612-4FC9-AC0B-C79339B97D99}" srcOrd="0" destOrd="0" presId="urn:microsoft.com/office/officeart/2005/8/layout/radial1"/>
    <dgm:cxn modelId="{1F4C55DB-BE53-41EA-B0DD-642769368545}" type="presOf" srcId="{81005160-B4C5-45F0-AED6-B1A632E9DE76}" destId="{D792B0F1-6B0D-4220-84BF-DABA89D60B50}" srcOrd="1" destOrd="0" presId="urn:microsoft.com/office/officeart/2005/8/layout/radial1"/>
    <dgm:cxn modelId="{2614271C-5581-4B59-A755-75E09A330A5E}" type="presOf" srcId="{196CC4AE-10DD-48A7-A927-79F2D5A4D23E}" destId="{D8B8FD30-03CD-4B11-A2EA-B722803DB0C5}" srcOrd="1" destOrd="0" presId="urn:microsoft.com/office/officeart/2005/8/layout/radial1"/>
    <dgm:cxn modelId="{A8A0A64D-E951-4A66-9ACE-38009340DBA4}" type="presOf" srcId="{14C52459-DFB2-459D-A35F-FBD9F4077534}" destId="{8402F62C-7AC5-47A1-BC17-143BBCFA2B6E}" srcOrd="1" destOrd="0" presId="urn:microsoft.com/office/officeart/2005/8/layout/radial1"/>
    <dgm:cxn modelId="{23A7AE7C-DC5D-4399-AF76-B261346670F6}" srcId="{E45CB9A7-59D3-4121-A442-4962ABC024B2}" destId="{2CB10236-5471-4836-B970-A22E646D919B}" srcOrd="3" destOrd="0" parTransId="{81005160-B4C5-45F0-AED6-B1A632E9DE76}" sibTransId="{CFDFF96E-5305-4B0B-8A95-C483747FFA3D}"/>
    <dgm:cxn modelId="{EF37C0DD-E6CD-400B-81F4-323D2CAB0537}" type="presOf" srcId="{03A9CD6B-E476-4B84-B9C4-463FB2635A26}" destId="{DFD7175B-73A7-48CE-82C1-9647B2A5C275}" srcOrd="0" destOrd="0" presId="urn:microsoft.com/office/officeart/2005/8/layout/radial1"/>
    <dgm:cxn modelId="{CB5513C6-D674-4C7F-A34F-C6752DCE6518}" srcId="{165467BF-477B-4B68-A368-45F53318880A}" destId="{E45CB9A7-59D3-4121-A442-4962ABC024B2}" srcOrd="0" destOrd="0" parTransId="{9EAED6E3-8D3E-473D-A29D-1B835D7E3C13}" sibTransId="{89CDF92D-3FFA-4D84-A1C8-2B5C1DC99A5A}"/>
    <dgm:cxn modelId="{62EB7C82-8A32-4E87-A715-FBF445122C3E}" type="presOf" srcId="{765E026F-43A8-4972-B1B4-49315EDEB173}" destId="{7982B2C7-227A-4671-87AE-40F0E0F2638D}" srcOrd="1" destOrd="0" presId="urn:microsoft.com/office/officeart/2005/8/layout/radial1"/>
    <dgm:cxn modelId="{5E0742FA-38FF-40BD-BF9C-EEFDA2B67926}" srcId="{E45CB9A7-59D3-4121-A442-4962ABC024B2}" destId="{169839A5-5C19-4C98-A09B-08F8E0BD0348}" srcOrd="2" destOrd="0" parTransId="{196CC4AE-10DD-48A7-A927-79F2D5A4D23E}" sibTransId="{8FF74EC7-6A03-47DC-AE5D-FFEAA50B7E0E}"/>
    <dgm:cxn modelId="{EBF33A78-A705-448E-AB55-17838A2D4D36}" srcId="{E45CB9A7-59D3-4121-A442-4962ABC024B2}" destId="{24BBDC1B-4B9B-4CB6-AE76-C61EB19C5D78}" srcOrd="1" destOrd="0" parTransId="{765E026F-43A8-4972-B1B4-49315EDEB173}" sibTransId="{B92BF0E4-AF00-4452-84F2-0FE74AA298C1}"/>
    <dgm:cxn modelId="{8EA45BF8-F0C3-4011-9B04-22AC37BD3570}" type="presParOf" srcId="{E7BD45BF-875D-4DF2-84B6-8EBC03D690DF}" destId="{13963DB9-7350-49CE-9D9C-BD2ACB9E9427}" srcOrd="0" destOrd="0" presId="urn:microsoft.com/office/officeart/2005/8/layout/radial1"/>
    <dgm:cxn modelId="{CC70E3F3-3309-442A-8327-8F7AD6F7BB38}" type="presParOf" srcId="{E7BD45BF-875D-4DF2-84B6-8EBC03D690DF}" destId="{69992367-F612-4FC9-AC0B-C79339B97D99}" srcOrd="1" destOrd="0" presId="urn:microsoft.com/office/officeart/2005/8/layout/radial1"/>
    <dgm:cxn modelId="{30101ADD-8283-4CA7-8A69-44358F29814C}" type="presParOf" srcId="{69992367-F612-4FC9-AC0B-C79339B97D99}" destId="{8402F62C-7AC5-47A1-BC17-143BBCFA2B6E}" srcOrd="0" destOrd="0" presId="urn:microsoft.com/office/officeart/2005/8/layout/radial1"/>
    <dgm:cxn modelId="{724C2739-F333-42FD-950A-0BBC1DCEEF02}" type="presParOf" srcId="{E7BD45BF-875D-4DF2-84B6-8EBC03D690DF}" destId="{DFD7175B-73A7-48CE-82C1-9647B2A5C275}" srcOrd="2" destOrd="0" presId="urn:microsoft.com/office/officeart/2005/8/layout/radial1"/>
    <dgm:cxn modelId="{ACD0FE35-556A-47FD-B6C4-42F52E49E0AC}" type="presParOf" srcId="{E7BD45BF-875D-4DF2-84B6-8EBC03D690DF}" destId="{66B6D6C0-E919-4559-ADE8-FD2334ADB828}" srcOrd="3" destOrd="0" presId="urn:microsoft.com/office/officeart/2005/8/layout/radial1"/>
    <dgm:cxn modelId="{A5B4D30D-3F62-4FAC-B638-4EB28323750F}" type="presParOf" srcId="{66B6D6C0-E919-4559-ADE8-FD2334ADB828}" destId="{7982B2C7-227A-4671-87AE-40F0E0F2638D}" srcOrd="0" destOrd="0" presId="urn:microsoft.com/office/officeart/2005/8/layout/radial1"/>
    <dgm:cxn modelId="{7D87CEE2-9C3E-4133-ABD9-AC5676D9DDDC}" type="presParOf" srcId="{E7BD45BF-875D-4DF2-84B6-8EBC03D690DF}" destId="{3329552F-9711-4E33-94D6-A82D0FDCB946}" srcOrd="4" destOrd="0" presId="urn:microsoft.com/office/officeart/2005/8/layout/radial1"/>
    <dgm:cxn modelId="{8B417B6C-B22E-4056-BB8D-707A09A0124B}" type="presParOf" srcId="{E7BD45BF-875D-4DF2-84B6-8EBC03D690DF}" destId="{14FB9FEC-B2F2-4FF8-A866-65A8313E2CF7}" srcOrd="5" destOrd="0" presId="urn:microsoft.com/office/officeart/2005/8/layout/radial1"/>
    <dgm:cxn modelId="{91D1FC88-7F00-4B79-88A3-A4E05BC3CC5D}" type="presParOf" srcId="{14FB9FEC-B2F2-4FF8-A866-65A8313E2CF7}" destId="{D8B8FD30-03CD-4B11-A2EA-B722803DB0C5}" srcOrd="0" destOrd="0" presId="urn:microsoft.com/office/officeart/2005/8/layout/radial1"/>
    <dgm:cxn modelId="{C5C0A2F1-9CFC-4E0C-995D-EF3CDB2D533B}" type="presParOf" srcId="{E7BD45BF-875D-4DF2-84B6-8EBC03D690DF}" destId="{FC2182D8-AA45-4F44-BF0F-1B76E39CBDE5}" srcOrd="6" destOrd="0" presId="urn:microsoft.com/office/officeart/2005/8/layout/radial1"/>
    <dgm:cxn modelId="{4D3CB9C6-E727-4FA7-A340-B08BD3C6AA43}" type="presParOf" srcId="{E7BD45BF-875D-4DF2-84B6-8EBC03D690DF}" destId="{393FF04F-9A0C-43D3-8FCC-DC8681546736}" srcOrd="7" destOrd="0" presId="urn:microsoft.com/office/officeart/2005/8/layout/radial1"/>
    <dgm:cxn modelId="{185D9616-1D74-41F4-B661-57E462D310A2}" type="presParOf" srcId="{393FF04F-9A0C-43D3-8FCC-DC8681546736}" destId="{D792B0F1-6B0D-4220-84BF-DABA89D60B50}" srcOrd="0" destOrd="0" presId="urn:microsoft.com/office/officeart/2005/8/layout/radial1"/>
    <dgm:cxn modelId="{E97C7280-C4AA-47D9-967E-16C7CEC293E3}" type="presParOf" srcId="{E7BD45BF-875D-4DF2-84B6-8EBC03D690DF}" destId="{600FB810-C344-4BBB-83B2-5F9DEA8F782D}"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7B0DBE-C184-4ECB-B850-43A9953FB84C}" type="doc">
      <dgm:prSet loTypeId="urn:microsoft.com/office/officeart/2005/8/layout/venn1" loCatId="relationship" qsTypeId="urn:microsoft.com/office/officeart/2005/8/quickstyle/simple1" qsCatId="simple" csTypeId="urn:microsoft.com/office/officeart/2005/8/colors/colorful2" csCatId="colorful" phldr="1"/>
      <dgm:spPr/>
    </dgm:pt>
    <dgm:pt modelId="{9916FD5B-B3FD-4F91-8E33-B0CDD7E78EEC}">
      <dgm:prSet phldrT="[Text]"/>
      <dgm:spPr/>
      <dgm:t>
        <a:bodyPr/>
        <a:lstStyle/>
        <a:p>
          <a:r>
            <a:rPr lang="en-US" b="1" dirty="0" smtClean="0"/>
            <a:t>Reward</a:t>
          </a:r>
        </a:p>
        <a:p>
          <a:r>
            <a:rPr lang="en-US" b="0" dirty="0" smtClean="0"/>
            <a:t>Anything that is perceived as beneficial to an individual’s interest</a:t>
          </a:r>
          <a:endParaRPr lang="en-SG" b="0" dirty="0"/>
        </a:p>
      </dgm:t>
    </dgm:pt>
    <dgm:pt modelId="{543C42C2-5C57-4DC3-B443-A6A0C6827919}" type="parTrans" cxnId="{6B6AC351-0C45-41F3-8738-E9817116EA67}">
      <dgm:prSet/>
      <dgm:spPr/>
      <dgm:t>
        <a:bodyPr/>
        <a:lstStyle/>
        <a:p>
          <a:endParaRPr lang="en-SG"/>
        </a:p>
      </dgm:t>
    </dgm:pt>
    <dgm:pt modelId="{F76662E7-7474-42EA-8EDD-07BB42542397}" type="sibTrans" cxnId="{6B6AC351-0C45-41F3-8738-E9817116EA67}">
      <dgm:prSet/>
      <dgm:spPr/>
      <dgm:t>
        <a:bodyPr/>
        <a:lstStyle/>
        <a:p>
          <a:endParaRPr lang="en-SG"/>
        </a:p>
      </dgm:t>
    </dgm:pt>
    <dgm:pt modelId="{A1CBFC5A-26B6-417E-8D12-B2C92DA86A9E}">
      <dgm:prSet phldrT="[Text]"/>
      <dgm:spPr/>
      <dgm:t>
        <a:bodyPr/>
        <a:lstStyle/>
        <a:p>
          <a:r>
            <a:rPr lang="en-US" b="1" dirty="0" smtClean="0"/>
            <a:t>Profit</a:t>
          </a:r>
        </a:p>
        <a:p>
          <a:r>
            <a:rPr lang="en-US" b="0" dirty="0" smtClean="0"/>
            <a:t>Ratio of rewards to costs for any decision </a:t>
          </a:r>
          <a:endParaRPr lang="en-SG" b="0" dirty="0"/>
        </a:p>
      </dgm:t>
    </dgm:pt>
    <dgm:pt modelId="{F2D4AA2E-2E6E-4453-ADBC-4229CB856F71}" type="parTrans" cxnId="{4621D863-C58F-4E3E-A4CF-8BE4189CBCF4}">
      <dgm:prSet/>
      <dgm:spPr/>
      <dgm:t>
        <a:bodyPr/>
        <a:lstStyle/>
        <a:p>
          <a:endParaRPr lang="en-SG"/>
        </a:p>
      </dgm:t>
    </dgm:pt>
    <dgm:pt modelId="{7647EF06-0888-4AC3-A4B7-DDB3FF1C3C95}" type="sibTrans" cxnId="{4621D863-C58F-4E3E-A4CF-8BE4189CBCF4}">
      <dgm:prSet/>
      <dgm:spPr/>
      <dgm:t>
        <a:bodyPr/>
        <a:lstStyle/>
        <a:p>
          <a:endParaRPr lang="en-SG"/>
        </a:p>
      </dgm:t>
    </dgm:pt>
    <dgm:pt modelId="{66637724-85AE-403C-85AE-365365B2F690}">
      <dgm:prSet phldrT="[Text]"/>
      <dgm:spPr/>
      <dgm:t>
        <a:bodyPr/>
        <a:lstStyle/>
        <a:p>
          <a:r>
            <a:rPr lang="en-US" b="1" dirty="0" smtClean="0"/>
            <a:t>Cost </a:t>
          </a:r>
        </a:p>
        <a:p>
          <a:r>
            <a:rPr lang="en-US" b="0" dirty="0" smtClean="0"/>
            <a:t>Negative rewards</a:t>
          </a:r>
        </a:p>
        <a:p>
          <a:r>
            <a:rPr lang="en-US" b="0" dirty="0" smtClean="0"/>
            <a:t>Rewards missed or forgone  </a:t>
          </a:r>
          <a:endParaRPr lang="en-SG" b="0" dirty="0"/>
        </a:p>
      </dgm:t>
    </dgm:pt>
    <dgm:pt modelId="{9B77BCC2-73C2-4BCA-914C-91858BC8ACBD}" type="parTrans" cxnId="{4DFD7596-210C-40DE-85B1-5131E0EC16BA}">
      <dgm:prSet/>
      <dgm:spPr/>
      <dgm:t>
        <a:bodyPr/>
        <a:lstStyle/>
        <a:p>
          <a:endParaRPr lang="en-SG"/>
        </a:p>
      </dgm:t>
    </dgm:pt>
    <dgm:pt modelId="{B1393569-A748-4E75-A492-199E77CCB517}" type="sibTrans" cxnId="{4DFD7596-210C-40DE-85B1-5131E0EC16BA}">
      <dgm:prSet/>
      <dgm:spPr/>
      <dgm:t>
        <a:bodyPr/>
        <a:lstStyle/>
        <a:p>
          <a:endParaRPr lang="en-SG"/>
        </a:p>
      </dgm:t>
    </dgm:pt>
    <dgm:pt modelId="{1B3B6C0A-7A35-44B1-8D71-F0010D7E289E}" type="pres">
      <dgm:prSet presAssocID="{807B0DBE-C184-4ECB-B850-43A9953FB84C}" presName="compositeShape" presStyleCnt="0">
        <dgm:presLayoutVars>
          <dgm:chMax val="7"/>
          <dgm:dir/>
          <dgm:resizeHandles val="exact"/>
        </dgm:presLayoutVars>
      </dgm:prSet>
      <dgm:spPr/>
    </dgm:pt>
    <dgm:pt modelId="{313E4F21-3813-43DF-B2BB-D0FF60B82BC4}" type="pres">
      <dgm:prSet presAssocID="{9916FD5B-B3FD-4F91-8E33-B0CDD7E78EEC}" presName="circ1" presStyleLbl="vennNode1" presStyleIdx="0" presStyleCnt="3"/>
      <dgm:spPr/>
      <dgm:t>
        <a:bodyPr/>
        <a:lstStyle/>
        <a:p>
          <a:endParaRPr lang="en-SG"/>
        </a:p>
      </dgm:t>
    </dgm:pt>
    <dgm:pt modelId="{71DF68AA-5486-43DC-B8C5-38980541F0A9}" type="pres">
      <dgm:prSet presAssocID="{9916FD5B-B3FD-4F91-8E33-B0CDD7E78EEC}" presName="circ1Tx" presStyleLbl="revTx" presStyleIdx="0" presStyleCnt="0">
        <dgm:presLayoutVars>
          <dgm:chMax val="0"/>
          <dgm:chPref val="0"/>
          <dgm:bulletEnabled val="1"/>
        </dgm:presLayoutVars>
      </dgm:prSet>
      <dgm:spPr/>
      <dgm:t>
        <a:bodyPr/>
        <a:lstStyle/>
        <a:p>
          <a:endParaRPr lang="en-SG"/>
        </a:p>
      </dgm:t>
    </dgm:pt>
    <dgm:pt modelId="{E7484B5E-D902-4C53-B5AF-6EA4B064FA94}" type="pres">
      <dgm:prSet presAssocID="{A1CBFC5A-26B6-417E-8D12-B2C92DA86A9E}" presName="circ2" presStyleLbl="vennNode1" presStyleIdx="1" presStyleCnt="3"/>
      <dgm:spPr/>
      <dgm:t>
        <a:bodyPr/>
        <a:lstStyle/>
        <a:p>
          <a:endParaRPr lang="en-SG"/>
        </a:p>
      </dgm:t>
    </dgm:pt>
    <dgm:pt modelId="{3C88788E-2464-4BC2-9F68-52D1A32AD3F9}" type="pres">
      <dgm:prSet presAssocID="{A1CBFC5A-26B6-417E-8D12-B2C92DA86A9E}" presName="circ2Tx" presStyleLbl="revTx" presStyleIdx="0" presStyleCnt="0">
        <dgm:presLayoutVars>
          <dgm:chMax val="0"/>
          <dgm:chPref val="0"/>
          <dgm:bulletEnabled val="1"/>
        </dgm:presLayoutVars>
      </dgm:prSet>
      <dgm:spPr/>
      <dgm:t>
        <a:bodyPr/>
        <a:lstStyle/>
        <a:p>
          <a:endParaRPr lang="en-SG"/>
        </a:p>
      </dgm:t>
    </dgm:pt>
    <dgm:pt modelId="{3FFEF774-CA79-4416-9A79-07D423E4263C}" type="pres">
      <dgm:prSet presAssocID="{66637724-85AE-403C-85AE-365365B2F690}" presName="circ3" presStyleLbl="vennNode1" presStyleIdx="2" presStyleCnt="3"/>
      <dgm:spPr/>
      <dgm:t>
        <a:bodyPr/>
        <a:lstStyle/>
        <a:p>
          <a:endParaRPr lang="en-SG"/>
        </a:p>
      </dgm:t>
    </dgm:pt>
    <dgm:pt modelId="{4E61C68F-5F16-4315-BC68-1B749BC4DE0A}" type="pres">
      <dgm:prSet presAssocID="{66637724-85AE-403C-85AE-365365B2F690}" presName="circ3Tx" presStyleLbl="revTx" presStyleIdx="0" presStyleCnt="0">
        <dgm:presLayoutVars>
          <dgm:chMax val="0"/>
          <dgm:chPref val="0"/>
          <dgm:bulletEnabled val="1"/>
        </dgm:presLayoutVars>
      </dgm:prSet>
      <dgm:spPr/>
      <dgm:t>
        <a:bodyPr/>
        <a:lstStyle/>
        <a:p>
          <a:endParaRPr lang="en-SG"/>
        </a:p>
      </dgm:t>
    </dgm:pt>
  </dgm:ptLst>
  <dgm:cxnLst>
    <dgm:cxn modelId="{F3B85B2F-CB03-504E-9915-A486211288C4}" type="presOf" srcId="{807B0DBE-C184-4ECB-B850-43A9953FB84C}" destId="{1B3B6C0A-7A35-44B1-8D71-F0010D7E289E}" srcOrd="0" destOrd="0" presId="urn:microsoft.com/office/officeart/2005/8/layout/venn1"/>
    <dgm:cxn modelId="{97945F34-6473-8D43-A7FC-66ECCDB8B0A7}" type="presOf" srcId="{66637724-85AE-403C-85AE-365365B2F690}" destId="{4E61C68F-5F16-4315-BC68-1B749BC4DE0A}" srcOrd="1" destOrd="0" presId="urn:microsoft.com/office/officeart/2005/8/layout/venn1"/>
    <dgm:cxn modelId="{B830DF60-D7A0-2040-9EB6-BB8F55264E48}" type="presOf" srcId="{9916FD5B-B3FD-4F91-8E33-B0CDD7E78EEC}" destId="{313E4F21-3813-43DF-B2BB-D0FF60B82BC4}" srcOrd="0" destOrd="0" presId="urn:microsoft.com/office/officeart/2005/8/layout/venn1"/>
    <dgm:cxn modelId="{4DFD7596-210C-40DE-85B1-5131E0EC16BA}" srcId="{807B0DBE-C184-4ECB-B850-43A9953FB84C}" destId="{66637724-85AE-403C-85AE-365365B2F690}" srcOrd="2" destOrd="0" parTransId="{9B77BCC2-73C2-4BCA-914C-91858BC8ACBD}" sibTransId="{B1393569-A748-4E75-A492-199E77CCB517}"/>
    <dgm:cxn modelId="{33AA38B4-8323-1F47-B990-2B8AEDD8CF5D}" type="presOf" srcId="{66637724-85AE-403C-85AE-365365B2F690}" destId="{3FFEF774-CA79-4416-9A79-07D423E4263C}" srcOrd="0" destOrd="0" presId="urn:microsoft.com/office/officeart/2005/8/layout/venn1"/>
    <dgm:cxn modelId="{6B6AC351-0C45-41F3-8738-E9817116EA67}" srcId="{807B0DBE-C184-4ECB-B850-43A9953FB84C}" destId="{9916FD5B-B3FD-4F91-8E33-B0CDD7E78EEC}" srcOrd="0" destOrd="0" parTransId="{543C42C2-5C57-4DC3-B443-A6A0C6827919}" sibTransId="{F76662E7-7474-42EA-8EDD-07BB42542397}"/>
    <dgm:cxn modelId="{6136923E-4E0C-AF42-99A5-8FA5A3F09134}" type="presOf" srcId="{9916FD5B-B3FD-4F91-8E33-B0CDD7E78EEC}" destId="{71DF68AA-5486-43DC-B8C5-38980541F0A9}" srcOrd="1" destOrd="0" presId="urn:microsoft.com/office/officeart/2005/8/layout/venn1"/>
    <dgm:cxn modelId="{31E7DACD-D482-9444-A8F0-ADC756580990}" type="presOf" srcId="{A1CBFC5A-26B6-417E-8D12-B2C92DA86A9E}" destId="{3C88788E-2464-4BC2-9F68-52D1A32AD3F9}" srcOrd="1" destOrd="0" presId="urn:microsoft.com/office/officeart/2005/8/layout/venn1"/>
    <dgm:cxn modelId="{BA9070BC-4E56-5940-99BB-7A44C298140D}" type="presOf" srcId="{A1CBFC5A-26B6-417E-8D12-B2C92DA86A9E}" destId="{E7484B5E-D902-4C53-B5AF-6EA4B064FA94}" srcOrd="0" destOrd="0" presId="urn:microsoft.com/office/officeart/2005/8/layout/venn1"/>
    <dgm:cxn modelId="{4621D863-C58F-4E3E-A4CF-8BE4189CBCF4}" srcId="{807B0DBE-C184-4ECB-B850-43A9953FB84C}" destId="{A1CBFC5A-26B6-417E-8D12-B2C92DA86A9E}" srcOrd="1" destOrd="0" parTransId="{F2D4AA2E-2E6E-4453-ADBC-4229CB856F71}" sibTransId="{7647EF06-0888-4AC3-A4B7-DDB3FF1C3C95}"/>
    <dgm:cxn modelId="{D541EA5E-D9AC-3C4E-85D0-622C4B42B665}" type="presParOf" srcId="{1B3B6C0A-7A35-44B1-8D71-F0010D7E289E}" destId="{313E4F21-3813-43DF-B2BB-D0FF60B82BC4}" srcOrd="0" destOrd="0" presId="urn:microsoft.com/office/officeart/2005/8/layout/venn1"/>
    <dgm:cxn modelId="{BD84E534-9286-3E4D-9A65-A9523AB8BBFA}" type="presParOf" srcId="{1B3B6C0A-7A35-44B1-8D71-F0010D7E289E}" destId="{71DF68AA-5486-43DC-B8C5-38980541F0A9}" srcOrd="1" destOrd="0" presId="urn:microsoft.com/office/officeart/2005/8/layout/venn1"/>
    <dgm:cxn modelId="{654F0C01-2ACA-E348-A136-26E0CD78227F}" type="presParOf" srcId="{1B3B6C0A-7A35-44B1-8D71-F0010D7E289E}" destId="{E7484B5E-D902-4C53-B5AF-6EA4B064FA94}" srcOrd="2" destOrd="0" presId="urn:microsoft.com/office/officeart/2005/8/layout/venn1"/>
    <dgm:cxn modelId="{356EC929-7330-1F49-94D8-F624C64B4FB1}" type="presParOf" srcId="{1B3B6C0A-7A35-44B1-8D71-F0010D7E289E}" destId="{3C88788E-2464-4BC2-9F68-52D1A32AD3F9}" srcOrd="3" destOrd="0" presId="urn:microsoft.com/office/officeart/2005/8/layout/venn1"/>
    <dgm:cxn modelId="{833FA414-95FC-DB45-A486-EC9B9A85A55D}" type="presParOf" srcId="{1B3B6C0A-7A35-44B1-8D71-F0010D7E289E}" destId="{3FFEF774-CA79-4416-9A79-07D423E4263C}" srcOrd="4" destOrd="0" presId="urn:microsoft.com/office/officeart/2005/8/layout/venn1"/>
    <dgm:cxn modelId="{33802454-17C0-4149-AE34-334D859E5942}" type="presParOf" srcId="{1B3B6C0A-7A35-44B1-8D71-F0010D7E289E}" destId="{4E61C68F-5F16-4315-BC68-1B749BC4DE0A}"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FF94CF-2774-F742-AEFF-31A3D003E8E8}" type="doc">
      <dgm:prSet loTypeId="urn:microsoft.com/office/officeart/2008/layout/RadialCluster" loCatId="" qsTypeId="urn:microsoft.com/office/officeart/2005/8/quickstyle/simple4" qsCatId="simple" csTypeId="urn:microsoft.com/office/officeart/2005/8/colors/colorful1" csCatId="colorful" phldr="1"/>
      <dgm:spPr/>
      <dgm:t>
        <a:bodyPr/>
        <a:lstStyle/>
        <a:p>
          <a:endParaRPr lang="en-US"/>
        </a:p>
      </dgm:t>
    </dgm:pt>
    <dgm:pt modelId="{7CB9241A-BDE3-2142-A9F5-B3B271FBD5E2}">
      <dgm:prSet phldrT="[Text]"/>
      <dgm:spPr/>
      <dgm:t>
        <a:bodyPr/>
        <a:lstStyle/>
        <a:p>
          <a:r>
            <a:rPr lang="en-US" b="1" dirty="0" smtClean="0"/>
            <a:t>Family</a:t>
          </a:r>
          <a:endParaRPr lang="en-US" b="1" dirty="0"/>
        </a:p>
      </dgm:t>
    </dgm:pt>
    <dgm:pt modelId="{763774A7-2445-5645-9A64-1CC9FC7855BB}" type="parTrans" cxnId="{A28CB640-0DE3-3E48-B2F8-7605C2F2FAE8}">
      <dgm:prSet/>
      <dgm:spPr/>
      <dgm:t>
        <a:bodyPr/>
        <a:lstStyle/>
        <a:p>
          <a:endParaRPr lang="en-US"/>
        </a:p>
      </dgm:t>
    </dgm:pt>
    <dgm:pt modelId="{A609B27D-83EC-CA47-8B89-6883568AF95E}" type="sibTrans" cxnId="{A28CB640-0DE3-3E48-B2F8-7605C2F2FAE8}">
      <dgm:prSet/>
      <dgm:spPr/>
      <dgm:t>
        <a:bodyPr/>
        <a:lstStyle/>
        <a:p>
          <a:endParaRPr lang="en-US"/>
        </a:p>
      </dgm:t>
    </dgm:pt>
    <dgm:pt modelId="{69AEF24D-8266-0B47-B47E-E80377CD45A1}">
      <dgm:prSet phldrT="[Text]" custT="1"/>
      <dgm:spPr/>
      <dgm:t>
        <a:bodyPr/>
        <a:lstStyle/>
        <a:p>
          <a:r>
            <a:rPr lang="en-US" sz="1200" b="1" dirty="0" smtClean="0"/>
            <a:t>Sexual relationships among adults are regulated</a:t>
          </a:r>
          <a:endParaRPr lang="en-US" sz="1200" b="1" dirty="0"/>
        </a:p>
      </dgm:t>
    </dgm:pt>
    <dgm:pt modelId="{BDCF351A-67E8-B34C-8350-5B1553E1B942}" type="parTrans" cxnId="{B52D394B-5449-8943-AB3A-F5DB42380892}">
      <dgm:prSet/>
      <dgm:spPr/>
      <dgm:t>
        <a:bodyPr/>
        <a:lstStyle/>
        <a:p>
          <a:endParaRPr lang="en-US"/>
        </a:p>
      </dgm:t>
    </dgm:pt>
    <dgm:pt modelId="{9FC024BC-7386-3040-88AF-039820A18446}" type="sibTrans" cxnId="{B52D394B-5449-8943-AB3A-F5DB42380892}">
      <dgm:prSet/>
      <dgm:spPr/>
      <dgm:t>
        <a:bodyPr/>
        <a:lstStyle/>
        <a:p>
          <a:endParaRPr lang="en-US"/>
        </a:p>
      </dgm:t>
    </dgm:pt>
    <dgm:pt modelId="{52371DE1-F9BB-CB44-9726-7A723E8D7078}">
      <dgm:prSet phldrT="[Text]"/>
      <dgm:spPr/>
      <dgm:t>
        <a:bodyPr/>
        <a:lstStyle/>
        <a:p>
          <a:r>
            <a:rPr lang="en-US" b="1" dirty="0" smtClean="0"/>
            <a:t>Children are born, cared for, and socialized</a:t>
          </a:r>
          <a:endParaRPr lang="en-US" b="1" dirty="0"/>
        </a:p>
      </dgm:t>
    </dgm:pt>
    <dgm:pt modelId="{EA7153F3-5CEC-4E40-8F6C-ACBFE2765810}" type="parTrans" cxnId="{C8E8CC0D-7A0C-2B4E-9EB7-24FA8D4741DE}">
      <dgm:prSet/>
      <dgm:spPr/>
      <dgm:t>
        <a:bodyPr/>
        <a:lstStyle/>
        <a:p>
          <a:endParaRPr lang="en-US"/>
        </a:p>
      </dgm:t>
    </dgm:pt>
    <dgm:pt modelId="{C9495654-1FF2-0E4B-A61A-5AD272F5AD23}" type="sibTrans" cxnId="{C8E8CC0D-7A0C-2B4E-9EB7-24FA8D4741DE}">
      <dgm:prSet/>
      <dgm:spPr/>
      <dgm:t>
        <a:bodyPr/>
        <a:lstStyle/>
        <a:p>
          <a:endParaRPr lang="en-US"/>
        </a:p>
      </dgm:t>
    </dgm:pt>
    <dgm:pt modelId="{7452EC3A-96AD-E246-B9C0-A4189AC0646E}">
      <dgm:prSet phldrT="[Text]" custT="1"/>
      <dgm:spPr/>
      <dgm:t>
        <a:bodyPr/>
        <a:lstStyle/>
        <a:p>
          <a:r>
            <a:rPr lang="en-US" sz="1200" b="1" dirty="0" smtClean="0"/>
            <a:t>Members are looked after </a:t>
          </a:r>
        </a:p>
      </dgm:t>
    </dgm:pt>
    <dgm:pt modelId="{6717FDA5-1045-2244-8385-F87B19A06436}" type="parTrans" cxnId="{DE3CFCA0-41DA-0247-9F58-DFC94FCB0BDF}">
      <dgm:prSet/>
      <dgm:spPr/>
      <dgm:t>
        <a:bodyPr/>
        <a:lstStyle/>
        <a:p>
          <a:endParaRPr lang="en-US"/>
        </a:p>
      </dgm:t>
    </dgm:pt>
    <dgm:pt modelId="{DC3D1D5B-0C75-3543-A69F-0A8C7019103C}" type="sibTrans" cxnId="{DE3CFCA0-41DA-0247-9F58-DFC94FCB0BDF}">
      <dgm:prSet/>
      <dgm:spPr/>
      <dgm:t>
        <a:bodyPr/>
        <a:lstStyle/>
        <a:p>
          <a:endParaRPr lang="en-US"/>
        </a:p>
      </dgm:t>
    </dgm:pt>
    <dgm:pt modelId="{CCB9592E-28B2-E944-9F21-F2B7C9004EC5}">
      <dgm:prSet phldrT="[Text]" custT="1"/>
      <dgm:spPr/>
      <dgm:t>
        <a:bodyPr/>
        <a:lstStyle/>
        <a:p>
          <a:r>
            <a:rPr lang="en-US" sz="1200" b="1" dirty="0" smtClean="0"/>
            <a:t>Members are provided an identity </a:t>
          </a:r>
        </a:p>
      </dgm:t>
    </dgm:pt>
    <dgm:pt modelId="{74BE01CB-E573-AD4F-8D5C-27E2E79A14CF}" type="parTrans" cxnId="{C105DA28-B5AB-794B-B346-C57C252981EC}">
      <dgm:prSet/>
      <dgm:spPr/>
      <dgm:t>
        <a:bodyPr/>
        <a:lstStyle/>
        <a:p>
          <a:endParaRPr lang="en-US"/>
        </a:p>
      </dgm:t>
    </dgm:pt>
    <dgm:pt modelId="{C04AF423-C82E-C545-B39A-6E4AE8793544}" type="sibTrans" cxnId="{C105DA28-B5AB-794B-B346-C57C252981EC}">
      <dgm:prSet/>
      <dgm:spPr/>
      <dgm:t>
        <a:bodyPr/>
        <a:lstStyle/>
        <a:p>
          <a:endParaRPr lang="en-US"/>
        </a:p>
      </dgm:t>
    </dgm:pt>
    <dgm:pt modelId="{54DDD08D-6448-754F-8B8C-1258DF3CEAED}" type="pres">
      <dgm:prSet presAssocID="{4DFF94CF-2774-F742-AEFF-31A3D003E8E8}" presName="Name0" presStyleCnt="0">
        <dgm:presLayoutVars>
          <dgm:chMax val="1"/>
          <dgm:chPref val="1"/>
          <dgm:dir/>
          <dgm:animOne val="branch"/>
          <dgm:animLvl val="lvl"/>
        </dgm:presLayoutVars>
      </dgm:prSet>
      <dgm:spPr/>
      <dgm:t>
        <a:bodyPr/>
        <a:lstStyle/>
        <a:p>
          <a:endParaRPr lang="en-US"/>
        </a:p>
      </dgm:t>
    </dgm:pt>
    <dgm:pt modelId="{4213FD27-665E-EA40-83DA-1E4F9EDCC10C}" type="pres">
      <dgm:prSet presAssocID="{7CB9241A-BDE3-2142-A9F5-B3B271FBD5E2}" presName="singleCycle" presStyleCnt="0"/>
      <dgm:spPr/>
      <dgm:t>
        <a:bodyPr/>
        <a:lstStyle/>
        <a:p>
          <a:endParaRPr lang="en-US"/>
        </a:p>
      </dgm:t>
    </dgm:pt>
    <dgm:pt modelId="{EFD36ACF-D651-F241-A403-2E72B8904161}" type="pres">
      <dgm:prSet presAssocID="{7CB9241A-BDE3-2142-A9F5-B3B271FBD5E2}" presName="singleCenter" presStyleLbl="node1" presStyleIdx="0" presStyleCnt="5" custScaleX="135932" custScaleY="108772">
        <dgm:presLayoutVars>
          <dgm:chMax val="7"/>
          <dgm:chPref val="7"/>
        </dgm:presLayoutVars>
      </dgm:prSet>
      <dgm:spPr/>
      <dgm:t>
        <a:bodyPr/>
        <a:lstStyle/>
        <a:p>
          <a:endParaRPr lang="en-US"/>
        </a:p>
      </dgm:t>
    </dgm:pt>
    <dgm:pt modelId="{32EEFA8B-E15A-5745-99FD-7B556D00A452}" type="pres">
      <dgm:prSet presAssocID="{BDCF351A-67E8-B34C-8350-5B1553E1B942}" presName="Name56" presStyleLbl="parChTrans1D2" presStyleIdx="0" presStyleCnt="4"/>
      <dgm:spPr/>
      <dgm:t>
        <a:bodyPr/>
        <a:lstStyle/>
        <a:p>
          <a:endParaRPr lang="en-US"/>
        </a:p>
      </dgm:t>
    </dgm:pt>
    <dgm:pt modelId="{1C144095-47E5-CA45-AA6C-DA5672BF3396}" type="pres">
      <dgm:prSet presAssocID="{69AEF24D-8266-0B47-B47E-E80377CD45A1}" presName="text0" presStyleLbl="node1" presStyleIdx="1" presStyleCnt="5" custScaleX="161804">
        <dgm:presLayoutVars>
          <dgm:bulletEnabled val="1"/>
        </dgm:presLayoutVars>
      </dgm:prSet>
      <dgm:spPr/>
      <dgm:t>
        <a:bodyPr/>
        <a:lstStyle/>
        <a:p>
          <a:endParaRPr lang="en-US"/>
        </a:p>
      </dgm:t>
    </dgm:pt>
    <dgm:pt modelId="{F67C6C81-8095-DF48-8981-6BFD88410684}" type="pres">
      <dgm:prSet presAssocID="{EA7153F3-5CEC-4E40-8F6C-ACBFE2765810}" presName="Name56" presStyleLbl="parChTrans1D2" presStyleIdx="1" presStyleCnt="4"/>
      <dgm:spPr/>
      <dgm:t>
        <a:bodyPr/>
        <a:lstStyle/>
        <a:p>
          <a:endParaRPr lang="en-US"/>
        </a:p>
      </dgm:t>
    </dgm:pt>
    <dgm:pt modelId="{9298B3F9-4762-DD44-A333-289EBB3155D3}" type="pres">
      <dgm:prSet presAssocID="{52371DE1-F9BB-CB44-9726-7A723E8D7078}" presName="text0" presStyleLbl="node1" presStyleIdx="2" presStyleCnt="5" custScaleX="160499" custRadScaleRad="129088" custRadScaleInc="1434">
        <dgm:presLayoutVars>
          <dgm:bulletEnabled val="1"/>
        </dgm:presLayoutVars>
      </dgm:prSet>
      <dgm:spPr/>
      <dgm:t>
        <a:bodyPr/>
        <a:lstStyle/>
        <a:p>
          <a:endParaRPr lang="en-US"/>
        </a:p>
      </dgm:t>
    </dgm:pt>
    <dgm:pt modelId="{79EABA45-62B3-C342-AFD8-17704448620B}" type="pres">
      <dgm:prSet presAssocID="{6717FDA5-1045-2244-8385-F87B19A06436}" presName="Name56" presStyleLbl="parChTrans1D2" presStyleIdx="2" presStyleCnt="4"/>
      <dgm:spPr/>
      <dgm:t>
        <a:bodyPr/>
        <a:lstStyle/>
        <a:p>
          <a:endParaRPr lang="en-US"/>
        </a:p>
      </dgm:t>
    </dgm:pt>
    <dgm:pt modelId="{33FFCE78-4D5E-0441-ABA6-A4E9C783756C}" type="pres">
      <dgm:prSet presAssocID="{7452EC3A-96AD-E246-B9C0-A4189AC0646E}" presName="text0" presStyleLbl="node1" presStyleIdx="3" presStyleCnt="5" custScaleX="163338">
        <dgm:presLayoutVars>
          <dgm:bulletEnabled val="1"/>
        </dgm:presLayoutVars>
      </dgm:prSet>
      <dgm:spPr/>
      <dgm:t>
        <a:bodyPr/>
        <a:lstStyle/>
        <a:p>
          <a:endParaRPr lang="en-US"/>
        </a:p>
      </dgm:t>
    </dgm:pt>
    <dgm:pt modelId="{729FE9C2-F675-7541-9EED-491C7DBDC481}" type="pres">
      <dgm:prSet presAssocID="{74BE01CB-E573-AD4F-8D5C-27E2E79A14CF}" presName="Name56" presStyleLbl="parChTrans1D2" presStyleIdx="3" presStyleCnt="4"/>
      <dgm:spPr/>
      <dgm:t>
        <a:bodyPr/>
        <a:lstStyle/>
        <a:p>
          <a:endParaRPr lang="en-US"/>
        </a:p>
      </dgm:t>
    </dgm:pt>
    <dgm:pt modelId="{F2BC5A7A-8BBF-274A-8DE1-87CA55CA72EB}" type="pres">
      <dgm:prSet presAssocID="{CCB9592E-28B2-E944-9F21-F2B7C9004EC5}" presName="text0" presStyleLbl="node1" presStyleIdx="4" presStyleCnt="5" custScaleX="161754" custRadScaleRad="131992" custRadScaleInc="702">
        <dgm:presLayoutVars>
          <dgm:bulletEnabled val="1"/>
        </dgm:presLayoutVars>
      </dgm:prSet>
      <dgm:spPr/>
      <dgm:t>
        <a:bodyPr/>
        <a:lstStyle/>
        <a:p>
          <a:endParaRPr lang="en-US"/>
        </a:p>
      </dgm:t>
    </dgm:pt>
  </dgm:ptLst>
  <dgm:cxnLst>
    <dgm:cxn modelId="{59B13A25-C67F-6848-BE73-CEDCF9A98C35}" type="presOf" srcId="{EA7153F3-5CEC-4E40-8F6C-ACBFE2765810}" destId="{F67C6C81-8095-DF48-8981-6BFD88410684}" srcOrd="0" destOrd="0" presId="urn:microsoft.com/office/officeart/2008/layout/RadialCluster"/>
    <dgm:cxn modelId="{9EC5761C-0153-FD4B-868E-666FD4D4CC2A}" type="presOf" srcId="{6717FDA5-1045-2244-8385-F87B19A06436}" destId="{79EABA45-62B3-C342-AFD8-17704448620B}" srcOrd="0" destOrd="0" presId="urn:microsoft.com/office/officeart/2008/layout/RadialCluster"/>
    <dgm:cxn modelId="{B4078C3F-600C-6745-B7EF-6D5C0528443D}" type="presOf" srcId="{69AEF24D-8266-0B47-B47E-E80377CD45A1}" destId="{1C144095-47E5-CA45-AA6C-DA5672BF3396}" srcOrd="0" destOrd="0" presId="urn:microsoft.com/office/officeart/2008/layout/RadialCluster"/>
    <dgm:cxn modelId="{C8E8CC0D-7A0C-2B4E-9EB7-24FA8D4741DE}" srcId="{7CB9241A-BDE3-2142-A9F5-B3B271FBD5E2}" destId="{52371DE1-F9BB-CB44-9726-7A723E8D7078}" srcOrd="1" destOrd="0" parTransId="{EA7153F3-5CEC-4E40-8F6C-ACBFE2765810}" sibTransId="{C9495654-1FF2-0E4B-A61A-5AD272F5AD23}"/>
    <dgm:cxn modelId="{FFD839E1-27FB-264B-A652-C3986AF616B9}" type="presOf" srcId="{CCB9592E-28B2-E944-9F21-F2B7C9004EC5}" destId="{F2BC5A7A-8BBF-274A-8DE1-87CA55CA72EB}" srcOrd="0" destOrd="0" presId="urn:microsoft.com/office/officeart/2008/layout/RadialCluster"/>
    <dgm:cxn modelId="{DE3CFCA0-41DA-0247-9F58-DFC94FCB0BDF}" srcId="{7CB9241A-BDE3-2142-A9F5-B3B271FBD5E2}" destId="{7452EC3A-96AD-E246-B9C0-A4189AC0646E}" srcOrd="2" destOrd="0" parTransId="{6717FDA5-1045-2244-8385-F87B19A06436}" sibTransId="{DC3D1D5B-0C75-3543-A69F-0A8C7019103C}"/>
    <dgm:cxn modelId="{C105DA28-B5AB-794B-B346-C57C252981EC}" srcId="{7CB9241A-BDE3-2142-A9F5-B3B271FBD5E2}" destId="{CCB9592E-28B2-E944-9F21-F2B7C9004EC5}" srcOrd="3" destOrd="0" parTransId="{74BE01CB-E573-AD4F-8D5C-27E2E79A14CF}" sibTransId="{C04AF423-C82E-C545-B39A-6E4AE8793544}"/>
    <dgm:cxn modelId="{F79F31A4-D234-E14C-9847-47462CE0B94E}" type="presOf" srcId="{7452EC3A-96AD-E246-B9C0-A4189AC0646E}" destId="{33FFCE78-4D5E-0441-ABA6-A4E9C783756C}" srcOrd="0" destOrd="0" presId="urn:microsoft.com/office/officeart/2008/layout/RadialCluster"/>
    <dgm:cxn modelId="{DFD0E912-FC04-C04E-9FEA-5376DED2C068}" type="presOf" srcId="{52371DE1-F9BB-CB44-9726-7A723E8D7078}" destId="{9298B3F9-4762-DD44-A333-289EBB3155D3}" srcOrd="0" destOrd="0" presId="urn:microsoft.com/office/officeart/2008/layout/RadialCluster"/>
    <dgm:cxn modelId="{BEEA39CB-0CD4-0042-8043-FC4CB8784F19}" type="presOf" srcId="{4DFF94CF-2774-F742-AEFF-31A3D003E8E8}" destId="{54DDD08D-6448-754F-8B8C-1258DF3CEAED}" srcOrd="0" destOrd="0" presId="urn:microsoft.com/office/officeart/2008/layout/RadialCluster"/>
    <dgm:cxn modelId="{B52D394B-5449-8943-AB3A-F5DB42380892}" srcId="{7CB9241A-BDE3-2142-A9F5-B3B271FBD5E2}" destId="{69AEF24D-8266-0B47-B47E-E80377CD45A1}" srcOrd="0" destOrd="0" parTransId="{BDCF351A-67E8-B34C-8350-5B1553E1B942}" sibTransId="{9FC024BC-7386-3040-88AF-039820A18446}"/>
    <dgm:cxn modelId="{4DB0E184-6D88-9848-9994-86DAC2AC5C3A}" type="presOf" srcId="{BDCF351A-67E8-B34C-8350-5B1553E1B942}" destId="{32EEFA8B-E15A-5745-99FD-7B556D00A452}" srcOrd="0" destOrd="0" presId="urn:microsoft.com/office/officeart/2008/layout/RadialCluster"/>
    <dgm:cxn modelId="{88C0A145-AD53-DA4E-8444-8CC40D82AF8B}" type="presOf" srcId="{74BE01CB-E573-AD4F-8D5C-27E2E79A14CF}" destId="{729FE9C2-F675-7541-9EED-491C7DBDC481}" srcOrd="0" destOrd="0" presId="urn:microsoft.com/office/officeart/2008/layout/RadialCluster"/>
    <dgm:cxn modelId="{A28CB640-0DE3-3E48-B2F8-7605C2F2FAE8}" srcId="{4DFF94CF-2774-F742-AEFF-31A3D003E8E8}" destId="{7CB9241A-BDE3-2142-A9F5-B3B271FBD5E2}" srcOrd="0" destOrd="0" parTransId="{763774A7-2445-5645-9A64-1CC9FC7855BB}" sibTransId="{A609B27D-83EC-CA47-8B89-6883568AF95E}"/>
    <dgm:cxn modelId="{CE551FCE-E404-9541-BF6A-7A8607550214}" type="presOf" srcId="{7CB9241A-BDE3-2142-A9F5-B3B271FBD5E2}" destId="{EFD36ACF-D651-F241-A403-2E72B8904161}" srcOrd="0" destOrd="0" presId="urn:microsoft.com/office/officeart/2008/layout/RadialCluster"/>
    <dgm:cxn modelId="{88F66E11-911A-D141-9C15-60445D585B1A}" type="presParOf" srcId="{54DDD08D-6448-754F-8B8C-1258DF3CEAED}" destId="{4213FD27-665E-EA40-83DA-1E4F9EDCC10C}" srcOrd="0" destOrd="0" presId="urn:microsoft.com/office/officeart/2008/layout/RadialCluster"/>
    <dgm:cxn modelId="{BA5DBFE3-8584-5B48-BFAC-C289D65AE2CD}" type="presParOf" srcId="{4213FD27-665E-EA40-83DA-1E4F9EDCC10C}" destId="{EFD36ACF-D651-F241-A403-2E72B8904161}" srcOrd="0" destOrd="0" presId="urn:microsoft.com/office/officeart/2008/layout/RadialCluster"/>
    <dgm:cxn modelId="{5DC1AC6D-E9F2-B04B-8171-47C3C03D43F3}" type="presParOf" srcId="{4213FD27-665E-EA40-83DA-1E4F9EDCC10C}" destId="{32EEFA8B-E15A-5745-99FD-7B556D00A452}" srcOrd="1" destOrd="0" presId="urn:microsoft.com/office/officeart/2008/layout/RadialCluster"/>
    <dgm:cxn modelId="{3FC9794A-8B9E-774A-9E1F-BB1090999C7B}" type="presParOf" srcId="{4213FD27-665E-EA40-83DA-1E4F9EDCC10C}" destId="{1C144095-47E5-CA45-AA6C-DA5672BF3396}" srcOrd="2" destOrd="0" presId="urn:microsoft.com/office/officeart/2008/layout/RadialCluster"/>
    <dgm:cxn modelId="{53E67328-577A-7F4C-BBD2-DCEBFDA3E294}" type="presParOf" srcId="{4213FD27-665E-EA40-83DA-1E4F9EDCC10C}" destId="{F67C6C81-8095-DF48-8981-6BFD88410684}" srcOrd="3" destOrd="0" presId="urn:microsoft.com/office/officeart/2008/layout/RadialCluster"/>
    <dgm:cxn modelId="{60D9634D-5826-F641-92AD-DA8DFC93B94E}" type="presParOf" srcId="{4213FD27-665E-EA40-83DA-1E4F9EDCC10C}" destId="{9298B3F9-4762-DD44-A333-289EBB3155D3}" srcOrd="4" destOrd="0" presId="urn:microsoft.com/office/officeart/2008/layout/RadialCluster"/>
    <dgm:cxn modelId="{DD07B06A-37BF-6F4C-B411-DD278E5EC207}" type="presParOf" srcId="{4213FD27-665E-EA40-83DA-1E4F9EDCC10C}" destId="{79EABA45-62B3-C342-AFD8-17704448620B}" srcOrd="5" destOrd="0" presId="urn:microsoft.com/office/officeart/2008/layout/RadialCluster"/>
    <dgm:cxn modelId="{FD8D798A-0A96-F14D-8C2F-8E1284824BAA}" type="presParOf" srcId="{4213FD27-665E-EA40-83DA-1E4F9EDCC10C}" destId="{33FFCE78-4D5E-0441-ABA6-A4E9C783756C}" srcOrd="6" destOrd="0" presId="urn:microsoft.com/office/officeart/2008/layout/RadialCluster"/>
    <dgm:cxn modelId="{C5D43240-7172-C749-9E30-5F3C92B21B7A}" type="presParOf" srcId="{4213FD27-665E-EA40-83DA-1E4F9EDCC10C}" destId="{729FE9C2-F675-7541-9EED-491C7DBDC481}" srcOrd="7" destOrd="0" presId="urn:microsoft.com/office/officeart/2008/layout/RadialCluster"/>
    <dgm:cxn modelId="{2E68FA74-9A27-D646-85A7-0CB48FFC4334}" type="presParOf" srcId="{4213FD27-665E-EA40-83DA-1E4F9EDCC10C}" destId="{F2BC5A7A-8BBF-274A-8DE1-87CA55CA72EB}" srcOrd="8"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CD41A1-CDF5-40AC-B90A-A65E68D4E289}"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SG"/>
        </a:p>
      </dgm:t>
    </dgm:pt>
    <dgm:pt modelId="{A1845BC0-A52F-46F5-9123-B3099360CA30}">
      <dgm:prSet phldrT="[Text]"/>
      <dgm:spPr/>
      <dgm:t>
        <a:bodyPr/>
        <a:lstStyle/>
        <a:p>
          <a:r>
            <a:rPr lang="en-US" b="1" dirty="0" smtClean="0"/>
            <a:t>Role</a:t>
          </a:r>
          <a:endParaRPr lang="en-SG" b="1" dirty="0"/>
        </a:p>
      </dgm:t>
    </dgm:pt>
    <dgm:pt modelId="{BE415AE9-3D22-4249-9A59-5ECC767B9027}" type="parTrans" cxnId="{4CC598AD-3071-45B0-A5C6-5D1B23C991F8}">
      <dgm:prSet/>
      <dgm:spPr/>
      <dgm:t>
        <a:bodyPr/>
        <a:lstStyle/>
        <a:p>
          <a:endParaRPr lang="en-SG"/>
        </a:p>
      </dgm:t>
    </dgm:pt>
    <dgm:pt modelId="{681677F4-DDC5-4CD8-B5AB-2493A012FC93}" type="sibTrans" cxnId="{4CC598AD-3071-45B0-A5C6-5D1B23C991F8}">
      <dgm:prSet/>
      <dgm:spPr/>
      <dgm:t>
        <a:bodyPr/>
        <a:lstStyle/>
        <a:p>
          <a:endParaRPr lang="en-SG"/>
        </a:p>
      </dgm:t>
    </dgm:pt>
    <dgm:pt modelId="{10AAC526-6FF2-43CF-8C18-8E9F80DB112A}">
      <dgm:prSet phldrT="[Text]"/>
      <dgm:spPr/>
      <dgm:t>
        <a:bodyPr/>
        <a:lstStyle/>
        <a:p>
          <a:r>
            <a:rPr lang="en-US" b="1" dirty="0" smtClean="0"/>
            <a:t>Role taking</a:t>
          </a:r>
          <a:endParaRPr lang="en-SG" b="1" dirty="0"/>
        </a:p>
      </dgm:t>
    </dgm:pt>
    <dgm:pt modelId="{D8153CD8-8771-4FBF-A3CE-6DDD86803FA0}" type="parTrans" cxnId="{014C3D3E-0D6C-491C-BE2B-FE5D92F7994F}">
      <dgm:prSet/>
      <dgm:spPr/>
      <dgm:t>
        <a:bodyPr/>
        <a:lstStyle/>
        <a:p>
          <a:endParaRPr lang="en-SG"/>
        </a:p>
      </dgm:t>
    </dgm:pt>
    <dgm:pt modelId="{C03009FA-DA99-4401-9AFF-9FCBC15099DE}" type="sibTrans" cxnId="{014C3D3E-0D6C-491C-BE2B-FE5D92F7994F}">
      <dgm:prSet/>
      <dgm:spPr/>
      <dgm:t>
        <a:bodyPr/>
        <a:lstStyle/>
        <a:p>
          <a:endParaRPr lang="en-SG"/>
        </a:p>
      </dgm:t>
    </dgm:pt>
    <dgm:pt modelId="{298CF680-FB4F-4B47-BB3B-65A2AD3DDB6D}">
      <dgm:prSet phldrT="[Text]"/>
      <dgm:spPr/>
      <dgm:t>
        <a:bodyPr/>
        <a:lstStyle/>
        <a:p>
          <a:r>
            <a:rPr lang="en-US" b="1" dirty="0" smtClean="0"/>
            <a:t>To put oneself in the place of the individual and includes the rules that the individual is expected to follow </a:t>
          </a:r>
          <a:endParaRPr lang="en-SG" b="1" dirty="0"/>
        </a:p>
      </dgm:t>
    </dgm:pt>
    <dgm:pt modelId="{D86CD8DB-22DC-43D5-9211-5D99E11F70D6}" type="parTrans" cxnId="{B97CD877-C1AB-4D9F-A0A5-50D2C1009D17}">
      <dgm:prSet/>
      <dgm:spPr/>
      <dgm:t>
        <a:bodyPr/>
        <a:lstStyle/>
        <a:p>
          <a:endParaRPr lang="en-SG"/>
        </a:p>
      </dgm:t>
    </dgm:pt>
    <dgm:pt modelId="{EF063389-7871-4C84-A345-1D0DD58C2A02}" type="sibTrans" cxnId="{B97CD877-C1AB-4D9F-A0A5-50D2C1009D17}">
      <dgm:prSet/>
      <dgm:spPr/>
      <dgm:t>
        <a:bodyPr/>
        <a:lstStyle/>
        <a:p>
          <a:endParaRPr lang="en-SG"/>
        </a:p>
      </dgm:t>
    </dgm:pt>
    <dgm:pt modelId="{A5F55858-7AF9-4C81-A3AF-78740AF2113F}">
      <dgm:prSet/>
      <dgm:spPr/>
      <dgm:t>
        <a:bodyPr/>
        <a:lstStyle/>
        <a:p>
          <a:r>
            <a:rPr lang="en-US" b="1" dirty="0" smtClean="0"/>
            <a:t>The “place of an actor” </a:t>
          </a:r>
          <a:endParaRPr lang="en-SG" b="1" dirty="0"/>
        </a:p>
      </dgm:t>
    </dgm:pt>
    <dgm:pt modelId="{09C049FA-2BBB-4165-A535-BBB27D312277}" type="parTrans" cxnId="{5B68E7AC-5D1C-4BF4-8E39-306CA255A0AB}">
      <dgm:prSet/>
      <dgm:spPr/>
      <dgm:t>
        <a:bodyPr/>
        <a:lstStyle/>
        <a:p>
          <a:endParaRPr lang="en-SG"/>
        </a:p>
      </dgm:t>
    </dgm:pt>
    <dgm:pt modelId="{B0506726-BB65-4957-8AA0-E1B2CEB9B093}" type="sibTrans" cxnId="{5B68E7AC-5D1C-4BF4-8E39-306CA255A0AB}">
      <dgm:prSet/>
      <dgm:spPr/>
      <dgm:t>
        <a:bodyPr/>
        <a:lstStyle/>
        <a:p>
          <a:endParaRPr lang="en-SG"/>
        </a:p>
      </dgm:t>
    </dgm:pt>
    <dgm:pt modelId="{21619A23-5236-4873-9576-894B1B3D46E8}" type="pres">
      <dgm:prSet presAssocID="{69CD41A1-CDF5-40AC-B90A-A65E68D4E289}" presName="Name0" presStyleCnt="0">
        <dgm:presLayoutVars>
          <dgm:dir/>
          <dgm:animLvl val="lvl"/>
          <dgm:resizeHandles val="exact"/>
        </dgm:presLayoutVars>
      </dgm:prSet>
      <dgm:spPr/>
      <dgm:t>
        <a:bodyPr/>
        <a:lstStyle/>
        <a:p>
          <a:endParaRPr lang="en-SG"/>
        </a:p>
      </dgm:t>
    </dgm:pt>
    <dgm:pt modelId="{6DFB782E-7F66-49A3-932E-769A9D1492BC}" type="pres">
      <dgm:prSet presAssocID="{A1845BC0-A52F-46F5-9123-B3099360CA30}" presName="linNode" presStyleCnt="0"/>
      <dgm:spPr/>
      <dgm:t>
        <a:bodyPr/>
        <a:lstStyle/>
        <a:p>
          <a:endParaRPr lang="en-US"/>
        </a:p>
      </dgm:t>
    </dgm:pt>
    <dgm:pt modelId="{ECE36A5E-0618-4A7B-B6E6-FAEB63875F8D}" type="pres">
      <dgm:prSet presAssocID="{A1845BC0-A52F-46F5-9123-B3099360CA30}" presName="parentText" presStyleLbl="node1" presStyleIdx="0" presStyleCnt="2">
        <dgm:presLayoutVars>
          <dgm:chMax val="1"/>
          <dgm:bulletEnabled val="1"/>
        </dgm:presLayoutVars>
      </dgm:prSet>
      <dgm:spPr/>
      <dgm:t>
        <a:bodyPr/>
        <a:lstStyle/>
        <a:p>
          <a:endParaRPr lang="en-SG"/>
        </a:p>
      </dgm:t>
    </dgm:pt>
    <dgm:pt modelId="{5A711977-4B17-4C64-9144-BD5174D34A7E}" type="pres">
      <dgm:prSet presAssocID="{A1845BC0-A52F-46F5-9123-B3099360CA30}" presName="descendantText" presStyleLbl="alignAccFollowNode1" presStyleIdx="0" presStyleCnt="2">
        <dgm:presLayoutVars>
          <dgm:bulletEnabled val="1"/>
        </dgm:presLayoutVars>
      </dgm:prSet>
      <dgm:spPr/>
      <dgm:t>
        <a:bodyPr/>
        <a:lstStyle/>
        <a:p>
          <a:endParaRPr lang="en-SG"/>
        </a:p>
      </dgm:t>
    </dgm:pt>
    <dgm:pt modelId="{9689F63D-1141-4B43-A7C7-16DF51BA94F0}" type="pres">
      <dgm:prSet presAssocID="{681677F4-DDC5-4CD8-B5AB-2493A012FC93}" presName="sp" presStyleCnt="0"/>
      <dgm:spPr/>
      <dgm:t>
        <a:bodyPr/>
        <a:lstStyle/>
        <a:p>
          <a:endParaRPr lang="en-US"/>
        </a:p>
      </dgm:t>
    </dgm:pt>
    <dgm:pt modelId="{628CFA1F-7A57-4116-8B4C-D0D6D9C35CC0}" type="pres">
      <dgm:prSet presAssocID="{10AAC526-6FF2-43CF-8C18-8E9F80DB112A}" presName="linNode" presStyleCnt="0"/>
      <dgm:spPr/>
      <dgm:t>
        <a:bodyPr/>
        <a:lstStyle/>
        <a:p>
          <a:endParaRPr lang="en-US"/>
        </a:p>
      </dgm:t>
    </dgm:pt>
    <dgm:pt modelId="{C8E69CE1-F5B5-4F29-A99E-17A246EE603F}" type="pres">
      <dgm:prSet presAssocID="{10AAC526-6FF2-43CF-8C18-8E9F80DB112A}" presName="parentText" presStyleLbl="node1" presStyleIdx="1" presStyleCnt="2">
        <dgm:presLayoutVars>
          <dgm:chMax val="1"/>
          <dgm:bulletEnabled val="1"/>
        </dgm:presLayoutVars>
      </dgm:prSet>
      <dgm:spPr/>
      <dgm:t>
        <a:bodyPr/>
        <a:lstStyle/>
        <a:p>
          <a:endParaRPr lang="en-SG"/>
        </a:p>
      </dgm:t>
    </dgm:pt>
    <dgm:pt modelId="{1A22E503-9384-491C-BF72-CEE9B17208B3}" type="pres">
      <dgm:prSet presAssocID="{10AAC526-6FF2-43CF-8C18-8E9F80DB112A}" presName="descendantText" presStyleLbl="alignAccFollowNode1" presStyleIdx="1" presStyleCnt="2">
        <dgm:presLayoutVars>
          <dgm:bulletEnabled val="1"/>
        </dgm:presLayoutVars>
      </dgm:prSet>
      <dgm:spPr/>
      <dgm:t>
        <a:bodyPr/>
        <a:lstStyle/>
        <a:p>
          <a:endParaRPr lang="en-SG"/>
        </a:p>
      </dgm:t>
    </dgm:pt>
  </dgm:ptLst>
  <dgm:cxnLst>
    <dgm:cxn modelId="{4CC598AD-3071-45B0-A5C6-5D1B23C991F8}" srcId="{69CD41A1-CDF5-40AC-B90A-A65E68D4E289}" destId="{A1845BC0-A52F-46F5-9123-B3099360CA30}" srcOrd="0" destOrd="0" parTransId="{BE415AE9-3D22-4249-9A59-5ECC767B9027}" sibTransId="{681677F4-DDC5-4CD8-B5AB-2493A012FC93}"/>
    <dgm:cxn modelId="{FCE82366-A317-440B-9715-391BF36580CD}" type="presOf" srcId="{10AAC526-6FF2-43CF-8C18-8E9F80DB112A}" destId="{C8E69CE1-F5B5-4F29-A99E-17A246EE603F}" srcOrd="0" destOrd="0" presId="urn:microsoft.com/office/officeart/2005/8/layout/vList5"/>
    <dgm:cxn modelId="{EE646B63-CD77-49CD-AA03-2B27D5F793AC}" type="presOf" srcId="{A1845BC0-A52F-46F5-9123-B3099360CA30}" destId="{ECE36A5E-0618-4A7B-B6E6-FAEB63875F8D}" srcOrd="0" destOrd="0" presId="urn:microsoft.com/office/officeart/2005/8/layout/vList5"/>
    <dgm:cxn modelId="{B97CD877-C1AB-4D9F-A0A5-50D2C1009D17}" srcId="{10AAC526-6FF2-43CF-8C18-8E9F80DB112A}" destId="{298CF680-FB4F-4B47-BB3B-65A2AD3DDB6D}" srcOrd="0" destOrd="0" parTransId="{D86CD8DB-22DC-43D5-9211-5D99E11F70D6}" sibTransId="{EF063389-7871-4C84-A345-1D0DD58C2A02}"/>
    <dgm:cxn modelId="{0C88E62E-CD26-4258-933A-2F54D3A1C150}" type="presOf" srcId="{69CD41A1-CDF5-40AC-B90A-A65E68D4E289}" destId="{21619A23-5236-4873-9576-894B1B3D46E8}" srcOrd="0" destOrd="0" presId="urn:microsoft.com/office/officeart/2005/8/layout/vList5"/>
    <dgm:cxn modelId="{5B68E7AC-5D1C-4BF4-8E39-306CA255A0AB}" srcId="{A1845BC0-A52F-46F5-9123-B3099360CA30}" destId="{A5F55858-7AF9-4C81-A3AF-78740AF2113F}" srcOrd="0" destOrd="0" parTransId="{09C049FA-2BBB-4165-A535-BBB27D312277}" sibTransId="{B0506726-BB65-4957-8AA0-E1B2CEB9B093}"/>
    <dgm:cxn modelId="{51AB2FF4-1A62-4B64-B815-DEC70BF01E9E}" type="presOf" srcId="{298CF680-FB4F-4B47-BB3B-65A2AD3DDB6D}" destId="{1A22E503-9384-491C-BF72-CEE9B17208B3}" srcOrd="0" destOrd="0" presId="urn:microsoft.com/office/officeart/2005/8/layout/vList5"/>
    <dgm:cxn modelId="{C97438FE-0951-465C-89DD-A4C83E814015}" type="presOf" srcId="{A5F55858-7AF9-4C81-A3AF-78740AF2113F}" destId="{5A711977-4B17-4C64-9144-BD5174D34A7E}" srcOrd="0" destOrd="0" presId="urn:microsoft.com/office/officeart/2005/8/layout/vList5"/>
    <dgm:cxn modelId="{014C3D3E-0D6C-491C-BE2B-FE5D92F7994F}" srcId="{69CD41A1-CDF5-40AC-B90A-A65E68D4E289}" destId="{10AAC526-6FF2-43CF-8C18-8E9F80DB112A}" srcOrd="1" destOrd="0" parTransId="{D8153CD8-8771-4FBF-A3CE-6DDD86803FA0}" sibTransId="{C03009FA-DA99-4401-9AFF-9FCBC15099DE}"/>
    <dgm:cxn modelId="{942A5888-D2EF-4820-8591-96731F5946D7}" type="presParOf" srcId="{21619A23-5236-4873-9576-894B1B3D46E8}" destId="{6DFB782E-7F66-49A3-932E-769A9D1492BC}" srcOrd="0" destOrd="0" presId="urn:microsoft.com/office/officeart/2005/8/layout/vList5"/>
    <dgm:cxn modelId="{6A77B321-EACC-4AA6-B429-EAA87A802474}" type="presParOf" srcId="{6DFB782E-7F66-49A3-932E-769A9D1492BC}" destId="{ECE36A5E-0618-4A7B-B6E6-FAEB63875F8D}" srcOrd="0" destOrd="0" presId="urn:microsoft.com/office/officeart/2005/8/layout/vList5"/>
    <dgm:cxn modelId="{0D3345ED-14D6-486E-B046-22DAB4455E90}" type="presParOf" srcId="{6DFB782E-7F66-49A3-932E-769A9D1492BC}" destId="{5A711977-4B17-4C64-9144-BD5174D34A7E}" srcOrd="1" destOrd="0" presId="urn:microsoft.com/office/officeart/2005/8/layout/vList5"/>
    <dgm:cxn modelId="{58262DF3-0663-428F-B109-BC65B67683E1}" type="presParOf" srcId="{21619A23-5236-4873-9576-894B1B3D46E8}" destId="{9689F63D-1141-4B43-A7C7-16DF51BA94F0}" srcOrd="1" destOrd="0" presId="urn:microsoft.com/office/officeart/2005/8/layout/vList5"/>
    <dgm:cxn modelId="{3CF022CF-C5B4-4719-90AB-8AB3EEFC3120}" type="presParOf" srcId="{21619A23-5236-4873-9576-894B1B3D46E8}" destId="{628CFA1F-7A57-4116-8B4C-D0D6D9C35CC0}" srcOrd="2" destOrd="0" presId="urn:microsoft.com/office/officeart/2005/8/layout/vList5"/>
    <dgm:cxn modelId="{205EF7EB-593C-49F6-941E-4938A2178296}" type="presParOf" srcId="{628CFA1F-7A57-4116-8B4C-D0D6D9C35CC0}" destId="{C8E69CE1-F5B5-4F29-A99E-17A246EE603F}" srcOrd="0" destOrd="0" presId="urn:microsoft.com/office/officeart/2005/8/layout/vList5"/>
    <dgm:cxn modelId="{B75939A0-7319-4E91-8F99-9A29F3073655}" type="presParOf" srcId="{628CFA1F-7A57-4116-8B4C-D0D6D9C35CC0}" destId="{1A22E503-9384-491C-BF72-CEE9B17208B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07499A-F980-461F-BCBC-F14BA531C8DA}" type="doc">
      <dgm:prSet loTypeId="urn:microsoft.com/office/officeart/2005/8/layout/process3" loCatId="process" qsTypeId="urn:microsoft.com/office/officeart/2005/8/quickstyle/simple1" qsCatId="simple" csTypeId="urn:microsoft.com/office/officeart/2005/8/colors/colorful2" csCatId="colorful" phldr="1"/>
      <dgm:spPr/>
      <dgm:t>
        <a:bodyPr/>
        <a:lstStyle/>
        <a:p>
          <a:endParaRPr lang="en-SG"/>
        </a:p>
      </dgm:t>
    </dgm:pt>
    <dgm:pt modelId="{5BD7765E-4BCA-4DC1-BFBB-24D5075B4922}">
      <dgm:prSet phldrT="[Text]"/>
      <dgm:spPr/>
      <dgm:t>
        <a:bodyPr/>
        <a:lstStyle/>
        <a:p>
          <a:r>
            <a:rPr lang="en-US" b="1" dirty="0" smtClean="0"/>
            <a:t>Descriptive phase</a:t>
          </a:r>
          <a:endParaRPr lang="en-SG" b="1" dirty="0"/>
        </a:p>
      </dgm:t>
    </dgm:pt>
    <dgm:pt modelId="{B93652A9-16D4-4F00-B8C5-6B36892F3F41}" type="parTrans" cxnId="{2CC2BDCF-7837-4055-8A59-B01A823B7E4C}">
      <dgm:prSet/>
      <dgm:spPr/>
      <dgm:t>
        <a:bodyPr/>
        <a:lstStyle/>
        <a:p>
          <a:endParaRPr lang="en-SG"/>
        </a:p>
      </dgm:t>
    </dgm:pt>
    <dgm:pt modelId="{215962EE-0F0E-4A24-91DE-3934ED6E7FD0}" type="sibTrans" cxnId="{2CC2BDCF-7837-4055-8A59-B01A823B7E4C}">
      <dgm:prSet/>
      <dgm:spPr/>
      <dgm:t>
        <a:bodyPr/>
        <a:lstStyle/>
        <a:p>
          <a:endParaRPr lang="en-SG"/>
        </a:p>
      </dgm:t>
    </dgm:pt>
    <dgm:pt modelId="{9AE37EA7-2C02-4A3F-8ECC-181325EC8C5B}">
      <dgm:prSet phldrT="[Text]"/>
      <dgm:spPr/>
      <dgm:t>
        <a:bodyPr/>
        <a:lstStyle/>
        <a:p>
          <a:r>
            <a:rPr lang="en-US" b="1" dirty="0" smtClean="0"/>
            <a:t>The family as having a life cycle</a:t>
          </a:r>
          <a:endParaRPr lang="en-SG" b="1" dirty="0"/>
        </a:p>
      </dgm:t>
    </dgm:pt>
    <dgm:pt modelId="{6ED2ED80-928C-4C06-A605-12832613FBF7}" type="parTrans" cxnId="{CEBA9CED-4E17-4016-B1B3-52ED59CD945D}">
      <dgm:prSet/>
      <dgm:spPr/>
      <dgm:t>
        <a:bodyPr/>
        <a:lstStyle/>
        <a:p>
          <a:endParaRPr lang="en-SG"/>
        </a:p>
      </dgm:t>
    </dgm:pt>
    <dgm:pt modelId="{DF3BFDA9-5A53-47CC-BDEA-570B092601F3}" type="sibTrans" cxnId="{CEBA9CED-4E17-4016-B1B3-52ED59CD945D}">
      <dgm:prSet/>
      <dgm:spPr/>
      <dgm:t>
        <a:bodyPr/>
        <a:lstStyle/>
        <a:p>
          <a:endParaRPr lang="en-SG"/>
        </a:p>
      </dgm:t>
    </dgm:pt>
    <dgm:pt modelId="{C4C2869C-A49F-49FF-BB9D-3A1DDDF0A773}">
      <dgm:prSet phldrT="[Text]"/>
      <dgm:spPr/>
      <dgm:t>
        <a:bodyPr/>
        <a:lstStyle/>
        <a:p>
          <a:r>
            <a:rPr lang="en-US" b="1" dirty="0" smtClean="0"/>
            <a:t>Systematizing phase</a:t>
          </a:r>
          <a:endParaRPr lang="en-SG" b="1" dirty="0"/>
        </a:p>
      </dgm:t>
    </dgm:pt>
    <dgm:pt modelId="{CC3297A3-4B32-4428-BF58-84F5F627DEA3}" type="parTrans" cxnId="{1A82F25C-B017-459B-A0E2-2E0A342937BB}">
      <dgm:prSet/>
      <dgm:spPr/>
      <dgm:t>
        <a:bodyPr/>
        <a:lstStyle/>
        <a:p>
          <a:endParaRPr lang="en-SG"/>
        </a:p>
      </dgm:t>
    </dgm:pt>
    <dgm:pt modelId="{F3BA2B9D-B1C8-42F2-9D3B-F62D5AC6BFC1}" type="sibTrans" cxnId="{1A82F25C-B017-459B-A0E2-2E0A342937BB}">
      <dgm:prSet/>
      <dgm:spPr/>
      <dgm:t>
        <a:bodyPr/>
        <a:lstStyle/>
        <a:p>
          <a:endParaRPr lang="en-SG"/>
        </a:p>
      </dgm:t>
    </dgm:pt>
    <dgm:pt modelId="{FF1D61A3-7109-4918-BCF1-D40BF64B8463}">
      <dgm:prSet phldrT="[Text]"/>
      <dgm:spPr/>
      <dgm:t>
        <a:bodyPr/>
        <a:lstStyle/>
        <a:p>
          <a:r>
            <a:rPr lang="en-US" b="1" dirty="0" smtClean="0"/>
            <a:t>The family as composed of social roles and relationships that change with each new stage of the family </a:t>
          </a:r>
          <a:endParaRPr lang="en-SG" b="1" dirty="0"/>
        </a:p>
      </dgm:t>
    </dgm:pt>
    <dgm:pt modelId="{F9FAD5EA-FD9D-4E0A-9764-16F7DF005005}" type="parTrans" cxnId="{908146CE-170C-4B1E-814C-E5104F47D68B}">
      <dgm:prSet/>
      <dgm:spPr/>
      <dgm:t>
        <a:bodyPr/>
        <a:lstStyle/>
        <a:p>
          <a:endParaRPr lang="en-SG"/>
        </a:p>
      </dgm:t>
    </dgm:pt>
    <dgm:pt modelId="{CF06C781-0E19-4F04-B706-FF44859DA489}" type="sibTrans" cxnId="{908146CE-170C-4B1E-814C-E5104F47D68B}">
      <dgm:prSet/>
      <dgm:spPr/>
      <dgm:t>
        <a:bodyPr/>
        <a:lstStyle/>
        <a:p>
          <a:endParaRPr lang="en-SG"/>
        </a:p>
      </dgm:t>
    </dgm:pt>
    <dgm:pt modelId="{A862C1D7-453E-402E-9420-B4D8A97DA27D}">
      <dgm:prSet phldrT="[Text]"/>
      <dgm:spPr/>
      <dgm:t>
        <a:bodyPr/>
        <a:lstStyle/>
        <a:p>
          <a:r>
            <a:rPr lang="en-US" b="1" dirty="0" smtClean="0"/>
            <a:t>Ongoing, formal phase</a:t>
          </a:r>
          <a:endParaRPr lang="en-SG" b="1" dirty="0"/>
        </a:p>
      </dgm:t>
    </dgm:pt>
    <dgm:pt modelId="{62F453B3-15CD-4014-8F8F-F145C58564F9}" type="parTrans" cxnId="{42F94E78-4A0C-4DCF-BA78-1C324DEE8B8F}">
      <dgm:prSet/>
      <dgm:spPr/>
      <dgm:t>
        <a:bodyPr/>
        <a:lstStyle/>
        <a:p>
          <a:endParaRPr lang="en-SG"/>
        </a:p>
      </dgm:t>
    </dgm:pt>
    <dgm:pt modelId="{A6588FC6-71E9-4291-B359-D06EE913B424}" type="sibTrans" cxnId="{42F94E78-4A0C-4DCF-BA78-1C324DEE8B8F}">
      <dgm:prSet/>
      <dgm:spPr/>
      <dgm:t>
        <a:bodyPr/>
        <a:lstStyle/>
        <a:p>
          <a:endParaRPr lang="en-SG"/>
        </a:p>
      </dgm:t>
    </dgm:pt>
    <dgm:pt modelId="{4D07FA4B-CBDA-409F-B028-ED1875872BEB}">
      <dgm:prSet phldrT="[Text]"/>
      <dgm:spPr/>
      <dgm:t>
        <a:bodyPr/>
        <a:lstStyle/>
        <a:p>
          <a:r>
            <a:rPr lang="en-US" b="1" dirty="0" smtClean="0"/>
            <a:t>Propositions and formal models  </a:t>
          </a:r>
          <a:endParaRPr lang="en-SG" b="1" dirty="0"/>
        </a:p>
      </dgm:t>
    </dgm:pt>
    <dgm:pt modelId="{E7EEDDEF-929A-491C-A5A4-BBE040D4DFA1}" type="parTrans" cxnId="{0CC33872-0908-4CA6-A2BA-DC7123F551A0}">
      <dgm:prSet/>
      <dgm:spPr/>
      <dgm:t>
        <a:bodyPr/>
        <a:lstStyle/>
        <a:p>
          <a:endParaRPr lang="en-SG"/>
        </a:p>
      </dgm:t>
    </dgm:pt>
    <dgm:pt modelId="{AE39839D-E596-4D53-8706-10C13E4BB960}" type="sibTrans" cxnId="{0CC33872-0908-4CA6-A2BA-DC7123F551A0}">
      <dgm:prSet/>
      <dgm:spPr/>
      <dgm:t>
        <a:bodyPr/>
        <a:lstStyle/>
        <a:p>
          <a:endParaRPr lang="en-SG"/>
        </a:p>
      </dgm:t>
    </dgm:pt>
    <dgm:pt modelId="{0EF2DD42-C356-49F5-8104-E9F25BBD6A84}" type="pres">
      <dgm:prSet presAssocID="{A607499A-F980-461F-BCBC-F14BA531C8DA}" presName="linearFlow" presStyleCnt="0">
        <dgm:presLayoutVars>
          <dgm:dir/>
          <dgm:animLvl val="lvl"/>
          <dgm:resizeHandles val="exact"/>
        </dgm:presLayoutVars>
      </dgm:prSet>
      <dgm:spPr/>
      <dgm:t>
        <a:bodyPr/>
        <a:lstStyle/>
        <a:p>
          <a:endParaRPr lang="en-SG"/>
        </a:p>
      </dgm:t>
    </dgm:pt>
    <dgm:pt modelId="{D7B4443E-920E-41C9-A4AD-475AB1FC84B4}" type="pres">
      <dgm:prSet presAssocID="{5BD7765E-4BCA-4DC1-BFBB-24D5075B4922}" presName="composite" presStyleCnt="0"/>
      <dgm:spPr/>
      <dgm:t>
        <a:bodyPr/>
        <a:lstStyle/>
        <a:p>
          <a:endParaRPr lang="en-SG"/>
        </a:p>
      </dgm:t>
    </dgm:pt>
    <dgm:pt modelId="{4BCFD835-EA5E-4A01-B876-DBFFFC9F6B6E}" type="pres">
      <dgm:prSet presAssocID="{5BD7765E-4BCA-4DC1-BFBB-24D5075B4922}" presName="parTx" presStyleLbl="node1" presStyleIdx="0" presStyleCnt="3">
        <dgm:presLayoutVars>
          <dgm:chMax val="0"/>
          <dgm:chPref val="0"/>
          <dgm:bulletEnabled val="1"/>
        </dgm:presLayoutVars>
      </dgm:prSet>
      <dgm:spPr/>
      <dgm:t>
        <a:bodyPr/>
        <a:lstStyle/>
        <a:p>
          <a:endParaRPr lang="en-SG"/>
        </a:p>
      </dgm:t>
    </dgm:pt>
    <dgm:pt modelId="{873C303B-112B-4B44-97CC-A1FEE6F9104B}" type="pres">
      <dgm:prSet presAssocID="{5BD7765E-4BCA-4DC1-BFBB-24D5075B4922}" presName="parSh" presStyleLbl="node1" presStyleIdx="0" presStyleCnt="3"/>
      <dgm:spPr/>
      <dgm:t>
        <a:bodyPr/>
        <a:lstStyle/>
        <a:p>
          <a:endParaRPr lang="en-SG"/>
        </a:p>
      </dgm:t>
    </dgm:pt>
    <dgm:pt modelId="{10DAEE2B-91EF-4EDB-8583-612BCF991939}" type="pres">
      <dgm:prSet presAssocID="{5BD7765E-4BCA-4DC1-BFBB-24D5075B4922}" presName="desTx" presStyleLbl="fgAcc1" presStyleIdx="0" presStyleCnt="3">
        <dgm:presLayoutVars>
          <dgm:bulletEnabled val="1"/>
        </dgm:presLayoutVars>
      </dgm:prSet>
      <dgm:spPr/>
      <dgm:t>
        <a:bodyPr/>
        <a:lstStyle/>
        <a:p>
          <a:endParaRPr lang="en-SG"/>
        </a:p>
      </dgm:t>
    </dgm:pt>
    <dgm:pt modelId="{F8208FCD-4FA4-4A35-848C-397F31F9CCA4}" type="pres">
      <dgm:prSet presAssocID="{215962EE-0F0E-4A24-91DE-3934ED6E7FD0}" presName="sibTrans" presStyleLbl="sibTrans2D1" presStyleIdx="0" presStyleCnt="2"/>
      <dgm:spPr/>
      <dgm:t>
        <a:bodyPr/>
        <a:lstStyle/>
        <a:p>
          <a:endParaRPr lang="en-SG"/>
        </a:p>
      </dgm:t>
    </dgm:pt>
    <dgm:pt modelId="{562E041A-2A4A-4206-A65B-1F29A493E054}" type="pres">
      <dgm:prSet presAssocID="{215962EE-0F0E-4A24-91DE-3934ED6E7FD0}" presName="connTx" presStyleLbl="sibTrans2D1" presStyleIdx="0" presStyleCnt="2"/>
      <dgm:spPr/>
      <dgm:t>
        <a:bodyPr/>
        <a:lstStyle/>
        <a:p>
          <a:endParaRPr lang="en-SG"/>
        </a:p>
      </dgm:t>
    </dgm:pt>
    <dgm:pt modelId="{0F6F7DF7-E220-465B-96A2-ED4D02919257}" type="pres">
      <dgm:prSet presAssocID="{C4C2869C-A49F-49FF-BB9D-3A1DDDF0A773}" presName="composite" presStyleCnt="0"/>
      <dgm:spPr/>
      <dgm:t>
        <a:bodyPr/>
        <a:lstStyle/>
        <a:p>
          <a:endParaRPr lang="en-SG"/>
        </a:p>
      </dgm:t>
    </dgm:pt>
    <dgm:pt modelId="{864C7B67-D653-477B-B966-F2AD4829A871}" type="pres">
      <dgm:prSet presAssocID="{C4C2869C-A49F-49FF-BB9D-3A1DDDF0A773}" presName="parTx" presStyleLbl="node1" presStyleIdx="0" presStyleCnt="3">
        <dgm:presLayoutVars>
          <dgm:chMax val="0"/>
          <dgm:chPref val="0"/>
          <dgm:bulletEnabled val="1"/>
        </dgm:presLayoutVars>
      </dgm:prSet>
      <dgm:spPr/>
      <dgm:t>
        <a:bodyPr/>
        <a:lstStyle/>
        <a:p>
          <a:endParaRPr lang="en-SG"/>
        </a:p>
      </dgm:t>
    </dgm:pt>
    <dgm:pt modelId="{B8AF102D-E296-4C6E-9E9A-687DB052A45B}" type="pres">
      <dgm:prSet presAssocID="{C4C2869C-A49F-49FF-BB9D-3A1DDDF0A773}" presName="parSh" presStyleLbl="node1" presStyleIdx="1" presStyleCnt="3"/>
      <dgm:spPr/>
      <dgm:t>
        <a:bodyPr/>
        <a:lstStyle/>
        <a:p>
          <a:endParaRPr lang="en-SG"/>
        </a:p>
      </dgm:t>
    </dgm:pt>
    <dgm:pt modelId="{1C92C159-B489-4727-A38C-B330E365AAA3}" type="pres">
      <dgm:prSet presAssocID="{C4C2869C-A49F-49FF-BB9D-3A1DDDF0A773}" presName="desTx" presStyleLbl="fgAcc1" presStyleIdx="1" presStyleCnt="3">
        <dgm:presLayoutVars>
          <dgm:bulletEnabled val="1"/>
        </dgm:presLayoutVars>
      </dgm:prSet>
      <dgm:spPr/>
      <dgm:t>
        <a:bodyPr/>
        <a:lstStyle/>
        <a:p>
          <a:endParaRPr lang="en-SG"/>
        </a:p>
      </dgm:t>
    </dgm:pt>
    <dgm:pt modelId="{6C51CE0C-F6E2-4B97-8D47-95B932F69F42}" type="pres">
      <dgm:prSet presAssocID="{F3BA2B9D-B1C8-42F2-9D3B-F62D5AC6BFC1}" presName="sibTrans" presStyleLbl="sibTrans2D1" presStyleIdx="1" presStyleCnt="2"/>
      <dgm:spPr/>
      <dgm:t>
        <a:bodyPr/>
        <a:lstStyle/>
        <a:p>
          <a:endParaRPr lang="en-SG"/>
        </a:p>
      </dgm:t>
    </dgm:pt>
    <dgm:pt modelId="{36407CCC-22D2-4834-ABB8-416F59408140}" type="pres">
      <dgm:prSet presAssocID="{F3BA2B9D-B1C8-42F2-9D3B-F62D5AC6BFC1}" presName="connTx" presStyleLbl="sibTrans2D1" presStyleIdx="1" presStyleCnt="2"/>
      <dgm:spPr/>
      <dgm:t>
        <a:bodyPr/>
        <a:lstStyle/>
        <a:p>
          <a:endParaRPr lang="en-SG"/>
        </a:p>
      </dgm:t>
    </dgm:pt>
    <dgm:pt modelId="{277D0042-6955-4C91-BED8-DFB6316969FB}" type="pres">
      <dgm:prSet presAssocID="{A862C1D7-453E-402E-9420-B4D8A97DA27D}" presName="composite" presStyleCnt="0"/>
      <dgm:spPr/>
      <dgm:t>
        <a:bodyPr/>
        <a:lstStyle/>
        <a:p>
          <a:endParaRPr lang="en-SG"/>
        </a:p>
      </dgm:t>
    </dgm:pt>
    <dgm:pt modelId="{E1064BF8-0B2A-42D1-90C0-201AECCEE9D5}" type="pres">
      <dgm:prSet presAssocID="{A862C1D7-453E-402E-9420-B4D8A97DA27D}" presName="parTx" presStyleLbl="node1" presStyleIdx="1" presStyleCnt="3">
        <dgm:presLayoutVars>
          <dgm:chMax val="0"/>
          <dgm:chPref val="0"/>
          <dgm:bulletEnabled val="1"/>
        </dgm:presLayoutVars>
      </dgm:prSet>
      <dgm:spPr/>
      <dgm:t>
        <a:bodyPr/>
        <a:lstStyle/>
        <a:p>
          <a:endParaRPr lang="en-SG"/>
        </a:p>
      </dgm:t>
    </dgm:pt>
    <dgm:pt modelId="{97A04E00-548E-4B1F-9CEE-D1D274E348B6}" type="pres">
      <dgm:prSet presAssocID="{A862C1D7-453E-402E-9420-B4D8A97DA27D}" presName="parSh" presStyleLbl="node1" presStyleIdx="2" presStyleCnt="3"/>
      <dgm:spPr/>
      <dgm:t>
        <a:bodyPr/>
        <a:lstStyle/>
        <a:p>
          <a:endParaRPr lang="en-SG"/>
        </a:p>
      </dgm:t>
    </dgm:pt>
    <dgm:pt modelId="{74971A33-91C3-429C-AB05-F92EA4F46456}" type="pres">
      <dgm:prSet presAssocID="{A862C1D7-453E-402E-9420-B4D8A97DA27D}" presName="desTx" presStyleLbl="fgAcc1" presStyleIdx="2" presStyleCnt="3">
        <dgm:presLayoutVars>
          <dgm:bulletEnabled val="1"/>
        </dgm:presLayoutVars>
      </dgm:prSet>
      <dgm:spPr/>
      <dgm:t>
        <a:bodyPr/>
        <a:lstStyle/>
        <a:p>
          <a:endParaRPr lang="en-SG"/>
        </a:p>
      </dgm:t>
    </dgm:pt>
  </dgm:ptLst>
  <dgm:cxnLst>
    <dgm:cxn modelId="{5C0C7E1B-1F0A-4987-B20C-4B82CA3CF4EE}" type="presOf" srcId="{F3BA2B9D-B1C8-42F2-9D3B-F62D5AC6BFC1}" destId="{36407CCC-22D2-4834-ABB8-416F59408140}" srcOrd="1" destOrd="0" presId="urn:microsoft.com/office/officeart/2005/8/layout/process3"/>
    <dgm:cxn modelId="{2CC2BDCF-7837-4055-8A59-B01A823B7E4C}" srcId="{A607499A-F980-461F-BCBC-F14BA531C8DA}" destId="{5BD7765E-4BCA-4DC1-BFBB-24D5075B4922}" srcOrd="0" destOrd="0" parTransId="{B93652A9-16D4-4F00-B8C5-6B36892F3F41}" sibTransId="{215962EE-0F0E-4A24-91DE-3934ED6E7FD0}"/>
    <dgm:cxn modelId="{4513B9C2-69A9-448B-832D-D3713794FC3E}" type="presOf" srcId="{5BD7765E-4BCA-4DC1-BFBB-24D5075B4922}" destId="{873C303B-112B-4B44-97CC-A1FEE6F9104B}" srcOrd="1" destOrd="0" presId="urn:microsoft.com/office/officeart/2005/8/layout/process3"/>
    <dgm:cxn modelId="{5F14AC1E-A713-40D3-A5B9-4EFF3BD0D001}" type="presOf" srcId="{4D07FA4B-CBDA-409F-B028-ED1875872BEB}" destId="{74971A33-91C3-429C-AB05-F92EA4F46456}" srcOrd="0" destOrd="0" presId="urn:microsoft.com/office/officeart/2005/8/layout/process3"/>
    <dgm:cxn modelId="{97DEA59C-2287-4AFE-AEBD-0088204FF7FF}" type="presOf" srcId="{9AE37EA7-2C02-4A3F-8ECC-181325EC8C5B}" destId="{10DAEE2B-91EF-4EDB-8583-612BCF991939}" srcOrd="0" destOrd="0" presId="urn:microsoft.com/office/officeart/2005/8/layout/process3"/>
    <dgm:cxn modelId="{0338CB83-1FCC-471F-9D9D-EE6344132134}" type="presOf" srcId="{215962EE-0F0E-4A24-91DE-3934ED6E7FD0}" destId="{562E041A-2A4A-4206-A65B-1F29A493E054}" srcOrd="1" destOrd="0" presId="urn:microsoft.com/office/officeart/2005/8/layout/process3"/>
    <dgm:cxn modelId="{908146CE-170C-4B1E-814C-E5104F47D68B}" srcId="{C4C2869C-A49F-49FF-BB9D-3A1DDDF0A773}" destId="{FF1D61A3-7109-4918-BCF1-D40BF64B8463}" srcOrd="0" destOrd="0" parTransId="{F9FAD5EA-FD9D-4E0A-9764-16F7DF005005}" sibTransId="{CF06C781-0E19-4F04-B706-FF44859DA489}"/>
    <dgm:cxn modelId="{0CC33872-0908-4CA6-A2BA-DC7123F551A0}" srcId="{A862C1D7-453E-402E-9420-B4D8A97DA27D}" destId="{4D07FA4B-CBDA-409F-B028-ED1875872BEB}" srcOrd="0" destOrd="0" parTransId="{E7EEDDEF-929A-491C-A5A4-BBE040D4DFA1}" sibTransId="{AE39839D-E596-4D53-8706-10C13E4BB960}"/>
    <dgm:cxn modelId="{07C855C3-7551-43A4-95EE-E7F6CC6D84F3}" type="presOf" srcId="{215962EE-0F0E-4A24-91DE-3934ED6E7FD0}" destId="{F8208FCD-4FA4-4A35-848C-397F31F9CCA4}" srcOrd="0" destOrd="0" presId="urn:microsoft.com/office/officeart/2005/8/layout/process3"/>
    <dgm:cxn modelId="{1FCCE49D-644B-42E4-93FB-34E64D47AD68}" type="presOf" srcId="{C4C2869C-A49F-49FF-BB9D-3A1DDDF0A773}" destId="{864C7B67-D653-477B-B966-F2AD4829A871}" srcOrd="0" destOrd="0" presId="urn:microsoft.com/office/officeart/2005/8/layout/process3"/>
    <dgm:cxn modelId="{E2A525B1-341F-424F-8BE5-F1CA1BE07028}" type="presOf" srcId="{5BD7765E-4BCA-4DC1-BFBB-24D5075B4922}" destId="{4BCFD835-EA5E-4A01-B876-DBFFFC9F6B6E}" srcOrd="0" destOrd="0" presId="urn:microsoft.com/office/officeart/2005/8/layout/process3"/>
    <dgm:cxn modelId="{1A82F25C-B017-459B-A0E2-2E0A342937BB}" srcId="{A607499A-F980-461F-BCBC-F14BA531C8DA}" destId="{C4C2869C-A49F-49FF-BB9D-3A1DDDF0A773}" srcOrd="1" destOrd="0" parTransId="{CC3297A3-4B32-4428-BF58-84F5F627DEA3}" sibTransId="{F3BA2B9D-B1C8-42F2-9D3B-F62D5AC6BFC1}"/>
    <dgm:cxn modelId="{3F3895D3-D660-431F-B099-5EFAFAAB9F5F}" type="presOf" srcId="{C4C2869C-A49F-49FF-BB9D-3A1DDDF0A773}" destId="{B8AF102D-E296-4C6E-9E9A-687DB052A45B}" srcOrd="1" destOrd="0" presId="urn:microsoft.com/office/officeart/2005/8/layout/process3"/>
    <dgm:cxn modelId="{42F94E78-4A0C-4DCF-BA78-1C324DEE8B8F}" srcId="{A607499A-F980-461F-BCBC-F14BA531C8DA}" destId="{A862C1D7-453E-402E-9420-B4D8A97DA27D}" srcOrd="2" destOrd="0" parTransId="{62F453B3-15CD-4014-8F8F-F145C58564F9}" sibTransId="{A6588FC6-71E9-4291-B359-D06EE913B424}"/>
    <dgm:cxn modelId="{CEBA9CED-4E17-4016-B1B3-52ED59CD945D}" srcId="{5BD7765E-4BCA-4DC1-BFBB-24D5075B4922}" destId="{9AE37EA7-2C02-4A3F-8ECC-181325EC8C5B}" srcOrd="0" destOrd="0" parTransId="{6ED2ED80-928C-4C06-A605-12832613FBF7}" sibTransId="{DF3BFDA9-5A53-47CC-BDEA-570B092601F3}"/>
    <dgm:cxn modelId="{CA64CAFA-A272-408B-B6F8-FBFFF1D92484}" type="presOf" srcId="{A607499A-F980-461F-BCBC-F14BA531C8DA}" destId="{0EF2DD42-C356-49F5-8104-E9F25BBD6A84}" srcOrd="0" destOrd="0" presId="urn:microsoft.com/office/officeart/2005/8/layout/process3"/>
    <dgm:cxn modelId="{3A977FEB-5474-4966-8EC8-82C04C0AD54E}" type="presOf" srcId="{A862C1D7-453E-402E-9420-B4D8A97DA27D}" destId="{97A04E00-548E-4B1F-9CEE-D1D274E348B6}" srcOrd="1" destOrd="0" presId="urn:microsoft.com/office/officeart/2005/8/layout/process3"/>
    <dgm:cxn modelId="{295E1917-892E-454A-B961-B4A0801760A9}" type="presOf" srcId="{A862C1D7-453E-402E-9420-B4D8A97DA27D}" destId="{E1064BF8-0B2A-42D1-90C0-201AECCEE9D5}" srcOrd="0" destOrd="0" presId="urn:microsoft.com/office/officeart/2005/8/layout/process3"/>
    <dgm:cxn modelId="{FB3ADB65-E9AB-466A-AB1D-652521AF8EC5}" type="presOf" srcId="{F3BA2B9D-B1C8-42F2-9D3B-F62D5AC6BFC1}" destId="{6C51CE0C-F6E2-4B97-8D47-95B932F69F42}" srcOrd="0" destOrd="0" presId="urn:microsoft.com/office/officeart/2005/8/layout/process3"/>
    <dgm:cxn modelId="{9889F2B5-2F9F-4EA0-8850-ACB6389B7EA8}" type="presOf" srcId="{FF1D61A3-7109-4918-BCF1-D40BF64B8463}" destId="{1C92C159-B489-4727-A38C-B330E365AAA3}" srcOrd="0" destOrd="0" presId="urn:microsoft.com/office/officeart/2005/8/layout/process3"/>
    <dgm:cxn modelId="{8838C97F-D917-42DD-A873-02AB5B7C515F}" type="presParOf" srcId="{0EF2DD42-C356-49F5-8104-E9F25BBD6A84}" destId="{D7B4443E-920E-41C9-A4AD-475AB1FC84B4}" srcOrd="0" destOrd="0" presId="urn:microsoft.com/office/officeart/2005/8/layout/process3"/>
    <dgm:cxn modelId="{90D4C22A-32FB-48C4-BAC2-244277AAC004}" type="presParOf" srcId="{D7B4443E-920E-41C9-A4AD-475AB1FC84B4}" destId="{4BCFD835-EA5E-4A01-B876-DBFFFC9F6B6E}" srcOrd="0" destOrd="0" presId="urn:microsoft.com/office/officeart/2005/8/layout/process3"/>
    <dgm:cxn modelId="{B6B9C5FB-E3EF-41C6-B4AF-FF50F587F6C3}" type="presParOf" srcId="{D7B4443E-920E-41C9-A4AD-475AB1FC84B4}" destId="{873C303B-112B-4B44-97CC-A1FEE6F9104B}" srcOrd="1" destOrd="0" presId="urn:microsoft.com/office/officeart/2005/8/layout/process3"/>
    <dgm:cxn modelId="{706B8AC0-C56C-45C6-83E8-E1C2DEFD29AB}" type="presParOf" srcId="{D7B4443E-920E-41C9-A4AD-475AB1FC84B4}" destId="{10DAEE2B-91EF-4EDB-8583-612BCF991939}" srcOrd="2" destOrd="0" presId="urn:microsoft.com/office/officeart/2005/8/layout/process3"/>
    <dgm:cxn modelId="{14549528-BEE8-4AFD-83B6-DFF709D2BF06}" type="presParOf" srcId="{0EF2DD42-C356-49F5-8104-E9F25BBD6A84}" destId="{F8208FCD-4FA4-4A35-848C-397F31F9CCA4}" srcOrd="1" destOrd="0" presId="urn:microsoft.com/office/officeart/2005/8/layout/process3"/>
    <dgm:cxn modelId="{C2B4471A-32F4-4348-B981-973C2176EF18}" type="presParOf" srcId="{F8208FCD-4FA4-4A35-848C-397F31F9CCA4}" destId="{562E041A-2A4A-4206-A65B-1F29A493E054}" srcOrd="0" destOrd="0" presId="urn:microsoft.com/office/officeart/2005/8/layout/process3"/>
    <dgm:cxn modelId="{E1CFCACE-B843-4F97-B88F-499223BF6AAA}" type="presParOf" srcId="{0EF2DD42-C356-49F5-8104-E9F25BBD6A84}" destId="{0F6F7DF7-E220-465B-96A2-ED4D02919257}" srcOrd="2" destOrd="0" presId="urn:microsoft.com/office/officeart/2005/8/layout/process3"/>
    <dgm:cxn modelId="{12F7DB9C-4494-4011-BC07-9599FCA97AAE}" type="presParOf" srcId="{0F6F7DF7-E220-465B-96A2-ED4D02919257}" destId="{864C7B67-D653-477B-B966-F2AD4829A871}" srcOrd="0" destOrd="0" presId="urn:microsoft.com/office/officeart/2005/8/layout/process3"/>
    <dgm:cxn modelId="{7524DB53-322E-4E7C-9E5B-C32806B8713D}" type="presParOf" srcId="{0F6F7DF7-E220-465B-96A2-ED4D02919257}" destId="{B8AF102D-E296-4C6E-9E9A-687DB052A45B}" srcOrd="1" destOrd="0" presId="urn:microsoft.com/office/officeart/2005/8/layout/process3"/>
    <dgm:cxn modelId="{25084C95-C5F1-47B6-92DB-21A0FFE6EBB6}" type="presParOf" srcId="{0F6F7DF7-E220-465B-96A2-ED4D02919257}" destId="{1C92C159-B489-4727-A38C-B330E365AAA3}" srcOrd="2" destOrd="0" presId="urn:microsoft.com/office/officeart/2005/8/layout/process3"/>
    <dgm:cxn modelId="{0B218F4E-19E6-4568-8AE5-EF490FEB02E0}" type="presParOf" srcId="{0EF2DD42-C356-49F5-8104-E9F25BBD6A84}" destId="{6C51CE0C-F6E2-4B97-8D47-95B932F69F42}" srcOrd="3" destOrd="0" presId="urn:microsoft.com/office/officeart/2005/8/layout/process3"/>
    <dgm:cxn modelId="{DCD4386E-5B14-491C-8EA6-DE24A6DA7C53}" type="presParOf" srcId="{6C51CE0C-F6E2-4B97-8D47-95B932F69F42}" destId="{36407CCC-22D2-4834-ABB8-416F59408140}" srcOrd="0" destOrd="0" presId="urn:microsoft.com/office/officeart/2005/8/layout/process3"/>
    <dgm:cxn modelId="{5B3B4953-4A64-4DAB-AED5-0CFF2E20A535}" type="presParOf" srcId="{0EF2DD42-C356-49F5-8104-E9F25BBD6A84}" destId="{277D0042-6955-4C91-BED8-DFB6316969FB}" srcOrd="4" destOrd="0" presId="urn:microsoft.com/office/officeart/2005/8/layout/process3"/>
    <dgm:cxn modelId="{65D64D07-25E7-43AC-9282-3A8906179A16}" type="presParOf" srcId="{277D0042-6955-4C91-BED8-DFB6316969FB}" destId="{E1064BF8-0B2A-42D1-90C0-201AECCEE9D5}" srcOrd="0" destOrd="0" presId="urn:microsoft.com/office/officeart/2005/8/layout/process3"/>
    <dgm:cxn modelId="{11C24E17-8E1E-4956-B3B2-A89C222FC55F}" type="presParOf" srcId="{277D0042-6955-4C91-BED8-DFB6316969FB}" destId="{97A04E00-548E-4B1F-9CEE-D1D274E348B6}" srcOrd="1" destOrd="0" presId="urn:microsoft.com/office/officeart/2005/8/layout/process3"/>
    <dgm:cxn modelId="{ED1F2482-79AA-4F36-BB30-BD58FFB68A30}" type="presParOf" srcId="{277D0042-6955-4C91-BED8-DFB6316969FB}" destId="{74971A33-91C3-429C-AB05-F92EA4F4645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63DB9-7350-49CE-9D9C-BD2ACB9E9427}">
      <dsp:nvSpPr>
        <dsp:cNvPr id="0" name=""/>
        <dsp:cNvSpPr/>
      </dsp:nvSpPr>
      <dsp:spPr>
        <a:xfrm>
          <a:off x="3203525" y="1580306"/>
          <a:ext cx="1212949" cy="1212949"/>
        </a:xfrm>
        <a:prstGeom prst="ellipse">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t>A theory is a systematic collection of concepts and relations</a:t>
          </a:r>
          <a:endParaRPr lang="en-SG" sz="1050" b="1" kern="1200" dirty="0"/>
        </a:p>
      </dsp:txBody>
      <dsp:txXfrm>
        <a:off x="3381157" y="1757938"/>
        <a:ext cx="857685" cy="857685"/>
      </dsp:txXfrm>
    </dsp:sp>
    <dsp:sp modelId="{69992367-F612-4FC9-AC0B-C79339B97D99}">
      <dsp:nvSpPr>
        <dsp:cNvPr id="0" name=""/>
        <dsp:cNvSpPr/>
      </dsp:nvSpPr>
      <dsp:spPr>
        <a:xfrm rot="16200000">
          <a:off x="3627687" y="1383667"/>
          <a:ext cx="364625" cy="28652"/>
        </a:xfrm>
        <a:custGeom>
          <a:avLst/>
          <a:gdLst/>
          <a:ahLst/>
          <a:cxnLst/>
          <a:rect l="0" t="0" r="0" b="0"/>
          <a:pathLst>
            <a:path>
              <a:moveTo>
                <a:pt x="0" y="14326"/>
              </a:moveTo>
              <a:lnTo>
                <a:pt x="364625" y="14326"/>
              </a:lnTo>
            </a:path>
          </a:pathLst>
        </a:custGeom>
        <a:noFill/>
        <a:ln w="285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3800884" y="1388878"/>
        <a:ext cx="18231" cy="18231"/>
      </dsp:txXfrm>
    </dsp:sp>
    <dsp:sp modelId="{DFD7175B-73A7-48CE-82C1-9647B2A5C275}">
      <dsp:nvSpPr>
        <dsp:cNvPr id="0" name=""/>
        <dsp:cNvSpPr/>
      </dsp:nvSpPr>
      <dsp:spPr>
        <a:xfrm>
          <a:off x="3203525" y="2731"/>
          <a:ext cx="1212949" cy="1212949"/>
        </a:xfrm>
        <a:prstGeom prst="ellipse">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t>Intellectual traditions </a:t>
          </a:r>
          <a:endParaRPr lang="en-SG" sz="1050" b="1" kern="1200" dirty="0"/>
        </a:p>
      </dsp:txBody>
      <dsp:txXfrm>
        <a:off x="3381157" y="180363"/>
        <a:ext cx="857685" cy="857685"/>
      </dsp:txXfrm>
    </dsp:sp>
    <dsp:sp modelId="{66B6D6C0-E919-4559-ADE8-FD2334ADB828}">
      <dsp:nvSpPr>
        <dsp:cNvPr id="0" name=""/>
        <dsp:cNvSpPr/>
      </dsp:nvSpPr>
      <dsp:spPr>
        <a:xfrm>
          <a:off x="4416474" y="2172455"/>
          <a:ext cx="364625" cy="28652"/>
        </a:xfrm>
        <a:custGeom>
          <a:avLst/>
          <a:gdLst/>
          <a:ahLst/>
          <a:cxnLst/>
          <a:rect l="0" t="0" r="0" b="0"/>
          <a:pathLst>
            <a:path>
              <a:moveTo>
                <a:pt x="0" y="14326"/>
              </a:moveTo>
              <a:lnTo>
                <a:pt x="364625" y="14326"/>
              </a:lnTo>
            </a:path>
          </a:pathLst>
        </a:custGeom>
        <a:noFill/>
        <a:ln w="285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4589671" y="2177665"/>
        <a:ext cx="18231" cy="18231"/>
      </dsp:txXfrm>
    </dsp:sp>
    <dsp:sp modelId="{3329552F-9711-4E33-94D6-A82D0FDCB946}">
      <dsp:nvSpPr>
        <dsp:cNvPr id="0" name=""/>
        <dsp:cNvSpPr/>
      </dsp:nvSpPr>
      <dsp:spPr>
        <a:xfrm>
          <a:off x="4781100" y="1580306"/>
          <a:ext cx="1212949" cy="1212949"/>
        </a:xfrm>
        <a:prstGeom prst="ellipse">
          <a:avLst/>
        </a:prstGeom>
        <a:solidFill>
          <a:schemeClr val="accent3">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t>Focus and assumptions </a:t>
          </a:r>
          <a:endParaRPr lang="en-SG" sz="1050" b="1" kern="1200" dirty="0"/>
        </a:p>
      </dsp:txBody>
      <dsp:txXfrm>
        <a:off x="4958732" y="1757938"/>
        <a:ext cx="857685" cy="857685"/>
      </dsp:txXfrm>
    </dsp:sp>
    <dsp:sp modelId="{14FB9FEC-B2F2-4FF8-A866-65A8313E2CF7}">
      <dsp:nvSpPr>
        <dsp:cNvPr id="0" name=""/>
        <dsp:cNvSpPr/>
      </dsp:nvSpPr>
      <dsp:spPr>
        <a:xfrm rot="5400000">
          <a:off x="3627687" y="2961242"/>
          <a:ext cx="364625" cy="28652"/>
        </a:xfrm>
        <a:custGeom>
          <a:avLst/>
          <a:gdLst/>
          <a:ahLst/>
          <a:cxnLst/>
          <a:rect l="0" t="0" r="0" b="0"/>
          <a:pathLst>
            <a:path>
              <a:moveTo>
                <a:pt x="0" y="14326"/>
              </a:moveTo>
              <a:lnTo>
                <a:pt x="364625" y="14326"/>
              </a:lnTo>
            </a:path>
          </a:pathLst>
        </a:custGeom>
        <a:noFill/>
        <a:ln w="285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3800884" y="2966453"/>
        <a:ext cx="18231" cy="18231"/>
      </dsp:txXfrm>
    </dsp:sp>
    <dsp:sp modelId="{FC2182D8-AA45-4F44-BF0F-1B76E39CBDE5}">
      <dsp:nvSpPr>
        <dsp:cNvPr id="0" name=""/>
        <dsp:cNvSpPr/>
      </dsp:nvSpPr>
      <dsp:spPr>
        <a:xfrm>
          <a:off x="3203525" y="3157881"/>
          <a:ext cx="1212949" cy="1212949"/>
        </a:xfrm>
        <a:prstGeom prst="ellipse">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t>Concepts	</a:t>
          </a:r>
          <a:endParaRPr lang="en-SG" sz="1050" b="1" kern="1200" dirty="0"/>
        </a:p>
      </dsp:txBody>
      <dsp:txXfrm>
        <a:off x="3381157" y="3335513"/>
        <a:ext cx="857685" cy="857685"/>
      </dsp:txXfrm>
    </dsp:sp>
    <dsp:sp modelId="{393FF04F-9A0C-43D3-8FCC-DC8681546736}">
      <dsp:nvSpPr>
        <dsp:cNvPr id="0" name=""/>
        <dsp:cNvSpPr/>
      </dsp:nvSpPr>
      <dsp:spPr>
        <a:xfrm rot="10800000">
          <a:off x="2838899" y="2172455"/>
          <a:ext cx="364625" cy="28652"/>
        </a:xfrm>
        <a:custGeom>
          <a:avLst/>
          <a:gdLst/>
          <a:ahLst/>
          <a:cxnLst/>
          <a:rect l="0" t="0" r="0" b="0"/>
          <a:pathLst>
            <a:path>
              <a:moveTo>
                <a:pt x="0" y="14326"/>
              </a:moveTo>
              <a:lnTo>
                <a:pt x="364625" y="14326"/>
              </a:lnTo>
            </a:path>
          </a:pathLst>
        </a:custGeom>
        <a:noFill/>
        <a:ln w="285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rot="10800000">
        <a:off x="3012096" y="2177665"/>
        <a:ext cx="18231" cy="18231"/>
      </dsp:txXfrm>
    </dsp:sp>
    <dsp:sp modelId="{600FB810-C344-4BBB-83B2-5F9DEA8F782D}">
      <dsp:nvSpPr>
        <dsp:cNvPr id="0" name=""/>
        <dsp:cNvSpPr/>
      </dsp:nvSpPr>
      <dsp:spPr>
        <a:xfrm>
          <a:off x="1625950" y="1580306"/>
          <a:ext cx="1212949" cy="1212949"/>
        </a:xfrm>
        <a:prstGeom prst="ellipse">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t>Propositions </a:t>
          </a:r>
          <a:endParaRPr lang="en-SG" sz="1050" b="1" kern="1200" dirty="0"/>
        </a:p>
      </dsp:txBody>
      <dsp:txXfrm>
        <a:off x="1803582" y="1757938"/>
        <a:ext cx="857685" cy="8576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E4F21-3813-43DF-B2BB-D0FF60B82BC4}">
      <dsp:nvSpPr>
        <dsp:cNvPr id="0" name=""/>
        <dsp:cNvSpPr/>
      </dsp:nvSpPr>
      <dsp:spPr>
        <a:xfrm>
          <a:off x="2497931" y="54669"/>
          <a:ext cx="2624137" cy="2624137"/>
        </a:xfrm>
        <a:prstGeom prst="ellipse">
          <a:avLst/>
        </a:prstGeom>
        <a:solidFill>
          <a:schemeClr val="accent2">
            <a:alpha val="50000"/>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1" kern="1200" dirty="0" smtClean="0"/>
            <a:t>Reward</a:t>
          </a:r>
        </a:p>
        <a:p>
          <a:pPr lvl="0" algn="ctr" defTabSz="711200">
            <a:lnSpc>
              <a:spcPct val="90000"/>
            </a:lnSpc>
            <a:spcBef>
              <a:spcPct val="0"/>
            </a:spcBef>
            <a:spcAft>
              <a:spcPct val="35000"/>
            </a:spcAft>
          </a:pPr>
          <a:r>
            <a:rPr lang="en-US" sz="1600" b="0" kern="1200" dirty="0" smtClean="0"/>
            <a:t>Anything that is perceived as beneficial to an individual’s interest</a:t>
          </a:r>
          <a:endParaRPr lang="en-SG" sz="1600" b="0" kern="1200" dirty="0"/>
        </a:p>
      </dsp:txBody>
      <dsp:txXfrm>
        <a:off x="2847816" y="513893"/>
        <a:ext cx="1924367" cy="1180862"/>
      </dsp:txXfrm>
    </dsp:sp>
    <dsp:sp modelId="{E7484B5E-D902-4C53-B5AF-6EA4B064FA94}">
      <dsp:nvSpPr>
        <dsp:cNvPr id="0" name=""/>
        <dsp:cNvSpPr/>
      </dsp:nvSpPr>
      <dsp:spPr>
        <a:xfrm>
          <a:off x="3444807" y="1694755"/>
          <a:ext cx="2624137" cy="2624137"/>
        </a:xfrm>
        <a:prstGeom prst="ellipse">
          <a:avLst/>
        </a:prstGeom>
        <a:solidFill>
          <a:schemeClr val="accent2">
            <a:alpha val="50000"/>
            <a:hueOff val="-4526676"/>
            <a:satOff val="3448"/>
            <a:lumOff val="-13627"/>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1" kern="1200" dirty="0" smtClean="0"/>
            <a:t>Profit</a:t>
          </a:r>
        </a:p>
        <a:p>
          <a:pPr lvl="0" algn="ctr" defTabSz="711200">
            <a:lnSpc>
              <a:spcPct val="90000"/>
            </a:lnSpc>
            <a:spcBef>
              <a:spcPct val="0"/>
            </a:spcBef>
            <a:spcAft>
              <a:spcPct val="35000"/>
            </a:spcAft>
          </a:pPr>
          <a:r>
            <a:rPr lang="en-US" sz="1600" b="0" kern="1200" dirty="0" smtClean="0"/>
            <a:t>Ratio of rewards to costs for any decision </a:t>
          </a:r>
          <a:endParaRPr lang="en-SG" sz="1600" b="0" kern="1200" dirty="0"/>
        </a:p>
      </dsp:txBody>
      <dsp:txXfrm>
        <a:off x="4247356" y="2372657"/>
        <a:ext cx="1574482" cy="1443275"/>
      </dsp:txXfrm>
    </dsp:sp>
    <dsp:sp modelId="{3FFEF774-CA79-4416-9A79-07D423E4263C}">
      <dsp:nvSpPr>
        <dsp:cNvPr id="0" name=""/>
        <dsp:cNvSpPr/>
      </dsp:nvSpPr>
      <dsp:spPr>
        <a:xfrm>
          <a:off x="1551054" y="1694755"/>
          <a:ext cx="2624137" cy="2624137"/>
        </a:xfrm>
        <a:prstGeom prst="ellipse">
          <a:avLst/>
        </a:prstGeom>
        <a:solidFill>
          <a:schemeClr val="accent2">
            <a:alpha val="50000"/>
            <a:hueOff val="-9053351"/>
            <a:satOff val="6896"/>
            <a:lumOff val="-27255"/>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1" kern="1200" dirty="0" smtClean="0"/>
            <a:t>Cost </a:t>
          </a:r>
        </a:p>
        <a:p>
          <a:pPr lvl="0" algn="ctr" defTabSz="711200">
            <a:lnSpc>
              <a:spcPct val="90000"/>
            </a:lnSpc>
            <a:spcBef>
              <a:spcPct val="0"/>
            </a:spcBef>
            <a:spcAft>
              <a:spcPct val="35000"/>
            </a:spcAft>
          </a:pPr>
          <a:r>
            <a:rPr lang="en-US" sz="1600" b="0" kern="1200" dirty="0" smtClean="0"/>
            <a:t>Negative rewards</a:t>
          </a:r>
        </a:p>
        <a:p>
          <a:pPr lvl="0" algn="ctr" defTabSz="711200">
            <a:lnSpc>
              <a:spcPct val="90000"/>
            </a:lnSpc>
            <a:spcBef>
              <a:spcPct val="0"/>
            </a:spcBef>
            <a:spcAft>
              <a:spcPct val="35000"/>
            </a:spcAft>
          </a:pPr>
          <a:r>
            <a:rPr lang="en-US" sz="1600" b="0" kern="1200" dirty="0" smtClean="0"/>
            <a:t>Rewards missed or forgone  </a:t>
          </a:r>
          <a:endParaRPr lang="en-SG" sz="1600" b="0" kern="1200" dirty="0"/>
        </a:p>
      </dsp:txBody>
      <dsp:txXfrm>
        <a:off x="1798161" y="2372657"/>
        <a:ext cx="1574482" cy="14432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36ACF-D651-F241-A403-2E72B8904161}">
      <dsp:nvSpPr>
        <dsp:cNvPr id="0" name=""/>
        <dsp:cNvSpPr/>
      </dsp:nvSpPr>
      <dsp:spPr>
        <a:xfrm>
          <a:off x="2920997" y="1473199"/>
          <a:ext cx="1783521" cy="1427163"/>
        </a:xfrm>
        <a:prstGeom prst="roundRect">
          <a:avLst/>
        </a:prstGeom>
        <a:solidFill>
          <a:schemeClr val="accent2">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6360" tIns="86360" rIns="86360" bIns="86360" numCol="1" spcCol="1270" anchor="ctr" anchorCtr="0">
          <a:noAutofit/>
        </a:bodyPr>
        <a:lstStyle/>
        <a:p>
          <a:pPr lvl="0" algn="ctr" defTabSz="1511300">
            <a:lnSpc>
              <a:spcPct val="90000"/>
            </a:lnSpc>
            <a:spcBef>
              <a:spcPct val="0"/>
            </a:spcBef>
            <a:spcAft>
              <a:spcPct val="35000"/>
            </a:spcAft>
          </a:pPr>
          <a:r>
            <a:rPr lang="en-US" sz="3400" b="1" kern="1200" dirty="0" smtClean="0"/>
            <a:t>Family</a:t>
          </a:r>
          <a:endParaRPr lang="en-US" sz="3400" b="1" kern="1200" dirty="0"/>
        </a:p>
      </dsp:txBody>
      <dsp:txXfrm>
        <a:off x="2990665" y="1542867"/>
        <a:ext cx="1644185" cy="1287827"/>
      </dsp:txXfrm>
    </dsp:sp>
    <dsp:sp modelId="{32EEFA8B-E15A-5745-99FD-7B556D00A452}">
      <dsp:nvSpPr>
        <dsp:cNvPr id="0" name=""/>
        <dsp:cNvSpPr/>
      </dsp:nvSpPr>
      <dsp:spPr>
        <a:xfrm rot="16200000">
          <a:off x="3515889" y="1176330"/>
          <a:ext cx="593737" cy="0"/>
        </a:xfrm>
        <a:custGeom>
          <a:avLst/>
          <a:gdLst/>
          <a:ahLst/>
          <a:cxnLst/>
          <a:rect l="0" t="0" r="0" b="0"/>
          <a:pathLst>
            <a:path>
              <a:moveTo>
                <a:pt x="0" y="0"/>
              </a:moveTo>
              <a:lnTo>
                <a:pt x="593737" y="0"/>
              </a:lnTo>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C144095-47E5-CA45-AA6C-DA5672BF3396}">
      <dsp:nvSpPr>
        <dsp:cNvPr id="0" name=""/>
        <dsp:cNvSpPr/>
      </dsp:nvSpPr>
      <dsp:spPr>
        <a:xfrm>
          <a:off x="3101559" y="375"/>
          <a:ext cx="1422396" cy="879086"/>
        </a:xfrm>
        <a:prstGeom prst="roundRect">
          <a:avLst/>
        </a:prstGeom>
        <a:solidFill>
          <a:schemeClr val="accent3">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b="1" kern="1200" dirty="0" smtClean="0"/>
            <a:t>Sexual relationships among adults are regulated</a:t>
          </a:r>
          <a:endParaRPr lang="en-US" sz="1200" b="1" kern="1200" dirty="0"/>
        </a:p>
      </dsp:txBody>
      <dsp:txXfrm>
        <a:off x="3144472" y="43288"/>
        <a:ext cx="1336570" cy="793260"/>
      </dsp:txXfrm>
    </dsp:sp>
    <dsp:sp modelId="{F67C6C81-8095-DF48-8981-6BFD88410684}">
      <dsp:nvSpPr>
        <dsp:cNvPr id="0" name=""/>
        <dsp:cNvSpPr/>
      </dsp:nvSpPr>
      <dsp:spPr>
        <a:xfrm rot="38718">
          <a:off x="4704498" y="2200528"/>
          <a:ext cx="657665" cy="0"/>
        </a:xfrm>
        <a:custGeom>
          <a:avLst/>
          <a:gdLst/>
          <a:ahLst/>
          <a:cxnLst/>
          <a:rect l="0" t="0" r="0" b="0"/>
          <a:pathLst>
            <a:path>
              <a:moveTo>
                <a:pt x="0" y="0"/>
              </a:moveTo>
              <a:lnTo>
                <a:pt x="657665" y="0"/>
              </a:lnTo>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298B3F9-4762-DD44-A333-289EBB3155D3}">
      <dsp:nvSpPr>
        <dsp:cNvPr id="0" name=""/>
        <dsp:cNvSpPr/>
      </dsp:nvSpPr>
      <dsp:spPr>
        <a:xfrm>
          <a:off x="5362142" y="1772634"/>
          <a:ext cx="1410924" cy="879086"/>
        </a:xfrm>
        <a:prstGeom prst="roundRect">
          <a:avLst/>
        </a:prstGeom>
        <a:solidFill>
          <a:schemeClr val="accent4">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b="1" kern="1200" dirty="0" smtClean="0"/>
            <a:t>Children are born, cared for, and socialized</a:t>
          </a:r>
          <a:endParaRPr lang="en-US" sz="1200" b="1" kern="1200" dirty="0"/>
        </a:p>
      </dsp:txBody>
      <dsp:txXfrm>
        <a:off x="5405055" y="1815547"/>
        <a:ext cx="1325098" cy="793260"/>
      </dsp:txXfrm>
    </dsp:sp>
    <dsp:sp modelId="{79EABA45-62B3-C342-AFD8-17704448620B}">
      <dsp:nvSpPr>
        <dsp:cNvPr id="0" name=""/>
        <dsp:cNvSpPr/>
      </dsp:nvSpPr>
      <dsp:spPr>
        <a:xfrm rot="5400000">
          <a:off x="3515889" y="3197232"/>
          <a:ext cx="593737" cy="0"/>
        </a:xfrm>
        <a:custGeom>
          <a:avLst/>
          <a:gdLst/>
          <a:ahLst/>
          <a:cxnLst/>
          <a:rect l="0" t="0" r="0" b="0"/>
          <a:pathLst>
            <a:path>
              <a:moveTo>
                <a:pt x="0" y="0"/>
              </a:moveTo>
              <a:lnTo>
                <a:pt x="593737" y="0"/>
              </a:lnTo>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3FFCE78-4D5E-0441-ABA6-A4E9C783756C}">
      <dsp:nvSpPr>
        <dsp:cNvPr id="0" name=""/>
        <dsp:cNvSpPr/>
      </dsp:nvSpPr>
      <dsp:spPr>
        <a:xfrm>
          <a:off x="3094817" y="3494100"/>
          <a:ext cx="1435881" cy="879086"/>
        </a:xfrm>
        <a:prstGeom prst="roundRect">
          <a:avLst/>
        </a:prstGeom>
        <a:solidFill>
          <a:schemeClr val="accent5">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b="1" kern="1200" dirty="0" smtClean="0"/>
            <a:t>Members are looked after </a:t>
          </a:r>
        </a:p>
      </dsp:txBody>
      <dsp:txXfrm>
        <a:off x="3137730" y="3537013"/>
        <a:ext cx="1350055" cy="793260"/>
      </dsp:txXfrm>
    </dsp:sp>
    <dsp:sp modelId="{729FE9C2-F675-7541-9EED-491C7DBDC481}">
      <dsp:nvSpPr>
        <dsp:cNvPr id="0" name=""/>
        <dsp:cNvSpPr/>
      </dsp:nvSpPr>
      <dsp:spPr>
        <a:xfrm rot="10818954">
          <a:off x="2218047" y="2179926"/>
          <a:ext cx="702955" cy="0"/>
        </a:xfrm>
        <a:custGeom>
          <a:avLst/>
          <a:gdLst/>
          <a:ahLst/>
          <a:cxnLst/>
          <a:rect l="0" t="0" r="0" b="0"/>
          <a:pathLst>
            <a:path>
              <a:moveTo>
                <a:pt x="0" y="0"/>
              </a:moveTo>
              <a:lnTo>
                <a:pt x="702955" y="0"/>
              </a:lnTo>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2BC5A7A-8BBF-274A-8DE1-87CA55CA72EB}">
      <dsp:nvSpPr>
        <dsp:cNvPr id="0" name=""/>
        <dsp:cNvSpPr/>
      </dsp:nvSpPr>
      <dsp:spPr>
        <a:xfrm>
          <a:off x="796095" y="1734525"/>
          <a:ext cx="1421957" cy="879086"/>
        </a:xfrm>
        <a:prstGeom prst="roundRect">
          <a:avLst/>
        </a:prstGeom>
        <a:solidFill>
          <a:schemeClr val="accent6">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b="1" kern="1200" dirty="0" smtClean="0"/>
            <a:t>Members are provided an identity </a:t>
          </a:r>
        </a:p>
      </dsp:txBody>
      <dsp:txXfrm>
        <a:off x="839008" y="1777438"/>
        <a:ext cx="1336131" cy="7932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11977-4B17-4C64-9144-BD5174D34A7E}">
      <dsp:nvSpPr>
        <dsp:cNvPr id="0" name=""/>
        <dsp:cNvSpPr/>
      </dsp:nvSpPr>
      <dsp:spPr>
        <a:xfrm rot="5400000">
          <a:off x="4328242" y="-1371649"/>
          <a:ext cx="1706714" cy="4876800"/>
        </a:xfrm>
        <a:prstGeom prst="round2SameRect">
          <a:avLst/>
        </a:prstGeom>
        <a:solidFill>
          <a:schemeClr val="accent2">
            <a:tint val="40000"/>
            <a:alpha val="90000"/>
            <a:hueOff val="0"/>
            <a:satOff val="0"/>
            <a:lumOff val="0"/>
            <a:alphaOff val="0"/>
          </a:schemeClr>
        </a:solidFill>
        <a:ln w="285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t>The “place of an actor” </a:t>
          </a:r>
          <a:endParaRPr lang="en-SG" sz="2500" b="1" kern="1200" dirty="0"/>
        </a:p>
      </dsp:txBody>
      <dsp:txXfrm rot="-5400000">
        <a:off x="2743200" y="296708"/>
        <a:ext cx="4793485" cy="1540084"/>
      </dsp:txXfrm>
    </dsp:sp>
    <dsp:sp modelId="{ECE36A5E-0618-4A7B-B6E6-FAEB63875F8D}">
      <dsp:nvSpPr>
        <dsp:cNvPr id="0" name=""/>
        <dsp:cNvSpPr/>
      </dsp:nvSpPr>
      <dsp:spPr>
        <a:xfrm>
          <a:off x="0" y="53"/>
          <a:ext cx="2743200" cy="2133393"/>
        </a:xfrm>
        <a:prstGeom prst="roundRect">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lvl="0" algn="ctr" defTabSz="2400300">
            <a:lnSpc>
              <a:spcPct val="90000"/>
            </a:lnSpc>
            <a:spcBef>
              <a:spcPct val="0"/>
            </a:spcBef>
            <a:spcAft>
              <a:spcPct val="35000"/>
            </a:spcAft>
          </a:pPr>
          <a:r>
            <a:rPr lang="en-US" sz="5400" b="1" kern="1200" dirty="0" smtClean="0"/>
            <a:t>Role</a:t>
          </a:r>
          <a:endParaRPr lang="en-SG" sz="5400" b="1" kern="1200" dirty="0"/>
        </a:p>
      </dsp:txBody>
      <dsp:txXfrm>
        <a:off x="104144" y="104197"/>
        <a:ext cx="2534912" cy="1925105"/>
      </dsp:txXfrm>
    </dsp:sp>
    <dsp:sp modelId="{1A22E503-9384-491C-BF72-CEE9B17208B3}">
      <dsp:nvSpPr>
        <dsp:cNvPr id="0" name=""/>
        <dsp:cNvSpPr/>
      </dsp:nvSpPr>
      <dsp:spPr>
        <a:xfrm rot="5400000">
          <a:off x="4328242" y="868412"/>
          <a:ext cx="1706714" cy="4876800"/>
        </a:xfrm>
        <a:prstGeom prst="round2SameRect">
          <a:avLst/>
        </a:prstGeom>
        <a:solidFill>
          <a:schemeClr val="accent3">
            <a:tint val="40000"/>
            <a:alpha val="90000"/>
            <a:hueOff val="0"/>
            <a:satOff val="0"/>
            <a:lumOff val="0"/>
            <a:alphaOff val="0"/>
          </a:schemeClr>
        </a:solidFill>
        <a:ln w="285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t>To put oneself in the place of the individual and includes the rules that the individual is expected to follow </a:t>
          </a:r>
          <a:endParaRPr lang="en-SG" sz="2500" b="1" kern="1200" dirty="0"/>
        </a:p>
      </dsp:txBody>
      <dsp:txXfrm rot="-5400000">
        <a:off x="2743200" y="2536770"/>
        <a:ext cx="4793485" cy="1540084"/>
      </dsp:txXfrm>
    </dsp:sp>
    <dsp:sp modelId="{C8E69CE1-F5B5-4F29-A99E-17A246EE603F}">
      <dsp:nvSpPr>
        <dsp:cNvPr id="0" name=""/>
        <dsp:cNvSpPr/>
      </dsp:nvSpPr>
      <dsp:spPr>
        <a:xfrm>
          <a:off x="0" y="2240116"/>
          <a:ext cx="2743200" cy="2133393"/>
        </a:xfrm>
        <a:prstGeom prst="roundRect">
          <a:avLst/>
        </a:prstGeom>
        <a:solidFill>
          <a:schemeClr val="accent3">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lvl="0" algn="ctr" defTabSz="2400300">
            <a:lnSpc>
              <a:spcPct val="90000"/>
            </a:lnSpc>
            <a:spcBef>
              <a:spcPct val="0"/>
            </a:spcBef>
            <a:spcAft>
              <a:spcPct val="35000"/>
            </a:spcAft>
          </a:pPr>
          <a:r>
            <a:rPr lang="en-US" sz="5400" b="1" kern="1200" dirty="0" smtClean="0"/>
            <a:t>Role taking</a:t>
          </a:r>
          <a:endParaRPr lang="en-SG" sz="5400" b="1" kern="1200" dirty="0"/>
        </a:p>
      </dsp:txBody>
      <dsp:txXfrm>
        <a:off x="104144" y="2344260"/>
        <a:ext cx="2534912" cy="19251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3C303B-112B-4B44-97CC-A1FEE6F9104B}">
      <dsp:nvSpPr>
        <dsp:cNvPr id="0" name=""/>
        <dsp:cNvSpPr/>
      </dsp:nvSpPr>
      <dsp:spPr>
        <a:xfrm>
          <a:off x="3031" y="965343"/>
          <a:ext cx="1378565" cy="672769"/>
        </a:xfrm>
        <a:prstGeom prst="roundRect">
          <a:avLst>
            <a:gd name="adj" fmla="val 10000"/>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n-US" sz="1200" b="1" kern="1200" dirty="0" smtClean="0"/>
            <a:t>Descriptive phase</a:t>
          </a:r>
          <a:endParaRPr lang="en-SG" sz="1200" b="1" kern="1200" dirty="0"/>
        </a:p>
      </dsp:txBody>
      <dsp:txXfrm>
        <a:off x="3031" y="965343"/>
        <a:ext cx="1378565" cy="448513"/>
      </dsp:txXfrm>
    </dsp:sp>
    <dsp:sp modelId="{10DAEE2B-91EF-4EDB-8583-612BCF991939}">
      <dsp:nvSpPr>
        <dsp:cNvPr id="0" name=""/>
        <dsp:cNvSpPr/>
      </dsp:nvSpPr>
      <dsp:spPr>
        <a:xfrm>
          <a:off x="285388" y="1413856"/>
          <a:ext cx="1378565" cy="1684800"/>
        </a:xfrm>
        <a:prstGeom prst="roundRect">
          <a:avLst>
            <a:gd name="adj" fmla="val 10000"/>
          </a:avLst>
        </a:prstGeom>
        <a:solidFill>
          <a:schemeClr val="lt1">
            <a:alpha val="90000"/>
            <a:hueOff val="0"/>
            <a:satOff val="0"/>
            <a:lumOff val="0"/>
            <a:alphaOff val="0"/>
          </a:schemeClr>
        </a:solidFill>
        <a:ln w="285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smtClean="0"/>
            <a:t>The family as having a life cycle</a:t>
          </a:r>
          <a:endParaRPr lang="en-SG" sz="1200" b="1" kern="1200" dirty="0"/>
        </a:p>
      </dsp:txBody>
      <dsp:txXfrm>
        <a:off x="325765" y="1454233"/>
        <a:ext cx="1297811" cy="1604046"/>
      </dsp:txXfrm>
    </dsp:sp>
    <dsp:sp modelId="{F8208FCD-4FA4-4A35-848C-397F31F9CCA4}">
      <dsp:nvSpPr>
        <dsp:cNvPr id="0" name=""/>
        <dsp:cNvSpPr/>
      </dsp:nvSpPr>
      <dsp:spPr>
        <a:xfrm>
          <a:off x="1590582" y="1017988"/>
          <a:ext cx="443049" cy="34322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SG" sz="1000" kern="1200"/>
        </a:p>
      </dsp:txBody>
      <dsp:txXfrm>
        <a:off x="1590582" y="1086632"/>
        <a:ext cx="340082" cy="205934"/>
      </dsp:txXfrm>
    </dsp:sp>
    <dsp:sp modelId="{B8AF102D-E296-4C6E-9E9A-687DB052A45B}">
      <dsp:nvSpPr>
        <dsp:cNvPr id="0" name=""/>
        <dsp:cNvSpPr/>
      </dsp:nvSpPr>
      <dsp:spPr>
        <a:xfrm>
          <a:off x="2217539" y="965343"/>
          <a:ext cx="1378565" cy="672769"/>
        </a:xfrm>
        <a:prstGeom prst="roundRect">
          <a:avLst>
            <a:gd name="adj" fmla="val 10000"/>
          </a:avLst>
        </a:prstGeom>
        <a:solidFill>
          <a:schemeClr val="accent2">
            <a:hueOff val="-4526676"/>
            <a:satOff val="3448"/>
            <a:lumOff val="-13627"/>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n-US" sz="1200" b="1" kern="1200" dirty="0" smtClean="0"/>
            <a:t>Systematizing phase</a:t>
          </a:r>
          <a:endParaRPr lang="en-SG" sz="1200" b="1" kern="1200" dirty="0"/>
        </a:p>
      </dsp:txBody>
      <dsp:txXfrm>
        <a:off x="2217539" y="965343"/>
        <a:ext cx="1378565" cy="448513"/>
      </dsp:txXfrm>
    </dsp:sp>
    <dsp:sp modelId="{1C92C159-B489-4727-A38C-B330E365AAA3}">
      <dsp:nvSpPr>
        <dsp:cNvPr id="0" name=""/>
        <dsp:cNvSpPr/>
      </dsp:nvSpPr>
      <dsp:spPr>
        <a:xfrm>
          <a:off x="2499895" y="1413856"/>
          <a:ext cx="1378565" cy="1684800"/>
        </a:xfrm>
        <a:prstGeom prst="roundRect">
          <a:avLst>
            <a:gd name="adj" fmla="val 10000"/>
          </a:avLst>
        </a:prstGeom>
        <a:solidFill>
          <a:schemeClr val="lt1">
            <a:alpha val="90000"/>
            <a:hueOff val="0"/>
            <a:satOff val="0"/>
            <a:lumOff val="0"/>
            <a:alphaOff val="0"/>
          </a:schemeClr>
        </a:solidFill>
        <a:ln w="28575" cap="flat" cmpd="sng" algn="ctr">
          <a:solidFill>
            <a:schemeClr val="accent2">
              <a:hueOff val="-4526676"/>
              <a:satOff val="3448"/>
              <a:lumOff val="-136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smtClean="0"/>
            <a:t>The family as composed of social roles and relationships that change with each new stage of the family </a:t>
          </a:r>
          <a:endParaRPr lang="en-SG" sz="1200" b="1" kern="1200" dirty="0"/>
        </a:p>
      </dsp:txBody>
      <dsp:txXfrm>
        <a:off x="2540272" y="1454233"/>
        <a:ext cx="1297811" cy="1604046"/>
      </dsp:txXfrm>
    </dsp:sp>
    <dsp:sp modelId="{6C51CE0C-F6E2-4B97-8D47-95B932F69F42}">
      <dsp:nvSpPr>
        <dsp:cNvPr id="0" name=""/>
        <dsp:cNvSpPr/>
      </dsp:nvSpPr>
      <dsp:spPr>
        <a:xfrm>
          <a:off x="3805089" y="1017988"/>
          <a:ext cx="443049" cy="343222"/>
        </a:xfrm>
        <a:prstGeom prst="rightArrow">
          <a:avLst>
            <a:gd name="adj1" fmla="val 60000"/>
            <a:gd name="adj2" fmla="val 50000"/>
          </a:avLst>
        </a:prstGeom>
        <a:solidFill>
          <a:schemeClr val="accent2">
            <a:hueOff val="-9053351"/>
            <a:satOff val="6896"/>
            <a:lumOff val="-2725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SG" sz="1000" kern="1200"/>
        </a:p>
      </dsp:txBody>
      <dsp:txXfrm>
        <a:off x="3805089" y="1086632"/>
        <a:ext cx="340082" cy="205934"/>
      </dsp:txXfrm>
    </dsp:sp>
    <dsp:sp modelId="{97A04E00-548E-4B1F-9CEE-D1D274E348B6}">
      <dsp:nvSpPr>
        <dsp:cNvPr id="0" name=""/>
        <dsp:cNvSpPr/>
      </dsp:nvSpPr>
      <dsp:spPr>
        <a:xfrm>
          <a:off x="4432046" y="965343"/>
          <a:ext cx="1378565" cy="672769"/>
        </a:xfrm>
        <a:prstGeom prst="roundRect">
          <a:avLst>
            <a:gd name="adj" fmla="val 10000"/>
          </a:avLst>
        </a:prstGeom>
        <a:solidFill>
          <a:schemeClr val="accent2">
            <a:hueOff val="-9053351"/>
            <a:satOff val="6896"/>
            <a:lumOff val="-27255"/>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n-US" sz="1200" b="1" kern="1200" dirty="0" smtClean="0"/>
            <a:t>Ongoing, formal phase</a:t>
          </a:r>
          <a:endParaRPr lang="en-SG" sz="1200" b="1" kern="1200" dirty="0"/>
        </a:p>
      </dsp:txBody>
      <dsp:txXfrm>
        <a:off x="4432046" y="965343"/>
        <a:ext cx="1378565" cy="448513"/>
      </dsp:txXfrm>
    </dsp:sp>
    <dsp:sp modelId="{74971A33-91C3-429C-AB05-F92EA4F46456}">
      <dsp:nvSpPr>
        <dsp:cNvPr id="0" name=""/>
        <dsp:cNvSpPr/>
      </dsp:nvSpPr>
      <dsp:spPr>
        <a:xfrm>
          <a:off x="4714402" y="1413856"/>
          <a:ext cx="1378565" cy="1684800"/>
        </a:xfrm>
        <a:prstGeom prst="roundRect">
          <a:avLst>
            <a:gd name="adj" fmla="val 10000"/>
          </a:avLst>
        </a:prstGeom>
        <a:solidFill>
          <a:schemeClr val="lt1">
            <a:alpha val="90000"/>
            <a:hueOff val="0"/>
            <a:satOff val="0"/>
            <a:lumOff val="0"/>
            <a:alphaOff val="0"/>
          </a:schemeClr>
        </a:solidFill>
        <a:ln w="28575" cap="flat" cmpd="sng" algn="ctr">
          <a:solidFill>
            <a:schemeClr val="accent2">
              <a:hueOff val="-9053351"/>
              <a:satOff val="6896"/>
              <a:lumOff val="-272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smtClean="0"/>
            <a:t>Propositions and formal models  </a:t>
          </a:r>
          <a:endParaRPr lang="en-SG" sz="1200" b="1" kern="1200" dirty="0"/>
        </a:p>
      </dsp:txBody>
      <dsp:txXfrm>
        <a:off x="4754779" y="1454233"/>
        <a:ext cx="1297811" cy="1604046"/>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82CD44-3EA4-2041-BF69-750AEA73D5B0}" type="datetimeFigureOut">
              <a:rPr lang="en-US" smtClean="0"/>
              <a:t>8/25/2015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1CA1EA-E6D8-4044-8004-F353341ECB42}" type="slidenum">
              <a:rPr lang="en-US" smtClean="0"/>
              <a:t>‹#›</a:t>
            </a:fld>
            <a:endParaRPr lang="en-US" dirty="0"/>
          </a:p>
        </p:txBody>
      </p:sp>
    </p:spTree>
    <p:extLst>
      <p:ext uri="{BB962C8B-B14F-4D97-AF65-F5344CB8AC3E}">
        <p14:creationId xmlns:p14="http://schemas.microsoft.com/office/powerpoint/2010/main" val="36986204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a:t>
            </a:fld>
            <a:endParaRPr lang="en-US" dirty="0"/>
          </a:p>
        </p:txBody>
      </p:sp>
    </p:spTree>
    <p:extLst>
      <p:ext uri="{BB962C8B-B14F-4D97-AF65-F5344CB8AC3E}">
        <p14:creationId xmlns:p14="http://schemas.microsoft.com/office/powerpoint/2010/main" val="2054641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10</a:t>
            </a:fld>
            <a:endParaRPr lang="en-US" dirty="0"/>
          </a:p>
        </p:txBody>
      </p:sp>
    </p:spTree>
    <p:extLst>
      <p:ext uri="{BB962C8B-B14F-4D97-AF65-F5344CB8AC3E}">
        <p14:creationId xmlns:p14="http://schemas.microsoft.com/office/powerpoint/2010/main" val="3159268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More fragmented, and more tolerance of other family forms</a:t>
            </a: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11</a:t>
            </a:fld>
            <a:endParaRPr lang="en-US" dirty="0"/>
          </a:p>
        </p:txBody>
      </p:sp>
    </p:spTree>
    <p:extLst>
      <p:ext uri="{BB962C8B-B14F-4D97-AF65-F5344CB8AC3E}">
        <p14:creationId xmlns:p14="http://schemas.microsoft.com/office/powerpoint/2010/main" val="3159268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12</a:t>
            </a:fld>
            <a:endParaRPr lang="en-US" dirty="0"/>
          </a:p>
        </p:txBody>
      </p:sp>
    </p:spTree>
    <p:extLst>
      <p:ext uri="{BB962C8B-B14F-4D97-AF65-F5344CB8AC3E}">
        <p14:creationId xmlns:p14="http://schemas.microsoft.com/office/powerpoint/2010/main" val="3692669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13</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dirty="0"/>
          </a:p>
        </p:txBody>
      </p:sp>
      <p:sp>
        <p:nvSpPr>
          <p:cNvPr id="4" name="Slide Number Placeholder 3"/>
          <p:cNvSpPr>
            <a:spLocks noGrp="1"/>
          </p:cNvSpPr>
          <p:nvPr>
            <p:ph type="sldNum" sz="quarter" idx="10"/>
          </p:nvPr>
        </p:nvSpPr>
        <p:spPr/>
        <p:txBody>
          <a:bodyPr/>
          <a:lstStyle/>
          <a:p>
            <a:fld id="{1E1CA1EA-E6D8-4044-8004-F353341ECB42}" type="slidenum">
              <a:rPr lang="en-US" smtClean="0"/>
              <a:t>14</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r>
              <a:rPr lang="en-US" sz="1200" dirty="0" smtClean="0"/>
              <a:t>Individuals</a:t>
            </a:r>
            <a:r>
              <a:rPr lang="en-US" sz="1200" baseline="0" dirty="0" smtClean="0"/>
              <a:t> rationally calculating what are the costs that will give rewards </a:t>
            </a:r>
            <a:endParaRPr lang="en-US" sz="1200" dirty="0"/>
          </a:p>
        </p:txBody>
      </p:sp>
      <p:sp>
        <p:nvSpPr>
          <p:cNvPr id="4" name="Slide Number Placeholder 3"/>
          <p:cNvSpPr>
            <a:spLocks noGrp="1"/>
          </p:cNvSpPr>
          <p:nvPr>
            <p:ph type="sldNum" sz="quarter" idx="10"/>
          </p:nvPr>
        </p:nvSpPr>
        <p:spPr/>
        <p:txBody>
          <a:bodyPr/>
          <a:lstStyle/>
          <a:p>
            <a:fld id="{1E1CA1EA-E6D8-4044-8004-F353341ECB42}" type="slidenum">
              <a:rPr lang="en-US" smtClean="0"/>
              <a:t>15</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dirty="0"/>
          </a:p>
        </p:txBody>
      </p:sp>
      <p:sp>
        <p:nvSpPr>
          <p:cNvPr id="4" name="Slide Number Placeholder 3"/>
          <p:cNvSpPr>
            <a:spLocks noGrp="1"/>
          </p:cNvSpPr>
          <p:nvPr>
            <p:ph type="sldNum" sz="quarter" idx="10"/>
          </p:nvPr>
        </p:nvSpPr>
        <p:spPr/>
        <p:txBody>
          <a:bodyPr/>
          <a:lstStyle/>
          <a:p>
            <a:fld id="{1E1CA1EA-E6D8-4044-8004-F353341ECB42}" type="slidenum">
              <a:rPr lang="en-US" smtClean="0"/>
              <a:t>16</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dirty="0"/>
          </a:p>
        </p:txBody>
      </p:sp>
      <p:sp>
        <p:nvSpPr>
          <p:cNvPr id="4" name="Slide Number Placeholder 3"/>
          <p:cNvSpPr>
            <a:spLocks noGrp="1"/>
          </p:cNvSpPr>
          <p:nvPr>
            <p:ph type="sldNum" sz="quarter" idx="10"/>
          </p:nvPr>
        </p:nvSpPr>
        <p:spPr/>
        <p:txBody>
          <a:bodyPr/>
          <a:lstStyle/>
          <a:p>
            <a:fld id="{1E1CA1EA-E6D8-4044-8004-F353341ECB42}" type="slidenum">
              <a:rPr lang="en-US" smtClean="0"/>
              <a:t>17</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18</a:t>
            </a:fld>
            <a:endParaRPr lang="en-US" dirty="0"/>
          </a:p>
        </p:txBody>
      </p:sp>
    </p:spTree>
    <p:extLst>
      <p:ext uri="{BB962C8B-B14F-4D97-AF65-F5344CB8AC3E}">
        <p14:creationId xmlns:p14="http://schemas.microsoft.com/office/powerpoint/2010/main" val="3860497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19</a:t>
            </a:fld>
            <a:endParaRPr lang="en-US" dirty="0"/>
          </a:p>
        </p:txBody>
      </p:sp>
    </p:spTree>
    <p:extLst>
      <p:ext uri="{BB962C8B-B14F-4D97-AF65-F5344CB8AC3E}">
        <p14:creationId xmlns:p14="http://schemas.microsoft.com/office/powerpoint/2010/main" val="3860497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2</a:t>
            </a:fld>
            <a:endParaRPr lang="en-US" dirty="0"/>
          </a:p>
        </p:txBody>
      </p:sp>
    </p:spTree>
    <p:extLst>
      <p:ext uri="{BB962C8B-B14F-4D97-AF65-F5344CB8AC3E}">
        <p14:creationId xmlns:p14="http://schemas.microsoft.com/office/powerpoint/2010/main" val="2530075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20</a:t>
            </a:fld>
            <a:endParaRPr lang="en-US" dirty="0"/>
          </a:p>
        </p:txBody>
      </p:sp>
    </p:spTree>
    <p:extLst>
      <p:ext uri="{BB962C8B-B14F-4D97-AF65-F5344CB8AC3E}">
        <p14:creationId xmlns:p14="http://schemas.microsoft.com/office/powerpoint/2010/main" val="3860497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21</a:t>
            </a:fld>
            <a:endParaRPr lang="en-US" dirty="0"/>
          </a:p>
        </p:txBody>
      </p:sp>
    </p:spTree>
    <p:extLst>
      <p:ext uri="{BB962C8B-B14F-4D97-AF65-F5344CB8AC3E}">
        <p14:creationId xmlns:p14="http://schemas.microsoft.com/office/powerpoint/2010/main" val="3860497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22</a:t>
            </a:fld>
            <a:endParaRPr lang="en-US" dirty="0"/>
          </a:p>
        </p:txBody>
      </p:sp>
    </p:spTree>
    <p:extLst>
      <p:ext uri="{BB962C8B-B14F-4D97-AF65-F5344CB8AC3E}">
        <p14:creationId xmlns:p14="http://schemas.microsoft.com/office/powerpoint/2010/main" val="3860497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aseline="0" dirty="0" smtClean="0"/>
              <a:t>Opposes to conflict theory. </a:t>
            </a: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23</a:t>
            </a:fld>
            <a:endParaRPr lang="en-US" dirty="0"/>
          </a:p>
        </p:txBody>
      </p:sp>
    </p:spTree>
    <p:extLst>
      <p:ext uri="{BB962C8B-B14F-4D97-AF65-F5344CB8AC3E}">
        <p14:creationId xmlns:p14="http://schemas.microsoft.com/office/powerpoint/2010/main" val="38604974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24</a:t>
            </a:fld>
            <a:endParaRPr lang="en-US" dirty="0"/>
          </a:p>
        </p:txBody>
      </p:sp>
    </p:spTree>
    <p:extLst>
      <p:ext uri="{BB962C8B-B14F-4D97-AF65-F5344CB8AC3E}">
        <p14:creationId xmlns:p14="http://schemas.microsoft.com/office/powerpoint/2010/main" val="38604974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25</a:t>
            </a:fld>
            <a:endParaRPr lang="en-US" dirty="0"/>
          </a:p>
        </p:txBody>
      </p:sp>
    </p:spTree>
    <p:extLst>
      <p:ext uri="{BB962C8B-B14F-4D97-AF65-F5344CB8AC3E}">
        <p14:creationId xmlns:p14="http://schemas.microsoft.com/office/powerpoint/2010/main" val="343612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26</a:t>
            </a:fld>
            <a:endParaRPr lang="en-US" dirty="0"/>
          </a:p>
        </p:txBody>
      </p:sp>
    </p:spTree>
    <p:extLst>
      <p:ext uri="{BB962C8B-B14F-4D97-AF65-F5344CB8AC3E}">
        <p14:creationId xmlns:p14="http://schemas.microsoft.com/office/powerpoint/2010/main" val="3860497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27</a:t>
            </a:fld>
            <a:endParaRPr lang="en-US" dirty="0"/>
          </a:p>
        </p:txBody>
      </p:sp>
    </p:spTree>
    <p:extLst>
      <p:ext uri="{BB962C8B-B14F-4D97-AF65-F5344CB8AC3E}">
        <p14:creationId xmlns:p14="http://schemas.microsoft.com/office/powerpoint/2010/main" val="38604974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28</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baseline="0" dirty="0" smtClean="0"/>
              <a:t>E.g. A is family, B is love</a:t>
            </a: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29</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1"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a:t>
            </a:fld>
            <a:endParaRPr lang="en-US" dirty="0"/>
          </a:p>
        </p:txBody>
      </p:sp>
    </p:spTree>
    <p:extLst>
      <p:ext uri="{BB962C8B-B14F-4D97-AF65-F5344CB8AC3E}">
        <p14:creationId xmlns:p14="http://schemas.microsoft.com/office/powerpoint/2010/main" val="25300756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30</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31</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32</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33</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r>
              <a:rPr lang="en-US" sz="1200" baseline="0" dirty="0" smtClean="0"/>
              <a:t>Transition is determined by which stage you are at family development; restricted emphasis on the family, do not apply out of the family. </a:t>
            </a:r>
          </a:p>
          <a:p>
            <a:pPr marL="0" indent="0">
              <a:spcBef>
                <a:spcPts val="0"/>
              </a:spcBef>
              <a:spcAft>
                <a:spcPts val="0"/>
              </a:spcAft>
              <a:buFont typeface="Arial"/>
              <a:buNone/>
            </a:pPr>
            <a:r>
              <a:rPr lang="en-US" sz="1200" baseline="0" dirty="0" smtClean="0"/>
              <a:t>The idea that family changes over time. </a:t>
            </a: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34</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spcAft>
                <a:spcPts val="0"/>
              </a:spcAft>
              <a:buFont typeface="Arial" panose="020B0604020202020204" pitchFamily="34" charset="0"/>
              <a:buChar char="•"/>
            </a:pP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35</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panose="020B0604020202020204" pitchFamily="34" charset="0"/>
              <a:buNone/>
            </a:pP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36</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panose="020B0604020202020204" pitchFamily="34" charset="0"/>
              <a:buNone/>
            </a:pP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37</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panose="020B0604020202020204" pitchFamily="34" charset="0"/>
              <a:buNone/>
            </a:pP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38</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panose="020B0604020202020204" pitchFamily="34" charset="0"/>
              <a:buNone/>
            </a:pPr>
            <a:endParaRPr lang="en-US"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39</a:t>
            </a:fld>
            <a:endParaRPr lang="en-US" dirty="0"/>
          </a:p>
        </p:txBody>
      </p:sp>
    </p:spTree>
    <p:extLst>
      <p:ext uri="{BB962C8B-B14F-4D97-AF65-F5344CB8AC3E}">
        <p14:creationId xmlns:p14="http://schemas.microsoft.com/office/powerpoint/2010/main" val="1612130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4</a:t>
            </a:fld>
            <a:endParaRPr lang="en-US" dirty="0"/>
          </a:p>
        </p:txBody>
      </p:sp>
    </p:spTree>
    <p:extLst>
      <p:ext uri="{BB962C8B-B14F-4D97-AF65-F5344CB8AC3E}">
        <p14:creationId xmlns:p14="http://schemas.microsoft.com/office/powerpoint/2010/main" val="27269355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40</a:t>
            </a:fld>
            <a:endParaRPr lang="en-US" dirty="0"/>
          </a:p>
        </p:txBody>
      </p:sp>
    </p:spTree>
    <p:extLst>
      <p:ext uri="{BB962C8B-B14F-4D97-AF65-F5344CB8AC3E}">
        <p14:creationId xmlns:p14="http://schemas.microsoft.com/office/powerpoint/2010/main" val="1728509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Concepts</a:t>
            </a:r>
          </a:p>
          <a:p>
            <a:pPr marL="228600" indent="-228600">
              <a:buAutoNum type="arabicPeriod"/>
            </a:pPr>
            <a:r>
              <a:rPr lang="en-US" dirty="0" smtClean="0"/>
              <a:t>Relationships</a:t>
            </a:r>
            <a:r>
              <a:rPr lang="en-US" baseline="0" dirty="0" smtClean="0"/>
              <a:t> between the concepts</a:t>
            </a:r>
          </a:p>
          <a:p>
            <a:pPr marL="228600" indent="-228600">
              <a:buAutoNum type="arabicPeriod"/>
            </a:pPr>
            <a:endParaRPr lang="en-US" dirty="0" smtClean="0"/>
          </a:p>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5</a:t>
            </a:fld>
            <a:endParaRPr lang="en-US" dirty="0"/>
          </a:p>
        </p:txBody>
      </p:sp>
    </p:spTree>
    <p:extLst>
      <p:ext uri="{BB962C8B-B14F-4D97-AF65-F5344CB8AC3E}">
        <p14:creationId xmlns:p14="http://schemas.microsoft.com/office/powerpoint/2010/main" val="2971992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endParaRPr lang="en-US" sz="1200" dirty="0" smtClean="0"/>
          </a:p>
          <a:p>
            <a:pPr marL="0" indent="0">
              <a:spcBef>
                <a:spcPts val="0"/>
              </a:spcBef>
              <a:spcAft>
                <a:spcPts val="0"/>
              </a:spcAft>
              <a:buFont typeface="Arial"/>
              <a:buNone/>
            </a:pPr>
            <a:r>
              <a:rPr lang="en-US" sz="1200" dirty="0" smtClean="0"/>
              <a:t> </a:t>
            </a:r>
          </a:p>
        </p:txBody>
      </p:sp>
      <p:sp>
        <p:nvSpPr>
          <p:cNvPr id="4" name="Slide Number Placeholder 3"/>
          <p:cNvSpPr>
            <a:spLocks noGrp="1"/>
          </p:cNvSpPr>
          <p:nvPr>
            <p:ph type="sldNum" sz="quarter" idx="10"/>
          </p:nvPr>
        </p:nvSpPr>
        <p:spPr/>
        <p:txBody>
          <a:bodyPr/>
          <a:lstStyle/>
          <a:p>
            <a:fld id="{1E1CA1EA-E6D8-4044-8004-F353341ECB42}" type="slidenum">
              <a:rPr lang="en-US" smtClean="0"/>
              <a:t>6</a:t>
            </a:fld>
            <a:endParaRPr lang="en-US" dirty="0"/>
          </a:p>
        </p:txBody>
      </p:sp>
    </p:spTree>
    <p:extLst>
      <p:ext uri="{BB962C8B-B14F-4D97-AF65-F5344CB8AC3E}">
        <p14:creationId xmlns:p14="http://schemas.microsoft.com/office/powerpoint/2010/main" val="2180202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r>
              <a:rPr lang="en-US" sz="1200" dirty="0" smtClean="0"/>
              <a:t>E.g. If the famil</a:t>
            </a:r>
            <a:r>
              <a:rPr lang="en-US" sz="1200" baseline="0" dirty="0" smtClean="0"/>
              <a:t>y is a married couple, then the housework is done by the wife</a:t>
            </a:r>
          </a:p>
          <a:p>
            <a:pPr marL="0" indent="0">
              <a:spcBef>
                <a:spcPts val="0"/>
              </a:spcBef>
              <a:spcAft>
                <a:spcPts val="0"/>
              </a:spcAft>
              <a:buFont typeface="Arial"/>
              <a:buNone/>
            </a:pPr>
            <a:r>
              <a:rPr lang="en-US" sz="1200" baseline="0" dirty="0" smtClean="0"/>
              <a:t>E.g. If the family is a married couple with children, then housework is done by everyone</a:t>
            </a:r>
            <a:endParaRPr lang="en-US" sz="120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7</a:t>
            </a:fld>
            <a:endParaRPr lang="en-US" dirty="0"/>
          </a:p>
        </p:txBody>
      </p:sp>
    </p:spTree>
    <p:extLst>
      <p:ext uri="{BB962C8B-B14F-4D97-AF65-F5344CB8AC3E}">
        <p14:creationId xmlns:p14="http://schemas.microsoft.com/office/powerpoint/2010/main" val="2180202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8</a:t>
            </a:fld>
            <a:endParaRPr lang="en-US" dirty="0"/>
          </a:p>
        </p:txBody>
      </p:sp>
    </p:spTree>
    <p:extLst>
      <p:ext uri="{BB962C8B-B14F-4D97-AF65-F5344CB8AC3E}">
        <p14:creationId xmlns:p14="http://schemas.microsoft.com/office/powerpoint/2010/main" val="944240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9</a:t>
            </a:fld>
            <a:endParaRPr lang="en-US" dirty="0"/>
          </a:p>
        </p:txBody>
      </p:sp>
    </p:spTree>
    <p:extLst>
      <p:ext uri="{BB962C8B-B14F-4D97-AF65-F5344CB8AC3E}">
        <p14:creationId xmlns:p14="http://schemas.microsoft.com/office/powerpoint/2010/main" val="3159268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227E9D-E75D-6646-8DE1-4678C178D8CA}" type="datetimeFigureOut">
              <a:rPr lang="en-US" smtClean="0"/>
              <a:t>8/25/2015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364908C-0507-964B-B4A5-7ACDF23A5347}"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27E9D-E75D-6646-8DE1-4678C178D8CA}" type="datetimeFigureOut">
              <a:rPr lang="en-US" smtClean="0"/>
              <a:t>8/25/2015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27E9D-E75D-6646-8DE1-4678C178D8CA}" type="datetimeFigureOut">
              <a:rPr lang="en-US" smtClean="0"/>
              <a:t>8/25/2015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227E9D-E75D-6646-8DE1-4678C178D8CA}" type="datetimeFigureOut">
              <a:rPr lang="en-US" smtClean="0"/>
              <a:t>8/25/2015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D227E9D-E75D-6646-8DE1-4678C178D8CA}" type="datetimeFigureOut">
              <a:rPr lang="en-US" smtClean="0"/>
              <a:t>8/25/2015</a:t>
            </a:fld>
            <a:endParaRPr lang="en-US" dirty="0"/>
          </a:p>
        </p:txBody>
      </p:sp>
      <p:sp>
        <p:nvSpPr>
          <p:cNvPr id="8" name="Slide Number Placeholder 7"/>
          <p:cNvSpPr>
            <a:spLocks noGrp="1"/>
          </p:cNvSpPr>
          <p:nvPr>
            <p:ph type="sldNum" sz="quarter" idx="11"/>
          </p:nvPr>
        </p:nvSpPr>
        <p:spPr/>
        <p:txBody>
          <a:bodyPr/>
          <a:lstStyle/>
          <a:p>
            <a:fld id="{D364908C-0507-964B-B4A5-7ACDF23A5347}"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227E9D-E75D-6646-8DE1-4678C178D8CA}" type="datetimeFigureOut">
              <a:rPr lang="en-US" smtClean="0"/>
              <a:t>8/25/2015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227E9D-E75D-6646-8DE1-4678C178D8CA}" type="datetimeFigureOut">
              <a:rPr lang="en-US" smtClean="0"/>
              <a:t>8/25/2015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227E9D-E75D-6646-8DE1-4678C178D8CA}" type="datetimeFigureOut">
              <a:rPr lang="en-US" smtClean="0"/>
              <a:t>8/25/2015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27E9D-E75D-6646-8DE1-4678C178D8CA}" type="datetimeFigureOut">
              <a:rPr lang="en-US" smtClean="0"/>
              <a:t>8/25/2015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27E9D-E75D-6646-8DE1-4678C178D8CA}" type="datetimeFigureOut">
              <a:rPr lang="en-US" smtClean="0"/>
              <a:t>8/25/2015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64908C-0507-964B-B4A5-7ACDF23A5347}"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27E9D-E75D-6646-8DE1-4678C178D8CA}" type="datetimeFigureOut">
              <a:rPr lang="en-US" smtClean="0"/>
              <a:t>8/25/2015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364908C-0507-964B-B4A5-7ACDF23A5347}" type="slidenum">
              <a:rPr lang="en-US" smtClean="0"/>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D227E9D-E75D-6646-8DE1-4678C178D8CA}" type="datetimeFigureOut">
              <a:rPr lang="en-US" smtClean="0"/>
              <a:t>8/25/2015</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D364908C-0507-964B-B4A5-7ACDF23A5347}" type="slidenum">
              <a:rPr lang="en-US" smtClean="0"/>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channelnewsasia.com/news/singapore/ndr-2015-enhanced-baby/2070568.html?cx_tag=similar#cxrecs_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Lecture 3: </a:t>
            </a:r>
            <a:br>
              <a:rPr lang="en-US" sz="3600" dirty="0" smtClean="0"/>
            </a:br>
            <a:r>
              <a:rPr lang="en-US" sz="3600" dirty="0" smtClean="0"/>
              <a:t>THEORIES AND METHODS </a:t>
            </a:r>
            <a:endParaRPr lang="en-US" sz="3600" dirty="0"/>
          </a:p>
        </p:txBody>
      </p:sp>
      <p:sp>
        <p:nvSpPr>
          <p:cNvPr id="3" name="Subtitle 2"/>
          <p:cNvSpPr>
            <a:spLocks noGrp="1"/>
          </p:cNvSpPr>
          <p:nvPr>
            <p:ph type="subTitle" idx="1"/>
          </p:nvPr>
        </p:nvSpPr>
        <p:spPr>
          <a:xfrm>
            <a:off x="457200" y="4800600"/>
            <a:ext cx="8432800" cy="914400"/>
          </a:xfrm>
        </p:spPr>
        <p:txBody>
          <a:bodyPr>
            <a:noAutofit/>
          </a:bodyPr>
          <a:lstStyle/>
          <a:p>
            <a:r>
              <a:rPr lang="en-US" sz="2800" dirty="0" smtClean="0"/>
              <a:t>SC22o5: Sociology of the family</a:t>
            </a:r>
            <a:endParaRPr lang="en-US" sz="2800" dirty="0"/>
          </a:p>
        </p:txBody>
      </p:sp>
    </p:spTree>
    <p:extLst>
      <p:ext uri="{BB962C8B-B14F-4D97-AF65-F5344CB8AC3E}">
        <p14:creationId xmlns:p14="http://schemas.microsoft.com/office/powerpoint/2010/main" val="199509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pPr>
              <a:spcBef>
                <a:spcPts val="0"/>
              </a:spcBef>
              <a:spcAft>
                <a:spcPts val="0"/>
              </a:spcAft>
            </a:pPr>
            <a:r>
              <a:rPr lang="en-US" sz="3200" dirty="0"/>
              <a:t>History of theory in the analysis of the </a:t>
            </a:r>
            <a:r>
              <a:rPr lang="en-US" sz="3200" dirty="0" smtClean="0"/>
              <a:t>family</a:t>
            </a:r>
            <a:endParaRPr lang="en-US" sz="3200" dirty="0"/>
          </a:p>
        </p:txBody>
      </p:sp>
      <p:sp>
        <p:nvSpPr>
          <p:cNvPr id="3" name="Content Placeholder 2"/>
          <p:cNvSpPr>
            <a:spLocks noGrp="1"/>
          </p:cNvSpPr>
          <p:nvPr>
            <p:ph idx="1"/>
          </p:nvPr>
        </p:nvSpPr>
        <p:spPr/>
        <p:txBody>
          <a:bodyPr>
            <a:noAutofit/>
          </a:bodyPr>
          <a:lstStyle/>
          <a:p>
            <a:pPr>
              <a:lnSpc>
                <a:spcPct val="110000"/>
              </a:lnSpc>
              <a:spcBef>
                <a:spcPts val="0"/>
              </a:spcBef>
              <a:spcAft>
                <a:spcPts val="0"/>
              </a:spcAft>
            </a:pPr>
            <a:endParaRPr lang="en-US" dirty="0" smtClean="0"/>
          </a:p>
          <a:p>
            <a:pPr>
              <a:lnSpc>
                <a:spcPct val="110000"/>
              </a:lnSpc>
              <a:spcBef>
                <a:spcPts val="0"/>
              </a:spcBef>
              <a:spcAft>
                <a:spcPts val="0"/>
              </a:spcAft>
            </a:pPr>
            <a:r>
              <a:rPr lang="en-US" dirty="0"/>
              <a:t>1950-1966</a:t>
            </a:r>
          </a:p>
          <a:p>
            <a:pPr marL="171450" indent="-171450">
              <a:lnSpc>
                <a:spcPct val="110000"/>
              </a:lnSpc>
              <a:spcBef>
                <a:spcPts val="0"/>
              </a:spcBef>
              <a:spcAft>
                <a:spcPts val="0"/>
              </a:spcAft>
              <a:buFont typeface="Arial"/>
              <a:buChar char="•"/>
            </a:pPr>
            <a:r>
              <a:rPr lang="en-US" dirty="0"/>
              <a:t>Identifying conceptual frameworks but analysis was “amateurish, trivial, scattered, often sterile, and sometimes moralistic” </a:t>
            </a:r>
          </a:p>
          <a:p>
            <a:pPr>
              <a:lnSpc>
                <a:spcPct val="110000"/>
              </a:lnSpc>
              <a:spcBef>
                <a:spcPts val="0"/>
              </a:spcBef>
              <a:spcAft>
                <a:spcPts val="0"/>
              </a:spcAft>
            </a:pPr>
            <a:r>
              <a:rPr lang="en-US" sz="1200" b="0" dirty="0" smtClean="0"/>
              <a:t>H. Christensen (1964) </a:t>
            </a:r>
            <a:r>
              <a:rPr lang="en-US" sz="1200" b="0" i="1" dirty="0" smtClean="0"/>
              <a:t>Handbook of Marriage and the Family</a:t>
            </a:r>
            <a:endParaRPr lang="en-US" sz="1200" b="0" dirty="0"/>
          </a:p>
          <a:p>
            <a:pPr>
              <a:lnSpc>
                <a:spcPct val="110000"/>
              </a:lnSpc>
              <a:spcBef>
                <a:spcPts val="0"/>
              </a:spcBef>
              <a:spcAft>
                <a:spcPts val="0"/>
              </a:spcAft>
            </a:pPr>
            <a:endParaRPr lang="en-US" dirty="0"/>
          </a:p>
          <a:p>
            <a:pPr>
              <a:lnSpc>
                <a:spcPct val="110000"/>
              </a:lnSpc>
              <a:spcBef>
                <a:spcPts val="0"/>
              </a:spcBef>
              <a:spcAft>
                <a:spcPts val="0"/>
              </a:spcAft>
            </a:pPr>
            <a:r>
              <a:rPr lang="en-US" dirty="0"/>
              <a:t>1967-1979</a:t>
            </a:r>
          </a:p>
          <a:p>
            <a:pPr marL="171450" indent="-171450">
              <a:lnSpc>
                <a:spcPct val="110000"/>
              </a:lnSpc>
              <a:spcBef>
                <a:spcPts val="0"/>
              </a:spcBef>
              <a:spcAft>
                <a:spcPts val="0"/>
              </a:spcAft>
              <a:buFont typeface="Arial"/>
              <a:buChar char="•"/>
            </a:pPr>
            <a:r>
              <a:rPr lang="en-US" dirty="0"/>
              <a:t>Applying the principles of </a:t>
            </a:r>
            <a:r>
              <a:rPr lang="en-US" dirty="0" smtClean="0"/>
              <a:t>deductive, </a:t>
            </a:r>
            <a:r>
              <a:rPr lang="en-US" dirty="0"/>
              <a:t>propositional theory-building by philosophers and sociologists to various research areas </a:t>
            </a:r>
            <a:endParaRPr lang="en-US" dirty="0" smtClean="0"/>
          </a:p>
          <a:p>
            <a:pPr>
              <a:lnSpc>
                <a:spcPct val="110000"/>
              </a:lnSpc>
              <a:spcBef>
                <a:spcPts val="0"/>
              </a:spcBef>
              <a:spcAft>
                <a:spcPts val="0"/>
              </a:spcAft>
            </a:pPr>
            <a:r>
              <a:rPr lang="en-US" sz="1200" b="0" dirty="0" smtClean="0"/>
              <a:t>W. R Burr, R. Hill, F. I. Nye and I. Reiss (1979) </a:t>
            </a:r>
            <a:r>
              <a:rPr lang="en-US" sz="1200" b="0" i="1" dirty="0" smtClean="0"/>
              <a:t>Contemporary Theories about the Family (2 vols.)</a:t>
            </a:r>
            <a:endParaRPr lang="en-US" b="0" dirty="0" smtClean="0"/>
          </a:p>
          <a:p>
            <a:pPr marL="342900" indent="-342900">
              <a:lnSpc>
                <a:spcPct val="110000"/>
              </a:lnSpc>
              <a:spcBef>
                <a:spcPts val="0"/>
              </a:spcBef>
              <a:spcAft>
                <a:spcPts val="0"/>
              </a:spcAft>
              <a:buFont typeface="Arial"/>
              <a:buChar char="•"/>
            </a:pPr>
            <a:r>
              <a:rPr lang="en-US" dirty="0" smtClean="0"/>
              <a:t>National </a:t>
            </a:r>
            <a:r>
              <a:rPr lang="en-US" dirty="0"/>
              <a:t>Council of Family </a:t>
            </a:r>
            <a:r>
              <a:rPr lang="en-US" dirty="0" smtClean="0"/>
              <a:t>Relations</a:t>
            </a:r>
            <a:endParaRPr lang="en-US" dirty="0"/>
          </a:p>
        </p:txBody>
      </p:sp>
    </p:spTree>
    <p:extLst>
      <p:ext uri="{BB962C8B-B14F-4D97-AF65-F5344CB8AC3E}">
        <p14:creationId xmlns:p14="http://schemas.microsoft.com/office/powerpoint/2010/main" val="1045408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58200" cy="1371600"/>
          </a:xfrm>
        </p:spPr>
        <p:txBody>
          <a:bodyPr>
            <a:normAutofit/>
          </a:bodyPr>
          <a:lstStyle/>
          <a:p>
            <a:pPr>
              <a:spcBef>
                <a:spcPts val="0"/>
              </a:spcBef>
              <a:spcAft>
                <a:spcPts val="0"/>
              </a:spcAft>
            </a:pPr>
            <a:r>
              <a:rPr lang="en-US" sz="3200" dirty="0"/>
              <a:t>History of theory in the analysis of the </a:t>
            </a:r>
            <a:r>
              <a:rPr lang="en-US" sz="3200" dirty="0" smtClean="0"/>
              <a:t>family</a:t>
            </a:r>
            <a:endParaRPr lang="en-US" sz="3200" dirty="0"/>
          </a:p>
        </p:txBody>
      </p:sp>
      <p:sp>
        <p:nvSpPr>
          <p:cNvPr id="4" name="Content Placeholder 3"/>
          <p:cNvSpPr>
            <a:spLocks noGrp="1"/>
          </p:cNvSpPr>
          <p:nvPr>
            <p:ph idx="1"/>
          </p:nvPr>
        </p:nvSpPr>
        <p:spPr/>
        <p:txBody>
          <a:bodyPr>
            <a:normAutofit/>
          </a:bodyPr>
          <a:lstStyle/>
          <a:p>
            <a:pPr>
              <a:spcBef>
                <a:spcPts val="0"/>
              </a:spcBef>
              <a:spcAft>
                <a:spcPts val="0"/>
              </a:spcAft>
            </a:pPr>
            <a:endParaRPr lang="en-US" sz="1800" dirty="0" smtClean="0"/>
          </a:p>
          <a:p>
            <a:pPr>
              <a:spcBef>
                <a:spcPts val="0"/>
              </a:spcBef>
              <a:spcAft>
                <a:spcPts val="0"/>
              </a:spcAft>
            </a:pPr>
            <a:r>
              <a:rPr lang="en-US" sz="1800" dirty="0"/>
              <a:t>1980-</a:t>
            </a:r>
            <a:r>
              <a:rPr lang="en-US" sz="1800" dirty="0" smtClean="0"/>
              <a:t>present</a:t>
            </a:r>
            <a:endParaRPr lang="en-US" sz="1800" dirty="0"/>
          </a:p>
          <a:p>
            <a:pPr marL="285750" indent="-285750">
              <a:spcBef>
                <a:spcPts val="0"/>
              </a:spcBef>
              <a:spcAft>
                <a:spcPts val="0"/>
              </a:spcAft>
              <a:buFont typeface="Arial"/>
              <a:buChar char="•"/>
            </a:pPr>
            <a:r>
              <a:rPr lang="en-US" sz="1800" dirty="0"/>
              <a:t>Impact of feminist and ethnic minority theories and perspectives</a:t>
            </a:r>
          </a:p>
          <a:p>
            <a:pPr marL="285750" indent="-285750">
              <a:spcBef>
                <a:spcPts val="0"/>
              </a:spcBef>
              <a:spcAft>
                <a:spcPts val="0"/>
              </a:spcAft>
              <a:buFont typeface="Arial"/>
              <a:buChar char="•"/>
            </a:pPr>
            <a:r>
              <a:rPr lang="en-US" sz="1800" dirty="0"/>
              <a:t>Realization that family forms have changed dramatically</a:t>
            </a:r>
          </a:p>
          <a:p>
            <a:pPr marL="285750" indent="-285750">
              <a:spcBef>
                <a:spcPts val="0"/>
              </a:spcBef>
              <a:spcAft>
                <a:spcPts val="0"/>
              </a:spcAft>
              <a:buFont typeface="Arial"/>
              <a:buChar char="•"/>
            </a:pPr>
            <a:r>
              <a:rPr lang="en-US" sz="1800" dirty="0"/>
              <a:t>Greater multidisciplinary inclusiveness</a:t>
            </a:r>
          </a:p>
          <a:p>
            <a:pPr marL="285750" indent="-285750">
              <a:spcBef>
                <a:spcPts val="0"/>
              </a:spcBef>
              <a:spcAft>
                <a:spcPts val="0"/>
              </a:spcAft>
              <a:buFont typeface="Arial"/>
              <a:buChar char="•"/>
            </a:pPr>
            <a:r>
              <a:rPr lang="en-US" sz="1800" dirty="0"/>
              <a:t>More theoretical and methodological diversity  </a:t>
            </a:r>
          </a:p>
          <a:p>
            <a:pPr marL="285750" indent="-285750">
              <a:spcBef>
                <a:spcPts val="0"/>
              </a:spcBef>
              <a:spcAft>
                <a:spcPts val="0"/>
              </a:spcAft>
              <a:buFont typeface="Arial"/>
              <a:buChar char="•"/>
            </a:pPr>
            <a:r>
              <a:rPr lang="en-US" sz="1800" dirty="0"/>
              <a:t>More concern with language and meaning</a:t>
            </a:r>
          </a:p>
          <a:p>
            <a:pPr marL="285750" indent="-285750">
              <a:spcBef>
                <a:spcPts val="0"/>
              </a:spcBef>
              <a:spcAft>
                <a:spcPts val="0"/>
              </a:spcAft>
              <a:buFont typeface="Arial"/>
              <a:buChar char="•"/>
            </a:pPr>
            <a:r>
              <a:rPr lang="en-US" sz="1800" dirty="0"/>
              <a:t>More constructivist and contextual approaches</a:t>
            </a:r>
          </a:p>
          <a:p>
            <a:pPr marL="285750" indent="-285750">
              <a:spcBef>
                <a:spcPts val="0"/>
              </a:spcBef>
              <a:spcAft>
                <a:spcPts val="0"/>
              </a:spcAft>
              <a:buFont typeface="Arial"/>
              <a:buChar char="•"/>
            </a:pPr>
            <a:r>
              <a:rPr lang="en-US" sz="1800" dirty="0"/>
              <a:t>Increased concern with ethics, values, and religion</a:t>
            </a:r>
          </a:p>
          <a:p>
            <a:pPr marL="285750" indent="-285750">
              <a:spcBef>
                <a:spcPts val="0"/>
              </a:spcBef>
              <a:spcAft>
                <a:spcPts val="0"/>
              </a:spcAft>
              <a:buFont typeface="Arial"/>
              <a:buChar char="•"/>
            </a:pPr>
            <a:r>
              <a:rPr lang="en-US" sz="1800" dirty="0"/>
              <a:t>A breakdown of the dichotomy between the private and public spheres </a:t>
            </a:r>
            <a:r>
              <a:rPr lang="en-US" sz="1800" dirty="0" smtClean="0">
                <a:solidFill>
                  <a:srgbClr val="FF0000"/>
                </a:solidFill>
              </a:rPr>
              <a:t>(separation is not as clear as thought)</a:t>
            </a:r>
            <a:endParaRPr lang="en-US" sz="1800" dirty="0">
              <a:solidFill>
                <a:srgbClr val="FF0000"/>
              </a:solidFill>
            </a:endParaRPr>
          </a:p>
          <a:p>
            <a:pPr marL="285750" indent="-285750">
              <a:spcBef>
                <a:spcPts val="0"/>
              </a:spcBef>
              <a:spcAft>
                <a:spcPts val="0"/>
              </a:spcAft>
              <a:buFont typeface="Arial"/>
              <a:buChar char="•"/>
            </a:pPr>
            <a:r>
              <a:rPr lang="en-US" sz="1800" dirty="0"/>
              <a:t>Greater recognition by family scholars of the contextual limits of family theory and research knowledge </a:t>
            </a:r>
            <a:endParaRPr lang="en-US" sz="1400" dirty="0"/>
          </a:p>
          <a:p>
            <a:pPr>
              <a:spcBef>
                <a:spcPts val="0"/>
              </a:spcBef>
              <a:spcAft>
                <a:spcPts val="0"/>
              </a:spcAft>
            </a:pPr>
            <a:r>
              <a:rPr lang="en-US" sz="1200" b="0" dirty="0" smtClean="0"/>
              <a:t>W. Doherty, P. Boss, R. </a:t>
            </a:r>
            <a:r>
              <a:rPr lang="en-US" sz="1200" b="0" dirty="0" err="1" smtClean="0"/>
              <a:t>LaRossa</a:t>
            </a:r>
            <a:r>
              <a:rPr lang="en-US" sz="1200" b="0" dirty="0" smtClean="0"/>
              <a:t>, W. </a:t>
            </a:r>
            <a:r>
              <a:rPr lang="en-US" sz="1200" b="0" dirty="0" err="1" smtClean="0"/>
              <a:t>Schumm</a:t>
            </a:r>
            <a:r>
              <a:rPr lang="en-US" sz="1200" b="0" dirty="0" smtClean="0"/>
              <a:t> and S. Steinmetz (1993) </a:t>
            </a:r>
            <a:r>
              <a:rPr lang="en-US" sz="1200" b="0" i="1" dirty="0" smtClean="0"/>
              <a:t>Sourcebook of Family Theories and Methods: A Contextual Approach  </a:t>
            </a:r>
            <a:endParaRPr lang="en-US" sz="1200" b="0" i="1" dirty="0"/>
          </a:p>
        </p:txBody>
      </p:sp>
    </p:spTree>
    <p:extLst>
      <p:ext uri="{BB962C8B-B14F-4D97-AF65-F5344CB8AC3E}">
        <p14:creationId xmlns:p14="http://schemas.microsoft.com/office/powerpoint/2010/main" val="3182714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600" dirty="0" smtClean="0"/>
              <a:t>conceptual frameworks</a:t>
            </a:r>
            <a:endParaRPr lang="en-US" sz="3600"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52902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3200" dirty="0" smtClean="0">
                <a:solidFill>
                  <a:srgbClr val="1782BF"/>
                </a:solidFill>
              </a:rPr>
              <a:t>Social exchange framework:</a:t>
            </a:r>
            <a:br>
              <a:rPr lang="en-US" sz="3200" dirty="0" smtClean="0">
                <a:solidFill>
                  <a:srgbClr val="1782BF"/>
                </a:solidFill>
              </a:rPr>
            </a:br>
            <a:r>
              <a:rPr lang="en-US" sz="3200" dirty="0"/>
              <a:t>Intellectual traditions </a:t>
            </a:r>
            <a:endParaRPr lang="en-US" sz="3200" dirty="0">
              <a:solidFill>
                <a:srgbClr val="1782BF"/>
              </a:solidFill>
            </a:endParaRPr>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smtClean="0"/>
              <a:t>Utilitarianism </a:t>
            </a:r>
            <a:endParaRPr lang="en-US" sz="2400" dirty="0"/>
          </a:p>
          <a:p>
            <a:pPr marL="342900" indent="-342900">
              <a:spcBef>
                <a:spcPts val="0"/>
              </a:spcBef>
              <a:spcAft>
                <a:spcPts val="0"/>
              </a:spcAft>
              <a:buFont typeface="Arial"/>
              <a:buChar char="•"/>
            </a:pPr>
            <a:r>
              <a:rPr lang="en-US" sz="2400" dirty="0" smtClean="0"/>
              <a:t>A philosophical perspective that has heavily influenced exchange theories in the social sciences</a:t>
            </a:r>
          </a:p>
          <a:p>
            <a:pPr marL="342900" indent="-342900">
              <a:spcBef>
                <a:spcPts val="0"/>
              </a:spcBef>
              <a:spcAft>
                <a:spcPts val="0"/>
              </a:spcAft>
              <a:buFont typeface="Arial"/>
              <a:buChar char="•"/>
            </a:pPr>
            <a:r>
              <a:rPr lang="en-US" sz="2400" dirty="0"/>
              <a:t>I</a:t>
            </a:r>
            <a:r>
              <a:rPr lang="en-US" sz="2400" dirty="0" smtClean="0"/>
              <a:t>ndividuals weigh the rewards and costs associated with behavioral choices </a:t>
            </a:r>
          </a:p>
          <a:p>
            <a:pPr marL="342900" indent="-342900">
              <a:spcBef>
                <a:spcPts val="0"/>
              </a:spcBef>
              <a:spcAft>
                <a:spcPts val="0"/>
              </a:spcAft>
              <a:buFont typeface="Arial"/>
              <a:buChar char="•"/>
            </a:pPr>
            <a:r>
              <a:rPr lang="en-US" sz="2400" dirty="0" smtClean="0"/>
              <a:t>They choose those activities that maximize their rewards </a:t>
            </a:r>
            <a:endParaRPr lang="en-US" sz="2400" dirty="0"/>
          </a:p>
        </p:txBody>
      </p:sp>
    </p:spTree>
    <p:extLst>
      <p:ext uri="{BB962C8B-B14F-4D97-AF65-F5344CB8AC3E}">
        <p14:creationId xmlns:p14="http://schemas.microsoft.com/office/powerpoint/2010/main" val="3061099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3200" dirty="0" smtClean="0">
                <a:solidFill>
                  <a:srgbClr val="1782BF"/>
                </a:solidFill>
              </a:rPr>
              <a:t>Social exchange framework:</a:t>
            </a:r>
            <a:br>
              <a:rPr lang="en-US" sz="3200" dirty="0" smtClean="0">
                <a:solidFill>
                  <a:srgbClr val="1782BF"/>
                </a:solidFill>
              </a:rPr>
            </a:br>
            <a:r>
              <a:rPr lang="en-US" sz="3200" dirty="0"/>
              <a:t>Focus and assumptions </a:t>
            </a:r>
            <a:endParaRPr lang="en-US" sz="3200" dirty="0">
              <a:solidFill>
                <a:srgbClr val="1782BF"/>
              </a:solidFill>
            </a:endParaRPr>
          </a:p>
        </p:txBody>
      </p:sp>
      <p:sp>
        <p:nvSpPr>
          <p:cNvPr id="3" name="Content Placeholder 2"/>
          <p:cNvSpPr>
            <a:spLocks noGrp="1"/>
          </p:cNvSpPr>
          <p:nvPr>
            <p:ph idx="1"/>
          </p:nvPr>
        </p:nvSpPr>
        <p:spPr/>
        <p:txBody>
          <a:bodyPr>
            <a:normAutofit fontScale="92500" lnSpcReduction="20000"/>
          </a:bodyPr>
          <a:lstStyle/>
          <a:p>
            <a:pPr>
              <a:spcBef>
                <a:spcPts val="0"/>
              </a:spcBef>
              <a:spcAft>
                <a:spcPts val="0"/>
              </a:spcAft>
            </a:pPr>
            <a:endParaRPr lang="en-US" sz="2400" dirty="0" smtClean="0"/>
          </a:p>
          <a:p>
            <a:pPr marL="342900" indent="-342900">
              <a:spcBef>
                <a:spcPts val="0"/>
              </a:spcBef>
              <a:spcAft>
                <a:spcPts val="0"/>
              </a:spcAft>
              <a:buFont typeface="Arial"/>
              <a:buChar char="•"/>
            </a:pPr>
            <a:r>
              <a:rPr lang="en-US" sz="2400" dirty="0" smtClean="0">
                <a:solidFill>
                  <a:srgbClr val="FF0000"/>
                </a:solidFill>
              </a:rPr>
              <a:t>Central focus: Human </a:t>
            </a:r>
            <a:r>
              <a:rPr lang="en-US" sz="2400" dirty="0" smtClean="0">
                <a:solidFill>
                  <a:srgbClr val="FF0000"/>
                </a:solidFill>
              </a:rPr>
              <a:t>beings are viewed as motivated out of self-interest</a:t>
            </a:r>
          </a:p>
          <a:p>
            <a:pPr marL="342900" indent="-342900">
              <a:spcBef>
                <a:spcPts val="0"/>
              </a:spcBef>
              <a:spcAft>
                <a:spcPts val="0"/>
              </a:spcAft>
              <a:buFont typeface="Arial"/>
              <a:buChar char="•"/>
            </a:pPr>
            <a:r>
              <a:rPr lang="en-US" sz="2400" dirty="0" smtClean="0"/>
              <a:t>The focus is on the individual and what propels that individual to action </a:t>
            </a:r>
          </a:p>
          <a:p>
            <a:pPr marL="342900" indent="-342900">
              <a:spcBef>
                <a:spcPts val="0"/>
              </a:spcBef>
              <a:spcAft>
                <a:spcPts val="0"/>
              </a:spcAft>
              <a:buFont typeface="Arial"/>
              <a:buChar char="•"/>
            </a:pPr>
            <a:r>
              <a:rPr lang="en-US" sz="2400" dirty="0" smtClean="0"/>
              <a:t>Exchange theory is based on the assumption of individual self-interest </a:t>
            </a:r>
          </a:p>
          <a:p>
            <a:pPr marL="342900" indent="-342900">
              <a:spcBef>
                <a:spcPts val="0"/>
              </a:spcBef>
              <a:spcAft>
                <a:spcPts val="0"/>
              </a:spcAft>
              <a:buFont typeface="Arial"/>
              <a:buChar char="•"/>
            </a:pPr>
            <a:r>
              <a:rPr lang="en-US" sz="2400" dirty="0"/>
              <a:t>S</a:t>
            </a:r>
            <a:r>
              <a:rPr lang="en-US" sz="2400" dirty="0" smtClean="0"/>
              <a:t>ocial scientists can understand an individual’s actions by </a:t>
            </a:r>
            <a:r>
              <a:rPr lang="en-US" sz="2400" dirty="0" smtClean="0">
                <a:solidFill>
                  <a:srgbClr val="FF0000"/>
                </a:solidFill>
              </a:rPr>
              <a:t>understanding the individual’s interests and values </a:t>
            </a:r>
          </a:p>
          <a:p>
            <a:pPr marL="342900" indent="-342900">
              <a:spcBef>
                <a:spcPts val="0"/>
              </a:spcBef>
              <a:spcAft>
                <a:spcPts val="0"/>
              </a:spcAft>
              <a:buFont typeface="Arial"/>
              <a:buChar char="•"/>
            </a:pPr>
            <a:r>
              <a:rPr lang="en-US" sz="2400" dirty="0" smtClean="0"/>
              <a:t>These interests allow the individual to account for both costs and rewards and make choices that maximize the individual’s profit</a:t>
            </a:r>
          </a:p>
          <a:p>
            <a:pPr marL="342900" indent="-342900">
              <a:spcBef>
                <a:spcPts val="0"/>
              </a:spcBef>
              <a:spcAft>
                <a:spcPts val="0"/>
              </a:spcAft>
              <a:buFont typeface="Arial"/>
              <a:buChar char="•"/>
            </a:pPr>
            <a:r>
              <a:rPr lang="en-US" sz="2400" dirty="0" smtClean="0"/>
              <a:t>Rational actors </a:t>
            </a:r>
            <a:r>
              <a:rPr lang="en-US" sz="2400" dirty="0" smtClean="0">
                <a:solidFill>
                  <a:srgbClr val="FF0000"/>
                </a:solidFill>
              </a:rPr>
              <a:t>choose a course of action that produces the greatest benefit </a:t>
            </a:r>
            <a:endParaRPr lang="en-US" sz="2400" dirty="0">
              <a:solidFill>
                <a:srgbClr val="FF0000"/>
              </a:solidFill>
            </a:endParaRPr>
          </a:p>
        </p:txBody>
      </p:sp>
    </p:spTree>
    <p:extLst>
      <p:ext uri="{BB962C8B-B14F-4D97-AF65-F5344CB8AC3E}">
        <p14:creationId xmlns:p14="http://schemas.microsoft.com/office/powerpoint/2010/main" val="2346152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3200" dirty="0" smtClean="0">
                <a:solidFill>
                  <a:srgbClr val="1782BF"/>
                </a:solidFill>
              </a:rPr>
              <a:t>Social exchange framework:</a:t>
            </a:r>
            <a:br>
              <a:rPr lang="en-US" sz="3200" dirty="0" smtClean="0">
                <a:solidFill>
                  <a:srgbClr val="1782BF"/>
                </a:solidFill>
              </a:rPr>
            </a:br>
            <a:r>
              <a:rPr lang="en-US" sz="3200" dirty="0" smtClean="0"/>
              <a:t>Concepts</a:t>
            </a:r>
            <a:endParaRPr lang="en-US" sz="3200" dirty="0">
              <a:solidFill>
                <a:srgbClr val="1782BF"/>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616330"/>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5192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3200" dirty="0" smtClean="0">
                <a:solidFill>
                  <a:srgbClr val="1782BF"/>
                </a:solidFill>
              </a:rPr>
              <a:t>Social exchange framework:</a:t>
            </a:r>
            <a:br>
              <a:rPr lang="en-US" sz="3200" dirty="0" smtClean="0">
                <a:solidFill>
                  <a:srgbClr val="1782BF"/>
                </a:solidFill>
              </a:rPr>
            </a:br>
            <a:r>
              <a:rPr lang="en-US" sz="3200" dirty="0" smtClean="0">
                <a:solidFill>
                  <a:srgbClr val="1782BF"/>
                </a:solidFill>
              </a:rPr>
              <a:t>Propositions </a:t>
            </a:r>
            <a:endParaRPr lang="en-US" sz="3200" dirty="0">
              <a:solidFill>
                <a:srgbClr val="1782BF"/>
              </a:solidFill>
            </a:endParaRPr>
          </a:p>
        </p:txBody>
      </p:sp>
      <p:sp>
        <p:nvSpPr>
          <p:cNvPr id="3" name="Content Placeholder 2"/>
          <p:cNvSpPr>
            <a:spLocks noGrp="1"/>
          </p:cNvSpPr>
          <p:nvPr>
            <p:ph idx="1"/>
          </p:nvPr>
        </p:nvSpPr>
        <p:spPr/>
        <p:txBody>
          <a:bodyPr>
            <a:noAutofit/>
          </a:bodyPr>
          <a:lstStyle/>
          <a:p>
            <a:pPr>
              <a:spcBef>
                <a:spcPts val="0"/>
              </a:spcBef>
              <a:spcAft>
                <a:spcPts val="0"/>
              </a:spcAft>
            </a:pPr>
            <a:endParaRPr lang="en-US" sz="2400" dirty="0" smtClean="0"/>
          </a:p>
          <a:p>
            <a:pPr>
              <a:spcBef>
                <a:spcPts val="0"/>
              </a:spcBef>
              <a:spcAft>
                <a:spcPts val="0"/>
              </a:spcAft>
            </a:pPr>
            <a:r>
              <a:rPr lang="en-US" sz="2400" dirty="0" smtClean="0"/>
              <a:t>Individuals </a:t>
            </a:r>
            <a:r>
              <a:rPr lang="en-US" sz="2400" dirty="0"/>
              <a:t>come together in groups so as to maximize their rewards </a:t>
            </a:r>
          </a:p>
          <a:p>
            <a:pPr marL="171450" indent="-171450">
              <a:spcBef>
                <a:spcPts val="0"/>
              </a:spcBef>
              <a:spcAft>
                <a:spcPts val="0"/>
              </a:spcAft>
              <a:buFont typeface="Arial"/>
              <a:buChar char="•"/>
            </a:pPr>
            <a:r>
              <a:rPr lang="en-US" sz="2400" dirty="0" smtClean="0"/>
              <a:t>If </a:t>
            </a:r>
            <a:r>
              <a:rPr lang="en-US" sz="2400" dirty="0"/>
              <a:t>the </a:t>
            </a:r>
            <a:r>
              <a:rPr lang="en-US" sz="2400" dirty="0">
                <a:solidFill>
                  <a:srgbClr val="FF0000"/>
                </a:solidFill>
              </a:rPr>
              <a:t>costs of group membership exceed the rewards of group membership</a:t>
            </a:r>
            <a:r>
              <a:rPr lang="en-US" sz="2400" dirty="0"/>
              <a:t>, then membership in the group is no longer a rational choice </a:t>
            </a:r>
          </a:p>
          <a:p>
            <a:pPr marL="171450" indent="-171450">
              <a:spcBef>
                <a:spcPts val="0"/>
              </a:spcBef>
              <a:spcAft>
                <a:spcPts val="0"/>
              </a:spcAft>
              <a:buFont typeface="Arial"/>
              <a:buChar char="•"/>
            </a:pPr>
            <a:r>
              <a:rPr lang="en-US" sz="2400" dirty="0">
                <a:solidFill>
                  <a:srgbClr val="FF0000"/>
                </a:solidFill>
              </a:rPr>
              <a:t>T</a:t>
            </a:r>
            <a:r>
              <a:rPr lang="en-US" sz="2400" dirty="0" smtClean="0">
                <a:solidFill>
                  <a:srgbClr val="FF0000"/>
                </a:solidFill>
              </a:rPr>
              <a:t>he </a:t>
            </a:r>
            <a:r>
              <a:rPr lang="en-US" sz="2400" dirty="0">
                <a:solidFill>
                  <a:srgbClr val="FF0000"/>
                </a:solidFill>
              </a:rPr>
              <a:t>family group is usually conceptualized as a source of rewards </a:t>
            </a:r>
            <a:r>
              <a:rPr lang="en-US" sz="2400" dirty="0" smtClean="0">
                <a:solidFill>
                  <a:srgbClr val="FF0000"/>
                </a:solidFill>
              </a:rPr>
              <a:t>for </a:t>
            </a:r>
            <a:r>
              <a:rPr lang="en-US" sz="2400" dirty="0">
                <a:solidFill>
                  <a:srgbClr val="FF0000"/>
                </a:solidFill>
              </a:rPr>
              <a:t>individual members </a:t>
            </a:r>
          </a:p>
        </p:txBody>
      </p:sp>
    </p:spTree>
    <p:extLst>
      <p:ext uri="{BB962C8B-B14F-4D97-AF65-F5344CB8AC3E}">
        <p14:creationId xmlns:p14="http://schemas.microsoft.com/office/powerpoint/2010/main" val="963048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r>
              <a:rPr lang="en-US" sz="3200" dirty="0" smtClean="0">
                <a:solidFill>
                  <a:srgbClr val="1782BF"/>
                </a:solidFill>
              </a:rPr>
              <a:t>Social exchange framework:</a:t>
            </a:r>
            <a:br>
              <a:rPr lang="en-US" sz="3200" dirty="0" smtClean="0">
                <a:solidFill>
                  <a:srgbClr val="1782BF"/>
                </a:solidFill>
              </a:rPr>
            </a:br>
            <a:r>
              <a:rPr lang="en-US" sz="3200" dirty="0"/>
              <a:t>Empirical </a:t>
            </a:r>
            <a:r>
              <a:rPr lang="en-US" sz="3200" dirty="0" smtClean="0"/>
              <a:t>application</a:t>
            </a:r>
            <a:endParaRPr lang="en-US" sz="3200" dirty="0">
              <a:solidFill>
                <a:srgbClr val="1782BF"/>
              </a:solidFill>
            </a:endParaRPr>
          </a:p>
        </p:txBody>
      </p:sp>
      <p:sp>
        <p:nvSpPr>
          <p:cNvPr id="3" name="Content Placeholder 2"/>
          <p:cNvSpPr>
            <a:spLocks noGrp="1"/>
          </p:cNvSpPr>
          <p:nvPr>
            <p:ph idx="1"/>
          </p:nvPr>
        </p:nvSpPr>
        <p:spPr>
          <a:xfrm>
            <a:off x="457200" y="1215845"/>
            <a:ext cx="8157990" cy="5526477"/>
          </a:xfrm>
        </p:spPr>
        <p:txBody>
          <a:bodyPr>
            <a:noAutofit/>
          </a:bodyPr>
          <a:lstStyle/>
          <a:p>
            <a:pPr>
              <a:spcBef>
                <a:spcPts val="0"/>
              </a:spcBef>
              <a:spcAft>
                <a:spcPts val="0"/>
              </a:spcAft>
            </a:pPr>
            <a:endParaRPr lang="en-US" sz="2400" dirty="0" smtClean="0"/>
          </a:p>
          <a:p>
            <a:pPr>
              <a:spcBef>
                <a:spcPts val="0"/>
              </a:spcBef>
              <a:spcAft>
                <a:spcPts val="0"/>
              </a:spcAft>
            </a:pPr>
            <a:r>
              <a:rPr lang="en-US" dirty="0" smtClean="0"/>
              <a:t>In most </a:t>
            </a:r>
            <a:r>
              <a:rPr lang="en-US" dirty="0"/>
              <a:t>cultures, sex seems more actively sought after by males than females </a:t>
            </a:r>
          </a:p>
          <a:p>
            <a:pPr marL="171450" indent="-171450">
              <a:spcBef>
                <a:spcPts val="0"/>
              </a:spcBef>
              <a:spcAft>
                <a:spcPts val="0"/>
              </a:spcAft>
              <a:buFont typeface="Arial"/>
              <a:buChar char="•"/>
            </a:pPr>
            <a:r>
              <a:rPr lang="en-US" dirty="0"/>
              <a:t>Nye (1979) argues that males are more likely to exchange rewards </a:t>
            </a:r>
            <a:r>
              <a:rPr lang="en-US" dirty="0" smtClean="0"/>
              <a:t>for </a:t>
            </a:r>
            <a:r>
              <a:rPr lang="en-US" dirty="0"/>
              <a:t>sexual access</a:t>
            </a:r>
          </a:p>
          <a:p>
            <a:pPr marL="171450" indent="-171450">
              <a:spcBef>
                <a:spcPts val="0"/>
              </a:spcBef>
              <a:spcAft>
                <a:spcPts val="0"/>
              </a:spcAft>
              <a:buFont typeface="Arial"/>
              <a:buChar char="•"/>
            </a:pPr>
            <a:r>
              <a:rPr lang="en-US" dirty="0"/>
              <a:t>I</a:t>
            </a:r>
            <a:r>
              <a:rPr lang="en-US" dirty="0" smtClean="0"/>
              <a:t>n most </a:t>
            </a:r>
            <a:r>
              <a:rPr lang="en-US" dirty="0"/>
              <a:t>cultures, women take the major responsibility for the children they </a:t>
            </a:r>
            <a:r>
              <a:rPr lang="en-US" dirty="0" smtClean="0"/>
              <a:t>bear</a:t>
            </a:r>
          </a:p>
          <a:p>
            <a:pPr marL="628650" lvl="1" indent="-171450">
              <a:spcBef>
                <a:spcPts val="0"/>
              </a:spcBef>
              <a:buFont typeface="Arial"/>
              <a:buChar char="•"/>
            </a:pPr>
            <a:r>
              <a:rPr lang="en-US" dirty="0" smtClean="0">
                <a:solidFill>
                  <a:srgbClr val="FF0000"/>
                </a:solidFill>
              </a:rPr>
              <a:t>Women has more cost; have to get pregnant, paternity was difficult to test</a:t>
            </a:r>
            <a:endParaRPr lang="en-US" dirty="0">
              <a:solidFill>
                <a:srgbClr val="FF0000"/>
              </a:solidFill>
            </a:endParaRPr>
          </a:p>
          <a:p>
            <a:pPr marL="171450" indent="-171450">
              <a:spcBef>
                <a:spcPts val="0"/>
              </a:spcBef>
              <a:spcAft>
                <a:spcPts val="0"/>
              </a:spcAft>
              <a:buFont typeface="Arial"/>
              <a:buChar char="•"/>
            </a:pPr>
            <a:r>
              <a:rPr lang="en-US" dirty="0"/>
              <a:t>M</a:t>
            </a:r>
            <a:r>
              <a:rPr lang="en-US" dirty="0" smtClean="0"/>
              <a:t>en </a:t>
            </a:r>
            <a:r>
              <a:rPr lang="en-US" dirty="0"/>
              <a:t>for the most part report better outcomes from sex than do females</a:t>
            </a:r>
          </a:p>
          <a:p>
            <a:pPr marL="171450" indent="-171450">
              <a:spcBef>
                <a:spcPts val="0"/>
              </a:spcBef>
              <a:spcAft>
                <a:spcPts val="0"/>
              </a:spcAft>
              <a:buFont typeface="Arial"/>
              <a:buChar char="•"/>
            </a:pPr>
            <a:r>
              <a:rPr lang="en-US" dirty="0"/>
              <a:t>R</a:t>
            </a:r>
            <a:r>
              <a:rPr lang="en-US" dirty="0" smtClean="0"/>
              <a:t>elative </a:t>
            </a:r>
            <a:r>
              <a:rPr lang="en-US" dirty="0"/>
              <a:t>to females, </a:t>
            </a:r>
            <a:r>
              <a:rPr lang="en-US" dirty="0" smtClean="0"/>
              <a:t>males </a:t>
            </a:r>
            <a:r>
              <a:rPr lang="en-US" dirty="0"/>
              <a:t>find that sex offers greater rewards and fewer costs </a:t>
            </a:r>
          </a:p>
          <a:p>
            <a:pPr marL="171450" indent="-171450">
              <a:spcBef>
                <a:spcPts val="0"/>
              </a:spcBef>
              <a:spcAft>
                <a:spcPts val="0"/>
              </a:spcAft>
              <a:buFont typeface="Arial"/>
              <a:buChar char="•"/>
            </a:pPr>
            <a:r>
              <a:rPr lang="en-US" dirty="0">
                <a:solidFill>
                  <a:srgbClr val="FF0000"/>
                </a:solidFill>
              </a:rPr>
              <a:t>As a result, men must increase the </a:t>
            </a:r>
            <a:r>
              <a:rPr lang="en-US" dirty="0" smtClean="0">
                <a:solidFill>
                  <a:srgbClr val="FF0000"/>
                </a:solidFill>
              </a:rPr>
              <a:t>rewards </a:t>
            </a:r>
            <a:r>
              <a:rPr lang="en-US" dirty="0">
                <a:solidFill>
                  <a:srgbClr val="FF0000"/>
                </a:solidFill>
              </a:rPr>
              <a:t>for females </a:t>
            </a:r>
            <a:endParaRPr lang="en-US" dirty="0" smtClean="0">
              <a:solidFill>
                <a:srgbClr val="FF0000"/>
              </a:solidFill>
            </a:endParaRPr>
          </a:p>
          <a:p>
            <a:pPr marL="171450" indent="-171450">
              <a:spcBef>
                <a:spcPts val="0"/>
              </a:spcBef>
              <a:spcAft>
                <a:spcPts val="0"/>
              </a:spcAft>
              <a:buFont typeface="Arial"/>
              <a:buChar char="•"/>
            </a:pPr>
            <a:r>
              <a:rPr lang="en-US" dirty="0" smtClean="0">
                <a:solidFill>
                  <a:srgbClr val="FF0000"/>
                </a:solidFill>
              </a:rPr>
              <a:t>For example, marriage, money, status </a:t>
            </a:r>
          </a:p>
          <a:p>
            <a:pPr>
              <a:spcBef>
                <a:spcPts val="0"/>
              </a:spcBef>
              <a:spcAft>
                <a:spcPts val="0"/>
              </a:spcAft>
            </a:pPr>
            <a:r>
              <a:rPr lang="en-US" sz="1200" b="0" dirty="0"/>
              <a:t>W. R Burr, R. Hill, F. I. Nye and I. Reiss (1979) </a:t>
            </a:r>
            <a:r>
              <a:rPr lang="en-US" sz="1200" b="0" i="1" dirty="0"/>
              <a:t>Contemporary Theories about the Family (2 vols.</a:t>
            </a:r>
            <a:r>
              <a:rPr lang="en-US" sz="1200" b="0" i="1" dirty="0" smtClean="0"/>
              <a:t>)</a:t>
            </a:r>
            <a:endParaRPr lang="en-US" sz="1200" b="0" dirty="0"/>
          </a:p>
        </p:txBody>
      </p:sp>
    </p:spTree>
    <p:extLst>
      <p:ext uri="{BB962C8B-B14F-4D97-AF65-F5344CB8AC3E}">
        <p14:creationId xmlns:p14="http://schemas.microsoft.com/office/powerpoint/2010/main" val="1966324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45500" cy="1371600"/>
          </a:xfrm>
        </p:spPr>
        <p:txBody>
          <a:bodyPr>
            <a:normAutofit/>
          </a:bodyPr>
          <a:lstStyle/>
          <a:p>
            <a:r>
              <a:rPr lang="en-US" sz="2800" dirty="0">
                <a:solidFill>
                  <a:srgbClr val="1782BF"/>
                </a:solidFill>
              </a:rPr>
              <a:t>Conflict framework:</a:t>
            </a:r>
            <a:br>
              <a:rPr lang="en-US" sz="2800" dirty="0">
                <a:solidFill>
                  <a:srgbClr val="1782BF"/>
                </a:solidFill>
              </a:rPr>
            </a:br>
            <a:r>
              <a:rPr lang="en-US" sz="2800" dirty="0"/>
              <a:t>intellectual traditions </a:t>
            </a:r>
          </a:p>
        </p:txBody>
      </p:sp>
      <p:sp>
        <p:nvSpPr>
          <p:cNvPr id="3" name="Content Placeholder 2"/>
          <p:cNvSpPr>
            <a:spLocks noGrp="1"/>
          </p:cNvSpPr>
          <p:nvPr>
            <p:ph idx="1"/>
          </p:nvPr>
        </p:nvSpPr>
        <p:spPr/>
        <p:txBody>
          <a:bodyPr>
            <a:normAutofit fontScale="85000" lnSpcReduction="10000"/>
          </a:bodyPr>
          <a:lstStyle/>
          <a:p>
            <a:pPr>
              <a:lnSpc>
                <a:spcPct val="120000"/>
              </a:lnSpc>
              <a:spcBef>
                <a:spcPts val="0"/>
              </a:spcBef>
              <a:spcAft>
                <a:spcPts val="0"/>
              </a:spcAft>
            </a:pPr>
            <a:endParaRPr lang="en-US" dirty="0" smtClean="0"/>
          </a:p>
          <a:p>
            <a:pPr>
              <a:lnSpc>
                <a:spcPct val="120000"/>
              </a:lnSpc>
              <a:spcBef>
                <a:spcPts val="0"/>
              </a:spcBef>
              <a:spcAft>
                <a:spcPts val="0"/>
              </a:spcAft>
            </a:pPr>
            <a:r>
              <a:rPr lang="en-US" dirty="0"/>
              <a:t>Karl Marx </a:t>
            </a:r>
          </a:p>
          <a:p>
            <a:pPr marL="342900" indent="-342900">
              <a:lnSpc>
                <a:spcPct val="120000"/>
              </a:lnSpc>
              <a:spcBef>
                <a:spcPts val="0"/>
              </a:spcBef>
              <a:spcAft>
                <a:spcPts val="0"/>
              </a:spcAft>
              <a:buFont typeface="Arial"/>
              <a:buChar char="•"/>
            </a:pPr>
            <a:r>
              <a:rPr lang="en-US" dirty="0"/>
              <a:t>Humans are considered as </a:t>
            </a:r>
            <a:r>
              <a:rPr lang="en-US" dirty="0">
                <a:solidFill>
                  <a:srgbClr val="FF0000"/>
                </a:solidFill>
              </a:rPr>
              <a:t>essentially good rather than selfish and greedy</a:t>
            </a:r>
          </a:p>
          <a:p>
            <a:pPr marL="342900" indent="-342900">
              <a:lnSpc>
                <a:spcPct val="120000"/>
              </a:lnSpc>
              <a:spcBef>
                <a:spcPts val="0"/>
              </a:spcBef>
              <a:spcAft>
                <a:spcPts val="0"/>
              </a:spcAft>
              <a:buFont typeface="Arial"/>
              <a:buChar char="•"/>
            </a:pPr>
            <a:r>
              <a:rPr lang="en-US" dirty="0" smtClean="0"/>
              <a:t>Because each </a:t>
            </a:r>
            <a:r>
              <a:rPr lang="en-US" dirty="0"/>
              <a:t>individual or group must struggle to get a share of the scare goods and services that the society offers, it is society and its institutions that corrupt individuals</a:t>
            </a:r>
          </a:p>
          <a:p>
            <a:pPr marL="342900" indent="-342900">
              <a:lnSpc>
                <a:spcPct val="120000"/>
              </a:lnSpc>
              <a:spcBef>
                <a:spcPts val="0"/>
              </a:spcBef>
              <a:spcAft>
                <a:spcPts val="0"/>
              </a:spcAft>
              <a:buFont typeface="Arial"/>
              <a:buChar char="•"/>
            </a:pPr>
            <a:r>
              <a:rPr lang="en-US" dirty="0"/>
              <a:t>The struggle becomes divisive and ends with dominance of one group over others </a:t>
            </a:r>
          </a:p>
          <a:p>
            <a:pPr marL="342900" indent="-342900">
              <a:lnSpc>
                <a:spcPct val="120000"/>
              </a:lnSpc>
              <a:spcBef>
                <a:spcPts val="0"/>
              </a:spcBef>
              <a:spcAft>
                <a:spcPts val="0"/>
              </a:spcAft>
              <a:buFont typeface="Arial"/>
              <a:buChar char="•"/>
            </a:pPr>
            <a:r>
              <a:rPr lang="en-US" dirty="0" smtClean="0"/>
              <a:t>Once </a:t>
            </a:r>
            <a:r>
              <a:rPr lang="en-US" dirty="0"/>
              <a:t>in a position of power, the dominant group imposes its will on the remainder of society </a:t>
            </a:r>
          </a:p>
          <a:p>
            <a:pPr marL="342900" indent="-342900">
              <a:lnSpc>
                <a:spcPct val="120000"/>
              </a:lnSpc>
              <a:spcBef>
                <a:spcPts val="0"/>
              </a:spcBef>
              <a:spcAft>
                <a:spcPts val="0"/>
              </a:spcAft>
              <a:buFont typeface="Arial"/>
              <a:buChar char="•"/>
            </a:pPr>
            <a:r>
              <a:rPr lang="en-US" dirty="0"/>
              <a:t>Inequality is perpetuated through various social institutions </a:t>
            </a:r>
          </a:p>
          <a:p>
            <a:pPr marL="342900" indent="-342900">
              <a:lnSpc>
                <a:spcPct val="120000"/>
              </a:lnSpc>
              <a:spcBef>
                <a:spcPts val="0"/>
              </a:spcBef>
              <a:spcAft>
                <a:spcPts val="0"/>
              </a:spcAft>
              <a:buFont typeface="Arial"/>
              <a:buChar char="•"/>
            </a:pPr>
            <a:r>
              <a:rPr lang="en-US" dirty="0"/>
              <a:t>For example</a:t>
            </a:r>
            <a:r>
              <a:rPr lang="en-US" dirty="0">
                <a:solidFill>
                  <a:srgbClr val="FF0000"/>
                </a:solidFill>
              </a:rPr>
              <a:t>, the family transmits wealth and opportunity or poverty and lack of opportunity from one generation to another </a:t>
            </a:r>
          </a:p>
          <a:p>
            <a:pPr>
              <a:spcBef>
                <a:spcPts val="0"/>
              </a:spcBef>
              <a:spcAft>
                <a:spcPts val="0"/>
              </a:spcAft>
            </a:pPr>
            <a:endParaRPr lang="en-US" dirty="0" smtClean="0"/>
          </a:p>
        </p:txBody>
      </p:sp>
    </p:spTree>
    <p:extLst>
      <p:ext uri="{BB962C8B-B14F-4D97-AF65-F5344CB8AC3E}">
        <p14:creationId xmlns:p14="http://schemas.microsoft.com/office/powerpoint/2010/main" val="1588836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45500" cy="1371600"/>
          </a:xfrm>
        </p:spPr>
        <p:txBody>
          <a:bodyPr>
            <a:normAutofit/>
          </a:bodyPr>
          <a:lstStyle/>
          <a:p>
            <a:r>
              <a:rPr lang="en-US" sz="2800" dirty="0">
                <a:solidFill>
                  <a:srgbClr val="1782BF"/>
                </a:solidFill>
              </a:rPr>
              <a:t>Conflict framework:</a:t>
            </a:r>
            <a:br>
              <a:rPr lang="en-US" sz="2800" dirty="0">
                <a:solidFill>
                  <a:srgbClr val="1782BF"/>
                </a:solidFill>
              </a:rPr>
            </a:br>
            <a:r>
              <a:rPr lang="en-US" sz="2800" dirty="0" smtClean="0"/>
              <a:t>focus and assumptions </a:t>
            </a:r>
            <a:endParaRPr lang="en-US" sz="28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marL="342900" indent="-342900">
              <a:spcBef>
                <a:spcPts val="0"/>
              </a:spcBef>
              <a:spcAft>
                <a:spcPts val="0"/>
              </a:spcAft>
              <a:buFont typeface="Arial"/>
              <a:buChar char="•"/>
            </a:pPr>
            <a:r>
              <a:rPr lang="en-US" sz="2400" dirty="0"/>
              <a:t>The focus of conflict theory is on both conflict within groups (family interaction) and conflict between groups (class conflict)</a:t>
            </a:r>
          </a:p>
          <a:p>
            <a:pPr marL="342900" indent="-342900">
              <a:spcBef>
                <a:spcPts val="0"/>
              </a:spcBef>
              <a:spcAft>
                <a:spcPts val="0"/>
              </a:spcAft>
              <a:buFont typeface="Arial"/>
              <a:buChar char="•"/>
            </a:pPr>
            <a:r>
              <a:rPr lang="en-US" sz="2400" dirty="0" smtClean="0"/>
              <a:t>The assumption </a:t>
            </a:r>
            <a:r>
              <a:rPr lang="en-US" sz="2400" dirty="0"/>
              <a:t>about scarcity of resources </a:t>
            </a:r>
          </a:p>
          <a:p>
            <a:pPr marL="342900" indent="-342900">
              <a:spcBef>
                <a:spcPts val="0"/>
              </a:spcBef>
              <a:spcAft>
                <a:spcPts val="0"/>
              </a:spcAft>
              <a:buFont typeface="Arial"/>
              <a:buChar char="•"/>
            </a:pPr>
            <a:r>
              <a:rPr lang="en-US" sz="2400" dirty="0"/>
              <a:t>If there were a surplus of resources, </a:t>
            </a:r>
            <a:r>
              <a:rPr lang="en-US" sz="2400" dirty="0" smtClean="0"/>
              <a:t>there </a:t>
            </a:r>
            <a:r>
              <a:rPr lang="en-US" sz="2400" dirty="0"/>
              <a:t>would be no reason for them to pursue conflict</a:t>
            </a:r>
          </a:p>
          <a:p>
            <a:pPr marL="342900" indent="-342900">
              <a:spcBef>
                <a:spcPts val="0"/>
              </a:spcBef>
              <a:spcAft>
                <a:spcPts val="0"/>
              </a:spcAft>
              <a:buFont typeface="Arial"/>
              <a:buChar char="•"/>
            </a:pPr>
            <a:endParaRPr lang="en-US" sz="2400" dirty="0" smtClean="0"/>
          </a:p>
        </p:txBody>
      </p:sp>
    </p:spTree>
    <p:extLst>
      <p:ext uri="{BB962C8B-B14F-4D97-AF65-F5344CB8AC3E}">
        <p14:creationId xmlns:p14="http://schemas.microsoft.com/office/powerpoint/2010/main" val="1957589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Last week</a:t>
            </a:r>
            <a:endParaRPr lang="en-US" sz="32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sz="2400" dirty="0" smtClean="0"/>
          </a:p>
          <a:p>
            <a:pPr marL="342900" indent="-342900">
              <a:spcBef>
                <a:spcPts val="0"/>
              </a:spcBef>
              <a:spcAft>
                <a:spcPts val="0"/>
              </a:spcAft>
              <a:buFont typeface="Arial"/>
              <a:buChar char="•"/>
            </a:pPr>
            <a:r>
              <a:rPr lang="en-US" sz="2400" dirty="0" smtClean="0"/>
              <a:t>Conceptualization of family ideology</a:t>
            </a:r>
            <a:endParaRPr lang="en-US" sz="2400" dirty="0"/>
          </a:p>
          <a:p>
            <a:pPr marL="342900" indent="-342900">
              <a:spcBef>
                <a:spcPts val="0"/>
              </a:spcBef>
              <a:spcAft>
                <a:spcPts val="0"/>
              </a:spcAft>
              <a:buFont typeface="Arial"/>
              <a:buChar char="•"/>
            </a:pPr>
            <a:endParaRPr lang="en-US" sz="2400" dirty="0" smtClean="0"/>
          </a:p>
          <a:p>
            <a:pPr marL="342900" indent="-342900">
              <a:spcBef>
                <a:spcPts val="0"/>
              </a:spcBef>
              <a:spcAft>
                <a:spcPts val="0"/>
              </a:spcAft>
              <a:buFont typeface="Arial"/>
              <a:buChar char="•"/>
            </a:pPr>
            <a:r>
              <a:rPr lang="en-US" sz="2400" dirty="0" smtClean="0"/>
              <a:t>Context of family ideology</a:t>
            </a:r>
            <a:endParaRPr lang="en-US" sz="2400" dirty="0"/>
          </a:p>
          <a:p>
            <a:pPr marL="342900" indent="-342900">
              <a:spcBef>
                <a:spcPts val="0"/>
              </a:spcBef>
              <a:spcAft>
                <a:spcPts val="0"/>
              </a:spcAft>
              <a:buFont typeface="Arial"/>
              <a:buChar char="•"/>
            </a:pPr>
            <a:endParaRPr lang="en-US" sz="2400" dirty="0" smtClean="0"/>
          </a:p>
          <a:p>
            <a:pPr marL="342900" indent="-342900">
              <a:spcBef>
                <a:spcPts val="0"/>
              </a:spcBef>
              <a:spcAft>
                <a:spcPts val="0"/>
              </a:spcAft>
              <a:buFont typeface="Arial"/>
              <a:buChar char="•"/>
            </a:pPr>
            <a:r>
              <a:rPr lang="en-US" sz="2400" dirty="0" smtClean="0"/>
              <a:t>Elements of family ideology</a:t>
            </a:r>
          </a:p>
        </p:txBody>
      </p:sp>
    </p:spTree>
    <p:extLst>
      <p:ext uri="{BB962C8B-B14F-4D97-AF65-F5344CB8AC3E}">
        <p14:creationId xmlns:p14="http://schemas.microsoft.com/office/powerpoint/2010/main" val="12403218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45500" cy="1371600"/>
          </a:xfrm>
        </p:spPr>
        <p:txBody>
          <a:bodyPr>
            <a:normAutofit/>
          </a:bodyPr>
          <a:lstStyle/>
          <a:p>
            <a:r>
              <a:rPr lang="en-US" sz="2800" dirty="0">
                <a:solidFill>
                  <a:srgbClr val="1782BF"/>
                </a:solidFill>
              </a:rPr>
              <a:t>Conflict framework:</a:t>
            </a:r>
            <a:br>
              <a:rPr lang="en-US" sz="2800" dirty="0">
                <a:solidFill>
                  <a:srgbClr val="1782BF"/>
                </a:solidFill>
              </a:rPr>
            </a:br>
            <a:r>
              <a:rPr lang="en-US" sz="2800" dirty="0" smtClean="0"/>
              <a:t>concepts</a:t>
            </a:r>
            <a:endParaRPr lang="en-US" sz="2800" dirty="0"/>
          </a:p>
        </p:txBody>
      </p:sp>
      <p:sp>
        <p:nvSpPr>
          <p:cNvPr id="3" name="Content Placeholder 2"/>
          <p:cNvSpPr>
            <a:spLocks noGrp="1"/>
          </p:cNvSpPr>
          <p:nvPr>
            <p:ph idx="1"/>
          </p:nvPr>
        </p:nvSpPr>
        <p:spPr/>
        <p:txBody>
          <a:bodyPr>
            <a:normAutofit lnSpcReduction="10000"/>
          </a:bodyPr>
          <a:lstStyle/>
          <a:p>
            <a:pPr>
              <a:lnSpc>
                <a:spcPct val="110000"/>
              </a:lnSpc>
              <a:spcBef>
                <a:spcPts val="0"/>
              </a:spcBef>
              <a:spcAft>
                <a:spcPts val="0"/>
              </a:spcAft>
            </a:pPr>
            <a:endParaRPr lang="en-US" sz="2400" dirty="0" smtClean="0"/>
          </a:p>
          <a:p>
            <a:pPr>
              <a:lnSpc>
                <a:spcPct val="110000"/>
              </a:lnSpc>
              <a:spcBef>
                <a:spcPts val="0"/>
              </a:spcBef>
              <a:spcAft>
                <a:spcPts val="0"/>
              </a:spcAft>
            </a:pPr>
            <a:r>
              <a:rPr lang="en-US" sz="2400" dirty="0"/>
              <a:t>Conflict</a:t>
            </a:r>
          </a:p>
          <a:p>
            <a:pPr marL="342900" indent="-342900">
              <a:lnSpc>
                <a:spcPct val="110000"/>
              </a:lnSpc>
              <a:spcBef>
                <a:spcPts val="0"/>
              </a:spcBef>
              <a:spcAft>
                <a:spcPts val="0"/>
              </a:spcAft>
              <a:buFont typeface="Arial"/>
              <a:buChar char="•"/>
            </a:pPr>
            <a:r>
              <a:rPr lang="en-US" sz="2400" dirty="0"/>
              <a:t>Conflict as a process is defined as </a:t>
            </a:r>
            <a:r>
              <a:rPr lang="en-US" sz="2400" dirty="0">
                <a:solidFill>
                  <a:srgbClr val="FF0000"/>
                </a:solidFill>
              </a:rPr>
              <a:t>“a confrontation between individuals, or groups, over scare resources, controversial means, incompatible goals, or combinations of these”</a:t>
            </a:r>
          </a:p>
          <a:p>
            <a:pPr marL="342900" indent="-342900">
              <a:lnSpc>
                <a:spcPct val="110000"/>
              </a:lnSpc>
              <a:spcBef>
                <a:spcPts val="0"/>
              </a:spcBef>
              <a:spcAft>
                <a:spcPts val="0"/>
              </a:spcAft>
              <a:buFont typeface="Arial"/>
              <a:buChar char="•"/>
            </a:pPr>
            <a:r>
              <a:rPr lang="en-US" sz="2400" dirty="0"/>
              <a:t>The existence of social order in the form of the state and laws does not mean that conflict is </a:t>
            </a:r>
            <a:r>
              <a:rPr lang="en-US" sz="2400" dirty="0" smtClean="0"/>
              <a:t>absent </a:t>
            </a:r>
            <a:endParaRPr lang="en-US" sz="2400" dirty="0"/>
          </a:p>
          <a:p>
            <a:pPr marL="342900" indent="-342900">
              <a:lnSpc>
                <a:spcPct val="110000"/>
              </a:lnSpc>
              <a:spcBef>
                <a:spcPts val="0"/>
              </a:spcBef>
              <a:spcAft>
                <a:spcPts val="0"/>
              </a:spcAft>
              <a:buFont typeface="Arial"/>
              <a:buChar char="•"/>
            </a:pPr>
            <a:r>
              <a:rPr lang="en-US" sz="2400" dirty="0"/>
              <a:t>Rather, conflict continues between interest </a:t>
            </a:r>
            <a:r>
              <a:rPr lang="en-US" sz="2400" dirty="0" smtClean="0"/>
              <a:t>groups </a:t>
            </a:r>
            <a:r>
              <a:rPr lang="en-US" sz="2400" dirty="0"/>
              <a:t>and between </a:t>
            </a:r>
            <a:r>
              <a:rPr lang="en-US" sz="2400" dirty="0" smtClean="0"/>
              <a:t>individuals</a:t>
            </a:r>
          </a:p>
          <a:p>
            <a:pPr marL="342900" indent="-342900">
              <a:spcBef>
                <a:spcPts val="0"/>
              </a:spcBef>
              <a:spcAft>
                <a:spcPts val="0"/>
              </a:spcAft>
              <a:buFont typeface="Arial"/>
              <a:buChar char="•"/>
            </a:pPr>
            <a:endParaRPr lang="en-US" sz="2400" dirty="0" smtClean="0"/>
          </a:p>
        </p:txBody>
      </p:sp>
    </p:spTree>
    <p:extLst>
      <p:ext uri="{BB962C8B-B14F-4D97-AF65-F5344CB8AC3E}">
        <p14:creationId xmlns:p14="http://schemas.microsoft.com/office/powerpoint/2010/main" val="332173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45500" cy="1371600"/>
          </a:xfrm>
        </p:spPr>
        <p:txBody>
          <a:bodyPr>
            <a:normAutofit/>
          </a:bodyPr>
          <a:lstStyle/>
          <a:p>
            <a:r>
              <a:rPr lang="en-US" sz="2800" dirty="0">
                <a:solidFill>
                  <a:srgbClr val="1782BF"/>
                </a:solidFill>
              </a:rPr>
              <a:t>Conflict framework:</a:t>
            </a:r>
            <a:br>
              <a:rPr lang="en-US" sz="2800" dirty="0">
                <a:solidFill>
                  <a:srgbClr val="1782BF"/>
                </a:solidFill>
              </a:rPr>
            </a:br>
            <a:r>
              <a:rPr lang="en-US" sz="2800" dirty="0" smtClean="0"/>
              <a:t>propositions</a:t>
            </a:r>
            <a:endParaRPr lang="en-US" sz="2800" dirty="0"/>
          </a:p>
        </p:txBody>
      </p:sp>
      <p:sp>
        <p:nvSpPr>
          <p:cNvPr id="3" name="Content Placeholder 2"/>
          <p:cNvSpPr>
            <a:spLocks noGrp="1"/>
          </p:cNvSpPr>
          <p:nvPr>
            <p:ph idx="1"/>
          </p:nvPr>
        </p:nvSpPr>
        <p:spPr>
          <a:xfrm>
            <a:off x="457200" y="1752600"/>
            <a:ext cx="8445500" cy="4373563"/>
          </a:xfrm>
        </p:spPr>
        <p:txBody>
          <a:bodyPr>
            <a:noAutofit/>
          </a:bodyPr>
          <a:lstStyle/>
          <a:p>
            <a:pPr>
              <a:lnSpc>
                <a:spcPct val="120000"/>
              </a:lnSpc>
              <a:spcBef>
                <a:spcPts val="0"/>
              </a:spcBef>
              <a:spcAft>
                <a:spcPts val="0"/>
              </a:spcAft>
            </a:pPr>
            <a:endParaRPr lang="en-US" sz="1600" dirty="0" smtClean="0"/>
          </a:p>
          <a:p>
            <a:pPr>
              <a:lnSpc>
                <a:spcPct val="120000"/>
              </a:lnSpc>
              <a:spcBef>
                <a:spcPts val="0"/>
              </a:spcBef>
              <a:spcAft>
                <a:spcPts val="0"/>
              </a:spcAft>
            </a:pPr>
            <a:r>
              <a:rPr lang="en-US" sz="1600" dirty="0"/>
              <a:t>Conflict between groups (families) is based on resource allocation and competitive structure </a:t>
            </a:r>
          </a:p>
          <a:p>
            <a:pPr marL="342900" indent="-342900">
              <a:lnSpc>
                <a:spcPct val="120000"/>
              </a:lnSpc>
              <a:spcBef>
                <a:spcPts val="0"/>
              </a:spcBef>
              <a:spcAft>
                <a:spcPts val="0"/>
              </a:spcAft>
              <a:buFont typeface="Arial"/>
              <a:buChar char="•"/>
            </a:pPr>
            <a:r>
              <a:rPr lang="en-US" sz="1600" dirty="0"/>
              <a:t>There exists no known society in which resources are allocated equally to all </a:t>
            </a:r>
          </a:p>
          <a:p>
            <a:pPr marL="342900" indent="-342900">
              <a:lnSpc>
                <a:spcPct val="120000"/>
              </a:lnSpc>
              <a:spcBef>
                <a:spcPts val="0"/>
              </a:spcBef>
              <a:spcAft>
                <a:spcPts val="0"/>
              </a:spcAft>
              <a:buFont typeface="Arial"/>
              <a:buChar char="•"/>
            </a:pPr>
            <a:r>
              <a:rPr lang="en-US" sz="1600" dirty="0"/>
              <a:t>The fact that some families have more than others ensures competition</a:t>
            </a:r>
          </a:p>
          <a:p>
            <a:pPr marL="342900" indent="-342900">
              <a:lnSpc>
                <a:spcPct val="120000"/>
              </a:lnSpc>
              <a:spcBef>
                <a:spcPts val="0"/>
              </a:spcBef>
              <a:spcAft>
                <a:spcPts val="0"/>
              </a:spcAft>
              <a:buFont typeface="Arial"/>
              <a:buChar char="•"/>
            </a:pPr>
            <a:r>
              <a:rPr lang="en-US" sz="1600" dirty="0"/>
              <a:t>For example, debates over the definition of the </a:t>
            </a:r>
            <a:r>
              <a:rPr lang="en-US" sz="1600" dirty="0" smtClean="0"/>
              <a:t>family</a:t>
            </a:r>
          </a:p>
          <a:p>
            <a:pPr marL="800100" lvl="1" indent="-342900">
              <a:lnSpc>
                <a:spcPct val="120000"/>
              </a:lnSpc>
              <a:spcBef>
                <a:spcPts val="0"/>
              </a:spcBef>
              <a:buFont typeface="Arial"/>
              <a:buChar char="•"/>
            </a:pPr>
            <a:r>
              <a:rPr lang="en-US" sz="1600" dirty="0" smtClean="0">
                <a:solidFill>
                  <a:srgbClr val="FF0000"/>
                </a:solidFill>
              </a:rPr>
              <a:t>Resources will become even more widely spread if we extend the definition of family</a:t>
            </a:r>
            <a:endParaRPr lang="en-US" sz="1600" dirty="0"/>
          </a:p>
          <a:p>
            <a:pPr>
              <a:lnSpc>
                <a:spcPct val="120000"/>
              </a:lnSpc>
              <a:spcBef>
                <a:spcPts val="0"/>
              </a:spcBef>
              <a:spcAft>
                <a:spcPts val="0"/>
              </a:spcAft>
            </a:pPr>
            <a:r>
              <a:rPr lang="en-US" sz="1600" dirty="0"/>
              <a:t>Conflict within the group (the family) is due to the inequity of resources between individuals </a:t>
            </a:r>
          </a:p>
          <a:p>
            <a:pPr marL="342900" indent="-342900">
              <a:lnSpc>
                <a:spcPct val="120000"/>
              </a:lnSpc>
              <a:spcBef>
                <a:spcPts val="0"/>
              </a:spcBef>
              <a:spcAft>
                <a:spcPts val="0"/>
              </a:spcAft>
              <a:buFont typeface="Arial"/>
              <a:buChar char="•"/>
            </a:pPr>
            <a:r>
              <a:rPr lang="en-US" sz="1600" dirty="0"/>
              <a:t>Resources are differently allocated in a social </a:t>
            </a:r>
            <a:r>
              <a:rPr lang="en-US" sz="1600" dirty="0" smtClean="0"/>
              <a:t>system </a:t>
            </a:r>
            <a:r>
              <a:rPr lang="en-US" sz="1600" dirty="0"/>
              <a:t>by age, gender, and group membership</a:t>
            </a:r>
          </a:p>
          <a:p>
            <a:pPr marL="342900" indent="-342900">
              <a:lnSpc>
                <a:spcPct val="120000"/>
              </a:lnSpc>
              <a:spcBef>
                <a:spcPts val="0"/>
              </a:spcBef>
              <a:spcAft>
                <a:spcPts val="0"/>
              </a:spcAft>
              <a:buFont typeface="Arial"/>
              <a:buChar char="•"/>
            </a:pPr>
            <a:r>
              <a:rPr lang="en-US" sz="1600" dirty="0"/>
              <a:t>As a result, resource differentials exist in the family </a:t>
            </a:r>
            <a:endParaRPr lang="en-US" sz="1600" dirty="0" smtClean="0"/>
          </a:p>
          <a:p>
            <a:pPr marL="342900" indent="-342900">
              <a:lnSpc>
                <a:spcPct val="120000"/>
              </a:lnSpc>
              <a:spcBef>
                <a:spcPts val="0"/>
              </a:spcBef>
              <a:spcAft>
                <a:spcPts val="0"/>
              </a:spcAft>
              <a:buFont typeface="Arial"/>
              <a:buChar char="•"/>
            </a:pPr>
            <a:r>
              <a:rPr lang="en-US" sz="1600" dirty="0" smtClean="0"/>
              <a:t>For </a:t>
            </a:r>
            <a:r>
              <a:rPr lang="en-US" sz="1600" dirty="0"/>
              <a:t>example, females generally make less money than </a:t>
            </a:r>
            <a:r>
              <a:rPr lang="en-US" sz="1600" dirty="0" smtClean="0"/>
              <a:t>males</a:t>
            </a:r>
          </a:p>
          <a:p>
            <a:pPr marL="800100" lvl="1" indent="-342900">
              <a:lnSpc>
                <a:spcPct val="120000"/>
              </a:lnSpc>
              <a:spcBef>
                <a:spcPts val="0"/>
              </a:spcBef>
              <a:buFont typeface="Arial"/>
              <a:buChar char="•"/>
            </a:pPr>
            <a:r>
              <a:rPr lang="en-US" sz="1600" dirty="0" smtClean="0"/>
              <a:t>In a marriage, if the wife is contributing less resources than the male, then have less power in terms of decisions in the family. </a:t>
            </a:r>
            <a:endParaRPr lang="en-US" sz="1600" dirty="0" smtClean="0"/>
          </a:p>
        </p:txBody>
      </p:sp>
    </p:spTree>
    <p:extLst>
      <p:ext uri="{BB962C8B-B14F-4D97-AF65-F5344CB8AC3E}">
        <p14:creationId xmlns:p14="http://schemas.microsoft.com/office/powerpoint/2010/main" val="863468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45500" cy="1371600"/>
          </a:xfrm>
        </p:spPr>
        <p:txBody>
          <a:bodyPr>
            <a:normAutofit/>
          </a:bodyPr>
          <a:lstStyle/>
          <a:p>
            <a:r>
              <a:rPr lang="en-US" sz="2800" dirty="0">
                <a:solidFill>
                  <a:srgbClr val="1782BF"/>
                </a:solidFill>
              </a:rPr>
              <a:t>Conflict framework:</a:t>
            </a:r>
            <a:br>
              <a:rPr lang="en-US" sz="2800" dirty="0">
                <a:solidFill>
                  <a:srgbClr val="1782BF"/>
                </a:solidFill>
              </a:rPr>
            </a:br>
            <a:r>
              <a:rPr lang="en-US" sz="2800" dirty="0" smtClean="0"/>
              <a:t>Empirical applications </a:t>
            </a:r>
            <a:endParaRPr lang="en-US" sz="2800" dirty="0"/>
          </a:p>
        </p:txBody>
      </p:sp>
      <p:sp>
        <p:nvSpPr>
          <p:cNvPr id="3" name="Content Placeholder 2"/>
          <p:cNvSpPr>
            <a:spLocks noGrp="1"/>
          </p:cNvSpPr>
          <p:nvPr>
            <p:ph idx="1"/>
          </p:nvPr>
        </p:nvSpPr>
        <p:spPr/>
        <p:txBody>
          <a:bodyPr>
            <a:normAutofit fontScale="92500" lnSpcReduction="20000"/>
          </a:bodyPr>
          <a:lstStyle/>
          <a:p>
            <a:pPr>
              <a:lnSpc>
                <a:spcPct val="120000"/>
              </a:lnSpc>
              <a:spcBef>
                <a:spcPts val="0"/>
              </a:spcBef>
              <a:spcAft>
                <a:spcPts val="0"/>
              </a:spcAft>
            </a:pPr>
            <a:endParaRPr lang="en-US" sz="2400" dirty="0" smtClean="0"/>
          </a:p>
          <a:p>
            <a:pPr>
              <a:lnSpc>
                <a:spcPct val="120000"/>
              </a:lnSpc>
              <a:spcBef>
                <a:spcPts val="0"/>
              </a:spcBef>
              <a:spcAft>
                <a:spcPts val="0"/>
              </a:spcAft>
            </a:pPr>
            <a:r>
              <a:rPr lang="en-US" sz="2400" dirty="0"/>
              <a:t>Domestic violence </a:t>
            </a:r>
          </a:p>
          <a:p>
            <a:pPr marL="342900" indent="-342900">
              <a:lnSpc>
                <a:spcPct val="120000"/>
              </a:lnSpc>
              <a:spcBef>
                <a:spcPts val="0"/>
              </a:spcBef>
              <a:spcAft>
                <a:spcPts val="0"/>
              </a:spcAft>
              <a:buFont typeface="Arial"/>
              <a:buChar char="•"/>
            </a:pPr>
            <a:r>
              <a:rPr lang="en-US" sz="2400" dirty="0"/>
              <a:t>C</a:t>
            </a:r>
            <a:r>
              <a:rPr lang="en-US" sz="2400" dirty="0" smtClean="0"/>
              <a:t>onflict </a:t>
            </a:r>
            <a:r>
              <a:rPr lang="en-US" sz="2400" dirty="0"/>
              <a:t>theory predicts that confrontations occur when there is competition for scarce resources </a:t>
            </a:r>
          </a:p>
          <a:p>
            <a:pPr marL="342900" indent="-342900">
              <a:lnSpc>
                <a:spcPct val="120000"/>
              </a:lnSpc>
              <a:spcBef>
                <a:spcPts val="0"/>
              </a:spcBef>
              <a:spcAft>
                <a:spcPts val="0"/>
              </a:spcAft>
              <a:buFont typeface="Arial"/>
              <a:buChar char="•"/>
            </a:pPr>
            <a:r>
              <a:rPr lang="en-US" sz="2400" dirty="0" smtClean="0"/>
              <a:t>Some </a:t>
            </a:r>
            <a:r>
              <a:rPr lang="en-US" sz="2400" dirty="0"/>
              <a:t>feminist conflict scholars suggest </a:t>
            </a:r>
            <a:r>
              <a:rPr lang="en-US" sz="2400" dirty="0" smtClean="0"/>
              <a:t>that a patriarchal </a:t>
            </a:r>
            <a:r>
              <a:rPr lang="en-US" sz="2400" dirty="0"/>
              <a:t>social </a:t>
            </a:r>
            <a:r>
              <a:rPr lang="en-US" sz="2400" dirty="0" smtClean="0"/>
              <a:t>system </a:t>
            </a:r>
            <a:r>
              <a:rPr lang="en-US" sz="2400" dirty="0"/>
              <a:t>justifies and condones domestic violence as one </a:t>
            </a:r>
            <a:r>
              <a:rPr lang="en-US" sz="2400" dirty="0" smtClean="0"/>
              <a:t>form </a:t>
            </a:r>
            <a:r>
              <a:rPr lang="en-US" sz="2400" dirty="0"/>
              <a:t>of </a:t>
            </a:r>
            <a:r>
              <a:rPr lang="en-US" sz="2400" dirty="0" smtClean="0"/>
              <a:t>women’s oppression </a:t>
            </a:r>
          </a:p>
          <a:p>
            <a:pPr marL="342900" indent="-342900">
              <a:lnSpc>
                <a:spcPct val="120000"/>
              </a:lnSpc>
              <a:spcBef>
                <a:spcPts val="0"/>
              </a:spcBef>
              <a:spcAft>
                <a:spcPts val="0"/>
              </a:spcAft>
              <a:buFont typeface="Arial"/>
              <a:buChar char="•"/>
            </a:pPr>
            <a:r>
              <a:rPr lang="en-US" sz="2400" dirty="0" smtClean="0"/>
              <a:t>Men are </a:t>
            </a:r>
            <a:r>
              <a:rPr lang="en-US" sz="2400" dirty="0"/>
              <a:t>defending their greater resources from women </a:t>
            </a:r>
          </a:p>
          <a:p>
            <a:pPr marL="342900" indent="-342900">
              <a:lnSpc>
                <a:spcPct val="120000"/>
              </a:lnSpc>
              <a:spcBef>
                <a:spcPts val="0"/>
              </a:spcBef>
              <a:spcAft>
                <a:spcPts val="0"/>
              </a:spcAft>
              <a:buFont typeface="Arial"/>
              <a:buChar char="•"/>
            </a:pPr>
            <a:r>
              <a:rPr lang="en-US" sz="2400" dirty="0"/>
              <a:t>Many of these resources are predicated on women “staying in their place” </a:t>
            </a:r>
          </a:p>
          <a:p>
            <a:pPr>
              <a:lnSpc>
                <a:spcPct val="120000"/>
              </a:lnSpc>
              <a:spcBef>
                <a:spcPts val="0"/>
              </a:spcBef>
              <a:spcAft>
                <a:spcPts val="0"/>
              </a:spcAft>
            </a:pPr>
            <a:endParaRPr lang="en-US" sz="2400" dirty="0" smtClean="0"/>
          </a:p>
        </p:txBody>
      </p:sp>
    </p:spTree>
    <p:extLst>
      <p:ext uri="{BB962C8B-B14F-4D97-AF65-F5344CB8AC3E}">
        <p14:creationId xmlns:p14="http://schemas.microsoft.com/office/powerpoint/2010/main" val="3572816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45500" cy="1371600"/>
          </a:xfrm>
        </p:spPr>
        <p:txBody>
          <a:bodyPr>
            <a:normAutofit/>
          </a:bodyPr>
          <a:lstStyle/>
          <a:p>
            <a:r>
              <a:rPr lang="en-US" sz="2800" dirty="0" smtClean="0">
                <a:solidFill>
                  <a:srgbClr val="1782BF"/>
                </a:solidFill>
              </a:rPr>
              <a:t>Structural-functional </a:t>
            </a:r>
            <a:r>
              <a:rPr lang="en-US" sz="2800" dirty="0">
                <a:solidFill>
                  <a:srgbClr val="1782BF"/>
                </a:solidFill>
              </a:rPr>
              <a:t>framework:</a:t>
            </a:r>
            <a:br>
              <a:rPr lang="en-US" sz="2800" dirty="0">
                <a:solidFill>
                  <a:srgbClr val="1782BF"/>
                </a:solidFill>
              </a:rPr>
            </a:br>
            <a:r>
              <a:rPr lang="en-US" sz="2800" dirty="0" smtClean="0"/>
              <a:t>intellectual traditions </a:t>
            </a:r>
            <a:endParaRPr lang="en-US" sz="28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dirty="0" smtClean="0"/>
          </a:p>
          <a:p>
            <a:pPr>
              <a:spcBef>
                <a:spcPts val="0"/>
              </a:spcBef>
              <a:spcAft>
                <a:spcPts val="0"/>
              </a:spcAft>
            </a:pPr>
            <a:r>
              <a:rPr lang="en-US" dirty="0"/>
              <a:t>Social Darwinism </a:t>
            </a:r>
          </a:p>
          <a:p>
            <a:pPr marL="285750" indent="-285750">
              <a:spcBef>
                <a:spcPts val="0"/>
              </a:spcBef>
              <a:spcAft>
                <a:spcPts val="0"/>
              </a:spcAft>
              <a:buFont typeface="Arial"/>
              <a:buChar char="•"/>
            </a:pPr>
            <a:r>
              <a:rPr lang="en-US" dirty="0" smtClean="0"/>
              <a:t>Individuals </a:t>
            </a:r>
            <a:r>
              <a:rPr lang="en-US" dirty="0"/>
              <a:t>are basically selfish and greedy</a:t>
            </a:r>
          </a:p>
          <a:p>
            <a:pPr marL="285750" indent="-285750">
              <a:spcBef>
                <a:spcPts val="0"/>
              </a:spcBef>
              <a:spcAft>
                <a:spcPts val="0"/>
              </a:spcAft>
              <a:buFont typeface="Arial"/>
              <a:buChar char="•"/>
            </a:pPr>
            <a:r>
              <a:rPr lang="en-US" dirty="0"/>
              <a:t>Social institutions must curb this greed and selfishness or society will not function smoothly </a:t>
            </a:r>
          </a:p>
          <a:p>
            <a:pPr marL="285750" indent="-285750">
              <a:spcBef>
                <a:spcPts val="0"/>
              </a:spcBef>
              <a:spcAft>
                <a:spcPts val="0"/>
              </a:spcAft>
              <a:buFont typeface="Arial"/>
              <a:buChar char="•"/>
            </a:pPr>
            <a:r>
              <a:rPr lang="en-US" dirty="0"/>
              <a:t>However, institutions also promote inequality</a:t>
            </a:r>
          </a:p>
          <a:p>
            <a:pPr marL="285750" indent="-285750" defTabSz="457200">
              <a:spcBef>
                <a:spcPts val="0"/>
              </a:spcBef>
              <a:spcAft>
                <a:spcPts val="0"/>
              </a:spcAft>
              <a:buFont typeface="Arial"/>
              <a:buChar char="•"/>
              <a:defRPr/>
            </a:pPr>
            <a:r>
              <a:rPr lang="en-US" dirty="0"/>
              <a:t>B</a:t>
            </a:r>
            <a:r>
              <a:rPr lang="en-US" dirty="0" smtClean="0"/>
              <a:t>ecause </a:t>
            </a:r>
            <a:r>
              <a:rPr lang="en-US" dirty="0"/>
              <a:t>the resources of society were scare and individuals had to compete for them, only the strongest, the most intelligent, or those most willing to work would rise to positions of power and privilege </a:t>
            </a:r>
          </a:p>
          <a:p>
            <a:pPr marL="285750" indent="-285750" defTabSz="457200">
              <a:spcBef>
                <a:spcPts val="0"/>
              </a:spcBef>
              <a:spcAft>
                <a:spcPts val="0"/>
              </a:spcAft>
              <a:buFont typeface="Arial"/>
              <a:buChar char="•"/>
              <a:defRPr/>
            </a:pPr>
            <a:r>
              <a:rPr lang="en-US" dirty="0"/>
              <a:t>Ultimately, </a:t>
            </a:r>
            <a:r>
              <a:rPr lang="en-US" dirty="0">
                <a:solidFill>
                  <a:srgbClr val="FF0000"/>
                </a:solidFill>
              </a:rPr>
              <a:t>this would benefit society, for such individuals would provide enlightened leadership </a:t>
            </a:r>
          </a:p>
          <a:p>
            <a:pPr marL="285750" indent="-285750" defTabSz="457200">
              <a:spcBef>
                <a:spcPts val="0"/>
              </a:spcBef>
              <a:spcAft>
                <a:spcPts val="0"/>
              </a:spcAft>
              <a:buFont typeface="Arial"/>
              <a:buChar char="•"/>
              <a:defRPr/>
            </a:pPr>
            <a:r>
              <a:rPr lang="en-US" dirty="0"/>
              <a:t>Inequality is the price societies must pay to ensure peace and order </a:t>
            </a:r>
          </a:p>
        </p:txBody>
      </p:sp>
    </p:spTree>
    <p:extLst>
      <p:ext uri="{BB962C8B-B14F-4D97-AF65-F5344CB8AC3E}">
        <p14:creationId xmlns:p14="http://schemas.microsoft.com/office/powerpoint/2010/main" val="1916760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45500" cy="1371600"/>
          </a:xfrm>
        </p:spPr>
        <p:txBody>
          <a:bodyPr>
            <a:normAutofit/>
          </a:bodyPr>
          <a:lstStyle/>
          <a:p>
            <a:r>
              <a:rPr lang="en-US" sz="2800" dirty="0" smtClean="0">
                <a:solidFill>
                  <a:srgbClr val="1782BF"/>
                </a:solidFill>
              </a:rPr>
              <a:t>Structural-functional </a:t>
            </a:r>
            <a:r>
              <a:rPr lang="en-US" sz="2800" dirty="0">
                <a:solidFill>
                  <a:srgbClr val="1782BF"/>
                </a:solidFill>
              </a:rPr>
              <a:t>framework:</a:t>
            </a:r>
            <a:br>
              <a:rPr lang="en-US" sz="2800" dirty="0">
                <a:solidFill>
                  <a:srgbClr val="1782BF"/>
                </a:solidFill>
              </a:rPr>
            </a:br>
            <a:r>
              <a:rPr lang="en-US" sz="2800" dirty="0" smtClean="0"/>
              <a:t>focus and assumptions </a:t>
            </a:r>
            <a:endParaRPr lang="en-US" sz="28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a:t>Society is a complex system of interrelated parts</a:t>
            </a:r>
          </a:p>
          <a:p>
            <a:pPr marL="285750" indent="-285750">
              <a:spcBef>
                <a:spcPts val="0"/>
              </a:spcBef>
              <a:spcAft>
                <a:spcPts val="0"/>
              </a:spcAft>
              <a:buFont typeface="Arial"/>
              <a:buChar char="•"/>
            </a:pPr>
            <a:r>
              <a:rPr lang="en-US" sz="2400" dirty="0"/>
              <a:t>Each of which performs some function for the whole system</a:t>
            </a:r>
          </a:p>
          <a:p>
            <a:pPr marL="285750" indent="-285750">
              <a:spcBef>
                <a:spcPts val="0"/>
              </a:spcBef>
              <a:spcAft>
                <a:spcPts val="0"/>
              </a:spcAft>
              <a:buFont typeface="Arial"/>
              <a:buChar char="•"/>
            </a:pPr>
            <a:r>
              <a:rPr lang="en-US" sz="2400" dirty="0"/>
              <a:t>Structural functionalists are primarily interested in this relationship between structure and function</a:t>
            </a:r>
          </a:p>
          <a:p>
            <a:pPr marL="285750" indent="-285750">
              <a:spcBef>
                <a:spcPts val="0"/>
              </a:spcBef>
              <a:spcAft>
                <a:spcPts val="0"/>
              </a:spcAft>
              <a:buFont typeface="Arial"/>
              <a:buChar char="•"/>
            </a:pPr>
            <a:r>
              <a:rPr lang="en-US" sz="2400" dirty="0"/>
              <a:t>They seek to understand what various structures “do” for the larger system of which they are a part and the connections among the various structures </a:t>
            </a:r>
          </a:p>
          <a:p>
            <a:pPr>
              <a:spcBef>
                <a:spcPts val="0"/>
              </a:spcBef>
              <a:spcAft>
                <a:spcPts val="0"/>
              </a:spcAft>
            </a:pPr>
            <a:endParaRPr lang="en-US" sz="2400" dirty="0" smtClean="0"/>
          </a:p>
        </p:txBody>
      </p:sp>
    </p:spTree>
    <p:extLst>
      <p:ext uri="{BB962C8B-B14F-4D97-AF65-F5344CB8AC3E}">
        <p14:creationId xmlns:p14="http://schemas.microsoft.com/office/powerpoint/2010/main" val="2742763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58200" cy="1371600"/>
          </a:xfrm>
        </p:spPr>
        <p:txBody>
          <a:bodyPr>
            <a:normAutofit/>
          </a:bodyPr>
          <a:lstStyle/>
          <a:p>
            <a:r>
              <a:rPr lang="en-US" sz="2800" dirty="0">
                <a:solidFill>
                  <a:srgbClr val="1782BF"/>
                </a:solidFill>
              </a:rPr>
              <a:t>Structural-functional framework:</a:t>
            </a:r>
            <a:br>
              <a:rPr lang="en-US" sz="2800" dirty="0">
                <a:solidFill>
                  <a:srgbClr val="1782BF"/>
                </a:solidFill>
              </a:rPr>
            </a:br>
            <a:r>
              <a:rPr lang="en-US" sz="2800" dirty="0"/>
              <a:t>concepts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44557953"/>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1528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45500" cy="1371600"/>
          </a:xfrm>
        </p:spPr>
        <p:txBody>
          <a:bodyPr>
            <a:normAutofit/>
          </a:bodyPr>
          <a:lstStyle/>
          <a:p>
            <a:r>
              <a:rPr lang="en-US" sz="2800" dirty="0" smtClean="0">
                <a:solidFill>
                  <a:srgbClr val="1782BF"/>
                </a:solidFill>
              </a:rPr>
              <a:t>Structural-functional </a:t>
            </a:r>
            <a:r>
              <a:rPr lang="en-US" sz="2800" dirty="0">
                <a:solidFill>
                  <a:srgbClr val="1782BF"/>
                </a:solidFill>
              </a:rPr>
              <a:t>framework:</a:t>
            </a:r>
            <a:br>
              <a:rPr lang="en-US" sz="2800" dirty="0">
                <a:solidFill>
                  <a:srgbClr val="1782BF"/>
                </a:solidFill>
              </a:rPr>
            </a:br>
            <a:r>
              <a:rPr lang="en-US" sz="2800" dirty="0" smtClean="0"/>
              <a:t>Propositions </a:t>
            </a:r>
            <a:endParaRPr lang="en-US" sz="2800" dirty="0"/>
          </a:p>
        </p:txBody>
      </p:sp>
      <p:sp>
        <p:nvSpPr>
          <p:cNvPr id="3" name="Content Placeholder 2"/>
          <p:cNvSpPr>
            <a:spLocks noGrp="1"/>
          </p:cNvSpPr>
          <p:nvPr>
            <p:ph idx="1"/>
          </p:nvPr>
        </p:nvSpPr>
        <p:spPr/>
        <p:txBody>
          <a:bodyPr>
            <a:normAutofit fontScale="85000" lnSpcReduction="10000"/>
          </a:bodyPr>
          <a:lstStyle/>
          <a:p>
            <a:pPr defTabSz="457200">
              <a:lnSpc>
                <a:spcPct val="120000"/>
              </a:lnSpc>
              <a:spcBef>
                <a:spcPts val="0"/>
              </a:spcBef>
              <a:spcAft>
                <a:spcPts val="0"/>
              </a:spcAft>
              <a:defRPr/>
            </a:pPr>
            <a:r>
              <a:rPr lang="en-US" sz="2400" dirty="0" smtClean="0"/>
              <a:t>Social institutions perform certain functions for a society </a:t>
            </a:r>
            <a:endParaRPr lang="en-US" sz="2400" dirty="0"/>
          </a:p>
          <a:p>
            <a:pPr marL="342900" indent="-342900" defTabSz="457200">
              <a:lnSpc>
                <a:spcPct val="120000"/>
              </a:lnSpc>
              <a:spcBef>
                <a:spcPts val="0"/>
              </a:spcBef>
              <a:spcAft>
                <a:spcPts val="0"/>
              </a:spcAft>
              <a:buFont typeface="Arial"/>
              <a:buChar char="•"/>
              <a:defRPr/>
            </a:pPr>
            <a:r>
              <a:rPr lang="en-US" sz="2400" dirty="0" smtClean="0"/>
              <a:t>The </a:t>
            </a:r>
            <a:r>
              <a:rPr lang="en-US" sz="2400" dirty="0"/>
              <a:t>institution of family means </a:t>
            </a:r>
            <a:r>
              <a:rPr lang="en-US" sz="2400" dirty="0">
                <a:solidFill>
                  <a:srgbClr val="FF0000"/>
                </a:solidFill>
              </a:rPr>
              <a:t>having certain legal and culturally recognizable rights and responsibilities, which are articulated in the formal laws of the state and informal norms of custom and tradition</a:t>
            </a:r>
            <a:r>
              <a:rPr lang="en-US" sz="2400" dirty="0"/>
              <a:t> </a:t>
            </a:r>
          </a:p>
          <a:p>
            <a:pPr marL="342900" indent="-342900" defTabSz="457200">
              <a:lnSpc>
                <a:spcPct val="120000"/>
              </a:lnSpc>
              <a:spcBef>
                <a:spcPts val="0"/>
              </a:spcBef>
              <a:spcAft>
                <a:spcPts val="0"/>
              </a:spcAft>
              <a:buFont typeface="Arial"/>
              <a:buChar char="•"/>
              <a:defRPr/>
            </a:pPr>
            <a:r>
              <a:rPr lang="en-US" sz="2400" dirty="0" smtClean="0"/>
              <a:t>For example, </a:t>
            </a:r>
            <a:r>
              <a:rPr lang="en-US" sz="2400" dirty="0"/>
              <a:t>the Maintenance of Parents Act in </a:t>
            </a:r>
            <a:r>
              <a:rPr lang="en-US" sz="2400" dirty="0" smtClean="0"/>
              <a:t>Singapore</a:t>
            </a:r>
          </a:p>
          <a:p>
            <a:pPr marL="800100" lvl="1" indent="-342900" defTabSz="457200">
              <a:lnSpc>
                <a:spcPct val="120000"/>
              </a:lnSpc>
              <a:spcBef>
                <a:spcPts val="0"/>
              </a:spcBef>
              <a:buFont typeface="Arial"/>
              <a:buChar char="•"/>
              <a:defRPr/>
            </a:pPr>
            <a:r>
              <a:rPr lang="en-US" sz="2400" dirty="0" smtClean="0"/>
              <a:t>Children have to provide for their parents</a:t>
            </a:r>
            <a:endParaRPr lang="en-US" sz="2400" dirty="0"/>
          </a:p>
          <a:p>
            <a:pPr marL="342900" indent="-342900" defTabSz="457200">
              <a:lnSpc>
                <a:spcPct val="120000"/>
              </a:lnSpc>
              <a:spcBef>
                <a:spcPts val="0"/>
              </a:spcBef>
              <a:spcAft>
                <a:spcPts val="0"/>
              </a:spcAft>
              <a:buFont typeface="Arial"/>
              <a:buChar char="•"/>
              <a:defRPr/>
            </a:pPr>
            <a:r>
              <a:rPr lang="en-US" sz="2400" dirty="0"/>
              <a:t>The institution of family also means having legitimate right to control or influence the lives of others </a:t>
            </a:r>
          </a:p>
          <a:p>
            <a:pPr marL="342900" indent="-342900" defTabSz="457200">
              <a:lnSpc>
                <a:spcPct val="120000"/>
              </a:lnSpc>
              <a:spcBef>
                <a:spcPts val="0"/>
              </a:spcBef>
              <a:spcAft>
                <a:spcPts val="0"/>
              </a:spcAft>
              <a:buFont typeface="Arial"/>
              <a:buChar char="•"/>
              <a:defRPr/>
            </a:pPr>
            <a:r>
              <a:rPr lang="en-US" sz="2400" dirty="0"/>
              <a:t>For example, </a:t>
            </a:r>
            <a:r>
              <a:rPr lang="en-US" sz="2400" dirty="0" smtClean="0"/>
              <a:t>the </a:t>
            </a:r>
            <a:r>
              <a:rPr lang="en-US" sz="2400" dirty="0"/>
              <a:t>Compulsory Education </a:t>
            </a:r>
            <a:r>
              <a:rPr lang="en-US" sz="2400" dirty="0" smtClean="0"/>
              <a:t>Act in </a:t>
            </a:r>
            <a:r>
              <a:rPr lang="en-US" sz="2400" dirty="0" smtClean="0"/>
              <a:t>Singapore</a:t>
            </a:r>
          </a:p>
          <a:p>
            <a:pPr marL="800100" lvl="1" indent="-342900" defTabSz="457200">
              <a:lnSpc>
                <a:spcPct val="120000"/>
              </a:lnSpc>
              <a:spcBef>
                <a:spcPts val="0"/>
              </a:spcBef>
              <a:buFont typeface="Arial"/>
              <a:buChar char="•"/>
              <a:defRPr/>
            </a:pPr>
            <a:r>
              <a:rPr lang="en-US" sz="2400" dirty="0" smtClean="0"/>
              <a:t>Parents are obligated to send their children to school</a:t>
            </a:r>
            <a:r>
              <a:rPr lang="en-US" sz="2400" dirty="0" smtClean="0"/>
              <a:t> </a:t>
            </a:r>
            <a:endParaRPr lang="en-US" sz="2400" dirty="0" smtClean="0"/>
          </a:p>
        </p:txBody>
      </p:sp>
    </p:spTree>
    <p:extLst>
      <p:ext uri="{BB962C8B-B14F-4D97-AF65-F5344CB8AC3E}">
        <p14:creationId xmlns:p14="http://schemas.microsoft.com/office/powerpoint/2010/main" val="3275951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45500" cy="1371600"/>
          </a:xfrm>
        </p:spPr>
        <p:txBody>
          <a:bodyPr>
            <a:normAutofit/>
          </a:bodyPr>
          <a:lstStyle/>
          <a:p>
            <a:r>
              <a:rPr lang="en-US" sz="2800" dirty="0" smtClean="0">
                <a:solidFill>
                  <a:srgbClr val="1782BF"/>
                </a:solidFill>
              </a:rPr>
              <a:t>Structural-functional </a:t>
            </a:r>
            <a:r>
              <a:rPr lang="en-US" sz="2800" dirty="0">
                <a:solidFill>
                  <a:srgbClr val="1782BF"/>
                </a:solidFill>
              </a:rPr>
              <a:t>framework:</a:t>
            </a:r>
            <a:br>
              <a:rPr lang="en-US" sz="2800" dirty="0">
                <a:solidFill>
                  <a:srgbClr val="1782BF"/>
                </a:solidFill>
              </a:rPr>
            </a:br>
            <a:r>
              <a:rPr lang="en-US" sz="2800" dirty="0" smtClean="0"/>
              <a:t>empirical applications </a:t>
            </a:r>
            <a:endParaRPr lang="en-US" sz="2800" dirty="0"/>
          </a:p>
        </p:txBody>
      </p:sp>
      <p:sp>
        <p:nvSpPr>
          <p:cNvPr id="3" name="Content Placeholder 2"/>
          <p:cNvSpPr>
            <a:spLocks noGrp="1"/>
          </p:cNvSpPr>
          <p:nvPr>
            <p:ph idx="1"/>
          </p:nvPr>
        </p:nvSpPr>
        <p:spPr/>
        <p:txBody>
          <a:bodyPr>
            <a:noAutofit/>
          </a:bodyPr>
          <a:lstStyle/>
          <a:p>
            <a:pPr defTabSz="457200">
              <a:lnSpc>
                <a:spcPct val="120000"/>
              </a:lnSpc>
              <a:spcBef>
                <a:spcPts val="0"/>
              </a:spcBef>
              <a:spcAft>
                <a:spcPts val="0"/>
              </a:spcAft>
              <a:defRPr/>
            </a:pPr>
            <a:endParaRPr lang="en-US" dirty="0" smtClean="0"/>
          </a:p>
          <a:p>
            <a:pPr defTabSz="457200">
              <a:lnSpc>
                <a:spcPct val="120000"/>
              </a:lnSpc>
              <a:spcBef>
                <a:spcPts val="0"/>
              </a:spcBef>
              <a:spcAft>
                <a:spcPts val="0"/>
              </a:spcAft>
              <a:defRPr/>
            </a:pPr>
            <a:r>
              <a:rPr lang="en-US" dirty="0" smtClean="0"/>
              <a:t>How individual </a:t>
            </a:r>
            <a:r>
              <a:rPr lang="en-US" dirty="0"/>
              <a:t>behaviors are shaped by the structures in which they </a:t>
            </a:r>
            <a:r>
              <a:rPr lang="en-US" dirty="0" smtClean="0"/>
              <a:t>occur</a:t>
            </a:r>
          </a:p>
          <a:p>
            <a:pPr marL="285750" indent="-285750" defTabSz="457200">
              <a:lnSpc>
                <a:spcPct val="120000"/>
              </a:lnSpc>
              <a:spcBef>
                <a:spcPts val="0"/>
              </a:spcBef>
              <a:spcAft>
                <a:spcPts val="0"/>
              </a:spcAft>
              <a:buFont typeface="Arial"/>
              <a:buChar char="•"/>
              <a:defRPr/>
            </a:pPr>
            <a:r>
              <a:rPr lang="en-US" dirty="0"/>
              <a:t>Although individuals almost always have a choice of how to behave in specific situations, their choices are structurally laid out by </a:t>
            </a:r>
            <a:r>
              <a:rPr lang="en-US" dirty="0" smtClean="0"/>
              <a:t>society</a:t>
            </a:r>
            <a:endParaRPr lang="en-US" dirty="0"/>
          </a:p>
          <a:p>
            <a:pPr marL="285750" indent="-285750" defTabSz="457200">
              <a:lnSpc>
                <a:spcPct val="120000"/>
              </a:lnSpc>
              <a:spcBef>
                <a:spcPts val="0"/>
              </a:spcBef>
              <a:spcAft>
                <a:spcPts val="0"/>
              </a:spcAft>
              <a:buFont typeface="Arial"/>
              <a:buChar char="•"/>
              <a:defRPr/>
            </a:pPr>
            <a:r>
              <a:rPr lang="en-US" dirty="0" smtClean="0"/>
              <a:t>For </a:t>
            </a:r>
            <a:r>
              <a:rPr lang="en-US" dirty="0"/>
              <a:t>example, </a:t>
            </a:r>
            <a:r>
              <a:rPr lang="en-US" dirty="0">
                <a:solidFill>
                  <a:srgbClr val="FF0000"/>
                </a:solidFill>
              </a:rPr>
              <a:t>because individuals tend to marry partners of their social class, clear patterns have emerged in research on family life</a:t>
            </a:r>
          </a:p>
          <a:p>
            <a:pPr marL="285750" indent="-285750" defTabSz="457200">
              <a:lnSpc>
                <a:spcPct val="120000"/>
              </a:lnSpc>
              <a:spcBef>
                <a:spcPts val="0"/>
              </a:spcBef>
              <a:spcAft>
                <a:spcPts val="0"/>
              </a:spcAft>
              <a:buFont typeface="Arial"/>
              <a:buChar char="•"/>
              <a:defRPr/>
            </a:pPr>
            <a:r>
              <a:rPr lang="en-US" dirty="0" smtClean="0">
                <a:solidFill>
                  <a:srgbClr val="FF0000"/>
                </a:solidFill>
              </a:rPr>
              <a:t>Marriage stability reflect class and economics </a:t>
            </a:r>
            <a:r>
              <a:rPr lang="en-US" dirty="0" smtClean="0">
                <a:solidFill>
                  <a:srgbClr val="FF0000"/>
                </a:solidFill>
              </a:rPr>
              <a:t>(upper class families tend to divorce less due to the transmission of property through families, working class more due to economic stress and more likely to be </a:t>
            </a:r>
            <a:r>
              <a:rPr lang="en-US" dirty="0" err="1" smtClean="0">
                <a:solidFill>
                  <a:srgbClr val="FF0000"/>
                </a:solidFill>
              </a:rPr>
              <a:t>pariachar</a:t>
            </a:r>
            <a:r>
              <a:rPr lang="en-US" dirty="0" err="1" smtClean="0">
                <a:solidFill>
                  <a:srgbClr val="FF0000"/>
                </a:solidFill>
              </a:rPr>
              <a:t>al</a:t>
            </a:r>
            <a:r>
              <a:rPr lang="en-US" dirty="0" smtClean="0">
                <a:solidFill>
                  <a:srgbClr val="FF0000"/>
                </a:solidFill>
              </a:rPr>
              <a:t> </a:t>
            </a:r>
            <a:r>
              <a:rPr lang="en-US" dirty="0" smtClean="0">
                <a:solidFill>
                  <a:srgbClr val="FF0000"/>
                </a:solidFill>
              </a:rPr>
              <a:t> </a:t>
            </a:r>
            <a:endParaRPr lang="en-US" dirty="0" smtClean="0">
              <a:solidFill>
                <a:srgbClr val="FF0000"/>
              </a:solidFill>
            </a:endParaRPr>
          </a:p>
        </p:txBody>
      </p:sp>
    </p:spTree>
    <p:extLst>
      <p:ext uri="{BB962C8B-B14F-4D97-AF65-F5344CB8AC3E}">
        <p14:creationId xmlns:p14="http://schemas.microsoft.com/office/powerpoint/2010/main" val="2149272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Symbolic interaction framework:</a:t>
            </a:r>
            <a:br>
              <a:rPr lang="en-US" sz="2800" dirty="0" smtClean="0">
                <a:solidFill>
                  <a:srgbClr val="1782BF"/>
                </a:solidFill>
              </a:rPr>
            </a:br>
            <a:r>
              <a:rPr lang="en-US" sz="2800" dirty="0"/>
              <a:t>Intellectual </a:t>
            </a:r>
            <a:r>
              <a:rPr lang="en-US" sz="2800" dirty="0" smtClean="0"/>
              <a:t>traditions</a:t>
            </a:r>
            <a:endParaRPr lang="en-US" sz="2800" dirty="0">
              <a:solidFill>
                <a:srgbClr val="1782BF"/>
              </a:solidFill>
            </a:endParaRPr>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smtClean="0"/>
              <a:t>George </a:t>
            </a:r>
            <a:r>
              <a:rPr lang="en-US" sz="2400" dirty="0"/>
              <a:t>Herbert Mead </a:t>
            </a:r>
            <a:r>
              <a:rPr lang="en-US" sz="2400" dirty="0" smtClean="0"/>
              <a:t>and symbolic </a:t>
            </a:r>
            <a:r>
              <a:rPr lang="en-US" sz="2400" dirty="0"/>
              <a:t>interactionism</a:t>
            </a:r>
          </a:p>
          <a:p>
            <a:pPr marL="342900" indent="-342900">
              <a:spcBef>
                <a:spcPts val="0"/>
              </a:spcBef>
              <a:spcAft>
                <a:spcPts val="0"/>
              </a:spcAft>
              <a:buFont typeface="Arial"/>
              <a:buChar char="•"/>
            </a:pPr>
            <a:r>
              <a:rPr lang="en-US" sz="2400" dirty="0" smtClean="0"/>
              <a:t>By </a:t>
            </a:r>
            <a:r>
              <a:rPr lang="en-US" sz="2400" dirty="0"/>
              <a:t>sharing common symbols, humans can adapt to and survive in their environment </a:t>
            </a:r>
            <a:endParaRPr lang="en-US" sz="2400" dirty="0" smtClean="0"/>
          </a:p>
          <a:p>
            <a:pPr marL="800100" lvl="1" indent="-342900">
              <a:spcBef>
                <a:spcPts val="0"/>
              </a:spcBef>
              <a:buFont typeface="Arial"/>
              <a:buChar char="•"/>
            </a:pPr>
            <a:r>
              <a:rPr lang="en-US" sz="2400" dirty="0" smtClean="0">
                <a:solidFill>
                  <a:srgbClr val="FF0000"/>
                </a:solidFill>
              </a:rPr>
              <a:t>e.g. language</a:t>
            </a:r>
            <a:endParaRPr lang="en-US" sz="2400" dirty="0">
              <a:solidFill>
                <a:srgbClr val="FF0000"/>
              </a:solidFill>
            </a:endParaRPr>
          </a:p>
          <a:p>
            <a:pPr marL="342900" indent="-342900">
              <a:spcBef>
                <a:spcPts val="0"/>
              </a:spcBef>
              <a:spcAft>
                <a:spcPts val="0"/>
              </a:spcAft>
              <a:buFont typeface="Arial"/>
              <a:buChar char="•"/>
            </a:pPr>
            <a:r>
              <a:rPr lang="en-US" sz="2400" dirty="0" smtClean="0"/>
              <a:t>The process </a:t>
            </a:r>
            <a:r>
              <a:rPr lang="en-US" sz="2400" dirty="0"/>
              <a:t>by which infants come to </a:t>
            </a:r>
            <a:r>
              <a:rPr lang="en-US" sz="2400" dirty="0" smtClean="0"/>
              <a:t>acquire the symbol system of the society </a:t>
            </a:r>
            <a:endParaRPr lang="en-US" sz="2400" dirty="0" smtClean="0"/>
          </a:p>
          <a:p>
            <a:pPr marL="800100" lvl="1" indent="-342900">
              <a:spcBef>
                <a:spcPts val="0"/>
              </a:spcBef>
              <a:buFont typeface="Arial"/>
              <a:buChar char="•"/>
            </a:pPr>
            <a:endParaRPr lang="en-US" sz="2400" dirty="0" smtClean="0"/>
          </a:p>
        </p:txBody>
      </p:sp>
    </p:spTree>
    <p:extLst>
      <p:ext uri="{BB962C8B-B14F-4D97-AF65-F5344CB8AC3E}">
        <p14:creationId xmlns:p14="http://schemas.microsoft.com/office/powerpoint/2010/main" val="13566685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Symbolic interaction framework:</a:t>
            </a:r>
            <a:br>
              <a:rPr lang="en-US" sz="2800" dirty="0" smtClean="0">
                <a:solidFill>
                  <a:srgbClr val="1782BF"/>
                </a:solidFill>
              </a:rPr>
            </a:br>
            <a:r>
              <a:rPr lang="en-US" sz="2800" dirty="0"/>
              <a:t>Intellectual </a:t>
            </a:r>
            <a:r>
              <a:rPr lang="en-US" sz="2800" dirty="0" smtClean="0"/>
              <a:t>traditions</a:t>
            </a:r>
            <a:endParaRPr lang="en-US" sz="2800" dirty="0">
              <a:solidFill>
                <a:srgbClr val="1782BF"/>
              </a:solidFill>
            </a:endParaRPr>
          </a:p>
        </p:txBody>
      </p:sp>
      <p:sp>
        <p:nvSpPr>
          <p:cNvPr id="3" name="Content Placeholder 2"/>
          <p:cNvSpPr>
            <a:spLocks noGrp="1"/>
          </p:cNvSpPr>
          <p:nvPr>
            <p:ph idx="1"/>
          </p:nvPr>
        </p:nvSpPr>
        <p:spPr/>
        <p:txBody>
          <a:bodyPr>
            <a:normAutofit lnSpcReduction="10000"/>
          </a:bodyPr>
          <a:lstStyle/>
          <a:p>
            <a:pPr>
              <a:spcBef>
                <a:spcPts val="0"/>
              </a:spcBef>
              <a:spcAft>
                <a:spcPts val="0"/>
              </a:spcAft>
            </a:pPr>
            <a:endParaRPr lang="en-US" sz="2400" dirty="0" smtClean="0"/>
          </a:p>
          <a:p>
            <a:pPr>
              <a:spcBef>
                <a:spcPts val="0"/>
              </a:spcBef>
              <a:spcAft>
                <a:spcPts val="0"/>
              </a:spcAft>
            </a:pPr>
            <a:r>
              <a:rPr lang="en-US" sz="2400" dirty="0" smtClean="0"/>
              <a:t>Humans </a:t>
            </a:r>
            <a:r>
              <a:rPr lang="en-US" sz="2400" dirty="0"/>
              <a:t>have the ability to mentally form associations</a:t>
            </a:r>
          </a:p>
          <a:p>
            <a:pPr marL="342900" indent="-342900">
              <a:spcBef>
                <a:spcPts val="0"/>
              </a:spcBef>
              <a:spcAft>
                <a:spcPts val="0"/>
              </a:spcAft>
              <a:buFont typeface="Arial"/>
              <a:buChar char="•"/>
            </a:pPr>
            <a:r>
              <a:rPr lang="en-US" sz="2400" dirty="0"/>
              <a:t>For example, when A is associated with B, we could say A is a sign for B</a:t>
            </a:r>
          </a:p>
          <a:p>
            <a:pPr marL="342900" indent="-342900">
              <a:spcBef>
                <a:spcPts val="0"/>
              </a:spcBef>
              <a:spcAft>
                <a:spcPts val="0"/>
              </a:spcAft>
              <a:buFont typeface="Arial"/>
              <a:buChar char="•"/>
            </a:pPr>
            <a:r>
              <a:rPr lang="en-US" sz="2400" dirty="0"/>
              <a:t>A sign is a necessary ingredient for the development of a symbol</a:t>
            </a:r>
          </a:p>
          <a:p>
            <a:pPr marL="342900" indent="-342900">
              <a:spcBef>
                <a:spcPts val="0"/>
              </a:spcBef>
              <a:spcAft>
                <a:spcPts val="0"/>
              </a:spcAft>
              <a:buFont typeface="Arial"/>
              <a:buChar char="•"/>
            </a:pPr>
            <a:r>
              <a:rPr lang="en-US" sz="2400" dirty="0"/>
              <a:t>A symbol is any sign that is agreed on by convention </a:t>
            </a:r>
          </a:p>
          <a:p>
            <a:pPr marL="342900" indent="-342900">
              <a:spcBef>
                <a:spcPts val="0"/>
              </a:spcBef>
              <a:spcAft>
                <a:spcPts val="0"/>
              </a:spcAft>
              <a:buFont typeface="Arial"/>
              <a:buChar char="•"/>
            </a:pPr>
            <a:r>
              <a:rPr lang="en-US" sz="2400" dirty="0"/>
              <a:t>The question symbolic interactionism poses is, “How do we agree upon the sign?”   </a:t>
            </a:r>
            <a:endParaRPr lang="en-US" sz="2400" dirty="0" smtClean="0"/>
          </a:p>
          <a:p>
            <a:pPr marL="342900" indent="-342900">
              <a:spcBef>
                <a:spcPts val="0"/>
              </a:spcBef>
              <a:spcAft>
                <a:spcPts val="0"/>
              </a:spcAft>
              <a:buFont typeface="Arial"/>
              <a:buChar char="•"/>
            </a:pPr>
            <a:r>
              <a:rPr lang="en-US" sz="2400" dirty="0" smtClean="0"/>
              <a:t>For example, sounds such as “Dad”</a:t>
            </a:r>
            <a:endParaRPr lang="en-US" sz="2400" dirty="0"/>
          </a:p>
          <a:p>
            <a:pPr marL="342900" indent="-342900">
              <a:spcBef>
                <a:spcPts val="0"/>
              </a:spcBef>
              <a:spcAft>
                <a:spcPts val="0"/>
              </a:spcAft>
              <a:buFont typeface="Arial"/>
              <a:buChar char="•"/>
            </a:pPr>
            <a:endParaRPr lang="en-US" sz="2400" dirty="0"/>
          </a:p>
        </p:txBody>
      </p:sp>
    </p:spTree>
    <p:extLst>
      <p:ext uri="{BB962C8B-B14F-4D97-AF65-F5344CB8AC3E}">
        <p14:creationId xmlns:p14="http://schemas.microsoft.com/office/powerpoint/2010/main" val="1238345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outline</a:t>
            </a:r>
            <a:endParaRPr lang="en-US" sz="32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sz="2400" dirty="0" smtClean="0"/>
          </a:p>
          <a:p>
            <a:pPr marL="342900" indent="-342900">
              <a:spcBef>
                <a:spcPts val="0"/>
              </a:spcBef>
              <a:spcAft>
                <a:spcPts val="0"/>
              </a:spcAft>
              <a:buFont typeface="Arial"/>
              <a:buChar char="•"/>
            </a:pPr>
            <a:r>
              <a:rPr lang="en-US" sz="2400" dirty="0" smtClean="0"/>
              <a:t>What is a theory? </a:t>
            </a:r>
          </a:p>
          <a:p>
            <a:pPr marL="342900" indent="-342900">
              <a:spcBef>
                <a:spcPts val="0"/>
              </a:spcBef>
              <a:spcAft>
                <a:spcPts val="0"/>
              </a:spcAft>
              <a:buFont typeface="Arial"/>
              <a:buChar char="•"/>
            </a:pPr>
            <a:endParaRPr lang="en-US" sz="2400" dirty="0"/>
          </a:p>
          <a:p>
            <a:pPr marL="342900" indent="-342900">
              <a:spcBef>
                <a:spcPts val="0"/>
              </a:spcBef>
              <a:spcAft>
                <a:spcPts val="0"/>
              </a:spcAft>
              <a:buFont typeface="Arial"/>
              <a:buChar char="•"/>
            </a:pPr>
            <a:r>
              <a:rPr lang="en-US" sz="2400" dirty="0" smtClean="0"/>
              <a:t>History of theory in the analysis of the family </a:t>
            </a:r>
            <a:endParaRPr lang="en-US" sz="2400" dirty="0"/>
          </a:p>
          <a:p>
            <a:pPr marL="342900" indent="-342900">
              <a:spcBef>
                <a:spcPts val="0"/>
              </a:spcBef>
              <a:spcAft>
                <a:spcPts val="0"/>
              </a:spcAft>
              <a:buFont typeface="Arial"/>
              <a:buChar char="•"/>
            </a:pPr>
            <a:endParaRPr lang="en-US" sz="2400" dirty="0" smtClean="0"/>
          </a:p>
          <a:p>
            <a:pPr marL="342900" indent="-342900">
              <a:spcBef>
                <a:spcPts val="0"/>
              </a:spcBef>
              <a:spcAft>
                <a:spcPts val="0"/>
              </a:spcAft>
              <a:buFont typeface="Arial"/>
              <a:buChar char="•"/>
            </a:pPr>
            <a:r>
              <a:rPr lang="en-US" sz="2400" dirty="0" smtClean="0"/>
              <a:t>Conceptual frameworks in the analysis of the family</a:t>
            </a:r>
          </a:p>
        </p:txBody>
      </p:sp>
    </p:spTree>
    <p:extLst>
      <p:ext uri="{BB962C8B-B14F-4D97-AF65-F5344CB8AC3E}">
        <p14:creationId xmlns:p14="http://schemas.microsoft.com/office/powerpoint/2010/main" val="13369697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Symbolic interaction framework:</a:t>
            </a:r>
            <a:br>
              <a:rPr lang="en-US" sz="2800" dirty="0" smtClean="0">
                <a:solidFill>
                  <a:srgbClr val="1782BF"/>
                </a:solidFill>
              </a:rPr>
            </a:br>
            <a:r>
              <a:rPr lang="en-US" sz="2800" dirty="0"/>
              <a:t>Focus and assumptions </a:t>
            </a:r>
            <a:endParaRPr lang="en-US" sz="2800" dirty="0">
              <a:solidFill>
                <a:srgbClr val="1782BF"/>
              </a:solidFill>
            </a:endParaRPr>
          </a:p>
        </p:txBody>
      </p:sp>
      <p:sp>
        <p:nvSpPr>
          <p:cNvPr id="3" name="Content Placeholder 2"/>
          <p:cNvSpPr>
            <a:spLocks noGrp="1"/>
          </p:cNvSpPr>
          <p:nvPr>
            <p:ph idx="1"/>
          </p:nvPr>
        </p:nvSpPr>
        <p:spPr/>
        <p:txBody>
          <a:bodyPr>
            <a:normAutofit fontScale="92500" lnSpcReduction="10000"/>
          </a:bodyPr>
          <a:lstStyle/>
          <a:p>
            <a:pPr>
              <a:spcBef>
                <a:spcPts val="0"/>
              </a:spcBef>
              <a:spcAft>
                <a:spcPts val="0"/>
              </a:spcAft>
            </a:pPr>
            <a:endParaRPr lang="en-US" sz="2400" dirty="0" smtClean="0"/>
          </a:p>
          <a:p>
            <a:pPr marL="342900" indent="-342900">
              <a:spcBef>
                <a:spcPts val="0"/>
              </a:spcBef>
              <a:spcAft>
                <a:spcPts val="0"/>
              </a:spcAft>
              <a:buFont typeface="Arial"/>
              <a:buChar char="•"/>
            </a:pPr>
            <a:r>
              <a:rPr lang="en-US" sz="2400" dirty="0" smtClean="0"/>
              <a:t>The </a:t>
            </a:r>
            <a:r>
              <a:rPr lang="en-US" sz="2400" dirty="0"/>
              <a:t>focus of symbolic interactionism </a:t>
            </a:r>
            <a:r>
              <a:rPr lang="en-US" sz="2400" dirty="0" smtClean="0"/>
              <a:t>is </a:t>
            </a:r>
            <a:r>
              <a:rPr lang="en-US" sz="2400" dirty="0"/>
              <a:t>on the acquisition </a:t>
            </a:r>
            <a:r>
              <a:rPr lang="en-US" sz="2400" dirty="0" smtClean="0"/>
              <a:t>and </a:t>
            </a:r>
            <a:r>
              <a:rPr lang="en-US" sz="2400" dirty="0"/>
              <a:t>generation of meaning </a:t>
            </a:r>
          </a:p>
          <a:p>
            <a:pPr marL="342900" indent="-342900">
              <a:spcBef>
                <a:spcPts val="0"/>
              </a:spcBef>
              <a:spcAft>
                <a:spcPts val="0"/>
              </a:spcAft>
              <a:buFont typeface="Arial"/>
              <a:buChar char="•"/>
            </a:pPr>
            <a:r>
              <a:rPr lang="en-US" sz="2400" dirty="0"/>
              <a:t>In the study of the family and other social groups, the assumption is that actors think and act according to the meanings they attribute to to their actions and context</a:t>
            </a:r>
          </a:p>
          <a:p>
            <a:pPr marL="342900" indent="-342900">
              <a:spcBef>
                <a:spcPts val="0"/>
              </a:spcBef>
              <a:spcAft>
                <a:spcPts val="0"/>
              </a:spcAft>
              <a:buFont typeface="Arial"/>
              <a:buChar char="•"/>
            </a:pPr>
            <a:r>
              <a:rPr lang="en-US" sz="2400" dirty="0"/>
              <a:t>For example, a toddler </a:t>
            </a:r>
            <a:r>
              <a:rPr lang="en-US" sz="2400" dirty="0" smtClean="0"/>
              <a:t>and </a:t>
            </a:r>
            <a:r>
              <a:rPr lang="en-US" sz="2400" dirty="0"/>
              <a:t>a particular toy </a:t>
            </a:r>
          </a:p>
          <a:p>
            <a:pPr marL="342900" indent="-342900">
              <a:spcBef>
                <a:spcPts val="0"/>
              </a:spcBef>
              <a:spcAft>
                <a:spcPts val="0"/>
              </a:spcAft>
              <a:buFont typeface="Arial"/>
              <a:buChar char="•"/>
            </a:pPr>
            <a:r>
              <a:rPr lang="en-US" sz="2400" dirty="0"/>
              <a:t>I</a:t>
            </a:r>
            <a:r>
              <a:rPr lang="en-US" sz="2400" dirty="0" smtClean="0"/>
              <a:t>ndividuals </a:t>
            </a:r>
            <a:r>
              <a:rPr lang="en-US" sz="2400" dirty="0"/>
              <a:t>are motivated to create meanings to help them make sense of their world</a:t>
            </a:r>
          </a:p>
          <a:p>
            <a:pPr marL="342900" indent="-342900">
              <a:spcBef>
                <a:spcPts val="0"/>
              </a:spcBef>
              <a:spcAft>
                <a:spcPts val="0"/>
              </a:spcAft>
              <a:buFont typeface="Arial"/>
              <a:buChar char="•"/>
            </a:pPr>
            <a:r>
              <a:rPr lang="en-US" sz="2400" dirty="0"/>
              <a:t>I</a:t>
            </a:r>
            <a:r>
              <a:rPr lang="en-US" sz="2400" dirty="0" smtClean="0"/>
              <a:t>ndividual’s </a:t>
            </a:r>
            <a:r>
              <a:rPr lang="en-US" sz="2400" dirty="0"/>
              <a:t>motives </a:t>
            </a:r>
            <a:r>
              <a:rPr lang="en-US" sz="2400" dirty="0" smtClean="0"/>
              <a:t>are also </a:t>
            </a:r>
            <a:r>
              <a:rPr lang="en-US" sz="2400" dirty="0"/>
              <a:t>constructed from the meanings available to the individual and relevant to the situation in which the individual is located </a:t>
            </a:r>
          </a:p>
          <a:p>
            <a:pPr marL="342900" indent="-342900">
              <a:spcBef>
                <a:spcPts val="0"/>
              </a:spcBef>
              <a:spcAft>
                <a:spcPts val="0"/>
              </a:spcAft>
              <a:buFont typeface="Arial"/>
              <a:buChar char="•"/>
            </a:pPr>
            <a:endParaRPr lang="en-US" sz="2400" dirty="0"/>
          </a:p>
        </p:txBody>
      </p:sp>
    </p:spTree>
    <p:extLst>
      <p:ext uri="{BB962C8B-B14F-4D97-AF65-F5344CB8AC3E}">
        <p14:creationId xmlns:p14="http://schemas.microsoft.com/office/powerpoint/2010/main" val="30896165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Symbolic interaction framework:</a:t>
            </a:r>
            <a:br>
              <a:rPr lang="en-US" sz="2800" dirty="0" smtClean="0">
                <a:solidFill>
                  <a:srgbClr val="1782BF"/>
                </a:solidFill>
              </a:rPr>
            </a:br>
            <a:r>
              <a:rPr lang="en-US" sz="2800" dirty="0"/>
              <a:t>Concepts </a:t>
            </a:r>
            <a:endParaRPr lang="en-US" sz="2800" dirty="0">
              <a:solidFill>
                <a:srgbClr val="1782BF"/>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3907880"/>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62468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Symbolic interaction framework:</a:t>
            </a:r>
            <a:br>
              <a:rPr lang="en-US" sz="2800" dirty="0" smtClean="0">
                <a:solidFill>
                  <a:srgbClr val="1782BF"/>
                </a:solidFill>
              </a:rPr>
            </a:br>
            <a:r>
              <a:rPr lang="en-US" sz="2800" dirty="0" smtClean="0"/>
              <a:t>propositions </a:t>
            </a:r>
            <a:endParaRPr lang="en-US" sz="2800" dirty="0">
              <a:solidFill>
                <a:srgbClr val="1782BF"/>
              </a:solidFill>
            </a:endParaRPr>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smtClean="0"/>
              <a:t>For </a:t>
            </a:r>
            <a:r>
              <a:rPr lang="en-US" sz="2400" dirty="0"/>
              <a:t>example, </a:t>
            </a:r>
            <a:r>
              <a:rPr lang="en-US" sz="2400" dirty="0">
                <a:solidFill>
                  <a:srgbClr val="FF0000"/>
                </a:solidFill>
              </a:rPr>
              <a:t>the general </a:t>
            </a:r>
            <a:r>
              <a:rPr lang="en-US" sz="2400" dirty="0" smtClean="0">
                <a:solidFill>
                  <a:srgbClr val="FF0000"/>
                </a:solidFill>
              </a:rPr>
              <a:t>rule </a:t>
            </a:r>
            <a:r>
              <a:rPr lang="en-US" sz="2400" dirty="0">
                <a:solidFill>
                  <a:srgbClr val="FF0000"/>
                </a:solidFill>
              </a:rPr>
              <a:t>for a woman was to marry and bear </a:t>
            </a:r>
            <a:r>
              <a:rPr lang="en-US" sz="2400" dirty="0" smtClean="0">
                <a:solidFill>
                  <a:srgbClr val="FF0000"/>
                </a:solidFill>
              </a:rPr>
              <a:t>children</a:t>
            </a:r>
            <a:endParaRPr lang="en-US" sz="2400" dirty="0">
              <a:solidFill>
                <a:srgbClr val="FF0000"/>
              </a:solidFill>
            </a:endParaRPr>
          </a:p>
          <a:p>
            <a:pPr marL="342900" indent="-342900">
              <a:spcBef>
                <a:spcPts val="0"/>
              </a:spcBef>
              <a:spcAft>
                <a:spcPts val="0"/>
              </a:spcAft>
              <a:buFont typeface="Arial"/>
              <a:buChar char="•"/>
            </a:pPr>
            <a:r>
              <a:rPr lang="en-US" sz="2400" dirty="0" smtClean="0"/>
              <a:t>The </a:t>
            </a:r>
            <a:r>
              <a:rPr lang="en-US" sz="2400" dirty="0"/>
              <a:t>expectations that </a:t>
            </a:r>
            <a:r>
              <a:rPr lang="en-US" sz="2400" dirty="0">
                <a:solidFill>
                  <a:srgbClr val="FF0000"/>
                </a:solidFill>
              </a:rPr>
              <a:t>both the individual and others have about the performance of the role</a:t>
            </a:r>
          </a:p>
          <a:p>
            <a:pPr marL="342900" indent="-342900">
              <a:spcBef>
                <a:spcPts val="0"/>
              </a:spcBef>
              <a:spcAft>
                <a:spcPts val="0"/>
              </a:spcAft>
              <a:buFont typeface="Arial"/>
              <a:buChar char="•"/>
            </a:pPr>
            <a:r>
              <a:rPr lang="en-US" sz="2400" dirty="0"/>
              <a:t>The clarity of role expectations or rules of the </a:t>
            </a:r>
            <a:r>
              <a:rPr lang="en-US" sz="2400" dirty="0" smtClean="0"/>
              <a:t>role</a:t>
            </a:r>
          </a:p>
          <a:p>
            <a:pPr marL="342900" indent="-342900">
              <a:spcBef>
                <a:spcPts val="0"/>
              </a:spcBef>
              <a:spcAft>
                <a:spcPts val="0"/>
              </a:spcAft>
              <a:buFont typeface="Arial"/>
              <a:buChar char="•"/>
            </a:pPr>
            <a:r>
              <a:rPr lang="en-US" sz="2400" dirty="0" smtClean="0"/>
              <a:t>Role strain </a:t>
            </a:r>
            <a:r>
              <a:rPr lang="en-US" sz="2400" dirty="0"/>
              <a:t>where the individual does not have sufficient resources to enact a role or roles </a:t>
            </a:r>
          </a:p>
        </p:txBody>
      </p:sp>
    </p:spTree>
    <p:extLst>
      <p:ext uri="{BB962C8B-B14F-4D97-AF65-F5344CB8AC3E}">
        <p14:creationId xmlns:p14="http://schemas.microsoft.com/office/powerpoint/2010/main" val="22736137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Symbolic interaction framework:</a:t>
            </a:r>
            <a:br>
              <a:rPr lang="en-US" sz="2800" dirty="0" smtClean="0">
                <a:solidFill>
                  <a:srgbClr val="1782BF"/>
                </a:solidFill>
              </a:rPr>
            </a:br>
            <a:r>
              <a:rPr lang="en-US" sz="2800" dirty="0" smtClean="0"/>
              <a:t>empirical application </a:t>
            </a:r>
            <a:endParaRPr lang="en-US" sz="2800" dirty="0">
              <a:solidFill>
                <a:srgbClr val="1782BF"/>
              </a:solidFill>
            </a:endParaRPr>
          </a:p>
        </p:txBody>
      </p:sp>
      <p:sp>
        <p:nvSpPr>
          <p:cNvPr id="3" name="Content Placeholder 2"/>
          <p:cNvSpPr>
            <a:spLocks noGrp="1"/>
          </p:cNvSpPr>
          <p:nvPr>
            <p:ph idx="1"/>
          </p:nvPr>
        </p:nvSpPr>
        <p:spPr/>
        <p:txBody>
          <a:bodyPr>
            <a:normAutofit fontScale="40000" lnSpcReduction="20000"/>
          </a:bodyPr>
          <a:lstStyle/>
          <a:p>
            <a:pPr>
              <a:spcBef>
                <a:spcPts val="0"/>
              </a:spcBef>
              <a:spcAft>
                <a:spcPts val="0"/>
              </a:spcAft>
            </a:pPr>
            <a:endParaRPr lang="en-US" sz="2400" dirty="0" smtClean="0"/>
          </a:p>
          <a:p>
            <a:pPr>
              <a:lnSpc>
                <a:spcPct val="120000"/>
              </a:lnSpc>
              <a:spcBef>
                <a:spcPts val="0"/>
              </a:spcBef>
              <a:spcAft>
                <a:spcPts val="0"/>
              </a:spcAft>
            </a:pPr>
            <a:r>
              <a:rPr lang="en-US" sz="4500" dirty="0"/>
              <a:t>Working mothers’ role </a:t>
            </a:r>
            <a:r>
              <a:rPr lang="en-US" sz="4500" dirty="0" smtClean="0"/>
              <a:t>strain</a:t>
            </a:r>
          </a:p>
          <a:p>
            <a:pPr marL="342900" indent="-342900">
              <a:lnSpc>
                <a:spcPct val="120000"/>
              </a:lnSpc>
              <a:spcBef>
                <a:spcPts val="0"/>
              </a:spcBef>
              <a:spcAft>
                <a:spcPts val="0"/>
              </a:spcAft>
              <a:buFont typeface="Arial" panose="020B0604020202020204" pitchFamily="34" charset="0"/>
              <a:buChar char="•"/>
            </a:pPr>
            <a:r>
              <a:rPr lang="en-US" sz="4500" dirty="0"/>
              <a:t>The greater the diversification of roles, the greater the role </a:t>
            </a:r>
            <a:r>
              <a:rPr lang="en-US" sz="4500" dirty="0" smtClean="0"/>
              <a:t>strain?</a:t>
            </a:r>
          </a:p>
          <a:p>
            <a:pPr marL="342900" indent="-342900">
              <a:lnSpc>
                <a:spcPct val="120000"/>
              </a:lnSpc>
              <a:spcBef>
                <a:spcPts val="0"/>
              </a:spcBef>
              <a:spcAft>
                <a:spcPts val="0"/>
              </a:spcAft>
              <a:buFont typeface="Arial" panose="020B0604020202020204" pitchFamily="34" charset="0"/>
              <a:buChar char="•"/>
            </a:pPr>
            <a:r>
              <a:rPr lang="en-US" sz="4500" dirty="0" err="1" smtClean="0"/>
              <a:t>Voydanoff’s</a:t>
            </a:r>
            <a:r>
              <a:rPr lang="en-US" sz="4500" dirty="0" smtClean="0"/>
              <a:t> </a:t>
            </a:r>
            <a:r>
              <a:rPr lang="en-US" sz="4500" dirty="0"/>
              <a:t>(1987) </a:t>
            </a:r>
            <a:r>
              <a:rPr lang="en-US" sz="4500" dirty="0" smtClean="0"/>
              <a:t>processual </a:t>
            </a:r>
            <a:r>
              <a:rPr lang="en-US" sz="4500" dirty="0"/>
              <a:t>and dynamic approach to examining the relationship between employment and mother roles</a:t>
            </a:r>
          </a:p>
          <a:p>
            <a:pPr marL="342900" indent="-342900">
              <a:lnSpc>
                <a:spcPct val="120000"/>
              </a:lnSpc>
              <a:spcBef>
                <a:spcPts val="0"/>
              </a:spcBef>
              <a:spcAft>
                <a:spcPts val="0"/>
              </a:spcAft>
              <a:buFont typeface="Arial" panose="020B0604020202020204" pitchFamily="34" charset="0"/>
              <a:buChar char="•"/>
            </a:pPr>
            <a:r>
              <a:rPr lang="en-US" sz="4500" dirty="0"/>
              <a:t>T</a:t>
            </a:r>
            <a:r>
              <a:rPr lang="en-US" sz="4500" dirty="0" smtClean="0"/>
              <a:t>here </a:t>
            </a:r>
            <a:r>
              <a:rPr lang="en-US" sz="4500" dirty="0"/>
              <a:t>are various paths by which families may articulate the relationship between work and family roles </a:t>
            </a:r>
            <a:r>
              <a:rPr lang="en-US" sz="4500" dirty="0" smtClean="0"/>
              <a:t>and </a:t>
            </a:r>
            <a:r>
              <a:rPr lang="en-US" sz="4500" dirty="0"/>
              <a:t>these change over time</a:t>
            </a:r>
          </a:p>
          <a:p>
            <a:pPr marL="342900" indent="-342900">
              <a:lnSpc>
                <a:spcPct val="120000"/>
              </a:lnSpc>
              <a:spcBef>
                <a:spcPts val="0"/>
              </a:spcBef>
              <a:spcAft>
                <a:spcPts val="0"/>
              </a:spcAft>
              <a:buFont typeface="Arial" panose="020B0604020202020204" pitchFamily="34" charset="0"/>
              <a:buChar char="•"/>
            </a:pPr>
            <a:r>
              <a:rPr lang="en-US" sz="4500" dirty="0"/>
              <a:t>For example, </a:t>
            </a:r>
            <a:r>
              <a:rPr lang="en-US" sz="4500" dirty="0">
                <a:solidFill>
                  <a:srgbClr val="FF0000"/>
                </a:solidFill>
              </a:rPr>
              <a:t>the demands of small children may be so great as to create role strain with most types of employment</a:t>
            </a:r>
          </a:p>
          <a:p>
            <a:pPr marL="342900" indent="-342900">
              <a:lnSpc>
                <a:spcPct val="120000"/>
              </a:lnSpc>
              <a:spcBef>
                <a:spcPts val="0"/>
              </a:spcBef>
              <a:spcAft>
                <a:spcPts val="0"/>
              </a:spcAft>
              <a:buFont typeface="Arial" panose="020B0604020202020204" pitchFamily="34" charset="0"/>
              <a:buChar char="•"/>
            </a:pPr>
            <a:r>
              <a:rPr lang="en-US" sz="4500" dirty="0"/>
              <a:t>As the children become more self-sufficient, maternal employment may have a </a:t>
            </a:r>
            <a:r>
              <a:rPr lang="en-US" sz="4500" dirty="0" smtClean="0"/>
              <a:t>constructive effect</a:t>
            </a:r>
            <a:endParaRPr lang="en-US" sz="4500" dirty="0"/>
          </a:p>
          <a:p>
            <a:pPr>
              <a:lnSpc>
                <a:spcPct val="120000"/>
              </a:lnSpc>
              <a:spcBef>
                <a:spcPts val="0"/>
              </a:spcBef>
              <a:spcAft>
                <a:spcPts val="0"/>
              </a:spcAft>
            </a:pPr>
            <a:r>
              <a:rPr lang="en-US" sz="3000" b="0" dirty="0" err="1"/>
              <a:t>Voydanoff</a:t>
            </a:r>
            <a:r>
              <a:rPr lang="en-US" sz="3000" b="0" dirty="0"/>
              <a:t>, P. (1987) </a:t>
            </a:r>
            <a:r>
              <a:rPr lang="en-US" sz="3000" b="0" i="1" dirty="0"/>
              <a:t>Work and Family Life </a:t>
            </a:r>
            <a:endParaRPr lang="en-US" sz="3000" b="0" dirty="0" smtClean="0"/>
          </a:p>
          <a:p>
            <a:pPr>
              <a:lnSpc>
                <a:spcPct val="120000"/>
              </a:lnSpc>
              <a:spcBef>
                <a:spcPts val="0"/>
              </a:spcBef>
              <a:spcAft>
                <a:spcPts val="0"/>
              </a:spcAft>
            </a:pPr>
            <a:r>
              <a:rPr lang="en-US" sz="2400" dirty="0" smtClean="0"/>
              <a:t>                                                                                                                                                                                                                                                                                                                                                                                                                                                                                                                                                                                                                                                                                                                                                                                                                                                                                                                                                                                                                                                                                                                                                                                                                                                                                    </a:t>
            </a:r>
          </a:p>
        </p:txBody>
      </p:sp>
    </p:spTree>
    <p:extLst>
      <p:ext uri="{BB962C8B-B14F-4D97-AF65-F5344CB8AC3E}">
        <p14:creationId xmlns:p14="http://schemas.microsoft.com/office/powerpoint/2010/main" val="21829752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Family development framework:</a:t>
            </a:r>
            <a:br>
              <a:rPr lang="en-US" sz="2800" dirty="0" smtClean="0">
                <a:solidFill>
                  <a:srgbClr val="1782BF"/>
                </a:solidFill>
              </a:rPr>
            </a:br>
            <a:r>
              <a:rPr lang="en-US" sz="2800" dirty="0" smtClean="0"/>
              <a:t>intellectual traditions </a:t>
            </a:r>
            <a:endParaRPr lang="en-US" sz="2800" dirty="0">
              <a:solidFill>
                <a:srgbClr val="1782BF"/>
              </a:solidFill>
            </a:endParaRPr>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lnSpc>
                <a:spcPct val="120000"/>
              </a:lnSpc>
              <a:spcBef>
                <a:spcPts val="0"/>
              </a:spcBef>
              <a:spcAft>
                <a:spcPts val="0"/>
              </a:spcAft>
            </a:pPr>
            <a:r>
              <a:rPr lang="en-US" sz="2400" dirty="0" smtClean="0"/>
              <a:t>                                                                                                                                                                                                                                                                                                                                                                                                                                                                                                                                                                                                                                                                                                                                                                                                                                                                                                                                                                                                                                                                                                                                                                                     </a:t>
            </a:r>
          </a:p>
        </p:txBody>
      </p:sp>
      <p:graphicFrame>
        <p:nvGraphicFramePr>
          <p:cNvPr id="4" name="Diagram 3"/>
          <p:cNvGraphicFramePr/>
          <p:nvPr>
            <p:extLst>
              <p:ext uri="{D42A27DB-BD31-4B8C-83A1-F6EECF244321}">
                <p14:modId xmlns:p14="http://schemas.microsoft.com/office/powerpoint/2010/main" val="214396852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35856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Family development framework:</a:t>
            </a:r>
            <a:br>
              <a:rPr lang="en-US" sz="2800" dirty="0" smtClean="0">
                <a:solidFill>
                  <a:srgbClr val="1782BF"/>
                </a:solidFill>
              </a:rPr>
            </a:br>
            <a:r>
              <a:rPr lang="en-US" sz="2800" dirty="0" smtClean="0"/>
              <a:t>focus and assumptions </a:t>
            </a:r>
            <a:endParaRPr lang="en-US" sz="2800" dirty="0">
              <a:solidFill>
                <a:srgbClr val="1782BF"/>
              </a:solidFill>
            </a:endParaRPr>
          </a:p>
        </p:txBody>
      </p:sp>
      <p:sp>
        <p:nvSpPr>
          <p:cNvPr id="3" name="Content Placeholder 2"/>
          <p:cNvSpPr>
            <a:spLocks noGrp="1"/>
          </p:cNvSpPr>
          <p:nvPr>
            <p:ph idx="1"/>
          </p:nvPr>
        </p:nvSpPr>
        <p:spPr/>
        <p:txBody>
          <a:bodyPr>
            <a:normAutofit lnSpcReduction="10000"/>
          </a:bodyPr>
          <a:lstStyle/>
          <a:p>
            <a:pPr>
              <a:spcBef>
                <a:spcPts val="0"/>
              </a:spcBef>
              <a:spcAft>
                <a:spcPts val="0"/>
              </a:spcAft>
            </a:pPr>
            <a:endParaRPr lang="en-US" sz="2400" dirty="0"/>
          </a:p>
          <a:p>
            <a:pPr marL="342900" indent="-342900">
              <a:spcBef>
                <a:spcPts val="0"/>
              </a:spcBef>
              <a:spcAft>
                <a:spcPts val="0"/>
              </a:spcAft>
              <a:buFont typeface="Arial" panose="020B0604020202020204" pitchFamily="34" charset="0"/>
              <a:buChar char="•"/>
            </a:pPr>
            <a:r>
              <a:rPr lang="en-US" sz="2400" dirty="0" smtClean="0"/>
              <a:t>Family </a:t>
            </a:r>
            <a:r>
              <a:rPr lang="en-US" sz="2400" dirty="0"/>
              <a:t>development theory focuses on the systematic and patterned changes experienced by families as they move through stages of their family life course</a:t>
            </a:r>
          </a:p>
          <a:p>
            <a:pPr marL="342900" indent="-342900">
              <a:spcBef>
                <a:spcPts val="0"/>
              </a:spcBef>
              <a:spcAft>
                <a:spcPts val="0"/>
              </a:spcAft>
              <a:buFont typeface="Arial" panose="020B0604020202020204" pitchFamily="34" charset="0"/>
              <a:buChar char="•"/>
            </a:pPr>
            <a:r>
              <a:rPr lang="en-US" sz="2400" dirty="0" smtClean="0"/>
              <a:t>Incorporates </a:t>
            </a:r>
            <a:r>
              <a:rPr lang="en-US" sz="2400" dirty="0"/>
              <a:t>time and history as major components </a:t>
            </a:r>
          </a:p>
          <a:p>
            <a:pPr marL="342900" indent="-342900">
              <a:spcBef>
                <a:spcPts val="0"/>
              </a:spcBef>
              <a:spcAft>
                <a:spcPts val="0"/>
              </a:spcAft>
              <a:buFont typeface="Arial" panose="020B0604020202020204" pitchFamily="34" charset="0"/>
              <a:buChar char="•"/>
            </a:pPr>
            <a:r>
              <a:rPr lang="en-US" sz="2400" dirty="0"/>
              <a:t>T</a:t>
            </a:r>
            <a:r>
              <a:rPr lang="en-US" sz="2400" dirty="0" smtClean="0"/>
              <a:t>ime </a:t>
            </a:r>
            <a:r>
              <a:rPr lang="en-US" sz="2400" dirty="0"/>
              <a:t>as measured by clocks, social process, and event histories</a:t>
            </a:r>
          </a:p>
          <a:p>
            <a:pPr marL="342900" indent="-342900">
              <a:spcBef>
                <a:spcPts val="0"/>
              </a:spcBef>
              <a:spcAft>
                <a:spcPts val="0"/>
              </a:spcAft>
              <a:buFont typeface="Arial" panose="020B0604020202020204" pitchFamily="34" charset="0"/>
              <a:buChar char="•"/>
            </a:pPr>
            <a:r>
              <a:rPr lang="en-US" sz="2400" dirty="0"/>
              <a:t>M</a:t>
            </a:r>
            <a:r>
              <a:rPr lang="en-US" sz="2400" dirty="0" smtClean="0"/>
              <a:t>icroscopic </a:t>
            </a:r>
            <a:r>
              <a:rPr lang="en-US" sz="2400" dirty="0"/>
              <a:t>changes in social roles in the family </a:t>
            </a:r>
            <a:r>
              <a:rPr lang="en-US" sz="2400" dirty="0" smtClean="0"/>
              <a:t>and macroscopic </a:t>
            </a:r>
            <a:r>
              <a:rPr lang="en-US" sz="2400" dirty="0"/>
              <a:t>changes in the membership structure of the family </a:t>
            </a:r>
            <a:r>
              <a:rPr lang="en-US" sz="2400" dirty="0" smtClean="0"/>
              <a:t>                                                                                                                                                                                                                                                                                                                                                                                                                                                                                                                                                                                                                                                                                                                                                                                                                                                                                                                                                                                                                                                                                                                                                                    </a:t>
            </a:r>
          </a:p>
        </p:txBody>
      </p:sp>
    </p:spTree>
    <p:extLst>
      <p:ext uri="{BB962C8B-B14F-4D97-AF65-F5344CB8AC3E}">
        <p14:creationId xmlns:p14="http://schemas.microsoft.com/office/powerpoint/2010/main" val="42366863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Family development framework:</a:t>
            </a:r>
            <a:br>
              <a:rPr lang="en-US" sz="2800" dirty="0" smtClean="0">
                <a:solidFill>
                  <a:srgbClr val="1782BF"/>
                </a:solidFill>
              </a:rPr>
            </a:br>
            <a:r>
              <a:rPr lang="en-US" sz="2800" dirty="0" smtClean="0"/>
              <a:t>concepts</a:t>
            </a:r>
            <a:endParaRPr lang="en-US" sz="2800" dirty="0">
              <a:solidFill>
                <a:srgbClr val="1782BF"/>
              </a:solidFill>
            </a:endParaRPr>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smtClean="0"/>
              <a:t>Family career</a:t>
            </a:r>
          </a:p>
          <a:p>
            <a:pPr marL="342900" indent="-342900">
              <a:spcBef>
                <a:spcPts val="0"/>
              </a:spcBef>
              <a:spcAft>
                <a:spcPts val="0"/>
              </a:spcAft>
              <a:buFont typeface="Arial" panose="020B0604020202020204" pitchFamily="34" charset="0"/>
              <a:buChar char="•"/>
            </a:pPr>
            <a:r>
              <a:rPr lang="en-US" sz="2400" dirty="0" smtClean="0"/>
              <a:t>The concept of the family career </a:t>
            </a:r>
            <a:r>
              <a:rPr lang="en-US" sz="2400" dirty="0" smtClean="0">
                <a:solidFill>
                  <a:srgbClr val="FF0000"/>
                </a:solidFill>
              </a:rPr>
              <a:t>superseded the earlier concept of family life </a:t>
            </a:r>
            <a:r>
              <a:rPr lang="en-US" sz="2400" dirty="0" smtClean="0">
                <a:solidFill>
                  <a:srgbClr val="FF0000"/>
                </a:solidFill>
              </a:rPr>
              <a:t>cycle (no end instead)</a:t>
            </a:r>
            <a:endParaRPr lang="en-US" sz="2400" dirty="0" smtClean="0">
              <a:solidFill>
                <a:srgbClr val="FF0000"/>
              </a:solidFill>
            </a:endParaRPr>
          </a:p>
          <a:p>
            <a:pPr marL="342900" indent="-342900">
              <a:spcBef>
                <a:spcPts val="0"/>
              </a:spcBef>
              <a:spcAft>
                <a:spcPts val="0"/>
              </a:spcAft>
              <a:buFont typeface="Arial" panose="020B0604020202020204" pitchFamily="34" charset="0"/>
              <a:buChar char="•"/>
            </a:pPr>
            <a:r>
              <a:rPr lang="en-US" sz="2400" dirty="0"/>
              <a:t>A family career is composed of all the events and stages between events traversed by a family  </a:t>
            </a:r>
          </a:p>
          <a:p>
            <a:pPr marL="342900" indent="-342900">
              <a:spcBef>
                <a:spcPts val="0"/>
              </a:spcBef>
              <a:spcAft>
                <a:spcPts val="0"/>
              </a:spcAft>
              <a:buFont typeface="Arial" panose="020B0604020202020204" pitchFamily="34" charset="0"/>
              <a:buChar char="•"/>
            </a:pPr>
            <a:r>
              <a:rPr lang="en-US" sz="2400" dirty="0"/>
              <a:t>Aldous (1978) conceptualized the family career as containing </a:t>
            </a:r>
            <a:r>
              <a:rPr lang="en-US" sz="2400" dirty="0" err="1"/>
              <a:t>subcareers</a:t>
            </a:r>
            <a:r>
              <a:rPr lang="en-US" sz="2400" dirty="0"/>
              <a:t> such as the sibling career, the marital career, and the parental </a:t>
            </a:r>
            <a:r>
              <a:rPr lang="en-US" sz="2400" dirty="0" smtClean="0"/>
              <a:t>career</a:t>
            </a:r>
            <a:endParaRPr lang="en-US" sz="2400" dirty="0"/>
          </a:p>
          <a:p>
            <a:pPr>
              <a:spcBef>
                <a:spcPts val="0"/>
              </a:spcBef>
              <a:spcAft>
                <a:spcPts val="0"/>
              </a:spcAft>
            </a:pPr>
            <a:r>
              <a:rPr lang="en-US" sz="1200" b="0" dirty="0" smtClean="0"/>
              <a:t>Aldous, J. (1978) </a:t>
            </a:r>
            <a:r>
              <a:rPr lang="en-US" sz="1200" b="0" i="1" dirty="0" smtClean="0"/>
              <a:t>Family Careers. </a:t>
            </a:r>
            <a:endParaRPr lang="en-US" sz="1200" b="0" dirty="0"/>
          </a:p>
        </p:txBody>
      </p:sp>
    </p:spTree>
    <p:extLst>
      <p:ext uri="{BB962C8B-B14F-4D97-AF65-F5344CB8AC3E}">
        <p14:creationId xmlns:p14="http://schemas.microsoft.com/office/powerpoint/2010/main" val="41743295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Family development framework:</a:t>
            </a:r>
            <a:br>
              <a:rPr lang="en-US" sz="2800" dirty="0" smtClean="0">
                <a:solidFill>
                  <a:srgbClr val="1782BF"/>
                </a:solidFill>
              </a:rPr>
            </a:br>
            <a:r>
              <a:rPr lang="en-US" sz="2800" dirty="0" smtClean="0"/>
              <a:t>concepts</a:t>
            </a:r>
            <a:endParaRPr lang="en-US" sz="2800" dirty="0">
              <a:solidFill>
                <a:srgbClr val="1782BF"/>
              </a:solidFill>
            </a:endParaRPr>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smtClean="0"/>
              <a:t>Development tasks </a:t>
            </a:r>
          </a:p>
          <a:p>
            <a:pPr marL="171450" indent="-171450">
              <a:spcBef>
                <a:spcPts val="0"/>
              </a:spcBef>
              <a:spcAft>
                <a:spcPts val="0"/>
              </a:spcAft>
              <a:buFont typeface="Arial" panose="020B0604020202020204" pitchFamily="34" charset="0"/>
              <a:buChar char="•"/>
            </a:pPr>
            <a:r>
              <a:rPr lang="en-US" sz="2400" dirty="0" smtClean="0"/>
              <a:t>An initial attempt </a:t>
            </a:r>
            <a:r>
              <a:rPr lang="en-US" sz="2400" dirty="0"/>
              <a:t>to integrate age- and stage-graded social norms with the maturation of individual family members </a:t>
            </a:r>
          </a:p>
          <a:p>
            <a:pPr marL="171450" indent="-171450">
              <a:spcBef>
                <a:spcPts val="0"/>
              </a:spcBef>
              <a:spcAft>
                <a:spcPts val="0"/>
              </a:spcAft>
              <a:buFont typeface="Arial" panose="020B0604020202020204" pitchFamily="34" charset="0"/>
              <a:buChar char="•"/>
            </a:pPr>
            <a:r>
              <a:rPr lang="en-US" sz="2400" dirty="0" smtClean="0"/>
              <a:t>Criticized </a:t>
            </a:r>
            <a:r>
              <a:rPr lang="en-US" sz="2400" dirty="0"/>
              <a:t>as making non-scientific value judgements about what constitutes “success” </a:t>
            </a:r>
          </a:p>
          <a:p>
            <a:pPr marL="171450" indent="-171450">
              <a:spcBef>
                <a:spcPts val="0"/>
              </a:spcBef>
              <a:spcAft>
                <a:spcPts val="0"/>
              </a:spcAft>
              <a:buFont typeface="Arial" panose="020B0604020202020204" pitchFamily="34" charset="0"/>
              <a:buChar char="•"/>
            </a:pPr>
            <a:r>
              <a:rPr lang="en-US" sz="2400" dirty="0" smtClean="0"/>
              <a:t>Redefined as </a:t>
            </a:r>
            <a:r>
              <a:rPr lang="en-US" sz="2400" dirty="0"/>
              <a:t>a set of norms (role expectations) arising at a particular stage of the family career </a:t>
            </a:r>
          </a:p>
          <a:p>
            <a:pPr>
              <a:spcBef>
                <a:spcPts val="0"/>
              </a:spcBef>
              <a:spcAft>
                <a:spcPts val="0"/>
              </a:spcAft>
            </a:pPr>
            <a:r>
              <a:rPr lang="en-US" sz="1200" b="0" dirty="0" smtClean="0"/>
              <a:t>Rodgers, R. H. (1973) </a:t>
            </a:r>
            <a:r>
              <a:rPr lang="en-US" sz="1200" b="0" i="1" dirty="0" smtClean="0"/>
              <a:t>Family Interaction and Transaction: The Developmental Approach. </a:t>
            </a:r>
            <a:endParaRPr lang="en-US" sz="1200" b="0" dirty="0"/>
          </a:p>
        </p:txBody>
      </p:sp>
    </p:spTree>
    <p:extLst>
      <p:ext uri="{BB962C8B-B14F-4D97-AF65-F5344CB8AC3E}">
        <p14:creationId xmlns:p14="http://schemas.microsoft.com/office/powerpoint/2010/main" val="38845027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Family development framework:</a:t>
            </a:r>
            <a:br>
              <a:rPr lang="en-US" sz="2800" dirty="0" smtClean="0">
                <a:solidFill>
                  <a:srgbClr val="1782BF"/>
                </a:solidFill>
              </a:rPr>
            </a:br>
            <a:r>
              <a:rPr lang="en-US" sz="2800" dirty="0" smtClean="0"/>
              <a:t>Propositions </a:t>
            </a:r>
            <a:endParaRPr lang="en-US" sz="2800" dirty="0">
              <a:solidFill>
                <a:srgbClr val="1782BF"/>
              </a:solidFill>
            </a:endParaRPr>
          </a:p>
        </p:txBody>
      </p:sp>
      <p:sp>
        <p:nvSpPr>
          <p:cNvPr id="3" name="Content Placeholder 2"/>
          <p:cNvSpPr>
            <a:spLocks noGrp="1"/>
          </p:cNvSpPr>
          <p:nvPr>
            <p:ph idx="1"/>
          </p:nvPr>
        </p:nvSpPr>
        <p:spPr/>
        <p:txBody>
          <a:bodyPr>
            <a:normAutofit lnSpcReduction="10000"/>
          </a:bodyPr>
          <a:lstStyle/>
          <a:p>
            <a:pPr>
              <a:spcBef>
                <a:spcPts val="0"/>
              </a:spcBef>
              <a:spcAft>
                <a:spcPts val="0"/>
              </a:spcAft>
            </a:pPr>
            <a:endParaRPr lang="en-US" sz="2400" dirty="0" smtClean="0"/>
          </a:p>
          <a:p>
            <a:pPr>
              <a:spcBef>
                <a:spcPts val="0"/>
              </a:spcBef>
              <a:spcAft>
                <a:spcPts val="0"/>
              </a:spcAft>
            </a:pPr>
            <a:r>
              <a:rPr lang="en-US" sz="2400" dirty="0"/>
              <a:t>Family development is a process defined by social norms </a:t>
            </a:r>
          </a:p>
          <a:p>
            <a:pPr marL="342900" indent="-342900">
              <a:spcBef>
                <a:spcPts val="0"/>
              </a:spcBef>
              <a:spcAft>
                <a:spcPts val="0"/>
              </a:spcAft>
              <a:buFont typeface="Arial"/>
              <a:buChar char="•"/>
            </a:pPr>
            <a:r>
              <a:rPr lang="en-US" sz="2400" dirty="0"/>
              <a:t>Because norms are different from culture to culture, the process of family development may be different from culture to culture </a:t>
            </a:r>
            <a:endParaRPr lang="en-US" sz="2400" dirty="0" smtClean="0"/>
          </a:p>
          <a:p>
            <a:pPr marL="342900" indent="-342900">
              <a:spcBef>
                <a:spcPts val="0"/>
              </a:spcBef>
              <a:spcAft>
                <a:spcPts val="0"/>
              </a:spcAft>
              <a:buFont typeface="Arial"/>
              <a:buChar char="•"/>
            </a:pPr>
            <a:r>
              <a:rPr lang="en-US" sz="2400" dirty="0" smtClean="0"/>
              <a:t>For example, </a:t>
            </a:r>
            <a:r>
              <a:rPr lang="en-US" sz="2400" dirty="0" smtClean="0">
                <a:solidFill>
                  <a:srgbClr val="FF0000"/>
                </a:solidFill>
              </a:rPr>
              <a:t>premarital </a:t>
            </a:r>
            <a:r>
              <a:rPr lang="en-US" sz="2400" dirty="0">
                <a:solidFill>
                  <a:srgbClr val="FF0000"/>
                </a:solidFill>
              </a:rPr>
              <a:t>birth i</a:t>
            </a:r>
            <a:r>
              <a:rPr lang="en-US" sz="2400" dirty="0" smtClean="0">
                <a:solidFill>
                  <a:srgbClr val="FF0000"/>
                </a:solidFill>
              </a:rPr>
              <a:t>n Singapore</a:t>
            </a:r>
            <a:r>
              <a:rPr lang="en-US" sz="2400" dirty="0">
                <a:solidFill>
                  <a:srgbClr val="FF0000"/>
                </a:solidFill>
              </a:rPr>
              <a:t> </a:t>
            </a:r>
            <a:r>
              <a:rPr lang="en-US" sz="2400" dirty="0" smtClean="0">
                <a:solidFill>
                  <a:srgbClr val="FF0000"/>
                </a:solidFill>
              </a:rPr>
              <a:t>and in </a:t>
            </a:r>
            <a:r>
              <a:rPr lang="en-US" sz="2400" dirty="0">
                <a:solidFill>
                  <a:srgbClr val="FF0000"/>
                </a:solidFill>
              </a:rPr>
              <a:t>Polynesian </a:t>
            </a:r>
            <a:r>
              <a:rPr lang="en-US" sz="2400" dirty="0" smtClean="0">
                <a:solidFill>
                  <a:srgbClr val="FF0000"/>
                </a:solidFill>
              </a:rPr>
              <a:t>culture (so as to ensure that the mother is fertile)</a:t>
            </a:r>
            <a:endParaRPr lang="en-US" sz="2400" dirty="0">
              <a:solidFill>
                <a:srgbClr val="FF0000"/>
              </a:solidFill>
            </a:endParaRPr>
          </a:p>
          <a:p>
            <a:pPr marL="342900" indent="-342900">
              <a:spcBef>
                <a:spcPts val="0"/>
              </a:spcBef>
              <a:spcAft>
                <a:spcPts val="0"/>
              </a:spcAft>
              <a:buFont typeface="Arial"/>
              <a:buChar char="•"/>
            </a:pPr>
            <a:r>
              <a:rPr lang="en-US" sz="2400" dirty="0" smtClean="0"/>
              <a:t>Social </a:t>
            </a:r>
            <a:r>
              <a:rPr lang="en-US" sz="2400" dirty="0"/>
              <a:t>systems are viewed as defining the norms of family development</a:t>
            </a:r>
          </a:p>
          <a:p>
            <a:pPr marL="342900" indent="-342900">
              <a:spcBef>
                <a:spcPts val="0"/>
              </a:spcBef>
              <a:spcAft>
                <a:spcPts val="0"/>
              </a:spcAft>
              <a:buFont typeface="Arial"/>
              <a:buChar char="•"/>
            </a:pPr>
            <a:r>
              <a:rPr lang="en-US" sz="2400" dirty="0" smtClean="0"/>
              <a:t>Social systems </a:t>
            </a:r>
            <a:r>
              <a:rPr lang="en-US" sz="2400" dirty="0"/>
              <a:t>regulating the process of family </a:t>
            </a:r>
            <a:r>
              <a:rPr lang="en-US" sz="2400" dirty="0" smtClean="0"/>
              <a:t>development also </a:t>
            </a:r>
            <a:r>
              <a:rPr lang="en-US" sz="2400" dirty="0"/>
              <a:t>change over historical time </a:t>
            </a:r>
          </a:p>
        </p:txBody>
      </p:sp>
    </p:spTree>
    <p:extLst>
      <p:ext uri="{BB962C8B-B14F-4D97-AF65-F5344CB8AC3E}">
        <p14:creationId xmlns:p14="http://schemas.microsoft.com/office/powerpoint/2010/main" val="41316388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2800" dirty="0" smtClean="0">
                <a:solidFill>
                  <a:srgbClr val="1782BF"/>
                </a:solidFill>
              </a:rPr>
              <a:t>Family development framework:</a:t>
            </a:r>
            <a:br>
              <a:rPr lang="en-US" sz="2800" dirty="0" smtClean="0">
                <a:solidFill>
                  <a:srgbClr val="1782BF"/>
                </a:solidFill>
              </a:rPr>
            </a:br>
            <a:r>
              <a:rPr lang="en-US" sz="2800" dirty="0" smtClean="0"/>
              <a:t>empirical application  </a:t>
            </a:r>
            <a:endParaRPr lang="en-US" sz="2800" dirty="0">
              <a:solidFill>
                <a:srgbClr val="1782BF"/>
              </a:solidFill>
            </a:endParaRPr>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a:t>Transition to parenthood</a:t>
            </a:r>
          </a:p>
          <a:p>
            <a:pPr marL="342900" indent="-342900">
              <a:spcBef>
                <a:spcPts val="0"/>
              </a:spcBef>
              <a:spcAft>
                <a:spcPts val="0"/>
              </a:spcAft>
              <a:buFont typeface="Arial"/>
              <a:buChar char="•"/>
            </a:pPr>
            <a:r>
              <a:rPr lang="en-US" sz="2400" dirty="0"/>
              <a:t>Family development scholars have examined the stress attached to particular transitions in the family life course</a:t>
            </a:r>
          </a:p>
          <a:p>
            <a:pPr marL="342900" indent="-342900">
              <a:spcBef>
                <a:spcPts val="0"/>
              </a:spcBef>
              <a:spcAft>
                <a:spcPts val="0"/>
              </a:spcAft>
              <a:buFont typeface="Arial"/>
              <a:buChar char="•"/>
            </a:pPr>
            <a:r>
              <a:rPr lang="en-US" sz="2400" dirty="0" err="1" smtClean="0"/>
              <a:t>Menaghan</a:t>
            </a:r>
            <a:r>
              <a:rPr lang="en-US" sz="2400" dirty="0" smtClean="0"/>
              <a:t> </a:t>
            </a:r>
            <a:r>
              <a:rPr lang="en-US" sz="2400" dirty="0"/>
              <a:t>(1983) examined the stress associated with the transition to parenthood</a:t>
            </a:r>
          </a:p>
          <a:p>
            <a:pPr marL="342900" indent="-342900">
              <a:spcBef>
                <a:spcPts val="0"/>
              </a:spcBef>
              <a:spcAft>
                <a:spcPts val="0"/>
              </a:spcAft>
              <a:buFont typeface="Arial"/>
              <a:buChar char="•"/>
            </a:pPr>
            <a:r>
              <a:rPr lang="en-US" sz="2400" dirty="0"/>
              <a:t>T</a:t>
            </a:r>
            <a:r>
              <a:rPr lang="en-US" sz="2400" dirty="0" smtClean="0"/>
              <a:t>he </a:t>
            </a:r>
            <a:r>
              <a:rPr lang="en-US" sz="2400" dirty="0"/>
              <a:t>stress on individuals assuming the roles and norms of parenthood was alleviated by anticipatory socialization and coping skills </a:t>
            </a:r>
          </a:p>
          <a:p>
            <a:pPr>
              <a:spcBef>
                <a:spcPts val="0"/>
              </a:spcBef>
              <a:spcAft>
                <a:spcPts val="0"/>
              </a:spcAft>
            </a:pPr>
            <a:r>
              <a:rPr lang="en-US" sz="1200" b="0" dirty="0" err="1" smtClean="0"/>
              <a:t>Menaghan</a:t>
            </a:r>
            <a:r>
              <a:rPr lang="en-US" sz="1200" b="0" dirty="0" smtClean="0"/>
              <a:t>, E. (1983) Marital Stress and </a:t>
            </a:r>
            <a:r>
              <a:rPr lang="en-US" sz="1200" b="0" dirty="0"/>
              <a:t>F</a:t>
            </a:r>
            <a:r>
              <a:rPr lang="en-US" sz="1200" b="0" dirty="0" smtClean="0"/>
              <a:t>amily </a:t>
            </a:r>
            <a:r>
              <a:rPr lang="en-US" sz="1200" b="0" dirty="0"/>
              <a:t>T</a:t>
            </a:r>
            <a:r>
              <a:rPr lang="en-US" sz="1200" b="0" dirty="0" smtClean="0"/>
              <a:t>ransitions: A Panel Analysis. </a:t>
            </a:r>
            <a:r>
              <a:rPr lang="en-US" sz="1200" b="0" i="1" dirty="0" smtClean="0"/>
              <a:t>Journal of Marriage and the Family</a:t>
            </a:r>
            <a:r>
              <a:rPr lang="en-US" sz="1200" b="0" dirty="0" smtClean="0"/>
              <a:t>, vol. 45, pp. 371-86.  </a:t>
            </a:r>
          </a:p>
        </p:txBody>
      </p:sp>
    </p:spTree>
    <p:extLst>
      <p:ext uri="{BB962C8B-B14F-4D97-AF65-F5344CB8AC3E}">
        <p14:creationId xmlns:p14="http://schemas.microsoft.com/office/powerpoint/2010/main" val="1863093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600" dirty="0" smtClean="0"/>
              <a:t>What is a theory? </a:t>
            </a:r>
            <a:endParaRPr lang="en-US" sz="3600"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967213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58200" cy="1371600"/>
          </a:xfrm>
        </p:spPr>
        <p:txBody>
          <a:bodyPr>
            <a:normAutofit/>
          </a:bodyPr>
          <a:lstStyle/>
          <a:p>
            <a:r>
              <a:rPr lang="en-US" sz="2800" dirty="0" smtClean="0"/>
              <a:t>Summary: Levels of analysis  </a:t>
            </a: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54453466"/>
              </p:ext>
            </p:extLst>
          </p:nvPr>
        </p:nvGraphicFramePr>
        <p:xfrm>
          <a:off x="457200" y="1752600"/>
          <a:ext cx="8014771" cy="4328160"/>
        </p:xfrm>
        <a:graphic>
          <a:graphicData uri="http://schemas.openxmlformats.org/drawingml/2006/table">
            <a:tbl>
              <a:tblPr firstRow="1" bandRow="1">
                <a:tableStyleId>{5C22544A-7EE6-4342-B048-85BDC9FD1C3A}</a:tableStyleId>
              </a:tblPr>
              <a:tblGrid>
                <a:gridCol w="1905000"/>
                <a:gridCol w="1905000"/>
                <a:gridCol w="2188684"/>
                <a:gridCol w="2016087"/>
              </a:tblGrid>
              <a:tr h="370840">
                <a:tc>
                  <a:txBody>
                    <a:bodyPr/>
                    <a:lstStyle/>
                    <a:p>
                      <a:r>
                        <a:rPr lang="en-US" sz="2000" b="1" dirty="0" smtClean="0"/>
                        <a:t>Individual</a:t>
                      </a:r>
                      <a:endParaRPr lang="en-US" sz="2000" b="1" dirty="0"/>
                    </a:p>
                  </a:txBody>
                  <a:tcPr/>
                </a:tc>
                <a:tc>
                  <a:txBody>
                    <a:bodyPr/>
                    <a:lstStyle/>
                    <a:p>
                      <a:r>
                        <a:rPr lang="en-US" sz="2000" b="1" dirty="0" smtClean="0"/>
                        <a:t>Relationship </a:t>
                      </a:r>
                      <a:endParaRPr lang="en-US" sz="2000" b="1" dirty="0"/>
                    </a:p>
                  </a:txBody>
                  <a:tcPr/>
                </a:tc>
                <a:tc>
                  <a:txBody>
                    <a:bodyPr/>
                    <a:lstStyle/>
                    <a:p>
                      <a:r>
                        <a:rPr lang="en-US" sz="2000" b="1" dirty="0" smtClean="0"/>
                        <a:t>Family Group</a:t>
                      </a:r>
                      <a:endParaRPr lang="en-US" sz="2000" b="1" dirty="0"/>
                    </a:p>
                  </a:txBody>
                  <a:tcPr/>
                </a:tc>
                <a:tc>
                  <a:txBody>
                    <a:bodyPr/>
                    <a:lstStyle/>
                    <a:p>
                      <a:r>
                        <a:rPr lang="en-US" sz="2000" b="1" dirty="0" smtClean="0"/>
                        <a:t>Institution </a:t>
                      </a:r>
                      <a:endParaRPr lang="en-US" sz="2000" b="1" dirty="0"/>
                    </a:p>
                  </a:txBody>
                  <a:tcPr/>
                </a:tc>
              </a:tr>
              <a:tr h="370840">
                <a:tc>
                  <a:txBody>
                    <a:bodyPr/>
                    <a:lstStyle/>
                    <a:p>
                      <a:r>
                        <a:rPr lang="en-US" sz="2000" b="1" dirty="0" smtClean="0"/>
                        <a:t>Exchange</a:t>
                      </a:r>
                      <a:endParaRPr lang="en-US" sz="2000" b="1" dirty="0"/>
                    </a:p>
                  </a:txBody>
                  <a:tcPr/>
                </a:tc>
                <a:tc>
                  <a:txBody>
                    <a:bodyPr/>
                    <a:lstStyle/>
                    <a:p>
                      <a:r>
                        <a:rPr lang="en-US" sz="2000" b="1" dirty="0" smtClean="0"/>
                        <a:t>Symbolic</a:t>
                      </a:r>
                      <a:r>
                        <a:rPr lang="en-US" sz="2000" b="1" baseline="0" dirty="0" smtClean="0"/>
                        <a:t> Interaction </a:t>
                      </a:r>
                      <a:endParaRPr lang="en-US" sz="2000" b="1" baseline="0" dirty="0" smtClean="0"/>
                    </a:p>
                    <a:p>
                      <a:endParaRPr lang="en-US" sz="20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Family Development </a:t>
                      </a: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(organization</a:t>
                      </a:r>
                      <a:r>
                        <a:rPr lang="en-US" sz="2000" b="1" baseline="0" dirty="0" smtClean="0"/>
                        <a:t> of family as a social group)</a:t>
                      </a: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txBody>
                  <a:tcPr/>
                </a:tc>
                <a:tc>
                  <a:txBody>
                    <a:bodyPr/>
                    <a:lstStyle/>
                    <a:p>
                      <a:r>
                        <a:rPr lang="en-US" sz="2000" b="1" dirty="0" smtClean="0"/>
                        <a:t>Conflict </a:t>
                      </a:r>
                      <a:endParaRPr lang="en-US" sz="2000" b="1" dirty="0"/>
                    </a:p>
                  </a:txBody>
                  <a:tcPr/>
                </a:tc>
              </a:tr>
              <a:tr h="370840">
                <a:tc>
                  <a:txBody>
                    <a:bodyPr/>
                    <a:lstStyle/>
                    <a:p>
                      <a:endParaRPr lang="en-US" sz="2000" b="1"/>
                    </a:p>
                  </a:txBody>
                  <a:tcPr/>
                </a:tc>
                <a:tc>
                  <a:txBody>
                    <a:bodyPr/>
                    <a:lstStyle/>
                    <a:p>
                      <a:endParaRPr lang="en-US" sz="2000" b="1" dirty="0"/>
                    </a:p>
                  </a:txBody>
                  <a:tcPr/>
                </a:tc>
                <a:tc>
                  <a:txBody>
                    <a:bodyPr/>
                    <a:lstStyle/>
                    <a:p>
                      <a:endParaRPr lang="en-US" sz="2000" b="1" dirty="0"/>
                    </a:p>
                  </a:txBody>
                  <a:tcPr/>
                </a:tc>
                <a:tc>
                  <a:txBody>
                    <a:bodyPr/>
                    <a:lstStyle/>
                    <a:p>
                      <a:r>
                        <a:rPr lang="en-US" sz="2000" b="1" dirty="0" smtClean="0"/>
                        <a:t>Family</a:t>
                      </a:r>
                      <a:r>
                        <a:rPr lang="en-US" sz="2000" b="1" baseline="0" dirty="0" smtClean="0"/>
                        <a:t> Development</a:t>
                      </a:r>
                    </a:p>
                    <a:p>
                      <a:r>
                        <a:rPr lang="en-US" sz="2000" b="1" baseline="0" dirty="0" smtClean="0"/>
                        <a:t> </a:t>
                      </a:r>
                      <a:endParaRPr lang="en-US" sz="2000" b="1" dirty="0"/>
                    </a:p>
                  </a:txBody>
                  <a:tcPr/>
                </a:tc>
              </a:tr>
              <a:tr h="370840">
                <a:tc>
                  <a:txBody>
                    <a:bodyPr/>
                    <a:lstStyle/>
                    <a:p>
                      <a:endParaRPr lang="en-US" sz="2000" b="1"/>
                    </a:p>
                  </a:txBody>
                  <a:tcPr/>
                </a:tc>
                <a:tc>
                  <a:txBody>
                    <a:bodyPr/>
                    <a:lstStyle/>
                    <a:p>
                      <a:endParaRPr lang="en-US" sz="2000" b="1" dirty="0"/>
                    </a:p>
                  </a:txBody>
                  <a:tcPr/>
                </a:tc>
                <a:tc>
                  <a:txBody>
                    <a:bodyPr/>
                    <a:lstStyle/>
                    <a:p>
                      <a:endParaRPr lang="en-US" sz="20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Structural-Functional</a:t>
                      </a:r>
                      <a:r>
                        <a:rPr lang="en-US" sz="2000"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txBody>
                  <a:tcPr/>
                </a:tc>
              </a:tr>
            </a:tbl>
          </a:graphicData>
        </a:graphic>
      </p:graphicFrame>
    </p:spTree>
    <p:extLst>
      <p:ext uri="{BB962C8B-B14F-4D97-AF65-F5344CB8AC3E}">
        <p14:creationId xmlns:p14="http://schemas.microsoft.com/office/powerpoint/2010/main" val="3404426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000" dirty="0" smtClean="0"/>
              <a:t>How does the </a:t>
            </a:r>
            <a:r>
              <a:rPr lang="en-US" sz="2000" dirty="0" smtClean="0">
                <a:hlinkClick r:id="rId2"/>
              </a:rPr>
              <a:t>National </a:t>
            </a:r>
            <a:r>
              <a:rPr lang="en-US" sz="2000" dirty="0">
                <a:hlinkClick r:id="rId2"/>
              </a:rPr>
              <a:t>Day Rally Speech </a:t>
            </a:r>
            <a:r>
              <a:rPr lang="en-US" sz="2000" dirty="0" smtClean="0"/>
              <a:t>challenge or reinforce the </a:t>
            </a:r>
            <a:r>
              <a:rPr lang="en-US" sz="2000" dirty="0"/>
              <a:t/>
            </a:r>
            <a:br>
              <a:rPr lang="en-US" sz="2000" dirty="0"/>
            </a:br>
            <a:r>
              <a:rPr lang="en-US" sz="2000" dirty="0"/>
              <a:t>legitimacy and desirability of the “normal family”? </a:t>
            </a:r>
            <a:r>
              <a:rPr lang="en-SG" sz="2000" dirty="0"/>
              <a:t/>
            </a:r>
            <a:br>
              <a:rPr lang="en-SG" sz="2000" dirty="0"/>
            </a:br>
            <a:endParaRPr lang="en-US" sz="2000" dirty="0"/>
          </a:p>
        </p:txBody>
      </p:sp>
      <p:sp>
        <p:nvSpPr>
          <p:cNvPr id="5" name="Text Placeholder 4"/>
          <p:cNvSpPr>
            <a:spLocks noGrp="1"/>
          </p:cNvSpPr>
          <p:nvPr>
            <p:ph type="body" idx="1"/>
          </p:nvPr>
        </p:nvSpPr>
        <p:spPr/>
        <p:txBody>
          <a:bodyPr>
            <a:normAutofit/>
          </a:bodyPr>
          <a:lstStyle/>
          <a:p>
            <a:r>
              <a:rPr lang="en-US" sz="2800" dirty="0" smtClean="0"/>
              <a:t>For discussion groups…</a:t>
            </a:r>
            <a:endParaRPr lang="en-US" sz="2800" dirty="0"/>
          </a:p>
        </p:txBody>
      </p:sp>
    </p:spTree>
    <p:extLst>
      <p:ext uri="{BB962C8B-B14F-4D97-AF65-F5344CB8AC3E}">
        <p14:creationId xmlns:p14="http://schemas.microsoft.com/office/powerpoint/2010/main" val="2197403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What is a theory?</a:t>
            </a:r>
            <a:endParaRPr lang="en-US" sz="3200"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842981978"/>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94801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r>
              <a:rPr lang="en-US" sz="3200" dirty="0" smtClean="0"/>
              <a:t>What is a theory?</a:t>
            </a:r>
            <a:endParaRPr lang="en-US" sz="3200" dirty="0"/>
          </a:p>
        </p:txBody>
      </p:sp>
      <p:sp>
        <p:nvSpPr>
          <p:cNvPr id="4" name="Content Placeholder 3"/>
          <p:cNvSpPr>
            <a:spLocks noGrp="1"/>
          </p:cNvSpPr>
          <p:nvPr>
            <p:ph sz="half" idx="1"/>
          </p:nvPr>
        </p:nvSpPr>
        <p:spPr/>
        <p:txBody>
          <a:bodyPr>
            <a:noAutofit/>
          </a:bodyPr>
          <a:lstStyle/>
          <a:p>
            <a:pPr lvl="1" indent="-457200">
              <a:spcBef>
                <a:spcPts val="0"/>
              </a:spcBef>
            </a:pPr>
            <a:endParaRPr lang="en-US" sz="1600" b="1" dirty="0" smtClean="0"/>
          </a:p>
          <a:p>
            <a:pPr>
              <a:spcBef>
                <a:spcPts val="0"/>
              </a:spcBef>
              <a:spcAft>
                <a:spcPts val="0"/>
              </a:spcAft>
            </a:pPr>
            <a:r>
              <a:rPr lang="en-US" sz="2000" dirty="0"/>
              <a:t>Every theory has an intellectual tradition </a:t>
            </a:r>
          </a:p>
          <a:p>
            <a:pPr marL="342900" indent="-342900">
              <a:spcBef>
                <a:spcPts val="0"/>
              </a:spcBef>
              <a:spcAft>
                <a:spcPts val="0"/>
              </a:spcAft>
              <a:buFont typeface="Arial"/>
              <a:buChar char="•"/>
            </a:pPr>
            <a:r>
              <a:rPr lang="en-US" sz="2000" dirty="0"/>
              <a:t>A general way of thinking that has been </a:t>
            </a:r>
            <a:r>
              <a:rPr lang="en-US" sz="2000" dirty="0">
                <a:solidFill>
                  <a:srgbClr val="FF0000"/>
                </a:solidFill>
              </a:rPr>
              <a:t>shared in common by a community of scholars</a:t>
            </a:r>
          </a:p>
        </p:txBody>
      </p:sp>
      <p:sp>
        <p:nvSpPr>
          <p:cNvPr id="5" name="Content Placeholder 4"/>
          <p:cNvSpPr>
            <a:spLocks noGrp="1"/>
          </p:cNvSpPr>
          <p:nvPr>
            <p:ph sz="half" idx="2"/>
          </p:nvPr>
        </p:nvSpPr>
        <p:spPr/>
        <p:txBody>
          <a:bodyPr>
            <a:noAutofit/>
          </a:bodyPr>
          <a:lstStyle/>
          <a:p>
            <a:pPr marL="0" lvl="1" indent="0">
              <a:spcBef>
                <a:spcPts val="0"/>
              </a:spcBef>
              <a:buFont typeface="Arial" pitchFamily="34" charset="0"/>
              <a:buNone/>
            </a:pPr>
            <a:endParaRPr lang="en-US" sz="1600" b="1" dirty="0" smtClean="0"/>
          </a:p>
          <a:p>
            <a:pPr>
              <a:spcBef>
                <a:spcPts val="0"/>
              </a:spcBef>
              <a:spcAft>
                <a:spcPts val="0"/>
              </a:spcAft>
            </a:pPr>
            <a:r>
              <a:rPr lang="en-US" sz="2000" dirty="0"/>
              <a:t>Every theory has a focus and a set of assumptions </a:t>
            </a:r>
          </a:p>
          <a:p>
            <a:pPr marL="342900" indent="-342900">
              <a:spcBef>
                <a:spcPts val="0"/>
              </a:spcBef>
              <a:spcAft>
                <a:spcPts val="0"/>
              </a:spcAft>
              <a:buFont typeface="Arial"/>
              <a:buChar char="•"/>
            </a:pPr>
            <a:r>
              <a:rPr lang="en-US" sz="2000" dirty="0"/>
              <a:t>Every theory represents a particular point of view </a:t>
            </a:r>
          </a:p>
          <a:p>
            <a:pPr marL="342900" indent="-342900">
              <a:spcBef>
                <a:spcPts val="0"/>
              </a:spcBef>
              <a:spcAft>
                <a:spcPts val="0"/>
              </a:spcAft>
              <a:buFont typeface="Arial"/>
              <a:buChar char="•"/>
            </a:pPr>
            <a:r>
              <a:rPr lang="en-US" sz="2000" dirty="0">
                <a:solidFill>
                  <a:srgbClr val="FF0000"/>
                </a:solidFill>
              </a:rPr>
              <a:t>Assumptions are statements taken for granted as true and essential to the rest of the theory </a:t>
            </a:r>
          </a:p>
        </p:txBody>
      </p:sp>
    </p:spTree>
    <p:extLst>
      <p:ext uri="{BB962C8B-B14F-4D97-AF65-F5344CB8AC3E}">
        <p14:creationId xmlns:p14="http://schemas.microsoft.com/office/powerpoint/2010/main" val="63335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r>
              <a:rPr lang="en-US" sz="3200" dirty="0" smtClean="0"/>
              <a:t>What is a theory?</a:t>
            </a:r>
            <a:endParaRPr lang="en-US" sz="3200" dirty="0"/>
          </a:p>
        </p:txBody>
      </p:sp>
      <p:sp>
        <p:nvSpPr>
          <p:cNvPr id="4" name="Content Placeholder 3"/>
          <p:cNvSpPr>
            <a:spLocks noGrp="1"/>
          </p:cNvSpPr>
          <p:nvPr>
            <p:ph sz="half" idx="1"/>
          </p:nvPr>
        </p:nvSpPr>
        <p:spPr/>
        <p:txBody>
          <a:bodyPr>
            <a:noAutofit/>
          </a:bodyPr>
          <a:lstStyle/>
          <a:p>
            <a:pPr marL="0" lvl="1" indent="0">
              <a:spcBef>
                <a:spcPts val="0"/>
              </a:spcBef>
              <a:buNone/>
            </a:pPr>
            <a:endParaRPr lang="en-US" sz="1600" b="1" dirty="0" smtClean="0"/>
          </a:p>
          <a:p>
            <a:pPr>
              <a:spcBef>
                <a:spcPts val="0"/>
              </a:spcBef>
              <a:spcAft>
                <a:spcPts val="0"/>
              </a:spcAft>
            </a:pPr>
            <a:r>
              <a:rPr lang="en-US" sz="2000" dirty="0"/>
              <a:t>Every theory </a:t>
            </a:r>
            <a:r>
              <a:rPr lang="en-US" sz="2000" dirty="0" smtClean="0"/>
              <a:t>includes </a:t>
            </a:r>
            <a:r>
              <a:rPr lang="en-US" sz="2000" dirty="0"/>
              <a:t>concepts </a:t>
            </a:r>
          </a:p>
          <a:p>
            <a:pPr marL="342900" indent="-342900">
              <a:spcBef>
                <a:spcPts val="0"/>
              </a:spcBef>
              <a:spcAft>
                <a:spcPts val="0"/>
              </a:spcAft>
              <a:buFont typeface="Arial"/>
              <a:buChar char="•"/>
            </a:pPr>
            <a:r>
              <a:rPr lang="en-US" sz="2000" dirty="0"/>
              <a:t>Concepts are the singular ideas that form the building blocks of a theory</a:t>
            </a:r>
          </a:p>
          <a:p>
            <a:pPr marL="342900" indent="-342900">
              <a:spcBef>
                <a:spcPts val="0"/>
              </a:spcBef>
              <a:spcAft>
                <a:spcPts val="0"/>
              </a:spcAft>
              <a:buFont typeface="Arial"/>
              <a:buChar char="•"/>
            </a:pPr>
            <a:r>
              <a:rPr lang="en-US" sz="2000" dirty="0">
                <a:solidFill>
                  <a:srgbClr val="FF0000"/>
                </a:solidFill>
              </a:rPr>
              <a:t>Concepts may vary between cases and they may vary over time</a:t>
            </a:r>
          </a:p>
        </p:txBody>
      </p:sp>
      <p:sp>
        <p:nvSpPr>
          <p:cNvPr id="5" name="Content Placeholder 4"/>
          <p:cNvSpPr>
            <a:spLocks noGrp="1"/>
          </p:cNvSpPr>
          <p:nvPr>
            <p:ph sz="half" idx="2"/>
          </p:nvPr>
        </p:nvSpPr>
        <p:spPr/>
        <p:txBody>
          <a:bodyPr>
            <a:noAutofit/>
          </a:bodyPr>
          <a:lstStyle/>
          <a:p>
            <a:pPr marL="0" lvl="1" indent="0">
              <a:spcBef>
                <a:spcPts val="0"/>
              </a:spcBef>
              <a:buFont typeface="Arial" pitchFamily="34" charset="0"/>
              <a:buNone/>
            </a:pPr>
            <a:endParaRPr lang="en-US" sz="1600" b="1" dirty="0" smtClean="0"/>
          </a:p>
          <a:p>
            <a:pPr>
              <a:spcBef>
                <a:spcPts val="0"/>
              </a:spcBef>
              <a:spcAft>
                <a:spcPts val="0"/>
              </a:spcAft>
            </a:pPr>
            <a:r>
              <a:rPr lang="en-US" sz="2000" dirty="0"/>
              <a:t>Every theory </a:t>
            </a:r>
            <a:r>
              <a:rPr lang="en-US" sz="2000" dirty="0" smtClean="0"/>
              <a:t>includes propositions </a:t>
            </a:r>
          </a:p>
          <a:p>
            <a:pPr marL="342900" indent="-342900">
              <a:spcBef>
                <a:spcPts val="0"/>
              </a:spcBef>
              <a:spcAft>
                <a:spcPts val="0"/>
              </a:spcAft>
              <a:buFont typeface="Arial"/>
              <a:buChar char="•"/>
            </a:pPr>
            <a:r>
              <a:rPr lang="en-US" sz="2000" dirty="0" smtClean="0"/>
              <a:t>Propositions are the </a:t>
            </a:r>
            <a:r>
              <a:rPr lang="en-US" sz="2000" dirty="0" smtClean="0">
                <a:solidFill>
                  <a:srgbClr val="FF0000"/>
                </a:solidFill>
              </a:rPr>
              <a:t>statements that assert how concepts are related </a:t>
            </a:r>
          </a:p>
          <a:p>
            <a:pPr marL="342900" indent="-342900">
              <a:spcBef>
                <a:spcPts val="0"/>
              </a:spcBef>
              <a:spcAft>
                <a:spcPts val="0"/>
              </a:spcAft>
              <a:buFont typeface="Arial"/>
              <a:buChar char="•"/>
            </a:pPr>
            <a:r>
              <a:rPr lang="en-US" sz="2000" dirty="0" smtClean="0"/>
              <a:t>Propositions take the form “If X, then Y” </a:t>
            </a:r>
          </a:p>
          <a:p>
            <a:pPr marL="342900" indent="-342900">
              <a:spcBef>
                <a:spcPts val="0"/>
              </a:spcBef>
              <a:spcAft>
                <a:spcPts val="0"/>
              </a:spcAft>
              <a:buFont typeface="Arial"/>
              <a:buChar char="•"/>
            </a:pPr>
            <a:r>
              <a:rPr lang="en-US" sz="2000" dirty="0" smtClean="0"/>
              <a:t>Research methodology is the connection between propositions and the world of experience  </a:t>
            </a:r>
            <a:endParaRPr lang="en-US" sz="2000" dirty="0"/>
          </a:p>
        </p:txBody>
      </p:sp>
    </p:spTree>
    <p:extLst>
      <p:ext uri="{BB962C8B-B14F-4D97-AF65-F5344CB8AC3E}">
        <p14:creationId xmlns:p14="http://schemas.microsoft.com/office/powerpoint/2010/main" val="3819006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600" dirty="0"/>
              <a:t>History of </a:t>
            </a:r>
            <a:r>
              <a:rPr lang="en-US" sz="3600" dirty="0" smtClean="0"/>
              <a:t>theory</a:t>
            </a:r>
            <a:endParaRPr lang="en-US" sz="3600"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84578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pPr>
              <a:spcBef>
                <a:spcPts val="0"/>
              </a:spcBef>
              <a:spcAft>
                <a:spcPts val="0"/>
              </a:spcAft>
            </a:pPr>
            <a:r>
              <a:rPr lang="en-US" sz="3200" dirty="0"/>
              <a:t>History of theory in the analysis of the </a:t>
            </a:r>
            <a:r>
              <a:rPr lang="en-US" sz="3200" dirty="0" smtClean="0"/>
              <a:t>family</a:t>
            </a:r>
            <a:endParaRPr lang="en-US" sz="3200" dirty="0"/>
          </a:p>
        </p:txBody>
      </p:sp>
      <p:sp>
        <p:nvSpPr>
          <p:cNvPr id="3" name="Content Placeholder 2"/>
          <p:cNvSpPr>
            <a:spLocks noGrp="1"/>
          </p:cNvSpPr>
          <p:nvPr>
            <p:ph idx="1"/>
          </p:nvPr>
        </p:nvSpPr>
        <p:spPr>
          <a:xfrm>
            <a:off x="278296" y="1166191"/>
            <a:ext cx="7620000" cy="4373563"/>
          </a:xfrm>
        </p:spPr>
        <p:txBody>
          <a:bodyPr>
            <a:noAutofit/>
          </a:bodyPr>
          <a:lstStyle/>
          <a:p>
            <a:pPr>
              <a:lnSpc>
                <a:spcPct val="110000"/>
              </a:lnSpc>
              <a:spcBef>
                <a:spcPts val="0"/>
              </a:spcBef>
              <a:spcAft>
                <a:spcPts val="0"/>
              </a:spcAft>
            </a:pPr>
            <a:endParaRPr lang="en-US" sz="1800" dirty="0" smtClean="0"/>
          </a:p>
          <a:p>
            <a:pPr>
              <a:lnSpc>
                <a:spcPct val="110000"/>
              </a:lnSpc>
              <a:spcBef>
                <a:spcPts val="0"/>
              </a:spcBef>
              <a:spcAft>
                <a:spcPts val="0"/>
              </a:spcAft>
            </a:pPr>
            <a:r>
              <a:rPr lang="en-US" sz="1800" dirty="0"/>
              <a:t>1865-1890</a:t>
            </a:r>
          </a:p>
          <a:p>
            <a:pPr marL="171450" indent="-171450">
              <a:lnSpc>
                <a:spcPct val="110000"/>
              </a:lnSpc>
              <a:spcBef>
                <a:spcPts val="0"/>
              </a:spcBef>
              <a:spcAft>
                <a:spcPts val="0"/>
              </a:spcAft>
              <a:buFont typeface="Arial"/>
              <a:buChar char="•"/>
            </a:pPr>
            <a:r>
              <a:rPr lang="en-US" sz="1800" dirty="0" smtClean="0"/>
              <a:t>Moral reformers address the declining importance of the family in the context of industrialization and </a:t>
            </a:r>
            <a:r>
              <a:rPr lang="en-US" sz="1800" dirty="0" smtClean="0"/>
              <a:t>urbanization</a:t>
            </a:r>
          </a:p>
          <a:p>
            <a:pPr marL="628650" lvl="1" indent="-171450">
              <a:lnSpc>
                <a:spcPct val="110000"/>
              </a:lnSpc>
              <a:spcBef>
                <a:spcPts val="0"/>
              </a:spcBef>
              <a:buFont typeface="Arial"/>
              <a:buChar char="•"/>
            </a:pPr>
            <a:r>
              <a:rPr lang="en-US" sz="1800" dirty="0" smtClean="0">
                <a:solidFill>
                  <a:srgbClr val="FF0000"/>
                </a:solidFill>
              </a:rPr>
              <a:t>Questions on whether the family are viable due to shifting of families to big cities</a:t>
            </a:r>
            <a:r>
              <a:rPr lang="en-US" sz="1800" dirty="0" smtClean="0">
                <a:solidFill>
                  <a:srgbClr val="FF0000"/>
                </a:solidFill>
              </a:rPr>
              <a:t> </a:t>
            </a:r>
            <a:endParaRPr lang="en-US" sz="1800" dirty="0">
              <a:solidFill>
                <a:srgbClr val="FF0000"/>
              </a:solidFill>
            </a:endParaRPr>
          </a:p>
          <a:p>
            <a:pPr>
              <a:lnSpc>
                <a:spcPct val="110000"/>
              </a:lnSpc>
              <a:spcBef>
                <a:spcPts val="0"/>
              </a:spcBef>
              <a:spcAft>
                <a:spcPts val="0"/>
              </a:spcAft>
            </a:pPr>
            <a:endParaRPr lang="en-US" sz="1800" dirty="0"/>
          </a:p>
          <a:p>
            <a:pPr>
              <a:lnSpc>
                <a:spcPct val="110000"/>
              </a:lnSpc>
              <a:spcBef>
                <a:spcPts val="0"/>
              </a:spcBef>
              <a:spcAft>
                <a:spcPts val="0"/>
              </a:spcAft>
            </a:pPr>
            <a:r>
              <a:rPr lang="en-US" sz="1800" dirty="0"/>
              <a:t>1890-1920</a:t>
            </a:r>
          </a:p>
          <a:p>
            <a:pPr marL="171450" indent="-171450">
              <a:lnSpc>
                <a:spcPct val="110000"/>
              </a:lnSpc>
              <a:spcBef>
                <a:spcPts val="0"/>
              </a:spcBef>
              <a:spcAft>
                <a:spcPts val="0"/>
              </a:spcAft>
              <a:buFont typeface="Arial"/>
              <a:buChar char="•"/>
            </a:pPr>
            <a:r>
              <a:rPr lang="en-US" sz="1800" dirty="0" smtClean="0"/>
              <a:t>The idea </a:t>
            </a:r>
            <a:r>
              <a:rPr lang="en-US" sz="1800" dirty="0"/>
              <a:t>that families could adapt to changing environments became popular </a:t>
            </a:r>
            <a:endParaRPr lang="en-US" sz="1800" dirty="0" smtClean="0"/>
          </a:p>
          <a:p>
            <a:pPr marL="628650" lvl="1" indent="-171450">
              <a:lnSpc>
                <a:spcPct val="110000"/>
              </a:lnSpc>
              <a:spcBef>
                <a:spcPts val="0"/>
              </a:spcBef>
              <a:buFont typeface="Arial"/>
              <a:buChar char="•"/>
            </a:pPr>
            <a:r>
              <a:rPr lang="en-US" sz="1800" dirty="0" smtClean="0">
                <a:solidFill>
                  <a:srgbClr val="FF0000"/>
                </a:solidFill>
              </a:rPr>
              <a:t>Maybe families are not static, and the idea of single parent families, couples living apart became popular</a:t>
            </a:r>
            <a:endParaRPr lang="en-US" sz="1800" dirty="0">
              <a:solidFill>
                <a:srgbClr val="FF0000"/>
              </a:solidFill>
            </a:endParaRPr>
          </a:p>
          <a:p>
            <a:pPr>
              <a:lnSpc>
                <a:spcPct val="110000"/>
              </a:lnSpc>
              <a:spcBef>
                <a:spcPts val="0"/>
              </a:spcBef>
              <a:spcAft>
                <a:spcPts val="0"/>
              </a:spcAft>
            </a:pPr>
            <a:endParaRPr lang="en-US" sz="1800" dirty="0"/>
          </a:p>
          <a:p>
            <a:pPr>
              <a:lnSpc>
                <a:spcPct val="110000"/>
              </a:lnSpc>
              <a:spcBef>
                <a:spcPts val="0"/>
              </a:spcBef>
              <a:spcAft>
                <a:spcPts val="0"/>
              </a:spcAft>
            </a:pPr>
            <a:r>
              <a:rPr lang="en-US" sz="1800" dirty="0"/>
              <a:t>1920-1940</a:t>
            </a:r>
          </a:p>
          <a:p>
            <a:pPr marL="171450" indent="-171450">
              <a:lnSpc>
                <a:spcPct val="110000"/>
              </a:lnSpc>
              <a:spcBef>
                <a:spcPts val="0"/>
              </a:spcBef>
              <a:spcAft>
                <a:spcPts val="0"/>
              </a:spcAft>
              <a:buFont typeface="Arial"/>
              <a:buChar char="•"/>
            </a:pPr>
            <a:r>
              <a:rPr lang="en-US" sz="1800" dirty="0"/>
              <a:t>Shift from moral and political evaluations to empirical observation </a:t>
            </a:r>
            <a:endParaRPr lang="en-US" sz="1800" dirty="0" smtClean="0"/>
          </a:p>
          <a:p>
            <a:pPr marL="628650" lvl="1" indent="-171450">
              <a:lnSpc>
                <a:spcPct val="110000"/>
              </a:lnSpc>
              <a:spcBef>
                <a:spcPts val="0"/>
              </a:spcBef>
              <a:buFont typeface="Arial"/>
              <a:buChar char="•"/>
            </a:pPr>
            <a:r>
              <a:rPr lang="en-US" sz="1800" dirty="0" smtClean="0">
                <a:solidFill>
                  <a:srgbClr val="FF0000"/>
                </a:solidFill>
              </a:rPr>
              <a:t>No moral and political statements, observing rather</a:t>
            </a:r>
            <a:endParaRPr lang="en-US" sz="1800" dirty="0" smtClean="0">
              <a:solidFill>
                <a:srgbClr val="FF0000"/>
              </a:solidFill>
            </a:endParaRPr>
          </a:p>
          <a:p>
            <a:pPr>
              <a:lnSpc>
                <a:spcPct val="110000"/>
              </a:lnSpc>
              <a:spcBef>
                <a:spcPts val="0"/>
              </a:spcBef>
              <a:spcAft>
                <a:spcPts val="0"/>
              </a:spcAft>
            </a:pPr>
            <a:endParaRPr lang="en-US" dirty="0"/>
          </a:p>
          <a:p>
            <a:pPr>
              <a:lnSpc>
                <a:spcPct val="110000"/>
              </a:lnSpc>
              <a:spcBef>
                <a:spcPts val="0"/>
              </a:spcBef>
              <a:spcAft>
                <a:spcPts val="0"/>
              </a:spcAft>
            </a:pPr>
            <a:r>
              <a:rPr lang="en-US" sz="1200" b="0" dirty="0" smtClean="0"/>
              <a:t>R. L. Howard (1981) </a:t>
            </a:r>
            <a:r>
              <a:rPr lang="en-US" sz="1200" b="0" i="1" dirty="0"/>
              <a:t>A</a:t>
            </a:r>
            <a:r>
              <a:rPr lang="en-US" sz="1200" b="0" i="1" dirty="0" smtClean="0"/>
              <a:t> Social History of American Family Sociology, 1865-1940</a:t>
            </a:r>
            <a:r>
              <a:rPr lang="en-US" sz="1200" b="0" dirty="0" smtClean="0"/>
              <a:t> </a:t>
            </a:r>
            <a:endParaRPr lang="en-US" sz="1200" b="0" dirty="0"/>
          </a:p>
        </p:txBody>
      </p:sp>
    </p:spTree>
    <p:extLst>
      <p:ext uri="{BB962C8B-B14F-4D97-AF65-F5344CB8AC3E}">
        <p14:creationId xmlns:p14="http://schemas.microsoft.com/office/powerpoint/2010/main" val="31508492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21829</TotalTime>
  <Words>2708</Words>
  <Application>Microsoft Office PowerPoint</Application>
  <PresentationFormat>On-screen Show (4:3)</PresentationFormat>
  <Paragraphs>345</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Arial Black</vt:lpstr>
      <vt:lpstr>Calibri</vt:lpstr>
      <vt:lpstr>Essential</vt:lpstr>
      <vt:lpstr>Lecture 3:  THEORIES AND METHODS </vt:lpstr>
      <vt:lpstr>Last week</vt:lpstr>
      <vt:lpstr>outline</vt:lpstr>
      <vt:lpstr>What is a theory? </vt:lpstr>
      <vt:lpstr>What is a theory?</vt:lpstr>
      <vt:lpstr>What is a theory?</vt:lpstr>
      <vt:lpstr>What is a theory?</vt:lpstr>
      <vt:lpstr>History of theory</vt:lpstr>
      <vt:lpstr>History of theory in the analysis of the family</vt:lpstr>
      <vt:lpstr>History of theory in the analysis of the family</vt:lpstr>
      <vt:lpstr>History of theory in the analysis of the family</vt:lpstr>
      <vt:lpstr>conceptual frameworks</vt:lpstr>
      <vt:lpstr>Social exchange framework: Intellectual traditions </vt:lpstr>
      <vt:lpstr>Social exchange framework: Focus and assumptions </vt:lpstr>
      <vt:lpstr>Social exchange framework: Concepts</vt:lpstr>
      <vt:lpstr>Social exchange framework: Propositions </vt:lpstr>
      <vt:lpstr>Social exchange framework: Empirical application</vt:lpstr>
      <vt:lpstr>Conflict framework: intellectual traditions </vt:lpstr>
      <vt:lpstr>Conflict framework: focus and assumptions </vt:lpstr>
      <vt:lpstr>Conflict framework: concepts</vt:lpstr>
      <vt:lpstr>Conflict framework: propositions</vt:lpstr>
      <vt:lpstr>Conflict framework: Empirical applications </vt:lpstr>
      <vt:lpstr>Structural-functional framework: intellectual traditions </vt:lpstr>
      <vt:lpstr>Structural-functional framework: focus and assumptions </vt:lpstr>
      <vt:lpstr>Structural-functional framework: concepts</vt:lpstr>
      <vt:lpstr>Structural-functional framework: Propositions </vt:lpstr>
      <vt:lpstr>Structural-functional framework: empirical applications </vt:lpstr>
      <vt:lpstr>Symbolic interaction framework: Intellectual traditions</vt:lpstr>
      <vt:lpstr>Symbolic interaction framework: Intellectual traditions</vt:lpstr>
      <vt:lpstr>Symbolic interaction framework: Focus and assumptions </vt:lpstr>
      <vt:lpstr>Symbolic interaction framework: Concepts </vt:lpstr>
      <vt:lpstr>Symbolic interaction framework: propositions </vt:lpstr>
      <vt:lpstr>Symbolic interaction framework: empirical application </vt:lpstr>
      <vt:lpstr>Family development framework: intellectual traditions </vt:lpstr>
      <vt:lpstr>Family development framework: focus and assumptions </vt:lpstr>
      <vt:lpstr>Family development framework: concepts</vt:lpstr>
      <vt:lpstr>Family development framework: concepts</vt:lpstr>
      <vt:lpstr>Family development framework: Propositions </vt:lpstr>
      <vt:lpstr>Family development framework: empirical application  </vt:lpstr>
      <vt:lpstr>Summary: Levels of analysis  </vt:lpstr>
      <vt:lpstr>How does the National Day Rally Speech challenge or reinforce the  legitimacy and desirability of the “normal family”?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gender studies </dc:title>
  <dc:creator>Kenneth</dc:creator>
  <cp:lastModifiedBy>Leanne Tan</cp:lastModifiedBy>
  <cp:revision>728</cp:revision>
  <cp:lastPrinted>2015-08-17T13:19:07Z</cp:lastPrinted>
  <dcterms:created xsi:type="dcterms:W3CDTF">2015-05-13T03:37:12Z</dcterms:created>
  <dcterms:modified xsi:type="dcterms:W3CDTF">2015-08-25T03:30:12Z</dcterms:modified>
</cp:coreProperties>
</file>