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8"/>
  </p:notesMasterIdLst>
  <p:sldIdLst>
    <p:sldId id="256" r:id="rId2"/>
    <p:sldId id="258" r:id="rId3"/>
    <p:sldId id="320" r:id="rId4"/>
    <p:sldId id="343" r:id="rId5"/>
    <p:sldId id="344" r:id="rId6"/>
    <p:sldId id="323" r:id="rId7"/>
    <p:sldId id="346" r:id="rId8"/>
    <p:sldId id="347" r:id="rId9"/>
    <p:sldId id="328" r:id="rId10"/>
    <p:sldId id="348" r:id="rId11"/>
    <p:sldId id="349" r:id="rId12"/>
    <p:sldId id="350" r:id="rId13"/>
    <p:sldId id="265" r:id="rId14"/>
    <p:sldId id="332" r:id="rId15"/>
    <p:sldId id="351" r:id="rId16"/>
    <p:sldId id="365" r:id="rId17"/>
    <p:sldId id="353" r:id="rId18"/>
    <p:sldId id="354" r:id="rId19"/>
    <p:sldId id="355" r:id="rId20"/>
    <p:sldId id="356" r:id="rId21"/>
    <p:sldId id="357" r:id="rId22"/>
    <p:sldId id="358" r:id="rId23"/>
    <p:sldId id="366" r:id="rId24"/>
    <p:sldId id="360" r:id="rId25"/>
    <p:sldId id="361" r:id="rId26"/>
    <p:sldId id="362" r:id="rId27"/>
    <p:sldId id="363" r:id="rId28"/>
    <p:sldId id="364" r:id="rId29"/>
    <p:sldId id="367" r:id="rId30"/>
    <p:sldId id="368" r:id="rId31"/>
    <p:sldId id="369" r:id="rId32"/>
    <p:sldId id="370" r:id="rId33"/>
    <p:sldId id="371" r:id="rId34"/>
    <p:sldId id="381" r:id="rId35"/>
    <p:sldId id="373" r:id="rId36"/>
    <p:sldId id="375" r:id="rId37"/>
    <p:sldId id="376" r:id="rId38"/>
    <p:sldId id="377" r:id="rId39"/>
    <p:sldId id="378" r:id="rId40"/>
    <p:sldId id="379" r:id="rId41"/>
    <p:sldId id="380" r:id="rId42"/>
    <p:sldId id="383" r:id="rId43"/>
    <p:sldId id="382" r:id="rId44"/>
    <p:sldId id="384" r:id="rId45"/>
    <p:sldId id="385" r:id="rId46"/>
    <p:sldId id="386"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628" autoAdjust="0"/>
  </p:normalViewPr>
  <p:slideViewPr>
    <p:cSldViewPr snapToGrid="0" snapToObjects="1">
      <p:cViewPr>
        <p:scale>
          <a:sx n="100" d="100"/>
          <a:sy n="100" d="100"/>
        </p:scale>
        <p:origin x="-3456" y="-88"/>
      </p:cViewPr>
      <p:guideLst>
        <p:guide orient="horz" pos="2160"/>
        <p:guide pos="2880"/>
      </p:guideLst>
    </p:cSldViewPr>
  </p:slideViewPr>
  <p:notesTextViewPr>
    <p:cViewPr>
      <p:scale>
        <a:sx n="100" d="100"/>
        <a:sy n="100" d="100"/>
      </p:scale>
      <p:origin x="0" y="0"/>
    </p:cViewPr>
  </p:notesTextViewPr>
  <p:notesViewPr>
    <p:cSldViewPr snapToGrid="0" snapToObjects="1">
      <p:cViewPr>
        <p:scale>
          <a:sx n="150" d="100"/>
          <a:sy n="150" d="100"/>
        </p:scale>
        <p:origin x="-4368" y="-8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5467BF-477B-4B68-A368-45F53318880A}"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lang="en-SG"/>
        </a:p>
      </dgm:t>
    </dgm:pt>
    <dgm:pt modelId="{E45CB9A7-59D3-4121-A442-4962ABC024B2}">
      <dgm:prSet phldrT="[Text]" custT="1"/>
      <dgm:spPr/>
      <dgm:t>
        <a:bodyPr/>
        <a:lstStyle/>
        <a:p>
          <a:r>
            <a:rPr lang="en-US" sz="1050" b="1" dirty="0" smtClean="0"/>
            <a:t>A theory is a systematic collection of concepts and relations</a:t>
          </a:r>
          <a:endParaRPr lang="en-SG" sz="1050" b="1" dirty="0"/>
        </a:p>
      </dgm:t>
    </dgm:pt>
    <dgm:pt modelId="{9EAED6E3-8D3E-473D-A29D-1B835D7E3C13}" type="parTrans" cxnId="{CB5513C6-D674-4C7F-A34F-C6752DCE6518}">
      <dgm:prSet/>
      <dgm:spPr/>
      <dgm:t>
        <a:bodyPr/>
        <a:lstStyle/>
        <a:p>
          <a:endParaRPr lang="en-SG"/>
        </a:p>
      </dgm:t>
    </dgm:pt>
    <dgm:pt modelId="{89CDF92D-3FFA-4D84-A1C8-2B5C1DC99A5A}" type="sibTrans" cxnId="{CB5513C6-D674-4C7F-A34F-C6752DCE6518}">
      <dgm:prSet/>
      <dgm:spPr/>
      <dgm:t>
        <a:bodyPr/>
        <a:lstStyle/>
        <a:p>
          <a:endParaRPr lang="en-SG"/>
        </a:p>
      </dgm:t>
    </dgm:pt>
    <dgm:pt modelId="{03A9CD6B-E476-4B84-B9C4-463FB2635A26}">
      <dgm:prSet phldrT="[Text]" custT="1"/>
      <dgm:spPr/>
      <dgm:t>
        <a:bodyPr/>
        <a:lstStyle/>
        <a:p>
          <a:r>
            <a:rPr lang="en-US" sz="1050" b="1" dirty="0" smtClean="0"/>
            <a:t>Intellectual traditions </a:t>
          </a:r>
          <a:endParaRPr lang="en-SG" sz="1050" b="1" dirty="0"/>
        </a:p>
      </dgm:t>
    </dgm:pt>
    <dgm:pt modelId="{14C52459-DFB2-459D-A35F-FBD9F4077534}" type="parTrans" cxnId="{D8A1059A-4C8C-4989-AC88-189BD3FAB8F2}">
      <dgm:prSet/>
      <dgm:spPr/>
      <dgm:t>
        <a:bodyPr/>
        <a:lstStyle/>
        <a:p>
          <a:endParaRPr lang="en-SG"/>
        </a:p>
      </dgm:t>
    </dgm:pt>
    <dgm:pt modelId="{7ABB4F79-C0B7-414E-BA4C-A07CE99B46F3}" type="sibTrans" cxnId="{D8A1059A-4C8C-4989-AC88-189BD3FAB8F2}">
      <dgm:prSet/>
      <dgm:spPr/>
      <dgm:t>
        <a:bodyPr/>
        <a:lstStyle/>
        <a:p>
          <a:endParaRPr lang="en-SG"/>
        </a:p>
      </dgm:t>
    </dgm:pt>
    <dgm:pt modelId="{24BBDC1B-4B9B-4CB6-AE76-C61EB19C5D78}">
      <dgm:prSet phldrT="[Text]" custT="1"/>
      <dgm:spPr/>
      <dgm:t>
        <a:bodyPr/>
        <a:lstStyle/>
        <a:p>
          <a:r>
            <a:rPr lang="en-US" sz="1050" b="1" dirty="0" smtClean="0"/>
            <a:t>Focus and assumptions </a:t>
          </a:r>
          <a:endParaRPr lang="en-SG" sz="1050" b="1" dirty="0"/>
        </a:p>
      </dgm:t>
    </dgm:pt>
    <dgm:pt modelId="{765E026F-43A8-4972-B1B4-49315EDEB173}" type="parTrans" cxnId="{EBF33A78-A705-448E-AB55-17838A2D4D36}">
      <dgm:prSet/>
      <dgm:spPr/>
      <dgm:t>
        <a:bodyPr/>
        <a:lstStyle/>
        <a:p>
          <a:endParaRPr lang="en-SG"/>
        </a:p>
      </dgm:t>
    </dgm:pt>
    <dgm:pt modelId="{B92BF0E4-AF00-4452-84F2-0FE74AA298C1}" type="sibTrans" cxnId="{EBF33A78-A705-448E-AB55-17838A2D4D36}">
      <dgm:prSet/>
      <dgm:spPr/>
      <dgm:t>
        <a:bodyPr/>
        <a:lstStyle/>
        <a:p>
          <a:endParaRPr lang="en-SG"/>
        </a:p>
      </dgm:t>
    </dgm:pt>
    <dgm:pt modelId="{169839A5-5C19-4C98-A09B-08F8E0BD0348}">
      <dgm:prSet phldrT="[Text]" custT="1"/>
      <dgm:spPr/>
      <dgm:t>
        <a:bodyPr/>
        <a:lstStyle/>
        <a:p>
          <a:r>
            <a:rPr lang="en-US" sz="1050" b="1" dirty="0" smtClean="0"/>
            <a:t>Concepts	</a:t>
          </a:r>
          <a:endParaRPr lang="en-SG" sz="1050" b="1" dirty="0"/>
        </a:p>
      </dgm:t>
    </dgm:pt>
    <dgm:pt modelId="{196CC4AE-10DD-48A7-A927-79F2D5A4D23E}" type="parTrans" cxnId="{5E0742FA-38FF-40BD-BF9C-EEFDA2B67926}">
      <dgm:prSet/>
      <dgm:spPr/>
      <dgm:t>
        <a:bodyPr/>
        <a:lstStyle/>
        <a:p>
          <a:endParaRPr lang="en-SG"/>
        </a:p>
      </dgm:t>
    </dgm:pt>
    <dgm:pt modelId="{8FF74EC7-6A03-47DC-AE5D-FFEAA50B7E0E}" type="sibTrans" cxnId="{5E0742FA-38FF-40BD-BF9C-EEFDA2B67926}">
      <dgm:prSet/>
      <dgm:spPr/>
      <dgm:t>
        <a:bodyPr/>
        <a:lstStyle/>
        <a:p>
          <a:endParaRPr lang="en-SG"/>
        </a:p>
      </dgm:t>
    </dgm:pt>
    <dgm:pt modelId="{2CB10236-5471-4836-B970-A22E646D919B}">
      <dgm:prSet phldrT="[Text]" custT="1"/>
      <dgm:spPr/>
      <dgm:t>
        <a:bodyPr/>
        <a:lstStyle/>
        <a:p>
          <a:r>
            <a:rPr lang="en-US" sz="1050" b="1" dirty="0" smtClean="0"/>
            <a:t>Propositions </a:t>
          </a:r>
          <a:endParaRPr lang="en-SG" sz="1050" b="1" dirty="0"/>
        </a:p>
      </dgm:t>
    </dgm:pt>
    <dgm:pt modelId="{81005160-B4C5-45F0-AED6-B1A632E9DE76}" type="parTrans" cxnId="{23A7AE7C-DC5D-4399-AF76-B261346670F6}">
      <dgm:prSet/>
      <dgm:spPr/>
      <dgm:t>
        <a:bodyPr/>
        <a:lstStyle/>
        <a:p>
          <a:endParaRPr lang="en-SG"/>
        </a:p>
      </dgm:t>
    </dgm:pt>
    <dgm:pt modelId="{CFDFF96E-5305-4B0B-8A95-C483747FFA3D}" type="sibTrans" cxnId="{23A7AE7C-DC5D-4399-AF76-B261346670F6}">
      <dgm:prSet/>
      <dgm:spPr/>
      <dgm:t>
        <a:bodyPr/>
        <a:lstStyle/>
        <a:p>
          <a:endParaRPr lang="en-SG"/>
        </a:p>
      </dgm:t>
    </dgm:pt>
    <dgm:pt modelId="{E7BD45BF-875D-4DF2-84B6-8EBC03D690DF}" type="pres">
      <dgm:prSet presAssocID="{165467BF-477B-4B68-A368-45F53318880A}" presName="cycle" presStyleCnt="0">
        <dgm:presLayoutVars>
          <dgm:chMax val="1"/>
          <dgm:dir/>
          <dgm:animLvl val="ctr"/>
          <dgm:resizeHandles val="exact"/>
        </dgm:presLayoutVars>
      </dgm:prSet>
      <dgm:spPr/>
      <dgm:t>
        <a:bodyPr/>
        <a:lstStyle/>
        <a:p>
          <a:endParaRPr lang="en-SG"/>
        </a:p>
      </dgm:t>
    </dgm:pt>
    <dgm:pt modelId="{13963DB9-7350-49CE-9D9C-BD2ACB9E9427}" type="pres">
      <dgm:prSet presAssocID="{E45CB9A7-59D3-4121-A442-4962ABC024B2}" presName="centerShape" presStyleLbl="node0" presStyleIdx="0" presStyleCnt="1"/>
      <dgm:spPr/>
      <dgm:t>
        <a:bodyPr/>
        <a:lstStyle/>
        <a:p>
          <a:endParaRPr lang="en-SG"/>
        </a:p>
      </dgm:t>
    </dgm:pt>
    <dgm:pt modelId="{69992367-F612-4FC9-AC0B-C79339B97D99}" type="pres">
      <dgm:prSet presAssocID="{14C52459-DFB2-459D-A35F-FBD9F4077534}" presName="Name9" presStyleLbl="parChTrans1D2" presStyleIdx="0" presStyleCnt="4"/>
      <dgm:spPr/>
      <dgm:t>
        <a:bodyPr/>
        <a:lstStyle/>
        <a:p>
          <a:endParaRPr lang="en-SG"/>
        </a:p>
      </dgm:t>
    </dgm:pt>
    <dgm:pt modelId="{8402F62C-7AC5-47A1-BC17-143BBCFA2B6E}" type="pres">
      <dgm:prSet presAssocID="{14C52459-DFB2-459D-A35F-FBD9F4077534}" presName="connTx" presStyleLbl="parChTrans1D2" presStyleIdx="0" presStyleCnt="4"/>
      <dgm:spPr/>
      <dgm:t>
        <a:bodyPr/>
        <a:lstStyle/>
        <a:p>
          <a:endParaRPr lang="en-SG"/>
        </a:p>
      </dgm:t>
    </dgm:pt>
    <dgm:pt modelId="{DFD7175B-73A7-48CE-82C1-9647B2A5C275}" type="pres">
      <dgm:prSet presAssocID="{03A9CD6B-E476-4B84-B9C4-463FB2635A26}" presName="node" presStyleLbl="node1" presStyleIdx="0" presStyleCnt="4">
        <dgm:presLayoutVars>
          <dgm:bulletEnabled val="1"/>
        </dgm:presLayoutVars>
      </dgm:prSet>
      <dgm:spPr/>
      <dgm:t>
        <a:bodyPr/>
        <a:lstStyle/>
        <a:p>
          <a:endParaRPr lang="en-SG"/>
        </a:p>
      </dgm:t>
    </dgm:pt>
    <dgm:pt modelId="{66B6D6C0-E919-4559-ADE8-FD2334ADB828}" type="pres">
      <dgm:prSet presAssocID="{765E026F-43A8-4972-B1B4-49315EDEB173}" presName="Name9" presStyleLbl="parChTrans1D2" presStyleIdx="1" presStyleCnt="4"/>
      <dgm:spPr/>
      <dgm:t>
        <a:bodyPr/>
        <a:lstStyle/>
        <a:p>
          <a:endParaRPr lang="en-SG"/>
        </a:p>
      </dgm:t>
    </dgm:pt>
    <dgm:pt modelId="{7982B2C7-227A-4671-87AE-40F0E0F2638D}" type="pres">
      <dgm:prSet presAssocID="{765E026F-43A8-4972-B1B4-49315EDEB173}" presName="connTx" presStyleLbl="parChTrans1D2" presStyleIdx="1" presStyleCnt="4"/>
      <dgm:spPr/>
      <dgm:t>
        <a:bodyPr/>
        <a:lstStyle/>
        <a:p>
          <a:endParaRPr lang="en-SG"/>
        </a:p>
      </dgm:t>
    </dgm:pt>
    <dgm:pt modelId="{3329552F-9711-4E33-94D6-A82D0FDCB946}" type="pres">
      <dgm:prSet presAssocID="{24BBDC1B-4B9B-4CB6-AE76-C61EB19C5D78}" presName="node" presStyleLbl="node1" presStyleIdx="1" presStyleCnt="4">
        <dgm:presLayoutVars>
          <dgm:bulletEnabled val="1"/>
        </dgm:presLayoutVars>
      </dgm:prSet>
      <dgm:spPr/>
      <dgm:t>
        <a:bodyPr/>
        <a:lstStyle/>
        <a:p>
          <a:endParaRPr lang="en-SG"/>
        </a:p>
      </dgm:t>
    </dgm:pt>
    <dgm:pt modelId="{14FB9FEC-B2F2-4FF8-A866-65A8313E2CF7}" type="pres">
      <dgm:prSet presAssocID="{196CC4AE-10DD-48A7-A927-79F2D5A4D23E}" presName="Name9" presStyleLbl="parChTrans1D2" presStyleIdx="2" presStyleCnt="4"/>
      <dgm:spPr/>
      <dgm:t>
        <a:bodyPr/>
        <a:lstStyle/>
        <a:p>
          <a:endParaRPr lang="en-SG"/>
        </a:p>
      </dgm:t>
    </dgm:pt>
    <dgm:pt modelId="{D8B8FD30-03CD-4B11-A2EA-B722803DB0C5}" type="pres">
      <dgm:prSet presAssocID="{196CC4AE-10DD-48A7-A927-79F2D5A4D23E}" presName="connTx" presStyleLbl="parChTrans1D2" presStyleIdx="2" presStyleCnt="4"/>
      <dgm:spPr/>
      <dgm:t>
        <a:bodyPr/>
        <a:lstStyle/>
        <a:p>
          <a:endParaRPr lang="en-SG"/>
        </a:p>
      </dgm:t>
    </dgm:pt>
    <dgm:pt modelId="{FC2182D8-AA45-4F44-BF0F-1B76E39CBDE5}" type="pres">
      <dgm:prSet presAssocID="{169839A5-5C19-4C98-A09B-08F8E0BD0348}" presName="node" presStyleLbl="node1" presStyleIdx="2" presStyleCnt="4">
        <dgm:presLayoutVars>
          <dgm:bulletEnabled val="1"/>
        </dgm:presLayoutVars>
      </dgm:prSet>
      <dgm:spPr/>
      <dgm:t>
        <a:bodyPr/>
        <a:lstStyle/>
        <a:p>
          <a:endParaRPr lang="en-SG"/>
        </a:p>
      </dgm:t>
    </dgm:pt>
    <dgm:pt modelId="{393FF04F-9A0C-43D3-8FCC-DC8681546736}" type="pres">
      <dgm:prSet presAssocID="{81005160-B4C5-45F0-AED6-B1A632E9DE76}" presName="Name9" presStyleLbl="parChTrans1D2" presStyleIdx="3" presStyleCnt="4"/>
      <dgm:spPr/>
      <dgm:t>
        <a:bodyPr/>
        <a:lstStyle/>
        <a:p>
          <a:endParaRPr lang="en-SG"/>
        </a:p>
      </dgm:t>
    </dgm:pt>
    <dgm:pt modelId="{D792B0F1-6B0D-4220-84BF-DABA89D60B50}" type="pres">
      <dgm:prSet presAssocID="{81005160-B4C5-45F0-AED6-B1A632E9DE76}" presName="connTx" presStyleLbl="parChTrans1D2" presStyleIdx="3" presStyleCnt="4"/>
      <dgm:spPr/>
      <dgm:t>
        <a:bodyPr/>
        <a:lstStyle/>
        <a:p>
          <a:endParaRPr lang="en-SG"/>
        </a:p>
      </dgm:t>
    </dgm:pt>
    <dgm:pt modelId="{600FB810-C344-4BBB-83B2-5F9DEA8F782D}" type="pres">
      <dgm:prSet presAssocID="{2CB10236-5471-4836-B970-A22E646D919B}" presName="node" presStyleLbl="node1" presStyleIdx="3" presStyleCnt="4">
        <dgm:presLayoutVars>
          <dgm:bulletEnabled val="1"/>
        </dgm:presLayoutVars>
      </dgm:prSet>
      <dgm:spPr/>
      <dgm:t>
        <a:bodyPr/>
        <a:lstStyle/>
        <a:p>
          <a:endParaRPr lang="en-SG"/>
        </a:p>
      </dgm:t>
    </dgm:pt>
  </dgm:ptLst>
  <dgm:cxnLst>
    <dgm:cxn modelId="{E88529CB-40EC-421C-B12B-10D5249AB18B}" type="presOf" srcId="{765E026F-43A8-4972-B1B4-49315EDEB173}" destId="{66B6D6C0-E919-4559-ADE8-FD2334ADB828}" srcOrd="0" destOrd="0" presId="urn:microsoft.com/office/officeart/2005/8/layout/radial1"/>
    <dgm:cxn modelId="{2EDD389E-6B62-41FD-94D6-CBC19BEC57AB}" type="presOf" srcId="{24BBDC1B-4B9B-4CB6-AE76-C61EB19C5D78}" destId="{3329552F-9711-4E33-94D6-A82D0FDCB946}" srcOrd="0" destOrd="0" presId="urn:microsoft.com/office/officeart/2005/8/layout/radial1"/>
    <dgm:cxn modelId="{D8A1059A-4C8C-4989-AC88-189BD3FAB8F2}" srcId="{E45CB9A7-59D3-4121-A442-4962ABC024B2}" destId="{03A9CD6B-E476-4B84-B9C4-463FB2635A26}" srcOrd="0" destOrd="0" parTransId="{14C52459-DFB2-459D-A35F-FBD9F4077534}" sibTransId="{7ABB4F79-C0B7-414E-BA4C-A07CE99B46F3}"/>
    <dgm:cxn modelId="{F44FAD0B-D28C-49F6-A6D5-520C56BF3B7F}" type="presOf" srcId="{169839A5-5C19-4C98-A09B-08F8E0BD0348}" destId="{FC2182D8-AA45-4F44-BF0F-1B76E39CBDE5}" srcOrd="0" destOrd="0" presId="urn:microsoft.com/office/officeart/2005/8/layout/radial1"/>
    <dgm:cxn modelId="{24A82FC1-A693-4CE0-B0B2-807A4477AA05}" type="presOf" srcId="{81005160-B4C5-45F0-AED6-B1A632E9DE76}" destId="{393FF04F-9A0C-43D3-8FCC-DC8681546736}" srcOrd="0" destOrd="0" presId="urn:microsoft.com/office/officeart/2005/8/layout/radial1"/>
    <dgm:cxn modelId="{7204287E-341D-473C-902E-72F08A3B9798}" type="presOf" srcId="{2CB10236-5471-4836-B970-A22E646D919B}" destId="{600FB810-C344-4BBB-83B2-5F9DEA8F782D}" srcOrd="0" destOrd="0" presId="urn:microsoft.com/office/officeart/2005/8/layout/radial1"/>
    <dgm:cxn modelId="{4EDF7D25-E06C-490B-A59C-BFE73EBFD80C}" type="presOf" srcId="{E45CB9A7-59D3-4121-A442-4962ABC024B2}" destId="{13963DB9-7350-49CE-9D9C-BD2ACB9E9427}" srcOrd="0" destOrd="0" presId="urn:microsoft.com/office/officeart/2005/8/layout/radial1"/>
    <dgm:cxn modelId="{AD9A1A66-139D-4F19-8091-765CFDE331DC}" type="presOf" srcId="{165467BF-477B-4B68-A368-45F53318880A}" destId="{E7BD45BF-875D-4DF2-84B6-8EBC03D690DF}" srcOrd="0" destOrd="0" presId="urn:microsoft.com/office/officeart/2005/8/layout/radial1"/>
    <dgm:cxn modelId="{13186CF2-F60D-4095-A90C-D8DD1BF7A4B2}" type="presOf" srcId="{196CC4AE-10DD-48A7-A927-79F2D5A4D23E}" destId="{14FB9FEC-B2F2-4FF8-A866-65A8313E2CF7}" srcOrd="0" destOrd="0" presId="urn:microsoft.com/office/officeart/2005/8/layout/radial1"/>
    <dgm:cxn modelId="{784B798E-417F-41B3-BE5C-C009A077778E}" type="presOf" srcId="{14C52459-DFB2-459D-A35F-FBD9F4077534}" destId="{69992367-F612-4FC9-AC0B-C79339B97D99}" srcOrd="0" destOrd="0" presId="urn:microsoft.com/office/officeart/2005/8/layout/radial1"/>
    <dgm:cxn modelId="{1F4C55DB-BE53-41EA-B0DD-642769368545}" type="presOf" srcId="{81005160-B4C5-45F0-AED6-B1A632E9DE76}" destId="{D792B0F1-6B0D-4220-84BF-DABA89D60B50}" srcOrd="1" destOrd="0" presId="urn:microsoft.com/office/officeart/2005/8/layout/radial1"/>
    <dgm:cxn modelId="{2614271C-5581-4B59-A755-75E09A330A5E}" type="presOf" srcId="{196CC4AE-10DD-48A7-A927-79F2D5A4D23E}" destId="{D8B8FD30-03CD-4B11-A2EA-B722803DB0C5}" srcOrd="1" destOrd="0" presId="urn:microsoft.com/office/officeart/2005/8/layout/radial1"/>
    <dgm:cxn modelId="{A8A0A64D-E951-4A66-9ACE-38009340DBA4}" type="presOf" srcId="{14C52459-DFB2-459D-A35F-FBD9F4077534}" destId="{8402F62C-7AC5-47A1-BC17-143BBCFA2B6E}" srcOrd="1" destOrd="0" presId="urn:microsoft.com/office/officeart/2005/8/layout/radial1"/>
    <dgm:cxn modelId="{23A7AE7C-DC5D-4399-AF76-B261346670F6}" srcId="{E45CB9A7-59D3-4121-A442-4962ABC024B2}" destId="{2CB10236-5471-4836-B970-A22E646D919B}" srcOrd="3" destOrd="0" parTransId="{81005160-B4C5-45F0-AED6-B1A632E9DE76}" sibTransId="{CFDFF96E-5305-4B0B-8A95-C483747FFA3D}"/>
    <dgm:cxn modelId="{EF37C0DD-E6CD-400B-81F4-323D2CAB0537}" type="presOf" srcId="{03A9CD6B-E476-4B84-B9C4-463FB2635A26}" destId="{DFD7175B-73A7-48CE-82C1-9647B2A5C275}" srcOrd="0" destOrd="0" presId="urn:microsoft.com/office/officeart/2005/8/layout/radial1"/>
    <dgm:cxn modelId="{CB5513C6-D674-4C7F-A34F-C6752DCE6518}" srcId="{165467BF-477B-4B68-A368-45F53318880A}" destId="{E45CB9A7-59D3-4121-A442-4962ABC024B2}" srcOrd="0" destOrd="0" parTransId="{9EAED6E3-8D3E-473D-A29D-1B835D7E3C13}" sibTransId="{89CDF92D-3FFA-4D84-A1C8-2B5C1DC99A5A}"/>
    <dgm:cxn modelId="{62EB7C82-8A32-4E87-A715-FBF445122C3E}" type="presOf" srcId="{765E026F-43A8-4972-B1B4-49315EDEB173}" destId="{7982B2C7-227A-4671-87AE-40F0E0F2638D}" srcOrd="1" destOrd="0" presId="urn:microsoft.com/office/officeart/2005/8/layout/radial1"/>
    <dgm:cxn modelId="{5E0742FA-38FF-40BD-BF9C-EEFDA2B67926}" srcId="{E45CB9A7-59D3-4121-A442-4962ABC024B2}" destId="{169839A5-5C19-4C98-A09B-08F8E0BD0348}" srcOrd="2" destOrd="0" parTransId="{196CC4AE-10DD-48A7-A927-79F2D5A4D23E}" sibTransId="{8FF74EC7-6A03-47DC-AE5D-FFEAA50B7E0E}"/>
    <dgm:cxn modelId="{EBF33A78-A705-448E-AB55-17838A2D4D36}" srcId="{E45CB9A7-59D3-4121-A442-4962ABC024B2}" destId="{24BBDC1B-4B9B-4CB6-AE76-C61EB19C5D78}" srcOrd="1" destOrd="0" parTransId="{765E026F-43A8-4972-B1B4-49315EDEB173}" sibTransId="{B92BF0E4-AF00-4452-84F2-0FE74AA298C1}"/>
    <dgm:cxn modelId="{8EA45BF8-F0C3-4011-9B04-22AC37BD3570}" type="presParOf" srcId="{E7BD45BF-875D-4DF2-84B6-8EBC03D690DF}" destId="{13963DB9-7350-49CE-9D9C-BD2ACB9E9427}" srcOrd="0" destOrd="0" presId="urn:microsoft.com/office/officeart/2005/8/layout/radial1"/>
    <dgm:cxn modelId="{CC70E3F3-3309-442A-8327-8F7AD6F7BB38}" type="presParOf" srcId="{E7BD45BF-875D-4DF2-84B6-8EBC03D690DF}" destId="{69992367-F612-4FC9-AC0B-C79339B97D99}" srcOrd="1" destOrd="0" presId="urn:microsoft.com/office/officeart/2005/8/layout/radial1"/>
    <dgm:cxn modelId="{30101ADD-8283-4CA7-8A69-44358F29814C}" type="presParOf" srcId="{69992367-F612-4FC9-AC0B-C79339B97D99}" destId="{8402F62C-7AC5-47A1-BC17-143BBCFA2B6E}" srcOrd="0" destOrd="0" presId="urn:microsoft.com/office/officeart/2005/8/layout/radial1"/>
    <dgm:cxn modelId="{724C2739-F333-42FD-950A-0BBC1DCEEF02}" type="presParOf" srcId="{E7BD45BF-875D-4DF2-84B6-8EBC03D690DF}" destId="{DFD7175B-73A7-48CE-82C1-9647B2A5C275}" srcOrd="2" destOrd="0" presId="urn:microsoft.com/office/officeart/2005/8/layout/radial1"/>
    <dgm:cxn modelId="{ACD0FE35-556A-47FD-B6C4-42F52E49E0AC}" type="presParOf" srcId="{E7BD45BF-875D-4DF2-84B6-8EBC03D690DF}" destId="{66B6D6C0-E919-4559-ADE8-FD2334ADB828}" srcOrd="3" destOrd="0" presId="urn:microsoft.com/office/officeart/2005/8/layout/radial1"/>
    <dgm:cxn modelId="{A5B4D30D-3F62-4FAC-B638-4EB28323750F}" type="presParOf" srcId="{66B6D6C0-E919-4559-ADE8-FD2334ADB828}" destId="{7982B2C7-227A-4671-87AE-40F0E0F2638D}" srcOrd="0" destOrd="0" presId="urn:microsoft.com/office/officeart/2005/8/layout/radial1"/>
    <dgm:cxn modelId="{7D87CEE2-9C3E-4133-ABD9-AC5676D9DDDC}" type="presParOf" srcId="{E7BD45BF-875D-4DF2-84B6-8EBC03D690DF}" destId="{3329552F-9711-4E33-94D6-A82D0FDCB946}" srcOrd="4" destOrd="0" presId="urn:microsoft.com/office/officeart/2005/8/layout/radial1"/>
    <dgm:cxn modelId="{8B417B6C-B22E-4056-BB8D-707A09A0124B}" type="presParOf" srcId="{E7BD45BF-875D-4DF2-84B6-8EBC03D690DF}" destId="{14FB9FEC-B2F2-4FF8-A866-65A8313E2CF7}" srcOrd="5" destOrd="0" presId="urn:microsoft.com/office/officeart/2005/8/layout/radial1"/>
    <dgm:cxn modelId="{91D1FC88-7F00-4B79-88A3-A4E05BC3CC5D}" type="presParOf" srcId="{14FB9FEC-B2F2-4FF8-A866-65A8313E2CF7}" destId="{D8B8FD30-03CD-4B11-A2EA-B722803DB0C5}" srcOrd="0" destOrd="0" presId="urn:microsoft.com/office/officeart/2005/8/layout/radial1"/>
    <dgm:cxn modelId="{C5C0A2F1-9CFC-4E0C-995D-EF3CDB2D533B}" type="presParOf" srcId="{E7BD45BF-875D-4DF2-84B6-8EBC03D690DF}" destId="{FC2182D8-AA45-4F44-BF0F-1B76E39CBDE5}" srcOrd="6" destOrd="0" presId="urn:microsoft.com/office/officeart/2005/8/layout/radial1"/>
    <dgm:cxn modelId="{4D3CB9C6-E727-4FA7-A340-B08BD3C6AA43}" type="presParOf" srcId="{E7BD45BF-875D-4DF2-84B6-8EBC03D690DF}" destId="{393FF04F-9A0C-43D3-8FCC-DC8681546736}" srcOrd="7" destOrd="0" presId="urn:microsoft.com/office/officeart/2005/8/layout/radial1"/>
    <dgm:cxn modelId="{185D9616-1D74-41F4-B661-57E462D310A2}" type="presParOf" srcId="{393FF04F-9A0C-43D3-8FCC-DC8681546736}" destId="{D792B0F1-6B0D-4220-84BF-DABA89D60B50}" srcOrd="0" destOrd="0" presId="urn:microsoft.com/office/officeart/2005/8/layout/radial1"/>
    <dgm:cxn modelId="{E97C7280-C4AA-47D9-967E-16C7CEC293E3}" type="presParOf" srcId="{E7BD45BF-875D-4DF2-84B6-8EBC03D690DF}" destId="{600FB810-C344-4BBB-83B2-5F9DEA8F782D}"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7B0DBE-C184-4ECB-B850-43A9953FB84C}" type="doc">
      <dgm:prSet loTypeId="urn:microsoft.com/office/officeart/2005/8/layout/venn1" loCatId="relationship" qsTypeId="urn:microsoft.com/office/officeart/2005/8/quickstyle/simple1" qsCatId="simple" csTypeId="urn:microsoft.com/office/officeart/2005/8/colors/colorful2" csCatId="colorful" phldr="1"/>
      <dgm:spPr/>
    </dgm:pt>
    <dgm:pt modelId="{9916FD5B-B3FD-4F91-8E33-B0CDD7E78EEC}">
      <dgm:prSet phldrT="[Text]"/>
      <dgm:spPr/>
      <dgm:t>
        <a:bodyPr/>
        <a:lstStyle/>
        <a:p>
          <a:r>
            <a:rPr lang="en-US" b="1" dirty="0" smtClean="0"/>
            <a:t>Reward</a:t>
          </a:r>
        </a:p>
        <a:p>
          <a:r>
            <a:rPr lang="en-US" b="0" dirty="0" smtClean="0"/>
            <a:t>Anything that is perceived as beneficial to an individual’s interest</a:t>
          </a:r>
          <a:endParaRPr lang="en-SG" b="0" dirty="0"/>
        </a:p>
      </dgm:t>
    </dgm:pt>
    <dgm:pt modelId="{543C42C2-5C57-4DC3-B443-A6A0C6827919}" type="parTrans" cxnId="{6B6AC351-0C45-41F3-8738-E9817116EA67}">
      <dgm:prSet/>
      <dgm:spPr/>
      <dgm:t>
        <a:bodyPr/>
        <a:lstStyle/>
        <a:p>
          <a:endParaRPr lang="en-SG"/>
        </a:p>
      </dgm:t>
    </dgm:pt>
    <dgm:pt modelId="{F76662E7-7474-42EA-8EDD-07BB42542397}" type="sibTrans" cxnId="{6B6AC351-0C45-41F3-8738-E9817116EA67}">
      <dgm:prSet/>
      <dgm:spPr/>
      <dgm:t>
        <a:bodyPr/>
        <a:lstStyle/>
        <a:p>
          <a:endParaRPr lang="en-SG"/>
        </a:p>
      </dgm:t>
    </dgm:pt>
    <dgm:pt modelId="{A1CBFC5A-26B6-417E-8D12-B2C92DA86A9E}">
      <dgm:prSet phldrT="[Text]"/>
      <dgm:spPr/>
      <dgm:t>
        <a:bodyPr/>
        <a:lstStyle/>
        <a:p>
          <a:r>
            <a:rPr lang="en-US" b="1" dirty="0" smtClean="0"/>
            <a:t>Profit</a:t>
          </a:r>
        </a:p>
        <a:p>
          <a:r>
            <a:rPr lang="en-US" b="0" dirty="0" smtClean="0"/>
            <a:t>Ratio of rewards to costs for any decision </a:t>
          </a:r>
          <a:endParaRPr lang="en-SG" b="0" dirty="0"/>
        </a:p>
      </dgm:t>
    </dgm:pt>
    <dgm:pt modelId="{F2D4AA2E-2E6E-4453-ADBC-4229CB856F71}" type="parTrans" cxnId="{4621D863-C58F-4E3E-A4CF-8BE4189CBCF4}">
      <dgm:prSet/>
      <dgm:spPr/>
      <dgm:t>
        <a:bodyPr/>
        <a:lstStyle/>
        <a:p>
          <a:endParaRPr lang="en-SG"/>
        </a:p>
      </dgm:t>
    </dgm:pt>
    <dgm:pt modelId="{7647EF06-0888-4AC3-A4B7-DDB3FF1C3C95}" type="sibTrans" cxnId="{4621D863-C58F-4E3E-A4CF-8BE4189CBCF4}">
      <dgm:prSet/>
      <dgm:spPr/>
      <dgm:t>
        <a:bodyPr/>
        <a:lstStyle/>
        <a:p>
          <a:endParaRPr lang="en-SG"/>
        </a:p>
      </dgm:t>
    </dgm:pt>
    <dgm:pt modelId="{66637724-85AE-403C-85AE-365365B2F690}">
      <dgm:prSet phldrT="[Text]"/>
      <dgm:spPr/>
      <dgm:t>
        <a:bodyPr/>
        <a:lstStyle/>
        <a:p>
          <a:r>
            <a:rPr lang="en-US" b="1" dirty="0" smtClean="0"/>
            <a:t>Cost </a:t>
          </a:r>
        </a:p>
        <a:p>
          <a:r>
            <a:rPr lang="en-US" b="0" dirty="0" smtClean="0"/>
            <a:t>Negative rewards</a:t>
          </a:r>
        </a:p>
        <a:p>
          <a:r>
            <a:rPr lang="en-US" b="0" dirty="0" smtClean="0"/>
            <a:t>Rewards missed or forgone  </a:t>
          </a:r>
          <a:endParaRPr lang="en-SG" b="0" dirty="0"/>
        </a:p>
      </dgm:t>
    </dgm:pt>
    <dgm:pt modelId="{9B77BCC2-73C2-4BCA-914C-91858BC8ACBD}" type="parTrans" cxnId="{4DFD7596-210C-40DE-85B1-5131E0EC16BA}">
      <dgm:prSet/>
      <dgm:spPr/>
      <dgm:t>
        <a:bodyPr/>
        <a:lstStyle/>
        <a:p>
          <a:endParaRPr lang="en-SG"/>
        </a:p>
      </dgm:t>
    </dgm:pt>
    <dgm:pt modelId="{B1393569-A748-4E75-A492-199E77CCB517}" type="sibTrans" cxnId="{4DFD7596-210C-40DE-85B1-5131E0EC16BA}">
      <dgm:prSet/>
      <dgm:spPr/>
      <dgm:t>
        <a:bodyPr/>
        <a:lstStyle/>
        <a:p>
          <a:endParaRPr lang="en-SG"/>
        </a:p>
      </dgm:t>
    </dgm:pt>
    <dgm:pt modelId="{1B3B6C0A-7A35-44B1-8D71-F0010D7E289E}" type="pres">
      <dgm:prSet presAssocID="{807B0DBE-C184-4ECB-B850-43A9953FB84C}" presName="compositeShape" presStyleCnt="0">
        <dgm:presLayoutVars>
          <dgm:chMax val="7"/>
          <dgm:dir/>
          <dgm:resizeHandles val="exact"/>
        </dgm:presLayoutVars>
      </dgm:prSet>
      <dgm:spPr/>
    </dgm:pt>
    <dgm:pt modelId="{313E4F21-3813-43DF-B2BB-D0FF60B82BC4}" type="pres">
      <dgm:prSet presAssocID="{9916FD5B-B3FD-4F91-8E33-B0CDD7E78EEC}" presName="circ1" presStyleLbl="vennNode1" presStyleIdx="0" presStyleCnt="3"/>
      <dgm:spPr/>
      <dgm:t>
        <a:bodyPr/>
        <a:lstStyle/>
        <a:p>
          <a:endParaRPr lang="en-SG"/>
        </a:p>
      </dgm:t>
    </dgm:pt>
    <dgm:pt modelId="{71DF68AA-5486-43DC-B8C5-38980541F0A9}" type="pres">
      <dgm:prSet presAssocID="{9916FD5B-B3FD-4F91-8E33-B0CDD7E78EEC}" presName="circ1Tx" presStyleLbl="revTx" presStyleIdx="0" presStyleCnt="0">
        <dgm:presLayoutVars>
          <dgm:chMax val="0"/>
          <dgm:chPref val="0"/>
          <dgm:bulletEnabled val="1"/>
        </dgm:presLayoutVars>
      </dgm:prSet>
      <dgm:spPr/>
      <dgm:t>
        <a:bodyPr/>
        <a:lstStyle/>
        <a:p>
          <a:endParaRPr lang="en-SG"/>
        </a:p>
      </dgm:t>
    </dgm:pt>
    <dgm:pt modelId="{E7484B5E-D902-4C53-B5AF-6EA4B064FA94}" type="pres">
      <dgm:prSet presAssocID="{A1CBFC5A-26B6-417E-8D12-B2C92DA86A9E}" presName="circ2" presStyleLbl="vennNode1" presStyleIdx="1" presStyleCnt="3"/>
      <dgm:spPr/>
      <dgm:t>
        <a:bodyPr/>
        <a:lstStyle/>
        <a:p>
          <a:endParaRPr lang="en-SG"/>
        </a:p>
      </dgm:t>
    </dgm:pt>
    <dgm:pt modelId="{3C88788E-2464-4BC2-9F68-52D1A32AD3F9}" type="pres">
      <dgm:prSet presAssocID="{A1CBFC5A-26B6-417E-8D12-B2C92DA86A9E}" presName="circ2Tx" presStyleLbl="revTx" presStyleIdx="0" presStyleCnt="0">
        <dgm:presLayoutVars>
          <dgm:chMax val="0"/>
          <dgm:chPref val="0"/>
          <dgm:bulletEnabled val="1"/>
        </dgm:presLayoutVars>
      </dgm:prSet>
      <dgm:spPr/>
      <dgm:t>
        <a:bodyPr/>
        <a:lstStyle/>
        <a:p>
          <a:endParaRPr lang="en-SG"/>
        </a:p>
      </dgm:t>
    </dgm:pt>
    <dgm:pt modelId="{3FFEF774-CA79-4416-9A79-07D423E4263C}" type="pres">
      <dgm:prSet presAssocID="{66637724-85AE-403C-85AE-365365B2F690}" presName="circ3" presStyleLbl="vennNode1" presStyleIdx="2" presStyleCnt="3"/>
      <dgm:spPr/>
      <dgm:t>
        <a:bodyPr/>
        <a:lstStyle/>
        <a:p>
          <a:endParaRPr lang="en-SG"/>
        </a:p>
      </dgm:t>
    </dgm:pt>
    <dgm:pt modelId="{4E61C68F-5F16-4315-BC68-1B749BC4DE0A}" type="pres">
      <dgm:prSet presAssocID="{66637724-85AE-403C-85AE-365365B2F690}" presName="circ3Tx" presStyleLbl="revTx" presStyleIdx="0" presStyleCnt="0">
        <dgm:presLayoutVars>
          <dgm:chMax val="0"/>
          <dgm:chPref val="0"/>
          <dgm:bulletEnabled val="1"/>
        </dgm:presLayoutVars>
      </dgm:prSet>
      <dgm:spPr/>
      <dgm:t>
        <a:bodyPr/>
        <a:lstStyle/>
        <a:p>
          <a:endParaRPr lang="en-SG"/>
        </a:p>
      </dgm:t>
    </dgm:pt>
  </dgm:ptLst>
  <dgm:cxnLst>
    <dgm:cxn modelId="{225AFF59-17B6-45DA-8470-EDED16F98D07}" type="presOf" srcId="{66637724-85AE-403C-85AE-365365B2F690}" destId="{4E61C68F-5F16-4315-BC68-1B749BC4DE0A}" srcOrd="1" destOrd="0" presId="urn:microsoft.com/office/officeart/2005/8/layout/venn1"/>
    <dgm:cxn modelId="{0F01738B-1C37-4819-86C8-904FFA3C4D90}" type="presOf" srcId="{A1CBFC5A-26B6-417E-8D12-B2C92DA86A9E}" destId="{3C88788E-2464-4BC2-9F68-52D1A32AD3F9}" srcOrd="1" destOrd="0" presId="urn:microsoft.com/office/officeart/2005/8/layout/venn1"/>
    <dgm:cxn modelId="{62E5D076-68DC-44B0-B070-4D42491866B6}" type="presOf" srcId="{66637724-85AE-403C-85AE-365365B2F690}" destId="{3FFEF774-CA79-4416-9A79-07D423E4263C}" srcOrd="0" destOrd="0" presId="urn:microsoft.com/office/officeart/2005/8/layout/venn1"/>
    <dgm:cxn modelId="{4DFD7596-210C-40DE-85B1-5131E0EC16BA}" srcId="{807B0DBE-C184-4ECB-B850-43A9953FB84C}" destId="{66637724-85AE-403C-85AE-365365B2F690}" srcOrd="2" destOrd="0" parTransId="{9B77BCC2-73C2-4BCA-914C-91858BC8ACBD}" sibTransId="{B1393569-A748-4E75-A492-199E77CCB517}"/>
    <dgm:cxn modelId="{B9CDDEF0-6D3D-48C7-99AC-59F8439CD0C2}" type="presOf" srcId="{A1CBFC5A-26B6-417E-8D12-B2C92DA86A9E}" destId="{E7484B5E-D902-4C53-B5AF-6EA4B064FA94}" srcOrd="0" destOrd="0" presId="urn:microsoft.com/office/officeart/2005/8/layout/venn1"/>
    <dgm:cxn modelId="{6B6AC351-0C45-41F3-8738-E9817116EA67}" srcId="{807B0DBE-C184-4ECB-B850-43A9953FB84C}" destId="{9916FD5B-B3FD-4F91-8E33-B0CDD7E78EEC}" srcOrd="0" destOrd="0" parTransId="{543C42C2-5C57-4DC3-B443-A6A0C6827919}" sibTransId="{F76662E7-7474-42EA-8EDD-07BB42542397}"/>
    <dgm:cxn modelId="{5D626CBF-98ED-4205-8581-954DA39A702E}" type="presOf" srcId="{807B0DBE-C184-4ECB-B850-43A9953FB84C}" destId="{1B3B6C0A-7A35-44B1-8D71-F0010D7E289E}" srcOrd="0" destOrd="0" presId="urn:microsoft.com/office/officeart/2005/8/layout/venn1"/>
    <dgm:cxn modelId="{320D218C-F0DC-42F2-9FED-6D8D5580C75F}" type="presOf" srcId="{9916FD5B-B3FD-4F91-8E33-B0CDD7E78EEC}" destId="{71DF68AA-5486-43DC-B8C5-38980541F0A9}" srcOrd="1" destOrd="0" presId="urn:microsoft.com/office/officeart/2005/8/layout/venn1"/>
    <dgm:cxn modelId="{D90C207F-AACA-478B-8532-C40E5086B30E}" type="presOf" srcId="{9916FD5B-B3FD-4F91-8E33-B0CDD7E78EEC}" destId="{313E4F21-3813-43DF-B2BB-D0FF60B82BC4}" srcOrd="0" destOrd="0" presId="urn:microsoft.com/office/officeart/2005/8/layout/venn1"/>
    <dgm:cxn modelId="{4621D863-C58F-4E3E-A4CF-8BE4189CBCF4}" srcId="{807B0DBE-C184-4ECB-B850-43A9953FB84C}" destId="{A1CBFC5A-26B6-417E-8D12-B2C92DA86A9E}" srcOrd="1" destOrd="0" parTransId="{F2D4AA2E-2E6E-4453-ADBC-4229CB856F71}" sibTransId="{7647EF06-0888-4AC3-A4B7-DDB3FF1C3C95}"/>
    <dgm:cxn modelId="{028346B4-5726-4A27-A54B-2E7CAAA3A2CD}" type="presParOf" srcId="{1B3B6C0A-7A35-44B1-8D71-F0010D7E289E}" destId="{313E4F21-3813-43DF-B2BB-D0FF60B82BC4}" srcOrd="0" destOrd="0" presId="urn:microsoft.com/office/officeart/2005/8/layout/venn1"/>
    <dgm:cxn modelId="{E10E827A-237A-4091-8C6E-B8F5A5434B45}" type="presParOf" srcId="{1B3B6C0A-7A35-44B1-8D71-F0010D7E289E}" destId="{71DF68AA-5486-43DC-B8C5-38980541F0A9}" srcOrd="1" destOrd="0" presId="urn:microsoft.com/office/officeart/2005/8/layout/venn1"/>
    <dgm:cxn modelId="{743A4398-58A4-4753-919F-13846AF309A6}" type="presParOf" srcId="{1B3B6C0A-7A35-44B1-8D71-F0010D7E289E}" destId="{E7484B5E-D902-4C53-B5AF-6EA4B064FA94}" srcOrd="2" destOrd="0" presId="urn:microsoft.com/office/officeart/2005/8/layout/venn1"/>
    <dgm:cxn modelId="{7CF389D3-E844-46CB-A2C0-885F915A257F}" type="presParOf" srcId="{1B3B6C0A-7A35-44B1-8D71-F0010D7E289E}" destId="{3C88788E-2464-4BC2-9F68-52D1A32AD3F9}" srcOrd="3" destOrd="0" presId="urn:microsoft.com/office/officeart/2005/8/layout/venn1"/>
    <dgm:cxn modelId="{3DF00690-9DE4-4A7D-B2A8-3713ABA628FD}" type="presParOf" srcId="{1B3B6C0A-7A35-44B1-8D71-F0010D7E289E}" destId="{3FFEF774-CA79-4416-9A79-07D423E4263C}" srcOrd="4" destOrd="0" presId="urn:microsoft.com/office/officeart/2005/8/layout/venn1"/>
    <dgm:cxn modelId="{B8A1F5AC-8A3C-41FB-897C-ACD2CF6C9436}" type="presParOf" srcId="{1B3B6C0A-7A35-44B1-8D71-F0010D7E289E}" destId="{4E61C68F-5F16-4315-BC68-1B749BC4DE0A}"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CD41A1-CDF5-40AC-B90A-A65E68D4E289}"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SG"/>
        </a:p>
      </dgm:t>
    </dgm:pt>
    <dgm:pt modelId="{A1845BC0-A52F-46F5-9123-B3099360CA30}">
      <dgm:prSet phldrT="[Text]"/>
      <dgm:spPr/>
      <dgm:t>
        <a:bodyPr/>
        <a:lstStyle/>
        <a:p>
          <a:r>
            <a:rPr lang="en-US" b="1" dirty="0" smtClean="0"/>
            <a:t>Role</a:t>
          </a:r>
          <a:endParaRPr lang="en-SG" b="1" dirty="0"/>
        </a:p>
      </dgm:t>
    </dgm:pt>
    <dgm:pt modelId="{BE415AE9-3D22-4249-9A59-5ECC767B9027}" type="parTrans" cxnId="{4CC598AD-3071-45B0-A5C6-5D1B23C991F8}">
      <dgm:prSet/>
      <dgm:spPr/>
      <dgm:t>
        <a:bodyPr/>
        <a:lstStyle/>
        <a:p>
          <a:endParaRPr lang="en-SG"/>
        </a:p>
      </dgm:t>
    </dgm:pt>
    <dgm:pt modelId="{681677F4-DDC5-4CD8-B5AB-2493A012FC93}" type="sibTrans" cxnId="{4CC598AD-3071-45B0-A5C6-5D1B23C991F8}">
      <dgm:prSet/>
      <dgm:spPr/>
      <dgm:t>
        <a:bodyPr/>
        <a:lstStyle/>
        <a:p>
          <a:endParaRPr lang="en-SG"/>
        </a:p>
      </dgm:t>
    </dgm:pt>
    <dgm:pt modelId="{10AAC526-6FF2-43CF-8C18-8E9F80DB112A}">
      <dgm:prSet phldrT="[Text]"/>
      <dgm:spPr/>
      <dgm:t>
        <a:bodyPr/>
        <a:lstStyle/>
        <a:p>
          <a:r>
            <a:rPr lang="en-US" b="1" dirty="0" smtClean="0"/>
            <a:t>Role taking</a:t>
          </a:r>
          <a:endParaRPr lang="en-SG" b="1" dirty="0"/>
        </a:p>
      </dgm:t>
    </dgm:pt>
    <dgm:pt modelId="{D8153CD8-8771-4FBF-A3CE-6DDD86803FA0}" type="parTrans" cxnId="{014C3D3E-0D6C-491C-BE2B-FE5D92F7994F}">
      <dgm:prSet/>
      <dgm:spPr/>
      <dgm:t>
        <a:bodyPr/>
        <a:lstStyle/>
        <a:p>
          <a:endParaRPr lang="en-SG"/>
        </a:p>
      </dgm:t>
    </dgm:pt>
    <dgm:pt modelId="{C03009FA-DA99-4401-9AFF-9FCBC15099DE}" type="sibTrans" cxnId="{014C3D3E-0D6C-491C-BE2B-FE5D92F7994F}">
      <dgm:prSet/>
      <dgm:spPr/>
      <dgm:t>
        <a:bodyPr/>
        <a:lstStyle/>
        <a:p>
          <a:endParaRPr lang="en-SG"/>
        </a:p>
      </dgm:t>
    </dgm:pt>
    <dgm:pt modelId="{298CF680-FB4F-4B47-BB3B-65A2AD3DDB6D}">
      <dgm:prSet phldrT="[Text]"/>
      <dgm:spPr/>
      <dgm:t>
        <a:bodyPr/>
        <a:lstStyle/>
        <a:p>
          <a:r>
            <a:rPr lang="en-US" b="1" dirty="0" smtClean="0"/>
            <a:t>To put oneself in the place of the individual and includes the rules that the individual is expected to follow </a:t>
          </a:r>
          <a:endParaRPr lang="en-SG" b="1" dirty="0"/>
        </a:p>
      </dgm:t>
    </dgm:pt>
    <dgm:pt modelId="{D86CD8DB-22DC-43D5-9211-5D99E11F70D6}" type="parTrans" cxnId="{B97CD877-C1AB-4D9F-A0A5-50D2C1009D17}">
      <dgm:prSet/>
      <dgm:spPr/>
      <dgm:t>
        <a:bodyPr/>
        <a:lstStyle/>
        <a:p>
          <a:endParaRPr lang="en-SG"/>
        </a:p>
      </dgm:t>
    </dgm:pt>
    <dgm:pt modelId="{EF063389-7871-4C84-A345-1D0DD58C2A02}" type="sibTrans" cxnId="{B97CD877-C1AB-4D9F-A0A5-50D2C1009D17}">
      <dgm:prSet/>
      <dgm:spPr/>
      <dgm:t>
        <a:bodyPr/>
        <a:lstStyle/>
        <a:p>
          <a:endParaRPr lang="en-SG"/>
        </a:p>
      </dgm:t>
    </dgm:pt>
    <dgm:pt modelId="{A5F55858-7AF9-4C81-A3AF-78740AF2113F}">
      <dgm:prSet/>
      <dgm:spPr/>
      <dgm:t>
        <a:bodyPr/>
        <a:lstStyle/>
        <a:p>
          <a:r>
            <a:rPr lang="en-US" b="1" dirty="0" smtClean="0"/>
            <a:t>The “place of an actor” </a:t>
          </a:r>
          <a:endParaRPr lang="en-SG" b="1" dirty="0"/>
        </a:p>
      </dgm:t>
    </dgm:pt>
    <dgm:pt modelId="{09C049FA-2BBB-4165-A535-BBB27D312277}" type="parTrans" cxnId="{5B68E7AC-5D1C-4BF4-8E39-306CA255A0AB}">
      <dgm:prSet/>
      <dgm:spPr/>
      <dgm:t>
        <a:bodyPr/>
        <a:lstStyle/>
        <a:p>
          <a:endParaRPr lang="en-SG"/>
        </a:p>
      </dgm:t>
    </dgm:pt>
    <dgm:pt modelId="{B0506726-BB65-4957-8AA0-E1B2CEB9B093}" type="sibTrans" cxnId="{5B68E7AC-5D1C-4BF4-8E39-306CA255A0AB}">
      <dgm:prSet/>
      <dgm:spPr/>
      <dgm:t>
        <a:bodyPr/>
        <a:lstStyle/>
        <a:p>
          <a:endParaRPr lang="en-SG"/>
        </a:p>
      </dgm:t>
    </dgm:pt>
    <dgm:pt modelId="{21619A23-5236-4873-9576-894B1B3D46E8}" type="pres">
      <dgm:prSet presAssocID="{69CD41A1-CDF5-40AC-B90A-A65E68D4E289}" presName="Name0" presStyleCnt="0">
        <dgm:presLayoutVars>
          <dgm:dir/>
          <dgm:animLvl val="lvl"/>
          <dgm:resizeHandles val="exact"/>
        </dgm:presLayoutVars>
      </dgm:prSet>
      <dgm:spPr/>
      <dgm:t>
        <a:bodyPr/>
        <a:lstStyle/>
        <a:p>
          <a:endParaRPr lang="en-SG"/>
        </a:p>
      </dgm:t>
    </dgm:pt>
    <dgm:pt modelId="{6DFB782E-7F66-49A3-932E-769A9D1492BC}" type="pres">
      <dgm:prSet presAssocID="{A1845BC0-A52F-46F5-9123-B3099360CA30}" presName="linNode" presStyleCnt="0"/>
      <dgm:spPr/>
      <dgm:t>
        <a:bodyPr/>
        <a:lstStyle/>
        <a:p>
          <a:endParaRPr lang="en-US"/>
        </a:p>
      </dgm:t>
    </dgm:pt>
    <dgm:pt modelId="{ECE36A5E-0618-4A7B-B6E6-FAEB63875F8D}" type="pres">
      <dgm:prSet presAssocID="{A1845BC0-A52F-46F5-9123-B3099360CA30}" presName="parentText" presStyleLbl="node1" presStyleIdx="0" presStyleCnt="2">
        <dgm:presLayoutVars>
          <dgm:chMax val="1"/>
          <dgm:bulletEnabled val="1"/>
        </dgm:presLayoutVars>
      </dgm:prSet>
      <dgm:spPr/>
      <dgm:t>
        <a:bodyPr/>
        <a:lstStyle/>
        <a:p>
          <a:endParaRPr lang="en-SG"/>
        </a:p>
      </dgm:t>
    </dgm:pt>
    <dgm:pt modelId="{5A711977-4B17-4C64-9144-BD5174D34A7E}" type="pres">
      <dgm:prSet presAssocID="{A1845BC0-A52F-46F5-9123-B3099360CA30}" presName="descendantText" presStyleLbl="alignAccFollowNode1" presStyleIdx="0" presStyleCnt="2">
        <dgm:presLayoutVars>
          <dgm:bulletEnabled val="1"/>
        </dgm:presLayoutVars>
      </dgm:prSet>
      <dgm:spPr/>
      <dgm:t>
        <a:bodyPr/>
        <a:lstStyle/>
        <a:p>
          <a:endParaRPr lang="en-SG"/>
        </a:p>
      </dgm:t>
    </dgm:pt>
    <dgm:pt modelId="{9689F63D-1141-4B43-A7C7-16DF51BA94F0}" type="pres">
      <dgm:prSet presAssocID="{681677F4-DDC5-4CD8-B5AB-2493A012FC93}" presName="sp" presStyleCnt="0"/>
      <dgm:spPr/>
      <dgm:t>
        <a:bodyPr/>
        <a:lstStyle/>
        <a:p>
          <a:endParaRPr lang="en-US"/>
        </a:p>
      </dgm:t>
    </dgm:pt>
    <dgm:pt modelId="{628CFA1F-7A57-4116-8B4C-D0D6D9C35CC0}" type="pres">
      <dgm:prSet presAssocID="{10AAC526-6FF2-43CF-8C18-8E9F80DB112A}" presName="linNode" presStyleCnt="0"/>
      <dgm:spPr/>
      <dgm:t>
        <a:bodyPr/>
        <a:lstStyle/>
        <a:p>
          <a:endParaRPr lang="en-US"/>
        </a:p>
      </dgm:t>
    </dgm:pt>
    <dgm:pt modelId="{C8E69CE1-F5B5-4F29-A99E-17A246EE603F}" type="pres">
      <dgm:prSet presAssocID="{10AAC526-6FF2-43CF-8C18-8E9F80DB112A}" presName="parentText" presStyleLbl="node1" presStyleIdx="1" presStyleCnt="2">
        <dgm:presLayoutVars>
          <dgm:chMax val="1"/>
          <dgm:bulletEnabled val="1"/>
        </dgm:presLayoutVars>
      </dgm:prSet>
      <dgm:spPr/>
      <dgm:t>
        <a:bodyPr/>
        <a:lstStyle/>
        <a:p>
          <a:endParaRPr lang="en-SG"/>
        </a:p>
      </dgm:t>
    </dgm:pt>
    <dgm:pt modelId="{1A22E503-9384-491C-BF72-CEE9B17208B3}" type="pres">
      <dgm:prSet presAssocID="{10AAC526-6FF2-43CF-8C18-8E9F80DB112A}" presName="descendantText" presStyleLbl="alignAccFollowNode1" presStyleIdx="1" presStyleCnt="2">
        <dgm:presLayoutVars>
          <dgm:bulletEnabled val="1"/>
        </dgm:presLayoutVars>
      </dgm:prSet>
      <dgm:spPr/>
      <dgm:t>
        <a:bodyPr/>
        <a:lstStyle/>
        <a:p>
          <a:endParaRPr lang="en-SG"/>
        </a:p>
      </dgm:t>
    </dgm:pt>
  </dgm:ptLst>
  <dgm:cxnLst>
    <dgm:cxn modelId="{4CC598AD-3071-45B0-A5C6-5D1B23C991F8}" srcId="{69CD41A1-CDF5-40AC-B90A-A65E68D4E289}" destId="{A1845BC0-A52F-46F5-9123-B3099360CA30}" srcOrd="0" destOrd="0" parTransId="{BE415AE9-3D22-4249-9A59-5ECC767B9027}" sibTransId="{681677F4-DDC5-4CD8-B5AB-2493A012FC93}"/>
    <dgm:cxn modelId="{FCE82366-A317-440B-9715-391BF36580CD}" type="presOf" srcId="{10AAC526-6FF2-43CF-8C18-8E9F80DB112A}" destId="{C8E69CE1-F5B5-4F29-A99E-17A246EE603F}" srcOrd="0" destOrd="0" presId="urn:microsoft.com/office/officeart/2005/8/layout/vList5"/>
    <dgm:cxn modelId="{EE646B63-CD77-49CD-AA03-2B27D5F793AC}" type="presOf" srcId="{A1845BC0-A52F-46F5-9123-B3099360CA30}" destId="{ECE36A5E-0618-4A7B-B6E6-FAEB63875F8D}" srcOrd="0" destOrd="0" presId="urn:microsoft.com/office/officeart/2005/8/layout/vList5"/>
    <dgm:cxn modelId="{B97CD877-C1AB-4D9F-A0A5-50D2C1009D17}" srcId="{10AAC526-6FF2-43CF-8C18-8E9F80DB112A}" destId="{298CF680-FB4F-4B47-BB3B-65A2AD3DDB6D}" srcOrd="0" destOrd="0" parTransId="{D86CD8DB-22DC-43D5-9211-5D99E11F70D6}" sibTransId="{EF063389-7871-4C84-A345-1D0DD58C2A02}"/>
    <dgm:cxn modelId="{0C88E62E-CD26-4258-933A-2F54D3A1C150}" type="presOf" srcId="{69CD41A1-CDF5-40AC-B90A-A65E68D4E289}" destId="{21619A23-5236-4873-9576-894B1B3D46E8}" srcOrd="0" destOrd="0" presId="urn:microsoft.com/office/officeart/2005/8/layout/vList5"/>
    <dgm:cxn modelId="{5B68E7AC-5D1C-4BF4-8E39-306CA255A0AB}" srcId="{A1845BC0-A52F-46F5-9123-B3099360CA30}" destId="{A5F55858-7AF9-4C81-A3AF-78740AF2113F}" srcOrd="0" destOrd="0" parTransId="{09C049FA-2BBB-4165-A535-BBB27D312277}" sibTransId="{B0506726-BB65-4957-8AA0-E1B2CEB9B093}"/>
    <dgm:cxn modelId="{51AB2FF4-1A62-4B64-B815-DEC70BF01E9E}" type="presOf" srcId="{298CF680-FB4F-4B47-BB3B-65A2AD3DDB6D}" destId="{1A22E503-9384-491C-BF72-CEE9B17208B3}" srcOrd="0" destOrd="0" presId="urn:microsoft.com/office/officeart/2005/8/layout/vList5"/>
    <dgm:cxn modelId="{C97438FE-0951-465C-89DD-A4C83E814015}" type="presOf" srcId="{A5F55858-7AF9-4C81-A3AF-78740AF2113F}" destId="{5A711977-4B17-4C64-9144-BD5174D34A7E}" srcOrd="0" destOrd="0" presId="urn:microsoft.com/office/officeart/2005/8/layout/vList5"/>
    <dgm:cxn modelId="{014C3D3E-0D6C-491C-BE2B-FE5D92F7994F}" srcId="{69CD41A1-CDF5-40AC-B90A-A65E68D4E289}" destId="{10AAC526-6FF2-43CF-8C18-8E9F80DB112A}" srcOrd="1" destOrd="0" parTransId="{D8153CD8-8771-4FBF-A3CE-6DDD86803FA0}" sibTransId="{C03009FA-DA99-4401-9AFF-9FCBC15099DE}"/>
    <dgm:cxn modelId="{942A5888-D2EF-4820-8591-96731F5946D7}" type="presParOf" srcId="{21619A23-5236-4873-9576-894B1B3D46E8}" destId="{6DFB782E-7F66-49A3-932E-769A9D1492BC}" srcOrd="0" destOrd="0" presId="urn:microsoft.com/office/officeart/2005/8/layout/vList5"/>
    <dgm:cxn modelId="{6A77B321-EACC-4AA6-B429-EAA87A802474}" type="presParOf" srcId="{6DFB782E-7F66-49A3-932E-769A9D1492BC}" destId="{ECE36A5E-0618-4A7B-B6E6-FAEB63875F8D}" srcOrd="0" destOrd="0" presId="urn:microsoft.com/office/officeart/2005/8/layout/vList5"/>
    <dgm:cxn modelId="{0D3345ED-14D6-486E-B046-22DAB4455E90}" type="presParOf" srcId="{6DFB782E-7F66-49A3-932E-769A9D1492BC}" destId="{5A711977-4B17-4C64-9144-BD5174D34A7E}" srcOrd="1" destOrd="0" presId="urn:microsoft.com/office/officeart/2005/8/layout/vList5"/>
    <dgm:cxn modelId="{58262DF3-0663-428F-B109-BC65B67683E1}" type="presParOf" srcId="{21619A23-5236-4873-9576-894B1B3D46E8}" destId="{9689F63D-1141-4B43-A7C7-16DF51BA94F0}" srcOrd="1" destOrd="0" presId="urn:microsoft.com/office/officeart/2005/8/layout/vList5"/>
    <dgm:cxn modelId="{3CF022CF-C5B4-4719-90AB-8AB3EEFC3120}" type="presParOf" srcId="{21619A23-5236-4873-9576-894B1B3D46E8}" destId="{628CFA1F-7A57-4116-8B4C-D0D6D9C35CC0}" srcOrd="2" destOrd="0" presId="urn:microsoft.com/office/officeart/2005/8/layout/vList5"/>
    <dgm:cxn modelId="{205EF7EB-593C-49F6-941E-4938A2178296}" type="presParOf" srcId="{628CFA1F-7A57-4116-8B4C-D0D6D9C35CC0}" destId="{C8E69CE1-F5B5-4F29-A99E-17A246EE603F}" srcOrd="0" destOrd="0" presId="urn:microsoft.com/office/officeart/2005/8/layout/vList5"/>
    <dgm:cxn modelId="{B75939A0-7319-4E91-8F99-9A29F3073655}" type="presParOf" srcId="{628CFA1F-7A57-4116-8B4C-D0D6D9C35CC0}" destId="{1A22E503-9384-491C-BF72-CEE9B17208B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07499A-F980-461F-BCBC-F14BA531C8DA}" type="doc">
      <dgm:prSet loTypeId="urn:microsoft.com/office/officeart/2005/8/layout/process3" loCatId="process" qsTypeId="urn:microsoft.com/office/officeart/2005/8/quickstyle/simple1" qsCatId="simple" csTypeId="urn:microsoft.com/office/officeart/2005/8/colors/colorful2" csCatId="colorful" phldr="1"/>
      <dgm:spPr/>
      <dgm:t>
        <a:bodyPr/>
        <a:lstStyle/>
        <a:p>
          <a:endParaRPr lang="en-SG"/>
        </a:p>
      </dgm:t>
    </dgm:pt>
    <dgm:pt modelId="{5BD7765E-4BCA-4DC1-BFBB-24D5075B4922}">
      <dgm:prSet phldrT="[Text]"/>
      <dgm:spPr/>
      <dgm:t>
        <a:bodyPr/>
        <a:lstStyle/>
        <a:p>
          <a:r>
            <a:rPr lang="en-US" b="1" dirty="0" smtClean="0"/>
            <a:t>Descriptive phase</a:t>
          </a:r>
          <a:endParaRPr lang="en-SG" b="1" dirty="0"/>
        </a:p>
      </dgm:t>
    </dgm:pt>
    <dgm:pt modelId="{B93652A9-16D4-4F00-B8C5-6B36892F3F41}" type="parTrans" cxnId="{2CC2BDCF-7837-4055-8A59-B01A823B7E4C}">
      <dgm:prSet/>
      <dgm:spPr/>
      <dgm:t>
        <a:bodyPr/>
        <a:lstStyle/>
        <a:p>
          <a:endParaRPr lang="en-SG"/>
        </a:p>
      </dgm:t>
    </dgm:pt>
    <dgm:pt modelId="{215962EE-0F0E-4A24-91DE-3934ED6E7FD0}" type="sibTrans" cxnId="{2CC2BDCF-7837-4055-8A59-B01A823B7E4C}">
      <dgm:prSet/>
      <dgm:spPr/>
      <dgm:t>
        <a:bodyPr/>
        <a:lstStyle/>
        <a:p>
          <a:endParaRPr lang="en-SG"/>
        </a:p>
      </dgm:t>
    </dgm:pt>
    <dgm:pt modelId="{9AE37EA7-2C02-4A3F-8ECC-181325EC8C5B}">
      <dgm:prSet phldrT="[Text]"/>
      <dgm:spPr/>
      <dgm:t>
        <a:bodyPr/>
        <a:lstStyle/>
        <a:p>
          <a:r>
            <a:rPr lang="en-US" b="1" dirty="0" smtClean="0"/>
            <a:t>The family as having a life cycle</a:t>
          </a:r>
          <a:endParaRPr lang="en-SG" b="1" dirty="0"/>
        </a:p>
      </dgm:t>
    </dgm:pt>
    <dgm:pt modelId="{6ED2ED80-928C-4C06-A605-12832613FBF7}" type="parTrans" cxnId="{CEBA9CED-4E17-4016-B1B3-52ED59CD945D}">
      <dgm:prSet/>
      <dgm:spPr/>
      <dgm:t>
        <a:bodyPr/>
        <a:lstStyle/>
        <a:p>
          <a:endParaRPr lang="en-SG"/>
        </a:p>
      </dgm:t>
    </dgm:pt>
    <dgm:pt modelId="{DF3BFDA9-5A53-47CC-BDEA-570B092601F3}" type="sibTrans" cxnId="{CEBA9CED-4E17-4016-B1B3-52ED59CD945D}">
      <dgm:prSet/>
      <dgm:spPr/>
      <dgm:t>
        <a:bodyPr/>
        <a:lstStyle/>
        <a:p>
          <a:endParaRPr lang="en-SG"/>
        </a:p>
      </dgm:t>
    </dgm:pt>
    <dgm:pt modelId="{C4C2869C-A49F-49FF-BB9D-3A1DDDF0A773}">
      <dgm:prSet phldrT="[Text]"/>
      <dgm:spPr/>
      <dgm:t>
        <a:bodyPr/>
        <a:lstStyle/>
        <a:p>
          <a:r>
            <a:rPr lang="en-US" b="1" dirty="0" smtClean="0"/>
            <a:t>Systematizing phase</a:t>
          </a:r>
          <a:endParaRPr lang="en-SG" b="1" dirty="0"/>
        </a:p>
      </dgm:t>
    </dgm:pt>
    <dgm:pt modelId="{CC3297A3-4B32-4428-BF58-84F5F627DEA3}" type="parTrans" cxnId="{1A82F25C-B017-459B-A0E2-2E0A342937BB}">
      <dgm:prSet/>
      <dgm:spPr/>
      <dgm:t>
        <a:bodyPr/>
        <a:lstStyle/>
        <a:p>
          <a:endParaRPr lang="en-SG"/>
        </a:p>
      </dgm:t>
    </dgm:pt>
    <dgm:pt modelId="{F3BA2B9D-B1C8-42F2-9D3B-F62D5AC6BFC1}" type="sibTrans" cxnId="{1A82F25C-B017-459B-A0E2-2E0A342937BB}">
      <dgm:prSet/>
      <dgm:spPr/>
      <dgm:t>
        <a:bodyPr/>
        <a:lstStyle/>
        <a:p>
          <a:endParaRPr lang="en-SG"/>
        </a:p>
      </dgm:t>
    </dgm:pt>
    <dgm:pt modelId="{FF1D61A3-7109-4918-BCF1-D40BF64B8463}">
      <dgm:prSet phldrT="[Text]"/>
      <dgm:spPr/>
      <dgm:t>
        <a:bodyPr/>
        <a:lstStyle/>
        <a:p>
          <a:r>
            <a:rPr lang="en-US" b="1" dirty="0" smtClean="0"/>
            <a:t>The family as composed of social roles and relationships that change with each new stage of the family </a:t>
          </a:r>
          <a:endParaRPr lang="en-SG" b="1" dirty="0"/>
        </a:p>
      </dgm:t>
    </dgm:pt>
    <dgm:pt modelId="{F9FAD5EA-FD9D-4E0A-9764-16F7DF005005}" type="parTrans" cxnId="{908146CE-170C-4B1E-814C-E5104F47D68B}">
      <dgm:prSet/>
      <dgm:spPr/>
      <dgm:t>
        <a:bodyPr/>
        <a:lstStyle/>
        <a:p>
          <a:endParaRPr lang="en-SG"/>
        </a:p>
      </dgm:t>
    </dgm:pt>
    <dgm:pt modelId="{CF06C781-0E19-4F04-B706-FF44859DA489}" type="sibTrans" cxnId="{908146CE-170C-4B1E-814C-E5104F47D68B}">
      <dgm:prSet/>
      <dgm:spPr/>
      <dgm:t>
        <a:bodyPr/>
        <a:lstStyle/>
        <a:p>
          <a:endParaRPr lang="en-SG"/>
        </a:p>
      </dgm:t>
    </dgm:pt>
    <dgm:pt modelId="{A862C1D7-453E-402E-9420-B4D8A97DA27D}">
      <dgm:prSet phldrT="[Text]"/>
      <dgm:spPr/>
      <dgm:t>
        <a:bodyPr/>
        <a:lstStyle/>
        <a:p>
          <a:r>
            <a:rPr lang="en-US" b="1" dirty="0" smtClean="0"/>
            <a:t>Ongoing, formal phase</a:t>
          </a:r>
          <a:endParaRPr lang="en-SG" b="1" dirty="0"/>
        </a:p>
      </dgm:t>
    </dgm:pt>
    <dgm:pt modelId="{62F453B3-15CD-4014-8F8F-F145C58564F9}" type="parTrans" cxnId="{42F94E78-4A0C-4DCF-BA78-1C324DEE8B8F}">
      <dgm:prSet/>
      <dgm:spPr/>
      <dgm:t>
        <a:bodyPr/>
        <a:lstStyle/>
        <a:p>
          <a:endParaRPr lang="en-SG"/>
        </a:p>
      </dgm:t>
    </dgm:pt>
    <dgm:pt modelId="{A6588FC6-71E9-4291-B359-D06EE913B424}" type="sibTrans" cxnId="{42F94E78-4A0C-4DCF-BA78-1C324DEE8B8F}">
      <dgm:prSet/>
      <dgm:spPr/>
      <dgm:t>
        <a:bodyPr/>
        <a:lstStyle/>
        <a:p>
          <a:endParaRPr lang="en-SG"/>
        </a:p>
      </dgm:t>
    </dgm:pt>
    <dgm:pt modelId="{4D07FA4B-CBDA-409F-B028-ED1875872BEB}">
      <dgm:prSet phldrT="[Text]"/>
      <dgm:spPr/>
      <dgm:t>
        <a:bodyPr/>
        <a:lstStyle/>
        <a:p>
          <a:r>
            <a:rPr lang="en-US" b="1" dirty="0" smtClean="0"/>
            <a:t>Propositions and formal models  </a:t>
          </a:r>
          <a:endParaRPr lang="en-SG" b="1" dirty="0"/>
        </a:p>
      </dgm:t>
    </dgm:pt>
    <dgm:pt modelId="{E7EEDDEF-929A-491C-A5A4-BBE040D4DFA1}" type="parTrans" cxnId="{0CC33872-0908-4CA6-A2BA-DC7123F551A0}">
      <dgm:prSet/>
      <dgm:spPr/>
      <dgm:t>
        <a:bodyPr/>
        <a:lstStyle/>
        <a:p>
          <a:endParaRPr lang="en-SG"/>
        </a:p>
      </dgm:t>
    </dgm:pt>
    <dgm:pt modelId="{AE39839D-E596-4D53-8706-10C13E4BB960}" type="sibTrans" cxnId="{0CC33872-0908-4CA6-A2BA-DC7123F551A0}">
      <dgm:prSet/>
      <dgm:spPr/>
      <dgm:t>
        <a:bodyPr/>
        <a:lstStyle/>
        <a:p>
          <a:endParaRPr lang="en-SG"/>
        </a:p>
      </dgm:t>
    </dgm:pt>
    <dgm:pt modelId="{0EF2DD42-C356-49F5-8104-E9F25BBD6A84}" type="pres">
      <dgm:prSet presAssocID="{A607499A-F980-461F-BCBC-F14BA531C8DA}" presName="linearFlow" presStyleCnt="0">
        <dgm:presLayoutVars>
          <dgm:dir/>
          <dgm:animLvl val="lvl"/>
          <dgm:resizeHandles val="exact"/>
        </dgm:presLayoutVars>
      </dgm:prSet>
      <dgm:spPr/>
      <dgm:t>
        <a:bodyPr/>
        <a:lstStyle/>
        <a:p>
          <a:endParaRPr lang="en-SG"/>
        </a:p>
      </dgm:t>
    </dgm:pt>
    <dgm:pt modelId="{D7B4443E-920E-41C9-A4AD-475AB1FC84B4}" type="pres">
      <dgm:prSet presAssocID="{5BD7765E-4BCA-4DC1-BFBB-24D5075B4922}" presName="composite" presStyleCnt="0"/>
      <dgm:spPr/>
      <dgm:t>
        <a:bodyPr/>
        <a:lstStyle/>
        <a:p>
          <a:endParaRPr lang="en-SG"/>
        </a:p>
      </dgm:t>
    </dgm:pt>
    <dgm:pt modelId="{4BCFD835-EA5E-4A01-B876-DBFFFC9F6B6E}" type="pres">
      <dgm:prSet presAssocID="{5BD7765E-4BCA-4DC1-BFBB-24D5075B4922}" presName="parTx" presStyleLbl="node1" presStyleIdx="0" presStyleCnt="3">
        <dgm:presLayoutVars>
          <dgm:chMax val="0"/>
          <dgm:chPref val="0"/>
          <dgm:bulletEnabled val="1"/>
        </dgm:presLayoutVars>
      </dgm:prSet>
      <dgm:spPr/>
      <dgm:t>
        <a:bodyPr/>
        <a:lstStyle/>
        <a:p>
          <a:endParaRPr lang="en-SG"/>
        </a:p>
      </dgm:t>
    </dgm:pt>
    <dgm:pt modelId="{873C303B-112B-4B44-97CC-A1FEE6F9104B}" type="pres">
      <dgm:prSet presAssocID="{5BD7765E-4BCA-4DC1-BFBB-24D5075B4922}" presName="parSh" presStyleLbl="node1" presStyleIdx="0" presStyleCnt="3"/>
      <dgm:spPr/>
      <dgm:t>
        <a:bodyPr/>
        <a:lstStyle/>
        <a:p>
          <a:endParaRPr lang="en-SG"/>
        </a:p>
      </dgm:t>
    </dgm:pt>
    <dgm:pt modelId="{10DAEE2B-91EF-4EDB-8583-612BCF991939}" type="pres">
      <dgm:prSet presAssocID="{5BD7765E-4BCA-4DC1-BFBB-24D5075B4922}" presName="desTx" presStyleLbl="fgAcc1" presStyleIdx="0" presStyleCnt="3">
        <dgm:presLayoutVars>
          <dgm:bulletEnabled val="1"/>
        </dgm:presLayoutVars>
      </dgm:prSet>
      <dgm:spPr/>
      <dgm:t>
        <a:bodyPr/>
        <a:lstStyle/>
        <a:p>
          <a:endParaRPr lang="en-SG"/>
        </a:p>
      </dgm:t>
    </dgm:pt>
    <dgm:pt modelId="{F8208FCD-4FA4-4A35-848C-397F31F9CCA4}" type="pres">
      <dgm:prSet presAssocID="{215962EE-0F0E-4A24-91DE-3934ED6E7FD0}" presName="sibTrans" presStyleLbl="sibTrans2D1" presStyleIdx="0" presStyleCnt="2"/>
      <dgm:spPr/>
      <dgm:t>
        <a:bodyPr/>
        <a:lstStyle/>
        <a:p>
          <a:endParaRPr lang="en-SG"/>
        </a:p>
      </dgm:t>
    </dgm:pt>
    <dgm:pt modelId="{562E041A-2A4A-4206-A65B-1F29A493E054}" type="pres">
      <dgm:prSet presAssocID="{215962EE-0F0E-4A24-91DE-3934ED6E7FD0}" presName="connTx" presStyleLbl="sibTrans2D1" presStyleIdx="0" presStyleCnt="2"/>
      <dgm:spPr/>
      <dgm:t>
        <a:bodyPr/>
        <a:lstStyle/>
        <a:p>
          <a:endParaRPr lang="en-SG"/>
        </a:p>
      </dgm:t>
    </dgm:pt>
    <dgm:pt modelId="{0F6F7DF7-E220-465B-96A2-ED4D02919257}" type="pres">
      <dgm:prSet presAssocID="{C4C2869C-A49F-49FF-BB9D-3A1DDDF0A773}" presName="composite" presStyleCnt="0"/>
      <dgm:spPr/>
      <dgm:t>
        <a:bodyPr/>
        <a:lstStyle/>
        <a:p>
          <a:endParaRPr lang="en-SG"/>
        </a:p>
      </dgm:t>
    </dgm:pt>
    <dgm:pt modelId="{864C7B67-D653-477B-B966-F2AD4829A871}" type="pres">
      <dgm:prSet presAssocID="{C4C2869C-A49F-49FF-BB9D-3A1DDDF0A773}" presName="parTx" presStyleLbl="node1" presStyleIdx="0" presStyleCnt="3">
        <dgm:presLayoutVars>
          <dgm:chMax val="0"/>
          <dgm:chPref val="0"/>
          <dgm:bulletEnabled val="1"/>
        </dgm:presLayoutVars>
      </dgm:prSet>
      <dgm:spPr/>
      <dgm:t>
        <a:bodyPr/>
        <a:lstStyle/>
        <a:p>
          <a:endParaRPr lang="en-SG"/>
        </a:p>
      </dgm:t>
    </dgm:pt>
    <dgm:pt modelId="{B8AF102D-E296-4C6E-9E9A-687DB052A45B}" type="pres">
      <dgm:prSet presAssocID="{C4C2869C-A49F-49FF-BB9D-3A1DDDF0A773}" presName="parSh" presStyleLbl="node1" presStyleIdx="1" presStyleCnt="3"/>
      <dgm:spPr/>
      <dgm:t>
        <a:bodyPr/>
        <a:lstStyle/>
        <a:p>
          <a:endParaRPr lang="en-SG"/>
        </a:p>
      </dgm:t>
    </dgm:pt>
    <dgm:pt modelId="{1C92C159-B489-4727-A38C-B330E365AAA3}" type="pres">
      <dgm:prSet presAssocID="{C4C2869C-A49F-49FF-BB9D-3A1DDDF0A773}" presName="desTx" presStyleLbl="fgAcc1" presStyleIdx="1" presStyleCnt="3">
        <dgm:presLayoutVars>
          <dgm:bulletEnabled val="1"/>
        </dgm:presLayoutVars>
      </dgm:prSet>
      <dgm:spPr/>
      <dgm:t>
        <a:bodyPr/>
        <a:lstStyle/>
        <a:p>
          <a:endParaRPr lang="en-SG"/>
        </a:p>
      </dgm:t>
    </dgm:pt>
    <dgm:pt modelId="{6C51CE0C-F6E2-4B97-8D47-95B932F69F42}" type="pres">
      <dgm:prSet presAssocID="{F3BA2B9D-B1C8-42F2-9D3B-F62D5AC6BFC1}" presName="sibTrans" presStyleLbl="sibTrans2D1" presStyleIdx="1" presStyleCnt="2"/>
      <dgm:spPr/>
      <dgm:t>
        <a:bodyPr/>
        <a:lstStyle/>
        <a:p>
          <a:endParaRPr lang="en-SG"/>
        </a:p>
      </dgm:t>
    </dgm:pt>
    <dgm:pt modelId="{36407CCC-22D2-4834-ABB8-416F59408140}" type="pres">
      <dgm:prSet presAssocID="{F3BA2B9D-B1C8-42F2-9D3B-F62D5AC6BFC1}" presName="connTx" presStyleLbl="sibTrans2D1" presStyleIdx="1" presStyleCnt="2"/>
      <dgm:spPr/>
      <dgm:t>
        <a:bodyPr/>
        <a:lstStyle/>
        <a:p>
          <a:endParaRPr lang="en-SG"/>
        </a:p>
      </dgm:t>
    </dgm:pt>
    <dgm:pt modelId="{277D0042-6955-4C91-BED8-DFB6316969FB}" type="pres">
      <dgm:prSet presAssocID="{A862C1D7-453E-402E-9420-B4D8A97DA27D}" presName="composite" presStyleCnt="0"/>
      <dgm:spPr/>
      <dgm:t>
        <a:bodyPr/>
        <a:lstStyle/>
        <a:p>
          <a:endParaRPr lang="en-SG"/>
        </a:p>
      </dgm:t>
    </dgm:pt>
    <dgm:pt modelId="{E1064BF8-0B2A-42D1-90C0-201AECCEE9D5}" type="pres">
      <dgm:prSet presAssocID="{A862C1D7-453E-402E-9420-B4D8A97DA27D}" presName="parTx" presStyleLbl="node1" presStyleIdx="1" presStyleCnt="3">
        <dgm:presLayoutVars>
          <dgm:chMax val="0"/>
          <dgm:chPref val="0"/>
          <dgm:bulletEnabled val="1"/>
        </dgm:presLayoutVars>
      </dgm:prSet>
      <dgm:spPr/>
      <dgm:t>
        <a:bodyPr/>
        <a:lstStyle/>
        <a:p>
          <a:endParaRPr lang="en-SG"/>
        </a:p>
      </dgm:t>
    </dgm:pt>
    <dgm:pt modelId="{97A04E00-548E-4B1F-9CEE-D1D274E348B6}" type="pres">
      <dgm:prSet presAssocID="{A862C1D7-453E-402E-9420-B4D8A97DA27D}" presName="parSh" presStyleLbl="node1" presStyleIdx="2" presStyleCnt="3"/>
      <dgm:spPr/>
      <dgm:t>
        <a:bodyPr/>
        <a:lstStyle/>
        <a:p>
          <a:endParaRPr lang="en-SG"/>
        </a:p>
      </dgm:t>
    </dgm:pt>
    <dgm:pt modelId="{74971A33-91C3-429C-AB05-F92EA4F46456}" type="pres">
      <dgm:prSet presAssocID="{A862C1D7-453E-402E-9420-B4D8A97DA27D}" presName="desTx" presStyleLbl="fgAcc1" presStyleIdx="2" presStyleCnt="3">
        <dgm:presLayoutVars>
          <dgm:bulletEnabled val="1"/>
        </dgm:presLayoutVars>
      </dgm:prSet>
      <dgm:spPr/>
      <dgm:t>
        <a:bodyPr/>
        <a:lstStyle/>
        <a:p>
          <a:endParaRPr lang="en-SG"/>
        </a:p>
      </dgm:t>
    </dgm:pt>
  </dgm:ptLst>
  <dgm:cxnLst>
    <dgm:cxn modelId="{5C0C7E1B-1F0A-4987-B20C-4B82CA3CF4EE}" type="presOf" srcId="{F3BA2B9D-B1C8-42F2-9D3B-F62D5AC6BFC1}" destId="{36407CCC-22D2-4834-ABB8-416F59408140}" srcOrd="1" destOrd="0" presId="urn:microsoft.com/office/officeart/2005/8/layout/process3"/>
    <dgm:cxn modelId="{2CC2BDCF-7837-4055-8A59-B01A823B7E4C}" srcId="{A607499A-F980-461F-BCBC-F14BA531C8DA}" destId="{5BD7765E-4BCA-4DC1-BFBB-24D5075B4922}" srcOrd="0" destOrd="0" parTransId="{B93652A9-16D4-4F00-B8C5-6B36892F3F41}" sibTransId="{215962EE-0F0E-4A24-91DE-3934ED6E7FD0}"/>
    <dgm:cxn modelId="{4513B9C2-69A9-448B-832D-D3713794FC3E}" type="presOf" srcId="{5BD7765E-4BCA-4DC1-BFBB-24D5075B4922}" destId="{873C303B-112B-4B44-97CC-A1FEE6F9104B}" srcOrd="1" destOrd="0" presId="urn:microsoft.com/office/officeart/2005/8/layout/process3"/>
    <dgm:cxn modelId="{5F14AC1E-A713-40D3-A5B9-4EFF3BD0D001}" type="presOf" srcId="{4D07FA4B-CBDA-409F-B028-ED1875872BEB}" destId="{74971A33-91C3-429C-AB05-F92EA4F46456}" srcOrd="0" destOrd="0" presId="urn:microsoft.com/office/officeart/2005/8/layout/process3"/>
    <dgm:cxn modelId="{97DEA59C-2287-4AFE-AEBD-0088204FF7FF}" type="presOf" srcId="{9AE37EA7-2C02-4A3F-8ECC-181325EC8C5B}" destId="{10DAEE2B-91EF-4EDB-8583-612BCF991939}" srcOrd="0" destOrd="0" presId="urn:microsoft.com/office/officeart/2005/8/layout/process3"/>
    <dgm:cxn modelId="{0338CB83-1FCC-471F-9D9D-EE6344132134}" type="presOf" srcId="{215962EE-0F0E-4A24-91DE-3934ED6E7FD0}" destId="{562E041A-2A4A-4206-A65B-1F29A493E054}" srcOrd="1" destOrd="0" presId="urn:microsoft.com/office/officeart/2005/8/layout/process3"/>
    <dgm:cxn modelId="{908146CE-170C-4B1E-814C-E5104F47D68B}" srcId="{C4C2869C-A49F-49FF-BB9D-3A1DDDF0A773}" destId="{FF1D61A3-7109-4918-BCF1-D40BF64B8463}" srcOrd="0" destOrd="0" parTransId="{F9FAD5EA-FD9D-4E0A-9764-16F7DF005005}" sibTransId="{CF06C781-0E19-4F04-B706-FF44859DA489}"/>
    <dgm:cxn modelId="{0CC33872-0908-4CA6-A2BA-DC7123F551A0}" srcId="{A862C1D7-453E-402E-9420-B4D8A97DA27D}" destId="{4D07FA4B-CBDA-409F-B028-ED1875872BEB}" srcOrd="0" destOrd="0" parTransId="{E7EEDDEF-929A-491C-A5A4-BBE040D4DFA1}" sibTransId="{AE39839D-E596-4D53-8706-10C13E4BB960}"/>
    <dgm:cxn modelId="{07C855C3-7551-43A4-95EE-E7F6CC6D84F3}" type="presOf" srcId="{215962EE-0F0E-4A24-91DE-3934ED6E7FD0}" destId="{F8208FCD-4FA4-4A35-848C-397F31F9CCA4}" srcOrd="0" destOrd="0" presId="urn:microsoft.com/office/officeart/2005/8/layout/process3"/>
    <dgm:cxn modelId="{1FCCE49D-644B-42E4-93FB-34E64D47AD68}" type="presOf" srcId="{C4C2869C-A49F-49FF-BB9D-3A1DDDF0A773}" destId="{864C7B67-D653-477B-B966-F2AD4829A871}" srcOrd="0" destOrd="0" presId="urn:microsoft.com/office/officeart/2005/8/layout/process3"/>
    <dgm:cxn modelId="{E2A525B1-341F-424F-8BE5-F1CA1BE07028}" type="presOf" srcId="{5BD7765E-4BCA-4DC1-BFBB-24D5075B4922}" destId="{4BCFD835-EA5E-4A01-B876-DBFFFC9F6B6E}" srcOrd="0" destOrd="0" presId="urn:microsoft.com/office/officeart/2005/8/layout/process3"/>
    <dgm:cxn modelId="{1A82F25C-B017-459B-A0E2-2E0A342937BB}" srcId="{A607499A-F980-461F-BCBC-F14BA531C8DA}" destId="{C4C2869C-A49F-49FF-BB9D-3A1DDDF0A773}" srcOrd="1" destOrd="0" parTransId="{CC3297A3-4B32-4428-BF58-84F5F627DEA3}" sibTransId="{F3BA2B9D-B1C8-42F2-9D3B-F62D5AC6BFC1}"/>
    <dgm:cxn modelId="{3F3895D3-D660-431F-B099-5EFAFAAB9F5F}" type="presOf" srcId="{C4C2869C-A49F-49FF-BB9D-3A1DDDF0A773}" destId="{B8AF102D-E296-4C6E-9E9A-687DB052A45B}" srcOrd="1" destOrd="0" presId="urn:microsoft.com/office/officeart/2005/8/layout/process3"/>
    <dgm:cxn modelId="{42F94E78-4A0C-4DCF-BA78-1C324DEE8B8F}" srcId="{A607499A-F980-461F-BCBC-F14BA531C8DA}" destId="{A862C1D7-453E-402E-9420-B4D8A97DA27D}" srcOrd="2" destOrd="0" parTransId="{62F453B3-15CD-4014-8F8F-F145C58564F9}" sibTransId="{A6588FC6-71E9-4291-B359-D06EE913B424}"/>
    <dgm:cxn modelId="{CEBA9CED-4E17-4016-B1B3-52ED59CD945D}" srcId="{5BD7765E-4BCA-4DC1-BFBB-24D5075B4922}" destId="{9AE37EA7-2C02-4A3F-8ECC-181325EC8C5B}" srcOrd="0" destOrd="0" parTransId="{6ED2ED80-928C-4C06-A605-12832613FBF7}" sibTransId="{DF3BFDA9-5A53-47CC-BDEA-570B092601F3}"/>
    <dgm:cxn modelId="{CA64CAFA-A272-408B-B6F8-FBFFF1D92484}" type="presOf" srcId="{A607499A-F980-461F-BCBC-F14BA531C8DA}" destId="{0EF2DD42-C356-49F5-8104-E9F25BBD6A84}" srcOrd="0" destOrd="0" presId="urn:microsoft.com/office/officeart/2005/8/layout/process3"/>
    <dgm:cxn modelId="{3A977FEB-5474-4966-8EC8-82C04C0AD54E}" type="presOf" srcId="{A862C1D7-453E-402E-9420-B4D8A97DA27D}" destId="{97A04E00-548E-4B1F-9CEE-D1D274E348B6}" srcOrd="1" destOrd="0" presId="urn:microsoft.com/office/officeart/2005/8/layout/process3"/>
    <dgm:cxn modelId="{295E1917-892E-454A-B961-B4A0801760A9}" type="presOf" srcId="{A862C1D7-453E-402E-9420-B4D8A97DA27D}" destId="{E1064BF8-0B2A-42D1-90C0-201AECCEE9D5}" srcOrd="0" destOrd="0" presId="urn:microsoft.com/office/officeart/2005/8/layout/process3"/>
    <dgm:cxn modelId="{FB3ADB65-E9AB-466A-AB1D-652521AF8EC5}" type="presOf" srcId="{F3BA2B9D-B1C8-42F2-9D3B-F62D5AC6BFC1}" destId="{6C51CE0C-F6E2-4B97-8D47-95B932F69F42}" srcOrd="0" destOrd="0" presId="urn:microsoft.com/office/officeart/2005/8/layout/process3"/>
    <dgm:cxn modelId="{9889F2B5-2F9F-4EA0-8850-ACB6389B7EA8}" type="presOf" srcId="{FF1D61A3-7109-4918-BCF1-D40BF64B8463}" destId="{1C92C159-B489-4727-A38C-B330E365AAA3}" srcOrd="0" destOrd="0" presId="urn:microsoft.com/office/officeart/2005/8/layout/process3"/>
    <dgm:cxn modelId="{8838C97F-D917-42DD-A873-02AB5B7C515F}" type="presParOf" srcId="{0EF2DD42-C356-49F5-8104-E9F25BBD6A84}" destId="{D7B4443E-920E-41C9-A4AD-475AB1FC84B4}" srcOrd="0" destOrd="0" presId="urn:microsoft.com/office/officeart/2005/8/layout/process3"/>
    <dgm:cxn modelId="{90D4C22A-32FB-48C4-BAC2-244277AAC004}" type="presParOf" srcId="{D7B4443E-920E-41C9-A4AD-475AB1FC84B4}" destId="{4BCFD835-EA5E-4A01-B876-DBFFFC9F6B6E}" srcOrd="0" destOrd="0" presId="urn:microsoft.com/office/officeart/2005/8/layout/process3"/>
    <dgm:cxn modelId="{B6B9C5FB-E3EF-41C6-B4AF-FF50F587F6C3}" type="presParOf" srcId="{D7B4443E-920E-41C9-A4AD-475AB1FC84B4}" destId="{873C303B-112B-4B44-97CC-A1FEE6F9104B}" srcOrd="1" destOrd="0" presId="urn:microsoft.com/office/officeart/2005/8/layout/process3"/>
    <dgm:cxn modelId="{706B8AC0-C56C-45C6-83E8-E1C2DEFD29AB}" type="presParOf" srcId="{D7B4443E-920E-41C9-A4AD-475AB1FC84B4}" destId="{10DAEE2B-91EF-4EDB-8583-612BCF991939}" srcOrd="2" destOrd="0" presId="urn:microsoft.com/office/officeart/2005/8/layout/process3"/>
    <dgm:cxn modelId="{14549528-BEE8-4AFD-83B6-DFF709D2BF06}" type="presParOf" srcId="{0EF2DD42-C356-49F5-8104-E9F25BBD6A84}" destId="{F8208FCD-4FA4-4A35-848C-397F31F9CCA4}" srcOrd="1" destOrd="0" presId="urn:microsoft.com/office/officeart/2005/8/layout/process3"/>
    <dgm:cxn modelId="{C2B4471A-32F4-4348-B981-973C2176EF18}" type="presParOf" srcId="{F8208FCD-4FA4-4A35-848C-397F31F9CCA4}" destId="{562E041A-2A4A-4206-A65B-1F29A493E054}" srcOrd="0" destOrd="0" presId="urn:microsoft.com/office/officeart/2005/8/layout/process3"/>
    <dgm:cxn modelId="{E1CFCACE-B843-4F97-B88F-499223BF6AAA}" type="presParOf" srcId="{0EF2DD42-C356-49F5-8104-E9F25BBD6A84}" destId="{0F6F7DF7-E220-465B-96A2-ED4D02919257}" srcOrd="2" destOrd="0" presId="urn:microsoft.com/office/officeart/2005/8/layout/process3"/>
    <dgm:cxn modelId="{12F7DB9C-4494-4011-BC07-9599FCA97AAE}" type="presParOf" srcId="{0F6F7DF7-E220-465B-96A2-ED4D02919257}" destId="{864C7B67-D653-477B-B966-F2AD4829A871}" srcOrd="0" destOrd="0" presId="urn:microsoft.com/office/officeart/2005/8/layout/process3"/>
    <dgm:cxn modelId="{7524DB53-322E-4E7C-9E5B-C32806B8713D}" type="presParOf" srcId="{0F6F7DF7-E220-465B-96A2-ED4D02919257}" destId="{B8AF102D-E296-4C6E-9E9A-687DB052A45B}" srcOrd="1" destOrd="0" presId="urn:microsoft.com/office/officeart/2005/8/layout/process3"/>
    <dgm:cxn modelId="{25084C95-C5F1-47B6-92DB-21A0FFE6EBB6}" type="presParOf" srcId="{0F6F7DF7-E220-465B-96A2-ED4D02919257}" destId="{1C92C159-B489-4727-A38C-B330E365AAA3}" srcOrd="2" destOrd="0" presId="urn:microsoft.com/office/officeart/2005/8/layout/process3"/>
    <dgm:cxn modelId="{0B218F4E-19E6-4568-8AE5-EF490FEB02E0}" type="presParOf" srcId="{0EF2DD42-C356-49F5-8104-E9F25BBD6A84}" destId="{6C51CE0C-F6E2-4B97-8D47-95B932F69F42}" srcOrd="3" destOrd="0" presId="urn:microsoft.com/office/officeart/2005/8/layout/process3"/>
    <dgm:cxn modelId="{DCD4386E-5B14-491C-8EA6-DE24A6DA7C53}" type="presParOf" srcId="{6C51CE0C-F6E2-4B97-8D47-95B932F69F42}" destId="{36407CCC-22D2-4834-ABB8-416F59408140}" srcOrd="0" destOrd="0" presId="urn:microsoft.com/office/officeart/2005/8/layout/process3"/>
    <dgm:cxn modelId="{5B3B4953-4A64-4DAB-AED5-0CFF2E20A535}" type="presParOf" srcId="{0EF2DD42-C356-49F5-8104-E9F25BBD6A84}" destId="{277D0042-6955-4C91-BED8-DFB6316969FB}" srcOrd="4" destOrd="0" presId="urn:microsoft.com/office/officeart/2005/8/layout/process3"/>
    <dgm:cxn modelId="{65D64D07-25E7-43AC-9282-3A8906179A16}" type="presParOf" srcId="{277D0042-6955-4C91-BED8-DFB6316969FB}" destId="{E1064BF8-0B2A-42D1-90C0-201AECCEE9D5}" srcOrd="0" destOrd="0" presId="urn:microsoft.com/office/officeart/2005/8/layout/process3"/>
    <dgm:cxn modelId="{11C24E17-8E1E-4956-B3B2-A89C222FC55F}" type="presParOf" srcId="{277D0042-6955-4C91-BED8-DFB6316969FB}" destId="{97A04E00-548E-4B1F-9CEE-D1D274E348B6}" srcOrd="1" destOrd="0" presId="urn:microsoft.com/office/officeart/2005/8/layout/process3"/>
    <dgm:cxn modelId="{ED1F2482-79AA-4F36-BB30-BD58FFB68A30}" type="presParOf" srcId="{277D0042-6955-4C91-BED8-DFB6316969FB}" destId="{74971A33-91C3-429C-AB05-F92EA4F4645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FF94CF-2774-F742-AEFF-31A3D003E8E8}" type="doc">
      <dgm:prSet loTypeId="urn:microsoft.com/office/officeart/2008/layout/RadialCluster" loCatId="" qsTypeId="urn:microsoft.com/office/officeart/2005/8/quickstyle/simple4" qsCatId="simple" csTypeId="urn:microsoft.com/office/officeart/2005/8/colors/colorful1" csCatId="colorful" phldr="1"/>
      <dgm:spPr/>
      <dgm:t>
        <a:bodyPr/>
        <a:lstStyle/>
        <a:p>
          <a:endParaRPr lang="en-US"/>
        </a:p>
      </dgm:t>
    </dgm:pt>
    <dgm:pt modelId="{7CB9241A-BDE3-2142-A9F5-B3B271FBD5E2}">
      <dgm:prSet phldrT="[Text]"/>
      <dgm:spPr/>
      <dgm:t>
        <a:bodyPr/>
        <a:lstStyle/>
        <a:p>
          <a:r>
            <a:rPr lang="en-US" b="1" dirty="0" smtClean="0"/>
            <a:t>Family</a:t>
          </a:r>
          <a:endParaRPr lang="en-US" b="1" dirty="0"/>
        </a:p>
      </dgm:t>
    </dgm:pt>
    <dgm:pt modelId="{763774A7-2445-5645-9A64-1CC9FC7855BB}" type="parTrans" cxnId="{A28CB640-0DE3-3E48-B2F8-7605C2F2FAE8}">
      <dgm:prSet/>
      <dgm:spPr/>
      <dgm:t>
        <a:bodyPr/>
        <a:lstStyle/>
        <a:p>
          <a:endParaRPr lang="en-US"/>
        </a:p>
      </dgm:t>
    </dgm:pt>
    <dgm:pt modelId="{A609B27D-83EC-CA47-8B89-6883568AF95E}" type="sibTrans" cxnId="{A28CB640-0DE3-3E48-B2F8-7605C2F2FAE8}">
      <dgm:prSet/>
      <dgm:spPr/>
      <dgm:t>
        <a:bodyPr/>
        <a:lstStyle/>
        <a:p>
          <a:endParaRPr lang="en-US"/>
        </a:p>
      </dgm:t>
    </dgm:pt>
    <dgm:pt modelId="{69AEF24D-8266-0B47-B47E-E80377CD45A1}">
      <dgm:prSet phldrT="[Text]" custT="1"/>
      <dgm:spPr/>
      <dgm:t>
        <a:bodyPr/>
        <a:lstStyle/>
        <a:p>
          <a:r>
            <a:rPr lang="en-US" sz="1200" b="1" dirty="0" smtClean="0"/>
            <a:t>Sexual relationships among adults are regulated</a:t>
          </a:r>
          <a:endParaRPr lang="en-US" sz="1200" b="1" dirty="0"/>
        </a:p>
      </dgm:t>
    </dgm:pt>
    <dgm:pt modelId="{BDCF351A-67E8-B34C-8350-5B1553E1B942}" type="parTrans" cxnId="{B52D394B-5449-8943-AB3A-F5DB42380892}">
      <dgm:prSet/>
      <dgm:spPr/>
      <dgm:t>
        <a:bodyPr/>
        <a:lstStyle/>
        <a:p>
          <a:endParaRPr lang="en-US"/>
        </a:p>
      </dgm:t>
    </dgm:pt>
    <dgm:pt modelId="{9FC024BC-7386-3040-88AF-039820A18446}" type="sibTrans" cxnId="{B52D394B-5449-8943-AB3A-F5DB42380892}">
      <dgm:prSet/>
      <dgm:spPr/>
      <dgm:t>
        <a:bodyPr/>
        <a:lstStyle/>
        <a:p>
          <a:endParaRPr lang="en-US"/>
        </a:p>
      </dgm:t>
    </dgm:pt>
    <dgm:pt modelId="{52371DE1-F9BB-CB44-9726-7A723E8D7078}">
      <dgm:prSet phldrT="[Text]"/>
      <dgm:spPr/>
      <dgm:t>
        <a:bodyPr/>
        <a:lstStyle/>
        <a:p>
          <a:r>
            <a:rPr lang="en-US" b="1" dirty="0" smtClean="0"/>
            <a:t>Children are born, cared for, and socialized</a:t>
          </a:r>
          <a:endParaRPr lang="en-US" b="1" dirty="0"/>
        </a:p>
      </dgm:t>
    </dgm:pt>
    <dgm:pt modelId="{EA7153F3-5CEC-4E40-8F6C-ACBFE2765810}" type="parTrans" cxnId="{C8E8CC0D-7A0C-2B4E-9EB7-24FA8D4741DE}">
      <dgm:prSet/>
      <dgm:spPr/>
      <dgm:t>
        <a:bodyPr/>
        <a:lstStyle/>
        <a:p>
          <a:endParaRPr lang="en-US"/>
        </a:p>
      </dgm:t>
    </dgm:pt>
    <dgm:pt modelId="{C9495654-1FF2-0E4B-A61A-5AD272F5AD23}" type="sibTrans" cxnId="{C8E8CC0D-7A0C-2B4E-9EB7-24FA8D4741DE}">
      <dgm:prSet/>
      <dgm:spPr/>
      <dgm:t>
        <a:bodyPr/>
        <a:lstStyle/>
        <a:p>
          <a:endParaRPr lang="en-US"/>
        </a:p>
      </dgm:t>
    </dgm:pt>
    <dgm:pt modelId="{7452EC3A-96AD-E246-B9C0-A4189AC0646E}">
      <dgm:prSet phldrT="[Text]" custT="1"/>
      <dgm:spPr/>
      <dgm:t>
        <a:bodyPr/>
        <a:lstStyle/>
        <a:p>
          <a:r>
            <a:rPr lang="en-US" sz="1200" b="1" dirty="0" smtClean="0"/>
            <a:t>Members are looked after </a:t>
          </a:r>
        </a:p>
      </dgm:t>
    </dgm:pt>
    <dgm:pt modelId="{6717FDA5-1045-2244-8385-F87B19A06436}" type="parTrans" cxnId="{DE3CFCA0-41DA-0247-9F58-DFC94FCB0BDF}">
      <dgm:prSet/>
      <dgm:spPr/>
      <dgm:t>
        <a:bodyPr/>
        <a:lstStyle/>
        <a:p>
          <a:endParaRPr lang="en-US"/>
        </a:p>
      </dgm:t>
    </dgm:pt>
    <dgm:pt modelId="{DC3D1D5B-0C75-3543-A69F-0A8C7019103C}" type="sibTrans" cxnId="{DE3CFCA0-41DA-0247-9F58-DFC94FCB0BDF}">
      <dgm:prSet/>
      <dgm:spPr/>
      <dgm:t>
        <a:bodyPr/>
        <a:lstStyle/>
        <a:p>
          <a:endParaRPr lang="en-US"/>
        </a:p>
      </dgm:t>
    </dgm:pt>
    <dgm:pt modelId="{CCB9592E-28B2-E944-9F21-F2B7C9004EC5}">
      <dgm:prSet phldrT="[Text]" custT="1"/>
      <dgm:spPr/>
      <dgm:t>
        <a:bodyPr/>
        <a:lstStyle/>
        <a:p>
          <a:r>
            <a:rPr lang="en-US" sz="1200" b="1" dirty="0" smtClean="0"/>
            <a:t>Members are provided an identity </a:t>
          </a:r>
        </a:p>
      </dgm:t>
    </dgm:pt>
    <dgm:pt modelId="{74BE01CB-E573-AD4F-8D5C-27E2E79A14CF}" type="parTrans" cxnId="{C105DA28-B5AB-794B-B346-C57C252981EC}">
      <dgm:prSet/>
      <dgm:spPr/>
      <dgm:t>
        <a:bodyPr/>
        <a:lstStyle/>
        <a:p>
          <a:endParaRPr lang="en-US"/>
        </a:p>
      </dgm:t>
    </dgm:pt>
    <dgm:pt modelId="{C04AF423-C82E-C545-B39A-6E4AE8793544}" type="sibTrans" cxnId="{C105DA28-B5AB-794B-B346-C57C252981EC}">
      <dgm:prSet/>
      <dgm:spPr/>
      <dgm:t>
        <a:bodyPr/>
        <a:lstStyle/>
        <a:p>
          <a:endParaRPr lang="en-US"/>
        </a:p>
      </dgm:t>
    </dgm:pt>
    <dgm:pt modelId="{54DDD08D-6448-754F-8B8C-1258DF3CEAED}" type="pres">
      <dgm:prSet presAssocID="{4DFF94CF-2774-F742-AEFF-31A3D003E8E8}" presName="Name0" presStyleCnt="0">
        <dgm:presLayoutVars>
          <dgm:chMax val="1"/>
          <dgm:chPref val="1"/>
          <dgm:dir/>
          <dgm:animOne val="branch"/>
          <dgm:animLvl val="lvl"/>
        </dgm:presLayoutVars>
      </dgm:prSet>
      <dgm:spPr/>
      <dgm:t>
        <a:bodyPr/>
        <a:lstStyle/>
        <a:p>
          <a:endParaRPr lang="en-US"/>
        </a:p>
      </dgm:t>
    </dgm:pt>
    <dgm:pt modelId="{4213FD27-665E-EA40-83DA-1E4F9EDCC10C}" type="pres">
      <dgm:prSet presAssocID="{7CB9241A-BDE3-2142-A9F5-B3B271FBD5E2}" presName="singleCycle" presStyleCnt="0"/>
      <dgm:spPr/>
      <dgm:t>
        <a:bodyPr/>
        <a:lstStyle/>
        <a:p>
          <a:endParaRPr lang="en-US"/>
        </a:p>
      </dgm:t>
    </dgm:pt>
    <dgm:pt modelId="{EFD36ACF-D651-F241-A403-2E72B8904161}" type="pres">
      <dgm:prSet presAssocID="{7CB9241A-BDE3-2142-A9F5-B3B271FBD5E2}" presName="singleCenter" presStyleLbl="node1" presStyleIdx="0" presStyleCnt="5" custScaleX="135932" custScaleY="108772">
        <dgm:presLayoutVars>
          <dgm:chMax val="7"/>
          <dgm:chPref val="7"/>
        </dgm:presLayoutVars>
      </dgm:prSet>
      <dgm:spPr/>
      <dgm:t>
        <a:bodyPr/>
        <a:lstStyle/>
        <a:p>
          <a:endParaRPr lang="en-US"/>
        </a:p>
      </dgm:t>
    </dgm:pt>
    <dgm:pt modelId="{32EEFA8B-E15A-5745-99FD-7B556D00A452}" type="pres">
      <dgm:prSet presAssocID="{BDCF351A-67E8-B34C-8350-5B1553E1B942}" presName="Name56" presStyleLbl="parChTrans1D2" presStyleIdx="0" presStyleCnt="4"/>
      <dgm:spPr/>
      <dgm:t>
        <a:bodyPr/>
        <a:lstStyle/>
        <a:p>
          <a:endParaRPr lang="en-US"/>
        </a:p>
      </dgm:t>
    </dgm:pt>
    <dgm:pt modelId="{1C144095-47E5-CA45-AA6C-DA5672BF3396}" type="pres">
      <dgm:prSet presAssocID="{69AEF24D-8266-0B47-B47E-E80377CD45A1}" presName="text0" presStyleLbl="node1" presStyleIdx="1" presStyleCnt="5" custScaleX="161804">
        <dgm:presLayoutVars>
          <dgm:bulletEnabled val="1"/>
        </dgm:presLayoutVars>
      </dgm:prSet>
      <dgm:spPr/>
      <dgm:t>
        <a:bodyPr/>
        <a:lstStyle/>
        <a:p>
          <a:endParaRPr lang="en-US"/>
        </a:p>
      </dgm:t>
    </dgm:pt>
    <dgm:pt modelId="{F67C6C81-8095-DF48-8981-6BFD88410684}" type="pres">
      <dgm:prSet presAssocID="{EA7153F3-5CEC-4E40-8F6C-ACBFE2765810}" presName="Name56" presStyleLbl="parChTrans1D2" presStyleIdx="1" presStyleCnt="4"/>
      <dgm:spPr/>
      <dgm:t>
        <a:bodyPr/>
        <a:lstStyle/>
        <a:p>
          <a:endParaRPr lang="en-US"/>
        </a:p>
      </dgm:t>
    </dgm:pt>
    <dgm:pt modelId="{9298B3F9-4762-DD44-A333-289EBB3155D3}" type="pres">
      <dgm:prSet presAssocID="{52371DE1-F9BB-CB44-9726-7A723E8D7078}" presName="text0" presStyleLbl="node1" presStyleIdx="2" presStyleCnt="5" custScaleX="160499" custRadScaleRad="129088" custRadScaleInc="1434">
        <dgm:presLayoutVars>
          <dgm:bulletEnabled val="1"/>
        </dgm:presLayoutVars>
      </dgm:prSet>
      <dgm:spPr/>
      <dgm:t>
        <a:bodyPr/>
        <a:lstStyle/>
        <a:p>
          <a:endParaRPr lang="en-US"/>
        </a:p>
      </dgm:t>
    </dgm:pt>
    <dgm:pt modelId="{79EABA45-62B3-C342-AFD8-17704448620B}" type="pres">
      <dgm:prSet presAssocID="{6717FDA5-1045-2244-8385-F87B19A06436}" presName="Name56" presStyleLbl="parChTrans1D2" presStyleIdx="2" presStyleCnt="4"/>
      <dgm:spPr/>
      <dgm:t>
        <a:bodyPr/>
        <a:lstStyle/>
        <a:p>
          <a:endParaRPr lang="en-US"/>
        </a:p>
      </dgm:t>
    </dgm:pt>
    <dgm:pt modelId="{33FFCE78-4D5E-0441-ABA6-A4E9C783756C}" type="pres">
      <dgm:prSet presAssocID="{7452EC3A-96AD-E246-B9C0-A4189AC0646E}" presName="text0" presStyleLbl="node1" presStyleIdx="3" presStyleCnt="5" custScaleX="163338">
        <dgm:presLayoutVars>
          <dgm:bulletEnabled val="1"/>
        </dgm:presLayoutVars>
      </dgm:prSet>
      <dgm:spPr/>
      <dgm:t>
        <a:bodyPr/>
        <a:lstStyle/>
        <a:p>
          <a:endParaRPr lang="en-US"/>
        </a:p>
      </dgm:t>
    </dgm:pt>
    <dgm:pt modelId="{729FE9C2-F675-7541-9EED-491C7DBDC481}" type="pres">
      <dgm:prSet presAssocID="{74BE01CB-E573-AD4F-8D5C-27E2E79A14CF}" presName="Name56" presStyleLbl="parChTrans1D2" presStyleIdx="3" presStyleCnt="4"/>
      <dgm:spPr/>
      <dgm:t>
        <a:bodyPr/>
        <a:lstStyle/>
        <a:p>
          <a:endParaRPr lang="en-US"/>
        </a:p>
      </dgm:t>
    </dgm:pt>
    <dgm:pt modelId="{F2BC5A7A-8BBF-274A-8DE1-87CA55CA72EB}" type="pres">
      <dgm:prSet presAssocID="{CCB9592E-28B2-E944-9F21-F2B7C9004EC5}" presName="text0" presStyleLbl="node1" presStyleIdx="4" presStyleCnt="5" custScaleX="161754" custRadScaleRad="131992" custRadScaleInc="702">
        <dgm:presLayoutVars>
          <dgm:bulletEnabled val="1"/>
        </dgm:presLayoutVars>
      </dgm:prSet>
      <dgm:spPr/>
      <dgm:t>
        <a:bodyPr/>
        <a:lstStyle/>
        <a:p>
          <a:endParaRPr lang="en-US"/>
        </a:p>
      </dgm:t>
    </dgm:pt>
  </dgm:ptLst>
  <dgm:cxnLst>
    <dgm:cxn modelId="{C8E8CC0D-7A0C-2B4E-9EB7-24FA8D4741DE}" srcId="{7CB9241A-BDE3-2142-A9F5-B3B271FBD5E2}" destId="{52371DE1-F9BB-CB44-9726-7A723E8D7078}" srcOrd="1" destOrd="0" parTransId="{EA7153F3-5CEC-4E40-8F6C-ACBFE2765810}" sibTransId="{C9495654-1FF2-0E4B-A61A-5AD272F5AD23}"/>
    <dgm:cxn modelId="{73F5511A-DCBC-414C-9C7B-0E963D4F94DA}" type="presOf" srcId="{52371DE1-F9BB-CB44-9726-7A723E8D7078}" destId="{9298B3F9-4762-DD44-A333-289EBB3155D3}" srcOrd="0" destOrd="0" presId="urn:microsoft.com/office/officeart/2008/layout/RadialCluster"/>
    <dgm:cxn modelId="{A625FFEE-B663-3A40-9214-CD80181C6251}" type="presOf" srcId="{74BE01CB-E573-AD4F-8D5C-27E2E79A14CF}" destId="{729FE9C2-F675-7541-9EED-491C7DBDC481}" srcOrd="0" destOrd="0" presId="urn:microsoft.com/office/officeart/2008/layout/RadialCluster"/>
    <dgm:cxn modelId="{DE3CFCA0-41DA-0247-9F58-DFC94FCB0BDF}" srcId="{7CB9241A-BDE3-2142-A9F5-B3B271FBD5E2}" destId="{7452EC3A-96AD-E246-B9C0-A4189AC0646E}" srcOrd="2" destOrd="0" parTransId="{6717FDA5-1045-2244-8385-F87B19A06436}" sibTransId="{DC3D1D5B-0C75-3543-A69F-0A8C7019103C}"/>
    <dgm:cxn modelId="{39EBD4A8-3BE4-AB49-AAA1-6750FD4E3FA8}" type="presOf" srcId="{6717FDA5-1045-2244-8385-F87B19A06436}" destId="{79EABA45-62B3-C342-AFD8-17704448620B}" srcOrd="0" destOrd="0" presId="urn:microsoft.com/office/officeart/2008/layout/RadialCluster"/>
    <dgm:cxn modelId="{C105DA28-B5AB-794B-B346-C57C252981EC}" srcId="{7CB9241A-BDE3-2142-A9F5-B3B271FBD5E2}" destId="{CCB9592E-28B2-E944-9F21-F2B7C9004EC5}" srcOrd="3" destOrd="0" parTransId="{74BE01CB-E573-AD4F-8D5C-27E2E79A14CF}" sibTransId="{C04AF423-C82E-C545-B39A-6E4AE8793544}"/>
    <dgm:cxn modelId="{0944872E-CCDA-6C4B-8420-44D9E010E957}" type="presOf" srcId="{4DFF94CF-2774-F742-AEFF-31A3D003E8E8}" destId="{54DDD08D-6448-754F-8B8C-1258DF3CEAED}" srcOrd="0" destOrd="0" presId="urn:microsoft.com/office/officeart/2008/layout/RadialCluster"/>
    <dgm:cxn modelId="{0828AEE4-598E-A84C-B954-5BDC1A7C794C}" type="presOf" srcId="{7452EC3A-96AD-E246-B9C0-A4189AC0646E}" destId="{33FFCE78-4D5E-0441-ABA6-A4E9C783756C}" srcOrd="0" destOrd="0" presId="urn:microsoft.com/office/officeart/2008/layout/RadialCluster"/>
    <dgm:cxn modelId="{33874FB0-F8D4-244B-8BB5-FF4C1F45D8C5}" type="presOf" srcId="{EA7153F3-5CEC-4E40-8F6C-ACBFE2765810}" destId="{F67C6C81-8095-DF48-8981-6BFD88410684}" srcOrd="0" destOrd="0" presId="urn:microsoft.com/office/officeart/2008/layout/RadialCluster"/>
    <dgm:cxn modelId="{E957A313-B862-4C4C-83D0-9D8555C0DFD6}" type="presOf" srcId="{69AEF24D-8266-0B47-B47E-E80377CD45A1}" destId="{1C144095-47E5-CA45-AA6C-DA5672BF3396}" srcOrd="0" destOrd="0" presId="urn:microsoft.com/office/officeart/2008/layout/RadialCluster"/>
    <dgm:cxn modelId="{B52D394B-5449-8943-AB3A-F5DB42380892}" srcId="{7CB9241A-BDE3-2142-A9F5-B3B271FBD5E2}" destId="{69AEF24D-8266-0B47-B47E-E80377CD45A1}" srcOrd="0" destOrd="0" parTransId="{BDCF351A-67E8-B34C-8350-5B1553E1B942}" sibTransId="{9FC024BC-7386-3040-88AF-039820A18446}"/>
    <dgm:cxn modelId="{A48CC7BF-FE56-6B41-8A9D-6D1A1CED41A8}" type="presOf" srcId="{CCB9592E-28B2-E944-9F21-F2B7C9004EC5}" destId="{F2BC5A7A-8BBF-274A-8DE1-87CA55CA72EB}" srcOrd="0" destOrd="0" presId="urn:microsoft.com/office/officeart/2008/layout/RadialCluster"/>
    <dgm:cxn modelId="{9CC550DD-2C4E-DF42-8B7E-879FCAA3C750}" type="presOf" srcId="{7CB9241A-BDE3-2142-A9F5-B3B271FBD5E2}" destId="{EFD36ACF-D651-F241-A403-2E72B8904161}" srcOrd="0" destOrd="0" presId="urn:microsoft.com/office/officeart/2008/layout/RadialCluster"/>
    <dgm:cxn modelId="{A28CB640-0DE3-3E48-B2F8-7605C2F2FAE8}" srcId="{4DFF94CF-2774-F742-AEFF-31A3D003E8E8}" destId="{7CB9241A-BDE3-2142-A9F5-B3B271FBD5E2}" srcOrd="0" destOrd="0" parTransId="{763774A7-2445-5645-9A64-1CC9FC7855BB}" sibTransId="{A609B27D-83EC-CA47-8B89-6883568AF95E}"/>
    <dgm:cxn modelId="{A8F2A5E7-8B94-3849-8F0C-024D5D1A9DA9}" type="presOf" srcId="{BDCF351A-67E8-B34C-8350-5B1553E1B942}" destId="{32EEFA8B-E15A-5745-99FD-7B556D00A452}" srcOrd="0" destOrd="0" presId="urn:microsoft.com/office/officeart/2008/layout/RadialCluster"/>
    <dgm:cxn modelId="{412AE652-A336-B14C-8D07-33BC5A23C562}" type="presParOf" srcId="{54DDD08D-6448-754F-8B8C-1258DF3CEAED}" destId="{4213FD27-665E-EA40-83DA-1E4F9EDCC10C}" srcOrd="0" destOrd="0" presId="urn:microsoft.com/office/officeart/2008/layout/RadialCluster"/>
    <dgm:cxn modelId="{1CE5B3D1-9C4E-D94C-A724-800B0BC2AE63}" type="presParOf" srcId="{4213FD27-665E-EA40-83DA-1E4F9EDCC10C}" destId="{EFD36ACF-D651-F241-A403-2E72B8904161}" srcOrd="0" destOrd="0" presId="urn:microsoft.com/office/officeart/2008/layout/RadialCluster"/>
    <dgm:cxn modelId="{5A2ED45D-058A-E74A-85AA-F5B2ACE4D7F5}" type="presParOf" srcId="{4213FD27-665E-EA40-83DA-1E4F9EDCC10C}" destId="{32EEFA8B-E15A-5745-99FD-7B556D00A452}" srcOrd="1" destOrd="0" presId="urn:microsoft.com/office/officeart/2008/layout/RadialCluster"/>
    <dgm:cxn modelId="{DDEA44D7-479A-4A49-AF7A-9FAEE3B76107}" type="presParOf" srcId="{4213FD27-665E-EA40-83DA-1E4F9EDCC10C}" destId="{1C144095-47E5-CA45-AA6C-DA5672BF3396}" srcOrd="2" destOrd="0" presId="urn:microsoft.com/office/officeart/2008/layout/RadialCluster"/>
    <dgm:cxn modelId="{EB326269-6E0D-7B4F-B2CD-FB511BC4341A}" type="presParOf" srcId="{4213FD27-665E-EA40-83DA-1E4F9EDCC10C}" destId="{F67C6C81-8095-DF48-8981-6BFD88410684}" srcOrd="3" destOrd="0" presId="urn:microsoft.com/office/officeart/2008/layout/RadialCluster"/>
    <dgm:cxn modelId="{36ABE3EC-9D42-7A47-82C1-A492C1075B11}" type="presParOf" srcId="{4213FD27-665E-EA40-83DA-1E4F9EDCC10C}" destId="{9298B3F9-4762-DD44-A333-289EBB3155D3}" srcOrd="4" destOrd="0" presId="urn:microsoft.com/office/officeart/2008/layout/RadialCluster"/>
    <dgm:cxn modelId="{41109605-3ADE-5845-B13B-976A7B87BC40}" type="presParOf" srcId="{4213FD27-665E-EA40-83DA-1E4F9EDCC10C}" destId="{79EABA45-62B3-C342-AFD8-17704448620B}" srcOrd="5" destOrd="0" presId="urn:microsoft.com/office/officeart/2008/layout/RadialCluster"/>
    <dgm:cxn modelId="{3A750042-A3D9-1740-9506-0CEB4A24B8CD}" type="presParOf" srcId="{4213FD27-665E-EA40-83DA-1E4F9EDCC10C}" destId="{33FFCE78-4D5E-0441-ABA6-A4E9C783756C}" srcOrd="6" destOrd="0" presId="urn:microsoft.com/office/officeart/2008/layout/RadialCluster"/>
    <dgm:cxn modelId="{5B8D1FEE-5F90-0B40-9C52-B97283A6FDF8}" type="presParOf" srcId="{4213FD27-665E-EA40-83DA-1E4F9EDCC10C}" destId="{729FE9C2-F675-7541-9EED-491C7DBDC481}" srcOrd="7" destOrd="0" presId="urn:microsoft.com/office/officeart/2008/layout/RadialCluster"/>
    <dgm:cxn modelId="{B8DC6C91-2853-0444-BBA3-853B39E9BC41}" type="presParOf" srcId="{4213FD27-665E-EA40-83DA-1E4F9EDCC10C}" destId="{F2BC5A7A-8BBF-274A-8DE1-87CA55CA72EB}" srcOrd="8"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82CD44-3EA4-2041-BF69-750AEA73D5B0}" type="datetimeFigureOut">
              <a:rPr lang="en-US" smtClean="0"/>
              <a:t>24/8/15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1CA1EA-E6D8-4044-8004-F353341ECB42}" type="slidenum">
              <a:rPr lang="en-US" smtClean="0"/>
              <a:t>‹#›</a:t>
            </a:fld>
            <a:endParaRPr lang="en-US" dirty="0"/>
          </a:p>
        </p:txBody>
      </p:sp>
    </p:spTree>
    <p:extLst>
      <p:ext uri="{BB962C8B-B14F-4D97-AF65-F5344CB8AC3E}">
        <p14:creationId xmlns:p14="http://schemas.microsoft.com/office/powerpoint/2010/main" val="36986204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a:t>
            </a:fld>
            <a:endParaRPr lang="en-US" dirty="0"/>
          </a:p>
        </p:txBody>
      </p:sp>
    </p:spTree>
    <p:extLst>
      <p:ext uri="{BB962C8B-B14F-4D97-AF65-F5344CB8AC3E}">
        <p14:creationId xmlns:p14="http://schemas.microsoft.com/office/powerpoint/2010/main" val="2054641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10</a:t>
            </a:fld>
            <a:endParaRPr lang="en-US" dirty="0"/>
          </a:p>
        </p:txBody>
      </p:sp>
    </p:spTree>
    <p:extLst>
      <p:ext uri="{BB962C8B-B14F-4D97-AF65-F5344CB8AC3E}">
        <p14:creationId xmlns:p14="http://schemas.microsoft.com/office/powerpoint/2010/main" val="3159268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11</a:t>
            </a:fld>
            <a:endParaRPr lang="en-US" dirty="0"/>
          </a:p>
        </p:txBody>
      </p:sp>
    </p:spTree>
    <p:extLst>
      <p:ext uri="{BB962C8B-B14F-4D97-AF65-F5344CB8AC3E}">
        <p14:creationId xmlns:p14="http://schemas.microsoft.com/office/powerpoint/2010/main" val="3159268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13</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14</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dirty="0"/>
          </a:p>
        </p:txBody>
      </p:sp>
      <p:sp>
        <p:nvSpPr>
          <p:cNvPr id="4" name="Slide Number Placeholder 3"/>
          <p:cNvSpPr>
            <a:spLocks noGrp="1"/>
          </p:cNvSpPr>
          <p:nvPr>
            <p:ph type="sldNum" sz="quarter" idx="10"/>
          </p:nvPr>
        </p:nvSpPr>
        <p:spPr/>
        <p:txBody>
          <a:bodyPr/>
          <a:lstStyle/>
          <a:p>
            <a:fld id="{1E1CA1EA-E6D8-4044-8004-F353341ECB42}" type="slidenum">
              <a:rPr lang="en-US" smtClean="0"/>
              <a:t>15</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dirty="0"/>
          </a:p>
        </p:txBody>
      </p:sp>
      <p:sp>
        <p:nvSpPr>
          <p:cNvPr id="4" name="Slide Number Placeholder 3"/>
          <p:cNvSpPr>
            <a:spLocks noGrp="1"/>
          </p:cNvSpPr>
          <p:nvPr>
            <p:ph type="sldNum" sz="quarter" idx="10"/>
          </p:nvPr>
        </p:nvSpPr>
        <p:spPr/>
        <p:txBody>
          <a:bodyPr/>
          <a:lstStyle/>
          <a:p>
            <a:fld id="{1E1CA1EA-E6D8-4044-8004-F353341ECB42}" type="slidenum">
              <a:rPr lang="en-US" smtClean="0"/>
              <a:t>16</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dirty="0"/>
          </a:p>
        </p:txBody>
      </p:sp>
      <p:sp>
        <p:nvSpPr>
          <p:cNvPr id="4" name="Slide Number Placeholder 3"/>
          <p:cNvSpPr>
            <a:spLocks noGrp="1"/>
          </p:cNvSpPr>
          <p:nvPr>
            <p:ph type="sldNum" sz="quarter" idx="10"/>
          </p:nvPr>
        </p:nvSpPr>
        <p:spPr/>
        <p:txBody>
          <a:bodyPr/>
          <a:lstStyle/>
          <a:p>
            <a:fld id="{1E1CA1EA-E6D8-4044-8004-F353341ECB42}" type="slidenum">
              <a:rPr lang="en-US" smtClean="0"/>
              <a:t>17</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dirty="0"/>
          </a:p>
        </p:txBody>
      </p:sp>
      <p:sp>
        <p:nvSpPr>
          <p:cNvPr id="4" name="Slide Number Placeholder 3"/>
          <p:cNvSpPr>
            <a:spLocks noGrp="1"/>
          </p:cNvSpPr>
          <p:nvPr>
            <p:ph type="sldNum" sz="quarter" idx="10"/>
          </p:nvPr>
        </p:nvSpPr>
        <p:spPr/>
        <p:txBody>
          <a:bodyPr/>
          <a:lstStyle/>
          <a:p>
            <a:fld id="{1E1CA1EA-E6D8-4044-8004-F353341ECB42}" type="slidenum">
              <a:rPr lang="en-US" smtClean="0"/>
              <a:t>18</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19</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20</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2</a:t>
            </a:fld>
            <a:endParaRPr lang="en-US" dirty="0"/>
          </a:p>
        </p:txBody>
      </p:sp>
    </p:spTree>
    <p:extLst>
      <p:ext uri="{BB962C8B-B14F-4D97-AF65-F5344CB8AC3E}">
        <p14:creationId xmlns:p14="http://schemas.microsoft.com/office/powerpoint/2010/main" val="2530075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21</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22</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sz="1200" baseline="0" dirty="0" smtClean="0"/>
              <a:t>Role</a:t>
            </a:r>
          </a:p>
          <a:p>
            <a:pPr marL="171450" indent="-171450">
              <a:spcBef>
                <a:spcPts val="0"/>
              </a:spcBef>
              <a:spcAft>
                <a:spcPts val="0"/>
              </a:spcAft>
              <a:buFont typeface="Arial"/>
              <a:buChar char="•"/>
            </a:pPr>
            <a:r>
              <a:rPr lang="en-US" sz="1200" baseline="0" dirty="0" smtClean="0"/>
              <a:t>Although the concept of role does not originate with symbolic interactionism, it is one of the most basic concepts in symbolic interactionism</a:t>
            </a:r>
          </a:p>
          <a:p>
            <a:pPr marL="171450" indent="-171450">
              <a:spcBef>
                <a:spcPts val="0"/>
              </a:spcBef>
              <a:spcAft>
                <a:spcPts val="0"/>
              </a:spcAft>
              <a:buFont typeface="Arial"/>
              <a:buChar char="•"/>
            </a:pPr>
            <a:r>
              <a:rPr lang="en-US" sz="1200" baseline="0" dirty="0" smtClean="0"/>
              <a:t>It is also the concept that has proved most problematic as Mead uses the term throughout his work but seemingly takes its definition as self-evident</a:t>
            </a:r>
          </a:p>
          <a:p>
            <a:pPr marL="171450" indent="-171450">
              <a:spcBef>
                <a:spcPts val="0"/>
              </a:spcBef>
              <a:spcAft>
                <a:spcPts val="0"/>
              </a:spcAft>
              <a:buFont typeface="Arial"/>
              <a:buChar char="•"/>
            </a:pPr>
            <a:r>
              <a:rPr lang="en-US" sz="1200" baseline="0" dirty="0" smtClean="0"/>
              <a:t>A role is the “place of an actor” </a:t>
            </a:r>
          </a:p>
          <a:p>
            <a:pPr marL="171450" indent="-171450">
              <a:spcBef>
                <a:spcPts val="0"/>
              </a:spcBef>
              <a:spcAft>
                <a:spcPts val="0"/>
              </a:spcAft>
              <a:buFont typeface="Arial"/>
              <a:buChar char="•"/>
            </a:pPr>
            <a:r>
              <a:rPr lang="en-US" sz="1200" baseline="0" dirty="0" smtClean="0"/>
              <a:t>Role taking then is to put oneself in the place of the individual, and it includes the rules that the individual is expected to follow </a:t>
            </a:r>
          </a:p>
          <a:p>
            <a:pPr marL="0" indent="0">
              <a:spcBef>
                <a:spcPts val="0"/>
              </a:spcBef>
              <a:spcAft>
                <a:spcPts val="0"/>
              </a:spcAft>
              <a:buFont typeface="Arial"/>
              <a:buNone/>
            </a:pP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23</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24</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25</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26</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27</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spcAft>
                <a:spcPts val="0"/>
              </a:spcAft>
              <a:buFont typeface="Arial" panose="020B0604020202020204" pitchFamily="34" charset="0"/>
              <a:buChar char="•"/>
            </a:pP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28</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panose="020B0604020202020204" pitchFamily="34" charset="0"/>
              <a:buNone/>
            </a:pP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29</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panose="020B0604020202020204" pitchFamily="34" charset="0"/>
              <a:buNone/>
            </a:pP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30</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b="1"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a:t>
            </a:fld>
            <a:endParaRPr lang="en-US" dirty="0"/>
          </a:p>
        </p:txBody>
      </p:sp>
    </p:spTree>
    <p:extLst>
      <p:ext uri="{BB962C8B-B14F-4D97-AF65-F5344CB8AC3E}">
        <p14:creationId xmlns:p14="http://schemas.microsoft.com/office/powerpoint/2010/main" val="25300756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panose="020B0604020202020204" pitchFamily="34" charset="0"/>
              <a:buNone/>
            </a:pP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31</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panose="020B0604020202020204" pitchFamily="34" charset="0"/>
              <a:buNone/>
            </a:pP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32</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33</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34</a:t>
            </a:fld>
            <a:endParaRPr lang="en-US" dirty="0"/>
          </a:p>
        </p:txBody>
      </p:sp>
    </p:spTree>
    <p:extLst>
      <p:ext uri="{BB962C8B-B14F-4D97-AF65-F5344CB8AC3E}">
        <p14:creationId xmlns:p14="http://schemas.microsoft.com/office/powerpoint/2010/main" val="38604974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35</a:t>
            </a:fld>
            <a:endParaRPr lang="en-US" dirty="0"/>
          </a:p>
        </p:txBody>
      </p:sp>
    </p:spTree>
    <p:extLst>
      <p:ext uri="{BB962C8B-B14F-4D97-AF65-F5344CB8AC3E}">
        <p14:creationId xmlns:p14="http://schemas.microsoft.com/office/powerpoint/2010/main" val="38604974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36</a:t>
            </a:fld>
            <a:endParaRPr lang="en-US" dirty="0"/>
          </a:p>
        </p:txBody>
      </p:sp>
    </p:spTree>
    <p:extLst>
      <p:ext uri="{BB962C8B-B14F-4D97-AF65-F5344CB8AC3E}">
        <p14:creationId xmlns:p14="http://schemas.microsoft.com/office/powerpoint/2010/main" val="38604974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37</a:t>
            </a:fld>
            <a:endParaRPr lang="en-US" dirty="0"/>
          </a:p>
        </p:txBody>
      </p:sp>
    </p:spTree>
    <p:extLst>
      <p:ext uri="{BB962C8B-B14F-4D97-AF65-F5344CB8AC3E}">
        <p14:creationId xmlns:p14="http://schemas.microsoft.com/office/powerpoint/2010/main" val="38604974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38</a:t>
            </a:fld>
            <a:endParaRPr lang="en-US" dirty="0"/>
          </a:p>
        </p:txBody>
      </p:sp>
    </p:spTree>
    <p:extLst>
      <p:ext uri="{BB962C8B-B14F-4D97-AF65-F5344CB8AC3E}">
        <p14:creationId xmlns:p14="http://schemas.microsoft.com/office/powerpoint/2010/main" val="38604974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39</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40</a:t>
            </a:fld>
            <a:endParaRPr lang="en-US" dirty="0"/>
          </a:p>
        </p:txBody>
      </p:sp>
    </p:spTree>
    <p:extLst>
      <p:ext uri="{BB962C8B-B14F-4D97-AF65-F5344CB8AC3E}">
        <p14:creationId xmlns:p14="http://schemas.microsoft.com/office/powerpoint/2010/main" val="3860497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4</a:t>
            </a:fld>
            <a:endParaRPr lang="en-US" dirty="0"/>
          </a:p>
        </p:txBody>
      </p:sp>
    </p:spTree>
    <p:extLst>
      <p:ext uri="{BB962C8B-B14F-4D97-AF65-F5344CB8AC3E}">
        <p14:creationId xmlns:p14="http://schemas.microsoft.com/office/powerpoint/2010/main" val="27269355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41</a:t>
            </a:fld>
            <a:endParaRPr lang="en-US" dirty="0"/>
          </a:p>
        </p:txBody>
      </p:sp>
    </p:spTree>
    <p:extLst>
      <p:ext uri="{BB962C8B-B14F-4D97-AF65-F5344CB8AC3E}">
        <p14:creationId xmlns:p14="http://schemas.microsoft.com/office/powerpoint/2010/main" val="38604974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42</a:t>
            </a:fld>
            <a:endParaRPr lang="en-US" dirty="0"/>
          </a:p>
        </p:txBody>
      </p:sp>
    </p:spTree>
    <p:extLst>
      <p:ext uri="{BB962C8B-B14F-4D97-AF65-F5344CB8AC3E}">
        <p14:creationId xmlns:p14="http://schemas.microsoft.com/office/powerpoint/2010/main" val="3436124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43</a:t>
            </a:fld>
            <a:endParaRPr lang="en-US" dirty="0"/>
          </a:p>
        </p:txBody>
      </p:sp>
    </p:spTree>
    <p:extLst>
      <p:ext uri="{BB962C8B-B14F-4D97-AF65-F5344CB8AC3E}">
        <p14:creationId xmlns:p14="http://schemas.microsoft.com/office/powerpoint/2010/main" val="38604974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44</a:t>
            </a:fld>
            <a:endParaRPr lang="en-US" dirty="0"/>
          </a:p>
        </p:txBody>
      </p:sp>
    </p:spTree>
    <p:extLst>
      <p:ext uri="{BB962C8B-B14F-4D97-AF65-F5344CB8AC3E}">
        <p14:creationId xmlns:p14="http://schemas.microsoft.com/office/powerpoint/2010/main" val="38604974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45</a:t>
            </a:fld>
            <a:endParaRPr lang="en-US" dirty="0"/>
          </a:p>
        </p:txBody>
      </p:sp>
    </p:spTree>
    <p:extLst>
      <p:ext uri="{BB962C8B-B14F-4D97-AF65-F5344CB8AC3E}">
        <p14:creationId xmlns:p14="http://schemas.microsoft.com/office/powerpoint/2010/main" val="1728509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5</a:t>
            </a:fld>
            <a:endParaRPr lang="en-US" dirty="0"/>
          </a:p>
        </p:txBody>
      </p:sp>
    </p:spTree>
    <p:extLst>
      <p:ext uri="{BB962C8B-B14F-4D97-AF65-F5344CB8AC3E}">
        <p14:creationId xmlns:p14="http://schemas.microsoft.com/office/powerpoint/2010/main" val="2971992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dirty="0" smtClean="0"/>
          </a:p>
          <a:p>
            <a:pPr marL="0" indent="0">
              <a:spcBef>
                <a:spcPts val="0"/>
              </a:spcBef>
              <a:spcAft>
                <a:spcPts val="0"/>
              </a:spcAft>
              <a:buFont typeface="Arial"/>
              <a:buNone/>
            </a:pPr>
            <a:r>
              <a:rPr lang="en-US" sz="1200" dirty="0" smtClean="0"/>
              <a:t> </a:t>
            </a:r>
          </a:p>
        </p:txBody>
      </p:sp>
      <p:sp>
        <p:nvSpPr>
          <p:cNvPr id="4" name="Slide Number Placeholder 3"/>
          <p:cNvSpPr>
            <a:spLocks noGrp="1"/>
          </p:cNvSpPr>
          <p:nvPr>
            <p:ph type="sldNum" sz="quarter" idx="10"/>
          </p:nvPr>
        </p:nvSpPr>
        <p:spPr/>
        <p:txBody>
          <a:bodyPr/>
          <a:lstStyle/>
          <a:p>
            <a:fld id="{1E1CA1EA-E6D8-4044-8004-F353341ECB42}" type="slidenum">
              <a:rPr lang="en-US" smtClean="0"/>
              <a:t>6</a:t>
            </a:fld>
            <a:endParaRPr lang="en-US" dirty="0"/>
          </a:p>
        </p:txBody>
      </p:sp>
    </p:spTree>
    <p:extLst>
      <p:ext uri="{BB962C8B-B14F-4D97-AF65-F5344CB8AC3E}">
        <p14:creationId xmlns:p14="http://schemas.microsoft.com/office/powerpoint/2010/main" val="2180202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7</a:t>
            </a:fld>
            <a:endParaRPr lang="en-US" dirty="0"/>
          </a:p>
        </p:txBody>
      </p:sp>
    </p:spTree>
    <p:extLst>
      <p:ext uri="{BB962C8B-B14F-4D97-AF65-F5344CB8AC3E}">
        <p14:creationId xmlns:p14="http://schemas.microsoft.com/office/powerpoint/2010/main" val="2180202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8</a:t>
            </a:fld>
            <a:endParaRPr lang="en-US" dirty="0"/>
          </a:p>
        </p:txBody>
      </p:sp>
    </p:spTree>
    <p:extLst>
      <p:ext uri="{BB962C8B-B14F-4D97-AF65-F5344CB8AC3E}">
        <p14:creationId xmlns:p14="http://schemas.microsoft.com/office/powerpoint/2010/main" val="3919882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9</a:t>
            </a:fld>
            <a:endParaRPr lang="en-US" dirty="0"/>
          </a:p>
        </p:txBody>
      </p:sp>
    </p:spTree>
    <p:extLst>
      <p:ext uri="{BB962C8B-B14F-4D97-AF65-F5344CB8AC3E}">
        <p14:creationId xmlns:p14="http://schemas.microsoft.com/office/powerpoint/2010/main" val="3159268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227E9D-E75D-6646-8DE1-4678C178D8CA}" type="datetimeFigureOut">
              <a:rPr lang="en-US" smtClean="0"/>
              <a:t>24/8/15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364908C-0507-964B-B4A5-7ACDF23A5347}"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27E9D-E75D-6646-8DE1-4678C178D8CA}" type="datetimeFigureOut">
              <a:rPr lang="en-US" smtClean="0"/>
              <a:t>24/8/15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27E9D-E75D-6646-8DE1-4678C178D8CA}" type="datetimeFigureOut">
              <a:rPr lang="en-US" smtClean="0"/>
              <a:t>24/8/15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227E9D-E75D-6646-8DE1-4678C178D8CA}" type="datetimeFigureOut">
              <a:rPr lang="en-US" smtClean="0"/>
              <a:t>24/8/15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D227E9D-E75D-6646-8DE1-4678C178D8CA}" type="datetimeFigureOut">
              <a:rPr lang="en-US" smtClean="0"/>
              <a:t>24/8/15</a:t>
            </a:fld>
            <a:endParaRPr lang="en-US" dirty="0"/>
          </a:p>
        </p:txBody>
      </p:sp>
      <p:sp>
        <p:nvSpPr>
          <p:cNvPr id="8" name="Slide Number Placeholder 7"/>
          <p:cNvSpPr>
            <a:spLocks noGrp="1"/>
          </p:cNvSpPr>
          <p:nvPr>
            <p:ph type="sldNum" sz="quarter" idx="11"/>
          </p:nvPr>
        </p:nvSpPr>
        <p:spPr/>
        <p:txBody>
          <a:bodyPr/>
          <a:lstStyle/>
          <a:p>
            <a:fld id="{D364908C-0507-964B-B4A5-7ACDF23A5347}"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227E9D-E75D-6646-8DE1-4678C178D8CA}" type="datetimeFigureOut">
              <a:rPr lang="en-US" smtClean="0"/>
              <a:t>24/8/15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227E9D-E75D-6646-8DE1-4678C178D8CA}" type="datetimeFigureOut">
              <a:rPr lang="en-US" smtClean="0"/>
              <a:t>24/8/15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227E9D-E75D-6646-8DE1-4678C178D8CA}" type="datetimeFigureOut">
              <a:rPr lang="en-US" smtClean="0"/>
              <a:t>24/8/15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27E9D-E75D-6646-8DE1-4678C178D8CA}" type="datetimeFigureOut">
              <a:rPr lang="en-US" smtClean="0"/>
              <a:t>24/8/15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27E9D-E75D-6646-8DE1-4678C178D8CA}" type="datetimeFigureOut">
              <a:rPr lang="en-US" smtClean="0"/>
              <a:t>24/8/15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64908C-0507-964B-B4A5-7ACDF23A5347}"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27E9D-E75D-6646-8DE1-4678C178D8CA}" type="datetimeFigureOut">
              <a:rPr lang="en-US" smtClean="0"/>
              <a:t>24/8/15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364908C-0507-964B-B4A5-7ACDF23A5347}" type="slidenum">
              <a:rPr lang="en-US" smtClean="0"/>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D227E9D-E75D-6646-8DE1-4678C178D8CA}" type="datetimeFigureOut">
              <a:rPr lang="en-US" smtClean="0"/>
              <a:t>24/8/15</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D364908C-0507-964B-B4A5-7ACDF23A5347}" type="slidenum">
              <a:rPr lang="en-US" smtClean="0"/>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channelnewsasia.com/news/singapore/ndr-2015-enhanced-baby/2070568.html?cx_tag=similar%23cxrecs_s"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Lecture 3: </a:t>
            </a:r>
            <a:br>
              <a:rPr lang="en-US" sz="3600" dirty="0" smtClean="0"/>
            </a:br>
            <a:r>
              <a:rPr lang="en-US" sz="3600" dirty="0" smtClean="0"/>
              <a:t>THEORIES AND METHODS </a:t>
            </a:r>
            <a:endParaRPr lang="en-US" sz="3600" dirty="0"/>
          </a:p>
        </p:txBody>
      </p:sp>
      <p:sp>
        <p:nvSpPr>
          <p:cNvPr id="3" name="Subtitle 2"/>
          <p:cNvSpPr>
            <a:spLocks noGrp="1"/>
          </p:cNvSpPr>
          <p:nvPr>
            <p:ph type="subTitle" idx="1"/>
          </p:nvPr>
        </p:nvSpPr>
        <p:spPr>
          <a:xfrm>
            <a:off x="457200" y="4800600"/>
            <a:ext cx="8432800" cy="914400"/>
          </a:xfrm>
        </p:spPr>
        <p:txBody>
          <a:bodyPr>
            <a:noAutofit/>
          </a:bodyPr>
          <a:lstStyle/>
          <a:p>
            <a:r>
              <a:rPr lang="en-US" sz="2800" dirty="0" smtClean="0"/>
              <a:t>SC22o5: Sociology of the family</a:t>
            </a:r>
            <a:endParaRPr lang="en-US" sz="2800" dirty="0"/>
          </a:p>
        </p:txBody>
      </p:sp>
    </p:spTree>
    <p:extLst>
      <p:ext uri="{BB962C8B-B14F-4D97-AF65-F5344CB8AC3E}">
        <p14:creationId xmlns:p14="http://schemas.microsoft.com/office/powerpoint/2010/main" val="199509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pPr>
              <a:spcBef>
                <a:spcPts val="0"/>
              </a:spcBef>
              <a:spcAft>
                <a:spcPts val="0"/>
              </a:spcAft>
            </a:pPr>
            <a:r>
              <a:rPr lang="en-US" sz="3200" dirty="0"/>
              <a:t>History of theory in the analysis of the </a:t>
            </a:r>
            <a:r>
              <a:rPr lang="en-US" sz="3200" dirty="0" smtClean="0"/>
              <a:t>family</a:t>
            </a:r>
            <a:endParaRPr lang="en-US" sz="3200" dirty="0"/>
          </a:p>
        </p:txBody>
      </p:sp>
      <p:sp>
        <p:nvSpPr>
          <p:cNvPr id="3" name="Content Placeholder 2"/>
          <p:cNvSpPr>
            <a:spLocks noGrp="1"/>
          </p:cNvSpPr>
          <p:nvPr>
            <p:ph idx="1"/>
          </p:nvPr>
        </p:nvSpPr>
        <p:spPr/>
        <p:txBody>
          <a:bodyPr>
            <a:noAutofit/>
          </a:bodyPr>
          <a:lstStyle/>
          <a:p>
            <a:pPr>
              <a:lnSpc>
                <a:spcPct val="110000"/>
              </a:lnSpc>
              <a:spcBef>
                <a:spcPts val="0"/>
              </a:spcBef>
              <a:spcAft>
                <a:spcPts val="0"/>
              </a:spcAft>
            </a:pPr>
            <a:endParaRPr lang="en-US" dirty="0" smtClean="0"/>
          </a:p>
          <a:p>
            <a:pPr>
              <a:lnSpc>
                <a:spcPct val="110000"/>
              </a:lnSpc>
              <a:spcBef>
                <a:spcPts val="0"/>
              </a:spcBef>
              <a:spcAft>
                <a:spcPts val="0"/>
              </a:spcAft>
            </a:pPr>
            <a:r>
              <a:rPr lang="en-US" dirty="0"/>
              <a:t>1950-1966</a:t>
            </a:r>
          </a:p>
          <a:p>
            <a:pPr marL="171450" indent="-171450">
              <a:lnSpc>
                <a:spcPct val="110000"/>
              </a:lnSpc>
              <a:spcBef>
                <a:spcPts val="0"/>
              </a:spcBef>
              <a:spcAft>
                <a:spcPts val="0"/>
              </a:spcAft>
              <a:buFont typeface="Arial"/>
              <a:buChar char="•"/>
            </a:pPr>
            <a:r>
              <a:rPr lang="en-US" dirty="0"/>
              <a:t>Identifying conceptual frameworks but analysis was “amateurish, trivial, scattered, often sterile, and sometimes moralistic” </a:t>
            </a:r>
          </a:p>
          <a:p>
            <a:pPr>
              <a:lnSpc>
                <a:spcPct val="110000"/>
              </a:lnSpc>
              <a:spcBef>
                <a:spcPts val="0"/>
              </a:spcBef>
              <a:spcAft>
                <a:spcPts val="0"/>
              </a:spcAft>
            </a:pPr>
            <a:r>
              <a:rPr lang="en-US" sz="1200" b="0" dirty="0" smtClean="0"/>
              <a:t>H. Christensen (1964) </a:t>
            </a:r>
            <a:r>
              <a:rPr lang="en-US" sz="1200" b="0" i="1" dirty="0" smtClean="0"/>
              <a:t>Handbook of Marriage and the Family</a:t>
            </a:r>
            <a:endParaRPr lang="en-US" sz="1200" b="0" dirty="0"/>
          </a:p>
          <a:p>
            <a:pPr>
              <a:lnSpc>
                <a:spcPct val="110000"/>
              </a:lnSpc>
              <a:spcBef>
                <a:spcPts val="0"/>
              </a:spcBef>
              <a:spcAft>
                <a:spcPts val="0"/>
              </a:spcAft>
            </a:pPr>
            <a:endParaRPr lang="en-US" dirty="0"/>
          </a:p>
          <a:p>
            <a:pPr>
              <a:lnSpc>
                <a:spcPct val="110000"/>
              </a:lnSpc>
              <a:spcBef>
                <a:spcPts val="0"/>
              </a:spcBef>
              <a:spcAft>
                <a:spcPts val="0"/>
              </a:spcAft>
            </a:pPr>
            <a:r>
              <a:rPr lang="en-US" dirty="0"/>
              <a:t>1967-1979</a:t>
            </a:r>
          </a:p>
          <a:p>
            <a:pPr marL="171450" indent="-171450">
              <a:lnSpc>
                <a:spcPct val="110000"/>
              </a:lnSpc>
              <a:spcBef>
                <a:spcPts val="0"/>
              </a:spcBef>
              <a:spcAft>
                <a:spcPts val="0"/>
              </a:spcAft>
              <a:buFont typeface="Arial"/>
              <a:buChar char="•"/>
            </a:pPr>
            <a:r>
              <a:rPr lang="en-US" dirty="0"/>
              <a:t>Applying the principles of </a:t>
            </a:r>
            <a:r>
              <a:rPr lang="en-US" dirty="0" smtClean="0"/>
              <a:t>deductive, </a:t>
            </a:r>
            <a:r>
              <a:rPr lang="en-US" dirty="0"/>
              <a:t>propositional theory-building by philosophers and sociologists to various research areas </a:t>
            </a:r>
            <a:endParaRPr lang="en-US" dirty="0" smtClean="0"/>
          </a:p>
          <a:p>
            <a:pPr>
              <a:lnSpc>
                <a:spcPct val="110000"/>
              </a:lnSpc>
              <a:spcBef>
                <a:spcPts val="0"/>
              </a:spcBef>
              <a:spcAft>
                <a:spcPts val="0"/>
              </a:spcAft>
            </a:pPr>
            <a:r>
              <a:rPr lang="en-US" sz="1200" b="0" dirty="0" smtClean="0"/>
              <a:t>W. R Burr, R. Hill, F. I. Nye and I. Reiss (1979) </a:t>
            </a:r>
            <a:r>
              <a:rPr lang="en-US" sz="1200" b="0" i="1" dirty="0" smtClean="0"/>
              <a:t>Contemporary Theories about the Family (2 vols.)</a:t>
            </a:r>
            <a:endParaRPr lang="en-US" b="0" dirty="0" smtClean="0"/>
          </a:p>
          <a:p>
            <a:pPr marL="342900" indent="-342900">
              <a:lnSpc>
                <a:spcPct val="110000"/>
              </a:lnSpc>
              <a:spcBef>
                <a:spcPts val="0"/>
              </a:spcBef>
              <a:spcAft>
                <a:spcPts val="0"/>
              </a:spcAft>
              <a:buFont typeface="Arial"/>
              <a:buChar char="•"/>
            </a:pPr>
            <a:r>
              <a:rPr lang="en-US" dirty="0" smtClean="0"/>
              <a:t>National </a:t>
            </a:r>
            <a:r>
              <a:rPr lang="en-US" dirty="0"/>
              <a:t>Council of Family </a:t>
            </a:r>
            <a:r>
              <a:rPr lang="en-US" dirty="0" smtClean="0"/>
              <a:t>Relations</a:t>
            </a:r>
            <a:endParaRPr lang="en-US" dirty="0"/>
          </a:p>
        </p:txBody>
      </p:sp>
    </p:spTree>
    <p:extLst>
      <p:ext uri="{BB962C8B-B14F-4D97-AF65-F5344CB8AC3E}">
        <p14:creationId xmlns:p14="http://schemas.microsoft.com/office/powerpoint/2010/main" val="104540886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58200" cy="1371600"/>
          </a:xfrm>
        </p:spPr>
        <p:txBody>
          <a:bodyPr>
            <a:normAutofit/>
          </a:bodyPr>
          <a:lstStyle/>
          <a:p>
            <a:pPr>
              <a:spcBef>
                <a:spcPts val="0"/>
              </a:spcBef>
              <a:spcAft>
                <a:spcPts val="0"/>
              </a:spcAft>
            </a:pPr>
            <a:r>
              <a:rPr lang="en-US" sz="3200" dirty="0"/>
              <a:t>History of theory in the analysis of the </a:t>
            </a:r>
            <a:r>
              <a:rPr lang="en-US" sz="3200" dirty="0" smtClean="0"/>
              <a:t>family</a:t>
            </a:r>
            <a:endParaRPr lang="en-US" sz="3200" dirty="0"/>
          </a:p>
        </p:txBody>
      </p:sp>
      <p:sp>
        <p:nvSpPr>
          <p:cNvPr id="4" name="Content Placeholder 3"/>
          <p:cNvSpPr>
            <a:spLocks noGrp="1"/>
          </p:cNvSpPr>
          <p:nvPr>
            <p:ph idx="1"/>
          </p:nvPr>
        </p:nvSpPr>
        <p:spPr/>
        <p:txBody>
          <a:bodyPr>
            <a:normAutofit/>
          </a:bodyPr>
          <a:lstStyle/>
          <a:p>
            <a:pPr>
              <a:spcBef>
                <a:spcPts val="0"/>
              </a:spcBef>
              <a:spcAft>
                <a:spcPts val="0"/>
              </a:spcAft>
            </a:pPr>
            <a:endParaRPr lang="en-US" sz="1800" dirty="0" smtClean="0"/>
          </a:p>
          <a:p>
            <a:pPr>
              <a:spcBef>
                <a:spcPts val="0"/>
              </a:spcBef>
              <a:spcAft>
                <a:spcPts val="0"/>
              </a:spcAft>
            </a:pPr>
            <a:r>
              <a:rPr lang="en-US" sz="1800" dirty="0"/>
              <a:t>1980-</a:t>
            </a:r>
            <a:r>
              <a:rPr lang="en-US" sz="1800" dirty="0" smtClean="0"/>
              <a:t>present</a:t>
            </a:r>
            <a:endParaRPr lang="en-US" sz="1800" dirty="0"/>
          </a:p>
          <a:p>
            <a:pPr marL="285750" indent="-285750">
              <a:spcBef>
                <a:spcPts val="0"/>
              </a:spcBef>
              <a:spcAft>
                <a:spcPts val="0"/>
              </a:spcAft>
              <a:buFont typeface="Arial"/>
              <a:buChar char="•"/>
            </a:pPr>
            <a:r>
              <a:rPr lang="en-US" sz="1800" dirty="0"/>
              <a:t>Impact of feminist and ethnic minority theories and perspectives</a:t>
            </a:r>
          </a:p>
          <a:p>
            <a:pPr marL="285750" indent="-285750">
              <a:spcBef>
                <a:spcPts val="0"/>
              </a:spcBef>
              <a:spcAft>
                <a:spcPts val="0"/>
              </a:spcAft>
              <a:buFont typeface="Arial"/>
              <a:buChar char="•"/>
            </a:pPr>
            <a:r>
              <a:rPr lang="en-US" sz="1800" dirty="0"/>
              <a:t>Realization that family forms have changed dramatically</a:t>
            </a:r>
          </a:p>
          <a:p>
            <a:pPr marL="285750" indent="-285750">
              <a:spcBef>
                <a:spcPts val="0"/>
              </a:spcBef>
              <a:spcAft>
                <a:spcPts val="0"/>
              </a:spcAft>
              <a:buFont typeface="Arial"/>
              <a:buChar char="•"/>
            </a:pPr>
            <a:r>
              <a:rPr lang="en-US" sz="1800" dirty="0"/>
              <a:t>Greater multidisciplinary inclusiveness</a:t>
            </a:r>
          </a:p>
          <a:p>
            <a:pPr marL="285750" indent="-285750">
              <a:spcBef>
                <a:spcPts val="0"/>
              </a:spcBef>
              <a:spcAft>
                <a:spcPts val="0"/>
              </a:spcAft>
              <a:buFont typeface="Arial"/>
              <a:buChar char="•"/>
            </a:pPr>
            <a:r>
              <a:rPr lang="en-US" sz="1800" dirty="0"/>
              <a:t>More theoretical and methodological diversity  </a:t>
            </a:r>
          </a:p>
          <a:p>
            <a:pPr marL="285750" indent="-285750">
              <a:spcBef>
                <a:spcPts val="0"/>
              </a:spcBef>
              <a:spcAft>
                <a:spcPts val="0"/>
              </a:spcAft>
              <a:buFont typeface="Arial"/>
              <a:buChar char="•"/>
            </a:pPr>
            <a:r>
              <a:rPr lang="en-US" sz="1800" dirty="0"/>
              <a:t>More concern with language and meaning</a:t>
            </a:r>
          </a:p>
          <a:p>
            <a:pPr marL="285750" indent="-285750">
              <a:spcBef>
                <a:spcPts val="0"/>
              </a:spcBef>
              <a:spcAft>
                <a:spcPts val="0"/>
              </a:spcAft>
              <a:buFont typeface="Arial"/>
              <a:buChar char="•"/>
            </a:pPr>
            <a:r>
              <a:rPr lang="en-US" sz="1800" dirty="0"/>
              <a:t>More constructivist and contextual approaches</a:t>
            </a:r>
          </a:p>
          <a:p>
            <a:pPr marL="285750" indent="-285750">
              <a:spcBef>
                <a:spcPts val="0"/>
              </a:spcBef>
              <a:spcAft>
                <a:spcPts val="0"/>
              </a:spcAft>
              <a:buFont typeface="Arial"/>
              <a:buChar char="•"/>
            </a:pPr>
            <a:r>
              <a:rPr lang="en-US" sz="1800" dirty="0"/>
              <a:t>Increased concern with ethics, values, and religion</a:t>
            </a:r>
          </a:p>
          <a:p>
            <a:pPr marL="285750" indent="-285750">
              <a:spcBef>
                <a:spcPts val="0"/>
              </a:spcBef>
              <a:spcAft>
                <a:spcPts val="0"/>
              </a:spcAft>
              <a:buFont typeface="Arial"/>
              <a:buChar char="•"/>
            </a:pPr>
            <a:r>
              <a:rPr lang="en-US" sz="1800" dirty="0"/>
              <a:t>A breakdown of the dichotomy between the private and public spheres </a:t>
            </a:r>
          </a:p>
          <a:p>
            <a:pPr marL="285750" indent="-285750">
              <a:spcBef>
                <a:spcPts val="0"/>
              </a:spcBef>
              <a:spcAft>
                <a:spcPts val="0"/>
              </a:spcAft>
              <a:buFont typeface="Arial"/>
              <a:buChar char="•"/>
            </a:pPr>
            <a:r>
              <a:rPr lang="en-US" sz="1800" dirty="0"/>
              <a:t>Greater recognition by family scholars of the contextual limits of family theory and research knowledge </a:t>
            </a:r>
            <a:endParaRPr lang="en-US" sz="1400" dirty="0"/>
          </a:p>
          <a:p>
            <a:pPr>
              <a:spcBef>
                <a:spcPts val="0"/>
              </a:spcBef>
              <a:spcAft>
                <a:spcPts val="0"/>
              </a:spcAft>
            </a:pPr>
            <a:r>
              <a:rPr lang="en-US" sz="1200" b="0" dirty="0" smtClean="0"/>
              <a:t>W. Doherty, P. Boss, R. </a:t>
            </a:r>
            <a:r>
              <a:rPr lang="en-US" sz="1200" b="0" dirty="0" err="1" smtClean="0"/>
              <a:t>LaRossa</a:t>
            </a:r>
            <a:r>
              <a:rPr lang="en-US" sz="1200" b="0" dirty="0" smtClean="0"/>
              <a:t>, W. </a:t>
            </a:r>
            <a:r>
              <a:rPr lang="en-US" sz="1200" b="0" dirty="0" err="1" smtClean="0"/>
              <a:t>Schumm</a:t>
            </a:r>
            <a:r>
              <a:rPr lang="en-US" sz="1200" b="0" dirty="0" smtClean="0"/>
              <a:t> and S. Steinmetz (1993) </a:t>
            </a:r>
            <a:r>
              <a:rPr lang="en-US" sz="1200" b="0" i="1" dirty="0" smtClean="0"/>
              <a:t>Sourcebook of Family Theories and Methods: A Contextual Approach  </a:t>
            </a:r>
            <a:endParaRPr lang="en-US" sz="1200" b="0" i="1" dirty="0"/>
          </a:p>
        </p:txBody>
      </p:sp>
    </p:spTree>
    <p:extLst>
      <p:ext uri="{BB962C8B-B14F-4D97-AF65-F5344CB8AC3E}">
        <p14:creationId xmlns:p14="http://schemas.microsoft.com/office/powerpoint/2010/main" val="31827147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600" dirty="0" smtClean="0"/>
              <a:t>conceptual frameworks</a:t>
            </a:r>
            <a:endParaRPr lang="en-US" sz="3600"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5290299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6080"/>
            <a:ext cx="7904480" cy="5740083"/>
          </a:xfrm>
        </p:spPr>
        <p:txBody>
          <a:bodyPr>
            <a:normAutofit/>
          </a:bodyPr>
          <a:lstStyle/>
          <a:p>
            <a:pPr>
              <a:spcBef>
                <a:spcPts val="0"/>
              </a:spcBef>
              <a:spcAft>
                <a:spcPts val="0"/>
              </a:spcAft>
            </a:pPr>
            <a:endParaRPr lang="en-US" sz="1600" dirty="0" smtClean="0"/>
          </a:p>
          <a:p>
            <a:pPr>
              <a:spcBef>
                <a:spcPts val="0"/>
              </a:spcBef>
              <a:spcAft>
                <a:spcPts val="0"/>
              </a:spcAft>
            </a:pPr>
            <a:r>
              <a:rPr lang="en-US" sz="1600" dirty="0" smtClean="0"/>
              <a:t>Kevin and Sarah have been dating seriously for about six months. Both agree that they have a close relationship with a lot of warmth and support. After going to a romantic movie, Kevin and Sarah go back to Kevin’s apartment. Sarah says, “Kevin, if we’re going to do it, I want you to use a condom. I have one in my bag.” Kevin says, “Gosh, honey, are you serious? Don’t you trust me? I mean, it’s not as though I have AIDS or something.” Sarah seems to be caught off guard and pauses for a moment before responding. “Kevin, I know how you feel about me, and I trust you, but a condom makes good sense because it is easy for anyone to pick up a sexually transmitted disease. Some of these diseases are hard to detect and even harder to cure, especially for women. I don’t want to end up not being able to have children when I am ready to as a result of carelessness.” Kevin quickly blurts, “But these things are so plastic. You know, Sarah, a guy doesn’t feel anything if he wears one of those!” Sarah’s voice carries a tinge of bitterness. “Kevin, I wanted to make love with you, but now I feel you are just after your own pleasure and don’t really care about the possible consequences for me. I am the one who gets pregnant, I am the one who has to get an abortion or carry the baby for nine months, and in the end, I am now the one who has to ask for commonsense preventive measure that would protect both of us.” Kevin’s tone now becomes disappointed but still angry. “Come on, and I will take you home.”  </a:t>
            </a:r>
          </a:p>
          <a:p>
            <a:pPr>
              <a:spcBef>
                <a:spcPts val="0"/>
              </a:spcBef>
              <a:spcAft>
                <a:spcPts val="0"/>
              </a:spcAft>
            </a:pPr>
            <a:endParaRPr lang="en-US" sz="2400" dirty="0"/>
          </a:p>
          <a:p>
            <a:endParaRPr lang="en-US" sz="2400" dirty="0"/>
          </a:p>
        </p:txBody>
      </p:sp>
    </p:spTree>
    <p:extLst>
      <p:ext uri="{BB962C8B-B14F-4D97-AF65-F5344CB8AC3E}">
        <p14:creationId xmlns:p14="http://schemas.microsoft.com/office/powerpoint/2010/main" val="2663526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3200" dirty="0" smtClean="0">
                <a:solidFill>
                  <a:srgbClr val="1782BF"/>
                </a:solidFill>
              </a:rPr>
              <a:t>Social exchange framework:</a:t>
            </a:r>
            <a:br>
              <a:rPr lang="en-US" sz="3200" dirty="0" smtClean="0">
                <a:solidFill>
                  <a:srgbClr val="1782BF"/>
                </a:solidFill>
              </a:rPr>
            </a:br>
            <a:r>
              <a:rPr lang="en-US" sz="3200" dirty="0"/>
              <a:t>Intellectual traditions </a:t>
            </a:r>
            <a:endParaRPr lang="en-US" sz="3200" dirty="0">
              <a:solidFill>
                <a:srgbClr val="1782BF"/>
              </a:solidFill>
            </a:endParaRPr>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smtClean="0"/>
              <a:t>Utilitarianism </a:t>
            </a:r>
            <a:endParaRPr lang="en-US" sz="2400" dirty="0"/>
          </a:p>
          <a:p>
            <a:pPr marL="342900" indent="-342900">
              <a:spcBef>
                <a:spcPts val="0"/>
              </a:spcBef>
              <a:spcAft>
                <a:spcPts val="0"/>
              </a:spcAft>
              <a:buFont typeface="Arial"/>
              <a:buChar char="•"/>
            </a:pPr>
            <a:r>
              <a:rPr lang="en-US" sz="2400" dirty="0" smtClean="0"/>
              <a:t>A philosophical perspective that has heavily influenced exchange theories in the social sciences</a:t>
            </a:r>
          </a:p>
          <a:p>
            <a:pPr marL="342900" indent="-342900">
              <a:spcBef>
                <a:spcPts val="0"/>
              </a:spcBef>
              <a:spcAft>
                <a:spcPts val="0"/>
              </a:spcAft>
              <a:buFont typeface="Arial"/>
              <a:buChar char="•"/>
            </a:pPr>
            <a:r>
              <a:rPr lang="en-US" sz="2400" dirty="0"/>
              <a:t>I</a:t>
            </a:r>
            <a:r>
              <a:rPr lang="en-US" sz="2400" dirty="0" smtClean="0"/>
              <a:t>ndividuals weigh the rewards and costs associated with behavioral choices </a:t>
            </a:r>
          </a:p>
          <a:p>
            <a:pPr marL="342900" indent="-342900">
              <a:spcBef>
                <a:spcPts val="0"/>
              </a:spcBef>
              <a:spcAft>
                <a:spcPts val="0"/>
              </a:spcAft>
              <a:buFont typeface="Arial"/>
              <a:buChar char="•"/>
            </a:pPr>
            <a:r>
              <a:rPr lang="en-US" sz="2400" dirty="0" smtClean="0"/>
              <a:t>They choose those activities that maximize their rewards </a:t>
            </a:r>
            <a:endParaRPr lang="en-US" sz="2400" dirty="0"/>
          </a:p>
        </p:txBody>
      </p:sp>
    </p:spTree>
    <p:extLst>
      <p:ext uri="{BB962C8B-B14F-4D97-AF65-F5344CB8AC3E}">
        <p14:creationId xmlns:p14="http://schemas.microsoft.com/office/powerpoint/2010/main" val="7849548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3200" dirty="0" smtClean="0">
                <a:solidFill>
                  <a:srgbClr val="1782BF"/>
                </a:solidFill>
              </a:rPr>
              <a:t>Social exchange framework:</a:t>
            </a:r>
            <a:br>
              <a:rPr lang="en-US" sz="3200" dirty="0" smtClean="0">
                <a:solidFill>
                  <a:srgbClr val="1782BF"/>
                </a:solidFill>
              </a:rPr>
            </a:br>
            <a:r>
              <a:rPr lang="en-US" sz="3200" dirty="0"/>
              <a:t>Focus and assumptions </a:t>
            </a:r>
            <a:endParaRPr lang="en-US" sz="3200" dirty="0">
              <a:solidFill>
                <a:srgbClr val="1782BF"/>
              </a:solidFill>
            </a:endParaRPr>
          </a:p>
        </p:txBody>
      </p:sp>
      <p:sp>
        <p:nvSpPr>
          <p:cNvPr id="3" name="Content Placeholder 2"/>
          <p:cNvSpPr>
            <a:spLocks noGrp="1"/>
          </p:cNvSpPr>
          <p:nvPr>
            <p:ph idx="1"/>
          </p:nvPr>
        </p:nvSpPr>
        <p:spPr/>
        <p:txBody>
          <a:bodyPr>
            <a:normAutofit fontScale="92500" lnSpcReduction="20000"/>
          </a:bodyPr>
          <a:lstStyle/>
          <a:p>
            <a:pPr>
              <a:spcBef>
                <a:spcPts val="0"/>
              </a:spcBef>
              <a:spcAft>
                <a:spcPts val="0"/>
              </a:spcAft>
            </a:pPr>
            <a:endParaRPr lang="en-US" sz="2400" dirty="0" smtClean="0"/>
          </a:p>
          <a:p>
            <a:pPr marL="342900" indent="-342900">
              <a:spcBef>
                <a:spcPts val="0"/>
              </a:spcBef>
              <a:spcAft>
                <a:spcPts val="0"/>
              </a:spcAft>
              <a:buFont typeface="Arial"/>
              <a:buChar char="•"/>
            </a:pPr>
            <a:r>
              <a:rPr lang="en-US" sz="2400" dirty="0" smtClean="0"/>
              <a:t>Human beings are viewed as motivated out of self-interest</a:t>
            </a:r>
          </a:p>
          <a:p>
            <a:pPr marL="342900" indent="-342900">
              <a:spcBef>
                <a:spcPts val="0"/>
              </a:spcBef>
              <a:spcAft>
                <a:spcPts val="0"/>
              </a:spcAft>
              <a:buFont typeface="Arial"/>
              <a:buChar char="•"/>
            </a:pPr>
            <a:r>
              <a:rPr lang="en-US" sz="2400" dirty="0" smtClean="0"/>
              <a:t>The focus is on the individual and what propels that individual to action </a:t>
            </a:r>
          </a:p>
          <a:p>
            <a:pPr marL="342900" indent="-342900">
              <a:spcBef>
                <a:spcPts val="0"/>
              </a:spcBef>
              <a:spcAft>
                <a:spcPts val="0"/>
              </a:spcAft>
              <a:buFont typeface="Arial"/>
              <a:buChar char="•"/>
            </a:pPr>
            <a:r>
              <a:rPr lang="en-US" sz="2400" dirty="0" smtClean="0"/>
              <a:t>Exchange theory is based on the assumption of individual self-interest </a:t>
            </a:r>
          </a:p>
          <a:p>
            <a:pPr marL="342900" indent="-342900">
              <a:spcBef>
                <a:spcPts val="0"/>
              </a:spcBef>
              <a:spcAft>
                <a:spcPts val="0"/>
              </a:spcAft>
              <a:buFont typeface="Arial"/>
              <a:buChar char="•"/>
            </a:pPr>
            <a:r>
              <a:rPr lang="en-US" sz="2400" dirty="0"/>
              <a:t>S</a:t>
            </a:r>
            <a:r>
              <a:rPr lang="en-US" sz="2400" dirty="0" smtClean="0"/>
              <a:t>ocial scientists can understand an individual’s actions by understanding the individual’s interests and values </a:t>
            </a:r>
          </a:p>
          <a:p>
            <a:pPr marL="342900" indent="-342900">
              <a:spcBef>
                <a:spcPts val="0"/>
              </a:spcBef>
              <a:spcAft>
                <a:spcPts val="0"/>
              </a:spcAft>
              <a:buFont typeface="Arial"/>
              <a:buChar char="•"/>
            </a:pPr>
            <a:r>
              <a:rPr lang="en-US" sz="2400" dirty="0" smtClean="0"/>
              <a:t>These interests allow the individual to account for both costs and rewards and make choices that maximize the individual’s profit</a:t>
            </a:r>
          </a:p>
          <a:p>
            <a:pPr marL="342900" indent="-342900">
              <a:spcBef>
                <a:spcPts val="0"/>
              </a:spcBef>
              <a:spcAft>
                <a:spcPts val="0"/>
              </a:spcAft>
              <a:buFont typeface="Arial"/>
              <a:buChar char="•"/>
            </a:pPr>
            <a:r>
              <a:rPr lang="en-US" sz="2400" dirty="0" smtClean="0"/>
              <a:t>Rational actors choose a course of action that produces the greatest benefit </a:t>
            </a:r>
            <a:endParaRPr lang="en-US" sz="2400" dirty="0"/>
          </a:p>
        </p:txBody>
      </p:sp>
    </p:spTree>
    <p:extLst>
      <p:ext uri="{BB962C8B-B14F-4D97-AF65-F5344CB8AC3E}">
        <p14:creationId xmlns:p14="http://schemas.microsoft.com/office/powerpoint/2010/main" val="220573240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3200" dirty="0" smtClean="0">
                <a:solidFill>
                  <a:srgbClr val="1782BF"/>
                </a:solidFill>
              </a:rPr>
              <a:t>Social exchange framework:</a:t>
            </a:r>
            <a:br>
              <a:rPr lang="en-US" sz="3200" dirty="0" smtClean="0">
                <a:solidFill>
                  <a:srgbClr val="1782BF"/>
                </a:solidFill>
              </a:rPr>
            </a:br>
            <a:r>
              <a:rPr lang="en-US" sz="3200" dirty="0" smtClean="0"/>
              <a:t>Concepts</a:t>
            </a:r>
            <a:endParaRPr lang="en-US" sz="3200" dirty="0">
              <a:solidFill>
                <a:srgbClr val="1782BF"/>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1898608"/>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934310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3200" dirty="0" smtClean="0">
                <a:solidFill>
                  <a:srgbClr val="1782BF"/>
                </a:solidFill>
              </a:rPr>
              <a:t>Social exchange framework:</a:t>
            </a:r>
            <a:br>
              <a:rPr lang="en-US" sz="3200" dirty="0" smtClean="0">
                <a:solidFill>
                  <a:srgbClr val="1782BF"/>
                </a:solidFill>
              </a:rPr>
            </a:br>
            <a:r>
              <a:rPr lang="en-US" sz="3200" dirty="0" smtClean="0">
                <a:solidFill>
                  <a:srgbClr val="1782BF"/>
                </a:solidFill>
              </a:rPr>
              <a:t>Propositions </a:t>
            </a:r>
            <a:endParaRPr lang="en-US" sz="3200" dirty="0">
              <a:solidFill>
                <a:srgbClr val="1782BF"/>
              </a:solidFill>
            </a:endParaRPr>
          </a:p>
        </p:txBody>
      </p:sp>
      <p:sp>
        <p:nvSpPr>
          <p:cNvPr id="3" name="Content Placeholder 2"/>
          <p:cNvSpPr>
            <a:spLocks noGrp="1"/>
          </p:cNvSpPr>
          <p:nvPr>
            <p:ph idx="1"/>
          </p:nvPr>
        </p:nvSpPr>
        <p:spPr/>
        <p:txBody>
          <a:bodyPr>
            <a:noAutofit/>
          </a:bodyPr>
          <a:lstStyle/>
          <a:p>
            <a:pPr>
              <a:spcBef>
                <a:spcPts val="0"/>
              </a:spcBef>
              <a:spcAft>
                <a:spcPts val="0"/>
              </a:spcAft>
            </a:pPr>
            <a:endParaRPr lang="en-US" sz="2400" dirty="0" smtClean="0"/>
          </a:p>
          <a:p>
            <a:pPr>
              <a:spcBef>
                <a:spcPts val="0"/>
              </a:spcBef>
              <a:spcAft>
                <a:spcPts val="0"/>
              </a:spcAft>
            </a:pPr>
            <a:r>
              <a:rPr lang="en-US" sz="2400" dirty="0" smtClean="0"/>
              <a:t>Individuals </a:t>
            </a:r>
            <a:r>
              <a:rPr lang="en-US" sz="2400" dirty="0"/>
              <a:t>come together in groups so as to maximize their rewards </a:t>
            </a:r>
          </a:p>
          <a:p>
            <a:pPr marL="171450" indent="-171450">
              <a:spcBef>
                <a:spcPts val="0"/>
              </a:spcBef>
              <a:spcAft>
                <a:spcPts val="0"/>
              </a:spcAft>
              <a:buFont typeface="Arial"/>
              <a:buChar char="•"/>
            </a:pPr>
            <a:r>
              <a:rPr lang="en-US" sz="2400" dirty="0" smtClean="0"/>
              <a:t>If </a:t>
            </a:r>
            <a:r>
              <a:rPr lang="en-US" sz="2400" dirty="0"/>
              <a:t>the costs of group membership exceed the rewards of group membership, then membership in the group is no longer a rational choice </a:t>
            </a:r>
          </a:p>
          <a:p>
            <a:pPr marL="171450" indent="-171450">
              <a:spcBef>
                <a:spcPts val="0"/>
              </a:spcBef>
              <a:spcAft>
                <a:spcPts val="0"/>
              </a:spcAft>
              <a:buFont typeface="Arial"/>
              <a:buChar char="•"/>
            </a:pPr>
            <a:r>
              <a:rPr lang="en-US" sz="2400" dirty="0"/>
              <a:t>T</a:t>
            </a:r>
            <a:r>
              <a:rPr lang="en-US" sz="2400" dirty="0" smtClean="0"/>
              <a:t>he </a:t>
            </a:r>
            <a:r>
              <a:rPr lang="en-US" sz="2400" dirty="0"/>
              <a:t>family group is usually conceptualized as a source of rewards </a:t>
            </a:r>
            <a:r>
              <a:rPr lang="en-US" sz="2400" dirty="0" smtClean="0"/>
              <a:t>for </a:t>
            </a:r>
            <a:r>
              <a:rPr lang="en-US" sz="2400" dirty="0"/>
              <a:t>individual members </a:t>
            </a:r>
          </a:p>
        </p:txBody>
      </p:sp>
    </p:spTree>
    <p:extLst>
      <p:ext uri="{BB962C8B-B14F-4D97-AF65-F5344CB8AC3E}">
        <p14:creationId xmlns:p14="http://schemas.microsoft.com/office/powerpoint/2010/main" val="416156818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r>
              <a:rPr lang="en-US" sz="3200" dirty="0" smtClean="0">
                <a:solidFill>
                  <a:srgbClr val="1782BF"/>
                </a:solidFill>
              </a:rPr>
              <a:t>Social exchange framework:</a:t>
            </a:r>
            <a:br>
              <a:rPr lang="en-US" sz="3200" dirty="0" smtClean="0">
                <a:solidFill>
                  <a:srgbClr val="1782BF"/>
                </a:solidFill>
              </a:rPr>
            </a:br>
            <a:r>
              <a:rPr lang="en-US" sz="3200" dirty="0"/>
              <a:t>Empirical </a:t>
            </a:r>
            <a:r>
              <a:rPr lang="en-US" sz="3200" dirty="0" smtClean="0"/>
              <a:t>application</a:t>
            </a:r>
            <a:endParaRPr lang="en-US" sz="3200" dirty="0">
              <a:solidFill>
                <a:srgbClr val="1782BF"/>
              </a:solidFill>
            </a:endParaRPr>
          </a:p>
        </p:txBody>
      </p:sp>
      <p:sp>
        <p:nvSpPr>
          <p:cNvPr id="3" name="Content Placeholder 2"/>
          <p:cNvSpPr>
            <a:spLocks noGrp="1"/>
          </p:cNvSpPr>
          <p:nvPr>
            <p:ph idx="1"/>
          </p:nvPr>
        </p:nvSpPr>
        <p:spPr/>
        <p:txBody>
          <a:bodyPr>
            <a:noAutofit/>
          </a:bodyPr>
          <a:lstStyle/>
          <a:p>
            <a:pPr>
              <a:spcBef>
                <a:spcPts val="0"/>
              </a:spcBef>
              <a:spcAft>
                <a:spcPts val="0"/>
              </a:spcAft>
            </a:pPr>
            <a:endParaRPr lang="en-US" sz="2400" dirty="0" smtClean="0"/>
          </a:p>
          <a:p>
            <a:pPr>
              <a:spcBef>
                <a:spcPts val="0"/>
              </a:spcBef>
              <a:spcAft>
                <a:spcPts val="0"/>
              </a:spcAft>
            </a:pPr>
            <a:r>
              <a:rPr lang="en-US" dirty="0" smtClean="0"/>
              <a:t>In most </a:t>
            </a:r>
            <a:r>
              <a:rPr lang="en-US" dirty="0"/>
              <a:t>cultures, sex seems more actively sought after by males than females </a:t>
            </a:r>
          </a:p>
          <a:p>
            <a:pPr marL="171450" indent="-171450">
              <a:spcBef>
                <a:spcPts val="0"/>
              </a:spcBef>
              <a:spcAft>
                <a:spcPts val="0"/>
              </a:spcAft>
              <a:buFont typeface="Arial"/>
              <a:buChar char="•"/>
            </a:pPr>
            <a:r>
              <a:rPr lang="en-US" dirty="0"/>
              <a:t>Nye (1979) argues that males are more likely to exchange rewards </a:t>
            </a:r>
            <a:r>
              <a:rPr lang="en-US" dirty="0" smtClean="0"/>
              <a:t>for </a:t>
            </a:r>
            <a:r>
              <a:rPr lang="en-US" dirty="0"/>
              <a:t>sexual access</a:t>
            </a:r>
          </a:p>
          <a:p>
            <a:pPr marL="171450" indent="-171450">
              <a:spcBef>
                <a:spcPts val="0"/>
              </a:spcBef>
              <a:spcAft>
                <a:spcPts val="0"/>
              </a:spcAft>
              <a:buFont typeface="Arial"/>
              <a:buChar char="•"/>
            </a:pPr>
            <a:r>
              <a:rPr lang="en-US" dirty="0"/>
              <a:t>I</a:t>
            </a:r>
            <a:r>
              <a:rPr lang="en-US" dirty="0" smtClean="0"/>
              <a:t>n most </a:t>
            </a:r>
            <a:r>
              <a:rPr lang="en-US" dirty="0"/>
              <a:t>cultures, women take the major responsibility for the children they bear</a:t>
            </a:r>
          </a:p>
          <a:p>
            <a:pPr marL="171450" indent="-171450">
              <a:spcBef>
                <a:spcPts val="0"/>
              </a:spcBef>
              <a:spcAft>
                <a:spcPts val="0"/>
              </a:spcAft>
              <a:buFont typeface="Arial"/>
              <a:buChar char="•"/>
            </a:pPr>
            <a:r>
              <a:rPr lang="en-US" dirty="0"/>
              <a:t>M</a:t>
            </a:r>
            <a:r>
              <a:rPr lang="en-US" dirty="0" smtClean="0"/>
              <a:t>en </a:t>
            </a:r>
            <a:r>
              <a:rPr lang="en-US" dirty="0"/>
              <a:t>for the most part report better outcomes from sex than do females</a:t>
            </a:r>
          </a:p>
          <a:p>
            <a:pPr marL="171450" indent="-171450">
              <a:spcBef>
                <a:spcPts val="0"/>
              </a:spcBef>
              <a:spcAft>
                <a:spcPts val="0"/>
              </a:spcAft>
              <a:buFont typeface="Arial"/>
              <a:buChar char="•"/>
            </a:pPr>
            <a:r>
              <a:rPr lang="en-US" dirty="0"/>
              <a:t>R</a:t>
            </a:r>
            <a:r>
              <a:rPr lang="en-US" dirty="0" smtClean="0"/>
              <a:t>elative </a:t>
            </a:r>
            <a:r>
              <a:rPr lang="en-US" dirty="0"/>
              <a:t>to females, </a:t>
            </a:r>
            <a:r>
              <a:rPr lang="en-US" dirty="0" smtClean="0"/>
              <a:t>males </a:t>
            </a:r>
            <a:r>
              <a:rPr lang="en-US" dirty="0"/>
              <a:t>find that sex offers greater rewards and fewer costs </a:t>
            </a:r>
          </a:p>
          <a:p>
            <a:pPr marL="171450" indent="-171450">
              <a:spcBef>
                <a:spcPts val="0"/>
              </a:spcBef>
              <a:spcAft>
                <a:spcPts val="0"/>
              </a:spcAft>
              <a:buFont typeface="Arial"/>
              <a:buChar char="•"/>
            </a:pPr>
            <a:r>
              <a:rPr lang="en-US" dirty="0"/>
              <a:t>As a result, men must increase the </a:t>
            </a:r>
            <a:r>
              <a:rPr lang="en-US" dirty="0" smtClean="0"/>
              <a:t>rewards </a:t>
            </a:r>
            <a:r>
              <a:rPr lang="en-US" dirty="0"/>
              <a:t>for females </a:t>
            </a:r>
            <a:endParaRPr lang="en-US" dirty="0" smtClean="0"/>
          </a:p>
          <a:p>
            <a:pPr marL="171450" indent="-171450">
              <a:spcBef>
                <a:spcPts val="0"/>
              </a:spcBef>
              <a:spcAft>
                <a:spcPts val="0"/>
              </a:spcAft>
              <a:buFont typeface="Arial"/>
              <a:buChar char="•"/>
            </a:pPr>
            <a:r>
              <a:rPr lang="en-US" dirty="0" smtClean="0"/>
              <a:t>For example, marriage, money, status </a:t>
            </a:r>
          </a:p>
          <a:p>
            <a:pPr>
              <a:spcBef>
                <a:spcPts val="0"/>
              </a:spcBef>
              <a:spcAft>
                <a:spcPts val="0"/>
              </a:spcAft>
            </a:pPr>
            <a:r>
              <a:rPr lang="en-US" sz="1200" b="0" dirty="0"/>
              <a:t>W. R Burr, R. Hill, F. I. Nye and I. Reiss (1979) </a:t>
            </a:r>
            <a:r>
              <a:rPr lang="en-US" sz="1200" b="0" i="1" dirty="0"/>
              <a:t>Contemporary Theories about the Family (2 vols.</a:t>
            </a:r>
            <a:r>
              <a:rPr lang="en-US" sz="1200" b="0" i="1" dirty="0" smtClean="0"/>
              <a:t>)</a:t>
            </a:r>
            <a:endParaRPr lang="en-US" sz="1200" b="0" dirty="0"/>
          </a:p>
        </p:txBody>
      </p:sp>
    </p:spTree>
    <p:extLst>
      <p:ext uri="{BB962C8B-B14F-4D97-AF65-F5344CB8AC3E}">
        <p14:creationId xmlns:p14="http://schemas.microsoft.com/office/powerpoint/2010/main" val="374809540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6080"/>
            <a:ext cx="7904480" cy="5740083"/>
          </a:xfrm>
        </p:spPr>
        <p:txBody>
          <a:bodyPr>
            <a:normAutofit fontScale="92500"/>
          </a:bodyPr>
          <a:lstStyle/>
          <a:p>
            <a:pPr>
              <a:spcBef>
                <a:spcPts val="0"/>
              </a:spcBef>
              <a:spcAft>
                <a:spcPts val="0"/>
              </a:spcAft>
            </a:pPr>
            <a:endParaRPr lang="en-US" sz="1600" dirty="0" smtClean="0"/>
          </a:p>
          <a:p>
            <a:pPr>
              <a:spcBef>
                <a:spcPts val="0"/>
              </a:spcBef>
              <a:spcAft>
                <a:spcPts val="0"/>
              </a:spcAft>
            </a:pPr>
            <a:r>
              <a:rPr lang="en-US" sz="1600" dirty="0" smtClean="0"/>
              <a:t>Nicole, Michael, and their teenage son, James, have agreed to participate in a social survey about family life. Survey officials requested that all three of them participate in answering questions. The doorbell rings and they meet the interviewer, a young woman named Kim. Kim asks that each of the family members fill out a section of the questionnaire independently of other members. James takes his questionnaire to his room, Michael fills his out in the kitchen, and Nicole completes hers in the living room, where Kim is waiting. After all three family members have completed their questionnaires, Kim briefly examines them. She then says, “Gosh, all three of you answered the question about how traditional or nontraditional your family is in very different ways. Would you folks mind discussing this with me for just a moment? We are supposed to discuss differences of opinion as part of the survey, and if you don’t mind, I’ll take notes occasionally.” The family agrees. It turns out that James believes his family is fairly traditional, Nicole believes the family is very traditional, and her husband, Michael, thinks the family is extremely nontraditional. Nicole says that she thinks the family is traditional because she feels she has to do all of the cleaning up after the “guys”. Michael says he thinks they are nontraditional because his mother never worked outside the home. He points out that his wife earns more money than he does. James believes they are fairly traditional because he has a mother and father that aren’t divorced. Finally, Michael asks Kim, the researcher, what the survey means by traditional. After the family is told the meaning, Kim asks if that information would change their answers. All three family members say, “Yes,” and that the survey meaning is not very close to what they think of as traditional.   </a:t>
            </a:r>
          </a:p>
          <a:p>
            <a:pPr>
              <a:spcBef>
                <a:spcPts val="0"/>
              </a:spcBef>
              <a:spcAft>
                <a:spcPts val="0"/>
              </a:spcAft>
            </a:pPr>
            <a:endParaRPr lang="en-US" sz="2400" dirty="0"/>
          </a:p>
          <a:p>
            <a:endParaRPr lang="en-US" sz="2400" dirty="0"/>
          </a:p>
        </p:txBody>
      </p:sp>
    </p:spTree>
    <p:extLst>
      <p:ext uri="{BB962C8B-B14F-4D97-AF65-F5344CB8AC3E}">
        <p14:creationId xmlns:p14="http://schemas.microsoft.com/office/powerpoint/2010/main" val="38968918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Last week</a:t>
            </a:r>
            <a:endParaRPr lang="en-US" sz="32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sz="2400" dirty="0" smtClean="0"/>
          </a:p>
          <a:p>
            <a:pPr marL="342900" indent="-342900">
              <a:spcBef>
                <a:spcPts val="0"/>
              </a:spcBef>
              <a:spcAft>
                <a:spcPts val="0"/>
              </a:spcAft>
              <a:buFont typeface="Arial"/>
              <a:buChar char="•"/>
            </a:pPr>
            <a:r>
              <a:rPr lang="en-US" sz="2400" dirty="0" smtClean="0"/>
              <a:t>Conceptualization of family ideology</a:t>
            </a:r>
            <a:endParaRPr lang="en-US" sz="2400" dirty="0"/>
          </a:p>
          <a:p>
            <a:pPr marL="342900" indent="-342900">
              <a:spcBef>
                <a:spcPts val="0"/>
              </a:spcBef>
              <a:spcAft>
                <a:spcPts val="0"/>
              </a:spcAft>
              <a:buFont typeface="Arial"/>
              <a:buChar char="•"/>
            </a:pPr>
            <a:endParaRPr lang="en-US" sz="2400" dirty="0" smtClean="0"/>
          </a:p>
          <a:p>
            <a:pPr marL="342900" indent="-342900">
              <a:spcBef>
                <a:spcPts val="0"/>
              </a:spcBef>
              <a:spcAft>
                <a:spcPts val="0"/>
              </a:spcAft>
              <a:buFont typeface="Arial"/>
              <a:buChar char="•"/>
            </a:pPr>
            <a:r>
              <a:rPr lang="en-US" sz="2400" dirty="0" smtClean="0"/>
              <a:t>Context of family ideology</a:t>
            </a:r>
            <a:endParaRPr lang="en-US" sz="2400" dirty="0"/>
          </a:p>
          <a:p>
            <a:pPr marL="342900" indent="-342900">
              <a:spcBef>
                <a:spcPts val="0"/>
              </a:spcBef>
              <a:spcAft>
                <a:spcPts val="0"/>
              </a:spcAft>
              <a:buFont typeface="Arial"/>
              <a:buChar char="•"/>
            </a:pPr>
            <a:endParaRPr lang="en-US" sz="2400" dirty="0" smtClean="0"/>
          </a:p>
          <a:p>
            <a:pPr marL="342900" indent="-342900">
              <a:spcBef>
                <a:spcPts val="0"/>
              </a:spcBef>
              <a:spcAft>
                <a:spcPts val="0"/>
              </a:spcAft>
              <a:buFont typeface="Arial"/>
              <a:buChar char="•"/>
            </a:pPr>
            <a:r>
              <a:rPr lang="en-US" sz="2400" dirty="0" smtClean="0"/>
              <a:t>Elements of family ideology</a:t>
            </a:r>
          </a:p>
        </p:txBody>
      </p:sp>
    </p:spTree>
    <p:extLst>
      <p:ext uri="{BB962C8B-B14F-4D97-AF65-F5344CB8AC3E}">
        <p14:creationId xmlns:p14="http://schemas.microsoft.com/office/powerpoint/2010/main" val="124032187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Symbolic interaction framework:</a:t>
            </a:r>
            <a:br>
              <a:rPr lang="en-US" sz="2800" dirty="0" smtClean="0">
                <a:solidFill>
                  <a:srgbClr val="1782BF"/>
                </a:solidFill>
              </a:rPr>
            </a:br>
            <a:r>
              <a:rPr lang="en-US" sz="2800" dirty="0"/>
              <a:t>Intellectual </a:t>
            </a:r>
            <a:r>
              <a:rPr lang="en-US" sz="2800" dirty="0" smtClean="0"/>
              <a:t>traditions</a:t>
            </a:r>
            <a:endParaRPr lang="en-US" sz="2800" dirty="0">
              <a:solidFill>
                <a:srgbClr val="1782BF"/>
              </a:solidFill>
            </a:endParaRPr>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smtClean="0"/>
              <a:t>George </a:t>
            </a:r>
            <a:r>
              <a:rPr lang="en-US" sz="2400" dirty="0"/>
              <a:t>Herbert Mead </a:t>
            </a:r>
            <a:r>
              <a:rPr lang="en-US" sz="2400" dirty="0" smtClean="0"/>
              <a:t>and symbolic </a:t>
            </a:r>
            <a:r>
              <a:rPr lang="en-US" sz="2400" dirty="0"/>
              <a:t>interactionism</a:t>
            </a:r>
          </a:p>
          <a:p>
            <a:pPr marL="342900" indent="-342900">
              <a:spcBef>
                <a:spcPts val="0"/>
              </a:spcBef>
              <a:spcAft>
                <a:spcPts val="0"/>
              </a:spcAft>
              <a:buFont typeface="Arial"/>
              <a:buChar char="•"/>
            </a:pPr>
            <a:r>
              <a:rPr lang="en-US" sz="2400" dirty="0" smtClean="0"/>
              <a:t>By </a:t>
            </a:r>
            <a:r>
              <a:rPr lang="en-US" sz="2400" dirty="0"/>
              <a:t>sharing common symbols, humans can adapt to and survive in their environment </a:t>
            </a:r>
          </a:p>
          <a:p>
            <a:pPr marL="342900" indent="-342900">
              <a:spcBef>
                <a:spcPts val="0"/>
              </a:spcBef>
              <a:spcAft>
                <a:spcPts val="0"/>
              </a:spcAft>
              <a:buFont typeface="Arial"/>
              <a:buChar char="•"/>
            </a:pPr>
            <a:r>
              <a:rPr lang="en-US" sz="2400" dirty="0" smtClean="0"/>
              <a:t>The process </a:t>
            </a:r>
            <a:r>
              <a:rPr lang="en-US" sz="2400" dirty="0"/>
              <a:t>by which infants come to </a:t>
            </a:r>
            <a:r>
              <a:rPr lang="en-US" sz="2400" dirty="0" smtClean="0"/>
              <a:t>acquire the symbol system of the society </a:t>
            </a:r>
          </a:p>
        </p:txBody>
      </p:sp>
    </p:spTree>
    <p:extLst>
      <p:ext uri="{BB962C8B-B14F-4D97-AF65-F5344CB8AC3E}">
        <p14:creationId xmlns:p14="http://schemas.microsoft.com/office/powerpoint/2010/main" val="135666851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Symbolic interaction framework:</a:t>
            </a:r>
            <a:br>
              <a:rPr lang="en-US" sz="2800" dirty="0" smtClean="0">
                <a:solidFill>
                  <a:srgbClr val="1782BF"/>
                </a:solidFill>
              </a:rPr>
            </a:br>
            <a:r>
              <a:rPr lang="en-US" sz="2800" dirty="0"/>
              <a:t>Intellectual </a:t>
            </a:r>
            <a:r>
              <a:rPr lang="en-US" sz="2800" dirty="0" smtClean="0"/>
              <a:t>traditions</a:t>
            </a:r>
            <a:endParaRPr lang="en-US" sz="2800" dirty="0">
              <a:solidFill>
                <a:srgbClr val="1782BF"/>
              </a:solidFill>
            </a:endParaRPr>
          </a:p>
        </p:txBody>
      </p:sp>
      <p:sp>
        <p:nvSpPr>
          <p:cNvPr id="3" name="Content Placeholder 2"/>
          <p:cNvSpPr>
            <a:spLocks noGrp="1"/>
          </p:cNvSpPr>
          <p:nvPr>
            <p:ph idx="1"/>
          </p:nvPr>
        </p:nvSpPr>
        <p:spPr/>
        <p:txBody>
          <a:bodyPr>
            <a:normAutofit lnSpcReduction="10000"/>
          </a:bodyPr>
          <a:lstStyle/>
          <a:p>
            <a:pPr>
              <a:spcBef>
                <a:spcPts val="0"/>
              </a:spcBef>
              <a:spcAft>
                <a:spcPts val="0"/>
              </a:spcAft>
            </a:pPr>
            <a:endParaRPr lang="en-US" sz="2400" dirty="0" smtClean="0"/>
          </a:p>
          <a:p>
            <a:pPr>
              <a:spcBef>
                <a:spcPts val="0"/>
              </a:spcBef>
              <a:spcAft>
                <a:spcPts val="0"/>
              </a:spcAft>
            </a:pPr>
            <a:r>
              <a:rPr lang="en-US" sz="2400" dirty="0" smtClean="0"/>
              <a:t>Humans </a:t>
            </a:r>
            <a:r>
              <a:rPr lang="en-US" sz="2400" dirty="0"/>
              <a:t>have the ability to mentally form associations</a:t>
            </a:r>
          </a:p>
          <a:p>
            <a:pPr marL="342900" indent="-342900">
              <a:spcBef>
                <a:spcPts val="0"/>
              </a:spcBef>
              <a:spcAft>
                <a:spcPts val="0"/>
              </a:spcAft>
              <a:buFont typeface="Arial"/>
              <a:buChar char="•"/>
            </a:pPr>
            <a:r>
              <a:rPr lang="en-US" sz="2400" dirty="0"/>
              <a:t>For example, when A is associated with B, we could say A is a sign for B</a:t>
            </a:r>
          </a:p>
          <a:p>
            <a:pPr marL="342900" indent="-342900">
              <a:spcBef>
                <a:spcPts val="0"/>
              </a:spcBef>
              <a:spcAft>
                <a:spcPts val="0"/>
              </a:spcAft>
              <a:buFont typeface="Arial"/>
              <a:buChar char="•"/>
            </a:pPr>
            <a:r>
              <a:rPr lang="en-US" sz="2400" dirty="0"/>
              <a:t>A sign is a necessary ingredient for the development of a symbol</a:t>
            </a:r>
          </a:p>
          <a:p>
            <a:pPr marL="342900" indent="-342900">
              <a:spcBef>
                <a:spcPts val="0"/>
              </a:spcBef>
              <a:spcAft>
                <a:spcPts val="0"/>
              </a:spcAft>
              <a:buFont typeface="Arial"/>
              <a:buChar char="•"/>
            </a:pPr>
            <a:r>
              <a:rPr lang="en-US" sz="2400" dirty="0"/>
              <a:t>A symbol is any sign that is agreed on by convention </a:t>
            </a:r>
          </a:p>
          <a:p>
            <a:pPr marL="342900" indent="-342900">
              <a:spcBef>
                <a:spcPts val="0"/>
              </a:spcBef>
              <a:spcAft>
                <a:spcPts val="0"/>
              </a:spcAft>
              <a:buFont typeface="Arial"/>
              <a:buChar char="•"/>
            </a:pPr>
            <a:r>
              <a:rPr lang="en-US" sz="2400" dirty="0"/>
              <a:t>The question symbolic interactionism poses is, “How do we agree upon the sign?”   </a:t>
            </a:r>
            <a:endParaRPr lang="en-US" sz="2400" dirty="0" smtClean="0"/>
          </a:p>
          <a:p>
            <a:pPr marL="342900" indent="-342900">
              <a:spcBef>
                <a:spcPts val="0"/>
              </a:spcBef>
              <a:spcAft>
                <a:spcPts val="0"/>
              </a:spcAft>
              <a:buFont typeface="Arial"/>
              <a:buChar char="•"/>
            </a:pPr>
            <a:r>
              <a:rPr lang="en-US" sz="2400" dirty="0" smtClean="0"/>
              <a:t>For example, sounds such as “Dad”</a:t>
            </a:r>
            <a:endParaRPr lang="en-US" sz="2400" dirty="0"/>
          </a:p>
          <a:p>
            <a:pPr marL="342900" indent="-342900">
              <a:spcBef>
                <a:spcPts val="0"/>
              </a:spcBef>
              <a:spcAft>
                <a:spcPts val="0"/>
              </a:spcAft>
              <a:buFont typeface="Arial"/>
              <a:buChar char="•"/>
            </a:pPr>
            <a:endParaRPr lang="en-US" sz="2400" dirty="0"/>
          </a:p>
        </p:txBody>
      </p:sp>
    </p:spTree>
    <p:extLst>
      <p:ext uri="{BB962C8B-B14F-4D97-AF65-F5344CB8AC3E}">
        <p14:creationId xmlns:p14="http://schemas.microsoft.com/office/powerpoint/2010/main" val="123834508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Symbolic interaction framework:</a:t>
            </a:r>
            <a:br>
              <a:rPr lang="en-US" sz="2800" dirty="0" smtClean="0">
                <a:solidFill>
                  <a:srgbClr val="1782BF"/>
                </a:solidFill>
              </a:rPr>
            </a:br>
            <a:r>
              <a:rPr lang="en-US" sz="2800" dirty="0"/>
              <a:t>Focus and assumptions </a:t>
            </a:r>
            <a:endParaRPr lang="en-US" sz="2800" dirty="0">
              <a:solidFill>
                <a:srgbClr val="1782BF"/>
              </a:solidFill>
            </a:endParaRPr>
          </a:p>
        </p:txBody>
      </p:sp>
      <p:sp>
        <p:nvSpPr>
          <p:cNvPr id="3" name="Content Placeholder 2"/>
          <p:cNvSpPr>
            <a:spLocks noGrp="1"/>
          </p:cNvSpPr>
          <p:nvPr>
            <p:ph idx="1"/>
          </p:nvPr>
        </p:nvSpPr>
        <p:spPr/>
        <p:txBody>
          <a:bodyPr>
            <a:normAutofit fontScale="92500" lnSpcReduction="10000"/>
          </a:bodyPr>
          <a:lstStyle/>
          <a:p>
            <a:pPr>
              <a:spcBef>
                <a:spcPts val="0"/>
              </a:spcBef>
              <a:spcAft>
                <a:spcPts val="0"/>
              </a:spcAft>
            </a:pPr>
            <a:endParaRPr lang="en-US" sz="2400" dirty="0" smtClean="0"/>
          </a:p>
          <a:p>
            <a:pPr marL="342900" indent="-342900">
              <a:spcBef>
                <a:spcPts val="0"/>
              </a:spcBef>
              <a:spcAft>
                <a:spcPts val="0"/>
              </a:spcAft>
              <a:buFont typeface="Arial"/>
              <a:buChar char="•"/>
            </a:pPr>
            <a:r>
              <a:rPr lang="en-US" sz="2400" dirty="0" smtClean="0"/>
              <a:t>The </a:t>
            </a:r>
            <a:r>
              <a:rPr lang="en-US" sz="2400" dirty="0"/>
              <a:t>focus of symbolic interactionism </a:t>
            </a:r>
            <a:r>
              <a:rPr lang="en-US" sz="2400" dirty="0" smtClean="0"/>
              <a:t>is </a:t>
            </a:r>
            <a:r>
              <a:rPr lang="en-US" sz="2400" dirty="0"/>
              <a:t>on the acquisition </a:t>
            </a:r>
            <a:r>
              <a:rPr lang="en-US" sz="2400" dirty="0" smtClean="0"/>
              <a:t>and </a:t>
            </a:r>
            <a:r>
              <a:rPr lang="en-US" sz="2400" dirty="0"/>
              <a:t>generation of meaning </a:t>
            </a:r>
          </a:p>
          <a:p>
            <a:pPr marL="342900" indent="-342900">
              <a:spcBef>
                <a:spcPts val="0"/>
              </a:spcBef>
              <a:spcAft>
                <a:spcPts val="0"/>
              </a:spcAft>
              <a:buFont typeface="Arial"/>
              <a:buChar char="•"/>
            </a:pPr>
            <a:r>
              <a:rPr lang="en-US" sz="2400" dirty="0"/>
              <a:t>In the study of the family and other social groups, the assumption is that actors think and act according to the meanings they attribute to to their actions and context</a:t>
            </a:r>
          </a:p>
          <a:p>
            <a:pPr marL="342900" indent="-342900">
              <a:spcBef>
                <a:spcPts val="0"/>
              </a:spcBef>
              <a:spcAft>
                <a:spcPts val="0"/>
              </a:spcAft>
              <a:buFont typeface="Arial"/>
              <a:buChar char="•"/>
            </a:pPr>
            <a:r>
              <a:rPr lang="en-US" sz="2400" dirty="0"/>
              <a:t>For example, a toddler </a:t>
            </a:r>
            <a:r>
              <a:rPr lang="en-US" sz="2400" dirty="0" smtClean="0"/>
              <a:t>and </a:t>
            </a:r>
            <a:r>
              <a:rPr lang="en-US" sz="2400" dirty="0"/>
              <a:t>a particular toy </a:t>
            </a:r>
          </a:p>
          <a:p>
            <a:pPr marL="342900" indent="-342900">
              <a:spcBef>
                <a:spcPts val="0"/>
              </a:spcBef>
              <a:spcAft>
                <a:spcPts val="0"/>
              </a:spcAft>
              <a:buFont typeface="Arial"/>
              <a:buChar char="•"/>
            </a:pPr>
            <a:r>
              <a:rPr lang="en-US" sz="2400" dirty="0"/>
              <a:t>I</a:t>
            </a:r>
            <a:r>
              <a:rPr lang="en-US" sz="2400" dirty="0" smtClean="0"/>
              <a:t>ndividuals </a:t>
            </a:r>
            <a:r>
              <a:rPr lang="en-US" sz="2400" dirty="0"/>
              <a:t>are motivated to create meanings to help them make sense of their world</a:t>
            </a:r>
          </a:p>
          <a:p>
            <a:pPr marL="342900" indent="-342900">
              <a:spcBef>
                <a:spcPts val="0"/>
              </a:spcBef>
              <a:spcAft>
                <a:spcPts val="0"/>
              </a:spcAft>
              <a:buFont typeface="Arial"/>
              <a:buChar char="•"/>
            </a:pPr>
            <a:r>
              <a:rPr lang="en-US" sz="2400" dirty="0"/>
              <a:t>I</a:t>
            </a:r>
            <a:r>
              <a:rPr lang="en-US" sz="2400" dirty="0" smtClean="0"/>
              <a:t>ndividual’s </a:t>
            </a:r>
            <a:r>
              <a:rPr lang="en-US" sz="2400" dirty="0"/>
              <a:t>motives </a:t>
            </a:r>
            <a:r>
              <a:rPr lang="en-US" sz="2400" dirty="0" smtClean="0"/>
              <a:t>are also </a:t>
            </a:r>
            <a:r>
              <a:rPr lang="en-US" sz="2400" dirty="0"/>
              <a:t>constructed from the meanings available to the individual and relevant to the situation in which the individual is located </a:t>
            </a:r>
          </a:p>
          <a:p>
            <a:pPr marL="342900" indent="-342900">
              <a:spcBef>
                <a:spcPts val="0"/>
              </a:spcBef>
              <a:spcAft>
                <a:spcPts val="0"/>
              </a:spcAft>
              <a:buFont typeface="Arial"/>
              <a:buChar char="•"/>
            </a:pPr>
            <a:endParaRPr lang="en-US" sz="2400" dirty="0"/>
          </a:p>
        </p:txBody>
      </p:sp>
    </p:spTree>
    <p:extLst>
      <p:ext uri="{BB962C8B-B14F-4D97-AF65-F5344CB8AC3E}">
        <p14:creationId xmlns:p14="http://schemas.microsoft.com/office/powerpoint/2010/main" val="308961656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Symbolic interaction framework:</a:t>
            </a:r>
            <a:br>
              <a:rPr lang="en-US" sz="2800" dirty="0" smtClean="0">
                <a:solidFill>
                  <a:srgbClr val="1782BF"/>
                </a:solidFill>
              </a:rPr>
            </a:br>
            <a:r>
              <a:rPr lang="en-US" sz="2800" dirty="0"/>
              <a:t>Concepts </a:t>
            </a:r>
            <a:endParaRPr lang="en-US" sz="2800" dirty="0">
              <a:solidFill>
                <a:srgbClr val="1782BF"/>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3907880"/>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624687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Symbolic interaction framework:</a:t>
            </a:r>
            <a:br>
              <a:rPr lang="en-US" sz="2800" dirty="0" smtClean="0">
                <a:solidFill>
                  <a:srgbClr val="1782BF"/>
                </a:solidFill>
              </a:rPr>
            </a:br>
            <a:r>
              <a:rPr lang="en-US" sz="2800" dirty="0" smtClean="0"/>
              <a:t>propositions </a:t>
            </a:r>
            <a:endParaRPr lang="en-US" sz="2800" dirty="0">
              <a:solidFill>
                <a:srgbClr val="1782BF"/>
              </a:solidFill>
            </a:endParaRPr>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smtClean="0"/>
              <a:t>For </a:t>
            </a:r>
            <a:r>
              <a:rPr lang="en-US" sz="2400" dirty="0"/>
              <a:t>example, the general </a:t>
            </a:r>
            <a:r>
              <a:rPr lang="en-US" sz="2400" dirty="0" smtClean="0"/>
              <a:t>rule </a:t>
            </a:r>
            <a:r>
              <a:rPr lang="en-US" sz="2400" dirty="0"/>
              <a:t>for a woman was to marry and bear </a:t>
            </a:r>
            <a:r>
              <a:rPr lang="en-US" sz="2400" dirty="0" smtClean="0"/>
              <a:t>children</a:t>
            </a:r>
            <a:endParaRPr lang="en-US" sz="2400" dirty="0"/>
          </a:p>
          <a:p>
            <a:pPr marL="342900" indent="-342900">
              <a:spcBef>
                <a:spcPts val="0"/>
              </a:spcBef>
              <a:spcAft>
                <a:spcPts val="0"/>
              </a:spcAft>
              <a:buFont typeface="Arial"/>
              <a:buChar char="•"/>
            </a:pPr>
            <a:r>
              <a:rPr lang="en-US" sz="2400" dirty="0" smtClean="0"/>
              <a:t>The </a:t>
            </a:r>
            <a:r>
              <a:rPr lang="en-US" sz="2400" dirty="0"/>
              <a:t>expectations that both the individual and others have about the performance of the role</a:t>
            </a:r>
          </a:p>
          <a:p>
            <a:pPr marL="342900" indent="-342900">
              <a:spcBef>
                <a:spcPts val="0"/>
              </a:spcBef>
              <a:spcAft>
                <a:spcPts val="0"/>
              </a:spcAft>
              <a:buFont typeface="Arial"/>
              <a:buChar char="•"/>
            </a:pPr>
            <a:r>
              <a:rPr lang="en-US" sz="2400" dirty="0"/>
              <a:t>The clarity of role expectations or rules of the </a:t>
            </a:r>
            <a:r>
              <a:rPr lang="en-US" sz="2400" dirty="0" smtClean="0"/>
              <a:t>role</a:t>
            </a:r>
          </a:p>
          <a:p>
            <a:pPr marL="342900" indent="-342900">
              <a:spcBef>
                <a:spcPts val="0"/>
              </a:spcBef>
              <a:spcAft>
                <a:spcPts val="0"/>
              </a:spcAft>
              <a:buFont typeface="Arial"/>
              <a:buChar char="•"/>
            </a:pPr>
            <a:r>
              <a:rPr lang="en-US" sz="2400" dirty="0" smtClean="0"/>
              <a:t>Role strain </a:t>
            </a:r>
            <a:r>
              <a:rPr lang="en-US" sz="2400" dirty="0"/>
              <a:t>where the individual does not have sufficient resources to enact a role or roles </a:t>
            </a:r>
          </a:p>
        </p:txBody>
      </p:sp>
    </p:spTree>
    <p:extLst>
      <p:ext uri="{BB962C8B-B14F-4D97-AF65-F5344CB8AC3E}">
        <p14:creationId xmlns:p14="http://schemas.microsoft.com/office/powerpoint/2010/main" val="227361371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Symbolic interaction framework:</a:t>
            </a:r>
            <a:br>
              <a:rPr lang="en-US" sz="2800" dirty="0" smtClean="0">
                <a:solidFill>
                  <a:srgbClr val="1782BF"/>
                </a:solidFill>
              </a:rPr>
            </a:br>
            <a:r>
              <a:rPr lang="en-US" sz="2800" dirty="0" smtClean="0"/>
              <a:t>empirical application </a:t>
            </a:r>
            <a:endParaRPr lang="en-US" sz="2800" dirty="0">
              <a:solidFill>
                <a:srgbClr val="1782BF"/>
              </a:solidFill>
            </a:endParaRPr>
          </a:p>
        </p:txBody>
      </p:sp>
      <p:sp>
        <p:nvSpPr>
          <p:cNvPr id="3" name="Content Placeholder 2"/>
          <p:cNvSpPr>
            <a:spLocks noGrp="1"/>
          </p:cNvSpPr>
          <p:nvPr>
            <p:ph idx="1"/>
          </p:nvPr>
        </p:nvSpPr>
        <p:spPr/>
        <p:txBody>
          <a:bodyPr>
            <a:normAutofit fontScale="40000" lnSpcReduction="20000"/>
          </a:bodyPr>
          <a:lstStyle/>
          <a:p>
            <a:pPr>
              <a:spcBef>
                <a:spcPts val="0"/>
              </a:spcBef>
              <a:spcAft>
                <a:spcPts val="0"/>
              </a:spcAft>
            </a:pPr>
            <a:endParaRPr lang="en-US" sz="2400" dirty="0" smtClean="0"/>
          </a:p>
          <a:p>
            <a:pPr>
              <a:lnSpc>
                <a:spcPct val="120000"/>
              </a:lnSpc>
              <a:spcBef>
                <a:spcPts val="0"/>
              </a:spcBef>
              <a:spcAft>
                <a:spcPts val="0"/>
              </a:spcAft>
            </a:pPr>
            <a:r>
              <a:rPr lang="en-US" sz="4500" dirty="0"/>
              <a:t>Working mothers’ role </a:t>
            </a:r>
            <a:r>
              <a:rPr lang="en-US" sz="4500" dirty="0" smtClean="0"/>
              <a:t>strain</a:t>
            </a:r>
          </a:p>
          <a:p>
            <a:pPr marL="342900" indent="-342900">
              <a:lnSpc>
                <a:spcPct val="120000"/>
              </a:lnSpc>
              <a:spcBef>
                <a:spcPts val="0"/>
              </a:spcBef>
              <a:spcAft>
                <a:spcPts val="0"/>
              </a:spcAft>
              <a:buFont typeface="Arial" panose="020B0604020202020204" pitchFamily="34" charset="0"/>
              <a:buChar char="•"/>
            </a:pPr>
            <a:r>
              <a:rPr lang="en-US" sz="4500" dirty="0"/>
              <a:t>The greater the diversification of roles, the greater the role </a:t>
            </a:r>
            <a:r>
              <a:rPr lang="en-US" sz="4500" dirty="0" smtClean="0"/>
              <a:t>strain?</a:t>
            </a:r>
          </a:p>
          <a:p>
            <a:pPr marL="342900" indent="-342900">
              <a:lnSpc>
                <a:spcPct val="120000"/>
              </a:lnSpc>
              <a:spcBef>
                <a:spcPts val="0"/>
              </a:spcBef>
              <a:spcAft>
                <a:spcPts val="0"/>
              </a:spcAft>
              <a:buFont typeface="Arial" panose="020B0604020202020204" pitchFamily="34" charset="0"/>
              <a:buChar char="•"/>
            </a:pPr>
            <a:r>
              <a:rPr lang="en-US" sz="4500" dirty="0" err="1" smtClean="0"/>
              <a:t>Voydanoff’s</a:t>
            </a:r>
            <a:r>
              <a:rPr lang="en-US" sz="4500" dirty="0" smtClean="0"/>
              <a:t> </a:t>
            </a:r>
            <a:r>
              <a:rPr lang="en-US" sz="4500" dirty="0"/>
              <a:t>(1987) </a:t>
            </a:r>
            <a:r>
              <a:rPr lang="en-US" sz="4500" dirty="0" smtClean="0"/>
              <a:t>processual </a:t>
            </a:r>
            <a:r>
              <a:rPr lang="en-US" sz="4500" dirty="0"/>
              <a:t>and dynamic approach to examining the relationship between employment and mother roles</a:t>
            </a:r>
          </a:p>
          <a:p>
            <a:pPr marL="342900" indent="-342900">
              <a:lnSpc>
                <a:spcPct val="120000"/>
              </a:lnSpc>
              <a:spcBef>
                <a:spcPts val="0"/>
              </a:spcBef>
              <a:spcAft>
                <a:spcPts val="0"/>
              </a:spcAft>
              <a:buFont typeface="Arial" panose="020B0604020202020204" pitchFamily="34" charset="0"/>
              <a:buChar char="•"/>
            </a:pPr>
            <a:r>
              <a:rPr lang="en-US" sz="4500" dirty="0"/>
              <a:t>T</a:t>
            </a:r>
            <a:r>
              <a:rPr lang="en-US" sz="4500" dirty="0" smtClean="0"/>
              <a:t>here </a:t>
            </a:r>
            <a:r>
              <a:rPr lang="en-US" sz="4500" dirty="0"/>
              <a:t>are various paths by which families may articulate the relationship between work and family roles </a:t>
            </a:r>
            <a:r>
              <a:rPr lang="en-US" sz="4500" dirty="0" smtClean="0"/>
              <a:t>and </a:t>
            </a:r>
            <a:r>
              <a:rPr lang="en-US" sz="4500" dirty="0"/>
              <a:t>these change over time</a:t>
            </a:r>
          </a:p>
          <a:p>
            <a:pPr marL="342900" indent="-342900">
              <a:lnSpc>
                <a:spcPct val="120000"/>
              </a:lnSpc>
              <a:spcBef>
                <a:spcPts val="0"/>
              </a:spcBef>
              <a:spcAft>
                <a:spcPts val="0"/>
              </a:spcAft>
              <a:buFont typeface="Arial" panose="020B0604020202020204" pitchFamily="34" charset="0"/>
              <a:buChar char="•"/>
            </a:pPr>
            <a:r>
              <a:rPr lang="en-US" sz="4500" dirty="0"/>
              <a:t>For example, the demands of small children may be so great as to create role strain with most types of employment</a:t>
            </a:r>
          </a:p>
          <a:p>
            <a:pPr marL="342900" indent="-342900">
              <a:lnSpc>
                <a:spcPct val="120000"/>
              </a:lnSpc>
              <a:spcBef>
                <a:spcPts val="0"/>
              </a:spcBef>
              <a:spcAft>
                <a:spcPts val="0"/>
              </a:spcAft>
              <a:buFont typeface="Arial" panose="020B0604020202020204" pitchFamily="34" charset="0"/>
              <a:buChar char="•"/>
            </a:pPr>
            <a:r>
              <a:rPr lang="en-US" sz="4500" dirty="0"/>
              <a:t>As the children become more self-sufficient, maternal employment may have a </a:t>
            </a:r>
            <a:r>
              <a:rPr lang="en-US" sz="4500" dirty="0" smtClean="0"/>
              <a:t>constructive effect</a:t>
            </a:r>
            <a:endParaRPr lang="en-US" sz="4500" dirty="0"/>
          </a:p>
          <a:p>
            <a:pPr>
              <a:lnSpc>
                <a:spcPct val="120000"/>
              </a:lnSpc>
              <a:spcBef>
                <a:spcPts val="0"/>
              </a:spcBef>
              <a:spcAft>
                <a:spcPts val="0"/>
              </a:spcAft>
            </a:pPr>
            <a:r>
              <a:rPr lang="en-US" sz="3000" b="0" dirty="0" err="1"/>
              <a:t>Voydanoff</a:t>
            </a:r>
            <a:r>
              <a:rPr lang="en-US" sz="3000" b="0" dirty="0"/>
              <a:t>, P. (1987) </a:t>
            </a:r>
            <a:r>
              <a:rPr lang="en-US" sz="3000" b="0" i="1" dirty="0"/>
              <a:t>Work and Family Life </a:t>
            </a:r>
            <a:endParaRPr lang="en-US" sz="3000" b="0" dirty="0" smtClean="0"/>
          </a:p>
          <a:p>
            <a:pPr>
              <a:lnSpc>
                <a:spcPct val="120000"/>
              </a:lnSpc>
              <a:spcBef>
                <a:spcPts val="0"/>
              </a:spcBef>
              <a:spcAft>
                <a:spcPts val="0"/>
              </a:spcAft>
            </a:pPr>
            <a:r>
              <a:rPr lang="en-US" sz="2400" dirty="0" smtClean="0"/>
              <a:t>                                                                                                                                                                                                                                                                                                                                                                                                                                                                                                                                                                                                                                                                                                                                                                                                                                                                                                                                                                                                                                                                                                                                                                                                                                                                                    </a:t>
            </a:r>
          </a:p>
        </p:txBody>
      </p:sp>
    </p:spTree>
    <p:extLst>
      <p:ext uri="{BB962C8B-B14F-4D97-AF65-F5344CB8AC3E}">
        <p14:creationId xmlns:p14="http://schemas.microsoft.com/office/powerpoint/2010/main" val="218297522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used-to-be-cool..jpg"/>
          <p:cNvPicPr>
            <a:picLocks noGrp="1" noChangeAspect="1"/>
          </p:cNvPicPr>
          <p:nvPr>
            <p:ph idx="1"/>
          </p:nvPr>
        </p:nvPicPr>
        <p:blipFill>
          <a:blip r:embed="rId3">
            <a:extLst>
              <a:ext uri="{28A0092B-C50C-407E-A947-70E740481C1C}">
                <a14:useLocalDpi xmlns:a14="http://schemas.microsoft.com/office/drawing/2010/main" val="0"/>
              </a:ext>
            </a:extLst>
          </a:blip>
          <a:srcRect l="-35944" r="-35944"/>
          <a:stretch>
            <a:fillRect/>
          </a:stretch>
        </p:blipFill>
        <p:spPr>
          <a:xfrm>
            <a:off x="457200" y="385763"/>
            <a:ext cx="7904163" cy="5740400"/>
          </a:xfrm>
        </p:spPr>
      </p:pic>
    </p:spTree>
    <p:extLst>
      <p:ext uri="{BB962C8B-B14F-4D97-AF65-F5344CB8AC3E}">
        <p14:creationId xmlns:p14="http://schemas.microsoft.com/office/powerpoint/2010/main" val="103959408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Family development framework:</a:t>
            </a:r>
            <a:br>
              <a:rPr lang="en-US" sz="2800" dirty="0" smtClean="0">
                <a:solidFill>
                  <a:srgbClr val="1782BF"/>
                </a:solidFill>
              </a:rPr>
            </a:br>
            <a:r>
              <a:rPr lang="en-US" sz="2800" dirty="0" smtClean="0"/>
              <a:t>intellectual traditions </a:t>
            </a:r>
            <a:endParaRPr lang="en-US" sz="2800" dirty="0">
              <a:solidFill>
                <a:srgbClr val="1782BF"/>
              </a:solidFill>
            </a:endParaRPr>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lnSpc>
                <a:spcPct val="120000"/>
              </a:lnSpc>
              <a:spcBef>
                <a:spcPts val="0"/>
              </a:spcBef>
              <a:spcAft>
                <a:spcPts val="0"/>
              </a:spcAft>
            </a:pPr>
            <a:r>
              <a:rPr lang="en-US" sz="2400" dirty="0" smtClean="0"/>
              <a:t>                                                                                                                                                                                                                                                                                                                                                                                                                                                                                                                                                                                                                                                                                                                                                                                                                                                                                                                                                                                                                                                                                                                                                                                     </a:t>
            </a:r>
          </a:p>
        </p:txBody>
      </p:sp>
      <p:graphicFrame>
        <p:nvGraphicFramePr>
          <p:cNvPr id="4" name="Diagram 3"/>
          <p:cNvGraphicFramePr/>
          <p:nvPr>
            <p:extLst>
              <p:ext uri="{D42A27DB-BD31-4B8C-83A1-F6EECF244321}">
                <p14:modId xmlns:p14="http://schemas.microsoft.com/office/powerpoint/2010/main" val="214396852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358565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Family development framework:</a:t>
            </a:r>
            <a:br>
              <a:rPr lang="en-US" sz="2800" dirty="0" smtClean="0">
                <a:solidFill>
                  <a:srgbClr val="1782BF"/>
                </a:solidFill>
              </a:rPr>
            </a:br>
            <a:r>
              <a:rPr lang="en-US" sz="2800" dirty="0" smtClean="0"/>
              <a:t>focus and assumptions </a:t>
            </a:r>
            <a:endParaRPr lang="en-US" sz="2800" dirty="0">
              <a:solidFill>
                <a:srgbClr val="1782BF"/>
              </a:solidFill>
            </a:endParaRPr>
          </a:p>
        </p:txBody>
      </p:sp>
      <p:sp>
        <p:nvSpPr>
          <p:cNvPr id="3" name="Content Placeholder 2"/>
          <p:cNvSpPr>
            <a:spLocks noGrp="1"/>
          </p:cNvSpPr>
          <p:nvPr>
            <p:ph idx="1"/>
          </p:nvPr>
        </p:nvSpPr>
        <p:spPr/>
        <p:txBody>
          <a:bodyPr>
            <a:normAutofit lnSpcReduction="10000"/>
          </a:bodyPr>
          <a:lstStyle/>
          <a:p>
            <a:pPr>
              <a:spcBef>
                <a:spcPts val="0"/>
              </a:spcBef>
              <a:spcAft>
                <a:spcPts val="0"/>
              </a:spcAft>
            </a:pPr>
            <a:endParaRPr lang="en-US" sz="2400" dirty="0"/>
          </a:p>
          <a:p>
            <a:pPr marL="342900" indent="-342900">
              <a:spcBef>
                <a:spcPts val="0"/>
              </a:spcBef>
              <a:spcAft>
                <a:spcPts val="0"/>
              </a:spcAft>
              <a:buFont typeface="Arial" panose="020B0604020202020204" pitchFamily="34" charset="0"/>
              <a:buChar char="•"/>
            </a:pPr>
            <a:r>
              <a:rPr lang="en-US" sz="2400" dirty="0" smtClean="0"/>
              <a:t>Family </a:t>
            </a:r>
            <a:r>
              <a:rPr lang="en-US" sz="2400" dirty="0"/>
              <a:t>development theory focuses on the systematic and patterned changes experienced by families as they move through stages of their family life course</a:t>
            </a:r>
          </a:p>
          <a:p>
            <a:pPr marL="342900" indent="-342900">
              <a:spcBef>
                <a:spcPts val="0"/>
              </a:spcBef>
              <a:spcAft>
                <a:spcPts val="0"/>
              </a:spcAft>
              <a:buFont typeface="Arial" panose="020B0604020202020204" pitchFamily="34" charset="0"/>
              <a:buChar char="•"/>
            </a:pPr>
            <a:r>
              <a:rPr lang="en-US" sz="2400" dirty="0" smtClean="0"/>
              <a:t>Incorporates </a:t>
            </a:r>
            <a:r>
              <a:rPr lang="en-US" sz="2400" dirty="0"/>
              <a:t>time and history as major components </a:t>
            </a:r>
          </a:p>
          <a:p>
            <a:pPr marL="342900" indent="-342900">
              <a:spcBef>
                <a:spcPts val="0"/>
              </a:spcBef>
              <a:spcAft>
                <a:spcPts val="0"/>
              </a:spcAft>
              <a:buFont typeface="Arial" panose="020B0604020202020204" pitchFamily="34" charset="0"/>
              <a:buChar char="•"/>
            </a:pPr>
            <a:r>
              <a:rPr lang="en-US" sz="2400" dirty="0"/>
              <a:t>T</a:t>
            </a:r>
            <a:r>
              <a:rPr lang="en-US" sz="2400" dirty="0" smtClean="0"/>
              <a:t>ime </a:t>
            </a:r>
            <a:r>
              <a:rPr lang="en-US" sz="2400" dirty="0"/>
              <a:t>as measured by clocks, social process, and event histories</a:t>
            </a:r>
          </a:p>
          <a:p>
            <a:pPr marL="342900" indent="-342900">
              <a:spcBef>
                <a:spcPts val="0"/>
              </a:spcBef>
              <a:spcAft>
                <a:spcPts val="0"/>
              </a:spcAft>
              <a:buFont typeface="Arial" panose="020B0604020202020204" pitchFamily="34" charset="0"/>
              <a:buChar char="•"/>
            </a:pPr>
            <a:r>
              <a:rPr lang="en-US" sz="2400" dirty="0"/>
              <a:t>M</a:t>
            </a:r>
            <a:r>
              <a:rPr lang="en-US" sz="2400" dirty="0" smtClean="0"/>
              <a:t>icroscopic </a:t>
            </a:r>
            <a:r>
              <a:rPr lang="en-US" sz="2400" dirty="0"/>
              <a:t>changes in social roles in the family </a:t>
            </a:r>
            <a:r>
              <a:rPr lang="en-US" sz="2400" dirty="0" smtClean="0"/>
              <a:t>and macroscopic </a:t>
            </a:r>
            <a:r>
              <a:rPr lang="en-US" sz="2400" dirty="0"/>
              <a:t>changes in the membership structure of the family </a:t>
            </a:r>
            <a:r>
              <a:rPr lang="en-US" sz="2400" dirty="0" smtClean="0"/>
              <a:t>                                                                                                                                                                                                                                                                                                                                                                                                                                                                                                                                                                                                                                                                                                                                                                                                                                                                                                                                                                                                                                                                                                                                                                    </a:t>
            </a:r>
          </a:p>
        </p:txBody>
      </p:sp>
    </p:spTree>
    <p:extLst>
      <p:ext uri="{BB962C8B-B14F-4D97-AF65-F5344CB8AC3E}">
        <p14:creationId xmlns:p14="http://schemas.microsoft.com/office/powerpoint/2010/main" val="423668633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Family development framework:</a:t>
            </a:r>
            <a:br>
              <a:rPr lang="en-US" sz="2800" dirty="0" smtClean="0">
                <a:solidFill>
                  <a:srgbClr val="1782BF"/>
                </a:solidFill>
              </a:rPr>
            </a:br>
            <a:r>
              <a:rPr lang="en-US" sz="2800" dirty="0" smtClean="0"/>
              <a:t>concepts</a:t>
            </a:r>
            <a:endParaRPr lang="en-US" sz="2800" dirty="0">
              <a:solidFill>
                <a:srgbClr val="1782BF"/>
              </a:solidFill>
            </a:endParaRPr>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smtClean="0"/>
              <a:t>Family career</a:t>
            </a:r>
          </a:p>
          <a:p>
            <a:pPr marL="342900" indent="-342900">
              <a:spcBef>
                <a:spcPts val="0"/>
              </a:spcBef>
              <a:spcAft>
                <a:spcPts val="0"/>
              </a:spcAft>
              <a:buFont typeface="Arial" panose="020B0604020202020204" pitchFamily="34" charset="0"/>
              <a:buChar char="•"/>
            </a:pPr>
            <a:r>
              <a:rPr lang="en-US" sz="2400" dirty="0" smtClean="0"/>
              <a:t>The concept of the family career superseded the earlier concept of family life cycle</a:t>
            </a:r>
          </a:p>
          <a:p>
            <a:pPr marL="342900" indent="-342900">
              <a:spcBef>
                <a:spcPts val="0"/>
              </a:spcBef>
              <a:spcAft>
                <a:spcPts val="0"/>
              </a:spcAft>
              <a:buFont typeface="Arial" panose="020B0604020202020204" pitchFamily="34" charset="0"/>
              <a:buChar char="•"/>
            </a:pPr>
            <a:r>
              <a:rPr lang="en-US" sz="2400" dirty="0"/>
              <a:t>A family career is composed of all the events and stages between events traversed by a family  </a:t>
            </a:r>
          </a:p>
          <a:p>
            <a:pPr marL="342900" indent="-342900">
              <a:spcBef>
                <a:spcPts val="0"/>
              </a:spcBef>
              <a:spcAft>
                <a:spcPts val="0"/>
              </a:spcAft>
              <a:buFont typeface="Arial" panose="020B0604020202020204" pitchFamily="34" charset="0"/>
              <a:buChar char="•"/>
            </a:pPr>
            <a:r>
              <a:rPr lang="en-US" sz="2400" dirty="0"/>
              <a:t>Aldous (1978) conceptualized the family career as containing </a:t>
            </a:r>
            <a:r>
              <a:rPr lang="en-US" sz="2400" dirty="0" err="1"/>
              <a:t>subcareers</a:t>
            </a:r>
            <a:r>
              <a:rPr lang="en-US" sz="2400" dirty="0"/>
              <a:t> such as the sibling career, the marital career, and the parental </a:t>
            </a:r>
            <a:r>
              <a:rPr lang="en-US" sz="2400" dirty="0" smtClean="0"/>
              <a:t>career</a:t>
            </a:r>
            <a:endParaRPr lang="en-US" sz="2400" dirty="0"/>
          </a:p>
          <a:p>
            <a:pPr>
              <a:spcBef>
                <a:spcPts val="0"/>
              </a:spcBef>
              <a:spcAft>
                <a:spcPts val="0"/>
              </a:spcAft>
            </a:pPr>
            <a:r>
              <a:rPr lang="en-US" sz="1200" b="0" dirty="0" smtClean="0"/>
              <a:t>Aldous, J. (1978) </a:t>
            </a:r>
            <a:r>
              <a:rPr lang="en-US" sz="1200" b="0" i="1" dirty="0" smtClean="0"/>
              <a:t>Family Careers. </a:t>
            </a:r>
            <a:endParaRPr lang="en-US" sz="1200" b="0" dirty="0"/>
          </a:p>
        </p:txBody>
      </p:sp>
    </p:spTree>
    <p:extLst>
      <p:ext uri="{BB962C8B-B14F-4D97-AF65-F5344CB8AC3E}">
        <p14:creationId xmlns:p14="http://schemas.microsoft.com/office/powerpoint/2010/main" val="41743295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outline</a:t>
            </a:r>
            <a:endParaRPr lang="en-US" sz="32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sz="2400" dirty="0" smtClean="0"/>
          </a:p>
          <a:p>
            <a:pPr marL="342900" indent="-342900">
              <a:spcBef>
                <a:spcPts val="0"/>
              </a:spcBef>
              <a:spcAft>
                <a:spcPts val="0"/>
              </a:spcAft>
              <a:buFont typeface="Arial"/>
              <a:buChar char="•"/>
            </a:pPr>
            <a:r>
              <a:rPr lang="en-US" sz="2400" dirty="0" smtClean="0"/>
              <a:t>What is a theory? </a:t>
            </a:r>
          </a:p>
          <a:p>
            <a:pPr marL="342900" indent="-342900">
              <a:spcBef>
                <a:spcPts val="0"/>
              </a:spcBef>
              <a:spcAft>
                <a:spcPts val="0"/>
              </a:spcAft>
              <a:buFont typeface="Arial"/>
              <a:buChar char="•"/>
            </a:pPr>
            <a:endParaRPr lang="en-US" sz="2400" dirty="0"/>
          </a:p>
          <a:p>
            <a:pPr marL="342900" indent="-342900">
              <a:spcBef>
                <a:spcPts val="0"/>
              </a:spcBef>
              <a:spcAft>
                <a:spcPts val="0"/>
              </a:spcAft>
              <a:buFont typeface="Arial"/>
              <a:buChar char="•"/>
            </a:pPr>
            <a:r>
              <a:rPr lang="en-US" sz="2400" dirty="0" smtClean="0"/>
              <a:t>History of theory in the analysis of the family </a:t>
            </a:r>
            <a:endParaRPr lang="en-US" sz="2400" dirty="0"/>
          </a:p>
          <a:p>
            <a:pPr marL="342900" indent="-342900">
              <a:spcBef>
                <a:spcPts val="0"/>
              </a:spcBef>
              <a:spcAft>
                <a:spcPts val="0"/>
              </a:spcAft>
              <a:buFont typeface="Arial"/>
              <a:buChar char="•"/>
            </a:pPr>
            <a:endParaRPr lang="en-US" sz="2400" dirty="0" smtClean="0"/>
          </a:p>
          <a:p>
            <a:pPr marL="342900" indent="-342900">
              <a:spcBef>
                <a:spcPts val="0"/>
              </a:spcBef>
              <a:spcAft>
                <a:spcPts val="0"/>
              </a:spcAft>
              <a:buFont typeface="Arial"/>
              <a:buChar char="•"/>
            </a:pPr>
            <a:r>
              <a:rPr lang="en-US" sz="2400" dirty="0" smtClean="0"/>
              <a:t>Conceptual frameworks in the analysis of the family</a:t>
            </a:r>
          </a:p>
        </p:txBody>
      </p:sp>
    </p:spTree>
    <p:extLst>
      <p:ext uri="{BB962C8B-B14F-4D97-AF65-F5344CB8AC3E}">
        <p14:creationId xmlns:p14="http://schemas.microsoft.com/office/powerpoint/2010/main" val="133696974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Family development framework:</a:t>
            </a:r>
            <a:br>
              <a:rPr lang="en-US" sz="2800" dirty="0" smtClean="0">
                <a:solidFill>
                  <a:srgbClr val="1782BF"/>
                </a:solidFill>
              </a:rPr>
            </a:br>
            <a:r>
              <a:rPr lang="en-US" sz="2800" dirty="0" smtClean="0"/>
              <a:t>concepts</a:t>
            </a:r>
            <a:endParaRPr lang="en-US" sz="2800" dirty="0">
              <a:solidFill>
                <a:srgbClr val="1782BF"/>
              </a:solidFill>
            </a:endParaRPr>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smtClean="0"/>
              <a:t>Development tasks </a:t>
            </a:r>
          </a:p>
          <a:p>
            <a:pPr marL="171450" indent="-171450">
              <a:spcBef>
                <a:spcPts val="0"/>
              </a:spcBef>
              <a:spcAft>
                <a:spcPts val="0"/>
              </a:spcAft>
              <a:buFont typeface="Arial" panose="020B0604020202020204" pitchFamily="34" charset="0"/>
              <a:buChar char="•"/>
            </a:pPr>
            <a:r>
              <a:rPr lang="en-US" sz="2400" dirty="0" smtClean="0"/>
              <a:t>An initial attempt </a:t>
            </a:r>
            <a:r>
              <a:rPr lang="en-US" sz="2400" dirty="0"/>
              <a:t>to integrate age- and stage-graded social norms with the maturation of individual family members </a:t>
            </a:r>
          </a:p>
          <a:p>
            <a:pPr marL="171450" indent="-171450">
              <a:spcBef>
                <a:spcPts val="0"/>
              </a:spcBef>
              <a:spcAft>
                <a:spcPts val="0"/>
              </a:spcAft>
              <a:buFont typeface="Arial" panose="020B0604020202020204" pitchFamily="34" charset="0"/>
              <a:buChar char="•"/>
            </a:pPr>
            <a:r>
              <a:rPr lang="en-US" sz="2400" dirty="0" smtClean="0"/>
              <a:t>Criticized </a:t>
            </a:r>
            <a:r>
              <a:rPr lang="en-US" sz="2400" dirty="0"/>
              <a:t>as making non-scientific value judgements about what constitutes “success” </a:t>
            </a:r>
          </a:p>
          <a:p>
            <a:pPr marL="171450" indent="-171450">
              <a:spcBef>
                <a:spcPts val="0"/>
              </a:spcBef>
              <a:spcAft>
                <a:spcPts val="0"/>
              </a:spcAft>
              <a:buFont typeface="Arial" panose="020B0604020202020204" pitchFamily="34" charset="0"/>
              <a:buChar char="•"/>
            </a:pPr>
            <a:r>
              <a:rPr lang="en-US" sz="2400" dirty="0" smtClean="0"/>
              <a:t>Redefined as </a:t>
            </a:r>
            <a:r>
              <a:rPr lang="en-US" sz="2400" dirty="0"/>
              <a:t>a set of norms (role expectations) arising at a particular stage of the family career </a:t>
            </a:r>
          </a:p>
          <a:p>
            <a:pPr>
              <a:spcBef>
                <a:spcPts val="0"/>
              </a:spcBef>
              <a:spcAft>
                <a:spcPts val="0"/>
              </a:spcAft>
            </a:pPr>
            <a:r>
              <a:rPr lang="en-US" sz="1200" b="0" dirty="0" smtClean="0"/>
              <a:t>Rodgers, R. H. (1973) </a:t>
            </a:r>
            <a:r>
              <a:rPr lang="en-US" sz="1200" b="0" i="1" dirty="0" smtClean="0"/>
              <a:t>Family Interaction and Transaction: The Developmental Approach. </a:t>
            </a:r>
            <a:endParaRPr lang="en-US" sz="1200" b="0" dirty="0"/>
          </a:p>
        </p:txBody>
      </p:sp>
    </p:spTree>
    <p:extLst>
      <p:ext uri="{BB962C8B-B14F-4D97-AF65-F5344CB8AC3E}">
        <p14:creationId xmlns:p14="http://schemas.microsoft.com/office/powerpoint/2010/main" val="388450272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Family development framework:</a:t>
            </a:r>
            <a:br>
              <a:rPr lang="en-US" sz="2800" dirty="0" smtClean="0">
                <a:solidFill>
                  <a:srgbClr val="1782BF"/>
                </a:solidFill>
              </a:rPr>
            </a:br>
            <a:r>
              <a:rPr lang="en-US" sz="2800" dirty="0" smtClean="0"/>
              <a:t>Propositions </a:t>
            </a:r>
            <a:endParaRPr lang="en-US" sz="2800" dirty="0">
              <a:solidFill>
                <a:srgbClr val="1782BF"/>
              </a:solidFill>
            </a:endParaRPr>
          </a:p>
        </p:txBody>
      </p:sp>
      <p:sp>
        <p:nvSpPr>
          <p:cNvPr id="3" name="Content Placeholder 2"/>
          <p:cNvSpPr>
            <a:spLocks noGrp="1"/>
          </p:cNvSpPr>
          <p:nvPr>
            <p:ph idx="1"/>
          </p:nvPr>
        </p:nvSpPr>
        <p:spPr/>
        <p:txBody>
          <a:bodyPr>
            <a:normAutofit lnSpcReduction="10000"/>
          </a:bodyPr>
          <a:lstStyle/>
          <a:p>
            <a:pPr>
              <a:spcBef>
                <a:spcPts val="0"/>
              </a:spcBef>
              <a:spcAft>
                <a:spcPts val="0"/>
              </a:spcAft>
            </a:pPr>
            <a:endParaRPr lang="en-US" sz="2400" dirty="0" smtClean="0"/>
          </a:p>
          <a:p>
            <a:pPr>
              <a:spcBef>
                <a:spcPts val="0"/>
              </a:spcBef>
              <a:spcAft>
                <a:spcPts val="0"/>
              </a:spcAft>
            </a:pPr>
            <a:r>
              <a:rPr lang="en-US" sz="2400" dirty="0"/>
              <a:t>Family development is a process defined by social norms </a:t>
            </a:r>
          </a:p>
          <a:p>
            <a:pPr marL="342900" indent="-342900">
              <a:spcBef>
                <a:spcPts val="0"/>
              </a:spcBef>
              <a:spcAft>
                <a:spcPts val="0"/>
              </a:spcAft>
              <a:buFont typeface="Arial"/>
              <a:buChar char="•"/>
            </a:pPr>
            <a:r>
              <a:rPr lang="en-US" sz="2400" dirty="0"/>
              <a:t>Because norms are different from culture to culture, the process of family development may be different from culture to culture </a:t>
            </a:r>
            <a:endParaRPr lang="en-US" sz="2400" dirty="0" smtClean="0"/>
          </a:p>
          <a:p>
            <a:pPr marL="342900" indent="-342900">
              <a:spcBef>
                <a:spcPts val="0"/>
              </a:spcBef>
              <a:spcAft>
                <a:spcPts val="0"/>
              </a:spcAft>
              <a:buFont typeface="Arial"/>
              <a:buChar char="•"/>
            </a:pPr>
            <a:r>
              <a:rPr lang="en-US" sz="2400" dirty="0" smtClean="0"/>
              <a:t>For example, premarital </a:t>
            </a:r>
            <a:r>
              <a:rPr lang="en-US" sz="2400" dirty="0"/>
              <a:t>birth i</a:t>
            </a:r>
            <a:r>
              <a:rPr lang="en-US" sz="2400" dirty="0" smtClean="0"/>
              <a:t>n Singapore</a:t>
            </a:r>
            <a:r>
              <a:rPr lang="en-US" sz="2400" dirty="0"/>
              <a:t> </a:t>
            </a:r>
            <a:r>
              <a:rPr lang="en-US" sz="2400" dirty="0" smtClean="0"/>
              <a:t>and in </a:t>
            </a:r>
            <a:r>
              <a:rPr lang="en-US" sz="2400" dirty="0"/>
              <a:t>Polynesian </a:t>
            </a:r>
            <a:r>
              <a:rPr lang="en-US" sz="2400" dirty="0" smtClean="0"/>
              <a:t>culture</a:t>
            </a:r>
            <a:endParaRPr lang="en-US" sz="2400" dirty="0"/>
          </a:p>
          <a:p>
            <a:pPr marL="342900" indent="-342900">
              <a:spcBef>
                <a:spcPts val="0"/>
              </a:spcBef>
              <a:spcAft>
                <a:spcPts val="0"/>
              </a:spcAft>
              <a:buFont typeface="Arial"/>
              <a:buChar char="•"/>
            </a:pPr>
            <a:r>
              <a:rPr lang="en-US" sz="2400" dirty="0" smtClean="0"/>
              <a:t>Social </a:t>
            </a:r>
            <a:r>
              <a:rPr lang="en-US" sz="2400" dirty="0"/>
              <a:t>systems are viewed as defining the norms of family development</a:t>
            </a:r>
          </a:p>
          <a:p>
            <a:pPr marL="342900" indent="-342900">
              <a:spcBef>
                <a:spcPts val="0"/>
              </a:spcBef>
              <a:spcAft>
                <a:spcPts val="0"/>
              </a:spcAft>
              <a:buFont typeface="Arial"/>
              <a:buChar char="•"/>
            </a:pPr>
            <a:r>
              <a:rPr lang="en-US" sz="2400" dirty="0" smtClean="0"/>
              <a:t>Social systems </a:t>
            </a:r>
            <a:r>
              <a:rPr lang="en-US" sz="2400" dirty="0"/>
              <a:t>regulating the process of family </a:t>
            </a:r>
            <a:r>
              <a:rPr lang="en-US" sz="2400" dirty="0" smtClean="0"/>
              <a:t>development also </a:t>
            </a:r>
            <a:r>
              <a:rPr lang="en-US" sz="2400" dirty="0"/>
              <a:t>change over historical time </a:t>
            </a:r>
          </a:p>
        </p:txBody>
      </p:sp>
    </p:spTree>
    <p:extLst>
      <p:ext uri="{BB962C8B-B14F-4D97-AF65-F5344CB8AC3E}">
        <p14:creationId xmlns:p14="http://schemas.microsoft.com/office/powerpoint/2010/main" val="413163887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Family development framework:</a:t>
            </a:r>
            <a:br>
              <a:rPr lang="en-US" sz="2800" dirty="0" smtClean="0">
                <a:solidFill>
                  <a:srgbClr val="1782BF"/>
                </a:solidFill>
              </a:rPr>
            </a:br>
            <a:r>
              <a:rPr lang="en-US" sz="2800" dirty="0" smtClean="0"/>
              <a:t>empirical application  </a:t>
            </a:r>
            <a:endParaRPr lang="en-US" sz="2800" dirty="0">
              <a:solidFill>
                <a:srgbClr val="1782BF"/>
              </a:solidFill>
            </a:endParaRPr>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a:t>Transition to parenthood</a:t>
            </a:r>
          </a:p>
          <a:p>
            <a:pPr marL="342900" indent="-342900">
              <a:spcBef>
                <a:spcPts val="0"/>
              </a:spcBef>
              <a:spcAft>
                <a:spcPts val="0"/>
              </a:spcAft>
              <a:buFont typeface="Arial"/>
              <a:buChar char="•"/>
            </a:pPr>
            <a:r>
              <a:rPr lang="en-US" sz="2400" dirty="0"/>
              <a:t>Family development scholars have examined the stress attached to particular transitions in the family life course</a:t>
            </a:r>
          </a:p>
          <a:p>
            <a:pPr marL="342900" indent="-342900">
              <a:spcBef>
                <a:spcPts val="0"/>
              </a:spcBef>
              <a:spcAft>
                <a:spcPts val="0"/>
              </a:spcAft>
              <a:buFont typeface="Arial"/>
              <a:buChar char="•"/>
            </a:pPr>
            <a:r>
              <a:rPr lang="en-US" sz="2400" dirty="0" err="1" smtClean="0"/>
              <a:t>Menaghan</a:t>
            </a:r>
            <a:r>
              <a:rPr lang="en-US" sz="2400" dirty="0" smtClean="0"/>
              <a:t> </a:t>
            </a:r>
            <a:r>
              <a:rPr lang="en-US" sz="2400" dirty="0"/>
              <a:t>(1983) examined the stress associated with the transition to parenthood</a:t>
            </a:r>
          </a:p>
          <a:p>
            <a:pPr marL="342900" indent="-342900">
              <a:spcBef>
                <a:spcPts val="0"/>
              </a:spcBef>
              <a:spcAft>
                <a:spcPts val="0"/>
              </a:spcAft>
              <a:buFont typeface="Arial"/>
              <a:buChar char="•"/>
            </a:pPr>
            <a:r>
              <a:rPr lang="en-US" sz="2400" dirty="0"/>
              <a:t>T</a:t>
            </a:r>
            <a:r>
              <a:rPr lang="en-US" sz="2400" dirty="0" smtClean="0"/>
              <a:t>he </a:t>
            </a:r>
            <a:r>
              <a:rPr lang="en-US" sz="2400" dirty="0"/>
              <a:t>stress on individuals assuming the roles and norms of parenthood was alleviated by anticipatory socialization and coping skills </a:t>
            </a:r>
          </a:p>
          <a:p>
            <a:pPr>
              <a:spcBef>
                <a:spcPts val="0"/>
              </a:spcBef>
              <a:spcAft>
                <a:spcPts val="0"/>
              </a:spcAft>
            </a:pPr>
            <a:r>
              <a:rPr lang="en-US" sz="1200" b="0" dirty="0" err="1" smtClean="0"/>
              <a:t>Menaghan</a:t>
            </a:r>
            <a:r>
              <a:rPr lang="en-US" sz="1200" b="0" dirty="0" smtClean="0"/>
              <a:t>, E. (1983) Marital Stress and </a:t>
            </a:r>
            <a:r>
              <a:rPr lang="en-US" sz="1200" b="0" dirty="0"/>
              <a:t>F</a:t>
            </a:r>
            <a:r>
              <a:rPr lang="en-US" sz="1200" b="0" dirty="0" smtClean="0"/>
              <a:t>amily </a:t>
            </a:r>
            <a:r>
              <a:rPr lang="en-US" sz="1200" b="0" dirty="0"/>
              <a:t>T</a:t>
            </a:r>
            <a:r>
              <a:rPr lang="en-US" sz="1200" b="0" dirty="0" smtClean="0"/>
              <a:t>ransitions: A Panel Analysis. </a:t>
            </a:r>
            <a:r>
              <a:rPr lang="en-US" sz="1200" b="0" i="1" dirty="0" smtClean="0"/>
              <a:t>Journal of Marriage and the Family</a:t>
            </a:r>
            <a:r>
              <a:rPr lang="en-US" sz="1200" b="0" dirty="0" smtClean="0"/>
              <a:t>, vol. 45, pp. 371-86.  </a:t>
            </a:r>
          </a:p>
        </p:txBody>
      </p:sp>
    </p:spTree>
    <p:extLst>
      <p:ext uri="{BB962C8B-B14F-4D97-AF65-F5344CB8AC3E}">
        <p14:creationId xmlns:p14="http://schemas.microsoft.com/office/powerpoint/2010/main" val="186309366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110056" y="385763"/>
            <a:ext cx="4598451" cy="5740400"/>
          </a:xfrm>
        </p:spPr>
      </p:pic>
    </p:spTree>
    <p:extLst>
      <p:ext uri="{BB962C8B-B14F-4D97-AF65-F5344CB8AC3E}">
        <p14:creationId xmlns:p14="http://schemas.microsoft.com/office/powerpoint/2010/main" val="44973154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45500" cy="1371600"/>
          </a:xfrm>
        </p:spPr>
        <p:txBody>
          <a:bodyPr>
            <a:normAutofit/>
          </a:bodyPr>
          <a:lstStyle/>
          <a:p>
            <a:r>
              <a:rPr lang="en-US" sz="2800" dirty="0">
                <a:solidFill>
                  <a:srgbClr val="1782BF"/>
                </a:solidFill>
              </a:rPr>
              <a:t>Conflict framework:</a:t>
            </a:r>
            <a:br>
              <a:rPr lang="en-US" sz="2800" dirty="0">
                <a:solidFill>
                  <a:srgbClr val="1782BF"/>
                </a:solidFill>
              </a:rPr>
            </a:br>
            <a:r>
              <a:rPr lang="en-US" sz="2800" dirty="0"/>
              <a:t>intellectual traditions </a:t>
            </a:r>
          </a:p>
        </p:txBody>
      </p:sp>
      <p:sp>
        <p:nvSpPr>
          <p:cNvPr id="3" name="Content Placeholder 2"/>
          <p:cNvSpPr>
            <a:spLocks noGrp="1"/>
          </p:cNvSpPr>
          <p:nvPr>
            <p:ph idx="1"/>
          </p:nvPr>
        </p:nvSpPr>
        <p:spPr/>
        <p:txBody>
          <a:bodyPr>
            <a:normAutofit fontScale="85000" lnSpcReduction="10000"/>
          </a:bodyPr>
          <a:lstStyle/>
          <a:p>
            <a:pPr>
              <a:lnSpc>
                <a:spcPct val="120000"/>
              </a:lnSpc>
              <a:spcBef>
                <a:spcPts val="0"/>
              </a:spcBef>
              <a:spcAft>
                <a:spcPts val="0"/>
              </a:spcAft>
            </a:pPr>
            <a:endParaRPr lang="en-US" dirty="0" smtClean="0"/>
          </a:p>
          <a:p>
            <a:pPr>
              <a:lnSpc>
                <a:spcPct val="120000"/>
              </a:lnSpc>
              <a:spcBef>
                <a:spcPts val="0"/>
              </a:spcBef>
              <a:spcAft>
                <a:spcPts val="0"/>
              </a:spcAft>
            </a:pPr>
            <a:r>
              <a:rPr lang="en-US" dirty="0"/>
              <a:t>Karl Marx </a:t>
            </a:r>
          </a:p>
          <a:p>
            <a:pPr marL="342900" indent="-342900">
              <a:lnSpc>
                <a:spcPct val="120000"/>
              </a:lnSpc>
              <a:spcBef>
                <a:spcPts val="0"/>
              </a:spcBef>
              <a:spcAft>
                <a:spcPts val="0"/>
              </a:spcAft>
              <a:buFont typeface="Arial"/>
              <a:buChar char="•"/>
            </a:pPr>
            <a:r>
              <a:rPr lang="en-US" dirty="0"/>
              <a:t>Humans are considered as essentially good rather than selfish and greedy</a:t>
            </a:r>
          </a:p>
          <a:p>
            <a:pPr marL="342900" indent="-342900">
              <a:lnSpc>
                <a:spcPct val="120000"/>
              </a:lnSpc>
              <a:spcBef>
                <a:spcPts val="0"/>
              </a:spcBef>
              <a:spcAft>
                <a:spcPts val="0"/>
              </a:spcAft>
              <a:buFont typeface="Arial"/>
              <a:buChar char="•"/>
            </a:pPr>
            <a:r>
              <a:rPr lang="en-US" dirty="0" smtClean="0"/>
              <a:t>Because each </a:t>
            </a:r>
            <a:r>
              <a:rPr lang="en-US" dirty="0"/>
              <a:t>individual or group must struggle to get a share of the scare goods and services that the society offers, it is society and its institutions that corrupt individuals</a:t>
            </a:r>
          </a:p>
          <a:p>
            <a:pPr marL="342900" indent="-342900">
              <a:lnSpc>
                <a:spcPct val="120000"/>
              </a:lnSpc>
              <a:spcBef>
                <a:spcPts val="0"/>
              </a:spcBef>
              <a:spcAft>
                <a:spcPts val="0"/>
              </a:spcAft>
              <a:buFont typeface="Arial"/>
              <a:buChar char="•"/>
            </a:pPr>
            <a:r>
              <a:rPr lang="en-US" dirty="0"/>
              <a:t>The struggle becomes divisive and ends with dominance of one group over others </a:t>
            </a:r>
          </a:p>
          <a:p>
            <a:pPr marL="342900" indent="-342900">
              <a:lnSpc>
                <a:spcPct val="120000"/>
              </a:lnSpc>
              <a:spcBef>
                <a:spcPts val="0"/>
              </a:spcBef>
              <a:spcAft>
                <a:spcPts val="0"/>
              </a:spcAft>
              <a:buFont typeface="Arial"/>
              <a:buChar char="•"/>
            </a:pPr>
            <a:r>
              <a:rPr lang="en-US" dirty="0" smtClean="0"/>
              <a:t>Once </a:t>
            </a:r>
            <a:r>
              <a:rPr lang="en-US" dirty="0"/>
              <a:t>in a position of power, the dominant group imposes its will on the remainder of society </a:t>
            </a:r>
          </a:p>
          <a:p>
            <a:pPr marL="342900" indent="-342900">
              <a:lnSpc>
                <a:spcPct val="120000"/>
              </a:lnSpc>
              <a:spcBef>
                <a:spcPts val="0"/>
              </a:spcBef>
              <a:spcAft>
                <a:spcPts val="0"/>
              </a:spcAft>
              <a:buFont typeface="Arial"/>
              <a:buChar char="•"/>
            </a:pPr>
            <a:r>
              <a:rPr lang="en-US" dirty="0"/>
              <a:t>Inequality is perpetuated through various social institutions </a:t>
            </a:r>
          </a:p>
          <a:p>
            <a:pPr marL="342900" indent="-342900">
              <a:lnSpc>
                <a:spcPct val="120000"/>
              </a:lnSpc>
              <a:spcBef>
                <a:spcPts val="0"/>
              </a:spcBef>
              <a:spcAft>
                <a:spcPts val="0"/>
              </a:spcAft>
              <a:buFont typeface="Arial"/>
              <a:buChar char="•"/>
            </a:pPr>
            <a:r>
              <a:rPr lang="en-US" dirty="0"/>
              <a:t>For example, the family transmits wealth and opportunity or poverty and lack of opportunity from one generation to another </a:t>
            </a:r>
          </a:p>
          <a:p>
            <a:pPr>
              <a:spcBef>
                <a:spcPts val="0"/>
              </a:spcBef>
              <a:spcAft>
                <a:spcPts val="0"/>
              </a:spcAft>
            </a:pPr>
            <a:endParaRPr lang="en-US" dirty="0" smtClean="0"/>
          </a:p>
        </p:txBody>
      </p:sp>
    </p:spTree>
    <p:extLst>
      <p:ext uri="{BB962C8B-B14F-4D97-AF65-F5344CB8AC3E}">
        <p14:creationId xmlns:p14="http://schemas.microsoft.com/office/powerpoint/2010/main" val="2325630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45500" cy="1371600"/>
          </a:xfrm>
        </p:spPr>
        <p:txBody>
          <a:bodyPr>
            <a:normAutofit/>
          </a:bodyPr>
          <a:lstStyle/>
          <a:p>
            <a:r>
              <a:rPr lang="en-US" sz="2800" dirty="0">
                <a:solidFill>
                  <a:srgbClr val="1782BF"/>
                </a:solidFill>
              </a:rPr>
              <a:t>Conflict framework:</a:t>
            </a:r>
            <a:br>
              <a:rPr lang="en-US" sz="2800" dirty="0">
                <a:solidFill>
                  <a:srgbClr val="1782BF"/>
                </a:solidFill>
              </a:rPr>
            </a:br>
            <a:r>
              <a:rPr lang="en-US" sz="2800" dirty="0" smtClean="0"/>
              <a:t>focus and assumptions </a:t>
            </a:r>
            <a:endParaRPr lang="en-US" sz="28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marL="342900" indent="-342900">
              <a:spcBef>
                <a:spcPts val="0"/>
              </a:spcBef>
              <a:spcAft>
                <a:spcPts val="0"/>
              </a:spcAft>
              <a:buFont typeface="Arial"/>
              <a:buChar char="•"/>
            </a:pPr>
            <a:r>
              <a:rPr lang="en-US" sz="2400" dirty="0"/>
              <a:t>The focus of conflict theory is on both conflict within groups (family interaction) and conflict between groups (class conflict)</a:t>
            </a:r>
          </a:p>
          <a:p>
            <a:pPr marL="342900" indent="-342900">
              <a:spcBef>
                <a:spcPts val="0"/>
              </a:spcBef>
              <a:spcAft>
                <a:spcPts val="0"/>
              </a:spcAft>
              <a:buFont typeface="Arial"/>
              <a:buChar char="•"/>
            </a:pPr>
            <a:r>
              <a:rPr lang="en-US" sz="2400" dirty="0" smtClean="0"/>
              <a:t>The assumption </a:t>
            </a:r>
            <a:r>
              <a:rPr lang="en-US" sz="2400" dirty="0"/>
              <a:t>about scarcity of resources </a:t>
            </a:r>
          </a:p>
          <a:p>
            <a:pPr marL="342900" indent="-342900">
              <a:spcBef>
                <a:spcPts val="0"/>
              </a:spcBef>
              <a:spcAft>
                <a:spcPts val="0"/>
              </a:spcAft>
              <a:buFont typeface="Arial"/>
              <a:buChar char="•"/>
            </a:pPr>
            <a:r>
              <a:rPr lang="en-US" sz="2400" dirty="0"/>
              <a:t>If there were a surplus of resources, </a:t>
            </a:r>
            <a:r>
              <a:rPr lang="en-US" sz="2400" dirty="0" smtClean="0"/>
              <a:t>there </a:t>
            </a:r>
            <a:r>
              <a:rPr lang="en-US" sz="2400" dirty="0"/>
              <a:t>would be no reason for them to pursue conflict</a:t>
            </a:r>
          </a:p>
          <a:p>
            <a:pPr marL="342900" indent="-342900">
              <a:spcBef>
                <a:spcPts val="0"/>
              </a:spcBef>
              <a:spcAft>
                <a:spcPts val="0"/>
              </a:spcAft>
              <a:buFont typeface="Arial"/>
              <a:buChar char="•"/>
            </a:pPr>
            <a:endParaRPr lang="en-US" sz="2400" dirty="0" smtClean="0"/>
          </a:p>
        </p:txBody>
      </p:sp>
    </p:spTree>
    <p:extLst>
      <p:ext uri="{BB962C8B-B14F-4D97-AF65-F5344CB8AC3E}">
        <p14:creationId xmlns:p14="http://schemas.microsoft.com/office/powerpoint/2010/main" val="3737965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45500" cy="1371600"/>
          </a:xfrm>
        </p:spPr>
        <p:txBody>
          <a:bodyPr>
            <a:normAutofit/>
          </a:bodyPr>
          <a:lstStyle/>
          <a:p>
            <a:r>
              <a:rPr lang="en-US" sz="2800" dirty="0">
                <a:solidFill>
                  <a:srgbClr val="1782BF"/>
                </a:solidFill>
              </a:rPr>
              <a:t>Conflict framework:</a:t>
            </a:r>
            <a:br>
              <a:rPr lang="en-US" sz="2800" dirty="0">
                <a:solidFill>
                  <a:srgbClr val="1782BF"/>
                </a:solidFill>
              </a:rPr>
            </a:br>
            <a:r>
              <a:rPr lang="en-US" sz="2800" dirty="0" smtClean="0"/>
              <a:t>concepts</a:t>
            </a:r>
            <a:endParaRPr lang="en-US" sz="2800" dirty="0"/>
          </a:p>
        </p:txBody>
      </p:sp>
      <p:sp>
        <p:nvSpPr>
          <p:cNvPr id="3" name="Content Placeholder 2"/>
          <p:cNvSpPr>
            <a:spLocks noGrp="1"/>
          </p:cNvSpPr>
          <p:nvPr>
            <p:ph idx="1"/>
          </p:nvPr>
        </p:nvSpPr>
        <p:spPr/>
        <p:txBody>
          <a:bodyPr>
            <a:normAutofit lnSpcReduction="10000"/>
          </a:bodyPr>
          <a:lstStyle/>
          <a:p>
            <a:pPr>
              <a:lnSpc>
                <a:spcPct val="110000"/>
              </a:lnSpc>
              <a:spcBef>
                <a:spcPts val="0"/>
              </a:spcBef>
              <a:spcAft>
                <a:spcPts val="0"/>
              </a:spcAft>
            </a:pPr>
            <a:endParaRPr lang="en-US" sz="2400" dirty="0" smtClean="0"/>
          </a:p>
          <a:p>
            <a:pPr>
              <a:lnSpc>
                <a:spcPct val="110000"/>
              </a:lnSpc>
              <a:spcBef>
                <a:spcPts val="0"/>
              </a:spcBef>
              <a:spcAft>
                <a:spcPts val="0"/>
              </a:spcAft>
            </a:pPr>
            <a:r>
              <a:rPr lang="en-US" sz="2400" dirty="0"/>
              <a:t>Conflict</a:t>
            </a:r>
          </a:p>
          <a:p>
            <a:pPr marL="342900" indent="-342900">
              <a:lnSpc>
                <a:spcPct val="110000"/>
              </a:lnSpc>
              <a:spcBef>
                <a:spcPts val="0"/>
              </a:spcBef>
              <a:spcAft>
                <a:spcPts val="0"/>
              </a:spcAft>
              <a:buFont typeface="Arial"/>
              <a:buChar char="•"/>
            </a:pPr>
            <a:r>
              <a:rPr lang="en-US" sz="2400" dirty="0"/>
              <a:t>Conflict as a process is defined as “a confrontation between individuals, or groups, over scare resources, controversial means, incompatible goals, or combinations of these”</a:t>
            </a:r>
          </a:p>
          <a:p>
            <a:pPr marL="342900" indent="-342900">
              <a:lnSpc>
                <a:spcPct val="110000"/>
              </a:lnSpc>
              <a:spcBef>
                <a:spcPts val="0"/>
              </a:spcBef>
              <a:spcAft>
                <a:spcPts val="0"/>
              </a:spcAft>
              <a:buFont typeface="Arial"/>
              <a:buChar char="•"/>
            </a:pPr>
            <a:r>
              <a:rPr lang="en-US" sz="2400" dirty="0"/>
              <a:t>The existence of social order in the form of the state and laws does not mean that conflict is absent</a:t>
            </a:r>
          </a:p>
          <a:p>
            <a:pPr marL="342900" indent="-342900">
              <a:lnSpc>
                <a:spcPct val="110000"/>
              </a:lnSpc>
              <a:spcBef>
                <a:spcPts val="0"/>
              </a:spcBef>
              <a:spcAft>
                <a:spcPts val="0"/>
              </a:spcAft>
              <a:buFont typeface="Arial"/>
              <a:buChar char="•"/>
            </a:pPr>
            <a:r>
              <a:rPr lang="en-US" sz="2400" dirty="0"/>
              <a:t>Rather, conflict continues between interest </a:t>
            </a:r>
            <a:r>
              <a:rPr lang="en-US" sz="2400" dirty="0" smtClean="0"/>
              <a:t>groups </a:t>
            </a:r>
            <a:r>
              <a:rPr lang="en-US" sz="2400" dirty="0"/>
              <a:t>and between </a:t>
            </a:r>
            <a:r>
              <a:rPr lang="en-US" sz="2400" dirty="0" smtClean="0"/>
              <a:t>individuals</a:t>
            </a:r>
          </a:p>
          <a:p>
            <a:pPr marL="342900" indent="-342900">
              <a:spcBef>
                <a:spcPts val="0"/>
              </a:spcBef>
              <a:spcAft>
                <a:spcPts val="0"/>
              </a:spcAft>
              <a:buFont typeface="Arial"/>
              <a:buChar char="•"/>
            </a:pPr>
            <a:endParaRPr lang="en-US" sz="2400" dirty="0" smtClean="0"/>
          </a:p>
        </p:txBody>
      </p:sp>
    </p:spTree>
    <p:extLst>
      <p:ext uri="{BB962C8B-B14F-4D97-AF65-F5344CB8AC3E}">
        <p14:creationId xmlns:p14="http://schemas.microsoft.com/office/powerpoint/2010/main" val="3634815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45500" cy="1371600"/>
          </a:xfrm>
        </p:spPr>
        <p:txBody>
          <a:bodyPr>
            <a:normAutofit/>
          </a:bodyPr>
          <a:lstStyle/>
          <a:p>
            <a:r>
              <a:rPr lang="en-US" sz="2800" dirty="0">
                <a:solidFill>
                  <a:srgbClr val="1782BF"/>
                </a:solidFill>
              </a:rPr>
              <a:t>Conflict framework:</a:t>
            </a:r>
            <a:br>
              <a:rPr lang="en-US" sz="2800" dirty="0">
                <a:solidFill>
                  <a:srgbClr val="1782BF"/>
                </a:solidFill>
              </a:rPr>
            </a:br>
            <a:r>
              <a:rPr lang="en-US" sz="2800" dirty="0" smtClean="0"/>
              <a:t>propositions</a:t>
            </a:r>
            <a:endParaRPr lang="en-US" sz="2800" dirty="0"/>
          </a:p>
        </p:txBody>
      </p:sp>
      <p:sp>
        <p:nvSpPr>
          <p:cNvPr id="3" name="Content Placeholder 2"/>
          <p:cNvSpPr>
            <a:spLocks noGrp="1"/>
          </p:cNvSpPr>
          <p:nvPr>
            <p:ph idx="1"/>
          </p:nvPr>
        </p:nvSpPr>
        <p:spPr/>
        <p:txBody>
          <a:bodyPr>
            <a:noAutofit/>
          </a:bodyPr>
          <a:lstStyle/>
          <a:p>
            <a:pPr>
              <a:lnSpc>
                <a:spcPct val="120000"/>
              </a:lnSpc>
              <a:spcBef>
                <a:spcPts val="0"/>
              </a:spcBef>
              <a:spcAft>
                <a:spcPts val="0"/>
              </a:spcAft>
            </a:pPr>
            <a:endParaRPr lang="en-US" sz="1600" dirty="0" smtClean="0"/>
          </a:p>
          <a:p>
            <a:pPr>
              <a:lnSpc>
                <a:spcPct val="120000"/>
              </a:lnSpc>
              <a:spcBef>
                <a:spcPts val="0"/>
              </a:spcBef>
              <a:spcAft>
                <a:spcPts val="0"/>
              </a:spcAft>
            </a:pPr>
            <a:r>
              <a:rPr lang="en-US" sz="1600" dirty="0"/>
              <a:t>Conflict between groups (families) is based on resource allocation and competitive structure </a:t>
            </a:r>
          </a:p>
          <a:p>
            <a:pPr marL="342900" indent="-342900">
              <a:lnSpc>
                <a:spcPct val="120000"/>
              </a:lnSpc>
              <a:spcBef>
                <a:spcPts val="0"/>
              </a:spcBef>
              <a:spcAft>
                <a:spcPts val="0"/>
              </a:spcAft>
              <a:buFont typeface="Arial"/>
              <a:buChar char="•"/>
            </a:pPr>
            <a:r>
              <a:rPr lang="en-US" sz="1600" dirty="0"/>
              <a:t>There exists no known society in which resources are allocated equally to all </a:t>
            </a:r>
          </a:p>
          <a:p>
            <a:pPr marL="342900" indent="-342900">
              <a:lnSpc>
                <a:spcPct val="120000"/>
              </a:lnSpc>
              <a:spcBef>
                <a:spcPts val="0"/>
              </a:spcBef>
              <a:spcAft>
                <a:spcPts val="0"/>
              </a:spcAft>
              <a:buFont typeface="Arial"/>
              <a:buChar char="•"/>
            </a:pPr>
            <a:r>
              <a:rPr lang="en-US" sz="1600" dirty="0"/>
              <a:t>The fact that some families have more than others ensures competition</a:t>
            </a:r>
          </a:p>
          <a:p>
            <a:pPr marL="342900" indent="-342900">
              <a:lnSpc>
                <a:spcPct val="120000"/>
              </a:lnSpc>
              <a:spcBef>
                <a:spcPts val="0"/>
              </a:spcBef>
              <a:spcAft>
                <a:spcPts val="0"/>
              </a:spcAft>
              <a:buFont typeface="Arial"/>
              <a:buChar char="•"/>
            </a:pPr>
            <a:r>
              <a:rPr lang="en-US" sz="1600" dirty="0"/>
              <a:t>For example, debates over the definition of the </a:t>
            </a:r>
            <a:r>
              <a:rPr lang="en-US" sz="1600" dirty="0" smtClean="0"/>
              <a:t>family</a:t>
            </a:r>
          </a:p>
          <a:p>
            <a:pPr>
              <a:lnSpc>
                <a:spcPct val="120000"/>
              </a:lnSpc>
              <a:spcBef>
                <a:spcPts val="0"/>
              </a:spcBef>
              <a:spcAft>
                <a:spcPts val="0"/>
              </a:spcAft>
            </a:pPr>
            <a:endParaRPr lang="en-US" sz="1600" dirty="0"/>
          </a:p>
          <a:p>
            <a:pPr>
              <a:lnSpc>
                <a:spcPct val="120000"/>
              </a:lnSpc>
              <a:spcBef>
                <a:spcPts val="0"/>
              </a:spcBef>
              <a:spcAft>
                <a:spcPts val="0"/>
              </a:spcAft>
            </a:pPr>
            <a:r>
              <a:rPr lang="en-US" sz="1600" dirty="0"/>
              <a:t>Conflict within the group (the family) is due to the inequity of resources between individuals </a:t>
            </a:r>
          </a:p>
          <a:p>
            <a:pPr marL="342900" indent="-342900">
              <a:lnSpc>
                <a:spcPct val="120000"/>
              </a:lnSpc>
              <a:spcBef>
                <a:spcPts val="0"/>
              </a:spcBef>
              <a:spcAft>
                <a:spcPts val="0"/>
              </a:spcAft>
              <a:buFont typeface="Arial"/>
              <a:buChar char="•"/>
            </a:pPr>
            <a:r>
              <a:rPr lang="en-US" sz="1600" dirty="0"/>
              <a:t>Resources are differently allocated in a social </a:t>
            </a:r>
            <a:r>
              <a:rPr lang="en-US" sz="1600" dirty="0" smtClean="0"/>
              <a:t>system </a:t>
            </a:r>
            <a:r>
              <a:rPr lang="en-US" sz="1600" dirty="0"/>
              <a:t>by age, gender, and group membership</a:t>
            </a:r>
          </a:p>
          <a:p>
            <a:pPr marL="342900" indent="-342900">
              <a:lnSpc>
                <a:spcPct val="120000"/>
              </a:lnSpc>
              <a:spcBef>
                <a:spcPts val="0"/>
              </a:spcBef>
              <a:spcAft>
                <a:spcPts val="0"/>
              </a:spcAft>
              <a:buFont typeface="Arial"/>
              <a:buChar char="•"/>
            </a:pPr>
            <a:r>
              <a:rPr lang="en-US" sz="1600" dirty="0"/>
              <a:t>As a result, resource differentials exist in the family </a:t>
            </a:r>
            <a:endParaRPr lang="en-US" sz="1600" dirty="0" smtClean="0"/>
          </a:p>
          <a:p>
            <a:pPr marL="342900" indent="-342900">
              <a:lnSpc>
                <a:spcPct val="120000"/>
              </a:lnSpc>
              <a:spcBef>
                <a:spcPts val="0"/>
              </a:spcBef>
              <a:spcAft>
                <a:spcPts val="0"/>
              </a:spcAft>
              <a:buFont typeface="Arial"/>
              <a:buChar char="•"/>
            </a:pPr>
            <a:r>
              <a:rPr lang="en-US" sz="1600" dirty="0" smtClean="0"/>
              <a:t>For </a:t>
            </a:r>
            <a:r>
              <a:rPr lang="en-US" sz="1600" dirty="0"/>
              <a:t>example, females generally make less money than </a:t>
            </a:r>
            <a:r>
              <a:rPr lang="en-US" sz="1600" dirty="0" smtClean="0"/>
              <a:t>males</a:t>
            </a:r>
          </a:p>
        </p:txBody>
      </p:sp>
    </p:spTree>
    <p:extLst>
      <p:ext uri="{BB962C8B-B14F-4D97-AF65-F5344CB8AC3E}">
        <p14:creationId xmlns:p14="http://schemas.microsoft.com/office/powerpoint/2010/main" val="575249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45500" cy="1371600"/>
          </a:xfrm>
        </p:spPr>
        <p:txBody>
          <a:bodyPr>
            <a:normAutofit/>
          </a:bodyPr>
          <a:lstStyle/>
          <a:p>
            <a:r>
              <a:rPr lang="en-US" sz="2800" dirty="0">
                <a:solidFill>
                  <a:srgbClr val="1782BF"/>
                </a:solidFill>
              </a:rPr>
              <a:t>Conflict framework:</a:t>
            </a:r>
            <a:br>
              <a:rPr lang="en-US" sz="2800" dirty="0">
                <a:solidFill>
                  <a:srgbClr val="1782BF"/>
                </a:solidFill>
              </a:rPr>
            </a:br>
            <a:r>
              <a:rPr lang="en-US" sz="2800" dirty="0" smtClean="0"/>
              <a:t>Empirical applications </a:t>
            </a:r>
            <a:endParaRPr lang="en-US" sz="2800" dirty="0"/>
          </a:p>
        </p:txBody>
      </p:sp>
      <p:sp>
        <p:nvSpPr>
          <p:cNvPr id="3" name="Content Placeholder 2"/>
          <p:cNvSpPr>
            <a:spLocks noGrp="1"/>
          </p:cNvSpPr>
          <p:nvPr>
            <p:ph idx="1"/>
          </p:nvPr>
        </p:nvSpPr>
        <p:spPr/>
        <p:txBody>
          <a:bodyPr>
            <a:normAutofit fontScale="92500" lnSpcReduction="20000"/>
          </a:bodyPr>
          <a:lstStyle/>
          <a:p>
            <a:pPr>
              <a:lnSpc>
                <a:spcPct val="120000"/>
              </a:lnSpc>
              <a:spcBef>
                <a:spcPts val="0"/>
              </a:spcBef>
              <a:spcAft>
                <a:spcPts val="0"/>
              </a:spcAft>
            </a:pPr>
            <a:endParaRPr lang="en-US" sz="2400" dirty="0" smtClean="0"/>
          </a:p>
          <a:p>
            <a:pPr>
              <a:lnSpc>
                <a:spcPct val="120000"/>
              </a:lnSpc>
              <a:spcBef>
                <a:spcPts val="0"/>
              </a:spcBef>
              <a:spcAft>
                <a:spcPts val="0"/>
              </a:spcAft>
            </a:pPr>
            <a:r>
              <a:rPr lang="en-US" sz="2400" dirty="0"/>
              <a:t>Domestic violence </a:t>
            </a:r>
          </a:p>
          <a:p>
            <a:pPr marL="342900" indent="-342900">
              <a:lnSpc>
                <a:spcPct val="120000"/>
              </a:lnSpc>
              <a:spcBef>
                <a:spcPts val="0"/>
              </a:spcBef>
              <a:spcAft>
                <a:spcPts val="0"/>
              </a:spcAft>
              <a:buFont typeface="Arial"/>
              <a:buChar char="•"/>
            </a:pPr>
            <a:r>
              <a:rPr lang="en-US" sz="2400" dirty="0"/>
              <a:t>C</a:t>
            </a:r>
            <a:r>
              <a:rPr lang="en-US" sz="2400" dirty="0" smtClean="0"/>
              <a:t>onflict </a:t>
            </a:r>
            <a:r>
              <a:rPr lang="en-US" sz="2400" dirty="0"/>
              <a:t>theory predicts that confrontations occur when there is competition for scarce resources </a:t>
            </a:r>
          </a:p>
          <a:p>
            <a:pPr marL="342900" indent="-342900">
              <a:lnSpc>
                <a:spcPct val="120000"/>
              </a:lnSpc>
              <a:spcBef>
                <a:spcPts val="0"/>
              </a:spcBef>
              <a:spcAft>
                <a:spcPts val="0"/>
              </a:spcAft>
              <a:buFont typeface="Arial"/>
              <a:buChar char="•"/>
            </a:pPr>
            <a:r>
              <a:rPr lang="en-US" sz="2400" dirty="0" smtClean="0"/>
              <a:t>Some </a:t>
            </a:r>
            <a:r>
              <a:rPr lang="en-US" sz="2400" dirty="0"/>
              <a:t>feminist conflict scholars suggest </a:t>
            </a:r>
            <a:r>
              <a:rPr lang="en-US" sz="2400" dirty="0" smtClean="0"/>
              <a:t>that a patriarchal </a:t>
            </a:r>
            <a:r>
              <a:rPr lang="en-US" sz="2400" dirty="0"/>
              <a:t>social </a:t>
            </a:r>
            <a:r>
              <a:rPr lang="en-US" sz="2400" dirty="0" smtClean="0"/>
              <a:t>system </a:t>
            </a:r>
            <a:r>
              <a:rPr lang="en-US" sz="2400" dirty="0"/>
              <a:t>justifies and condones domestic violence as one </a:t>
            </a:r>
            <a:r>
              <a:rPr lang="en-US" sz="2400" dirty="0" smtClean="0"/>
              <a:t>form </a:t>
            </a:r>
            <a:r>
              <a:rPr lang="en-US" sz="2400" dirty="0"/>
              <a:t>of </a:t>
            </a:r>
            <a:r>
              <a:rPr lang="en-US" sz="2400" dirty="0" smtClean="0"/>
              <a:t>women’s oppression </a:t>
            </a:r>
          </a:p>
          <a:p>
            <a:pPr marL="342900" indent="-342900">
              <a:lnSpc>
                <a:spcPct val="120000"/>
              </a:lnSpc>
              <a:spcBef>
                <a:spcPts val="0"/>
              </a:spcBef>
              <a:spcAft>
                <a:spcPts val="0"/>
              </a:spcAft>
              <a:buFont typeface="Arial"/>
              <a:buChar char="•"/>
            </a:pPr>
            <a:r>
              <a:rPr lang="en-US" sz="2400" dirty="0" smtClean="0"/>
              <a:t>Men are </a:t>
            </a:r>
            <a:r>
              <a:rPr lang="en-US" sz="2400" dirty="0"/>
              <a:t>defending their greater resources from women </a:t>
            </a:r>
          </a:p>
          <a:p>
            <a:pPr marL="342900" indent="-342900">
              <a:lnSpc>
                <a:spcPct val="120000"/>
              </a:lnSpc>
              <a:spcBef>
                <a:spcPts val="0"/>
              </a:spcBef>
              <a:spcAft>
                <a:spcPts val="0"/>
              </a:spcAft>
              <a:buFont typeface="Arial"/>
              <a:buChar char="•"/>
            </a:pPr>
            <a:r>
              <a:rPr lang="en-US" sz="2400" dirty="0"/>
              <a:t>Many of these resources are predicated on women “staying in their place” </a:t>
            </a:r>
          </a:p>
          <a:p>
            <a:pPr>
              <a:lnSpc>
                <a:spcPct val="120000"/>
              </a:lnSpc>
              <a:spcBef>
                <a:spcPts val="0"/>
              </a:spcBef>
              <a:spcAft>
                <a:spcPts val="0"/>
              </a:spcAft>
            </a:pPr>
            <a:endParaRPr lang="en-US" sz="2400" dirty="0" smtClean="0"/>
          </a:p>
        </p:txBody>
      </p:sp>
    </p:spTree>
    <p:extLst>
      <p:ext uri="{BB962C8B-B14F-4D97-AF65-F5344CB8AC3E}">
        <p14:creationId xmlns:p14="http://schemas.microsoft.com/office/powerpoint/2010/main" val="172784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6080"/>
            <a:ext cx="7904480" cy="5740083"/>
          </a:xfrm>
        </p:spPr>
        <p:txBody>
          <a:bodyPr>
            <a:normAutofit/>
          </a:bodyPr>
          <a:lstStyle/>
          <a:p>
            <a:pPr>
              <a:spcBef>
                <a:spcPts val="0"/>
              </a:spcBef>
              <a:spcAft>
                <a:spcPts val="0"/>
              </a:spcAft>
            </a:pPr>
            <a:endParaRPr lang="en-US" dirty="0" smtClean="0"/>
          </a:p>
          <a:p>
            <a:r>
              <a:rPr lang="en-US" dirty="0" smtClean="0"/>
              <a:t>Tessa </a:t>
            </a:r>
            <a:r>
              <a:rPr lang="en-US" dirty="0"/>
              <a:t>and Rebecca are expecting their first child. They have just attended their first prenatal class and are driving home in their car discussing what they have learned. At one point in the class, the instructor </a:t>
            </a:r>
            <a:r>
              <a:rPr lang="en-US" dirty="0" smtClean="0"/>
              <a:t>asked </a:t>
            </a:r>
            <a:r>
              <a:rPr lang="en-US" dirty="0"/>
              <a:t>the prospective </a:t>
            </a:r>
            <a:r>
              <a:rPr lang="en-US" dirty="0" smtClean="0"/>
              <a:t>parents to </a:t>
            </a:r>
            <a:r>
              <a:rPr lang="en-US" dirty="0"/>
              <a:t>write down on a piece of paper three things that they thought about on hearing that they were to become parents. </a:t>
            </a:r>
            <a:r>
              <a:rPr lang="en-US" dirty="0" smtClean="0"/>
              <a:t>Tessa </a:t>
            </a:r>
            <a:r>
              <a:rPr lang="en-US" dirty="0"/>
              <a:t>says to Rebecca, “You know, I was surprised that every one of the guys had thought of taking out life insurance or getting more life insurance</a:t>
            </a:r>
            <a:r>
              <a:rPr lang="en-US" dirty="0" smtClean="0"/>
              <a:t>!” She </a:t>
            </a:r>
            <a:r>
              <a:rPr lang="en-US" dirty="0"/>
              <a:t>continued, “Some of those guys are barely shaving and a few must be around 50 years old. Yet they all said life insurance.” Rebecca replied, “I guess a really important part of being a father is still being a ‘provider’.” “Yeah,” said </a:t>
            </a:r>
            <a:r>
              <a:rPr lang="en-US" dirty="0" smtClean="0"/>
              <a:t>Tessa, </a:t>
            </a:r>
            <a:r>
              <a:rPr lang="en-US" dirty="0"/>
              <a:t>“but what I was astounded by was that these guys are all different ages, races, and backgrounds, yet they all had similar ideas as to what becoming a father means.” </a:t>
            </a:r>
            <a:endParaRPr lang="en-SG" dirty="0"/>
          </a:p>
          <a:p>
            <a:endParaRPr lang="en-US" dirty="0"/>
          </a:p>
          <a:p>
            <a:endParaRPr lang="en-US" dirty="0"/>
          </a:p>
        </p:txBody>
      </p:sp>
    </p:spTree>
    <p:extLst>
      <p:ext uri="{BB962C8B-B14F-4D97-AF65-F5344CB8AC3E}">
        <p14:creationId xmlns:p14="http://schemas.microsoft.com/office/powerpoint/2010/main" val="145732907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600" dirty="0" smtClean="0"/>
              <a:t>What is a theory? </a:t>
            </a:r>
            <a:endParaRPr lang="en-US" sz="3600"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96721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45500" cy="1371600"/>
          </a:xfrm>
        </p:spPr>
        <p:txBody>
          <a:bodyPr>
            <a:normAutofit/>
          </a:bodyPr>
          <a:lstStyle/>
          <a:p>
            <a:r>
              <a:rPr lang="en-US" sz="2800" dirty="0" smtClean="0">
                <a:solidFill>
                  <a:srgbClr val="1782BF"/>
                </a:solidFill>
              </a:rPr>
              <a:t>Structural-functional </a:t>
            </a:r>
            <a:r>
              <a:rPr lang="en-US" sz="2800" dirty="0">
                <a:solidFill>
                  <a:srgbClr val="1782BF"/>
                </a:solidFill>
              </a:rPr>
              <a:t>framework:</a:t>
            </a:r>
            <a:br>
              <a:rPr lang="en-US" sz="2800" dirty="0">
                <a:solidFill>
                  <a:srgbClr val="1782BF"/>
                </a:solidFill>
              </a:rPr>
            </a:br>
            <a:r>
              <a:rPr lang="en-US" sz="2800" dirty="0" smtClean="0"/>
              <a:t>intellectual traditions </a:t>
            </a:r>
            <a:endParaRPr lang="en-US" sz="28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dirty="0" smtClean="0"/>
          </a:p>
          <a:p>
            <a:pPr>
              <a:spcBef>
                <a:spcPts val="0"/>
              </a:spcBef>
              <a:spcAft>
                <a:spcPts val="0"/>
              </a:spcAft>
            </a:pPr>
            <a:r>
              <a:rPr lang="en-US" dirty="0"/>
              <a:t>Social Darwinism </a:t>
            </a:r>
          </a:p>
          <a:p>
            <a:pPr marL="285750" indent="-285750">
              <a:spcBef>
                <a:spcPts val="0"/>
              </a:spcBef>
              <a:spcAft>
                <a:spcPts val="0"/>
              </a:spcAft>
              <a:buFont typeface="Arial"/>
              <a:buChar char="•"/>
            </a:pPr>
            <a:r>
              <a:rPr lang="en-US" dirty="0" smtClean="0"/>
              <a:t>Individuals </a:t>
            </a:r>
            <a:r>
              <a:rPr lang="en-US" dirty="0"/>
              <a:t>are basically selfish and greedy</a:t>
            </a:r>
          </a:p>
          <a:p>
            <a:pPr marL="285750" indent="-285750">
              <a:spcBef>
                <a:spcPts val="0"/>
              </a:spcBef>
              <a:spcAft>
                <a:spcPts val="0"/>
              </a:spcAft>
              <a:buFont typeface="Arial"/>
              <a:buChar char="•"/>
            </a:pPr>
            <a:r>
              <a:rPr lang="en-US" dirty="0"/>
              <a:t>Social institutions must curb this greed and selfishness or society will not function smoothly </a:t>
            </a:r>
          </a:p>
          <a:p>
            <a:pPr marL="285750" indent="-285750">
              <a:spcBef>
                <a:spcPts val="0"/>
              </a:spcBef>
              <a:spcAft>
                <a:spcPts val="0"/>
              </a:spcAft>
              <a:buFont typeface="Arial"/>
              <a:buChar char="•"/>
            </a:pPr>
            <a:r>
              <a:rPr lang="en-US" dirty="0"/>
              <a:t>However, institutions also promote inequality</a:t>
            </a:r>
          </a:p>
          <a:p>
            <a:pPr marL="285750" indent="-285750" defTabSz="457200">
              <a:spcBef>
                <a:spcPts val="0"/>
              </a:spcBef>
              <a:spcAft>
                <a:spcPts val="0"/>
              </a:spcAft>
              <a:buFont typeface="Arial"/>
              <a:buChar char="•"/>
              <a:defRPr/>
            </a:pPr>
            <a:r>
              <a:rPr lang="en-US" dirty="0"/>
              <a:t>B</a:t>
            </a:r>
            <a:r>
              <a:rPr lang="en-US" dirty="0" smtClean="0"/>
              <a:t>ecause </a:t>
            </a:r>
            <a:r>
              <a:rPr lang="en-US" dirty="0"/>
              <a:t>the resources of society were scare and individuals had to compete for them, only the strongest, the most intelligent, or those most willing to work would rise to positions of power and privilege </a:t>
            </a:r>
          </a:p>
          <a:p>
            <a:pPr marL="285750" indent="-285750" defTabSz="457200">
              <a:spcBef>
                <a:spcPts val="0"/>
              </a:spcBef>
              <a:spcAft>
                <a:spcPts val="0"/>
              </a:spcAft>
              <a:buFont typeface="Arial"/>
              <a:buChar char="•"/>
              <a:defRPr/>
            </a:pPr>
            <a:r>
              <a:rPr lang="en-US" dirty="0"/>
              <a:t>Ultimately, this would benefit society, for such individuals would provide enlightened leadership </a:t>
            </a:r>
          </a:p>
          <a:p>
            <a:pPr marL="285750" indent="-285750" defTabSz="457200">
              <a:spcBef>
                <a:spcPts val="0"/>
              </a:spcBef>
              <a:spcAft>
                <a:spcPts val="0"/>
              </a:spcAft>
              <a:buFont typeface="Arial"/>
              <a:buChar char="•"/>
              <a:defRPr/>
            </a:pPr>
            <a:r>
              <a:rPr lang="en-US" dirty="0"/>
              <a:t>Inequality is the price societies must pay to ensure peace and order </a:t>
            </a:r>
          </a:p>
        </p:txBody>
      </p:sp>
    </p:spTree>
    <p:extLst>
      <p:ext uri="{BB962C8B-B14F-4D97-AF65-F5344CB8AC3E}">
        <p14:creationId xmlns:p14="http://schemas.microsoft.com/office/powerpoint/2010/main" val="3078006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45500" cy="1371600"/>
          </a:xfrm>
        </p:spPr>
        <p:txBody>
          <a:bodyPr>
            <a:normAutofit/>
          </a:bodyPr>
          <a:lstStyle/>
          <a:p>
            <a:r>
              <a:rPr lang="en-US" sz="2800" dirty="0" smtClean="0">
                <a:solidFill>
                  <a:srgbClr val="1782BF"/>
                </a:solidFill>
              </a:rPr>
              <a:t>Structural-functional </a:t>
            </a:r>
            <a:r>
              <a:rPr lang="en-US" sz="2800" dirty="0">
                <a:solidFill>
                  <a:srgbClr val="1782BF"/>
                </a:solidFill>
              </a:rPr>
              <a:t>framework:</a:t>
            </a:r>
            <a:br>
              <a:rPr lang="en-US" sz="2800" dirty="0">
                <a:solidFill>
                  <a:srgbClr val="1782BF"/>
                </a:solidFill>
              </a:rPr>
            </a:br>
            <a:r>
              <a:rPr lang="en-US" sz="2800" dirty="0" smtClean="0"/>
              <a:t>focus and assumptions </a:t>
            </a:r>
            <a:endParaRPr lang="en-US" sz="28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a:t>Society is a complex system of interrelated parts</a:t>
            </a:r>
          </a:p>
          <a:p>
            <a:pPr marL="285750" indent="-285750">
              <a:spcBef>
                <a:spcPts val="0"/>
              </a:spcBef>
              <a:spcAft>
                <a:spcPts val="0"/>
              </a:spcAft>
              <a:buFont typeface="Arial"/>
              <a:buChar char="•"/>
            </a:pPr>
            <a:r>
              <a:rPr lang="en-US" sz="2400" dirty="0"/>
              <a:t>Each of which performs some function for the whole system</a:t>
            </a:r>
          </a:p>
          <a:p>
            <a:pPr marL="285750" indent="-285750">
              <a:spcBef>
                <a:spcPts val="0"/>
              </a:spcBef>
              <a:spcAft>
                <a:spcPts val="0"/>
              </a:spcAft>
              <a:buFont typeface="Arial"/>
              <a:buChar char="•"/>
            </a:pPr>
            <a:r>
              <a:rPr lang="en-US" sz="2400" dirty="0"/>
              <a:t>Structural functionalists are primarily interested in this relationship between structure and function</a:t>
            </a:r>
          </a:p>
          <a:p>
            <a:pPr marL="285750" indent="-285750">
              <a:spcBef>
                <a:spcPts val="0"/>
              </a:spcBef>
              <a:spcAft>
                <a:spcPts val="0"/>
              </a:spcAft>
              <a:buFont typeface="Arial"/>
              <a:buChar char="•"/>
            </a:pPr>
            <a:r>
              <a:rPr lang="en-US" sz="2400" dirty="0"/>
              <a:t>They seek to understand what various structures “do” for the larger system of which they are a part and the connections among the various structures </a:t>
            </a:r>
          </a:p>
          <a:p>
            <a:pPr>
              <a:spcBef>
                <a:spcPts val="0"/>
              </a:spcBef>
              <a:spcAft>
                <a:spcPts val="0"/>
              </a:spcAft>
            </a:pPr>
            <a:endParaRPr lang="en-US" sz="2400" dirty="0" smtClean="0"/>
          </a:p>
        </p:txBody>
      </p:sp>
    </p:spTree>
    <p:extLst>
      <p:ext uri="{BB962C8B-B14F-4D97-AF65-F5344CB8AC3E}">
        <p14:creationId xmlns:p14="http://schemas.microsoft.com/office/powerpoint/2010/main" val="2532865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58200" cy="1371600"/>
          </a:xfrm>
        </p:spPr>
        <p:txBody>
          <a:bodyPr>
            <a:normAutofit/>
          </a:bodyPr>
          <a:lstStyle/>
          <a:p>
            <a:r>
              <a:rPr lang="en-US" sz="2800" dirty="0">
                <a:solidFill>
                  <a:srgbClr val="1782BF"/>
                </a:solidFill>
              </a:rPr>
              <a:t>Structural-functional framework:</a:t>
            </a:r>
            <a:br>
              <a:rPr lang="en-US" sz="2800" dirty="0">
                <a:solidFill>
                  <a:srgbClr val="1782BF"/>
                </a:solidFill>
              </a:rPr>
            </a:br>
            <a:r>
              <a:rPr lang="en-US" sz="2800" dirty="0"/>
              <a:t>concepts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3765175"/>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853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45500" cy="1371600"/>
          </a:xfrm>
        </p:spPr>
        <p:txBody>
          <a:bodyPr>
            <a:normAutofit/>
          </a:bodyPr>
          <a:lstStyle/>
          <a:p>
            <a:r>
              <a:rPr lang="en-US" sz="2800" dirty="0" smtClean="0">
                <a:solidFill>
                  <a:srgbClr val="1782BF"/>
                </a:solidFill>
              </a:rPr>
              <a:t>Structural-functional </a:t>
            </a:r>
            <a:r>
              <a:rPr lang="en-US" sz="2800" dirty="0">
                <a:solidFill>
                  <a:srgbClr val="1782BF"/>
                </a:solidFill>
              </a:rPr>
              <a:t>framework:</a:t>
            </a:r>
            <a:br>
              <a:rPr lang="en-US" sz="2800" dirty="0">
                <a:solidFill>
                  <a:srgbClr val="1782BF"/>
                </a:solidFill>
              </a:rPr>
            </a:br>
            <a:r>
              <a:rPr lang="en-US" sz="2800" dirty="0" smtClean="0"/>
              <a:t>Propositions </a:t>
            </a:r>
            <a:endParaRPr lang="en-US" sz="2800" dirty="0"/>
          </a:p>
        </p:txBody>
      </p:sp>
      <p:sp>
        <p:nvSpPr>
          <p:cNvPr id="3" name="Content Placeholder 2"/>
          <p:cNvSpPr>
            <a:spLocks noGrp="1"/>
          </p:cNvSpPr>
          <p:nvPr>
            <p:ph idx="1"/>
          </p:nvPr>
        </p:nvSpPr>
        <p:spPr/>
        <p:txBody>
          <a:bodyPr>
            <a:normAutofit fontScale="85000" lnSpcReduction="10000"/>
          </a:bodyPr>
          <a:lstStyle/>
          <a:p>
            <a:pPr defTabSz="457200">
              <a:lnSpc>
                <a:spcPct val="120000"/>
              </a:lnSpc>
              <a:spcBef>
                <a:spcPts val="0"/>
              </a:spcBef>
              <a:spcAft>
                <a:spcPts val="0"/>
              </a:spcAft>
              <a:defRPr/>
            </a:pPr>
            <a:r>
              <a:rPr lang="en-US" sz="2400" dirty="0" smtClean="0"/>
              <a:t>Social institutions perform certain functions for a society </a:t>
            </a:r>
            <a:endParaRPr lang="en-US" sz="2400" dirty="0"/>
          </a:p>
          <a:p>
            <a:pPr marL="342900" indent="-342900" defTabSz="457200">
              <a:lnSpc>
                <a:spcPct val="120000"/>
              </a:lnSpc>
              <a:spcBef>
                <a:spcPts val="0"/>
              </a:spcBef>
              <a:spcAft>
                <a:spcPts val="0"/>
              </a:spcAft>
              <a:buFont typeface="Arial"/>
              <a:buChar char="•"/>
              <a:defRPr/>
            </a:pPr>
            <a:r>
              <a:rPr lang="en-US" sz="2400" dirty="0" smtClean="0"/>
              <a:t>The </a:t>
            </a:r>
            <a:r>
              <a:rPr lang="en-US" sz="2400" dirty="0"/>
              <a:t>institution of family means having certain legal and culturally recognizable rights and responsibilities, which are articulated in the formal laws of the state and informal norms of custom and tradition </a:t>
            </a:r>
          </a:p>
          <a:p>
            <a:pPr marL="342900" indent="-342900" defTabSz="457200">
              <a:lnSpc>
                <a:spcPct val="120000"/>
              </a:lnSpc>
              <a:spcBef>
                <a:spcPts val="0"/>
              </a:spcBef>
              <a:spcAft>
                <a:spcPts val="0"/>
              </a:spcAft>
              <a:buFont typeface="Arial"/>
              <a:buChar char="•"/>
              <a:defRPr/>
            </a:pPr>
            <a:r>
              <a:rPr lang="en-US" sz="2400" dirty="0" smtClean="0"/>
              <a:t>For example, </a:t>
            </a:r>
            <a:r>
              <a:rPr lang="en-US" sz="2400" dirty="0"/>
              <a:t>the Maintenance of Parents Act in </a:t>
            </a:r>
            <a:r>
              <a:rPr lang="en-US" sz="2400" dirty="0" smtClean="0"/>
              <a:t>Singapore</a:t>
            </a:r>
            <a:endParaRPr lang="en-US" sz="2400" dirty="0"/>
          </a:p>
          <a:p>
            <a:pPr marL="342900" indent="-342900" defTabSz="457200">
              <a:lnSpc>
                <a:spcPct val="120000"/>
              </a:lnSpc>
              <a:spcBef>
                <a:spcPts val="0"/>
              </a:spcBef>
              <a:spcAft>
                <a:spcPts val="0"/>
              </a:spcAft>
              <a:buFont typeface="Arial"/>
              <a:buChar char="•"/>
              <a:defRPr/>
            </a:pPr>
            <a:r>
              <a:rPr lang="en-US" sz="2400" dirty="0"/>
              <a:t>The institution of family also means having legitimate right to control or influence the lives of others </a:t>
            </a:r>
          </a:p>
          <a:p>
            <a:pPr marL="342900" indent="-342900" defTabSz="457200">
              <a:lnSpc>
                <a:spcPct val="120000"/>
              </a:lnSpc>
              <a:spcBef>
                <a:spcPts val="0"/>
              </a:spcBef>
              <a:spcAft>
                <a:spcPts val="0"/>
              </a:spcAft>
              <a:buFont typeface="Arial"/>
              <a:buChar char="•"/>
              <a:defRPr/>
            </a:pPr>
            <a:r>
              <a:rPr lang="en-US" sz="2400" dirty="0"/>
              <a:t>For example, </a:t>
            </a:r>
            <a:r>
              <a:rPr lang="en-US" sz="2400" dirty="0" smtClean="0"/>
              <a:t>the </a:t>
            </a:r>
            <a:r>
              <a:rPr lang="en-US" sz="2400" dirty="0"/>
              <a:t>Compulsory Education </a:t>
            </a:r>
            <a:r>
              <a:rPr lang="en-US" sz="2400" dirty="0" smtClean="0"/>
              <a:t>Act in Singapore </a:t>
            </a:r>
          </a:p>
        </p:txBody>
      </p:sp>
    </p:spTree>
    <p:extLst>
      <p:ext uri="{BB962C8B-B14F-4D97-AF65-F5344CB8AC3E}">
        <p14:creationId xmlns:p14="http://schemas.microsoft.com/office/powerpoint/2010/main" val="28363619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45500" cy="1371600"/>
          </a:xfrm>
        </p:spPr>
        <p:txBody>
          <a:bodyPr>
            <a:normAutofit/>
          </a:bodyPr>
          <a:lstStyle/>
          <a:p>
            <a:r>
              <a:rPr lang="en-US" sz="2800" dirty="0" smtClean="0">
                <a:solidFill>
                  <a:srgbClr val="1782BF"/>
                </a:solidFill>
              </a:rPr>
              <a:t>Structural-functional </a:t>
            </a:r>
            <a:r>
              <a:rPr lang="en-US" sz="2800" dirty="0">
                <a:solidFill>
                  <a:srgbClr val="1782BF"/>
                </a:solidFill>
              </a:rPr>
              <a:t>framework:</a:t>
            </a:r>
            <a:br>
              <a:rPr lang="en-US" sz="2800" dirty="0">
                <a:solidFill>
                  <a:srgbClr val="1782BF"/>
                </a:solidFill>
              </a:rPr>
            </a:br>
            <a:r>
              <a:rPr lang="en-US" sz="2800" dirty="0" smtClean="0"/>
              <a:t>empirical applications </a:t>
            </a:r>
            <a:endParaRPr lang="en-US" sz="2800" dirty="0"/>
          </a:p>
        </p:txBody>
      </p:sp>
      <p:sp>
        <p:nvSpPr>
          <p:cNvPr id="3" name="Content Placeholder 2"/>
          <p:cNvSpPr>
            <a:spLocks noGrp="1"/>
          </p:cNvSpPr>
          <p:nvPr>
            <p:ph idx="1"/>
          </p:nvPr>
        </p:nvSpPr>
        <p:spPr/>
        <p:txBody>
          <a:bodyPr>
            <a:noAutofit/>
          </a:bodyPr>
          <a:lstStyle/>
          <a:p>
            <a:pPr defTabSz="457200">
              <a:lnSpc>
                <a:spcPct val="120000"/>
              </a:lnSpc>
              <a:spcBef>
                <a:spcPts val="0"/>
              </a:spcBef>
              <a:spcAft>
                <a:spcPts val="0"/>
              </a:spcAft>
              <a:defRPr/>
            </a:pPr>
            <a:endParaRPr lang="en-US" dirty="0" smtClean="0"/>
          </a:p>
          <a:p>
            <a:pPr defTabSz="457200">
              <a:lnSpc>
                <a:spcPct val="120000"/>
              </a:lnSpc>
              <a:spcBef>
                <a:spcPts val="0"/>
              </a:spcBef>
              <a:spcAft>
                <a:spcPts val="0"/>
              </a:spcAft>
              <a:defRPr/>
            </a:pPr>
            <a:r>
              <a:rPr lang="en-US" dirty="0" smtClean="0"/>
              <a:t>How individual </a:t>
            </a:r>
            <a:r>
              <a:rPr lang="en-US" dirty="0"/>
              <a:t>behaviors are shaped by the structures in which they </a:t>
            </a:r>
            <a:r>
              <a:rPr lang="en-US" dirty="0" smtClean="0"/>
              <a:t>occur</a:t>
            </a:r>
          </a:p>
          <a:p>
            <a:pPr marL="285750" indent="-285750" defTabSz="457200">
              <a:lnSpc>
                <a:spcPct val="120000"/>
              </a:lnSpc>
              <a:spcBef>
                <a:spcPts val="0"/>
              </a:spcBef>
              <a:spcAft>
                <a:spcPts val="0"/>
              </a:spcAft>
              <a:buFont typeface="Arial"/>
              <a:buChar char="•"/>
              <a:defRPr/>
            </a:pPr>
            <a:r>
              <a:rPr lang="en-US" dirty="0"/>
              <a:t>Although individuals almost always have a choice of how to behave in specific situations, their choices are structurally laid out by </a:t>
            </a:r>
            <a:r>
              <a:rPr lang="en-US" dirty="0" smtClean="0"/>
              <a:t>society</a:t>
            </a:r>
            <a:endParaRPr lang="en-US" dirty="0"/>
          </a:p>
          <a:p>
            <a:pPr marL="285750" indent="-285750" defTabSz="457200">
              <a:lnSpc>
                <a:spcPct val="120000"/>
              </a:lnSpc>
              <a:spcBef>
                <a:spcPts val="0"/>
              </a:spcBef>
              <a:spcAft>
                <a:spcPts val="0"/>
              </a:spcAft>
              <a:buFont typeface="Arial"/>
              <a:buChar char="•"/>
              <a:defRPr/>
            </a:pPr>
            <a:r>
              <a:rPr lang="en-US" dirty="0" smtClean="0"/>
              <a:t>For </a:t>
            </a:r>
            <a:r>
              <a:rPr lang="en-US" dirty="0"/>
              <a:t>example, because individuals tend to marry partners of their social class, clear patterns have emerged in research on family life</a:t>
            </a:r>
          </a:p>
          <a:p>
            <a:pPr marL="285750" indent="-285750" defTabSz="457200">
              <a:lnSpc>
                <a:spcPct val="120000"/>
              </a:lnSpc>
              <a:spcBef>
                <a:spcPts val="0"/>
              </a:spcBef>
              <a:spcAft>
                <a:spcPts val="0"/>
              </a:spcAft>
              <a:buFont typeface="Arial"/>
              <a:buChar char="•"/>
              <a:defRPr/>
            </a:pPr>
            <a:r>
              <a:rPr lang="en-US" dirty="0" smtClean="0"/>
              <a:t>Marriage stability reflect class and economics </a:t>
            </a:r>
          </a:p>
        </p:txBody>
      </p:sp>
    </p:spTree>
    <p:extLst>
      <p:ext uri="{BB962C8B-B14F-4D97-AF65-F5344CB8AC3E}">
        <p14:creationId xmlns:p14="http://schemas.microsoft.com/office/powerpoint/2010/main" val="1652099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58200" cy="1371600"/>
          </a:xfrm>
        </p:spPr>
        <p:txBody>
          <a:bodyPr>
            <a:normAutofit/>
          </a:bodyPr>
          <a:lstStyle/>
          <a:p>
            <a:r>
              <a:rPr lang="en-US" sz="2800" dirty="0" smtClean="0"/>
              <a:t>Summary: Levels of analysis  </a:t>
            </a: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82318572"/>
              </p:ext>
            </p:extLst>
          </p:nvPr>
        </p:nvGraphicFramePr>
        <p:xfrm>
          <a:off x="457200" y="1752600"/>
          <a:ext cx="7620000" cy="3413760"/>
        </p:xfrm>
        <a:graphic>
          <a:graphicData uri="http://schemas.openxmlformats.org/drawingml/2006/table">
            <a:tbl>
              <a:tblPr firstRow="1" bandRow="1">
                <a:tableStyleId>{5C22544A-7EE6-4342-B048-85BDC9FD1C3A}</a:tableStyleId>
              </a:tblPr>
              <a:tblGrid>
                <a:gridCol w="1905000"/>
                <a:gridCol w="1905000"/>
                <a:gridCol w="1905000"/>
                <a:gridCol w="1905000"/>
              </a:tblGrid>
              <a:tr h="370840">
                <a:tc>
                  <a:txBody>
                    <a:bodyPr/>
                    <a:lstStyle/>
                    <a:p>
                      <a:r>
                        <a:rPr lang="en-US" sz="2000" b="1" dirty="0" smtClean="0"/>
                        <a:t>Individual</a:t>
                      </a:r>
                      <a:endParaRPr lang="en-US" sz="2000" b="1" dirty="0"/>
                    </a:p>
                  </a:txBody>
                  <a:tcPr/>
                </a:tc>
                <a:tc>
                  <a:txBody>
                    <a:bodyPr/>
                    <a:lstStyle/>
                    <a:p>
                      <a:r>
                        <a:rPr lang="en-US" sz="2000" b="1" dirty="0" smtClean="0"/>
                        <a:t>Relationship </a:t>
                      </a:r>
                      <a:endParaRPr lang="en-US" sz="2000" b="1" dirty="0"/>
                    </a:p>
                  </a:txBody>
                  <a:tcPr/>
                </a:tc>
                <a:tc>
                  <a:txBody>
                    <a:bodyPr/>
                    <a:lstStyle/>
                    <a:p>
                      <a:r>
                        <a:rPr lang="en-US" sz="2000" b="1" dirty="0" smtClean="0"/>
                        <a:t>Family Group</a:t>
                      </a:r>
                      <a:endParaRPr lang="en-US" sz="2000" b="1" dirty="0"/>
                    </a:p>
                  </a:txBody>
                  <a:tcPr/>
                </a:tc>
                <a:tc>
                  <a:txBody>
                    <a:bodyPr/>
                    <a:lstStyle/>
                    <a:p>
                      <a:r>
                        <a:rPr lang="en-US" sz="2000" b="1" dirty="0" smtClean="0"/>
                        <a:t>Institution </a:t>
                      </a:r>
                      <a:endParaRPr lang="en-US" sz="2000" b="1" dirty="0"/>
                    </a:p>
                  </a:txBody>
                  <a:tcPr/>
                </a:tc>
              </a:tr>
              <a:tr h="370840">
                <a:tc>
                  <a:txBody>
                    <a:bodyPr/>
                    <a:lstStyle/>
                    <a:p>
                      <a:r>
                        <a:rPr lang="en-US" sz="2000" b="1" dirty="0" smtClean="0"/>
                        <a:t>Exchange</a:t>
                      </a:r>
                      <a:endParaRPr lang="en-US" sz="2000" b="1" dirty="0"/>
                    </a:p>
                  </a:txBody>
                  <a:tcPr/>
                </a:tc>
                <a:tc>
                  <a:txBody>
                    <a:bodyPr/>
                    <a:lstStyle/>
                    <a:p>
                      <a:r>
                        <a:rPr lang="en-US" sz="2000" b="1" dirty="0" smtClean="0"/>
                        <a:t>Symbolic</a:t>
                      </a:r>
                      <a:r>
                        <a:rPr lang="en-US" sz="2000" b="1" baseline="0" dirty="0" smtClean="0"/>
                        <a:t> Interaction </a:t>
                      </a:r>
                      <a:endParaRPr lang="en-US" sz="20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Family Development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txBody>
                  <a:tcPr/>
                </a:tc>
                <a:tc>
                  <a:txBody>
                    <a:bodyPr/>
                    <a:lstStyle/>
                    <a:p>
                      <a:r>
                        <a:rPr lang="en-US" sz="2000" b="1" dirty="0" smtClean="0"/>
                        <a:t>Conflict </a:t>
                      </a:r>
                      <a:endParaRPr lang="en-US" sz="2000" b="1" dirty="0"/>
                    </a:p>
                  </a:txBody>
                  <a:tcPr/>
                </a:tc>
              </a:tr>
              <a:tr h="370840">
                <a:tc>
                  <a:txBody>
                    <a:bodyPr/>
                    <a:lstStyle/>
                    <a:p>
                      <a:endParaRPr lang="en-US" sz="2000" b="1"/>
                    </a:p>
                  </a:txBody>
                  <a:tcPr/>
                </a:tc>
                <a:tc>
                  <a:txBody>
                    <a:bodyPr/>
                    <a:lstStyle/>
                    <a:p>
                      <a:endParaRPr lang="en-US" sz="2000" b="1" dirty="0"/>
                    </a:p>
                  </a:txBody>
                  <a:tcPr/>
                </a:tc>
                <a:tc>
                  <a:txBody>
                    <a:bodyPr/>
                    <a:lstStyle/>
                    <a:p>
                      <a:endParaRPr lang="en-US" sz="2000" b="1" dirty="0"/>
                    </a:p>
                  </a:txBody>
                  <a:tcPr/>
                </a:tc>
                <a:tc>
                  <a:txBody>
                    <a:bodyPr/>
                    <a:lstStyle/>
                    <a:p>
                      <a:r>
                        <a:rPr lang="en-US" sz="2000" b="1" dirty="0" smtClean="0"/>
                        <a:t>Family</a:t>
                      </a:r>
                      <a:r>
                        <a:rPr lang="en-US" sz="2000" b="1" baseline="0" dirty="0" smtClean="0"/>
                        <a:t> Development</a:t>
                      </a:r>
                    </a:p>
                    <a:p>
                      <a:r>
                        <a:rPr lang="en-US" sz="2000" b="1" baseline="0" dirty="0" smtClean="0"/>
                        <a:t> </a:t>
                      </a:r>
                      <a:endParaRPr lang="en-US" sz="2000" b="1" dirty="0"/>
                    </a:p>
                  </a:txBody>
                  <a:tcPr/>
                </a:tc>
              </a:tr>
              <a:tr h="370840">
                <a:tc>
                  <a:txBody>
                    <a:bodyPr/>
                    <a:lstStyle/>
                    <a:p>
                      <a:endParaRPr lang="en-US" sz="2000" b="1"/>
                    </a:p>
                  </a:txBody>
                  <a:tcPr/>
                </a:tc>
                <a:tc>
                  <a:txBody>
                    <a:bodyPr/>
                    <a:lstStyle/>
                    <a:p>
                      <a:endParaRPr lang="en-US" sz="2000" b="1" dirty="0"/>
                    </a:p>
                  </a:txBody>
                  <a:tcPr/>
                </a:tc>
                <a:tc>
                  <a:txBody>
                    <a:bodyPr/>
                    <a:lstStyle/>
                    <a:p>
                      <a:endParaRPr lang="en-US" sz="20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Structural-Functional</a:t>
                      </a:r>
                      <a:r>
                        <a:rPr lang="en-US" sz="2000"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txBody>
                  <a:tcPr/>
                </a:tc>
              </a:tr>
            </a:tbl>
          </a:graphicData>
        </a:graphic>
      </p:graphicFrame>
    </p:spTree>
    <p:extLst>
      <p:ext uri="{BB962C8B-B14F-4D97-AF65-F5344CB8AC3E}">
        <p14:creationId xmlns:p14="http://schemas.microsoft.com/office/powerpoint/2010/main" val="3404426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000" dirty="0" smtClean="0"/>
              <a:t>How does the </a:t>
            </a:r>
            <a:r>
              <a:rPr lang="en-US" sz="2000" dirty="0" smtClean="0">
                <a:hlinkClick r:id="rId2"/>
              </a:rPr>
              <a:t>National </a:t>
            </a:r>
            <a:r>
              <a:rPr lang="en-US" sz="2000" dirty="0">
                <a:hlinkClick r:id="rId2"/>
              </a:rPr>
              <a:t>Day Rally Speech </a:t>
            </a:r>
            <a:r>
              <a:rPr lang="en-US" sz="2000" dirty="0" smtClean="0"/>
              <a:t>challenge or reinforce the </a:t>
            </a:r>
            <a:r>
              <a:rPr lang="en-US" sz="2000" dirty="0"/>
              <a:t/>
            </a:r>
            <a:br>
              <a:rPr lang="en-US" sz="2000" dirty="0"/>
            </a:br>
            <a:r>
              <a:rPr lang="en-US" sz="2000" dirty="0"/>
              <a:t>legitimacy and desirability of the “normal family”? </a:t>
            </a:r>
            <a:r>
              <a:rPr lang="en-SG" sz="2000" dirty="0"/>
              <a:t/>
            </a:r>
            <a:br>
              <a:rPr lang="en-SG" sz="2000" dirty="0"/>
            </a:br>
            <a:endParaRPr lang="en-US" sz="2000" dirty="0"/>
          </a:p>
        </p:txBody>
      </p:sp>
      <p:sp>
        <p:nvSpPr>
          <p:cNvPr id="5" name="Text Placeholder 4"/>
          <p:cNvSpPr>
            <a:spLocks noGrp="1"/>
          </p:cNvSpPr>
          <p:nvPr>
            <p:ph type="body" idx="1"/>
          </p:nvPr>
        </p:nvSpPr>
        <p:spPr/>
        <p:txBody>
          <a:bodyPr>
            <a:normAutofit/>
          </a:bodyPr>
          <a:lstStyle/>
          <a:p>
            <a:r>
              <a:rPr lang="en-US" sz="2800" dirty="0" smtClean="0"/>
              <a:t>For discussion groups…</a:t>
            </a:r>
            <a:endParaRPr lang="en-US" sz="2800" dirty="0"/>
          </a:p>
        </p:txBody>
      </p:sp>
    </p:spTree>
    <p:extLst>
      <p:ext uri="{BB962C8B-B14F-4D97-AF65-F5344CB8AC3E}">
        <p14:creationId xmlns:p14="http://schemas.microsoft.com/office/powerpoint/2010/main" val="21974037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What is a theory?</a:t>
            </a:r>
            <a:endParaRPr lang="en-US" sz="3200"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842981978"/>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948014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r>
              <a:rPr lang="en-US" sz="3200" dirty="0" smtClean="0"/>
              <a:t>What is a theory?</a:t>
            </a:r>
            <a:endParaRPr lang="en-US" sz="3200" dirty="0"/>
          </a:p>
        </p:txBody>
      </p:sp>
      <p:sp>
        <p:nvSpPr>
          <p:cNvPr id="4" name="Content Placeholder 3"/>
          <p:cNvSpPr>
            <a:spLocks noGrp="1"/>
          </p:cNvSpPr>
          <p:nvPr>
            <p:ph sz="half" idx="1"/>
          </p:nvPr>
        </p:nvSpPr>
        <p:spPr/>
        <p:txBody>
          <a:bodyPr>
            <a:noAutofit/>
          </a:bodyPr>
          <a:lstStyle/>
          <a:p>
            <a:pPr lvl="1" indent="-457200">
              <a:spcBef>
                <a:spcPts val="0"/>
              </a:spcBef>
            </a:pPr>
            <a:endParaRPr lang="en-US" sz="1600" b="1" dirty="0" smtClean="0"/>
          </a:p>
          <a:p>
            <a:pPr>
              <a:spcBef>
                <a:spcPts val="0"/>
              </a:spcBef>
              <a:spcAft>
                <a:spcPts val="0"/>
              </a:spcAft>
            </a:pPr>
            <a:r>
              <a:rPr lang="en-US" sz="2000" dirty="0"/>
              <a:t>Every theory has an intellectual tradition </a:t>
            </a:r>
          </a:p>
          <a:p>
            <a:pPr marL="342900" indent="-342900">
              <a:spcBef>
                <a:spcPts val="0"/>
              </a:spcBef>
              <a:spcAft>
                <a:spcPts val="0"/>
              </a:spcAft>
              <a:buFont typeface="Arial"/>
              <a:buChar char="•"/>
            </a:pPr>
            <a:r>
              <a:rPr lang="en-US" sz="2000" dirty="0"/>
              <a:t>A general way of thinking that has been shared in common by a community of scholars</a:t>
            </a:r>
          </a:p>
        </p:txBody>
      </p:sp>
      <p:sp>
        <p:nvSpPr>
          <p:cNvPr id="5" name="Content Placeholder 4"/>
          <p:cNvSpPr>
            <a:spLocks noGrp="1"/>
          </p:cNvSpPr>
          <p:nvPr>
            <p:ph sz="half" idx="2"/>
          </p:nvPr>
        </p:nvSpPr>
        <p:spPr/>
        <p:txBody>
          <a:bodyPr>
            <a:noAutofit/>
          </a:bodyPr>
          <a:lstStyle/>
          <a:p>
            <a:pPr marL="0" lvl="1" indent="0">
              <a:spcBef>
                <a:spcPts val="0"/>
              </a:spcBef>
              <a:buFont typeface="Arial" pitchFamily="34" charset="0"/>
              <a:buNone/>
            </a:pPr>
            <a:endParaRPr lang="en-US" sz="1600" b="1" dirty="0" smtClean="0"/>
          </a:p>
          <a:p>
            <a:pPr>
              <a:spcBef>
                <a:spcPts val="0"/>
              </a:spcBef>
              <a:spcAft>
                <a:spcPts val="0"/>
              </a:spcAft>
            </a:pPr>
            <a:r>
              <a:rPr lang="en-US" sz="2000" dirty="0"/>
              <a:t>Every theory has a focus and a set of assumptions </a:t>
            </a:r>
          </a:p>
          <a:p>
            <a:pPr marL="342900" indent="-342900">
              <a:spcBef>
                <a:spcPts val="0"/>
              </a:spcBef>
              <a:spcAft>
                <a:spcPts val="0"/>
              </a:spcAft>
              <a:buFont typeface="Arial"/>
              <a:buChar char="•"/>
            </a:pPr>
            <a:r>
              <a:rPr lang="en-US" sz="2000" dirty="0"/>
              <a:t>Every theory represents a particular point of view </a:t>
            </a:r>
          </a:p>
          <a:p>
            <a:pPr marL="342900" indent="-342900">
              <a:spcBef>
                <a:spcPts val="0"/>
              </a:spcBef>
              <a:spcAft>
                <a:spcPts val="0"/>
              </a:spcAft>
              <a:buFont typeface="Arial"/>
              <a:buChar char="•"/>
            </a:pPr>
            <a:r>
              <a:rPr lang="en-US" sz="2000" dirty="0"/>
              <a:t>Assumptions are statements taken for granted as true and essential to the rest of the theory </a:t>
            </a:r>
          </a:p>
        </p:txBody>
      </p:sp>
    </p:spTree>
    <p:extLst>
      <p:ext uri="{BB962C8B-B14F-4D97-AF65-F5344CB8AC3E}">
        <p14:creationId xmlns:p14="http://schemas.microsoft.com/office/powerpoint/2010/main" val="633351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r>
              <a:rPr lang="en-US" sz="3200" dirty="0" smtClean="0"/>
              <a:t>What is a theory?</a:t>
            </a:r>
            <a:endParaRPr lang="en-US" sz="3200" dirty="0"/>
          </a:p>
        </p:txBody>
      </p:sp>
      <p:sp>
        <p:nvSpPr>
          <p:cNvPr id="4" name="Content Placeholder 3"/>
          <p:cNvSpPr>
            <a:spLocks noGrp="1"/>
          </p:cNvSpPr>
          <p:nvPr>
            <p:ph sz="half" idx="1"/>
          </p:nvPr>
        </p:nvSpPr>
        <p:spPr/>
        <p:txBody>
          <a:bodyPr>
            <a:noAutofit/>
          </a:bodyPr>
          <a:lstStyle/>
          <a:p>
            <a:pPr marL="0" lvl="1" indent="0">
              <a:spcBef>
                <a:spcPts val="0"/>
              </a:spcBef>
              <a:buNone/>
            </a:pPr>
            <a:endParaRPr lang="en-US" sz="1600" b="1" dirty="0" smtClean="0"/>
          </a:p>
          <a:p>
            <a:pPr>
              <a:spcBef>
                <a:spcPts val="0"/>
              </a:spcBef>
              <a:spcAft>
                <a:spcPts val="0"/>
              </a:spcAft>
            </a:pPr>
            <a:r>
              <a:rPr lang="en-US" sz="2000" dirty="0"/>
              <a:t>Every theory </a:t>
            </a:r>
            <a:r>
              <a:rPr lang="en-US" sz="2000" dirty="0" smtClean="0"/>
              <a:t>includes </a:t>
            </a:r>
            <a:r>
              <a:rPr lang="en-US" sz="2000" dirty="0"/>
              <a:t>concepts </a:t>
            </a:r>
          </a:p>
          <a:p>
            <a:pPr marL="342900" indent="-342900">
              <a:spcBef>
                <a:spcPts val="0"/>
              </a:spcBef>
              <a:spcAft>
                <a:spcPts val="0"/>
              </a:spcAft>
              <a:buFont typeface="Arial"/>
              <a:buChar char="•"/>
            </a:pPr>
            <a:r>
              <a:rPr lang="en-US" sz="2000" dirty="0"/>
              <a:t>Concepts are the singular ideas that form the building blocks of a theory</a:t>
            </a:r>
          </a:p>
          <a:p>
            <a:pPr marL="342900" indent="-342900">
              <a:spcBef>
                <a:spcPts val="0"/>
              </a:spcBef>
              <a:spcAft>
                <a:spcPts val="0"/>
              </a:spcAft>
              <a:buFont typeface="Arial"/>
              <a:buChar char="•"/>
            </a:pPr>
            <a:r>
              <a:rPr lang="en-US" sz="2000" dirty="0"/>
              <a:t>Concepts may vary between cases and they may vary over time</a:t>
            </a:r>
          </a:p>
        </p:txBody>
      </p:sp>
      <p:sp>
        <p:nvSpPr>
          <p:cNvPr id="5" name="Content Placeholder 4"/>
          <p:cNvSpPr>
            <a:spLocks noGrp="1"/>
          </p:cNvSpPr>
          <p:nvPr>
            <p:ph sz="half" idx="2"/>
          </p:nvPr>
        </p:nvSpPr>
        <p:spPr/>
        <p:txBody>
          <a:bodyPr>
            <a:noAutofit/>
          </a:bodyPr>
          <a:lstStyle/>
          <a:p>
            <a:pPr marL="0" lvl="1" indent="0">
              <a:spcBef>
                <a:spcPts val="0"/>
              </a:spcBef>
              <a:buFont typeface="Arial" pitchFamily="34" charset="0"/>
              <a:buNone/>
            </a:pPr>
            <a:endParaRPr lang="en-US" sz="1600" b="1" dirty="0" smtClean="0"/>
          </a:p>
          <a:p>
            <a:pPr>
              <a:spcBef>
                <a:spcPts val="0"/>
              </a:spcBef>
              <a:spcAft>
                <a:spcPts val="0"/>
              </a:spcAft>
            </a:pPr>
            <a:r>
              <a:rPr lang="en-US" sz="2000" dirty="0"/>
              <a:t>Every theory </a:t>
            </a:r>
            <a:r>
              <a:rPr lang="en-US" sz="2000" dirty="0" smtClean="0"/>
              <a:t>includes propositions </a:t>
            </a:r>
          </a:p>
          <a:p>
            <a:pPr marL="342900" indent="-342900">
              <a:spcBef>
                <a:spcPts val="0"/>
              </a:spcBef>
              <a:spcAft>
                <a:spcPts val="0"/>
              </a:spcAft>
              <a:buFont typeface="Arial"/>
              <a:buChar char="•"/>
            </a:pPr>
            <a:r>
              <a:rPr lang="en-US" sz="2000" dirty="0" smtClean="0"/>
              <a:t>Propositions are the statements that assert how concepts are related </a:t>
            </a:r>
          </a:p>
          <a:p>
            <a:pPr marL="342900" indent="-342900">
              <a:spcBef>
                <a:spcPts val="0"/>
              </a:spcBef>
              <a:spcAft>
                <a:spcPts val="0"/>
              </a:spcAft>
              <a:buFont typeface="Arial"/>
              <a:buChar char="•"/>
            </a:pPr>
            <a:r>
              <a:rPr lang="en-US" sz="2000" dirty="0" smtClean="0"/>
              <a:t>Propositions take the form “If X, then Y” </a:t>
            </a:r>
          </a:p>
          <a:p>
            <a:pPr marL="342900" indent="-342900">
              <a:spcBef>
                <a:spcPts val="0"/>
              </a:spcBef>
              <a:spcAft>
                <a:spcPts val="0"/>
              </a:spcAft>
              <a:buFont typeface="Arial"/>
              <a:buChar char="•"/>
            </a:pPr>
            <a:r>
              <a:rPr lang="en-US" sz="2000" dirty="0" smtClean="0"/>
              <a:t>Research methodology is the connection between propositions and the world of experience  </a:t>
            </a:r>
            <a:endParaRPr lang="en-US" sz="2000" dirty="0"/>
          </a:p>
        </p:txBody>
      </p:sp>
    </p:spTree>
    <p:extLst>
      <p:ext uri="{BB962C8B-B14F-4D97-AF65-F5344CB8AC3E}">
        <p14:creationId xmlns:p14="http://schemas.microsoft.com/office/powerpoint/2010/main" val="38190060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600" dirty="0"/>
              <a:t>History of </a:t>
            </a:r>
            <a:r>
              <a:rPr lang="en-US" sz="3600" dirty="0" smtClean="0"/>
              <a:t>theory</a:t>
            </a:r>
            <a:endParaRPr lang="en-US" sz="3600"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845787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pPr>
              <a:spcBef>
                <a:spcPts val="0"/>
              </a:spcBef>
              <a:spcAft>
                <a:spcPts val="0"/>
              </a:spcAft>
            </a:pPr>
            <a:r>
              <a:rPr lang="en-US" sz="3200" dirty="0"/>
              <a:t>History of theory in the analysis of the </a:t>
            </a:r>
            <a:r>
              <a:rPr lang="en-US" sz="3200" dirty="0" smtClean="0"/>
              <a:t>family</a:t>
            </a:r>
            <a:endParaRPr lang="en-US" sz="3200" dirty="0"/>
          </a:p>
        </p:txBody>
      </p:sp>
      <p:sp>
        <p:nvSpPr>
          <p:cNvPr id="3" name="Content Placeholder 2"/>
          <p:cNvSpPr>
            <a:spLocks noGrp="1"/>
          </p:cNvSpPr>
          <p:nvPr>
            <p:ph idx="1"/>
          </p:nvPr>
        </p:nvSpPr>
        <p:spPr/>
        <p:txBody>
          <a:bodyPr>
            <a:noAutofit/>
          </a:bodyPr>
          <a:lstStyle/>
          <a:p>
            <a:pPr>
              <a:lnSpc>
                <a:spcPct val="110000"/>
              </a:lnSpc>
              <a:spcBef>
                <a:spcPts val="0"/>
              </a:spcBef>
              <a:spcAft>
                <a:spcPts val="0"/>
              </a:spcAft>
            </a:pPr>
            <a:endParaRPr lang="en-US" dirty="0" smtClean="0"/>
          </a:p>
          <a:p>
            <a:pPr>
              <a:lnSpc>
                <a:spcPct val="110000"/>
              </a:lnSpc>
              <a:spcBef>
                <a:spcPts val="0"/>
              </a:spcBef>
              <a:spcAft>
                <a:spcPts val="0"/>
              </a:spcAft>
            </a:pPr>
            <a:r>
              <a:rPr lang="en-US" dirty="0"/>
              <a:t>1865-1890</a:t>
            </a:r>
          </a:p>
          <a:p>
            <a:pPr marL="171450" indent="-171450">
              <a:lnSpc>
                <a:spcPct val="110000"/>
              </a:lnSpc>
              <a:spcBef>
                <a:spcPts val="0"/>
              </a:spcBef>
              <a:spcAft>
                <a:spcPts val="0"/>
              </a:spcAft>
              <a:buFont typeface="Arial"/>
              <a:buChar char="•"/>
            </a:pPr>
            <a:r>
              <a:rPr lang="en-US" dirty="0" smtClean="0"/>
              <a:t>Moral reformers address the declining importance of the family in the context of industrialization and urbanization </a:t>
            </a:r>
            <a:endParaRPr lang="en-US" dirty="0"/>
          </a:p>
          <a:p>
            <a:pPr>
              <a:lnSpc>
                <a:spcPct val="110000"/>
              </a:lnSpc>
              <a:spcBef>
                <a:spcPts val="0"/>
              </a:spcBef>
              <a:spcAft>
                <a:spcPts val="0"/>
              </a:spcAft>
            </a:pPr>
            <a:endParaRPr lang="en-US" dirty="0"/>
          </a:p>
          <a:p>
            <a:pPr>
              <a:lnSpc>
                <a:spcPct val="110000"/>
              </a:lnSpc>
              <a:spcBef>
                <a:spcPts val="0"/>
              </a:spcBef>
              <a:spcAft>
                <a:spcPts val="0"/>
              </a:spcAft>
            </a:pPr>
            <a:r>
              <a:rPr lang="en-US" dirty="0"/>
              <a:t>1890-1920</a:t>
            </a:r>
          </a:p>
          <a:p>
            <a:pPr marL="171450" indent="-171450">
              <a:lnSpc>
                <a:spcPct val="110000"/>
              </a:lnSpc>
              <a:spcBef>
                <a:spcPts val="0"/>
              </a:spcBef>
              <a:spcAft>
                <a:spcPts val="0"/>
              </a:spcAft>
              <a:buFont typeface="Arial"/>
              <a:buChar char="•"/>
            </a:pPr>
            <a:r>
              <a:rPr lang="en-US" dirty="0" smtClean="0"/>
              <a:t>The idea </a:t>
            </a:r>
            <a:r>
              <a:rPr lang="en-US" dirty="0"/>
              <a:t>that families could adapt to changing environments became popular </a:t>
            </a:r>
          </a:p>
          <a:p>
            <a:pPr>
              <a:lnSpc>
                <a:spcPct val="110000"/>
              </a:lnSpc>
              <a:spcBef>
                <a:spcPts val="0"/>
              </a:spcBef>
              <a:spcAft>
                <a:spcPts val="0"/>
              </a:spcAft>
            </a:pPr>
            <a:endParaRPr lang="en-US" dirty="0"/>
          </a:p>
          <a:p>
            <a:pPr>
              <a:lnSpc>
                <a:spcPct val="110000"/>
              </a:lnSpc>
              <a:spcBef>
                <a:spcPts val="0"/>
              </a:spcBef>
              <a:spcAft>
                <a:spcPts val="0"/>
              </a:spcAft>
            </a:pPr>
            <a:r>
              <a:rPr lang="en-US" dirty="0"/>
              <a:t>1920-1940</a:t>
            </a:r>
          </a:p>
          <a:p>
            <a:pPr marL="171450" indent="-171450">
              <a:lnSpc>
                <a:spcPct val="110000"/>
              </a:lnSpc>
              <a:spcBef>
                <a:spcPts val="0"/>
              </a:spcBef>
              <a:spcAft>
                <a:spcPts val="0"/>
              </a:spcAft>
              <a:buFont typeface="Arial"/>
              <a:buChar char="•"/>
            </a:pPr>
            <a:r>
              <a:rPr lang="en-US" dirty="0"/>
              <a:t>Shift from moral and political evaluations to empirical observation </a:t>
            </a:r>
            <a:endParaRPr lang="en-US" dirty="0" smtClean="0"/>
          </a:p>
          <a:p>
            <a:pPr>
              <a:lnSpc>
                <a:spcPct val="110000"/>
              </a:lnSpc>
              <a:spcBef>
                <a:spcPts val="0"/>
              </a:spcBef>
              <a:spcAft>
                <a:spcPts val="0"/>
              </a:spcAft>
            </a:pPr>
            <a:endParaRPr lang="en-US" dirty="0"/>
          </a:p>
          <a:p>
            <a:pPr>
              <a:lnSpc>
                <a:spcPct val="110000"/>
              </a:lnSpc>
              <a:spcBef>
                <a:spcPts val="0"/>
              </a:spcBef>
              <a:spcAft>
                <a:spcPts val="0"/>
              </a:spcAft>
            </a:pPr>
            <a:r>
              <a:rPr lang="en-US" sz="1200" b="0" dirty="0" smtClean="0"/>
              <a:t>R. L. Howard (1981) </a:t>
            </a:r>
            <a:r>
              <a:rPr lang="en-US" sz="1200" b="0" i="1" dirty="0"/>
              <a:t>A</a:t>
            </a:r>
            <a:r>
              <a:rPr lang="en-US" sz="1200" b="0" i="1" dirty="0" smtClean="0"/>
              <a:t> Social History of American Family Sociology, 1865-1940</a:t>
            </a:r>
            <a:r>
              <a:rPr lang="en-US" sz="1200" b="0" dirty="0" smtClean="0"/>
              <a:t> </a:t>
            </a:r>
            <a:endParaRPr lang="en-US" sz="1200" b="0" dirty="0"/>
          </a:p>
        </p:txBody>
      </p:sp>
    </p:spTree>
    <p:extLst>
      <p:ext uri="{BB962C8B-B14F-4D97-AF65-F5344CB8AC3E}">
        <p14:creationId xmlns:p14="http://schemas.microsoft.com/office/powerpoint/2010/main" val="315084920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21722</TotalTime>
  <Words>3436</Words>
  <Application>Microsoft Macintosh PowerPoint</Application>
  <PresentationFormat>On-screen Show (4:3)</PresentationFormat>
  <Paragraphs>341</Paragraphs>
  <Slides>46</Slides>
  <Notes>44</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Essential</vt:lpstr>
      <vt:lpstr>Lecture 3:  THEORIES AND METHODS </vt:lpstr>
      <vt:lpstr>Last week</vt:lpstr>
      <vt:lpstr>outline</vt:lpstr>
      <vt:lpstr>What is a theory? </vt:lpstr>
      <vt:lpstr>What is a theory?</vt:lpstr>
      <vt:lpstr>What is a theory?</vt:lpstr>
      <vt:lpstr>What is a theory?</vt:lpstr>
      <vt:lpstr>History of theory</vt:lpstr>
      <vt:lpstr>History of theory in the analysis of the family</vt:lpstr>
      <vt:lpstr>History of theory in the analysis of the family</vt:lpstr>
      <vt:lpstr>History of theory in the analysis of the family</vt:lpstr>
      <vt:lpstr>conceptual frameworks</vt:lpstr>
      <vt:lpstr>PowerPoint Presentation</vt:lpstr>
      <vt:lpstr>Social exchange framework: Intellectual traditions </vt:lpstr>
      <vt:lpstr>Social exchange framework: Focus and assumptions </vt:lpstr>
      <vt:lpstr>Social exchange framework: Concepts</vt:lpstr>
      <vt:lpstr>Social exchange framework: Propositions </vt:lpstr>
      <vt:lpstr>Social exchange framework: Empirical application</vt:lpstr>
      <vt:lpstr>PowerPoint Presentation</vt:lpstr>
      <vt:lpstr>Symbolic interaction framework: Intellectual traditions</vt:lpstr>
      <vt:lpstr>Symbolic interaction framework: Intellectual traditions</vt:lpstr>
      <vt:lpstr>Symbolic interaction framework: Focus and assumptions </vt:lpstr>
      <vt:lpstr>Symbolic interaction framework: Concepts </vt:lpstr>
      <vt:lpstr>Symbolic interaction framework: propositions </vt:lpstr>
      <vt:lpstr>Symbolic interaction framework: empirical application </vt:lpstr>
      <vt:lpstr>PowerPoint Presentation</vt:lpstr>
      <vt:lpstr>Family development framework: intellectual traditions </vt:lpstr>
      <vt:lpstr>Family development framework: focus and assumptions </vt:lpstr>
      <vt:lpstr>Family development framework: concepts</vt:lpstr>
      <vt:lpstr>Family development framework: concepts</vt:lpstr>
      <vt:lpstr>Family development framework: Propositions </vt:lpstr>
      <vt:lpstr>Family development framework: empirical application  </vt:lpstr>
      <vt:lpstr>PowerPoint Presentation</vt:lpstr>
      <vt:lpstr>Conflict framework: intellectual traditions </vt:lpstr>
      <vt:lpstr>Conflict framework: focus and assumptions </vt:lpstr>
      <vt:lpstr>Conflict framework: concepts</vt:lpstr>
      <vt:lpstr>Conflict framework: propositions</vt:lpstr>
      <vt:lpstr>Conflict framework: Empirical applications </vt:lpstr>
      <vt:lpstr>PowerPoint Presentation</vt:lpstr>
      <vt:lpstr>Structural-functional framework: intellectual traditions </vt:lpstr>
      <vt:lpstr>Structural-functional framework: focus and assumptions </vt:lpstr>
      <vt:lpstr>Structural-functional framework: concepts</vt:lpstr>
      <vt:lpstr>Structural-functional framework: Propositions </vt:lpstr>
      <vt:lpstr>Structural-functional framework: empirical applications </vt:lpstr>
      <vt:lpstr>Summary: Levels of analysis  </vt:lpstr>
      <vt:lpstr>How does the National Day Rally Speech challenge or reinforce the  legitimacy and desirability of the “normal family”?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gender studies </dc:title>
  <dc:creator>Kenneth</dc:creator>
  <cp:lastModifiedBy>Kenneth</cp:lastModifiedBy>
  <cp:revision>705</cp:revision>
  <cp:lastPrinted>2015-08-17T13:19:07Z</cp:lastPrinted>
  <dcterms:created xsi:type="dcterms:W3CDTF">2015-05-13T03:37:12Z</dcterms:created>
  <dcterms:modified xsi:type="dcterms:W3CDTF">2015-08-24T06:34:57Z</dcterms:modified>
</cp:coreProperties>
</file>