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56" r:id="rId2"/>
    <p:sldId id="387" r:id="rId3"/>
    <p:sldId id="388" r:id="rId4"/>
    <p:sldId id="320" r:id="rId5"/>
    <p:sldId id="389" r:id="rId6"/>
    <p:sldId id="394" r:id="rId7"/>
    <p:sldId id="392" r:id="rId8"/>
    <p:sldId id="344" r:id="rId9"/>
    <p:sldId id="328" r:id="rId10"/>
    <p:sldId id="395" r:id="rId11"/>
    <p:sldId id="347" r:id="rId12"/>
    <p:sldId id="348" r:id="rId13"/>
    <p:sldId id="349" r:id="rId14"/>
    <p:sldId id="332" r:id="rId15"/>
    <p:sldId id="351" r:id="rId16"/>
    <p:sldId id="397" r:id="rId17"/>
    <p:sldId id="353" r:id="rId18"/>
    <p:sldId id="354" r:id="rId19"/>
    <p:sldId id="350" r:id="rId20"/>
    <p:sldId id="356" r:id="rId21"/>
    <p:sldId id="398" r:id="rId22"/>
    <p:sldId id="399" r:id="rId23"/>
    <p:sldId id="400" r:id="rId24"/>
    <p:sldId id="360" r:id="rId25"/>
    <p:sldId id="364" r:id="rId26"/>
    <p:sldId id="401" r:id="rId27"/>
    <p:sldId id="402" r:id="rId28"/>
    <p:sldId id="40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C6DC07-058F-C848-A13C-9356DFF8968B}">
          <p14:sldIdLst>
            <p14:sldId id="256"/>
            <p14:sldId id="387"/>
            <p14:sldId id="388"/>
            <p14:sldId id="320"/>
            <p14:sldId id="389"/>
            <p14:sldId id="394"/>
            <p14:sldId id="392"/>
            <p14:sldId id="344"/>
            <p14:sldId id="328"/>
            <p14:sldId id="395"/>
            <p14:sldId id="347"/>
            <p14:sldId id="348"/>
            <p14:sldId id="349"/>
            <p14:sldId id="332"/>
            <p14:sldId id="351"/>
            <p14:sldId id="397"/>
            <p14:sldId id="353"/>
            <p14:sldId id="354"/>
            <p14:sldId id="350"/>
            <p14:sldId id="356"/>
            <p14:sldId id="398"/>
            <p14:sldId id="399"/>
            <p14:sldId id="400"/>
            <p14:sldId id="360"/>
            <p14:sldId id="364"/>
            <p14:sldId id="401"/>
            <p14:sldId id="402"/>
            <p14:sldId id="40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333" autoAdjust="0"/>
    <p:restoredTop sz="71628" autoAdjust="0"/>
  </p:normalViewPr>
  <p:slideViewPr>
    <p:cSldViewPr snapToGrid="0" snapToObjects="1">
      <p:cViewPr varScale="1">
        <p:scale>
          <a:sx n="50" d="100"/>
          <a:sy n="50" d="100"/>
        </p:scale>
        <p:origin x="1060" y="36"/>
      </p:cViewPr>
      <p:guideLst>
        <p:guide orient="horz" pos="2160"/>
        <p:guide pos="2880"/>
      </p:guideLst>
    </p:cSldViewPr>
  </p:slideViewPr>
  <p:notesTextViewPr>
    <p:cViewPr>
      <p:scale>
        <a:sx n="100" d="100"/>
        <a:sy n="100" d="100"/>
      </p:scale>
      <p:origin x="0" y="0"/>
    </p:cViewPr>
  </p:notesTextViewPr>
  <p:notesViewPr>
    <p:cSldViewPr snapToGrid="0" snapToObjects="1">
      <p:cViewPr>
        <p:scale>
          <a:sx n="150" d="100"/>
          <a:sy n="150" d="100"/>
        </p:scale>
        <p:origin x="-2460" y="84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4E3928-2AC5-F34F-9C4D-1641A7418C2D}" type="doc">
      <dgm:prSet loTypeId="urn:microsoft.com/office/officeart/2005/8/layout/arrow6" loCatId="" qsTypeId="urn:microsoft.com/office/officeart/2005/8/quickstyle/simple4" qsCatId="simple" csTypeId="urn:microsoft.com/office/officeart/2005/8/colors/accent1_2" csCatId="accent1" phldr="1"/>
      <dgm:spPr/>
      <dgm:t>
        <a:bodyPr/>
        <a:lstStyle/>
        <a:p>
          <a:endParaRPr lang="en-US"/>
        </a:p>
      </dgm:t>
    </dgm:pt>
    <dgm:pt modelId="{5E1F2CDD-9183-B145-B05E-19CDB85DCF4B}">
      <dgm:prSet phldrT="[Text]" custT="1"/>
      <dgm:spPr/>
      <dgm:t>
        <a:bodyPr/>
        <a:lstStyle/>
        <a:p>
          <a:r>
            <a:rPr lang="en-US" sz="1800" b="1" dirty="0" smtClean="0"/>
            <a:t>Women’s high reproductive investment = preference for relational sex</a:t>
          </a:r>
          <a:endParaRPr lang="en-US" sz="1800" b="1" dirty="0"/>
        </a:p>
      </dgm:t>
    </dgm:pt>
    <dgm:pt modelId="{AB6C9C07-16F5-6A4B-A664-7AA8A263898B}" type="parTrans" cxnId="{7701A3FE-E5A0-444D-9496-7719B492FD95}">
      <dgm:prSet/>
      <dgm:spPr/>
      <dgm:t>
        <a:bodyPr/>
        <a:lstStyle/>
        <a:p>
          <a:endParaRPr lang="en-US"/>
        </a:p>
      </dgm:t>
    </dgm:pt>
    <dgm:pt modelId="{F29BCADB-A577-A54C-B615-76FD7A36F436}" type="sibTrans" cxnId="{7701A3FE-E5A0-444D-9496-7719B492FD95}">
      <dgm:prSet/>
      <dgm:spPr/>
      <dgm:t>
        <a:bodyPr/>
        <a:lstStyle/>
        <a:p>
          <a:endParaRPr lang="en-US"/>
        </a:p>
      </dgm:t>
    </dgm:pt>
    <dgm:pt modelId="{6B48B271-E5EA-EA45-8BFB-6D5DC60E75AA}">
      <dgm:prSet phldrT="[Text]" custT="1"/>
      <dgm:spPr/>
      <dgm:t>
        <a:bodyPr/>
        <a:lstStyle/>
        <a:p>
          <a:r>
            <a:rPr lang="en-US" sz="1800" b="1" dirty="0" smtClean="0"/>
            <a:t>Men’s low reproductive investment = preference for recreational sex</a:t>
          </a:r>
          <a:endParaRPr lang="en-US" sz="1800" b="1" dirty="0"/>
        </a:p>
      </dgm:t>
    </dgm:pt>
    <dgm:pt modelId="{FF6C12EA-3ABE-7246-87EC-9B784A34A197}" type="parTrans" cxnId="{901FFDC4-177A-1C44-9ED6-C560DB932228}">
      <dgm:prSet/>
      <dgm:spPr/>
      <dgm:t>
        <a:bodyPr/>
        <a:lstStyle/>
        <a:p>
          <a:endParaRPr lang="en-US"/>
        </a:p>
      </dgm:t>
    </dgm:pt>
    <dgm:pt modelId="{A6C2E127-C75B-A34D-8314-FB4937AC0D60}" type="sibTrans" cxnId="{901FFDC4-177A-1C44-9ED6-C560DB932228}">
      <dgm:prSet/>
      <dgm:spPr/>
      <dgm:t>
        <a:bodyPr/>
        <a:lstStyle/>
        <a:p>
          <a:endParaRPr lang="en-US"/>
        </a:p>
      </dgm:t>
    </dgm:pt>
    <dgm:pt modelId="{34C4C3DA-1836-DD4C-8C7D-7F9B8A421E9D}" type="pres">
      <dgm:prSet presAssocID="{804E3928-2AC5-F34F-9C4D-1641A7418C2D}" presName="compositeShape" presStyleCnt="0">
        <dgm:presLayoutVars>
          <dgm:chMax val="2"/>
          <dgm:dir/>
          <dgm:resizeHandles val="exact"/>
        </dgm:presLayoutVars>
      </dgm:prSet>
      <dgm:spPr/>
      <dgm:t>
        <a:bodyPr/>
        <a:lstStyle/>
        <a:p>
          <a:endParaRPr lang="en-SG"/>
        </a:p>
      </dgm:t>
    </dgm:pt>
    <dgm:pt modelId="{750FA354-1195-2B4E-A09A-1349EE4EBA43}" type="pres">
      <dgm:prSet presAssocID="{804E3928-2AC5-F34F-9C4D-1641A7418C2D}" presName="ribbon" presStyleLbl="node1" presStyleIdx="0" presStyleCnt="1"/>
      <dgm:spPr/>
    </dgm:pt>
    <dgm:pt modelId="{2B78AB56-CBB2-EF40-8126-A6C0B747F4B5}" type="pres">
      <dgm:prSet presAssocID="{804E3928-2AC5-F34F-9C4D-1641A7418C2D}" presName="leftArrowText" presStyleLbl="node1" presStyleIdx="0" presStyleCnt="1">
        <dgm:presLayoutVars>
          <dgm:chMax val="0"/>
          <dgm:bulletEnabled val="1"/>
        </dgm:presLayoutVars>
      </dgm:prSet>
      <dgm:spPr/>
      <dgm:t>
        <a:bodyPr/>
        <a:lstStyle/>
        <a:p>
          <a:endParaRPr lang="en-US"/>
        </a:p>
      </dgm:t>
    </dgm:pt>
    <dgm:pt modelId="{9540F45E-80A2-9C44-9F5D-A90FB6B34C09}" type="pres">
      <dgm:prSet presAssocID="{804E3928-2AC5-F34F-9C4D-1641A7418C2D}" presName="rightArrowText" presStyleLbl="node1" presStyleIdx="0" presStyleCnt="1">
        <dgm:presLayoutVars>
          <dgm:chMax val="0"/>
          <dgm:bulletEnabled val="1"/>
        </dgm:presLayoutVars>
      </dgm:prSet>
      <dgm:spPr/>
      <dgm:t>
        <a:bodyPr/>
        <a:lstStyle/>
        <a:p>
          <a:endParaRPr lang="en-US"/>
        </a:p>
      </dgm:t>
    </dgm:pt>
  </dgm:ptLst>
  <dgm:cxnLst>
    <dgm:cxn modelId="{901FFDC4-177A-1C44-9ED6-C560DB932228}" srcId="{804E3928-2AC5-F34F-9C4D-1641A7418C2D}" destId="{6B48B271-E5EA-EA45-8BFB-6D5DC60E75AA}" srcOrd="1" destOrd="0" parTransId="{FF6C12EA-3ABE-7246-87EC-9B784A34A197}" sibTransId="{A6C2E127-C75B-A34D-8314-FB4937AC0D60}"/>
    <dgm:cxn modelId="{931E1C96-6A0F-7947-81E5-CA339374BE0F}" type="presOf" srcId="{5E1F2CDD-9183-B145-B05E-19CDB85DCF4B}" destId="{2B78AB56-CBB2-EF40-8126-A6C0B747F4B5}" srcOrd="0" destOrd="0" presId="urn:microsoft.com/office/officeart/2005/8/layout/arrow6"/>
    <dgm:cxn modelId="{429E4054-7825-E94D-BC16-B41FDCC87481}" type="presOf" srcId="{804E3928-2AC5-F34F-9C4D-1641A7418C2D}" destId="{34C4C3DA-1836-DD4C-8C7D-7F9B8A421E9D}" srcOrd="0" destOrd="0" presId="urn:microsoft.com/office/officeart/2005/8/layout/arrow6"/>
    <dgm:cxn modelId="{7701A3FE-E5A0-444D-9496-7719B492FD95}" srcId="{804E3928-2AC5-F34F-9C4D-1641A7418C2D}" destId="{5E1F2CDD-9183-B145-B05E-19CDB85DCF4B}" srcOrd="0" destOrd="0" parTransId="{AB6C9C07-16F5-6A4B-A664-7AA8A263898B}" sibTransId="{F29BCADB-A577-A54C-B615-76FD7A36F436}"/>
    <dgm:cxn modelId="{9824C675-FBE0-2642-B8AA-461284D5DE30}" type="presOf" srcId="{6B48B271-E5EA-EA45-8BFB-6D5DC60E75AA}" destId="{9540F45E-80A2-9C44-9F5D-A90FB6B34C09}" srcOrd="0" destOrd="0" presId="urn:microsoft.com/office/officeart/2005/8/layout/arrow6"/>
    <dgm:cxn modelId="{C50A87CD-4AD1-8E4A-B1ED-87C94729ABC8}" type="presParOf" srcId="{34C4C3DA-1836-DD4C-8C7D-7F9B8A421E9D}" destId="{750FA354-1195-2B4E-A09A-1349EE4EBA43}" srcOrd="0" destOrd="0" presId="urn:microsoft.com/office/officeart/2005/8/layout/arrow6"/>
    <dgm:cxn modelId="{3EEDD606-E2E0-2741-BD9C-085B49B6738A}" type="presParOf" srcId="{34C4C3DA-1836-DD4C-8C7D-7F9B8A421E9D}" destId="{2B78AB56-CBB2-EF40-8126-A6C0B747F4B5}" srcOrd="1" destOrd="0" presId="urn:microsoft.com/office/officeart/2005/8/layout/arrow6"/>
    <dgm:cxn modelId="{F5F26CD9-E32F-C742-987D-2FDD196AC35B}" type="presParOf" srcId="{34C4C3DA-1836-DD4C-8C7D-7F9B8A421E9D}" destId="{9540F45E-80A2-9C44-9F5D-A90FB6B34C09}"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FA354-1195-2B4E-A09A-1349EE4EBA43}">
      <dsp:nvSpPr>
        <dsp:cNvPr id="0" name=""/>
        <dsp:cNvSpPr/>
      </dsp:nvSpPr>
      <dsp:spPr>
        <a:xfrm>
          <a:off x="0" y="662781"/>
          <a:ext cx="7619999" cy="3047999"/>
        </a:xfrm>
        <a:prstGeom prst="leftRightRibbon">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sp>
    <dsp:sp modelId="{2B78AB56-CBB2-EF40-8126-A6C0B747F4B5}">
      <dsp:nvSpPr>
        <dsp:cNvPr id="0" name=""/>
        <dsp:cNvSpPr/>
      </dsp:nvSpPr>
      <dsp:spPr>
        <a:xfrm>
          <a:off x="914400" y="1196181"/>
          <a:ext cx="2514599" cy="1493520"/>
        </a:xfrm>
        <a:prstGeom prst="rect">
          <a:avLst/>
        </a:prstGeom>
        <a:noFill/>
        <a:ln>
          <a:noFill/>
        </a:ln>
        <a:effectLst>
          <a:outerShdw blurRad="39999" dist="23000" algn="bl" rotWithShape="0">
            <a:srgbClr val="000000">
              <a:alpha val="40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4008" rIns="0" bIns="68580" numCol="1" spcCol="1270" anchor="ctr" anchorCtr="0">
          <a:noAutofit/>
        </a:bodyPr>
        <a:lstStyle/>
        <a:p>
          <a:pPr lvl="0" algn="ctr" defTabSz="800100">
            <a:lnSpc>
              <a:spcPct val="90000"/>
            </a:lnSpc>
            <a:spcBef>
              <a:spcPct val="0"/>
            </a:spcBef>
            <a:spcAft>
              <a:spcPct val="35000"/>
            </a:spcAft>
          </a:pPr>
          <a:r>
            <a:rPr lang="en-US" sz="1800" b="1" kern="1200" dirty="0" smtClean="0"/>
            <a:t>Women’s high reproductive investment = preference for relational sex</a:t>
          </a:r>
          <a:endParaRPr lang="en-US" sz="1800" b="1" kern="1200" dirty="0"/>
        </a:p>
      </dsp:txBody>
      <dsp:txXfrm>
        <a:off x="914400" y="1196181"/>
        <a:ext cx="2514599" cy="1493520"/>
      </dsp:txXfrm>
    </dsp:sp>
    <dsp:sp modelId="{9540F45E-80A2-9C44-9F5D-A90FB6B34C09}">
      <dsp:nvSpPr>
        <dsp:cNvPr id="0" name=""/>
        <dsp:cNvSpPr/>
      </dsp:nvSpPr>
      <dsp:spPr>
        <a:xfrm>
          <a:off x="3810000" y="1683861"/>
          <a:ext cx="2971800" cy="1493520"/>
        </a:xfrm>
        <a:prstGeom prst="rect">
          <a:avLst/>
        </a:prstGeom>
        <a:noFill/>
        <a:ln>
          <a:noFill/>
        </a:ln>
        <a:effectLst>
          <a:outerShdw blurRad="39999" dist="23000" algn="bl" rotWithShape="0">
            <a:srgbClr val="000000">
              <a:alpha val="40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4008" rIns="0" bIns="68580" numCol="1" spcCol="1270" anchor="ctr" anchorCtr="0">
          <a:noAutofit/>
        </a:bodyPr>
        <a:lstStyle/>
        <a:p>
          <a:pPr lvl="0" algn="ctr" defTabSz="800100">
            <a:lnSpc>
              <a:spcPct val="90000"/>
            </a:lnSpc>
            <a:spcBef>
              <a:spcPct val="0"/>
            </a:spcBef>
            <a:spcAft>
              <a:spcPct val="35000"/>
            </a:spcAft>
          </a:pPr>
          <a:r>
            <a:rPr lang="en-US" sz="1800" b="1" kern="1200" dirty="0" smtClean="0"/>
            <a:t>Men’s low reproductive investment = preference for recreational sex</a:t>
          </a:r>
          <a:endParaRPr lang="en-US" sz="1800" b="1" kern="1200" dirty="0"/>
        </a:p>
      </dsp:txBody>
      <dsp:txXfrm>
        <a:off x="3810000" y="1683861"/>
        <a:ext cx="2971800" cy="1493520"/>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82CD44-3EA4-2041-BF69-750AEA73D5B0}" type="datetimeFigureOut">
              <a:rPr lang="en-US" smtClean="0"/>
              <a:t>9/1/2015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1CA1EA-E6D8-4044-8004-F353341ECB42}" type="slidenum">
              <a:rPr lang="en-US" smtClean="0"/>
              <a:t>‹#›</a:t>
            </a:fld>
            <a:endParaRPr lang="en-US" dirty="0"/>
          </a:p>
        </p:txBody>
      </p:sp>
    </p:spTree>
    <p:extLst>
      <p:ext uri="{BB962C8B-B14F-4D97-AF65-F5344CB8AC3E}">
        <p14:creationId xmlns:p14="http://schemas.microsoft.com/office/powerpoint/2010/main" val="36986204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a:t>
            </a:fld>
            <a:endParaRPr lang="en-US" dirty="0"/>
          </a:p>
        </p:txBody>
      </p:sp>
    </p:spTree>
    <p:extLst>
      <p:ext uri="{BB962C8B-B14F-4D97-AF65-F5344CB8AC3E}">
        <p14:creationId xmlns:p14="http://schemas.microsoft.com/office/powerpoint/2010/main" val="2054641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Extends beyond biology and largely depend on biology- what we are expected to do and what is allowed. </a:t>
            </a: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13</a:t>
            </a:fld>
            <a:endParaRPr lang="en-US" dirty="0"/>
          </a:p>
        </p:txBody>
      </p:sp>
    </p:spTree>
    <p:extLst>
      <p:ext uri="{BB962C8B-B14F-4D97-AF65-F5344CB8AC3E}">
        <p14:creationId xmlns:p14="http://schemas.microsoft.com/office/powerpoint/2010/main" val="3159268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At a institutional and cultural level, heterosexuality is a norm and expected behavior. </a:t>
            </a: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14</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r>
              <a:rPr lang="en-US" sz="1200" dirty="0" smtClean="0"/>
              <a:t>Gene</a:t>
            </a:r>
            <a:r>
              <a:rPr lang="en-US" sz="1200" baseline="0" dirty="0" smtClean="0"/>
              <a:t> was inserted in male fruit flies, then they were showing courtships behaviors to other male fruit files. </a:t>
            </a:r>
          </a:p>
          <a:p>
            <a:pPr marL="0" indent="0">
              <a:spcBef>
                <a:spcPts val="0"/>
              </a:spcBef>
              <a:spcAft>
                <a:spcPts val="0"/>
              </a:spcAft>
              <a:buFont typeface="Arial"/>
              <a:buNone/>
            </a:pPr>
            <a:endParaRPr lang="en-US" sz="1200" baseline="0" dirty="0" smtClean="0"/>
          </a:p>
          <a:p>
            <a:pPr marL="0" indent="0">
              <a:spcBef>
                <a:spcPts val="0"/>
              </a:spcBef>
              <a:spcAft>
                <a:spcPts val="0"/>
              </a:spcAft>
              <a:buFont typeface="Arial"/>
              <a:buNone/>
            </a:pPr>
            <a:r>
              <a:rPr lang="en-US" sz="1200" baseline="0" dirty="0" smtClean="0"/>
              <a:t>Autopsies on man and women who are homosexuals, some parts of the brain are substantially smaller in gay man then straight men, and could be a cause of such sexual orientation.  (Studies was done on HIV man and women so unreliable data)</a:t>
            </a:r>
            <a:endParaRPr lang="en-US" sz="1200" dirty="0"/>
          </a:p>
        </p:txBody>
      </p:sp>
      <p:sp>
        <p:nvSpPr>
          <p:cNvPr id="4" name="Slide Number Placeholder 3"/>
          <p:cNvSpPr>
            <a:spLocks noGrp="1"/>
          </p:cNvSpPr>
          <p:nvPr>
            <p:ph type="sldNum" sz="quarter" idx="10"/>
          </p:nvPr>
        </p:nvSpPr>
        <p:spPr/>
        <p:txBody>
          <a:bodyPr/>
          <a:lstStyle/>
          <a:p>
            <a:fld id="{1E1CA1EA-E6D8-4044-8004-F353341ECB42}" type="slidenum">
              <a:rPr lang="en-US" smtClean="0"/>
              <a:t>15</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r>
              <a:rPr lang="en-US" sz="1200" dirty="0" smtClean="0"/>
              <a:t>Uproar when</a:t>
            </a:r>
            <a:r>
              <a:rPr lang="en-US" sz="1200" baseline="0" dirty="0" smtClean="0"/>
              <a:t> someone suggested that tests can be developed to find out the sexuality and prevent people from developing homosexuality behaviors </a:t>
            </a:r>
            <a:endParaRPr lang="en-US" sz="1200" dirty="0"/>
          </a:p>
        </p:txBody>
      </p:sp>
      <p:sp>
        <p:nvSpPr>
          <p:cNvPr id="4" name="Slide Number Placeholder 3"/>
          <p:cNvSpPr>
            <a:spLocks noGrp="1"/>
          </p:cNvSpPr>
          <p:nvPr>
            <p:ph type="sldNum" sz="quarter" idx="10"/>
          </p:nvPr>
        </p:nvSpPr>
        <p:spPr/>
        <p:txBody>
          <a:bodyPr/>
          <a:lstStyle/>
          <a:p>
            <a:fld id="{1E1CA1EA-E6D8-4044-8004-F353341ECB42}" type="slidenum">
              <a:rPr lang="en-US" smtClean="0"/>
              <a:t>17</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r>
              <a:rPr lang="en-US" sz="1200" dirty="0" smtClean="0"/>
              <a:t>Men are more</a:t>
            </a:r>
            <a:r>
              <a:rPr lang="en-US" sz="1200" baseline="0" dirty="0" smtClean="0"/>
              <a:t> likely to engage in recreational sex when they do not have relational sex.</a:t>
            </a:r>
          </a:p>
          <a:p>
            <a:pPr marL="0" indent="0">
              <a:spcBef>
                <a:spcPts val="0"/>
              </a:spcBef>
              <a:spcAft>
                <a:spcPts val="0"/>
              </a:spcAft>
              <a:buFont typeface="Arial"/>
              <a:buNone/>
            </a:pPr>
            <a:r>
              <a:rPr lang="en-US" sz="1200" baseline="0" dirty="0" smtClean="0"/>
              <a:t>Women who openly have sex talks- negativity</a:t>
            </a:r>
          </a:p>
          <a:p>
            <a:pPr marL="0" indent="0">
              <a:spcBef>
                <a:spcPts val="0"/>
              </a:spcBef>
              <a:spcAft>
                <a:spcPts val="0"/>
              </a:spcAft>
              <a:buFont typeface="Arial"/>
              <a:buNone/>
            </a:pPr>
            <a:r>
              <a:rPr lang="en-US" sz="1200" baseline="0" dirty="0" smtClean="0"/>
              <a:t>Men who brings contraceptives to a date is deemed as trustworthy but women who do is think of negatively. </a:t>
            </a:r>
          </a:p>
          <a:p>
            <a:pPr marL="0" indent="0">
              <a:spcBef>
                <a:spcPts val="0"/>
              </a:spcBef>
              <a:spcAft>
                <a:spcPts val="0"/>
              </a:spcAft>
              <a:buFont typeface="Arial"/>
              <a:buNone/>
            </a:pPr>
            <a:endParaRPr lang="en-US" sz="1200" dirty="0"/>
          </a:p>
        </p:txBody>
      </p:sp>
      <p:sp>
        <p:nvSpPr>
          <p:cNvPr id="4" name="Slide Number Placeholder 3"/>
          <p:cNvSpPr>
            <a:spLocks noGrp="1"/>
          </p:cNvSpPr>
          <p:nvPr>
            <p:ph type="sldNum" sz="quarter" idx="10"/>
          </p:nvPr>
        </p:nvSpPr>
        <p:spPr/>
        <p:txBody>
          <a:bodyPr/>
          <a:lstStyle/>
          <a:p>
            <a:fld id="{1E1CA1EA-E6D8-4044-8004-F353341ECB42}" type="slidenum">
              <a:rPr lang="en-US" smtClean="0"/>
              <a:t>18</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19</a:t>
            </a:fld>
            <a:endParaRPr lang="en-US" dirty="0"/>
          </a:p>
        </p:txBody>
      </p:sp>
    </p:spTree>
    <p:extLst>
      <p:ext uri="{BB962C8B-B14F-4D97-AF65-F5344CB8AC3E}">
        <p14:creationId xmlns:p14="http://schemas.microsoft.com/office/powerpoint/2010/main" val="3596686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r>
              <a:rPr lang="en-US" sz="1200" dirty="0" smtClean="0"/>
              <a:t>Different animals</a:t>
            </a:r>
            <a:r>
              <a:rPr lang="en-US" sz="1200" baseline="0" dirty="0" smtClean="0"/>
              <a:t> have different parental investments; </a:t>
            </a:r>
            <a:r>
              <a:rPr lang="en-US" sz="1200" baseline="0" dirty="0" err="1" smtClean="0"/>
              <a:t>eg</a:t>
            </a:r>
            <a:r>
              <a:rPr lang="en-US" sz="1200" baseline="0" dirty="0" smtClean="0"/>
              <a:t>. Eggs bore by female fishes are fertilized by sperms from male fishes, hardly require both of them to be in a relationship. </a:t>
            </a:r>
          </a:p>
          <a:p>
            <a:pPr marL="0" indent="0">
              <a:spcBef>
                <a:spcPts val="0"/>
              </a:spcBef>
              <a:spcAft>
                <a:spcPts val="0"/>
              </a:spcAft>
              <a:buFont typeface="Arial"/>
              <a:buNone/>
            </a:pPr>
            <a:endParaRPr lang="en-US" sz="1200" baseline="0" dirty="0" smtClean="0"/>
          </a:p>
          <a:p>
            <a:pPr marL="0" indent="0">
              <a:spcBef>
                <a:spcPts val="0"/>
              </a:spcBef>
              <a:spcAft>
                <a:spcPts val="0"/>
              </a:spcAft>
              <a:buFont typeface="Arial"/>
              <a:buNone/>
            </a:pPr>
            <a:r>
              <a:rPr lang="en-US" sz="1200" baseline="0" dirty="0" smtClean="0"/>
              <a:t>Human females make a big investment in the process. </a:t>
            </a:r>
            <a:endParaRPr lang="en-US" sz="120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20</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r>
              <a:rPr lang="en-US" sz="1200" dirty="0" err="1" smtClean="0"/>
              <a:t>Sociobiologist</a:t>
            </a:r>
            <a:r>
              <a:rPr lang="en-US" sz="1200" dirty="0" smtClean="0"/>
              <a:t>.</a:t>
            </a:r>
            <a:r>
              <a:rPr lang="en-US" sz="1200" baseline="0" dirty="0" smtClean="0"/>
              <a:t> </a:t>
            </a:r>
          </a:p>
          <a:p>
            <a:pPr marL="0" indent="0">
              <a:spcBef>
                <a:spcPts val="0"/>
              </a:spcBef>
              <a:spcAft>
                <a:spcPts val="0"/>
              </a:spcAft>
              <a:buFont typeface="Arial"/>
              <a:buNone/>
            </a:pPr>
            <a:endParaRPr lang="en-US" sz="1200" baseline="0" dirty="0" smtClean="0"/>
          </a:p>
          <a:p>
            <a:pPr marL="0" indent="0">
              <a:spcBef>
                <a:spcPts val="0"/>
              </a:spcBef>
              <a:spcAft>
                <a:spcPts val="0"/>
              </a:spcAft>
              <a:buFont typeface="Arial"/>
              <a:buNone/>
            </a:pPr>
            <a:r>
              <a:rPr lang="en-US" sz="1200" baseline="0" dirty="0" smtClean="0"/>
              <a:t>Women like feminist man usually, but when they are ovulating they prefer someone who is more ragged (goes back to the hunter and gather society)</a:t>
            </a:r>
            <a:endParaRPr lang="en-US" sz="120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22</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23</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r>
              <a:rPr lang="en-US" sz="1200" baseline="0" dirty="0" smtClean="0"/>
              <a:t>Women’s movement was restricted so that children are known to be by the males, and properties can be passed on to the offspring. </a:t>
            </a:r>
          </a:p>
          <a:p>
            <a:pPr marL="0" indent="0">
              <a:spcBef>
                <a:spcPts val="0"/>
              </a:spcBef>
              <a:spcAft>
                <a:spcPts val="0"/>
              </a:spcAft>
              <a:buFont typeface="Arial"/>
              <a:buNone/>
            </a:pPr>
            <a:endParaRPr lang="en-US" sz="1200" baseline="0" dirty="0" smtClean="0"/>
          </a:p>
          <a:p>
            <a:pPr marL="0" indent="0">
              <a:spcBef>
                <a:spcPts val="0"/>
              </a:spcBef>
              <a:spcAft>
                <a:spcPts val="0"/>
              </a:spcAft>
              <a:buFont typeface="Arial"/>
              <a:buNone/>
            </a:pPr>
            <a:r>
              <a:rPr lang="en-US" sz="1200" baseline="0" dirty="0" smtClean="0"/>
              <a:t>Men also wants women with good career prospects, and women’s prospects have changed due to economic independence. </a:t>
            </a: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24</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b="1"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4</a:t>
            </a:fld>
            <a:endParaRPr lang="en-US" dirty="0"/>
          </a:p>
        </p:txBody>
      </p:sp>
    </p:spTree>
    <p:extLst>
      <p:ext uri="{BB962C8B-B14F-4D97-AF65-F5344CB8AC3E}">
        <p14:creationId xmlns:p14="http://schemas.microsoft.com/office/powerpoint/2010/main" val="2530075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panose="020B0604020202020204" pitchFamily="34" charset="0"/>
              <a:buNone/>
            </a:pPr>
            <a:r>
              <a:rPr lang="en-US" sz="1200" b="1" baseline="0" dirty="0" smtClean="0"/>
              <a:t>Both bring their strengths into the relationship</a:t>
            </a:r>
            <a:endParaRPr lang="en-US" sz="1200" b="1"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25</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panose="020B0604020202020204" pitchFamily="34" charset="0"/>
              <a:buNone/>
            </a:pPr>
            <a:r>
              <a:rPr lang="en-US" sz="1200" b="1" baseline="0" dirty="0" smtClean="0"/>
              <a:t>Calculates the ratio of rewards and cost. </a:t>
            </a:r>
            <a:endParaRPr lang="en-US" sz="1200" b="1"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26</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panose="020B0604020202020204" pitchFamily="34" charset="0"/>
              <a:buNone/>
            </a:pPr>
            <a:r>
              <a:rPr lang="en-US" sz="1200" b="1" baseline="0" dirty="0" smtClean="0"/>
              <a:t>One child policy in China has led to overwhelming amount of men opposed to women, and women thus have more bargaining power because there is less of women. Studies have shown that people would rather not get married then lower their marriage conditions. </a:t>
            </a:r>
            <a:endParaRPr lang="en-US" sz="1200" b="1"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27</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panose="020B0604020202020204" pitchFamily="34" charset="0"/>
              <a:buNone/>
            </a:pPr>
            <a:endParaRPr lang="en-US" sz="1200" b="1"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28</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b="1"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5</a:t>
            </a:fld>
            <a:endParaRPr lang="en-US" dirty="0"/>
          </a:p>
        </p:txBody>
      </p:sp>
    </p:spTree>
    <p:extLst>
      <p:ext uri="{BB962C8B-B14F-4D97-AF65-F5344CB8AC3E}">
        <p14:creationId xmlns:p14="http://schemas.microsoft.com/office/powerpoint/2010/main" val="2530075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7</a:t>
            </a:fld>
            <a:endParaRPr lang="en-US" dirty="0"/>
          </a:p>
        </p:txBody>
      </p:sp>
    </p:spTree>
    <p:extLst>
      <p:ext uri="{BB962C8B-B14F-4D97-AF65-F5344CB8AC3E}">
        <p14:creationId xmlns:p14="http://schemas.microsoft.com/office/powerpoint/2010/main" val="1412072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8</a:t>
            </a:fld>
            <a:endParaRPr lang="en-US" dirty="0"/>
          </a:p>
        </p:txBody>
      </p:sp>
    </p:spTree>
    <p:extLst>
      <p:ext uri="{BB962C8B-B14F-4D97-AF65-F5344CB8AC3E}">
        <p14:creationId xmlns:p14="http://schemas.microsoft.com/office/powerpoint/2010/main" val="2971992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Love and relationship</a:t>
            </a:r>
            <a:r>
              <a:rPr lang="en-US" baseline="0" dirty="0" smtClean="0"/>
              <a:t> are constructed in own ways. </a:t>
            </a:r>
          </a:p>
          <a:p>
            <a:r>
              <a:rPr lang="en-US" baseline="0" dirty="0" smtClean="0"/>
              <a:t>Love- fragile and irrational emotions versus marriage</a:t>
            </a:r>
          </a:p>
          <a:p>
            <a:endParaRPr lang="en-US" baseline="0" dirty="0" smtClean="0"/>
          </a:p>
          <a:p>
            <a:r>
              <a:rPr lang="en-US" baseline="0" dirty="0" smtClean="0"/>
              <a:t>86%- America – would not marry for non-love but man with good qualities. </a:t>
            </a:r>
          </a:p>
          <a:p>
            <a:r>
              <a:rPr lang="en-US" baseline="0" dirty="0" smtClean="0"/>
              <a:t>75%- Pakistan - would marry for a non-love but good man</a:t>
            </a:r>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9</a:t>
            </a:fld>
            <a:endParaRPr lang="en-US" dirty="0"/>
          </a:p>
        </p:txBody>
      </p:sp>
    </p:spTree>
    <p:extLst>
      <p:ext uri="{BB962C8B-B14F-4D97-AF65-F5344CB8AC3E}">
        <p14:creationId xmlns:p14="http://schemas.microsoft.com/office/powerpoint/2010/main" val="3159268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Love is weak, and those who need it</a:t>
            </a:r>
            <a:r>
              <a:rPr lang="en-US" baseline="0" dirty="0" smtClean="0"/>
              <a:t> is came across as being in need of affection. </a:t>
            </a:r>
          </a:p>
          <a:p>
            <a:r>
              <a:rPr lang="en-US" baseline="0" dirty="0" smtClean="0"/>
              <a:t>Thus reinforces men’s power of women in terms of women being the one in need of love and men being the one who will give.</a:t>
            </a:r>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10</a:t>
            </a:fld>
            <a:endParaRPr lang="en-US" dirty="0"/>
          </a:p>
        </p:txBody>
      </p:sp>
    </p:spTree>
    <p:extLst>
      <p:ext uri="{BB962C8B-B14F-4D97-AF65-F5344CB8AC3E}">
        <p14:creationId xmlns:p14="http://schemas.microsoft.com/office/powerpoint/2010/main" val="3159268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11</a:t>
            </a:fld>
            <a:endParaRPr lang="en-US" dirty="0"/>
          </a:p>
        </p:txBody>
      </p:sp>
    </p:spTree>
    <p:extLst>
      <p:ext uri="{BB962C8B-B14F-4D97-AF65-F5344CB8AC3E}">
        <p14:creationId xmlns:p14="http://schemas.microsoft.com/office/powerpoint/2010/main" val="1412072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12</a:t>
            </a:fld>
            <a:endParaRPr lang="en-US" dirty="0"/>
          </a:p>
        </p:txBody>
      </p:sp>
    </p:spTree>
    <p:extLst>
      <p:ext uri="{BB962C8B-B14F-4D97-AF65-F5344CB8AC3E}">
        <p14:creationId xmlns:p14="http://schemas.microsoft.com/office/powerpoint/2010/main" val="3159268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227E9D-E75D-6646-8DE1-4678C178D8CA}" type="datetimeFigureOut">
              <a:rPr lang="en-US" smtClean="0"/>
              <a:t>9/1/2015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364908C-0507-964B-B4A5-7ACDF23A5347}"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27E9D-E75D-6646-8DE1-4678C178D8CA}" type="datetimeFigureOut">
              <a:rPr lang="en-US" smtClean="0"/>
              <a:t>9/1/2015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27E9D-E75D-6646-8DE1-4678C178D8CA}" type="datetimeFigureOut">
              <a:rPr lang="en-US" smtClean="0"/>
              <a:t>9/1/2015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227E9D-E75D-6646-8DE1-4678C178D8CA}" type="datetimeFigureOut">
              <a:rPr lang="en-US" smtClean="0"/>
              <a:t>9/1/2015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D227E9D-E75D-6646-8DE1-4678C178D8CA}" type="datetimeFigureOut">
              <a:rPr lang="en-US" smtClean="0"/>
              <a:t>9/1/2015</a:t>
            </a:fld>
            <a:endParaRPr lang="en-US" dirty="0"/>
          </a:p>
        </p:txBody>
      </p:sp>
      <p:sp>
        <p:nvSpPr>
          <p:cNvPr id="8" name="Slide Number Placeholder 7"/>
          <p:cNvSpPr>
            <a:spLocks noGrp="1"/>
          </p:cNvSpPr>
          <p:nvPr>
            <p:ph type="sldNum" sz="quarter" idx="11"/>
          </p:nvPr>
        </p:nvSpPr>
        <p:spPr/>
        <p:txBody>
          <a:bodyPr/>
          <a:lstStyle/>
          <a:p>
            <a:fld id="{D364908C-0507-964B-B4A5-7ACDF23A5347}"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227E9D-E75D-6646-8DE1-4678C178D8CA}" type="datetimeFigureOut">
              <a:rPr lang="en-US" smtClean="0"/>
              <a:t>9/1/2015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227E9D-E75D-6646-8DE1-4678C178D8CA}" type="datetimeFigureOut">
              <a:rPr lang="en-US" smtClean="0"/>
              <a:t>9/1/2015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227E9D-E75D-6646-8DE1-4678C178D8CA}" type="datetimeFigureOut">
              <a:rPr lang="en-US" smtClean="0"/>
              <a:t>9/1/2015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27E9D-E75D-6646-8DE1-4678C178D8CA}" type="datetimeFigureOut">
              <a:rPr lang="en-US" smtClean="0"/>
              <a:t>9/1/2015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27E9D-E75D-6646-8DE1-4678C178D8CA}" type="datetimeFigureOut">
              <a:rPr lang="en-US" smtClean="0"/>
              <a:t>9/1/2015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64908C-0507-964B-B4A5-7ACDF23A5347}"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27E9D-E75D-6646-8DE1-4678C178D8CA}" type="datetimeFigureOut">
              <a:rPr lang="en-US" smtClean="0"/>
              <a:t>9/1/2015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364908C-0507-964B-B4A5-7ACDF23A5347}" type="slidenum">
              <a:rPr lang="en-US" smtClean="0"/>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D227E9D-E75D-6646-8DE1-4678C178D8CA}" type="datetimeFigureOut">
              <a:rPr lang="en-US" smtClean="0"/>
              <a:t>9/1/2015</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D364908C-0507-964B-B4A5-7ACDF23A5347}" type="slidenum">
              <a:rPr lang="en-US" smtClean="0"/>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Y37wK9fO0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2MxnhBPoIx4"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youtube.com/watch?v=3TvRTpNi0YA"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0gGXylVz6KI" TargetMode="External"/><Relationship Id="rId2" Type="http://schemas.openxmlformats.org/officeDocument/2006/relationships/hyperlink" Target="https://www.youtube.com/watch?v=pYBo5eS5pW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Lecture 4: </a:t>
            </a:r>
            <a:br>
              <a:rPr lang="en-US" sz="3600" dirty="0" smtClean="0"/>
            </a:br>
            <a:r>
              <a:rPr lang="en-US" sz="3600" dirty="0" smtClean="0"/>
              <a:t>romantic love and courtship</a:t>
            </a:r>
            <a:endParaRPr lang="en-US" sz="3600" dirty="0"/>
          </a:p>
        </p:txBody>
      </p:sp>
      <p:sp>
        <p:nvSpPr>
          <p:cNvPr id="3" name="Subtitle 2"/>
          <p:cNvSpPr>
            <a:spLocks noGrp="1"/>
          </p:cNvSpPr>
          <p:nvPr>
            <p:ph type="subTitle" idx="1"/>
          </p:nvPr>
        </p:nvSpPr>
        <p:spPr>
          <a:xfrm>
            <a:off x="457200" y="4800600"/>
            <a:ext cx="8432800" cy="914400"/>
          </a:xfrm>
        </p:spPr>
        <p:txBody>
          <a:bodyPr>
            <a:noAutofit/>
          </a:bodyPr>
          <a:lstStyle/>
          <a:p>
            <a:r>
              <a:rPr lang="en-US" sz="2800" dirty="0" smtClean="0"/>
              <a:t>SC22o5: Sociology of the family</a:t>
            </a:r>
            <a:endParaRPr lang="en-US" sz="2800" dirty="0"/>
          </a:p>
        </p:txBody>
      </p:sp>
    </p:spTree>
    <p:extLst>
      <p:ext uri="{BB962C8B-B14F-4D97-AF65-F5344CB8AC3E}">
        <p14:creationId xmlns:p14="http://schemas.microsoft.com/office/powerpoint/2010/main" val="199509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Bridget Jones Diary.jpg"/>
          <p:cNvPicPr>
            <a:picLocks noGrp="1" noChangeAspect="1"/>
          </p:cNvPicPr>
          <p:nvPr>
            <p:ph idx="1"/>
          </p:nvPr>
        </p:nvPicPr>
        <p:blipFill>
          <a:blip r:embed="rId3">
            <a:extLst>
              <a:ext uri="{28A0092B-C50C-407E-A947-70E740481C1C}">
                <a14:useLocalDpi xmlns:a14="http://schemas.microsoft.com/office/drawing/2010/main" val="0"/>
              </a:ext>
            </a:extLst>
          </a:blip>
          <a:srcRect l="-35578" r="-35578"/>
          <a:stretch>
            <a:fillRect/>
          </a:stretch>
        </p:blipFill>
        <p:spPr>
          <a:xfrm>
            <a:off x="3575050" y="1600200"/>
            <a:ext cx="5111750" cy="4479925"/>
          </a:xfrm>
        </p:spPr>
      </p:pic>
      <p:sp>
        <p:nvSpPr>
          <p:cNvPr id="5" name="Text Placeholder 4"/>
          <p:cNvSpPr>
            <a:spLocks noGrp="1"/>
          </p:cNvSpPr>
          <p:nvPr>
            <p:ph type="body" sz="half" idx="2"/>
          </p:nvPr>
        </p:nvSpPr>
        <p:spPr>
          <a:xfrm>
            <a:off x="457200" y="1600200"/>
            <a:ext cx="3568700" cy="4480560"/>
          </a:xfrm>
        </p:spPr>
        <p:txBody>
          <a:bodyPr>
            <a:noAutofit/>
          </a:bodyPr>
          <a:lstStyle/>
          <a:p>
            <a:pPr>
              <a:lnSpc>
                <a:spcPct val="110000"/>
              </a:lnSpc>
              <a:spcBef>
                <a:spcPts val="0"/>
              </a:spcBef>
              <a:spcAft>
                <a:spcPts val="0"/>
              </a:spcAft>
            </a:pPr>
            <a:endParaRPr lang="en-US" dirty="0" smtClean="0"/>
          </a:p>
          <a:p>
            <a:pPr>
              <a:lnSpc>
                <a:spcPct val="110000"/>
              </a:lnSpc>
              <a:spcBef>
                <a:spcPts val="0"/>
              </a:spcBef>
              <a:spcAft>
                <a:spcPts val="0"/>
              </a:spcAft>
            </a:pPr>
            <a:r>
              <a:rPr lang="en-US" dirty="0"/>
              <a:t>Do men and women in the same society differ in their experiences with and expressions of love? </a:t>
            </a:r>
          </a:p>
          <a:p>
            <a:pPr>
              <a:lnSpc>
                <a:spcPct val="110000"/>
              </a:lnSpc>
              <a:spcBef>
                <a:spcPts val="0"/>
              </a:spcBef>
              <a:spcAft>
                <a:spcPts val="0"/>
              </a:spcAft>
            </a:pPr>
            <a:endParaRPr lang="en-US" dirty="0"/>
          </a:p>
          <a:p>
            <a:pPr>
              <a:lnSpc>
                <a:spcPct val="110000"/>
              </a:lnSpc>
              <a:spcBef>
                <a:spcPts val="0"/>
              </a:spcBef>
              <a:spcAft>
                <a:spcPts val="0"/>
              </a:spcAft>
            </a:pPr>
            <a:r>
              <a:rPr lang="en-US" dirty="0"/>
              <a:t>Feminization of love</a:t>
            </a:r>
          </a:p>
          <a:p>
            <a:pPr marL="342900" indent="-342900">
              <a:lnSpc>
                <a:spcPct val="110000"/>
              </a:lnSpc>
              <a:spcBef>
                <a:spcPts val="0"/>
              </a:spcBef>
              <a:spcAft>
                <a:spcPts val="0"/>
              </a:spcAft>
              <a:buFont typeface="Arial"/>
              <a:buChar char="•"/>
            </a:pPr>
            <a:r>
              <a:rPr lang="en-US" dirty="0"/>
              <a:t>The process by which </a:t>
            </a:r>
            <a:r>
              <a:rPr lang="en-US" dirty="0">
                <a:solidFill>
                  <a:srgbClr val="FF0000"/>
                </a:solidFill>
              </a:rPr>
              <a:t>love comes to be culturally defined in terms of feminine characteristics such as emotional expression, talking about feelings, vulnerability, warmth, and affection </a:t>
            </a:r>
          </a:p>
          <a:p>
            <a:pPr marL="342900" indent="-342900">
              <a:lnSpc>
                <a:spcPct val="110000"/>
              </a:lnSpc>
              <a:spcBef>
                <a:spcPts val="0"/>
              </a:spcBef>
              <a:spcAft>
                <a:spcPts val="0"/>
              </a:spcAft>
              <a:buFont typeface="Arial"/>
              <a:buChar char="•"/>
            </a:pPr>
            <a:r>
              <a:rPr lang="en-US" dirty="0"/>
              <a:t>The reinforcement of men’s power of women </a:t>
            </a:r>
          </a:p>
        </p:txBody>
      </p:sp>
      <p:sp>
        <p:nvSpPr>
          <p:cNvPr id="2" name="Title 1"/>
          <p:cNvSpPr>
            <a:spLocks noGrp="1"/>
          </p:cNvSpPr>
          <p:nvPr>
            <p:ph type="title"/>
          </p:nvPr>
        </p:nvSpPr>
        <p:spPr/>
        <p:txBody>
          <a:bodyPr>
            <a:normAutofit/>
          </a:bodyPr>
          <a:lstStyle/>
          <a:p>
            <a:pPr>
              <a:spcBef>
                <a:spcPts val="0"/>
              </a:spcBef>
              <a:spcAft>
                <a:spcPts val="0"/>
              </a:spcAft>
            </a:pPr>
            <a:r>
              <a:rPr lang="en-US" sz="3200" dirty="0" smtClean="0"/>
              <a:t>Feminization of love</a:t>
            </a:r>
            <a:endParaRPr lang="en-US" sz="3200" dirty="0"/>
          </a:p>
        </p:txBody>
      </p:sp>
    </p:spTree>
    <p:extLst>
      <p:ext uri="{BB962C8B-B14F-4D97-AF65-F5344CB8AC3E}">
        <p14:creationId xmlns:p14="http://schemas.microsoft.com/office/powerpoint/2010/main" val="702276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600" dirty="0" smtClean="0"/>
              <a:t>Sexuality </a:t>
            </a:r>
            <a:endParaRPr lang="en-US" sz="3600" dirty="0"/>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84578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spcAft>
                <a:spcPts val="0"/>
              </a:spcAft>
            </a:pPr>
            <a:r>
              <a:rPr lang="en-US" sz="3200" dirty="0" smtClean="0"/>
              <a:t>Biology of sexuality </a:t>
            </a:r>
            <a:endParaRPr lang="en-US" sz="3200" dirty="0"/>
          </a:p>
        </p:txBody>
      </p:sp>
      <p:sp>
        <p:nvSpPr>
          <p:cNvPr id="4" name="Text Placeholder 3"/>
          <p:cNvSpPr>
            <a:spLocks noGrp="1"/>
          </p:cNvSpPr>
          <p:nvPr>
            <p:ph type="body" idx="1"/>
          </p:nvPr>
        </p:nvSpPr>
        <p:spPr/>
        <p:txBody>
          <a:bodyPr/>
          <a:lstStyle/>
          <a:p>
            <a:r>
              <a:rPr lang="en-US" dirty="0" smtClean="0"/>
              <a:t>Humans </a:t>
            </a:r>
            <a:endParaRPr lang="en-US" dirty="0"/>
          </a:p>
        </p:txBody>
      </p:sp>
      <p:sp>
        <p:nvSpPr>
          <p:cNvPr id="3" name="Content Placeholder 2"/>
          <p:cNvSpPr>
            <a:spLocks noGrp="1"/>
          </p:cNvSpPr>
          <p:nvPr>
            <p:ph sz="half" idx="2"/>
          </p:nvPr>
        </p:nvSpPr>
        <p:spPr/>
        <p:txBody>
          <a:bodyPr>
            <a:noAutofit/>
          </a:bodyPr>
          <a:lstStyle/>
          <a:p>
            <a:pPr>
              <a:spcBef>
                <a:spcPts val="0"/>
              </a:spcBef>
              <a:spcAft>
                <a:spcPts val="0"/>
              </a:spcAft>
            </a:pPr>
            <a:endParaRPr lang="en-US" sz="2000" dirty="0" smtClean="0"/>
          </a:p>
          <a:p>
            <a:pPr marL="571500" indent="-571500">
              <a:spcBef>
                <a:spcPts val="0"/>
              </a:spcBef>
              <a:spcAft>
                <a:spcPts val="0"/>
              </a:spcAft>
              <a:buFont typeface="Arial"/>
              <a:buChar char="•"/>
            </a:pPr>
            <a:r>
              <a:rPr lang="en-US" sz="2000" dirty="0" smtClean="0"/>
              <a:t>Regularly </a:t>
            </a:r>
            <a:r>
              <a:rPr lang="en-US" sz="2000" dirty="0"/>
              <a:t>engage in sexual acts at times when conception is not possible and/or not desired </a:t>
            </a:r>
          </a:p>
          <a:p>
            <a:pPr marL="571500" indent="-571500">
              <a:spcBef>
                <a:spcPts val="0"/>
              </a:spcBef>
              <a:spcAft>
                <a:spcPts val="0"/>
              </a:spcAft>
              <a:buFont typeface="Arial"/>
              <a:buChar char="•"/>
            </a:pPr>
            <a:r>
              <a:rPr lang="en-US" sz="2000" dirty="0"/>
              <a:t>Advanced cognitive abilities </a:t>
            </a:r>
            <a:r>
              <a:rPr lang="en-US" sz="2000" dirty="0" smtClean="0"/>
              <a:t>enable </a:t>
            </a:r>
            <a:r>
              <a:rPr lang="en-US" sz="2000" dirty="0"/>
              <a:t>sexual arousal by mental imagery, written description, or sound of lover’s voice  </a:t>
            </a:r>
          </a:p>
          <a:p>
            <a:pPr>
              <a:spcBef>
                <a:spcPts val="0"/>
              </a:spcBef>
              <a:spcAft>
                <a:spcPts val="0"/>
              </a:spcAft>
            </a:pPr>
            <a:endParaRPr lang="en-US" dirty="0" smtClean="0"/>
          </a:p>
        </p:txBody>
      </p:sp>
      <p:sp>
        <p:nvSpPr>
          <p:cNvPr id="5" name="Text Placeholder 4"/>
          <p:cNvSpPr>
            <a:spLocks noGrp="1"/>
          </p:cNvSpPr>
          <p:nvPr>
            <p:ph type="body" sz="quarter" idx="3"/>
          </p:nvPr>
        </p:nvSpPr>
        <p:spPr>
          <a:xfrm>
            <a:off x="5093208" y="1572768"/>
            <a:ext cx="3568192" cy="639762"/>
          </a:xfrm>
        </p:spPr>
        <p:txBody>
          <a:bodyPr/>
          <a:lstStyle/>
          <a:p>
            <a:r>
              <a:rPr lang="en-US" dirty="0" smtClean="0"/>
              <a:t>Nonhuman mammals</a:t>
            </a:r>
            <a:endParaRPr lang="en-US" dirty="0"/>
          </a:p>
        </p:txBody>
      </p:sp>
      <p:sp>
        <p:nvSpPr>
          <p:cNvPr id="6" name="Content Placeholder 5"/>
          <p:cNvSpPr>
            <a:spLocks noGrp="1"/>
          </p:cNvSpPr>
          <p:nvPr>
            <p:ph sz="quarter" idx="4"/>
          </p:nvPr>
        </p:nvSpPr>
        <p:spPr/>
        <p:txBody>
          <a:bodyPr>
            <a:normAutofit/>
          </a:bodyPr>
          <a:lstStyle/>
          <a:p>
            <a:pPr>
              <a:spcBef>
                <a:spcPts val="0"/>
              </a:spcBef>
              <a:spcAft>
                <a:spcPts val="0"/>
              </a:spcAft>
            </a:pPr>
            <a:endParaRPr lang="en-US" sz="2000" dirty="0"/>
          </a:p>
          <a:p>
            <a:pPr marL="342900" indent="-342900">
              <a:spcBef>
                <a:spcPts val="0"/>
              </a:spcBef>
              <a:spcAft>
                <a:spcPts val="0"/>
              </a:spcAft>
              <a:buFont typeface="Arial"/>
              <a:buChar char="•"/>
            </a:pPr>
            <a:r>
              <a:rPr lang="en-US" sz="2000" dirty="0" smtClean="0"/>
              <a:t>No </a:t>
            </a:r>
            <a:r>
              <a:rPr lang="en-US" sz="2000" dirty="0"/>
              <a:t>sexual behavior during most of the year</a:t>
            </a:r>
          </a:p>
          <a:p>
            <a:pPr marL="342900" indent="-342900">
              <a:spcBef>
                <a:spcPts val="0"/>
              </a:spcBef>
              <a:spcAft>
                <a:spcPts val="0"/>
              </a:spcAft>
              <a:buFont typeface="Arial"/>
              <a:buChar char="•"/>
            </a:pPr>
            <a:r>
              <a:rPr lang="en-US" sz="2000" dirty="0"/>
              <a:t>Mating only occurs when the male and female are fertile </a:t>
            </a:r>
          </a:p>
          <a:p>
            <a:pPr marL="342900" indent="-342900">
              <a:spcBef>
                <a:spcPts val="0"/>
              </a:spcBef>
              <a:spcAft>
                <a:spcPts val="0"/>
              </a:spcAft>
              <a:buFont typeface="Arial"/>
              <a:buChar char="•"/>
            </a:pPr>
            <a:r>
              <a:rPr lang="en-US" sz="2000" dirty="0"/>
              <a:t>Such activity leads to pregnancy</a:t>
            </a:r>
            <a:r>
              <a:rPr lang="en-US" dirty="0"/>
              <a:t> </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1045408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58200" cy="1371600"/>
          </a:xfrm>
        </p:spPr>
        <p:txBody>
          <a:bodyPr>
            <a:normAutofit/>
          </a:bodyPr>
          <a:lstStyle/>
          <a:p>
            <a:pPr>
              <a:spcBef>
                <a:spcPts val="0"/>
              </a:spcBef>
              <a:spcAft>
                <a:spcPts val="0"/>
              </a:spcAft>
            </a:pPr>
            <a:r>
              <a:rPr lang="en-US" sz="3200" dirty="0" smtClean="0"/>
              <a:t>Culture and sexuality </a:t>
            </a:r>
            <a:endParaRPr lang="en-US" sz="3200" dirty="0"/>
          </a:p>
        </p:txBody>
      </p:sp>
      <p:sp>
        <p:nvSpPr>
          <p:cNvPr id="4" name="Content Placeholder 3"/>
          <p:cNvSpPr>
            <a:spLocks noGrp="1"/>
          </p:cNvSpPr>
          <p:nvPr>
            <p:ph idx="1"/>
          </p:nvPr>
        </p:nvSpPr>
        <p:spPr/>
        <p:txBody>
          <a:bodyPr>
            <a:noAutofit/>
          </a:bodyPr>
          <a:lstStyle/>
          <a:p>
            <a:pPr>
              <a:spcBef>
                <a:spcPts val="0"/>
              </a:spcBef>
              <a:spcAft>
                <a:spcPts val="0"/>
              </a:spcAft>
            </a:pPr>
            <a:endParaRPr lang="en-US" sz="2400" dirty="0" smtClean="0"/>
          </a:p>
          <a:p>
            <a:pPr>
              <a:spcBef>
                <a:spcPts val="0"/>
              </a:spcBef>
              <a:spcAft>
                <a:spcPts val="0"/>
              </a:spcAft>
            </a:pPr>
            <a:r>
              <a:rPr lang="en-US" sz="2400" dirty="0" smtClean="0"/>
              <a:t>Diversity in </a:t>
            </a:r>
            <a:r>
              <a:rPr lang="en-US" sz="2400" dirty="0" smtClean="0">
                <a:solidFill>
                  <a:srgbClr val="FF0000"/>
                </a:solidFill>
              </a:rPr>
              <a:t>cultural rules and expectations regarding </a:t>
            </a:r>
            <a:r>
              <a:rPr lang="en-US" sz="2400" dirty="0" smtClean="0">
                <a:solidFill>
                  <a:srgbClr val="FF0000"/>
                </a:solidFill>
              </a:rPr>
              <a:t>sexuality- which behaviors are normal and which are abnormal. </a:t>
            </a:r>
            <a:endParaRPr lang="en-US" sz="2400" dirty="0" smtClean="0">
              <a:solidFill>
                <a:srgbClr val="FF0000"/>
              </a:solidFill>
            </a:endParaRPr>
          </a:p>
          <a:p>
            <a:pPr>
              <a:spcBef>
                <a:spcPts val="0"/>
              </a:spcBef>
              <a:spcAft>
                <a:spcPts val="0"/>
              </a:spcAft>
            </a:pPr>
            <a:endParaRPr lang="en-US" sz="2400" dirty="0"/>
          </a:p>
          <a:p>
            <a:pPr>
              <a:spcBef>
                <a:spcPts val="0"/>
              </a:spcBef>
              <a:spcAft>
                <a:spcPts val="0"/>
              </a:spcAft>
            </a:pPr>
            <a:r>
              <a:rPr lang="en-US" sz="2400" dirty="0" smtClean="0"/>
              <a:t>Acceptability of </a:t>
            </a:r>
            <a:r>
              <a:rPr lang="en-US" sz="2400" dirty="0" smtClean="0"/>
              <a:t>heterosexual relations </a:t>
            </a:r>
            <a:r>
              <a:rPr lang="en-US" sz="2400" dirty="0" smtClean="0"/>
              <a:t>outside of marriage</a:t>
            </a:r>
          </a:p>
          <a:p>
            <a:pPr>
              <a:spcBef>
                <a:spcPts val="0"/>
              </a:spcBef>
              <a:spcAft>
                <a:spcPts val="0"/>
              </a:spcAft>
            </a:pPr>
            <a:endParaRPr lang="en-US" sz="2400" dirty="0"/>
          </a:p>
          <a:p>
            <a:pPr>
              <a:spcBef>
                <a:spcPts val="0"/>
              </a:spcBef>
              <a:spcAft>
                <a:spcPts val="0"/>
              </a:spcAft>
            </a:pPr>
            <a:r>
              <a:rPr lang="en-US" sz="2400" dirty="0" smtClean="0"/>
              <a:t>Cultural determination of sexual dysfunction </a:t>
            </a:r>
          </a:p>
          <a:p>
            <a:pPr marL="285750" indent="-285750">
              <a:spcBef>
                <a:spcPts val="0"/>
              </a:spcBef>
              <a:spcAft>
                <a:spcPts val="0"/>
              </a:spcAft>
              <a:buFont typeface="Arial"/>
              <a:buChar char="•"/>
            </a:pPr>
            <a:r>
              <a:rPr lang="en-US" sz="2400" dirty="0" smtClean="0"/>
              <a:t>Hypoactive sexual desire disorder </a:t>
            </a:r>
          </a:p>
          <a:p>
            <a:pPr marL="285750" indent="-285750">
              <a:spcBef>
                <a:spcPts val="0"/>
              </a:spcBef>
              <a:spcAft>
                <a:spcPts val="0"/>
              </a:spcAft>
              <a:buFont typeface="Arial"/>
              <a:buChar char="•"/>
            </a:pPr>
            <a:r>
              <a:rPr lang="en-US" sz="2400" dirty="0" smtClean="0"/>
              <a:t>Compulsive sexual behavior</a:t>
            </a:r>
          </a:p>
          <a:p>
            <a:pPr marL="285750" indent="-285750">
              <a:spcBef>
                <a:spcPts val="0"/>
              </a:spcBef>
              <a:spcAft>
                <a:spcPts val="0"/>
              </a:spcAft>
              <a:buFont typeface="Arial"/>
              <a:buChar char="•"/>
            </a:pPr>
            <a:r>
              <a:rPr lang="en-US" sz="2400" dirty="0" smtClean="0"/>
              <a:t>What do “too little” or “too much” </a:t>
            </a:r>
            <a:r>
              <a:rPr lang="en-US" sz="2400" dirty="0" smtClean="0">
                <a:hlinkClick r:id="rId3"/>
              </a:rPr>
              <a:t>sexual desire </a:t>
            </a:r>
            <a:r>
              <a:rPr lang="en-US" sz="2400" dirty="0" smtClean="0"/>
              <a:t>mean? </a:t>
            </a:r>
          </a:p>
        </p:txBody>
      </p:sp>
    </p:spTree>
    <p:extLst>
      <p:ext uri="{BB962C8B-B14F-4D97-AF65-F5344CB8AC3E}">
        <p14:creationId xmlns:p14="http://schemas.microsoft.com/office/powerpoint/2010/main" val="3182714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3200" dirty="0" smtClean="0">
                <a:solidFill>
                  <a:srgbClr val="1782BF"/>
                </a:solidFill>
              </a:rPr>
              <a:t>Sexual orientation </a:t>
            </a:r>
            <a:endParaRPr lang="en-US" sz="3200" dirty="0">
              <a:solidFill>
                <a:srgbClr val="1782BF"/>
              </a:solidFill>
            </a:endParaRPr>
          </a:p>
        </p:txBody>
      </p:sp>
      <p:sp>
        <p:nvSpPr>
          <p:cNvPr id="3" name="Content Placeholder 2"/>
          <p:cNvSpPr>
            <a:spLocks noGrp="1"/>
          </p:cNvSpPr>
          <p:nvPr>
            <p:ph idx="1"/>
          </p:nvPr>
        </p:nvSpPr>
        <p:spPr/>
        <p:txBody>
          <a:bodyPr>
            <a:normAutofit lnSpcReduction="10000"/>
          </a:bodyPr>
          <a:lstStyle/>
          <a:p>
            <a:pPr>
              <a:spcBef>
                <a:spcPts val="0"/>
              </a:spcBef>
              <a:spcAft>
                <a:spcPts val="0"/>
              </a:spcAft>
            </a:pPr>
            <a:endParaRPr lang="en-US" sz="2400" dirty="0" smtClean="0"/>
          </a:p>
          <a:p>
            <a:pPr>
              <a:spcBef>
                <a:spcPts val="0"/>
              </a:spcBef>
              <a:spcAft>
                <a:spcPts val="0"/>
              </a:spcAft>
            </a:pPr>
            <a:r>
              <a:rPr lang="en-US" sz="2400" dirty="0" smtClean="0"/>
              <a:t>Compulsory heterosexuality</a:t>
            </a:r>
          </a:p>
          <a:p>
            <a:pPr marL="342900" indent="-342900">
              <a:spcBef>
                <a:spcPts val="0"/>
              </a:spcBef>
              <a:spcAft>
                <a:spcPts val="0"/>
              </a:spcAft>
              <a:buFont typeface="Arial"/>
              <a:buChar char="•"/>
            </a:pPr>
            <a:r>
              <a:rPr lang="en-US" sz="2400" dirty="0" smtClean="0"/>
              <a:t>A characteristic of culture wherein heterosexuality is accepted as the normal, </a:t>
            </a:r>
            <a:r>
              <a:rPr lang="en-US" sz="2400" dirty="0" smtClean="0">
                <a:solidFill>
                  <a:srgbClr val="FF0000"/>
                </a:solidFill>
              </a:rPr>
              <a:t>taken-for-granted mode of sexual expression  </a:t>
            </a:r>
          </a:p>
          <a:p>
            <a:pPr>
              <a:spcBef>
                <a:spcPts val="0"/>
              </a:spcBef>
              <a:spcAft>
                <a:spcPts val="0"/>
              </a:spcAft>
            </a:pPr>
            <a:endParaRPr lang="en-US" sz="2400" dirty="0" smtClean="0"/>
          </a:p>
          <a:p>
            <a:pPr>
              <a:spcBef>
                <a:spcPts val="0"/>
              </a:spcBef>
              <a:spcAft>
                <a:spcPts val="0"/>
              </a:spcAft>
            </a:pPr>
            <a:r>
              <a:rPr lang="en-US" sz="2400" dirty="0" smtClean="0"/>
              <a:t>Heterosexuals are socially privileged as their relationships are affirmed in every facet of culture</a:t>
            </a:r>
          </a:p>
          <a:p>
            <a:pPr>
              <a:spcBef>
                <a:spcPts val="0"/>
              </a:spcBef>
              <a:spcAft>
                <a:spcPts val="0"/>
              </a:spcAft>
            </a:pPr>
            <a:endParaRPr lang="en-US" sz="2400" dirty="0"/>
          </a:p>
          <a:p>
            <a:pPr>
              <a:spcBef>
                <a:spcPts val="0"/>
              </a:spcBef>
              <a:spcAft>
                <a:spcPts val="0"/>
              </a:spcAft>
            </a:pPr>
            <a:r>
              <a:rPr lang="en-US" sz="2400" dirty="0" smtClean="0"/>
              <a:t>The assumption that homosexuality is a </a:t>
            </a:r>
            <a:r>
              <a:rPr lang="en-US" sz="2400" dirty="0" smtClean="0"/>
              <a:t>preference</a:t>
            </a:r>
          </a:p>
          <a:p>
            <a:pPr>
              <a:spcBef>
                <a:spcPts val="0"/>
              </a:spcBef>
              <a:spcAft>
                <a:spcPts val="0"/>
              </a:spcAft>
            </a:pPr>
            <a:r>
              <a:rPr lang="en-US" sz="2400" dirty="0" smtClean="0"/>
              <a:t>- </a:t>
            </a:r>
            <a:r>
              <a:rPr lang="en-US" sz="2400" dirty="0" smtClean="0">
                <a:solidFill>
                  <a:srgbClr val="FF0000"/>
                </a:solidFill>
              </a:rPr>
              <a:t>Older </a:t>
            </a:r>
            <a:r>
              <a:rPr lang="en-US" sz="2400" dirty="0">
                <a:solidFill>
                  <a:srgbClr val="FF0000"/>
                </a:solidFill>
              </a:rPr>
              <a:t>studies suggest that homosexuals can be converted </a:t>
            </a:r>
            <a:r>
              <a:rPr lang="en-US" sz="2400" dirty="0" smtClean="0">
                <a:solidFill>
                  <a:srgbClr val="FF0000"/>
                </a:solidFill>
              </a:rPr>
              <a:t>back; churches even have programs for this. </a:t>
            </a:r>
            <a:endParaRPr lang="en-US" sz="2400" dirty="0" smtClean="0"/>
          </a:p>
        </p:txBody>
      </p:sp>
    </p:spTree>
    <p:extLst>
      <p:ext uri="{BB962C8B-B14F-4D97-AF65-F5344CB8AC3E}">
        <p14:creationId xmlns:p14="http://schemas.microsoft.com/office/powerpoint/2010/main" val="784954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3200" dirty="0" smtClean="0">
                <a:solidFill>
                  <a:srgbClr val="1782BF"/>
                </a:solidFill>
              </a:rPr>
              <a:t>Biological influences on sexual orientation </a:t>
            </a:r>
            <a:endParaRPr lang="en-US" sz="3200" dirty="0">
              <a:solidFill>
                <a:srgbClr val="1782BF"/>
              </a:solidFill>
            </a:endParaRPr>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smtClean="0"/>
              <a:t>Sexual orientation as genetically determined? </a:t>
            </a:r>
          </a:p>
          <a:p>
            <a:pPr marL="342900" indent="-342900">
              <a:spcBef>
                <a:spcPts val="0"/>
              </a:spcBef>
              <a:spcAft>
                <a:spcPts val="0"/>
              </a:spcAft>
              <a:buFont typeface="Arial"/>
              <a:buChar char="•"/>
            </a:pPr>
            <a:r>
              <a:rPr lang="en-US" sz="2400" dirty="0" smtClean="0"/>
              <a:t>For example, </a:t>
            </a:r>
            <a:r>
              <a:rPr lang="en-US" sz="2400" dirty="0"/>
              <a:t>m</a:t>
            </a:r>
            <a:r>
              <a:rPr lang="en-US" sz="2400" dirty="0" smtClean="0"/>
              <a:t>ale fruit flies</a:t>
            </a:r>
          </a:p>
          <a:p>
            <a:pPr marL="342900" indent="-342900">
              <a:spcBef>
                <a:spcPts val="0"/>
              </a:spcBef>
              <a:spcAft>
                <a:spcPts val="0"/>
              </a:spcAft>
              <a:buFont typeface="Arial"/>
              <a:buChar char="•"/>
            </a:pPr>
            <a:r>
              <a:rPr lang="en-US" sz="2400" dirty="0" smtClean="0"/>
              <a:t>However, a single gene unlikely to be responsible for any complex human trait </a:t>
            </a:r>
          </a:p>
          <a:p>
            <a:pPr marL="342900" indent="-342900">
              <a:spcBef>
                <a:spcPts val="0"/>
              </a:spcBef>
              <a:spcAft>
                <a:spcPts val="0"/>
              </a:spcAft>
              <a:buFont typeface="Arial"/>
              <a:buChar char="•"/>
            </a:pPr>
            <a:r>
              <a:rPr lang="en-US" sz="2400" dirty="0" smtClean="0"/>
              <a:t>Studies so far examine the origins of one </a:t>
            </a:r>
            <a:r>
              <a:rPr lang="en-US" sz="2400" dirty="0" smtClean="0">
                <a:solidFill>
                  <a:schemeClr val="tx2"/>
                </a:solidFill>
              </a:rPr>
              <a:t>type</a:t>
            </a:r>
            <a:r>
              <a:rPr lang="en-US" sz="2400" dirty="0" smtClean="0"/>
              <a:t> of sexual orientation rather than the origins of sexual orientation </a:t>
            </a:r>
          </a:p>
        </p:txBody>
      </p:sp>
    </p:spTree>
    <p:extLst>
      <p:ext uri="{BB962C8B-B14F-4D97-AF65-F5344CB8AC3E}">
        <p14:creationId xmlns:p14="http://schemas.microsoft.com/office/powerpoint/2010/main" val="22057324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050" y="1923257"/>
            <a:ext cx="5111750" cy="3833812"/>
          </a:xfrm>
        </p:spPr>
      </p:pic>
      <p:sp>
        <p:nvSpPr>
          <p:cNvPr id="3" name="Text Placeholder 2"/>
          <p:cNvSpPr>
            <a:spLocks noGrp="1"/>
          </p:cNvSpPr>
          <p:nvPr>
            <p:ph type="body" sz="half" idx="2"/>
          </p:nvPr>
        </p:nvSpPr>
        <p:spPr>
          <a:xfrm>
            <a:off x="457200" y="1600200"/>
            <a:ext cx="3581400" cy="4480560"/>
          </a:xfrm>
        </p:spPr>
        <p:txBody>
          <a:bodyPr>
            <a:normAutofit/>
          </a:bodyPr>
          <a:lstStyle/>
          <a:p>
            <a:pPr>
              <a:spcBef>
                <a:spcPts val="0"/>
              </a:spcBef>
              <a:spcAft>
                <a:spcPts val="0"/>
              </a:spcAft>
            </a:pPr>
            <a:endParaRPr lang="en-US" sz="2400" dirty="0" smtClean="0"/>
          </a:p>
          <a:p>
            <a:pPr>
              <a:spcBef>
                <a:spcPts val="0"/>
              </a:spcBef>
              <a:spcAft>
                <a:spcPts val="0"/>
              </a:spcAft>
            </a:pPr>
            <a:r>
              <a:rPr lang="en-US" sz="2400" dirty="0" smtClean="0"/>
              <a:t>Heterosexual and homosexual as mutually exclusive categories? </a:t>
            </a:r>
          </a:p>
          <a:p>
            <a:pPr>
              <a:spcBef>
                <a:spcPts val="0"/>
              </a:spcBef>
              <a:spcAft>
                <a:spcPts val="0"/>
              </a:spcAft>
            </a:pPr>
            <a:endParaRPr lang="en-US" sz="2400" dirty="0"/>
          </a:p>
          <a:p>
            <a:pPr>
              <a:spcBef>
                <a:spcPts val="0"/>
              </a:spcBef>
              <a:spcAft>
                <a:spcPts val="0"/>
              </a:spcAft>
            </a:pPr>
            <a:r>
              <a:rPr lang="en-US" sz="2400" dirty="0" smtClean="0"/>
              <a:t>Alfred Kinsey</a:t>
            </a:r>
          </a:p>
          <a:p>
            <a:pPr marL="342900" indent="-342900">
              <a:spcBef>
                <a:spcPts val="0"/>
              </a:spcBef>
              <a:spcAft>
                <a:spcPts val="0"/>
              </a:spcAft>
              <a:buFont typeface="Arial"/>
              <a:buChar char="•"/>
            </a:pPr>
            <a:r>
              <a:rPr lang="en-US" sz="2400" dirty="0"/>
              <a:t>S</a:t>
            </a:r>
            <a:r>
              <a:rPr lang="en-US" sz="2400" dirty="0" smtClean="0"/>
              <a:t>exual orientation lies along a continuum </a:t>
            </a:r>
            <a:endParaRPr lang="en-US" sz="2400" dirty="0"/>
          </a:p>
        </p:txBody>
      </p:sp>
      <p:sp>
        <p:nvSpPr>
          <p:cNvPr id="4" name="Title 3"/>
          <p:cNvSpPr>
            <a:spLocks noGrp="1"/>
          </p:cNvSpPr>
          <p:nvPr>
            <p:ph type="title"/>
          </p:nvPr>
        </p:nvSpPr>
        <p:spPr>
          <a:xfrm>
            <a:off x="457200" y="152718"/>
            <a:ext cx="8432800" cy="1371600"/>
          </a:xfrm>
        </p:spPr>
        <p:txBody>
          <a:bodyPr>
            <a:normAutofit/>
          </a:bodyPr>
          <a:lstStyle/>
          <a:p>
            <a:r>
              <a:rPr lang="en-US" sz="3200" dirty="0">
                <a:solidFill>
                  <a:srgbClr val="1782BF"/>
                </a:solidFill>
              </a:rPr>
              <a:t>cultural influences on </a:t>
            </a:r>
            <a:r>
              <a:rPr lang="en-US" sz="3200" dirty="0" smtClean="0">
                <a:solidFill>
                  <a:srgbClr val="1782BF"/>
                </a:solidFill>
              </a:rPr>
              <a:t/>
            </a:r>
            <a:br>
              <a:rPr lang="en-US" sz="3200" dirty="0" smtClean="0">
                <a:solidFill>
                  <a:srgbClr val="1782BF"/>
                </a:solidFill>
              </a:rPr>
            </a:br>
            <a:r>
              <a:rPr lang="en-US" sz="3200" dirty="0" smtClean="0">
                <a:solidFill>
                  <a:srgbClr val="1782BF"/>
                </a:solidFill>
              </a:rPr>
              <a:t>sexual </a:t>
            </a:r>
            <a:r>
              <a:rPr lang="en-US" sz="3200" dirty="0">
                <a:solidFill>
                  <a:srgbClr val="1782BF"/>
                </a:solidFill>
              </a:rPr>
              <a:t>orientation </a:t>
            </a:r>
            <a:endParaRPr lang="en-US" sz="3200" dirty="0"/>
          </a:p>
        </p:txBody>
      </p:sp>
    </p:spTree>
    <p:extLst>
      <p:ext uri="{BB962C8B-B14F-4D97-AF65-F5344CB8AC3E}">
        <p14:creationId xmlns:p14="http://schemas.microsoft.com/office/powerpoint/2010/main" val="3570301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3200" dirty="0" smtClean="0">
                <a:solidFill>
                  <a:srgbClr val="1782BF"/>
                </a:solidFill>
              </a:rPr>
              <a:t>Biology or culture – </a:t>
            </a:r>
            <a:br>
              <a:rPr lang="en-US" sz="3200" dirty="0" smtClean="0">
                <a:solidFill>
                  <a:srgbClr val="1782BF"/>
                </a:solidFill>
              </a:rPr>
            </a:br>
            <a:r>
              <a:rPr lang="en-US" sz="3200" dirty="0" smtClean="0">
                <a:solidFill>
                  <a:srgbClr val="1782BF"/>
                </a:solidFill>
              </a:rPr>
              <a:t>does it matter? </a:t>
            </a:r>
            <a:endParaRPr lang="en-US" sz="3200" dirty="0">
              <a:solidFill>
                <a:srgbClr val="1782BF"/>
              </a:solidFill>
            </a:endParaRPr>
          </a:p>
        </p:txBody>
      </p:sp>
      <p:sp>
        <p:nvSpPr>
          <p:cNvPr id="3" name="Content Placeholder 2"/>
          <p:cNvSpPr>
            <a:spLocks noGrp="1"/>
          </p:cNvSpPr>
          <p:nvPr>
            <p:ph idx="1"/>
          </p:nvPr>
        </p:nvSpPr>
        <p:spPr/>
        <p:txBody>
          <a:bodyPr>
            <a:noAutofit/>
          </a:bodyPr>
          <a:lstStyle/>
          <a:p>
            <a:pPr>
              <a:spcBef>
                <a:spcPts val="0"/>
              </a:spcBef>
              <a:spcAft>
                <a:spcPts val="0"/>
              </a:spcAft>
            </a:pPr>
            <a:endParaRPr lang="en-US" sz="2400" dirty="0" smtClean="0"/>
          </a:p>
          <a:p>
            <a:pPr>
              <a:spcBef>
                <a:spcPts val="0"/>
              </a:spcBef>
              <a:spcAft>
                <a:spcPts val="0"/>
              </a:spcAft>
            </a:pPr>
            <a:r>
              <a:rPr lang="en-US" sz="2400" dirty="0" smtClean="0"/>
              <a:t>What if sexual orientation is biologically determined? What would be the social implications?</a:t>
            </a:r>
          </a:p>
          <a:p>
            <a:pPr marL="342900" indent="-342900">
              <a:spcBef>
                <a:spcPts val="0"/>
              </a:spcBef>
              <a:spcAft>
                <a:spcPts val="0"/>
              </a:spcAft>
              <a:buFont typeface="Arial"/>
              <a:buChar char="•"/>
            </a:pPr>
            <a:r>
              <a:rPr lang="en-US" sz="2400" dirty="0" smtClean="0"/>
              <a:t>Would it make society more open-minded and protective of the civil rights of gay, lesbian, and bisexual individuals? </a:t>
            </a:r>
          </a:p>
          <a:p>
            <a:pPr marL="342900" indent="-342900">
              <a:spcBef>
                <a:spcPts val="0"/>
              </a:spcBef>
              <a:spcAft>
                <a:spcPts val="0"/>
              </a:spcAft>
              <a:buFont typeface="Arial"/>
              <a:buChar char="•"/>
            </a:pPr>
            <a:r>
              <a:rPr lang="en-US" sz="2400" dirty="0" smtClean="0"/>
              <a:t>Would society be encouraged to manipulate biological causes and adapt them to prevailing social norms? </a:t>
            </a:r>
          </a:p>
        </p:txBody>
      </p:sp>
    </p:spTree>
    <p:extLst>
      <p:ext uri="{BB962C8B-B14F-4D97-AF65-F5344CB8AC3E}">
        <p14:creationId xmlns:p14="http://schemas.microsoft.com/office/powerpoint/2010/main" val="4161568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32800" cy="1371600"/>
          </a:xfrm>
        </p:spPr>
        <p:txBody>
          <a:bodyPr>
            <a:normAutofit/>
          </a:bodyPr>
          <a:lstStyle/>
          <a:p>
            <a:r>
              <a:rPr lang="en-US" sz="3200" dirty="0" smtClean="0">
                <a:solidFill>
                  <a:srgbClr val="1782BF"/>
                </a:solidFill>
              </a:rPr>
              <a:t>Gender and sexuality </a:t>
            </a:r>
            <a:endParaRPr lang="en-US" sz="3200" dirty="0">
              <a:solidFill>
                <a:srgbClr val="1782BF"/>
              </a:solidFill>
            </a:endParaRPr>
          </a:p>
        </p:txBody>
      </p:sp>
      <p:sp>
        <p:nvSpPr>
          <p:cNvPr id="3" name="Content Placeholder 2"/>
          <p:cNvSpPr>
            <a:spLocks noGrp="1"/>
          </p:cNvSpPr>
          <p:nvPr>
            <p:ph idx="1"/>
          </p:nvPr>
        </p:nvSpPr>
        <p:spPr/>
        <p:txBody>
          <a:bodyPr>
            <a:noAutofit/>
          </a:bodyPr>
          <a:lstStyle/>
          <a:p>
            <a:pPr>
              <a:spcBef>
                <a:spcPts val="0"/>
              </a:spcBef>
              <a:spcAft>
                <a:spcPts val="0"/>
              </a:spcAft>
            </a:pPr>
            <a:endParaRPr lang="en-US" dirty="0" smtClean="0"/>
          </a:p>
          <a:p>
            <a:pPr>
              <a:spcBef>
                <a:spcPts val="0"/>
              </a:spcBef>
              <a:spcAft>
                <a:spcPts val="0"/>
              </a:spcAft>
            </a:pPr>
            <a:r>
              <a:rPr lang="en-US" dirty="0" smtClean="0"/>
              <a:t>Men represented as having a preference for recreational sex</a:t>
            </a:r>
          </a:p>
          <a:p>
            <a:pPr marL="342900" indent="-342900">
              <a:spcBef>
                <a:spcPts val="0"/>
              </a:spcBef>
              <a:spcAft>
                <a:spcPts val="0"/>
              </a:spcAft>
              <a:buFont typeface="Arial"/>
              <a:buChar char="•"/>
            </a:pPr>
            <a:r>
              <a:rPr lang="en-US" dirty="0" smtClean="0"/>
              <a:t>Sexual pleasure for its own sake</a:t>
            </a:r>
          </a:p>
          <a:p>
            <a:pPr>
              <a:spcBef>
                <a:spcPts val="0"/>
              </a:spcBef>
              <a:spcAft>
                <a:spcPts val="0"/>
              </a:spcAft>
            </a:pPr>
            <a:endParaRPr lang="en-US" dirty="0"/>
          </a:p>
          <a:p>
            <a:pPr>
              <a:spcBef>
                <a:spcPts val="0"/>
              </a:spcBef>
              <a:spcAft>
                <a:spcPts val="0"/>
              </a:spcAft>
            </a:pPr>
            <a:r>
              <a:rPr lang="en-US" dirty="0" smtClean="0"/>
              <a:t>Women represented as having a preference for relational sex</a:t>
            </a:r>
          </a:p>
          <a:p>
            <a:pPr marL="342900" indent="-342900">
              <a:spcBef>
                <a:spcPts val="0"/>
              </a:spcBef>
              <a:spcAft>
                <a:spcPts val="0"/>
              </a:spcAft>
              <a:buFont typeface="Arial"/>
              <a:buChar char="•"/>
            </a:pPr>
            <a:r>
              <a:rPr lang="en-US" dirty="0" smtClean="0"/>
              <a:t>Sex within the context of an ongoing relationship </a:t>
            </a:r>
          </a:p>
          <a:p>
            <a:pPr>
              <a:spcBef>
                <a:spcPts val="0"/>
              </a:spcBef>
              <a:spcAft>
                <a:spcPts val="0"/>
              </a:spcAft>
            </a:pPr>
            <a:endParaRPr lang="en-US" dirty="0"/>
          </a:p>
          <a:p>
            <a:pPr>
              <a:spcBef>
                <a:spcPts val="0"/>
              </a:spcBef>
              <a:spcAft>
                <a:spcPts val="0"/>
              </a:spcAft>
            </a:pPr>
            <a:r>
              <a:rPr lang="en-US" dirty="0" smtClean="0">
                <a:hlinkClick r:id="rId3"/>
              </a:rPr>
              <a:t>Sexual double standard</a:t>
            </a:r>
            <a:endParaRPr lang="en-US" dirty="0" smtClean="0"/>
          </a:p>
          <a:p>
            <a:pPr marL="342900" indent="-342900">
              <a:spcBef>
                <a:spcPts val="0"/>
              </a:spcBef>
              <a:spcAft>
                <a:spcPts val="0"/>
              </a:spcAft>
              <a:buFont typeface="Arial"/>
              <a:buChar char="•"/>
            </a:pPr>
            <a:r>
              <a:rPr lang="en-US" dirty="0" smtClean="0"/>
              <a:t>A </a:t>
            </a:r>
            <a:r>
              <a:rPr lang="en-US" dirty="0" smtClean="0">
                <a:hlinkClick r:id="rId4"/>
              </a:rPr>
              <a:t>cultural belief </a:t>
            </a:r>
            <a:r>
              <a:rPr lang="en-US" dirty="0" smtClean="0"/>
              <a:t>that celebrates men who have </a:t>
            </a:r>
            <a:r>
              <a:rPr lang="en-US" dirty="0" smtClean="0"/>
              <a:t>lots </a:t>
            </a:r>
            <a:r>
              <a:rPr lang="en-US" dirty="0" smtClean="0"/>
              <a:t>of sex while punishing women for the same behavior </a:t>
            </a:r>
          </a:p>
          <a:p>
            <a:pPr marL="342900" indent="-342900">
              <a:spcBef>
                <a:spcPts val="0"/>
              </a:spcBef>
              <a:spcAft>
                <a:spcPts val="0"/>
              </a:spcAft>
              <a:buFont typeface="Arial"/>
              <a:buChar char="•"/>
            </a:pPr>
            <a:r>
              <a:rPr lang="en-US" dirty="0" smtClean="0"/>
              <a:t>Impact on beliefs and </a:t>
            </a:r>
            <a:r>
              <a:rPr lang="en-US" dirty="0" smtClean="0"/>
              <a:t>attitudes</a:t>
            </a:r>
          </a:p>
          <a:p>
            <a:pPr marL="342900" indent="-342900">
              <a:spcBef>
                <a:spcPts val="0"/>
              </a:spcBef>
              <a:spcAft>
                <a:spcPts val="0"/>
              </a:spcAft>
              <a:buFont typeface="Arial"/>
              <a:buChar char="•"/>
            </a:pPr>
            <a:r>
              <a:rPr lang="en-US" dirty="0" smtClean="0"/>
              <a:t>“Madonna Whore complex” – sexy but confident with sexuality but must be pure and never have sex before. </a:t>
            </a:r>
            <a:endParaRPr lang="en-US" dirty="0" smtClean="0"/>
          </a:p>
          <a:p>
            <a:pPr marL="342900" indent="-342900">
              <a:spcBef>
                <a:spcPts val="0"/>
              </a:spcBef>
              <a:spcAft>
                <a:spcPts val="0"/>
              </a:spcAft>
              <a:buFont typeface="Arial"/>
              <a:buChar char="•"/>
            </a:pPr>
            <a:endParaRPr lang="en-US" dirty="0" smtClean="0"/>
          </a:p>
        </p:txBody>
      </p:sp>
    </p:spTree>
    <p:extLst>
      <p:ext uri="{BB962C8B-B14F-4D97-AF65-F5344CB8AC3E}">
        <p14:creationId xmlns:p14="http://schemas.microsoft.com/office/powerpoint/2010/main" val="37480954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indent="-342900">
              <a:spcBef>
                <a:spcPts val="0"/>
              </a:spcBef>
              <a:spcAft>
                <a:spcPts val="0"/>
              </a:spcAft>
            </a:pPr>
            <a:r>
              <a:rPr lang="en-US" sz="3600" dirty="0"/>
              <a:t>Theories of attraction and relationship development </a:t>
            </a:r>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52902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Announcement </a:t>
            </a:r>
            <a:endParaRPr lang="en-SG" sz="3200" dirty="0"/>
          </a:p>
        </p:txBody>
      </p:sp>
      <p:sp>
        <p:nvSpPr>
          <p:cNvPr id="3" name="Content Placeholder 2"/>
          <p:cNvSpPr>
            <a:spLocks noGrp="1"/>
          </p:cNvSpPr>
          <p:nvPr>
            <p:ph idx="1"/>
          </p:nvPr>
        </p:nvSpPr>
        <p:spPr/>
        <p:txBody>
          <a:bodyPr/>
          <a:lstStyle/>
          <a:p>
            <a:pPr>
              <a:spcBef>
                <a:spcPts val="0"/>
              </a:spcBef>
              <a:spcAft>
                <a:spcPts val="0"/>
              </a:spcAft>
            </a:pPr>
            <a:endParaRPr lang="en-US" dirty="0" smtClean="0"/>
          </a:p>
          <a:p>
            <a:pPr>
              <a:spcBef>
                <a:spcPts val="0"/>
              </a:spcBef>
              <a:spcAft>
                <a:spcPts val="0"/>
              </a:spcAft>
            </a:pPr>
            <a:r>
              <a:rPr lang="en-US" sz="2400" dirty="0" smtClean="0"/>
              <a:t>For Weeks 5 and 6, discussion group sessions will include library sessions</a:t>
            </a:r>
          </a:p>
          <a:p>
            <a:pPr marL="342900" indent="-342900">
              <a:spcBef>
                <a:spcPts val="0"/>
              </a:spcBef>
              <a:spcAft>
                <a:spcPts val="0"/>
              </a:spcAft>
              <a:buFont typeface="Arial"/>
              <a:buChar char="•"/>
            </a:pPr>
            <a:r>
              <a:rPr lang="en-US" sz="2400" dirty="0" smtClean="0"/>
              <a:t>Discussion group sessions will take place in the regular venues before students adjourn for the library sessions  </a:t>
            </a:r>
          </a:p>
          <a:p>
            <a:pPr marL="342900" indent="-342900">
              <a:spcBef>
                <a:spcPts val="0"/>
              </a:spcBef>
              <a:spcAft>
                <a:spcPts val="0"/>
              </a:spcAft>
              <a:buFont typeface="Arial"/>
              <a:buChar char="•"/>
            </a:pPr>
            <a:endParaRPr lang="en-US" sz="2400" dirty="0"/>
          </a:p>
          <a:p>
            <a:pPr>
              <a:spcBef>
                <a:spcPts val="0"/>
              </a:spcBef>
              <a:spcAft>
                <a:spcPts val="0"/>
              </a:spcAft>
            </a:pPr>
            <a:r>
              <a:rPr lang="en-US" sz="2400" dirty="0" smtClean="0"/>
              <a:t>Friday 11 September is a public holiday</a:t>
            </a:r>
          </a:p>
          <a:p>
            <a:pPr marL="342900" indent="-342900">
              <a:spcBef>
                <a:spcPts val="0"/>
              </a:spcBef>
              <a:spcAft>
                <a:spcPts val="0"/>
              </a:spcAft>
              <a:buFont typeface="Arial"/>
              <a:buChar char="•"/>
            </a:pPr>
            <a:r>
              <a:rPr lang="en-US" sz="2400" dirty="0" smtClean="0"/>
              <a:t>Students in D2 may join any of the other discussion group sessions  </a:t>
            </a:r>
          </a:p>
        </p:txBody>
      </p:sp>
    </p:spTree>
    <p:extLst>
      <p:ext uri="{BB962C8B-B14F-4D97-AF65-F5344CB8AC3E}">
        <p14:creationId xmlns:p14="http://schemas.microsoft.com/office/powerpoint/2010/main" val="339236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3200" dirty="0" smtClean="0">
                <a:solidFill>
                  <a:srgbClr val="1782BF"/>
                </a:solidFill>
              </a:rPr>
              <a:t>Sociobiological model of attraction </a:t>
            </a:r>
            <a:endParaRPr lang="en-US" sz="3200" dirty="0">
              <a:solidFill>
                <a:srgbClr val="1782BF"/>
              </a:solidFill>
            </a:endParaRPr>
          </a:p>
        </p:txBody>
      </p:sp>
      <p:sp>
        <p:nvSpPr>
          <p:cNvPr id="3" name="Content Placeholder 2"/>
          <p:cNvSpPr>
            <a:spLocks noGrp="1"/>
          </p:cNvSpPr>
          <p:nvPr>
            <p:ph idx="1"/>
          </p:nvPr>
        </p:nvSpPr>
        <p:spPr/>
        <p:txBody>
          <a:bodyPr>
            <a:normAutofit lnSpcReduction="10000"/>
          </a:bodyPr>
          <a:lstStyle/>
          <a:p>
            <a:pPr>
              <a:spcBef>
                <a:spcPts val="0"/>
              </a:spcBef>
              <a:spcAft>
                <a:spcPts val="0"/>
              </a:spcAft>
            </a:pPr>
            <a:endParaRPr lang="en-US" sz="2400" dirty="0" smtClean="0"/>
          </a:p>
          <a:p>
            <a:pPr>
              <a:spcBef>
                <a:spcPts val="0"/>
              </a:spcBef>
              <a:spcAft>
                <a:spcPts val="0"/>
              </a:spcAft>
            </a:pPr>
            <a:r>
              <a:rPr lang="en-US" sz="2400" dirty="0" smtClean="0"/>
              <a:t>All species must evolve efficient ways to pass on their genetic material through successful reproduction</a:t>
            </a:r>
          </a:p>
          <a:p>
            <a:pPr>
              <a:spcBef>
                <a:spcPts val="0"/>
              </a:spcBef>
              <a:spcAft>
                <a:spcPts val="0"/>
              </a:spcAft>
            </a:pPr>
            <a:endParaRPr lang="en-US" sz="2400" dirty="0"/>
          </a:p>
          <a:p>
            <a:pPr>
              <a:spcBef>
                <a:spcPts val="0"/>
              </a:spcBef>
              <a:spcAft>
                <a:spcPts val="0"/>
              </a:spcAft>
            </a:pPr>
            <a:r>
              <a:rPr lang="en-US" sz="2400" dirty="0" smtClean="0"/>
              <a:t>Parental investment</a:t>
            </a:r>
          </a:p>
          <a:p>
            <a:pPr marL="342900" indent="-342900">
              <a:spcBef>
                <a:spcPts val="0"/>
              </a:spcBef>
              <a:spcAft>
                <a:spcPts val="0"/>
              </a:spcAft>
              <a:buFont typeface="Arial"/>
              <a:buChar char="•"/>
            </a:pPr>
            <a:r>
              <a:rPr lang="en-US" sz="2400" dirty="0" smtClean="0"/>
              <a:t>The </a:t>
            </a:r>
            <a:r>
              <a:rPr lang="en-US" sz="2400" dirty="0" smtClean="0">
                <a:solidFill>
                  <a:srgbClr val="FF0000"/>
                </a:solidFill>
              </a:rPr>
              <a:t>relative contribution </a:t>
            </a:r>
            <a:r>
              <a:rPr lang="en-US" sz="2400" dirty="0" smtClean="0"/>
              <a:t>fathers and mothers make to the genetic fitness of their offspring </a:t>
            </a:r>
          </a:p>
          <a:p>
            <a:pPr>
              <a:spcBef>
                <a:spcPts val="0"/>
              </a:spcBef>
              <a:spcAft>
                <a:spcPts val="0"/>
              </a:spcAft>
            </a:pPr>
            <a:endParaRPr lang="en-US" sz="2400" dirty="0"/>
          </a:p>
          <a:p>
            <a:pPr>
              <a:spcBef>
                <a:spcPts val="0"/>
              </a:spcBef>
              <a:spcAft>
                <a:spcPts val="0"/>
              </a:spcAft>
            </a:pPr>
            <a:r>
              <a:rPr lang="en-US" sz="2400" dirty="0" smtClean="0"/>
              <a:t>To maximize the chances of species survival, men and </a:t>
            </a:r>
            <a:r>
              <a:rPr lang="en-US" sz="2400" dirty="0" smtClean="0">
                <a:solidFill>
                  <a:srgbClr val="FF0000"/>
                </a:solidFill>
              </a:rPr>
              <a:t>women have evolved different mate selection strategies based on biological differences in the reproductive process  </a:t>
            </a:r>
          </a:p>
        </p:txBody>
      </p:sp>
    </p:spTree>
    <p:extLst>
      <p:ext uri="{BB962C8B-B14F-4D97-AF65-F5344CB8AC3E}">
        <p14:creationId xmlns:p14="http://schemas.microsoft.com/office/powerpoint/2010/main" val="13566685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58200" cy="1371600"/>
          </a:xfrm>
        </p:spPr>
        <p:txBody>
          <a:bodyPr>
            <a:normAutofit/>
          </a:bodyPr>
          <a:lstStyle/>
          <a:p>
            <a:r>
              <a:rPr lang="en-US" sz="3200" dirty="0">
                <a:solidFill>
                  <a:srgbClr val="1782BF"/>
                </a:solidFill>
              </a:rPr>
              <a:t>Sociobiological model of attraction </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90591806"/>
              </p:ext>
            </p:extLst>
          </p:nvPr>
        </p:nvGraphicFramePr>
        <p:xfrm>
          <a:off x="457200" y="1752600"/>
          <a:ext cx="7620000" cy="4114800"/>
        </p:xfrm>
        <a:graphic>
          <a:graphicData uri="http://schemas.openxmlformats.org/drawingml/2006/table">
            <a:tbl>
              <a:tblPr firstRow="1" bandRow="1">
                <a:tableStyleId>{5C22544A-7EE6-4342-B048-85BDC9FD1C3A}</a:tableStyleId>
              </a:tblPr>
              <a:tblGrid>
                <a:gridCol w="2540000"/>
                <a:gridCol w="2540000"/>
                <a:gridCol w="2540000"/>
              </a:tblGrid>
              <a:tr h="3708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effectLst/>
                        </a:rPr>
                        <a:t>Task</a:t>
                      </a:r>
                      <a:endParaRPr kumimoji="0" lang="en-US" sz="20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effectLst/>
                        </a:rPr>
                        <a:t>Average Female Investment</a:t>
                      </a:r>
                      <a:endParaRPr kumimoji="0" lang="en-US" sz="20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effectLst/>
                        </a:rPr>
                        <a:t>Average Male Investment</a:t>
                      </a:r>
                      <a:endParaRPr kumimoji="0" lang="en-US" sz="2000" b="1" i="0" u="none" strike="noStrike" cap="none" normalizeH="0" baseline="0" dirty="0" smtClean="0">
                        <a:ln>
                          <a:noFill/>
                        </a:ln>
                        <a:solidFill>
                          <a:schemeClr val="tx1"/>
                        </a:solidFill>
                        <a:effectLst/>
                        <a:latin typeface="Arial" charset="0"/>
                      </a:endParaRPr>
                    </a:p>
                  </a:txBody>
                  <a:tcPr horzOverflow="overflow"/>
                </a:tc>
              </a:tr>
              <a:tr h="3708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Sexual Intercourse</a:t>
                      </a:r>
                      <a:endParaRPr kumimoji="0" lang="en-US" sz="20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2 minutes to 2 hours</a:t>
                      </a:r>
                      <a:endParaRPr kumimoji="0" lang="en-US" sz="20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2 minutes to 2 hours</a:t>
                      </a:r>
                      <a:endParaRPr kumimoji="0" lang="en-US" sz="2000" b="1" i="0" u="none" strike="noStrike" cap="none" normalizeH="0" baseline="0" dirty="0" smtClean="0">
                        <a:ln>
                          <a:noFill/>
                        </a:ln>
                        <a:solidFill>
                          <a:schemeClr val="tx1"/>
                        </a:solidFill>
                        <a:effectLst/>
                        <a:latin typeface="Arial" charset="0"/>
                      </a:endParaRPr>
                    </a:p>
                  </a:txBody>
                  <a:tcPr horzOverflow="overflow"/>
                </a:tc>
              </a:tr>
              <a:tr h="3708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Pregnancy</a:t>
                      </a:r>
                      <a:endParaRPr kumimoji="0" lang="en-US" sz="20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9 months (1-2 months inhibited activity)</a:t>
                      </a:r>
                      <a:endParaRPr kumimoji="0" lang="en-US" sz="20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Not applicable</a:t>
                      </a:r>
                      <a:endParaRPr kumimoji="0" lang="en-US" sz="2000" b="1" i="0" u="none" strike="noStrike" cap="none" normalizeH="0" baseline="0" dirty="0" smtClean="0">
                        <a:ln>
                          <a:noFill/>
                        </a:ln>
                        <a:solidFill>
                          <a:schemeClr val="tx1"/>
                        </a:solidFill>
                        <a:effectLst/>
                        <a:latin typeface="Arial" charset="0"/>
                      </a:endParaRPr>
                    </a:p>
                  </a:txBody>
                  <a:tcPr horzOverflow="overflow"/>
                </a:tc>
              </a:tr>
              <a:tr h="3708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Lactation and Childcare</a:t>
                      </a:r>
                      <a:endParaRPr kumimoji="0" lang="en-US" sz="20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0 months to 4 years</a:t>
                      </a:r>
                      <a:endParaRPr kumimoji="0" lang="en-US" sz="20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Variable and flexible</a:t>
                      </a:r>
                      <a:endParaRPr kumimoji="0" lang="en-US" sz="2000" b="1" i="0" u="none" strike="noStrike" cap="none" normalizeH="0" baseline="0" dirty="0" smtClean="0">
                        <a:ln>
                          <a:noFill/>
                        </a:ln>
                        <a:solidFill>
                          <a:schemeClr val="tx1"/>
                        </a:solidFill>
                        <a:effectLst/>
                        <a:latin typeface="Arial" charset="0"/>
                      </a:endParaRPr>
                    </a:p>
                  </a:txBody>
                  <a:tcPr horzOverflow="overflow"/>
                </a:tc>
              </a:tr>
              <a:tr h="3708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Total Investment</a:t>
                      </a:r>
                      <a:endParaRPr kumimoji="0" lang="en-US" sz="20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43,202 minutes to 2,188,920 minutes per child</a:t>
                      </a:r>
                      <a:endParaRPr kumimoji="0" lang="en-US" sz="20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2 minutes to 120 minutes per child</a:t>
                      </a:r>
                      <a:endParaRPr kumimoji="0" lang="en-US" sz="2000" b="1" i="0" u="none" strike="noStrike" cap="none" normalizeH="0" baseline="0" dirty="0" smtClean="0">
                        <a:ln>
                          <a:noFill/>
                        </a:ln>
                        <a:solidFill>
                          <a:schemeClr val="tx1"/>
                        </a:solidFill>
                        <a:effectLst/>
                        <a:latin typeface="Arial" charset="0"/>
                      </a:endParaRPr>
                    </a:p>
                  </a:txBody>
                  <a:tcPr horzOverflow="overflow"/>
                </a:tc>
              </a:tr>
            </a:tbl>
          </a:graphicData>
        </a:graphic>
      </p:graphicFrame>
    </p:spTree>
    <p:extLst>
      <p:ext uri="{BB962C8B-B14F-4D97-AF65-F5344CB8AC3E}">
        <p14:creationId xmlns:p14="http://schemas.microsoft.com/office/powerpoint/2010/main" val="892516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3200" dirty="0" smtClean="0">
                <a:solidFill>
                  <a:srgbClr val="1782BF"/>
                </a:solidFill>
              </a:rPr>
              <a:t>Sociobiological model of attraction </a:t>
            </a:r>
            <a:endParaRPr lang="en-US" sz="3200" dirty="0">
              <a:solidFill>
                <a:srgbClr val="1782BF"/>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3670950"/>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34097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3200" dirty="0">
                <a:solidFill>
                  <a:srgbClr val="1782BF"/>
                </a:solidFill>
              </a:rPr>
              <a:t>Sociobiological model of attraction </a:t>
            </a:r>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smtClean="0"/>
              <a:t>Men and women are genetically programmed to desire different traits </a:t>
            </a:r>
          </a:p>
          <a:p>
            <a:pPr marL="342900" indent="-342900">
              <a:spcBef>
                <a:spcPts val="0"/>
              </a:spcBef>
              <a:spcAft>
                <a:spcPts val="0"/>
              </a:spcAft>
              <a:buFont typeface="Arial"/>
              <a:buChar char="•"/>
            </a:pPr>
            <a:r>
              <a:rPr lang="en-US" sz="2400" dirty="0" smtClean="0"/>
              <a:t>Women’s need for protection and stability helped them evolve a preference for mates capable of acquiring resources, and willing and able to support and protect their children </a:t>
            </a:r>
          </a:p>
          <a:p>
            <a:pPr marL="342900" indent="-342900">
              <a:spcBef>
                <a:spcPts val="0"/>
              </a:spcBef>
              <a:spcAft>
                <a:spcPts val="0"/>
              </a:spcAft>
              <a:buFont typeface="Arial"/>
              <a:buChar char="•"/>
            </a:pPr>
            <a:r>
              <a:rPr lang="en-US" sz="2400" dirty="0" smtClean="0"/>
              <a:t>Men are attracted to women who show visible signs of fertility: physical attractiveness, health, and youth </a:t>
            </a:r>
          </a:p>
        </p:txBody>
      </p:sp>
    </p:spTree>
    <p:extLst>
      <p:ext uri="{BB962C8B-B14F-4D97-AF65-F5344CB8AC3E}">
        <p14:creationId xmlns:p14="http://schemas.microsoft.com/office/powerpoint/2010/main" val="28583914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3200" dirty="0">
                <a:solidFill>
                  <a:srgbClr val="1782BF"/>
                </a:solidFill>
              </a:rPr>
              <a:t>Sociobiological model of attraction </a:t>
            </a:r>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smtClean="0"/>
              <a:t>Do sexual tendencies stem exclusively or even primarily from biological imperatives?</a:t>
            </a:r>
          </a:p>
          <a:p>
            <a:pPr marL="342900" indent="-342900">
              <a:spcBef>
                <a:spcPts val="0"/>
              </a:spcBef>
              <a:spcAft>
                <a:spcPts val="0"/>
              </a:spcAft>
              <a:buFont typeface="Arial"/>
              <a:buChar char="•"/>
            </a:pPr>
            <a:r>
              <a:rPr lang="en-US" sz="2400" dirty="0" smtClean="0"/>
              <a:t>Historically, laws and norms were designed to protect men’s property, including women</a:t>
            </a:r>
          </a:p>
          <a:p>
            <a:pPr marL="342900" indent="-342900">
              <a:spcBef>
                <a:spcPts val="0"/>
              </a:spcBef>
              <a:spcAft>
                <a:spcPts val="0"/>
              </a:spcAft>
              <a:buFont typeface="Arial"/>
              <a:buChar char="•"/>
            </a:pPr>
            <a:r>
              <a:rPr lang="en-US" sz="2400" dirty="0" smtClean="0"/>
              <a:t>Men’s and women’s preferences have changed over time (Carbone and Cahn 2014)</a:t>
            </a:r>
            <a:r>
              <a:rPr lang="en-SG" sz="2400" dirty="0" smtClean="0"/>
              <a:t> </a:t>
            </a:r>
            <a:endParaRPr lang="en-US" sz="2400" dirty="0"/>
          </a:p>
        </p:txBody>
      </p:sp>
    </p:spTree>
    <p:extLst>
      <p:ext uri="{BB962C8B-B14F-4D97-AF65-F5344CB8AC3E}">
        <p14:creationId xmlns:p14="http://schemas.microsoft.com/office/powerpoint/2010/main" val="2273613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3200" dirty="0" smtClean="0">
                <a:solidFill>
                  <a:srgbClr val="1782BF"/>
                </a:solidFill>
              </a:rPr>
              <a:t>The social exchange model </a:t>
            </a:r>
            <a:endParaRPr lang="en-US" sz="3200" dirty="0">
              <a:solidFill>
                <a:srgbClr val="1782BF"/>
              </a:solidFill>
            </a:endParaRPr>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smtClean="0"/>
              <a:t>Why are we attracted to some individuals and not others? why do we pursue some relationships and avoid others? </a:t>
            </a:r>
          </a:p>
          <a:p>
            <a:pPr marL="342900" indent="-342900">
              <a:spcBef>
                <a:spcPts val="0"/>
              </a:spcBef>
              <a:spcAft>
                <a:spcPts val="0"/>
              </a:spcAft>
              <a:buFont typeface="Arial"/>
              <a:buChar char="•"/>
            </a:pPr>
            <a:r>
              <a:rPr lang="en-US" sz="2400" dirty="0" smtClean="0"/>
              <a:t>Intimate relationships provide rewards but present costs as well </a:t>
            </a:r>
          </a:p>
          <a:p>
            <a:pPr marL="342900" indent="-342900">
              <a:spcBef>
                <a:spcPts val="0"/>
              </a:spcBef>
              <a:spcAft>
                <a:spcPts val="0"/>
              </a:spcAft>
              <a:buFont typeface="Arial"/>
              <a:buChar char="•"/>
            </a:pPr>
            <a:r>
              <a:rPr lang="en-US" sz="2400" dirty="0" smtClean="0"/>
              <a:t>Focus on the cultural capital individuals have at their disposal and the demands of the relationships marketplace  </a:t>
            </a:r>
          </a:p>
          <a:p>
            <a:pPr marL="342900" indent="-342900">
              <a:spcBef>
                <a:spcPts val="0"/>
              </a:spcBef>
              <a:spcAft>
                <a:spcPts val="0"/>
              </a:spcAft>
              <a:buFont typeface="Arial"/>
              <a:buChar char="•"/>
            </a:pPr>
            <a:r>
              <a:rPr lang="en-US" sz="2400" dirty="0" smtClean="0">
                <a:solidFill>
                  <a:srgbClr val="FF0000"/>
                </a:solidFill>
              </a:rPr>
              <a:t>Relationships develop when the arrangement is mutually beneficial to the parties </a:t>
            </a:r>
            <a:endParaRPr lang="en-US" sz="2400" dirty="0">
              <a:solidFill>
                <a:srgbClr val="FF0000"/>
              </a:solidFill>
            </a:endParaRPr>
          </a:p>
        </p:txBody>
      </p:sp>
    </p:spTree>
    <p:extLst>
      <p:ext uri="{BB962C8B-B14F-4D97-AF65-F5344CB8AC3E}">
        <p14:creationId xmlns:p14="http://schemas.microsoft.com/office/powerpoint/2010/main" val="42366863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3200" dirty="0" smtClean="0">
                <a:solidFill>
                  <a:srgbClr val="1782BF"/>
                </a:solidFill>
              </a:rPr>
              <a:t>The social exchange model </a:t>
            </a:r>
            <a:endParaRPr lang="en-US" sz="3200" dirty="0">
              <a:solidFill>
                <a:srgbClr val="1782BF"/>
              </a:solidFill>
            </a:endParaRPr>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a:t>E</a:t>
            </a:r>
            <a:r>
              <a:rPr lang="en-US" sz="2400" dirty="0" smtClean="0"/>
              <a:t>xpectations </a:t>
            </a:r>
          </a:p>
          <a:p>
            <a:pPr marL="342900" indent="-342900">
              <a:spcBef>
                <a:spcPts val="0"/>
              </a:spcBef>
              <a:spcAft>
                <a:spcPts val="0"/>
              </a:spcAft>
              <a:buFont typeface="Arial"/>
              <a:buChar char="•"/>
            </a:pPr>
            <a:r>
              <a:rPr lang="en-US" sz="2400" dirty="0" smtClean="0"/>
              <a:t>For example, if a woman receives certain necessary resources from her abusive partner and feels that she cannot get those resources elsewhere, she may stay in the relationship out of necessity  </a:t>
            </a:r>
          </a:p>
        </p:txBody>
      </p:sp>
    </p:spTree>
    <p:extLst>
      <p:ext uri="{BB962C8B-B14F-4D97-AF65-F5344CB8AC3E}">
        <p14:creationId xmlns:p14="http://schemas.microsoft.com/office/powerpoint/2010/main" val="611974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3200" dirty="0" smtClean="0">
                <a:solidFill>
                  <a:srgbClr val="1782BF"/>
                </a:solidFill>
              </a:rPr>
              <a:t>The social exchange model </a:t>
            </a:r>
            <a:endParaRPr lang="en-US" sz="3200" dirty="0">
              <a:solidFill>
                <a:srgbClr val="1782BF"/>
              </a:solidFill>
            </a:endParaRPr>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smtClean="0"/>
              <a:t>Availability of partners </a:t>
            </a:r>
          </a:p>
          <a:p>
            <a:pPr marL="342900" indent="-342900">
              <a:spcBef>
                <a:spcPts val="0"/>
              </a:spcBef>
              <a:spcAft>
                <a:spcPts val="0"/>
              </a:spcAft>
              <a:buFont typeface="Arial"/>
              <a:buChar char="•"/>
            </a:pPr>
            <a:r>
              <a:rPr lang="en-US" sz="2400" dirty="0" smtClean="0"/>
              <a:t>Relationship opportunities vary by age, education, geographic location, race, and social </a:t>
            </a:r>
            <a:r>
              <a:rPr lang="en-US" sz="2400" dirty="0"/>
              <a:t>class (Carbone and Cahn </a:t>
            </a:r>
            <a:r>
              <a:rPr lang="en-US" sz="2400" dirty="0" smtClean="0"/>
              <a:t>2014)</a:t>
            </a:r>
          </a:p>
          <a:p>
            <a:pPr marL="342900" indent="-342900">
              <a:spcBef>
                <a:spcPts val="0"/>
              </a:spcBef>
              <a:spcAft>
                <a:spcPts val="0"/>
              </a:spcAft>
              <a:buFont typeface="Arial"/>
              <a:buChar char="•"/>
            </a:pPr>
            <a:r>
              <a:rPr lang="en-US" sz="2400" dirty="0" smtClean="0"/>
              <a:t>Marriage rates can also be affected by the overall supply of men and women of marriageable age with desirable economic and social characteristics </a:t>
            </a:r>
          </a:p>
        </p:txBody>
      </p:sp>
    </p:spTree>
    <p:extLst>
      <p:ext uri="{BB962C8B-B14F-4D97-AF65-F5344CB8AC3E}">
        <p14:creationId xmlns:p14="http://schemas.microsoft.com/office/powerpoint/2010/main" val="22347857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3200" dirty="0" smtClean="0">
                <a:solidFill>
                  <a:srgbClr val="1782BF"/>
                </a:solidFill>
              </a:rPr>
              <a:t>Summary </a:t>
            </a:r>
            <a:endParaRPr lang="en-US" sz="3200" dirty="0">
              <a:solidFill>
                <a:srgbClr val="1782BF"/>
              </a:solidFill>
            </a:endParaRPr>
          </a:p>
        </p:txBody>
      </p:sp>
      <p:sp>
        <p:nvSpPr>
          <p:cNvPr id="3" name="Content Placeholder 2"/>
          <p:cNvSpPr>
            <a:spLocks noGrp="1"/>
          </p:cNvSpPr>
          <p:nvPr>
            <p:ph idx="1"/>
          </p:nvPr>
        </p:nvSpPr>
        <p:spPr/>
        <p:txBody>
          <a:bodyPr>
            <a:normAutofit fontScale="92500" lnSpcReduction="10000"/>
          </a:bodyPr>
          <a:lstStyle/>
          <a:p>
            <a:pPr>
              <a:spcBef>
                <a:spcPts val="0"/>
              </a:spcBef>
              <a:spcAft>
                <a:spcPts val="0"/>
              </a:spcAft>
            </a:pPr>
            <a:endParaRPr lang="en-US" sz="2400" dirty="0" smtClean="0"/>
          </a:p>
          <a:p>
            <a:pPr marL="342900" indent="-342900">
              <a:spcBef>
                <a:spcPts val="0"/>
              </a:spcBef>
              <a:spcAft>
                <a:spcPts val="0"/>
              </a:spcAft>
              <a:buFont typeface="Arial"/>
              <a:buChar char="•"/>
            </a:pPr>
            <a:r>
              <a:rPr lang="en-US" sz="2400" dirty="0" smtClean="0"/>
              <a:t>The role that love plays in our intimate lives is determined by the nature of the culture in which we live</a:t>
            </a:r>
          </a:p>
          <a:p>
            <a:pPr marL="342900" indent="-342900">
              <a:spcBef>
                <a:spcPts val="0"/>
              </a:spcBef>
              <a:spcAft>
                <a:spcPts val="0"/>
              </a:spcAft>
              <a:buFont typeface="Arial"/>
              <a:buChar char="•"/>
            </a:pPr>
            <a:r>
              <a:rPr lang="en-US" sz="2400" dirty="0" smtClean="0"/>
              <a:t>In our society, love has become a “feminized” emotion</a:t>
            </a:r>
          </a:p>
          <a:p>
            <a:pPr marL="342900" indent="-342900">
              <a:spcBef>
                <a:spcPts val="0"/>
              </a:spcBef>
              <a:spcAft>
                <a:spcPts val="0"/>
              </a:spcAft>
              <a:buFont typeface="Arial"/>
              <a:buChar char="•"/>
            </a:pPr>
            <a:r>
              <a:rPr lang="en-US" sz="2400" dirty="0" smtClean="0"/>
              <a:t>Human sexuality is more than just a biological drive;</a:t>
            </a:r>
            <a:r>
              <a:rPr lang="en-US" sz="2400" dirty="0"/>
              <a:t> </a:t>
            </a:r>
            <a:r>
              <a:rPr lang="en-US" sz="2400" dirty="0" smtClean="0"/>
              <a:t>its expression is subject to strong societal norms</a:t>
            </a:r>
          </a:p>
          <a:p>
            <a:pPr marL="342900" indent="-342900">
              <a:spcBef>
                <a:spcPts val="0"/>
              </a:spcBef>
              <a:spcAft>
                <a:spcPts val="0"/>
              </a:spcAft>
              <a:buFont typeface="Arial"/>
              <a:buChar char="•"/>
            </a:pPr>
            <a:r>
              <a:rPr lang="en-US" sz="2400" dirty="0" smtClean="0"/>
              <a:t>Attempts to identify the biological basis of our intimate relationships remain controversial</a:t>
            </a:r>
          </a:p>
          <a:p>
            <a:pPr marL="342900" indent="-342900">
              <a:spcBef>
                <a:spcPts val="0"/>
              </a:spcBef>
              <a:spcAft>
                <a:spcPts val="0"/>
              </a:spcAft>
              <a:buFont typeface="Arial"/>
              <a:buChar char="•"/>
            </a:pPr>
            <a:r>
              <a:rPr lang="en-US" sz="2400" dirty="0" smtClean="0"/>
              <a:t>The social exchange model attempts to explain how individuals become attracted to each other and why they stay together; relationships are influenced by expectations and availability     </a:t>
            </a:r>
          </a:p>
        </p:txBody>
      </p:sp>
    </p:spTree>
    <p:extLst>
      <p:ext uri="{BB962C8B-B14F-4D97-AF65-F5344CB8AC3E}">
        <p14:creationId xmlns:p14="http://schemas.microsoft.com/office/powerpoint/2010/main" val="2194372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Announcement</a:t>
            </a:r>
            <a:endParaRPr lang="en-SG"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62154841"/>
              </p:ext>
            </p:extLst>
          </p:nvPr>
        </p:nvGraphicFramePr>
        <p:xfrm>
          <a:off x="457200" y="1752600"/>
          <a:ext cx="7620000" cy="4023360"/>
        </p:xfrm>
        <a:graphic>
          <a:graphicData uri="http://schemas.openxmlformats.org/drawingml/2006/table">
            <a:tbl>
              <a:tblPr firstRow="1" bandRow="1">
                <a:tableStyleId>{69CF1AB2-1976-4502-BF36-3FF5EA218861}</a:tableStyleId>
              </a:tblPr>
              <a:tblGrid>
                <a:gridCol w="1905000"/>
                <a:gridCol w="1905000"/>
                <a:gridCol w="1905000"/>
                <a:gridCol w="1905000"/>
              </a:tblGrid>
              <a:tr h="370840">
                <a:tc>
                  <a:txBody>
                    <a:bodyPr/>
                    <a:lstStyle/>
                    <a:p>
                      <a:r>
                        <a:rPr lang="en-US" b="1" dirty="0" smtClean="0"/>
                        <a:t>D1</a:t>
                      </a:r>
                    </a:p>
                  </a:txBody>
                  <a:tcPr/>
                </a:tc>
                <a:tc>
                  <a:txBody>
                    <a:bodyPr/>
                    <a:lstStyle/>
                    <a:p>
                      <a:r>
                        <a:rPr lang="en-SG" b="1" dirty="0" smtClean="0"/>
                        <a:t>8 September </a:t>
                      </a:r>
                      <a:endParaRPr lang="en-SG" b="1" dirty="0"/>
                    </a:p>
                  </a:txBody>
                  <a:tcPr/>
                </a:tc>
                <a:tc>
                  <a:txBody>
                    <a:bodyPr/>
                    <a:lstStyle/>
                    <a:p>
                      <a:r>
                        <a:rPr lang="en-SG" b="1" dirty="0" smtClean="0"/>
                        <a:t>2.30pm – 3.30pm </a:t>
                      </a:r>
                      <a:endParaRPr lang="en-SG" b="1" dirty="0"/>
                    </a:p>
                  </a:txBody>
                  <a:tcPr/>
                </a:tc>
                <a:tc>
                  <a:txBody>
                    <a:bodyPr/>
                    <a:lstStyle/>
                    <a:p>
                      <a:r>
                        <a:rPr lang="en-SG" b="1" dirty="0" smtClean="0"/>
                        <a:t>Central Library Training Room</a:t>
                      </a:r>
                      <a:endParaRPr lang="en-SG" b="1" dirty="0"/>
                    </a:p>
                  </a:txBody>
                  <a:tcPr/>
                </a:tc>
              </a:tr>
              <a:tr h="370840">
                <a:tc>
                  <a:txBody>
                    <a:bodyPr/>
                    <a:lstStyle/>
                    <a:p>
                      <a:r>
                        <a:rPr lang="en-US" b="1" dirty="0" smtClean="0"/>
                        <a:t>D3</a:t>
                      </a:r>
                      <a:endParaRPr lang="en-SG" b="1" dirty="0"/>
                    </a:p>
                  </a:txBody>
                  <a:tcPr/>
                </a:tc>
                <a:tc>
                  <a:txBody>
                    <a:bodyPr/>
                    <a:lstStyle/>
                    <a:p>
                      <a:r>
                        <a:rPr lang="en-SG" b="1" dirty="0" smtClean="0"/>
                        <a:t>9 September </a:t>
                      </a:r>
                      <a:endParaRPr lang="en-SG" b="1" dirty="0"/>
                    </a:p>
                  </a:txBody>
                  <a:tcPr/>
                </a:tc>
                <a:tc>
                  <a:txBody>
                    <a:bodyPr/>
                    <a:lstStyle/>
                    <a:p>
                      <a:r>
                        <a:rPr lang="en-SG" b="1" dirty="0" smtClean="0"/>
                        <a:t>2.30pm – 3.30pm </a:t>
                      </a:r>
                      <a:endParaRPr lang="en-SG" b="1" dirty="0"/>
                    </a:p>
                  </a:txBody>
                  <a:tcPr/>
                </a:tc>
                <a:tc>
                  <a:txBody>
                    <a:bodyPr/>
                    <a:lstStyle/>
                    <a:p>
                      <a:r>
                        <a:rPr lang="en-SG" b="1" dirty="0" smtClean="0"/>
                        <a:t>Central Library Theatrette 2 (Students to bring their own laptops)</a:t>
                      </a:r>
                      <a:endParaRPr lang="en-SG" b="1" dirty="0"/>
                    </a:p>
                  </a:txBody>
                  <a:tcPr/>
                </a:tc>
              </a:tr>
              <a:tr h="370840">
                <a:tc>
                  <a:txBody>
                    <a:bodyPr/>
                    <a:lstStyle/>
                    <a:p>
                      <a:r>
                        <a:rPr lang="en-US" b="1" dirty="0" smtClean="0"/>
                        <a:t>E1</a:t>
                      </a:r>
                      <a:endParaRPr lang="en-SG" b="1" dirty="0"/>
                    </a:p>
                  </a:txBody>
                  <a:tcPr/>
                </a:tc>
                <a:tc>
                  <a:txBody>
                    <a:bodyPr/>
                    <a:lstStyle/>
                    <a:p>
                      <a:r>
                        <a:rPr lang="en-SG" b="1" dirty="0" smtClean="0"/>
                        <a:t>15 September </a:t>
                      </a:r>
                      <a:endParaRPr lang="en-SG" b="1" dirty="0"/>
                    </a:p>
                  </a:txBody>
                  <a:tcPr/>
                </a:tc>
                <a:tc>
                  <a:txBody>
                    <a:bodyPr/>
                    <a:lstStyle/>
                    <a:p>
                      <a:r>
                        <a:rPr lang="en-SG" b="1" dirty="0" smtClean="0"/>
                        <a:t>2.30pm – 3.30pm </a:t>
                      </a:r>
                      <a:endParaRPr lang="en-SG" b="1" dirty="0"/>
                    </a:p>
                  </a:txBody>
                  <a:tcPr/>
                </a:tc>
                <a:tc>
                  <a:txBody>
                    <a:bodyPr/>
                    <a:lstStyle/>
                    <a:p>
                      <a:r>
                        <a:rPr lang="en-SG" b="1" dirty="0" smtClean="0"/>
                        <a:t>Central Library Training Room</a:t>
                      </a:r>
                      <a:endParaRPr lang="en-SG" b="1" dirty="0"/>
                    </a:p>
                  </a:txBody>
                  <a:tcPr/>
                </a:tc>
              </a:tr>
              <a:tr h="370840">
                <a:tc>
                  <a:txBody>
                    <a:bodyPr/>
                    <a:lstStyle/>
                    <a:p>
                      <a:r>
                        <a:rPr lang="en-US" b="1" dirty="0" smtClean="0"/>
                        <a:t>E2</a:t>
                      </a:r>
                      <a:endParaRPr lang="en-SG" b="1" dirty="0"/>
                    </a:p>
                  </a:txBody>
                  <a:tcPr/>
                </a:tc>
                <a:tc>
                  <a:txBody>
                    <a:bodyPr/>
                    <a:lstStyle/>
                    <a:p>
                      <a:r>
                        <a:rPr lang="en-SG" b="1" dirty="0" smtClean="0"/>
                        <a:t>18 September </a:t>
                      </a:r>
                      <a:endParaRPr lang="en-SG" b="1" dirty="0"/>
                    </a:p>
                  </a:txBody>
                  <a:tcPr/>
                </a:tc>
                <a:tc>
                  <a:txBody>
                    <a:bodyPr/>
                    <a:lstStyle/>
                    <a:p>
                      <a:r>
                        <a:rPr lang="en-US" b="1" dirty="0" smtClean="0"/>
                        <a:t>12.30pm</a:t>
                      </a:r>
                      <a:r>
                        <a:rPr lang="en-US" b="1" baseline="0" dirty="0" smtClean="0"/>
                        <a:t> – 1.30pm</a:t>
                      </a:r>
                      <a:endParaRPr lang="en-SG" b="1" dirty="0"/>
                    </a:p>
                  </a:txBody>
                  <a:tcPr/>
                </a:tc>
                <a:tc>
                  <a:txBody>
                    <a:bodyPr/>
                    <a:lstStyle/>
                    <a:p>
                      <a:r>
                        <a:rPr lang="en-SG" b="1" dirty="0" smtClean="0"/>
                        <a:t>Central Library Training Room</a:t>
                      </a:r>
                      <a:endParaRPr lang="en-SG" b="1" dirty="0"/>
                    </a:p>
                  </a:txBody>
                  <a:tcPr/>
                </a:tc>
              </a:tr>
              <a:tr h="370840">
                <a:tc>
                  <a:txBody>
                    <a:bodyPr/>
                    <a:lstStyle/>
                    <a:p>
                      <a:r>
                        <a:rPr lang="en-US" b="1" dirty="0" smtClean="0"/>
                        <a:t>E3</a:t>
                      </a:r>
                      <a:endParaRPr lang="en-SG" b="1" dirty="0"/>
                    </a:p>
                  </a:txBody>
                  <a:tcPr/>
                </a:tc>
                <a:tc>
                  <a:txBody>
                    <a:bodyPr/>
                    <a:lstStyle/>
                    <a:p>
                      <a:r>
                        <a:rPr lang="en-SG" b="1" dirty="0" smtClean="0"/>
                        <a:t>16 September </a:t>
                      </a:r>
                      <a:endParaRPr lang="en-SG" b="1" dirty="0"/>
                    </a:p>
                  </a:txBody>
                  <a:tcPr/>
                </a:tc>
                <a:tc>
                  <a:txBody>
                    <a:bodyPr/>
                    <a:lstStyle/>
                    <a:p>
                      <a:r>
                        <a:rPr lang="en-SG" b="1" dirty="0" smtClean="0"/>
                        <a:t>2.30pm – 3.30pm </a:t>
                      </a:r>
                      <a:endParaRPr lang="en-SG" b="1" dirty="0"/>
                    </a:p>
                  </a:txBody>
                  <a:tcPr/>
                </a:tc>
                <a:tc>
                  <a:txBody>
                    <a:bodyPr/>
                    <a:lstStyle/>
                    <a:p>
                      <a:r>
                        <a:rPr lang="en-SG" b="1" dirty="0" smtClean="0"/>
                        <a:t>Central Library Training Room</a:t>
                      </a:r>
                      <a:endParaRPr lang="en-SG" b="1" dirty="0"/>
                    </a:p>
                  </a:txBody>
                  <a:tcPr/>
                </a:tc>
              </a:tr>
            </a:tbl>
          </a:graphicData>
        </a:graphic>
      </p:graphicFrame>
    </p:spTree>
    <p:extLst>
      <p:ext uri="{BB962C8B-B14F-4D97-AF65-F5344CB8AC3E}">
        <p14:creationId xmlns:p14="http://schemas.microsoft.com/office/powerpoint/2010/main" val="4219547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Where we have been…</a:t>
            </a:r>
            <a:endParaRPr lang="en-US" sz="3200" dirty="0"/>
          </a:p>
        </p:txBody>
      </p:sp>
      <p:sp>
        <p:nvSpPr>
          <p:cNvPr id="3" name="Content Placeholder 2"/>
          <p:cNvSpPr>
            <a:spLocks noGrp="1"/>
          </p:cNvSpPr>
          <p:nvPr>
            <p:ph idx="1"/>
          </p:nvPr>
        </p:nvSpPr>
        <p:spPr/>
        <p:txBody>
          <a:bodyPr>
            <a:noAutofit/>
          </a:bodyPr>
          <a:lstStyle/>
          <a:p>
            <a:pPr>
              <a:spcBef>
                <a:spcPts val="0"/>
              </a:spcBef>
              <a:spcAft>
                <a:spcPts val="0"/>
              </a:spcAft>
            </a:pPr>
            <a:endParaRPr lang="en-US" sz="2400" dirty="0" smtClean="0"/>
          </a:p>
          <a:p>
            <a:pPr>
              <a:spcBef>
                <a:spcPts val="0"/>
              </a:spcBef>
              <a:spcAft>
                <a:spcPts val="0"/>
              </a:spcAft>
            </a:pPr>
            <a:r>
              <a:rPr lang="en-US" sz="2400" dirty="0" smtClean="0"/>
              <a:t>Introduction to sociology of the family</a:t>
            </a:r>
          </a:p>
          <a:p>
            <a:pPr marL="342900" indent="-342900">
              <a:spcBef>
                <a:spcPts val="0"/>
              </a:spcBef>
              <a:spcAft>
                <a:spcPts val="0"/>
              </a:spcAft>
              <a:buFont typeface="Arial"/>
              <a:buChar char="•"/>
            </a:pPr>
            <a:r>
              <a:rPr lang="en-US" sz="2400" dirty="0" smtClean="0"/>
              <a:t>Family </a:t>
            </a:r>
            <a:r>
              <a:rPr lang="en-US" sz="2400" dirty="0"/>
              <a:t>as a social construct </a:t>
            </a:r>
          </a:p>
          <a:p>
            <a:pPr marL="342900" indent="-342900">
              <a:spcBef>
                <a:spcPts val="0"/>
              </a:spcBef>
              <a:spcAft>
                <a:spcPts val="0"/>
              </a:spcAft>
              <a:buFont typeface="Arial"/>
              <a:buChar char="•"/>
            </a:pPr>
            <a:r>
              <a:rPr lang="en-US" sz="2400" dirty="0"/>
              <a:t>Normal family ideology </a:t>
            </a:r>
          </a:p>
          <a:p>
            <a:pPr marL="342900" indent="-342900">
              <a:spcBef>
                <a:spcPts val="0"/>
              </a:spcBef>
              <a:spcAft>
                <a:spcPts val="0"/>
              </a:spcAft>
              <a:buFont typeface="Arial"/>
              <a:buChar char="•"/>
            </a:pPr>
            <a:r>
              <a:rPr lang="en-US" sz="2400" dirty="0"/>
              <a:t>Conceptual frameworks in the analysis of the family</a:t>
            </a:r>
          </a:p>
        </p:txBody>
      </p:sp>
    </p:spTree>
    <p:extLst>
      <p:ext uri="{BB962C8B-B14F-4D97-AF65-F5344CB8AC3E}">
        <p14:creationId xmlns:p14="http://schemas.microsoft.com/office/powerpoint/2010/main" val="1336969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Where we are going…</a:t>
            </a:r>
            <a:endParaRPr lang="en-US" sz="3200" dirty="0"/>
          </a:p>
        </p:txBody>
      </p:sp>
      <p:sp>
        <p:nvSpPr>
          <p:cNvPr id="3" name="Content Placeholder 2"/>
          <p:cNvSpPr>
            <a:spLocks noGrp="1"/>
          </p:cNvSpPr>
          <p:nvPr>
            <p:ph idx="1"/>
          </p:nvPr>
        </p:nvSpPr>
        <p:spPr/>
        <p:txBody>
          <a:bodyPr>
            <a:noAutofit/>
          </a:bodyPr>
          <a:lstStyle/>
          <a:p>
            <a:pPr>
              <a:spcBef>
                <a:spcPts val="0"/>
              </a:spcBef>
              <a:spcAft>
                <a:spcPts val="0"/>
              </a:spcAft>
            </a:pPr>
            <a:endParaRPr lang="en-US" sz="2400" dirty="0" smtClean="0"/>
          </a:p>
          <a:p>
            <a:pPr>
              <a:spcBef>
                <a:spcPts val="0"/>
              </a:spcBef>
              <a:spcAft>
                <a:spcPts val="0"/>
              </a:spcAft>
            </a:pPr>
            <a:r>
              <a:rPr lang="en-US" sz="2400" dirty="0"/>
              <a:t>Family Formation, Transitions, and Dissolution </a:t>
            </a:r>
            <a:endParaRPr lang="en-US" sz="2400" dirty="0" smtClean="0"/>
          </a:p>
          <a:p>
            <a:pPr marL="342900" indent="-342900">
              <a:spcBef>
                <a:spcPts val="0"/>
              </a:spcBef>
              <a:spcAft>
                <a:spcPts val="0"/>
              </a:spcAft>
              <a:buFont typeface="Arial"/>
              <a:buChar char="•"/>
            </a:pPr>
            <a:r>
              <a:rPr lang="en-US" sz="2400" dirty="0" smtClean="0"/>
              <a:t>Romantic love and courtship</a:t>
            </a:r>
          </a:p>
          <a:p>
            <a:pPr marL="342900" indent="-342900">
              <a:spcBef>
                <a:spcPts val="0"/>
              </a:spcBef>
              <a:spcAft>
                <a:spcPts val="0"/>
              </a:spcAft>
              <a:buFont typeface="Arial"/>
              <a:buChar char="•"/>
            </a:pPr>
            <a:r>
              <a:rPr lang="en-US" sz="2400" dirty="0" smtClean="0"/>
              <a:t>Marriage and cohabitation</a:t>
            </a:r>
          </a:p>
          <a:p>
            <a:pPr marL="342900" indent="-342900">
              <a:spcBef>
                <a:spcPts val="0"/>
              </a:spcBef>
              <a:spcAft>
                <a:spcPts val="0"/>
              </a:spcAft>
              <a:buFont typeface="Arial"/>
              <a:buChar char="•"/>
            </a:pPr>
            <a:r>
              <a:rPr lang="en-US" sz="2400" dirty="0" smtClean="0"/>
              <a:t>Gender and the division of labor</a:t>
            </a:r>
          </a:p>
          <a:p>
            <a:pPr marL="342900" indent="-342900">
              <a:spcBef>
                <a:spcPts val="0"/>
              </a:spcBef>
              <a:spcAft>
                <a:spcPts val="0"/>
              </a:spcAft>
              <a:buFont typeface="Arial"/>
              <a:buChar char="•"/>
            </a:pPr>
            <a:r>
              <a:rPr lang="en-US" sz="2400" dirty="0" smtClean="0"/>
              <a:t>Parenthood</a:t>
            </a:r>
          </a:p>
          <a:p>
            <a:pPr marL="342900" indent="-342900">
              <a:spcBef>
                <a:spcPts val="0"/>
              </a:spcBef>
              <a:spcAft>
                <a:spcPts val="0"/>
              </a:spcAft>
              <a:buFont typeface="Arial"/>
              <a:buChar char="•"/>
            </a:pPr>
            <a:r>
              <a:rPr lang="en-US" sz="2400" dirty="0" smtClean="0"/>
              <a:t>Divorce</a:t>
            </a:r>
          </a:p>
        </p:txBody>
      </p:sp>
    </p:spTree>
    <p:extLst>
      <p:ext uri="{BB962C8B-B14F-4D97-AF65-F5344CB8AC3E}">
        <p14:creationId xmlns:p14="http://schemas.microsoft.com/office/powerpoint/2010/main" val="933321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 this lecture…</a:t>
            </a:r>
            <a:endParaRPr lang="en-US" sz="3200" dirty="0"/>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a:t>Romantic </a:t>
            </a:r>
            <a:r>
              <a:rPr lang="en-US" sz="2400" dirty="0">
                <a:hlinkClick r:id="rId2"/>
              </a:rPr>
              <a:t>love</a:t>
            </a:r>
            <a:r>
              <a:rPr lang="en-US" sz="2400" dirty="0"/>
              <a:t> and </a:t>
            </a:r>
            <a:r>
              <a:rPr lang="en-US" sz="2400" dirty="0" smtClean="0">
                <a:hlinkClick r:id="rId3"/>
              </a:rPr>
              <a:t>courtship</a:t>
            </a:r>
            <a:r>
              <a:rPr lang="en-US" sz="2400" dirty="0" smtClean="0"/>
              <a:t> </a:t>
            </a:r>
          </a:p>
          <a:p>
            <a:pPr marL="342900" indent="-342900">
              <a:spcBef>
                <a:spcPts val="0"/>
              </a:spcBef>
              <a:spcAft>
                <a:spcPts val="0"/>
              </a:spcAft>
              <a:buFont typeface="Arial"/>
              <a:buChar char="•"/>
            </a:pPr>
            <a:r>
              <a:rPr lang="en-US" sz="2400" dirty="0" smtClean="0"/>
              <a:t>Cultural </a:t>
            </a:r>
            <a:r>
              <a:rPr lang="en-US" sz="2400" dirty="0"/>
              <a:t>prominence of intimacy </a:t>
            </a:r>
          </a:p>
          <a:p>
            <a:pPr marL="342900" indent="-342900">
              <a:spcBef>
                <a:spcPts val="0"/>
              </a:spcBef>
              <a:spcAft>
                <a:spcPts val="0"/>
              </a:spcAft>
              <a:buFont typeface="Arial"/>
              <a:buChar char="•"/>
            </a:pPr>
            <a:r>
              <a:rPr lang="en-US" sz="2400" dirty="0"/>
              <a:t>Sexuality</a:t>
            </a:r>
          </a:p>
          <a:p>
            <a:pPr marL="342900" indent="-342900">
              <a:spcBef>
                <a:spcPts val="0"/>
              </a:spcBef>
              <a:spcAft>
                <a:spcPts val="0"/>
              </a:spcAft>
              <a:buFont typeface="Arial"/>
              <a:buChar char="•"/>
            </a:pPr>
            <a:r>
              <a:rPr lang="en-US" sz="2400" dirty="0"/>
              <a:t>Theories of attraction and relationship development </a:t>
            </a:r>
          </a:p>
        </p:txBody>
      </p:sp>
    </p:spTree>
    <p:extLst>
      <p:ext uri="{BB962C8B-B14F-4D97-AF65-F5344CB8AC3E}">
        <p14:creationId xmlns:p14="http://schemas.microsoft.com/office/powerpoint/2010/main" val="839798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600" dirty="0" smtClean="0"/>
              <a:t>Cultural prominence of intimacy </a:t>
            </a:r>
            <a:endParaRPr lang="en-US" sz="3600" dirty="0"/>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88232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Valentine's Day.png"/>
          <p:cNvPicPr>
            <a:picLocks noGrp="1" noChangeAspect="1"/>
          </p:cNvPicPr>
          <p:nvPr>
            <p:ph idx="1"/>
          </p:nvPr>
        </p:nvPicPr>
        <p:blipFill>
          <a:blip r:embed="rId3">
            <a:extLst>
              <a:ext uri="{28A0092B-C50C-407E-A947-70E740481C1C}">
                <a14:useLocalDpi xmlns:a14="http://schemas.microsoft.com/office/drawing/2010/main" val="0"/>
              </a:ext>
            </a:extLst>
          </a:blip>
          <a:srcRect l="-6941" r="-6941"/>
          <a:stretch>
            <a:fillRect/>
          </a:stretch>
        </p:blipFill>
        <p:spPr/>
      </p:pic>
      <p:sp>
        <p:nvSpPr>
          <p:cNvPr id="6" name="Text Placeholder 5"/>
          <p:cNvSpPr>
            <a:spLocks noGrp="1"/>
          </p:cNvSpPr>
          <p:nvPr>
            <p:ph type="body" sz="half" idx="2"/>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smtClean="0"/>
              <a:t>The state of being emotionally and affectionately close to another individual </a:t>
            </a:r>
            <a:endParaRPr lang="en-US" sz="2400" dirty="0"/>
          </a:p>
        </p:txBody>
      </p:sp>
      <p:sp>
        <p:nvSpPr>
          <p:cNvPr id="4" name="Title 3"/>
          <p:cNvSpPr>
            <a:spLocks noGrp="1"/>
          </p:cNvSpPr>
          <p:nvPr>
            <p:ph type="title"/>
          </p:nvPr>
        </p:nvSpPr>
        <p:spPr/>
        <p:txBody>
          <a:bodyPr>
            <a:normAutofit/>
          </a:bodyPr>
          <a:lstStyle/>
          <a:p>
            <a:r>
              <a:rPr lang="en-US" sz="3200" dirty="0" smtClean="0"/>
              <a:t>intimacy</a:t>
            </a:r>
            <a:endParaRPr lang="en-US" sz="3200" dirty="0"/>
          </a:p>
        </p:txBody>
      </p:sp>
    </p:spTree>
    <p:extLst>
      <p:ext uri="{BB962C8B-B14F-4D97-AF65-F5344CB8AC3E}">
        <p14:creationId xmlns:p14="http://schemas.microsoft.com/office/powerpoint/2010/main" val="97948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32800" cy="1371600"/>
          </a:xfrm>
        </p:spPr>
        <p:txBody>
          <a:bodyPr>
            <a:normAutofit/>
          </a:bodyPr>
          <a:lstStyle/>
          <a:p>
            <a:pPr>
              <a:spcBef>
                <a:spcPts val="0"/>
              </a:spcBef>
              <a:spcAft>
                <a:spcPts val="0"/>
              </a:spcAft>
            </a:pPr>
            <a:r>
              <a:rPr lang="en-US" sz="3200" dirty="0"/>
              <a:t>Cultural </a:t>
            </a:r>
            <a:r>
              <a:rPr lang="en-US" sz="3200" dirty="0" smtClean="0"/>
              <a:t>variations </a:t>
            </a:r>
            <a:r>
              <a:rPr lang="en-US" sz="3200" dirty="0"/>
              <a:t>in </a:t>
            </a:r>
            <a:r>
              <a:rPr lang="en-US" sz="3200" dirty="0" smtClean="0"/>
              <a:t>romantic love</a:t>
            </a:r>
            <a:endParaRPr lang="en-US" sz="3200" dirty="0"/>
          </a:p>
        </p:txBody>
      </p:sp>
      <p:sp>
        <p:nvSpPr>
          <p:cNvPr id="3" name="Content Placeholder 2"/>
          <p:cNvSpPr>
            <a:spLocks noGrp="1"/>
          </p:cNvSpPr>
          <p:nvPr>
            <p:ph idx="1"/>
          </p:nvPr>
        </p:nvSpPr>
        <p:spPr/>
        <p:txBody>
          <a:bodyPr>
            <a:noAutofit/>
          </a:bodyPr>
          <a:lstStyle/>
          <a:p>
            <a:pPr>
              <a:lnSpc>
                <a:spcPct val="110000"/>
              </a:lnSpc>
              <a:spcBef>
                <a:spcPts val="0"/>
              </a:spcBef>
              <a:spcAft>
                <a:spcPts val="0"/>
              </a:spcAft>
            </a:pPr>
            <a:endParaRPr lang="en-US" dirty="0" smtClean="0"/>
          </a:p>
          <a:p>
            <a:pPr>
              <a:lnSpc>
                <a:spcPct val="110000"/>
              </a:lnSpc>
              <a:spcBef>
                <a:spcPts val="0"/>
              </a:spcBef>
              <a:spcAft>
                <a:spcPts val="0"/>
              </a:spcAft>
            </a:pPr>
            <a:r>
              <a:rPr lang="en-US" dirty="0" smtClean="0"/>
              <a:t>Is romantic love a universal emotion? Do long terms relationships require it? </a:t>
            </a:r>
          </a:p>
          <a:p>
            <a:pPr>
              <a:lnSpc>
                <a:spcPct val="110000"/>
              </a:lnSpc>
              <a:spcBef>
                <a:spcPts val="0"/>
              </a:spcBef>
              <a:spcAft>
                <a:spcPts val="0"/>
              </a:spcAft>
            </a:pPr>
            <a:endParaRPr lang="en-US" dirty="0"/>
          </a:p>
          <a:p>
            <a:pPr>
              <a:lnSpc>
                <a:spcPct val="110000"/>
              </a:lnSpc>
              <a:spcBef>
                <a:spcPts val="0"/>
              </a:spcBef>
              <a:spcAft>
                <a:spcPts val="0"/>
              </a:spcAft>
            </a:pPr>
            <a:r>
              <a:rPr lang="en-US" dirty="0" smtClean="0">
                <a:solidFill>
                  <a:srgbClr val="FF0000"/>
                </a:solidFill>
              </a:rPr>
              <a:t>For most of human history, love had little to do with marriage </a:t>
            </a:r>
            <a:r>
              <a:rPr lang="en-US" dirty="0" smtClean="0"/>
              <a:t>(Coontz 2005)</a:t>
            </a:r>
          </a:p>
          <a:p>
            <a:pPr>
              <a:lnSpc>
                <a:spcPct val="110000"/>
              </a:lnSpc>
              <a:spcBef>
                <a:spcPts val="0"/>
              </a:spcBef>
              <a:spcAft>
                <a:spcPts val="0"/>
              </a:spcAft>
            </a:pPr>
            <a:endParaRPr lang="en-US" dirty="0" smtClean="0"/>
          </a:p>
          <a:p>
            <a:pPr>
              <a:lnSpc>
                <a:spcPct val="110000"/>
              </a:lnSpc>
              <a:spcBef>
                <a:spcPts val="0"/>
              </a:spcBef>
              <a:spcAft>
                <a:spcPts val="0"/>
              </a:spcAft>
            </a:pPr>
            <a:r>
              <a:rPr lang="en-US" dirty="0" smtClean="0"/>
              <a:t>The presence and importance of romantic love determined by the broader values and traditions of a given culture </a:t>
            </a:r>
            <a:endParaRPr lang="en-US" dirty="0"/>
          </a:p>
          <a:p>
            <a:pPr marL="342900" indent="-342900">
              <a:lnSpc>
                <a:spcPct val="110000"/>
              </a:lnSpc>
              <a:spcBef>
                <a:spcPts val="0"/>
              </a:spcBef>
              <a:spcAft>
                <a:spcPts val="0"/>
              </a:spcAft>
              <a:buFont typeface="Arial"/>
              <a:buChar char="•"/>
            </a:pPr>
            <a:r>
              <a:rPr lang="en-US" dirty="0" smtClean="0"/>
              <a:t>Individualist societies (for example, the United States) versus collectivist societies (for example, India and Pakistan) </a:t>
            </a:r>
          </a:p>
        </p:txBody>
      </p:sp>
    </p:spTree>
    <p:extLst>
      <p:ext uri="{BB962C8B-B14F-4D97-AF65-F5344CB8AC3E}">
        <p14:creationId xmlns:p14="http://schemas.microsoft.com/office/powerpoint/2010/main" val="31508492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23866</TotalTime>
  <Words>1678</Words>
  <Application>Microsoft Office PowerPoint</Application>
  <PresentationFormat>On-screen Show (4:3)</PresentationFormat>
  <Paragraphs>239</Paragraphs>
  <Slides>28</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Arial Black</vt:lpstr>
      <vt:lpstr>Calibri</vt:lpstr>
      <vt:lpstr>Essential</vt:lpstr>
      <vt:lpstr>Lecture 4:  romantic love and courtship</vt:lpstr>
      <vt:lpstr>Announcement </vt:lpstr>
      <vt:lpstr>Announcement</vt:lpstr>
      <vt:lpstr>Where we have been…</vt:lpstr>
      <vt:lpstr>Where we are going…</vt:lpstr>
      <vt:lpstr>In this lecture…</vt:lpstr>
      <vt:lpstr>Cultural prominence of intimacy </vt:lpstr>
      <vt:lpstr>intimacy</vt:lpstr>
      <vt:lpstr>Cultural variations in romantic love</vt:lpstr>
      <vt:lpstr>Feminization of love</vt:lpstr>
      <vt:lpstr>Sexuality </vt:lpstr>
      <vt:lpstr>Biology of sexuality </vt:lpstr>
      <vt:lpstr>Culture and sexuality </vt:lpstr>
      <vt:lpstr>Sexual orientation </vt:lpstr>
      <vt:lpstr>Biological influences on sexual orientation </vt:lpstr>
      <vt:lpstr>cultural influences on  sexual orientation </vt:lpstr>
      <vt:lpstr>Biology or culture –  does it matter? </vt:lpstr>
      <vt:lpstr>Gender and sexuality </vt:lpstr>
      <vt:lpstr>Theories of attraction and relationship development </vt:lpstr>
      <vt:lpstr>Sociobiological model of attraction </vt:lpstr>
      <vt:lpstr>Sociobiological model of attraction </vt:lpstr>
      <vt:lpstr>Sociobiological model of attraction </vt:lpstr>
      <vt:lpstr>Sociobiological model of attraction </vt:lpstr>
      <vt:lpstr>Sociobiological model of attraction </vt:lpstr>
      <vt:lpstr>The social exchange model </vt:lpstr>
      <vt:lpstr>The social exchange model </vt:lpstr>
      <vt:lpstr>The social exchange model </vt:lpstr>
      <vt:lpstr>Summary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gender studies </dc:title>
  <dc:creator>Kenneth</dc:creator>
  <cp:lastModifiedBy>Leanne Tan</cp:lastModifiedBy>
  <cp:revision>809</cp:revision>
  <cp:lastPrinted>2015-08-17T13:19:07Z</cp:lastPrinted>
  <dcterms:created xsi:type="dcterms:W3CDTF">2015-05-13T03:37:12Z</dcterms:created>
  <dcterms:modified xsi:type="dcterms:W3CDTF">2015-09-01T03:22:23Z</dcterms:modified>
</cp:coreProperties>
</file>