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387" r:id="rId3"/>
    <p:sldId id="388" r:id="rId4"/>
    <p:sldId id="404" r:id="rId5"/>
    <p:sldId id="320" r:id="rId6"/>
    <p:sldId id="389" r:id="rId7"/>
    <p:sldId id="394" r:id="rId8"/>
    <p:sldId id="405" r:id="rId9"/>
    <p:sldId id="428" r:id="rId10"/>
    <p:sldId id="429" r:id="rId11"/>
    <p:sldId id="392" r:id="rId12"/>
    <p:sldId id="406" r:id="rId13"/>
    <p:sldId id="407" r:id="rId14"/>
    <p:sldId id="409" r:id="rId15"/>
    <p:sldId id="408" r:id="rId16"/>
    <p:sldId id="349" r:id="rId17"/>
    <p:sldId id="347" r:id="rId18"/>
    <p:sldId id="332" r:id="rId19"/>
    <p:sldId id="351" r:id="rId20"/>
    <p:sldId id="410" r:id="rId21"/>
    <p:sldId id="353" r:id="rId22"/>
    <p:sldId id="411" r:id="rId23"/>
    <p:sldId id="356" r:id="rId24"/>
    <p:sldId id="350" r:id="rId25"/>
    <p:sldId id="400" r:id="rId26"/>
    <p:sldId id="412" r:id="rId27"/>
    <p:sldId id="413" r:id="rId28"/>
    <p:sldId id="360" r:id="rId29"/>
    <p:sldId id="364" r:id="rId30"/>
    <p:sldId id="414" r:id="rId31"/>
    <p:sldId id="415" r:id="rId32"/>
    <p:sldId id="416" r:id="rId33"/>
    <p:sldId id="417" r:id="rId34"/>
    <p:sldId id="419" r:id="rId35"/>
    <p:sldId id="418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C6DC07-058F-C848-A13C-9356DFF8968B}">
          <p14:sldIdLst>
            <p14:sldId id="256"/>
            <p14:sldId id="387"/>
            <p14:sldId id="388"/>
            <p14:sldId id="404"/>
            <p14:sldId id="320"/>
            <p14:sldId id="389"/>
            <p14:sldId id="394"/>
            <p14:sldId id="405"/>
            <p14:sldId id="428"/>
            <p14:sldId id="429"/>
            <p14:sldId id="392"/>
            <p14:sldId id="406"/>
            <p14:sldId id="407"/>
            <p14:sldId id="409"/>
            <p14:sldId id="408"/>
            <p14:sldId id="349"/>
            <p14:sldId id="347"/>
            <p14:sldId id="332"/>
            <p14:sldId id="351"/>
            <p14:sldId id="410"/>
            <p14:sldId id="353"/>
            <p14:sldId id="411"/>
            <p14:sldId id="356"/>
            <p14:sldId id="350"/>
            <p14:sldId id="400"/>
            <p14:sldId id="412"/>
            <p14:sldId id="413"/>
            <p14:sldId id="360"/>
            <p14:sldId id="364"/>
            <p14:sldId id="414"/>
            <p14:sldId id="415"/>
            <p14:sldId id="416"/>
            <p14:sldId id="417"/>
            <p14:sldId id="419"/>
            <p14:sldId id="418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28" autoAdjust="0"/>
  </p:normalViewPr>
  <p:slideViewPr>
    <p:cSldViewPr snapToGrid="0" snapToObjects="1">
      <p:cViewPr varScale="1">
        <p:scale>
          <a:sx n="50" d="100"/>
          <a:sy n="50" d="100"/>
        </p:scale>
        <p:origin x="17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-2460" y="8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953BF-5686-EA45-9813-26B7C2BE27FD}" type="doc">
      <dgm:prSet loTypeId="urn:microsoft.com/office/officeart/2005/8/layout/process2" loCatId="" qsTypeId="urn:microsoft.com/office/officeart/2005/8/quickstyle/simple4" qsCatId="simple" csTypeId="urn:microsoft.com/office/officeart/2005/8/colors/colorful1" csCatId="colorful" phldr="1"/>
      <dgm:spPr/>
    </dgm:pt>
    <dgm:pt modelId="{813B949C-DCD4-C648-A549-4BC83782ECF9}">
      <dgm:prSet phldrT="[Text]"/>
      <dgm:spPr/>
      <dgm:t>
        <a:bodyPr/>
        <a:lstStyle/>
        <a:p>
          <a:r>
            <a:rPr lang="en-US" b="1" dirty="0" smtClean="0"/>
            <a:t>A fringe activity</a:t>
          </a:r>
          <a:endParaRPr lang="en-US" b="1" dirty="0"/>
        </a:p>
      </dgm:t>
    </dgm:pt>
    <dgm:pt modelId="{FACC191E-3DB3-4D42-BA0C-E5593FBDA905}" type="parTrans" cxnId="{A1684E14-A838-AB4C-970A-E0683595D2CA}">
      <dgm:prSet/>
      <dgm:spPr/>
      <dgm:t>
        <a:bodyPr/>
        <a:lstStyle/>
        <a:p>
          <a:endParaRPr lang="en-US"/>
        </a:p>
      </dgm:t>
    </dgm:pt>
    <dgm:pt modelId="{7BF1B5CB-358D-934D-96CF-45D7774C23C4}" type="sibTrans" cxnId="{A1684E14-A838-AB4C-970A-E0683595D2CA}">
      <dgm:prSet/>
      <dgm:spPr/>
      <dgm:t>
        <a:bodyPr/>
        <a:lstStyle/>
        <a:p>
          <a:endParaRPr lang="en-US"/>
        </a:p>
      </dgm:t>
    </dgm:pt>
    <dgm:pt modelId="{93FBEC62-1CDC-1F4B-A228-73975FF01A60}">
      <dgm:prSet phldrT="[Text]"/>
      <dgm:spPr/>
      <dgm:t>
        <a:bodyPr/>
        <a:lstStyle/>
        <a:p>
          <a:r>
            <a:rPr lang="en-US" b="1" dirty="0" smtClean="0"/>
            <a:t>A testing ground</a:t>
          </a:r>
          <a:endParaRPr lang="en-US" b="1" dirty="0"/>
        </a:p>
      </dgm:t>
    </dgm:pt>
    <dgm:pt modelId="{17C9426F-10A1-F04B-8B73-5708EBBDAC60}" type="parTrans" cxnId="{67D9B62F-AD84-3249-8D04-775BC3EE0BA1}">
      <dgm:prSet/>
      <dgm:spPr/>
      <dgm:t>
        <a:bodyPr/>
        <a:lstStyle/>
        <a:p>
          <a:endParaRPr lang="en-US"/>
        </a:p>
      </dgm:t>
    </dgm:pt>
    <dgm:pt modelId="{D6CC2608-D760-F440-857C-C1FFBA0FDC33}" type="sibTrans" cxnId="{67D9B62F-AD84-3249-8D04-775BC3EE0BA1}">
      <dgm:prSet/>
      <dgm:spPr/>
      <dgm:t>
        <a:bodyPr/>
        <a:lstStyle/>
        <a:p>
          <a:endParaRPr lang="en-US"/>
        </a:p>
      </dgm:t>
    </dgm:pt>
    <dgm:pt modelId="{DA555833-AD18-B845-8C62-31986DF72041}">
      <dgm:prSet phldrT="[Text]"/>
      <dgm:spPr/>
      <dgm:t>
        <a:bodyPr/>
        <a:lstStyle/>
        <a:p>
          <a:r>
            <a:rPr lang="en-US" b="1" dirty="0" smtClean="0"/>
            <a:t>An acceptable alternative</a:t>
          </a:r>
          <a:endParaRPr lang="en-US" b="1" dirty="0"/>
        </a:p>
      </dgm:t>
    </dgm:pt>
    <dgm:pt modelId="{8D5EDD0A-396A-EC4F-BF9C-8E83A21F91CC}" type="parTrans" cxnId="{9504745D-7FF3-9B4C-94D2-D3F572350558}">
      <dgm:prSet/>
      <dgm:spPr/>
      <dgm:t>
        <a:bodyPr/>
        <a:lstStyle/>
        <a:p>
          <a:endParaRPr lang="en-US"/>
        </a:p>
      </dgm:t>
    </dgm:pt>
    <dgm:pt modelId="{0C245421-0AD0-4C4E-B0CF-CE29A6DCF447}" type="sibTrans" cxnId="{9504745D-7FF3-9B4C-94D2-D3F572350558}">
      <dgm:prSet/>
      <dgm:spPr/>
      <dgm:t>
        <a:bodyPr/>
        <a:lstStyle/>
        <a:p>
          <a:endParaRPr lang="en-US"/>
        </a:p>
      </dgm:t>
    </dgm:pt>
    <dgm:pt modelId="{9F1EFA01-F50A-7B4C-BFD4-E8584A1C787D}">
      <dgm:prSet phldrT="[Text]"/>
      <dgm:spPr/>
      <dgm:t>
        <a:bodyPr/>
        <a:lstStyle/>
        <a:p>
          <a:r>
            <a:rPr lang="en-US" b="1" dirty="0" smtClean="0"/>
            <a:t>Identical to marriage</a:t>
          </a:r>
          <a:endParaRPr lang="en-US" b="1" dirty="0"/>
        </a:p>
      </dgm:t>
    </dgm:pt>
    <dgm:pt modelId="{6EC3DE7C-0450-9940-839D-499944C8B068}" type="parTrans" cxnId="{4C17679C-8643-624C-A9A9-933793E7D550}">
      <dgm:prSet/>
      <dgm:spPr/>
      <dgm:t>
        <a:bodyPr/>
        <a:lstStyle/>
        <a:p>
          <a:endParaRPr lang="en-US"/>
        </a:p>
      </dgm:t>
    </dgm:pt>
    <dgm:pt modelId="{A93D9C2F-48DB-1C42-9971-AB36E4382E4B}" type="sibTrans" cxnId="{4C17679C-8643-624C-A9A9-933793E7D550}">
      <dgm:prSet/>
      <dgm:spPr/>
      <dgm:t>
        <a:bodyPr/>
        <a:lstStyle/>
        <a:p>
          <a:endParaRPr lang="en-US"/>
        </a:p>
      </dgm:t>
    </dgm:pt>
    <dgm:pt modelId="{A9330595-0723-0541-B716-79E2FDC3480D}" type="pres">
      <dgm:prSet presAssocID="{2BF953BF-5686-EA45-9813-26B7C2BE27FD}" presName="linearFlow" presStyleCnt="0">
        <dgm:presLayoutVars>
          <dgm:resizeHandles val="exact"/>
        </dgm:presLayoutVars>
      </dgm:prSet>
      <dgm:spPr/>
    </dgm:pt>
    <dgm:pt modelId="{208F2670-5B9D-7A48-B2D9-01904EA0AFE2}" type="pres">
      <dgm:prSet presAssocID="{813B949C-DCD4-C648-A549-4BC83782ECF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3B2B3-3882-B44F-B738-444CF4E3BBB7}" type="pres">
      <dgm:prSet presAssocID="{7BF1B5CB-358D-934D-96CF-45D7774C23C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63F9652-E6EF-FE44-92F1-A42C2CA35E55}" type="pres">
      <dgm:prSet presAssocID="{7BF1B5CB-358D-934D-96CF-45D7774C23C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D1C7B6E-4536-8042-B581-F865353B1A0C}" type="pres">
      <dgm:prSet presAssocID="{93FBEC62-1CDC-1F4B-A228-73975FF01A6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4FB3E-71CC-0545-9DF1-E89ED4199B3B}" type="pres">
      <dgm:prSet presAssocID="{D6CC2608-D760-F440-857C-C1FFBA0FDC3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853C3A6-7FA0-2941-BC6C-46D7AC94A199}" type="pres">
      <dgm:prSet presAssocID="{D6CC2608-D760-F440-857C-C1FFBA0FDC3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9836251-2F02-2140-8038-B174773A213B}" type="pres">
      <dgm:prSet presAssocID="{DA555833-AD18-B845-8C62-31986DF720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04027-915D-BC45-997C-C177B8A96240}" type="pres">
      <dgm:prSet presAssocID="{0C245421-0AD0-4C4E-B0CF-CE29A6DCF44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606FE0B-61F0-8246-A97D-AAA997DBA3A3}" type="pres">
      <dgm:prSet presAssocID="{0C245421-0AD0-4C4E-B0CF-CE29A6DCF44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A8208C3-C352-B545-86FD-368FA603B7A2}" type="pres">
      <dgm:prSet presAssocID="{9F1EFA01-F50A-7B4C-BFD4-E8584A1C787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2DFC01-5946-EB40-973A-0FE9A92EC5CE}" type="presOf" srcId="{D6CC2608-D760-F440-857C-C1FFBA0FDC33}" destId="{7853C3A6-7FA0-2941-BC6C-46D7AC94A199}" srcOrd="1" destOrd="0" presId="urn:microsoft.com/office/officeart/2005/8/layout/process2"/>
    <dgm:cxn modelId="{A825B166-E721-F346-B9B4-B76D23111C1E}" type="presOf" srcId="{93FBEC62-1CDC-1F4B-A228-73975FF01A60}" destId="{5D1C7B6E-4536-8042-B581-F865353B1A0C}" srcOrd="0" destOrd="0" presId="urn:microsoft.com/office/officeart/2005/8/layout/process2"/>
    <dgm:cxn modelId="{FD178009-2FAF-6F43-AFAD-33953085E726}" type="presOf" srcId="{D6CC2608-D760-F440-857C-C1FFBA0FDC33}" destId="{BF24FB3E-71CC-0545-9DF1-E89ED4199B3B}" srcOrd="0" destOrd="0" presId="urn:microsoft.com/office/officeart/2005/8/layout/process2"/>
    <dgm:cxn modelId="{729DFD76-41C3-324A-82C7-D0B725835A9A}" type="presOf" srcId="{7BF1B5CB-358D-934D-96CF-45D7774C23C4}" destId="{BDD3B2B3-3882-B44F-B738-444CF4E3BBB7}" srcOrd="0" destOrd="0" presId="urn:microsoft.com/office/officeart/2005/8/layout/process2"/>
    <dgm:cxn modelId="{95E244B8-2569-D342-99E1-8B35DE03DAA5}" type="presOf" srcId="{813B949C-DCD4-C648-A549-4BC83782ECF9}" destId="{208F2670-5B9D-7A48-B2D9-01904EA0AFE2}" srcOrd="0" destOrd="0" presId="urn:microsoft.com/office/officeart/2005/8/layout/process2"/>
    <dgm:cxn modelId="{9504745D-7FF3-9B4C-94D2-D3F572350558}" srcId="{2BF953BF-5686-EA45-9813-26B7C2BE27FD}" destId="{DA555833-AD18-B845-8C62-31986DF72041}" srcOrd="2" destOrd="0" parTransId="{8D5EDD0A-396A-EC4F-BF9C-8E83A21F91CC}" sibTransId="{0C245421-0AD0-4C4E-B0CF-CE29A6DCF447}"/>
    <dgm:cxn modelId="{CD94793E-12C2-934B-A107-3B3E9DD3B53E}" type="presOf" srcId="{0C245421-0AD0-4C4E-B0CF-CE29A6DCF447}" destId="{6606FE0B-61F0-8246-A97D-AAA997DBA3A3}" srcOrd="1" destOrd="0" presId="urn:microsoft.com/office/officeart/2005/8/layout/process2"/>
    <dgm:cxn modelId="{A1684E14-A838-AB4C-970A-E0683595D2CA}" srcId="{2BF953BF-5686-EA45-9813-26B7C2BE27FD}" destId="{813B949C-DCD4-C648-A549-4BC83782ECF9}" srcOrd="0" destOrd="0" parTransId="{FACC191E-3DB3-4D42-BA0C-E5593FBDA905}" sibTransId="{7BF1B5CB-358D-934D-96CF-45D7774C23C4}"/>
    <dgm:cxn modelId="{67D9B62F-AD84-3249-8D04-775BC3EE0BA1}" srcId="{2BF953BF-5686-EA45-9813-26B7C2BE27FD}" destId="{93FBEC62-1CDC-1F4B-A228-73975FF01A60}" srcOrd="1" destOrd="0" parTransId="{17C9426F-10A1-F04B-8B73-5708EBBDAC60}" sibTransId="{D6CC2608-D760-F440-857C-C1FFBA0FDC33}"/>
    <dgm:cxn modelId="{B989EE93-C9DD-824E-9320-BEA2AC29C3E2}" type="presOf" srcId="{2BF953BF-5686-EA45-9813-26B7C2BE27FD}" destId="{A9330595-0723-0541-B716-79E2FDC3480D}" srcOrd="0" destOrd="0" presId="urn:microsoft.com/office/officeart/2005/8/layout/process2"/>
    <dgm:cxn modelId="{B3CF7864-862B-264C-9BC4-63F9EFDC34CD}" type="presOf" srcId="{0C245421-0AD0-4C4E-B0CF-CE29A6DCF447}" destId="{F0104027-915D-BC45-997C-C177B8A96240}" srcOrd="0" destOrd="0" presId="urn:microsoft.com/office/officeart/2005/8/layout/process2"/>
    <dgm:cxn modelId="{3C9E74C9-9B55-9947-981F-F51D344046CB}" type="presOf" srcId="{DA555833-AD18-B845-8C62-31986DF72041}" destId="{D9836251-2F02-2140-8038-B174773A213B}" srcOrd="0" destOrd="0" presId="urn:microsoft.com/office/officeart/2005/8/layout/process2"/>
    <dgm:cxn modelId="{9E5B6B20-7876-D045-B0F8-C5150CC8A630}" type="presOf" srcId="{7BF1B5CB-358D-934D-96CF-45D7774C23C4}" destId="{B63F9652-E6EF-FE44-92F1-A42C2CA35E55}" srcOrd="1" destOrd="0" presId="urn:microsoft.com/office/officeart/2005/8/layout/process2"/>
    <dgm:cxn modelId="{4C17679C-8643-624C-A9A9-933793E7D550}" srcId="{2BF953BF-5686-EA45-9813-26B7C2BE27FD}" destId="{9F1EFA01-F50A-7B4C-BFD4-E8584A1C787D}" srcOrd="3" destOrd="0" parTransId="{6EC3DE7C-0450-9940-839D-499944C8B068}" sibTransId="{A93D9C2F-48DB-1C42-9971-AB36E4382E4B}"/>
    <dgm:cxn modelId="{D95F5161-7ADD-2147-B309-1FAF63200672}" type="presOf" srcId="{9F1EFA01-F50A-7B4C-BFD4-E8584A1C787D}" destId="{9A8208C3-C352-B545-86FD-368FA603B7A2}" srcOrd="0" destOrd="0" presId="urn:microsoft.com/office/officeart/2005/8/layout/process2"/>
    <dgm:cxn modelId="{0BF12F19-82AF-7340-B001-8C6168E19C26}" type="presParOf" srcId="{A9330595-0723-0541-B716-79E2FDC3480D}" destId="{208F2670-5B9D-7A48-B2D9-01904EA0AFE2}" srcOrd="0" destOrd="0" presId="urn:microsoft.com/office/officeart/2005/8/layout/process2"/>
    <dgm:cxn modelId="{971CA613-FB13-1941-BB0D-857C1015C1B9}" type="presParOf" srcId="{A9330595-0723-0541-B716-79E2FDC3480D}" destId="{BDD3B2B3-3882-B44F-B738-444CF4E3BBB7}" srcOrd="1" destOrd="0" presId="urn:microsoft.com/office/officeart/2005/8/layout/process2"/>
    <dgm:cxn modelId="{067D6594-F0FE-5947-BFE4-FE142C5F2712}" type="presParOf" srcId="{BDD3B2B3-3882-B44F-B738-444CF4E3BBB7}" destId="{B63F9652-E6EF-FE44-92F1-A42C2CA35E55}" srcOrd="0" destOrd="0" presId="urn:microsoft.com/office/officeart/2005/8/layout/process2"/>
    <dgm:cxn modelId="{4354BC2C-135D-1342-B404-170EC545C2CE}" type="presParOf" srcId="{A9330595-0723-0541-B716-79E2FDC3480D}" destId="{5D1C7B6E-4536-8042-B581-F865353B1A0C}" srcOrd="2" destOrd="0" presId="urn:microsoft.com/office/officeart/2005/8/layout/process2"/>
    <dgm:cxn modelId="{B7FBDA28-2550-504E-A0BB-4B90596F23E0}" type="presParOf" srcId="{A9330595-0723-0541-B716-79E2FDC3480D}" destId="{BF24FB3E-71CC-0545-9DF1-E89ED4199B3B}" srcOrd="3" destOrd="0" presId="urn:microsoft.com/office/officeart/2005/8/layout/process2"/>
    <dgm:cxn modelId="{364CA3B4-D725-BC46-A664-E08BA26BE82B}" type="presParOf" srcId="{BF24FB3E-71CC-0545-9DF1-E89ED4199B3B}" destId="{7853C3A6-7FA0-2941-BC6C-46D7AC94A199}" srcOrd="0" destOrd="0" presId="urn:microsoft.com/office/officeart/2005/8/layout/process2"/>
    <dgm:cxn modelId="{60758115-2648-ED4E-A6AE-9FB3F84A84B1}" type="presParOf" srcId="{A9330595-0723-0541-B716-79E2FDC3480D}" destId="{D9836251-2F02-2140-8038-B174773A213B}" srcOrd="4" destOrd="0" presId="urn:microsoft.com/office/officeart/2005/8/layout/process2"/>
    <dgm:cxn modelId="{7162CECC-4933-BB46-AA9B-015C1C5F3F1C}" type="presParOf" srcId="{A9330595-0723-0541-B716-79E2FDC3480D}" destId="{F0104027-915D-BC45-997C-C177B8A96240}" srcOrd="5" destOrd="0" presId="urn:microsoft.com/office/officeart/2005/8/layout/process2"/>
    <dgm:cxn modelId="{D87E6E8D-AB75-8543-94E0-C115FB855793}" type="presParOf" srcId="{F0104027-915D-BC45-997C-C177B8A96240}" destId="{6606FE0B-61F0-8246-A97D-AAA997DBA3A3}" srcOrd="0" destOrd="0" presId="urn:microsoft.com/office/officeart/2005/8/layout/process2"/>
    <dgm:cxn modelId="{EBE2A33B-3FF8-8C49-81F1-F9FAEB00D121}" type="presParOf" srcId="{A9330595-0723-0541-B716-79E2FDC3480D}" destId="{9A8208C3-C352-B545-86FD-368FA603B7A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F2670-5B9D-7A48-B2D9-01904EA0AFE2}">
      <dsp:nvSpPr>
        <dsp:cNvPr id="0" name=""/>
        <dsp:cNvSpPr/>
      </dsp:nvSpPr>
      <dsp:spPr>
        <a:xfrm>
          <a:off x="764732" y="2209"/>
          <a:ext cx="1762374" cy="822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 fringe activity</a:t>
          </a:r>
          <a:endParaRPr lang="en-US" sz="1800" b="1" kern="1200" dirty="0"/>
        </a:p>
      </dsp:txBody>
      <dsp:txXfrm>
        <a:off x="788810" y="26287"/>
        <a:ext cx="1714218" cy="773942"/>
      </dsp:txXfrm>
    </dsp:sp>
    <dsp:sp modelId="{BDD3B2B3-3882-B44F-B738-444CF4E3BBB7}">
      <dsp:nvSpPr>
        <dsp:cNvPr id="0" name=""/>
        <dsp:cNvSpPr/>
      </dsp:nvSpPr>
      <dsp:spPr>
        <a:xfrm rot="5400000">
          <a:off x="1491776" y="844861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534937" y="875689"/>
        <a:ext cx="221966" cy="215801"/>
      </dsp:txXfrm>
    </dsp:sp>
    <dsp:sp modelId="{5D1C7B6E-4536-8042-B581-F865353B1A0C}">
      <dsp:nvSpPr>
        <dsp:cNvPr id="0" name=""/>
        <dsp:cNvSpPr/>
      </dsp:nvSpPr>
      <dsp:spPr>
        <a:xfrm>
          <a:off x="764732" y="1235358"/>
          <a:ext cx="1762374" cy="8220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 testing ground</a:t>
          </a:r>
          <a:endParaRPr lang="en-US" sz="1800" b="1" kern="1200" dirty="0"/>
        </a:p>
      </dsp:txBody>
      <dsp:txXfrm>
        <a:off x="788810" y="1259436"/>
        <a:ext cx="1714218" cy="773942"/>
      </dsp:txXfrm>
    </dsp:sp>
    <dsp:sp modelId="{BF24FB3E-71CC-0545-9DF1-E89ED4199B3B}">
      <dsp:nvSpPr>
        <dsp:cNvPr id="0" name=""/>
        <dsp:cNvSpPr/>
      </dsp:nvSpPr>
      <dsp:spPr>
        <a:xfrm rot="5400000">
          <a:off x="1491776" y="2078009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534937" y="2108837"/>
        <a:ext cx="221966" cy="215801"/>
      </dsp:txXfrm>
    </dsp:sp>
    <dsp:sp modelId="{D9836251-2F02-2140-8038-B174773A213B}">
      <dsp:nvSpPr>
        <dsp:cNvPr id="0" name=""/>
        <dsp:cNvSpPr/>
      </dsp:nvSpPr>
      <dsp:spPr>
        <a:xfrm>
          <a:off x="764732" y="2468506"/>
          <a:ext cx="1762374" cy="8220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An acceptable alternative</a:t>
          </a:r>
          <a:endParaRPr lang="en-US" sz="1800" b="1" kern="1200" dirty="0"/>
        </a:p>
      </dsp:txBody>
      <dsp:txXfrm>
        <a:off x="788810" y="2492584"/>
        <a:ext cx="1714218" cy="773942"/>
      </dsp:txXfrm>
    </dsp:sp>
    <dsp:sp modelId="{F0104027-915D-BC45-997C-C177B8A96240}">
      <dsp:nvSpPr>
        <dsp:cNvPr id="0" name=""/>
        <dsp:cNvSpPr/>
      </dsp:nvSpPr>
      <dsp:spPr>
        <a:xfrm rot="5400000">
          <a:off x="1491776" y="3311157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534937" y="3341985"/>
        <a:ext cx="221966" cy="215801"/>
      </dsp:txXfrm>
    </dsp:sp>
    <dsp:sp modelId="{9A8208C3-C352-B545-86FD-368FA603B7A2}">
      <dsp:nvSpPr>
        <dsp:cNvPr id="0" name=""/>
        <dsp:cNvSpPr/>
      </dsp:nvSpPr>
      <dsp:spPr>
        <a:xfrm>
          <a:off x="764732" y="3701654"/>
          <a:ext cx="1762374" cy="8220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Identical to marriage</a:t>
          </a:r>
          <a:endParaRPr lang="en-US" sz="1800" b="1" kern="1200" dirty="0"/>
        </a:p>
      </dsp:txBody>
      <dsp:txXfrm>
        <a:off x="788810" y="3725732"/>
        <a:ext cx="1714218" cy="77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CD44-3EA4-2041-BF69-750AEA73D5B0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CA1EA-E6D8-4044-8004-F353341EC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41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56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Movies: Things such as social class do not impediment marriages.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68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72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/>
              <a:t>“you deserve</a:t>
            </a:r>
            <a:r>
              <a:rPr lang="en-US" sz="1200" baseline="0" dirty="0" smtClean="0"/>
              <a:t> better”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/>
              <a:t>Expect to into</a:t>
            </a:r>
            <a:r>
              <a:rPr lang="en-US" sz="1200" baseline="0" dirty="0" smtClean="0"/>
              <a:t> another person’s </a:t>
            </a:r>
            <a:r>
              <a:rPr lang="en-US" sz="1200" baseline="0" dirty="0" err="1" smtClean="0"/>
              <a:t>defence</a:t>
            </a:r>
            <a:endParaRPr lang="en-US" sz="1200" baseline="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baseline="0" dirty="0" smtClean="0"/>
              <a:t>If things will balance up in the long term then temporary imbalances are tolerated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/>
              <a:t>In UK, the threat is that the property</a:t>
            </a:r>
            <a:r>
              <a:rPr lang="en-US" sz="1200" baseline="0" dirty="0" smtClean="0"/>
              <a:t> is passed down to the wrong child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75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/>
              <a:t>New expectation</a:t>
            </a:r>
            <a:r>
              <a:rPr lang="en-US" sz="1200" baseline="0" dirty="0" smtClean="0"/>
              <a:t>s of the couples, going to events together and knowing where they are together.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6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6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7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0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ritual</a:t>
            </a:r>
          </a:p>
          <a:p>
            <a:endParaRPr lang="en-US" dirty="0" smtClean="0"/>
          </a:p>
          <a:p>
            <a:r>
              <a:rPr lang="en-US" dirty="0" smtClean="0"/>
              <a:t>Prof tip: don’t say getting married HAHAHA too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9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63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Differing respect for roles and terms</a:t>
            </a:r>
          </a:p>
          <a:p>
            <a:r>
              <a:rPr lang="en-US" baseline="0" dirty="0" smtClean="0"/>
              <a:t>Couples who get divorced might still need responsibilities after it ends</a:t>
            </a:r>
          </a:p>
          <a:p>
            <a:r>
              <a:rPr lang="en-US" baseline="0" dirty="0" smtClean="0"/>
              <a:t>Cohabiting relation hard to have legal status, have no involvement in the state of health, more legal and financial security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63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699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699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69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Marriage alone cannot offset the financial situation of raising the </a:t>
            </a:r>
            <a:r>
              <a:rPr lang="en-US" baseline="0" smtClean="0"/>
              <a:t>child alone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699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6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291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69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6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8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Man-marriage is something bad, while for women is look upon as something important</a:t>
            </a:r>
          </a:p>
          <a:p>
            <a:r>
              <a:rPr lang="en-US" baseline="0" dirty="0" smtClean="0"/>
              <a:t>Marriage is still the pinnacle of relationships.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7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72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Culturally ascribed norms is still important in forming relationships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CA1EA-E6D8-4044-8004-F353341ECB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E9D-E75D-6646-8DE1-4678C178D8CA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D227E9D-E75D-6646-8DE1-4678C178D8CA}" type="datetimeFigureOut">
              <a:rPr lang="en-US" smtClean="0"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364908C-0507-964B-B4A5-7ACDF23A53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UvtYF-2sl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Lecture 5: </a:t>
            </a:r>
            <a:br>
              <a:rPr lang="en-US" sz="3600" dirty="0" smtClean="0"/>
            </a:br>
            <a:r>
              <a:rPr lang="en-US" sz="3600" dirty="0" smtClean="0"/>
              <a:t>marriage and cohabitation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84328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SC22o5: Sociology of the family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50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3"/>
              </a:rPr>
              <a:t>Negative images </a:t>
            </a:r>
            <a:r>
              <a:rPr lang="en-US" sz="2800" dirty="0" smtClean="0"/>
              <a:t>of the ensuing Marriage…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Marriage is a three ring circus: engagement </a:t>
            </a:r>
            <a:r>
              <a:rPr lang="en-US" sz="2400" dirty="0" smtClean="0">
                <a:solidFill>
                  <a:schemeClr val="tx2"/>
                </a:solidFill>
              </a:rPr>
              <a:t>ring</a:t>
            </a:r>
            <a:r>
              <a:rPr lang="en-US" sz="2400" dirty="0" smtClean="0"/>
              <a:t>, wedding </a:t>
            </a:r>
            <a:r>
              <a:rPr lang="en-US" sz="2400" dirty="0" smtClean="0">
                <a:solidFill>
                  <a:srgbClr val="1782BF"/>
                </a:solidFill>
              </a:rPr>
              <a:t>ring</a:t>
            </a:r>
            <a:r>
              <a:rPr lang="en-US" sz="2400" dirty="0" smtClean="0"/>
              <a:t>, suffe</a:t>
            </a:r>
            <a:r>
              <a:rPr lang="en-US" sz="2400" dirty="0" smtClean="0">
                <a:solidFill>
                  <a:srgbClr val="1782BF"/>
                </a:solidFill>
              </a:rPr>
              <a:t>ring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Marriage is not a word, it is a sentence – a life sentence</a:t>
            </a:r>
            <a:endParaRPr lang="en-US" sz="24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Marriage is a great institution but I am not ready to live in an institution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I do not worry about terrorism; I was married for two years</a:t>
            </a:r>
            <a:endParaRPr lang="en-US" sz="24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40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Societal influences on intimate </a:t>
            </a:r>
            <a:r>
              <a:rPr lang="en-US" sz="3600" dirty="0" smtClean="0"/>
              <a:t>relationships: Exogamy and Endogamy 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3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Exogamy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31200" cy="50165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Intimate relationships are universal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At any given point in time, each one of us is a member of many groups simultaneously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Exogamy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Rules that require an individual to form a long-term romantic relationship with someone </a:t>
            </a:r>
            <a:r>
              <a:rPr lang="en-US" dirty="0">
                <a:solidFill>
                  <a:schemeClr val="tx2"/>
                </a:solidFill>
              </a:rPr>
              <a:t>outside</a:t>
            </a:r>
            <a:r>
              <a:rPr lang="en-US" dirty="0"/>
              <a:t> certain social groups </a:t>
            </a:r>
            <a:endParaRPr lang="en-US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In South Korea, for example, individuals are discouraged from marrying someone with the same </a:t>
            </a:r>
            <a:r>
              <a:rPr lang="en-US" dirty="0" smtClean="0"/>
              <a:t>surname- not that rigid now but still prevalent. 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Incest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In almost all societies, exogamy rules define marrying or having sex with individuals in one’s own immediate family (siblings, parents, children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Endogamy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Endogamy</a:t>
            </a: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Rules that </a:t>
            </a:r>
            <a:r>
              <a:rPr lang="en-US" dirty="0" smtClean="0"/>
              <a:t>limit intimate choices to individuals </a:t>
            </a:r>
            <a:r>
              <a:rPr lang="en-US" dirty="0" smtClean="0">
                <a:solidFill>
                  <a:srgbClr val="1782BF"/>
                </a:solidFill>
              </a:rPr>
              <a:t>within</a:t>
            </a:r>
            <a:r>
              <a:rPr lang="en-US" dirty="0" smtClean="0"/>
              <a:t> one’s social group, principally race, religion, and social class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Education and employment patterns </a:t>
            </a:r>
            <a:endParaRPr lang="en-US" dirty="0">
              <a:latin typeface="Wingdings"/>
              <a:ea typeface="Wingdings"/>
              <a:cs typeface="Wingdings"/>
              <a:sym typeface="Wingding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         </a:t>
            </a:r>
            <a:endParaRPr lang="en-US" dirty="0" smtClean="0">
              <a:sym typeface="Wingding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ommon beliefs, values, and experiences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ym typeface="Wingding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ym typeface="Wingdings"/>
              </a:rPr>
              <a:t>Rules of endogamy reflect our society’s traditional distaste for relationships that cross group boundaries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7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524318"/>
            <a:ext cx="8445500" cy="57781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The strength of racial endogamy </a:t>
            </a:r>
            <a:r>
              <a:rPr lang="en-US" dirty="0" smtClean="0"/>
              <a:t>rules </a:t>
            </a:r>
            <a:r>
              <a:rPr lang="en-US" dirty="0"/>
              <a:t>varies from group to group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Intermarriage rates </a:t>
            </a:r>
            <a:r>
              <a:rPr lang="en-US" dirty="0" smtClean="0"/>
              <a:t>are </a:t>
            </a:r>
            <a:r>
              <a:rPr lang="en-US" dirty="0"/>
              <a:t>affected by </a:t>
            </a:r>
            <a:r>
              <a:rPr lang="en-US" dirty="0" smtClean="0"/>
              <a:t>social </a:t>
            </a:r>
            <a:r>
              <a:rPr lang="en-US" dirty="0"/>
              <a:t>class, opportunities to interact with members of other racial groups, and increasing numbers of newly arrived immigrants  </a:t>
            </a:r>
          </a:p>
          <a:p>
            <a:pPr marL="342900" indent="-342900" defTabSz="45720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ntermarriage </a:t>
            </a:r>
            <a:r>
              <a:rPr lang="en-US" dirty="0">
                <a:solidFill>
                  <a:srgbClr val="FF0000"/>
                </a:solidFill>
              </a:rPr>
              <a:t>is more common among individuals with tertiary </a:t>
            </a:r>
            <a:r>
              <a:rPr lang="en-US" dirty="0" smtClean="0">
                <a:solidFill>
                  <a:srgbClr val="FF0000"/>
                </a:solidFill>
              </a:rPr>
              <a:t>education- due to more contact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defTabSz="45720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Where </a:t>
            </a:r>
            <a:r>
              <a:rPr lang="en-US" dirty="0"/>
              <a:t>ethnic communities are strong and </a:t>
            </a:r>
            <a:r>
              <a:rPr lang="en-US" dirty="0" smtClean="0"/>
              <a:t>concentrated (big), </a:t>
            </a:r>
            <a:r>
              <a:rPr lang="en-US" dirty="0" smtClean="0"/>
              <a:t>rules </a:t>
            </a:r>
            <a:r>
              <a:rPr lang="en-US" dirty="0"/>
              <a:t>of endogamy tend to be powerful impediments to intermarriage </a:t>
            </a:r>
            <a:r>
              <a:rPr lang="en-US" dirty="0" smtClean="0"/>
              <a:t>(for example, Chinese Americans</a:t>
            </a:r>
            <a:r>
              <a:rPr lang="en-US" dirty="0" smtClean="0"/>
              <a:t>) </a:t>
            </a:r>
            <a:endParaRPr lang="en-US" dirty="0" smtClean="0"/>
          </a:p>
          <a:p>
            <a:pPr marL="342900" indent="-342900" defTabSz="45720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Racism </a:t>
            </a:r>
            <a:r>
              <a:rPr lang="en-US" dirty="0" smtClean="0"/>
              <a:t>before </a:t>
            </a:r>
            <a:r>
              <a:rPr lang="en-US" dirty="0" smtClean="0"/>
              <a:t>and after marriage </a:t>
            </a:r>
            <a:endParaRPr lang="en-US" dirty="0" smtClean="0"/>
          </a:p>
          <a:p>
            <a:pPr marL="800100" lvl="1" indent="-342900" defTabSz="457200">
              <a:spcBef>
                <a:spcPts val="0"/>
              </a:spcBef>
              <a:buFont typeface="Arial"/>
              <a:buChar char="•"/>
              <a:defRPr/>
            </a:pPr>
            <a:r>
              <a:rPr lang="en-US" dirty="0" smtClean="0"/>
              <a:t>Everyday activities will require more time and effort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1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Religion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35100"/>
            <a:ext cx="8267700" cy="54229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Most religions </a:t>
            </a:r>
            <a:r>
              <a:rPr lang="en-US" dirty="0">
                <a:solidFill>
                  <a:srgbClr val="FF0000"/>
                </a:solidFill>
              </a:rPr>
              <a:t>discourage interfaith </a:t>
            </a:r>
            <a:r>
              <a:rPr lang="en-US" dirty="0" smtClean="0">
                <a:solidFill>
                  <a:srgbClr val="FF0000"/>
                </a:solidFill>
              </a:rPr>
              <a:t>marriages</a:t>
            </a:r>
          </a:p>
          <a:p>
            <a:pPr marL="800100" lvl="1" indent="-342900">
              <a:spcBef>
                <a:spcPts val="0"/>
              </a:spcBef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Children growing out in a different faith or even take religion out of the family completely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Religious endogamy reflects the influence of religion on individual’s behaviors and expectations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Marriage to </a:t>
            </a:r>
            <a:r>
              <a:rPr lang="en-US" dirty="0"/>
              <a:t>someone of a different faith or even no </a:t>
            </a:r>
            <a:r>
              <a:rPr lang="en-US" dirty="0" smtClean="0"/>
              <a:t>faith</a:t>
            </a: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Willingness </a:t>
            </a:r>
            <a:r>
              <a:rPr lang="en-US" dirty="0"/>
              <a:t>to convert </a:t>
            </a:r>
            <a:endParaRPr lang="en-US" dirty="0" smtClean="0"/>
          </a:p>
          <a:p>
            <a:pPr marL="800100" lvl="1" indent="-34290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Rather important</a:t>
            </a:r>
            <a:endParaRPr lang="en-US" dirty="0"/>
          </a:p>
          <a:p>
            <a:pPr defTabSz="457200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653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etty Woman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75" r="-27875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62000" y="1828800"/>
            <a:ext cx="3594100" cy="44805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Social </a:t>
            </a:r>
            <a:r>
              <a:rPr lang="en-US" sz="2000" dirty="0"/>
              <a:t>class and education are powerful factors in </a:t>
            </a:r>
            <a:r>
              <a:rPr lang="en-US" sz="2000" dirty="0" smtClean="0"/>
              <a:t>marriage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/>
              <a:t>Members of the upper class face strong pressures to choose partners of similar social standing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 smtClean="0"/>
              <a:t>Highly </a:t>
            </a:r>
            <a:r>
              <a:rPr lang="en-US" sz="2000" dirty="0">
                <a:solidFill>
                  <a:srgbClr val="FF0000"/>
                </a:solidFill>
              </a:rPr>
              <a:t>educated</a:t>
            </a:r>
            <a:r>
              <a:rPr lang="en-US" sz="2000" dirty="0"/>
              <a:t> individuals tend to marry other highly educated individuals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59800" cy="1371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/>
              <a:t>Social class and education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271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Societal influences on intimate relationships: </a:t>
            </a:r>
            <a:r>
              <a:rPr lang="en-US" sz="3600" dirty="0" smtClean="0"/>
              <a:t>social expectations 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7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59800" cy="137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782BF"/>
                </a:solidFill>
              </a:rPr>
              <a:t>Expectation of interdependence </a:t>
            </a:r>
            <a:endParaRPr lang="en-US" sz="32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59800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Interdependence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The degree to which partners rely on each other to provide needed resources such as affection, companionship, sex, and money </a:t>
            </a:r>
            <a:endParaRPr lang="en-US" sz="2400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Women more dependent- stabilize marriages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Does women’s economic dependence</a:t>
            </a:r>
            <a:r>
              <a:rPr lang="en-US" sz="2400" dirty="0"/>
              <a:t> </a:t>
            </a:r>
            <a:r>
              <a:rPr lang="en-US" sz="2400" dirty="0" smtClean="0"/>
              <a:t>stabilize marriages?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Specialization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Each partner develops some skills and neglects others as each can count on the other to take responsibility for some work involved in making a home or living </a:t>
            </a:r>
            <a:endParaRPr lang="en-US" sz="2400" dirty="0" smtClean="0"/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err="1" smtClean="0"/>
              <a:t>Decling</a:t>
            </a:r>
            <a:r>
              <a:rPr lang="en-US" sz="2400" dirty="0" smtClean="0"/>
              <a:t> expectations of economic dependence reduces the interest in marriages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dirty="0" smtClean="0"/>
              <a:t>But due to higher standards of living; economic dependence still occur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49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782BF"/>
                </a:solidFill>
              </a:rPr>
              <a:t>Expectation of equity </a:t>
            </a:r>
            <a:endParaRPr lang="en-US" sz="32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Equity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The level of perceived fairness or justice that exists in a relationship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According to the social exchange model, relationships </a:t>
            </a:r>
            <a:r>
              <a:rPr lang="en-US" sz="2400" dirty="0"/>
              <a:t>work best when the exchange is equitable </a:t>
            </a:r>
            <a:r>
              <a:rPr lang="en-US" sz="2400" dirty="0" smtClean="0"/>
              <a:t>–</a:t>
            </a:r>
            <a:r>
              <a:rPr lang="en-US" sz="2400" dirty="0" smtClean="0">
                <a:solidFill>
                  <a:srgbClr val="FF0000"/>
                </a:solidFill>
              </a:rPr>
              <a:t> couples work best when the contribute equally</a:t>
            </a: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The presence or absence </a:t>
            </a:r>
            <a:r>
              <a:rPr lang="en-US" sz="2400" dirty="0" smtClean="0"/>
              <a:t>of </a:t>
            </a:r>
            <a:r>
              <a:rPr lang="en-US" sz="2400" dirty="0"/>
              <a:t>interpersonal equity has profound effects on the satisfaction felt by individuals as well as the stability of the relationship itself </a:t>
            </a:r>
            <a:r>
              <a:rPr lang="en-US" sz="2400" dirty="0" smtClean="0"/>
              <a:t>(Gerson 2010) 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057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Announcement 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For Weeks 5 and 6, discussion group sessions will include library sessions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Discussion group sessions will take place in the regular venues before students adjourn for the library sessions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Friday 11 September is a public holiday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Students in D2 may join any of the other discussion group sessions  </a:t>
            </a:r>
          </a:p>
        </p:txBody>
      </p:sp>
    </p:spTree>
    <p:extLst>
      <p:ext uri="{BB962C8B-B14F-4D97-AF65-F5344CB8AC3E}">
        <p14:creationId xmlns:p14="http://schemas.microsoft.com/office/powerpoint/2010/main" val="339236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782BF"/>
                </a:solidFill>
              </a:rPr>
              <a:t>Expectation of equity </a:t>
            </a:r>
            <a:endParaRPr lang="en-US" sz="32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Investment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Anything that an individual can offer to a relationship, such as time, money, interest, or personal characteristics, that creates feelings of entitlement or deservedness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mbalances have </a:t>
            </a:r>
            <a:r>
              <a:rPr lang="en-US" sz="2400" dirty="0"/>
              <a:t>the potential of creating serious and potentially dangerous power differences in relationships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260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7632" y="505968"/>
            <a:ext cx="3291840" cy="6397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Expectation of commitment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627632" y="1358900"/>
            <a:ext cx="3291840" cy="47409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Commitment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 smtClean="0"/>
              <a:t>Personal dedication to a relationship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 smtClean="0"/>
              <a:t>A desire to maintain and improve it for the benefit of both partners </a:t>
            </a:r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93208" y="505968"/>
            <a:ext cx="3291840" cy="639762"/>
          </a:xfrm>
        </p:spPr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Expectation of permanence 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093208" y="1358900"/>
            <a:ext cx="3291840" cy="474094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/>
              <a:t>Despite increasing divorce rates, most couples </a:t>
            </a:r>
            <a:r>
              <a:rPr lang="en-US" sz="1600" dirty="0" smtClean="0"/>
              <a:t>marry </a:t>
            </a:r>
            <a:r>
              <a:rPr lang="en-US" sz="1600" dirty="0"/>
              <a:t>with the expectation that they will be married forever </a:t>
            </a:r>
            <a:endParaRPr lang="en-US" sz="1600" dirty="0" smtClean="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 smtClean="0"/>
              <a:t>Although </a:t>
            </a:r>
            <a:r>
              <a:rPr lang="en-US" sz="1600" dirty="0"/>
              <a:t>cohabiting relationships </a:t>
            </a:r>
            <a:r>
              <a:rPr lang="en-US" sz="1600" dirty="0" smtClean="0"/>
              <a:t>are </a:t>
            </a:r>
            <a:r>
              <a:rPr lang="en-US" sz="1600" dirty="0"/>
              <a:t>shorter than marriages, many cohabiting couples </a:t>
            </a:r>
            <a:r>
              <a:rPr lang="en-US" sz="1600" dirty="0" smtClean="0"/>
              <a:t>expect </a:t>
            </a:r>
            <a:r>
              <a:rPr lang="en-US" sz="1600" dirty="0"/>
              <a:t>that their relationships will be permanent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600" dirty="0"/>
              <a:t>Expectations of permanence vary widely among different social groups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15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7632" y="505968"/>
            <a:ext cx="3291840" cy="6397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Expectation of sexual access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627632" y="1358900"/>
            <a:ext cx="3291840" cy="47409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Traditionally, heterosexual marriages were created by establishing sexual ties 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Annulment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 smtClean="0"/>
              <a:t>A declaration that a marriage is null and void as a key term of the marriage contract has not been put into effec</a:t>
            </a:r>
            <a:r>
              <a:rPr lang="en-US" sz="1600" dirty="0" smtClean="0"/>
              <a:t>t </a:t>
            </a:r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93208" y="505968"/>
            <a:ext cx="3291840" cy="639762"/>
          </a:xfrm>
        </p:spPr>
        <p:txBody>
          <a:bodyPr/>
          <a:lstStyle/>
          <a:p>
            <a:r>
              <a:rPr lang="en-US" dirty="0" smtClean="0">
                <a:solidFill>
                  <a:srgbClr val="1782BF"/>
                </a:solidFill>
              </a:rPr>
              <a:t>Expectation of sexual exclusivity </a:t>
            </a:r>
            <a:endParaRPr lang="en-US" dirty="0">
              <a:solidFill>
                <a:srgbClr val="1782B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093208" y="1358900"/>
            <a:ext cx="3291840" cy="4740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In </a:t>
            </a:r>
            <a:r>
              <a:rPr lang="en-US" sz="2000" dirty="0"/>
              <a:t>traditional societies, a woman’s body was the sexual property of her husband</a:t>
            </a:r>
          </a:p>
          <a:p>
            <a:endParaRPr lang="en-US" sz="2000" dirty="0" smtClean="0"/>
          </a:p>
          <a:p>
            <a:r>
              <a:rPr lang="en-US" sz="2000" dirty="0" smtClean="0"/>
              <a:t>Marriage </a:t>
            </a:r>
            <a:r>
              <a:rPr lang="en-US" sz="2000" dirty="0"/>
              <a:t>is considered a contract for exclusive sexual rights between two partners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63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782BF"/>
                </a:solidFill>
              </a:rPr>
              <a:t>Expectation of being a couple </a:t>
            </a:r>
            <a:endParaRPr lang="en-US" sz="32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Individuals in long term relationships behave, feel, and think like a couple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As </a:t>
            </a:r>
            <a:r>
              <a:rPr lang="en-US" sz="2400" dirty="0"/>
              <a:t>relationships </a:t>
            </a:r>
            <a:r>
              <a:rPr lang="en-US" sz="2400" dirty="0" smtClean="0"/>
              <a:t>progress, </a:t>
            </a:r>
            <a:r>
              <a:rPr lang="en-US" sz="2400" dirty="0"/>
              <a:t>couples construct this new couple identity for themselves and, through interaction with each other, reinforce it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Third parties also play an important role in reinforcing the couple’s new identity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66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Power in couples 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0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782BF"/>
                </a:solidFill>
              </a:rPr>
              <a:t>Power in couples</a:t>
            </a:r>
            <a:endParaRPr lang="en-US" sz="32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Being part of a couple requires many choices and decisions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The way they make all these decisions </a:t>
            </a:r>
            <a:r>
              <a:rPr lang="en-US" dirty="0" smtClean="0"/>
              <a:t>depends </a:t>
            </a:r>
            <a:r>
              <a:rPr lang="en-US" dirty="0"/>
              <a:t>on the way they structure relationships of power and authority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expression of power in intimate relationships </a:t>
            </a:r>
            <a:r>
              <a:rPr lang="en-US" dirty="0" smtClean="0"/>
              <a:t>emerges </a:t>
            </a:r>
            <a:r>
              <a:rPr lang="en-US" dirty="0"/>
              <a:t>from the interactions and personalities of the specific individuals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But </a:t>
            </a:r>
            <a:r>
              <a:rPr lang="en-US" dirty="0" smtClean="0"/>
              <a:t>couples </a:t>
            </a:r>
            <a:r>
              <a:rPr lang="en-US" dirty="0"/>
              <a:t>are </a:t>
            </a:r>
            <a:r>
              <a:rPr lang="en-US" dirty="0" smtClean="0"/>
              <a:t>also embedded </a:t>
            </a:r>
            <a:r>
              <a:rPr lang="en-US" dirty="0"/>
              <a:t>in a social system that perpetuates unequal rewards and life chances in society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583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782BF"/>
                </a:solidFill>
              </a:rPr>
              <a:t>Power in couples</a:t>
            </a:r>
            <a:endParaRPr lang="en-US" sz="32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In a society stratified along gender lines, social power can play out in interesting ways within couples’ lives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ndividuals </a:t>
            </a:r>
            <a:r>
              <a:rPr lang="en-US" dirty="0"/>
              <a:t>entering into long term relationships are starting to acknowledge that </a:t>
            </a:r>
            <a:r>
              <a:rPr lang="en-US" dirty="0" smtClean="0"/>
              <a:t>gender </a:t>
            </a:r>
            <a:r>
              <a:rPr lang="en-US" dirty="0"/>
              <a:t>norms are changing, and </a:t>
            </a:r>
            <a:r>
              <a:rPr lang="en-US" dirty="0" smtClean="0"/>
              <a:t>more couples </a:t>
            </a:r>
            <a:r>
              <a:rPr lang="en-US" dirty="0"/>
              <a:t>today are trying to establish relationships in which power is balanced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However, </a:t>
            </a:r>
            <a:r>
              <a:rPr lang="en-US" dirty="0">
                <a:solidFill>
                  <a:srgbClr val="FF0000"/>
                </a:solidFill>
              </a:rPr>
              <a:t>most heterosexual </a:t>
            </a:r>
            <a:r>
              <a:rPr lang="en-US" dirty="0" smtClean="0">
                <a:solidFill>
                  <a:srgbClr val="FF0000"/>
                </a:solidFill>
              </a:rPr>
              <a:t>relationships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continue </a:t>
            </a:r>
            <a:r>
              <a:rPr lang="en-US" dirty="0">
                <a:solidFill>
                  <a:srgbClr val="FF0000"/>
                </a:solidFill>
              </a:rPr>
              <a:t>to be dominated by male </a:t>
            </a:r>
            <a:r>
              <a:rPr lang="en-US" dirty="0" smtClean="0">
                <a:solidFill>
                  <a:srgbClr val="FF0000"/>
                </a:solidFill>
              </a:rPr>
              <a:t>partners – resources are more unevenly distributed; men are less likely to view </a:t>
            </a:r>
            <a:r>
              <a:rPr lang="en-US" dirty="0" smtClean="0">
                <a:solidFill>
                  <a:srgbClr val="FF0000"/>
                </a:solidFill>
              </a:rPr>
              <a:t>advantages that the society provides them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 defTabSz="45720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Gerson (2010) shows us that even though women have gained ground economically, traditional gender expectations continue to exert powerful influence over individual’s family experiences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-342900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/>
              <a:t>Marriage and cohabitation 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31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expectations that have traditionally accompanied marriage</a:t>
            </a:r>
            <a:r>
              <a:rPr lang="en-US" sz="2800" dirty="0" smtClean="0"/>
              <a:t>…</a:t>
            </a:r>
            <a:endParaRPr lang="en-US" sz="28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t is something all adults should do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It is a relationship available only to one man and one woman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It is supposed to last forever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It means couples will have (or at least want to have) children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It provides clear roles of husbands/fathers and wives/mothers</a:t>
            </a:r>
          </a:p>
        </p:txBody>
      </p:sp>
    </p:spTree>
    <p:extLst>
      <p:ext uri="{BB962C8B-B14F-4D97-AF65-F5344CB8AC3E}">
        <p14:creationId xmlns:p14="http://schemas.microsoft.com/office/powerpoint/2010/main" val="22736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782BF"/>
                </a:solidFill>
              </a:rPr>
              <a:t>Some facts about marriage today…</a:t>
            </a:r>
            <a:endParaRPr lang="en-US" sz="28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More and more adults are choosing not to marry, and those who do marry are waiting longer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Same-sex couples continue to fight for their right to legally marry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More and more couples are choosing to delay childbearing or to remain childless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Traditional gender roles in marriage are significantly less common than they were even 20 years ago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Are </a:t>
            </a:r>
            <a:r>
              <a:rPr lang="en-US" sz="2400" dirty="0"/>
              <a:t>marriages really like any other committed intimate relationships</a:t>
            </a:r>
            <a:r>
              <a:rPr lang="en-US" sz="2400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366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Announcement</a:t>
            </a:r>
            <a:endParaRPr lang="en-SG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54841"/>
              </p:ext>
            </p:extLst>
          </p:nvPr>
        </p:nvGraphicFramePr>
        <p:xfrm>
          <a:off x="457200" y="1752600"/>
          <a:ext cx="7620000" cy="402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8 September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2.30pm – 3.30pm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Central Library Training Room</a:t>
                      </a:r>
                      <a:endParaRPr lang="en-SG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9 September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2.30pm – 3.30pm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Central Library Theatrette 2 (Students to bring their own laptops)</a:t>
                      </a:r>
                      <a:endParaRPr lang="en-SG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15 September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2.30pm – 3.30pm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Central Library Training Room</a:t>
                      </a:r>
                      <a:endParaRPr lang="en-SG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E2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18 September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12.30pm</a:t>
                      </a:r>
                      <a:r>
                        <a:rPr lang="en-US" b="1" baseline="0" dirty="0" smtClean="0"/>
                        <a:t> – 1.30pm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Central Library Training Room</a:t>
                      </a:r>
                      <a:endParaRPr lang="en-SG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16 September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2.30pm – 3.30pm 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Central Library Training Room</a:t>
                      </a:r>
                      <a:endParaRPr lang="en-SG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547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782BF"/>
                </a:solidFill>
              </a:rPr>
              <a:t>Cohabitation (Stages) </a:t>
            </a:r>
            <a:endParaRPr lang="en-US" sz="2800" dirty="0">
              <a:solidFill>
                <a:srgbClr val="1782B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Couples cohabit either as a way of testing their compatibility before marriage or as a permanent alternative to </a:t>
            </a:r>
            <a:r>
              <a:rPr lang="en-US" dirty="0" smtClean="0"/>
              <a:t>marriage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Most </a:t>
            </a:r>
            <a:r>
              <a:rPr lang="en-US" dirty="0"/>
              <a:t>cohabiting </a:t>
            </a:r>
            <a:r>
              <a:rPr lang="en-US" dirty="0" smtClean="0"/>
              <a:t>relationships </a:t>
            </a:r>
            <a:r>
              <a:rPr lang="en-US" dirty="0"/>
              <a:t>last for about a year </a:t>
            </a:r>
            <a:r>
              <a:rPr lang="en-US" dirty="0" smtClean="0"/>
              <a:t>until </a:t>
            </a:r>
            <a:r>
              <a:rPr lang="en-US" dirty="0"/>
              <a:t>they either end or transform into marriage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3867782"/>
              </p:ext>
            </p:extLst>
          </p:nvPr>
        </p:nvGraphicFramePr>
        <p:xfrm>
          <a:off x="5090160" y="1574800"/>
          <a:ext cx="329184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84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782BF"/>
                </a:solidFill>
              </a:rPr>
              <a:t>Cohabitation versus marriage</a:t>
            </a:r>
            <a:endParaRPr lang="en-US" sz="28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Cohabiters report significantly lower satisfaction and happiness with their relationships than spouses do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Cohabiters are almost twice as likely as spouses to report that they believed their relationship was in trouble over the past year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Male cohabiters are much more likely than husbands to view themselves as benefiting more from the relationship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Cohabiters report poorer relationships with their parents, face more social disapproval, and receive less social support than married couples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Young adults become more tolerant of divorce as a result of cohabiting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Spouses who cohabited prior to marriage have higher rates of separation and divorce than spouses who did not cohabit before marriage  </a:t>
            </a:r>
          </a:p>
        </p:txBody>
      </p:sp>
    </p:spTree>
    <p:extLst>
      <p:ext uri="{BB962C8B-B14F-4D97-AF65-F5344CB8AC3E}">
        <p14:creationId xmlns:p14="http://schemas.microsoft.com/office/powerpoint/2010/main" val="21607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6328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782BF"/>
                </a:solidFill>
              </a:rPr>
              <a:t>Cohabitation versus marriage</a:t>
            </a:r>
            <a:endParaRPr lang="en-US" sz="28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 marL="342900" indent="-342900" defTabSz="45720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Many </a:t>
            </a:r>
            <a:r>
              <a:rPr lang="en-US" sz="2400" dirty="0"/>
              <a:t>relationship rules and expectations apply to both types of relationships but to different </a:t>
            </a:r>
            <a:r>
              <a:rPr lang="en-US" sz="2400" dirty="0" smtClean="0"/>
              <a:t>degrees</a:t>
            </a:r>
          </a:p>
          <a:p>
            <a:pPr marL="342900" indent="-342900" defTabSz="45720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sz="2400" dirty="0" smtClean="0">
                <a:solidFill>
                  <a:srgbClr val="FF0000"/>
                </a:solidFill>
              </a:rPr>
              <a:t>iolating </a:t>
            </a:r>
            <a:r>
              <a:rPr lang="en-US" sz="2400" dirty="0">
                <a:solidFill>
                  <a:srgbClr val="FF0000"/>
                </a:solidFill>
              </a:rPr>
              <a:t>rules in a cohabiting relationship where such rules might not be obvious can </a:t>
            </a:r>
            <a:r>
              <a:rPr lang="en-US" sz="2400" dirty="0" smtClean="0">
                <a:solidFill>
                  <a:srgbClr val="FF0000"/>
                </a:solidFill>
              </a:rPr>
              <a:t>be </a:t>
            </a:r>
            <a:r>
              <a:rPr lang="en-US" sz="2400" dirty="0">
                <a:solidFill>
                  <a:srgbClr val="FF0000"/>
                </a:solidFill>
              </a:rPr>
              <a:t>more disruptive than any comparable violation in marriage </a:t>
            </a:r>
          </a:p>
          <a:p>
            <a:pPr marL="342900" indent="-342900" defTabSz="45720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/>
              <a:t>example, </a:t>
            </a:r>
            <a:r>
              <a:rPr lang="en-US" sz="2400" dirty="0" smtClean="0"/>
              <a:t>when </a:t>
            </a:r>
            <a:r>
              <a:rPr lang="en-US" sz="2400" dirty="0"/>
              <a:t>a traditional social norm regarding the male breadwinner roles had been violated   </a:t>
            </a:r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4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5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782BF"/>
                </a:solidFill>
              </a:rPr>
              <a:t>Unique aspects of marriage: </a:t>
            </a:r>
            <a:br>
              <a:rPr lang="en-US" sz="2800" dirty="0" smtClean="0">
                <a:solidFill>
                  <a:srgbClr val="1782BF"/>
                </a:solidFill>
              </a:rPr>
            </a:br>
            <a:r>
              <a:rPr lang="en-US" sz="2800" dirty="0" smtClean="0">
                <a:solidFill>
                  <a:srgbClr val="1782BF"/>
                </a:solidFill>
              </a:rPr>
              <a:t>the marriage contract </a:t>
            </a:r>
            <a:endParaRPr lang="en-US" sz="2800" dirty="0">
              <a:solidFill>
                <a:srgbClr val="1782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 marL="342900" indent="-342900" defTabSz="45720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legal contract that binds spouses in marriage adds formality to the union </a:t>
            </a:r>
            <a:r>
              <a:rPr lang="en-US" sz="2400" dirty="0" smtClean="0"/>
              <a:t>and a </a:t>
            </a:r>
            <a:r>
              <a:rPr lang="en-US" sz="2400" dirty="0"/>
              <a:t>set of rights and obligations</a:t>
            </a:r>
          </a:p>
          <a:p>
            <a:pPr marL="342900" indent="-342900" defTabSz="45720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/>
              <a:t>It can also make termination of the marriage difficult and complicated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Scandinavian </a:t>
            </a:r>
            <a:r>
              <a:rPr lang="en-US" sz="2400" dirty="0" smtClean="0"/>
              <a:t>countries </a:t>
            </a:r>
            <a:r>
              <a:rPr lang="en-US" sz="2400" dirty="0"/>
              <a:t>grant unmarried cohabiting couples the same rights and benefits as married couples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marriage </a:t>
            </a:r>
            <a:r>
              <a:rPr lang="en-US" sz="2400" dirty="0"/>
              <a:t>contract is </a:t>
            </a:r>
            <a:r>
              <a:rPr lang="en-US" sz="2400" dirty="0" smtClean="0"/>
              <a:t>only </a:t>
            </a:r>
            <a:r>
              <a:rPr lang="en-US" sz="2400" dirty="0"/>
              <a:t>relevant when entering into family arrangements </a:t>
            </a:r>
            <a:r>
              <a:rPr lang="en-US" sz="2400" dirty="0" smtClean="0"/>
              <a:t>or </a:t>
            </a:r>
            <a:r>
              <a:rPr lang="en-US" sz="2400" dirty="0"/>
              <a:t>exiting </a:t>
            </a:r>
            <a:r>
              <a:rPr lang="en-US" sz="2400" dirty="0" smtClean="0"/>
              <a:t>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1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500" cy="137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782BF"/>
                </a:solidFill>
              </a:rPr>
              <a:t>Unique aspects of marriage:</a:t>
            </a:r>
            <a:br>
              <a:rPr lang="en-US" sz="2800" dirty="0" smtClean="0">
                <a:solidFill>
                  <a:srgbClr val="1782BF"/>
                </a:solidFill>
              </a:rPr>
            </a:br>
            <a:r>
              <a:rPr lang="en-US" sz="2800" dirty="0" smtClean="0">
                <a:solidFill>
                  <a:srgbClr val="1782BF"/>
                </a:solidFill>
              </a:rPr>
              <a:t>The wedding ceremony </a:t>
            </a:r>
            <a:endParaRPr lang="en-US" sz="2800" dirty="0">
              <a:solidFill>
                <a:srgbClr val="1782BF"/>
              </a:solidFill>
            </a:endParaRPr>
          </a:p>
        </p:txBody>
      </p:sp>
      <p:pic>
        <p:nvPicPr>
          <p:cNvPr id="4" name="Content Placeholder 3" descr="Wedding Party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8" r="27408"/>
          <a:stretch>
            <a:fillRect/>
          </a:stretch>
        </p:blipFill>
        <p:spPr>
          <a:xfrm>
            <a:off x="1630363" y="1574800"/>
            <a:ext cx="3292475" cy="4525963"/>
          </a:xfrm>
        </p:spPr>
      </p:pic>
      <p:pic>
        <p:nvPicPr>
          <p:cNvPr id="5" name="Content Placeholder 4" descr="Authoritative Figure.jp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" b="4179"/>
          <a:stretch>
            <a:fillRect/>
          </a:stretch>
        </p:blipFill>
        <p:spPr>
          <a:xfrm>
            <a:off x="5089525" y="1574800"/>
            <a:ext cx="3292475" cy="4525963"/>
          </a:xfrm>
        </p:spPr>
      </p:pic>
    </p:spTree>
    <p:extLst>
      <p:ext uri="{BB962C8B-B14F-4D97-AF65-F5344CB8AC3E}">
        <p14:creationId xmlns:p14="http://schemas.microsoft.com/office/powerpoint/2010/main" val="3639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782BF"/>
                </a:solidFill>
              </a:rPr>
              <a:t>Unique aspects of marriage:</a:t>
            </a:r>
            <a:br>
              <a:rPr lang="en-US" sz="2800" dirty="0">
                <a:solidFill>
                  <a:srgbClr val="1782BF"/>
                </a:solidFill>
              </a:rPr>
            </a:br>
            <a:r>
              <a:rPr lang="en-US" sz="2800" dirty="0">
                <a:solidFill>
                  <a:srgbClr val="1782BF"/>
                </a:solidFill>
              </a:rPr>
              <a:t>The wedding ceremony </a:t>
            </a:r>
            <a:endParaRPr lang="en-US" sz="2800" dirty="0"/>
          </a:p>
        </p:txBody>
      </p:sp>
      <p:pic>
        <p:nvPicPr>
          <p:cNvPr id="8" name="Content Placeholder 7" descr="Exchange of Rings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8" r="26018"/>
          <a:stretch>
            <a:fillRect/>
          </a:stretch>
        </p:blipFill>
        <p:spPr/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34" y="1574800"/>
            <a:ext cx="2971091" cy="4525963"/>
          </a:xfrm>
        </p:spPr>
      </p:pic>
    </p:spTree>
    <p:extLst>
      <p:ext uri="{BB962C8B-B14F-4D97-AF65-F5344CB8AC3E}">
        <p14:creationId xmlns:p14="http://schemas.microsoft.com/office/powerpoint/2010/main" val="959257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782BF"/>
                </a:solidFill>
              </a:rPr>
              <a:t>Unique aspects of marriage:</a:t>
            </a:r>
            <a:br>
              <a:rPr lang="en-US" sz="2800" dirty="0">
                <a:solidFill>
                  <a:srgbClr val="1782BF"/>
                </a:solidFill>
              </a:rPr>
            </a:br>
            <a:r>
              <a:rPr lang="en-US" sz="2800" dirty="0">
                <a:solidFill>
                  <a:srgbClr val="1782BF"/>
                </a:solidFill>
              </a:rPr>
              <a:t>The wedding ceremony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symbolic importance of the wedding ceremony </a:t>
            </a:r>
            <a:endParaRPr lang="en-US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At the time of their wedding, their family and friends, along with the state and often a religious institution, bestow on the couple a type of approval, honor, and esteem that is unique and obtainable by no other discernable means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eyond </a:t>
            </a:r>
            <a:r>
              <a:rPr lang="en-US" dirty="0"/>
              <a:t>the </a:t>
            </a:r>
            <a:r>
              <a:rPr lang="en-US" dirty="0" smtClean="0"/>
              <a:t>wedding, whenever </a:t>
            </a:r>
            <a:r>
              <a:rPr lang="en-US" dirty="0"/>
              <a:t>they </a:t>
            </a:r>
            <a:r>
              <a:rPr lang="en-US" dirty="0" smtClean="0"/>
              <a:t>make </a:t>
            </a:r>
            <a:r>
              <a:rPr lang="en-US" dirty="0"/>
              <a:t>known their marital status, strangers immediately accord them the respect appropriately due that position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Wedding </a:t>
            </a:r>
            <a:r>
              <a:rPr lang="en-US" dirty="0"/>
              <a:t>ceremonies also reaffirm the primacy of heterosexuality found in society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80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500" cy="1371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782BF"/>
                </a:solidFill>
              </a:rPr>
              <a:t>Unique aspects of marriage:</a:t>
            </a:r>
            <a:br>
              <a:rPr lang="en-US" sz="2800" dirty="0">
                <a:solidFill>
                  <a:srgbClr val="1782BF"/>
                </a:solidFill>
              </a:rPr>
            </a:br>
            <a:r>
              <a:rPr lang="en-US" sz="2800" dirty="0">
                <a:solidFill>
                  <a:srgbClr val="1782BF"/>
                </a:solidFill>
              </a:rPr>
              <a:t>The </a:t>
            </a:r>
            <a:r>
              <a:rPr lang="en-US" sz="2800" dirty="0" smtClean="0">
                <a:solidFill>
                  <a:srgbClr val="1782BF"/>
                </a:solidFill>
              </a:rPr>
              <a:t>institutionalized nature of marriage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Marriage 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/>
              <a:t>Marriage remains a patterned way of life that includes a set of commonly known roles, statuses, and expectations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“Husband” and “wife”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law provides support for the institution of </a:t>
            </a:r>
            <a:r>
              <a:rPr lang="en-US" sz="1800" dirty="0" smtClean="0"/>
              <a:t>marriage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Cohabitation 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What </a:t>
            </a:r>
            <a:r>
              <a:rPr lang="en-US" sz="1800" dirty="0"/>
              <a:t>it means to be a cohabiting individual is much less </a:t>
            </a:r>
            <a:r>
              <a:rPr lang="en-US" sz="1800" dirty="0" smtClean="0"/>
              <a:t>clear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“</a:t>
            </a:r>
            <a:r>
              <a:rPr lang="en-US" sz="1800" dirty="0"/>
              <a:t>Significant </a:t>
            </a:r>
            <a:r>
              <a:rPr lang="en-US" sz="1800" dirty="0" smtClean="0"/>
              <a:t>other”, “life partner”, “lover”, “intimate roommate”?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 smtClean="0"/>
              <a:t>Cohabiters </a:t>
            </a:r>
            <a:r>
              <a:rPr lang="en-US" sz="1800" dirty="0"/>
              <a:t>are in a position of legal insecurity </a:t>
            </a:r>
          </a:p>
        </p:txBody>
      </p:sp>
    </p:spTree>
    <p:extLst>
      <p:ext uri="{BB962C8B-B14F-4D97-AF65-F5344CB8AC3E}">
        <p14:creationId xmlns:p14="http://schemas.microsoft.com/office/powerpoint/2010/main" val="3309395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500" cy="1371600"/>
          </a:xfrm>
        </p:spPr>
        <p:txBody>
          <a:bodyPr/>
          <a:lstStyle/>
          <a:p>
            <a:r>
              <a:rPr lang="en-US" dirty="0" smtClean="0"/>
              <a:t>The marriage benefit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Married </a:t>
            </a:r>
            <a:r>
              <a:rPr lang="en-US" dirty="0"/>
              <a:t>individuals enjoy a wider range of health benefits compared to single, divorced, cohabiting, and widowed individuals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M</a:t>
            </a:r>
            <a:r>
              <a:rPr lang="en-US" dirty="0" smtClean="0"/>
              <a:t>arriage provides </a:t>
            </a:r>
            <a:r>
              <a:rPr lang="en-US" dirty="0"/>
              <a:t>individuals with someone who monitors their health and discourages risky and unhealthy behaviors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G</a:t>
            </a:r>
            <a:r>
              <a:rPr lang="en-US" dirty="0" smtClean="0"/>
              <a:t>ood </a:t>
            </a:r>
            <a:r>
              <a:rPr lang="en-US" dirty="0"/>
              <a:t>marriages provide individuals with a sense of being cared for, loved, and valued as an individual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</a:t>
            </a:r>
            <a:r>
              <a:rPr lang="en-US" dirty="0" smtClean="0"/>
              <a:t>arriage </a:t>
            </a:r>
            <a:r>
              <a:rPr lang="en-US" dirty="0"/>
              <a:t>in and of </a:t>
            </a:r>
            <a:r>
              <a:rPr lang="en-US" dirty="0" smtClean="0"/>
              <a:t>itself is not </a:t>
            </a:r>
            <a:r>
              <a:rPr lang="en-US" dirty="0"/>
              <a:t>what creates these physical and psychological benefits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The quality of the </a:t>
            </a:r>
            <a:r>
              <a:rPr lang="en-US" dirty="0" smtClean="0">
                <a:solidFill>
                  <a:srgbClr val="FF0000"/>
                </a:solidFill>
              </a:rPr>
              <a:t>relationship is </a:t>
            </a:r>
            <a:r>
              <a:rPr lang="en-US" dirty="0">
                <a:solidFill>
                  <a:srgbClr val="FF0000"/>
                </a:solidFill>
              </a:rPr>
              <a:t>far more important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10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500" cy="1371600"/>
          </a:xfrm>
        </p:spPr>
        <p:txBody>
          <a:bodyPr/>
          <a:lstStyle/>
          <a:p>
            <a:r>
              <a:rPr lang="en-US" dirty="0" smtClean="0"/>
              <a:t>The marriage benefit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Marriage </a:t>
            </a:r>
            <a:r>
              <a:rPr lang="en-US" dirty="0"/>
              <a:t>in </a:t>
            </a:r>
            <a:r>
              <a:rPr lang="en-US" dirty="0" smtClean="0"/>
              <a:t>some societies </a:t>
            </a:r>
            <a:r>
              <a:rPr lang="en-US" dirty="0"/>
              <a:t>is recognized openly as an economic arrangement </a:t>
            </a:r>
            <a:endParaRPr lang="en-US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Marriages </a:t>
            </a:r>
            <a:r>
              <a:rPr lang="en-US" dirty="0"/>
              <a:t>are important </a:t>
            </a:r>
            <a:r>
              <a:rPr lang="en-US" dirty="0" smtClean="0"/>
              <a:t>as they </a:t>
            </a:r>
            <a:r>
              <a:rPr lang="en-US" dirty="0"/>
              <a:t>provide economic links between kin groups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In societies that have an elaborate and highly structured stratification system, such as India and Pakistan, a family’s social status </a:t>
            </a:r>
            <a:r>
              <a:rPr lang="en-US" dirty="0" smtClean="0"/>
              <a:t>is </a:t>
            </a:r>
            <a:r>
              <a:rPr lang="en-US" dirty="0"/>
              <a:t>important in determining who is eligible to marry whom 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Marriages are usually arranged from within the same caste</a:t>
            </a:r>
          </a:p>
        </p:txBody>
      </p:sp>
    </p:spTree>
    <p:extLst>
      <p:ext uri="{BB962C8B-B14F-4D97-AF65-F5344CB8AC3E}">
        <p14:creationId xmlns:p14="http://schemas.microsoft.com/office/powerpoint/2010/main" val="173945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471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Research paper outline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Common questions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Where are the research paper outline instructions?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Do we present the outline in point form or sentences? </a:t>
            </a:r>
            <a:r>
              <a:rPr lang="en-US" sz="2400" dirty="0" smtClean="0"/>
              <a:t>Either way also can</a:t>
            </a: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Do we have to write 1000 words?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 soft copy should be submitted to IVLE and a hard copy to your tutor’s mailbox by 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2"/>
                </a:solidFill>
              </a:rPr>
              <a:t>5pm </a:t>
            </a:r>
            <a:r>
              <a:rPr lang="en-US" sz="2400" dirty="0">
                <a:solidFill>
                  <a:schemeClr val="tx2"/>
                </a:solidFill>
              </a:rPr>
              <a:t>on Tuesday 15 September</a:t>
            </a:r>
            <a:r>
              <a:rPr lang="en-SG" sz="2400" dirty="0">
                <a:solidFill>
                  <a:schemeClr val="tx2"/>
                </a:solidFill>
              </a:rPr>
              <a:t>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60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500" cy="1371600"/>
          </a:xfrm>
        </p:spPr>
        <p:txBody>
          <a:bodyPr/>
          <a:lstStyle/>
          <a:p>
            <a:r>
              <a:rPr lang="en-US" dirty="0" smtClean="0"/>
              <a:t>The marriage benefit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Economic benefits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The division of labor in marriages allows each spouse to specialize in specific skills and tasks; in time, this specialization can become efficient and productive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Married couples benefit as they are able to share resources (housing, food, utilities), which minimizes the cost of living and provides insurance against unemployment or an unexpected illness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Marriage broadens social support systems and increases participation in other social institutions; connections established in these activities can lead to additional opportunities and benefits  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Married couples have access to health or life insurance through a spouse’s employment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7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500" cy="1371600"/>
          </a:xfrm>
        </p:spPr>
        <p:txBody>
          <a:bodyPr/>
          <a:lstStyle/>
          <a:p>
            <a:r>
              <a:rPr lang="en-US" dirty="0" smtClean="0"/>
              <a:t>The marriage problem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</a:t>
            </a:r>
            <a:r>
              <a:rPr lang="en-US" dirty="0" smtClean="0"/>
              <a:t>arriage is not </a:t>
            </a:r>
            <a:r>
              <a:rPr lang="en-US" dirty="0"/>
              <a:t>a cure-all for society’s problems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For example, </a:t>
            </a:r>
            <a:r>
              <a:rPr lang="en-US" dirty="0" smtClean="0"/>
              <a:t>there is no </a:t>
            </a:r>
            <a:r>
              <a:rPr lang="en-US" dirty="0"/>
              <a:t>pool of financially stable men looking to </a:t>
            </a:r>
            <a:r>
              <a:rPr lang="en-US" dirty="0" smtClean="0"/>
              <a:t>marry poor</a:t>
            </a:r>
            <a:r>
              <a:rPr lang="en-US" dirty="0"/>
              <a:t>, unwed </a:t>
            </a:r>
            <a:r>
              <a:rPr lang="en-US" dirty="0" smtClean="0"/>
              <a:t>mothers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elevation of marriage to </a:t>
            </a:r>
            <a:r>
              <a:rPr lang="en-US" dirty="0" smtClean="0"/>
              <a:t>its </a:t>
            </a:r>
            <a:r>
              <a:rPr lang="en-US" dirty="0"/>
              <a:t>exalted status in society has led individuals to expect too much from their </a:t>
            </a:r>
            <a:r>
              <a:rPr lang="en-US" dirty="0" smtClean="0"/>
              <a:t>spouses (Coontz 2005)</a:t>
            </a: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The growing belief </a:t>
            </a:r>
            <a:r>
              <a:rPr lang="en-US" dirty="0" smtClean="0"/>
              <a:t>that </a:t>
            </a:r>
            <a:r>
              <a:rPr lang="en-US" dirty="0"/>
              <a:t>individuals can receive all their emotional sustenance and fulfillment from their spouses has created an increased sense of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82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/>
          <a:lstStyle/>
          <a:p>
            <a:r>
              <a:rPr lang="en-US" dirty="0" smtClean="0"/>
              <a:t>The marriage problem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relationship between marital status and wages is different for women than it is for men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Among married women, only those who are childless enjoy increased wages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Once they become mothers, marriage actually decreases their earnings as many mothers choose or are forced to reduce their hours at work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Married women experience higher rates of some types of mental and physical illness and distress than married men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Women’s increased labor force participation has not been met been matched with men’s increased involvement in the home </a:t>
            </a:r>
            <a:endParaRPr lang="en-US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tudies </a:t>
            </a:r>
            <a:r>
              <a:rPr lang="en-US" dirty="0"/>
              <a:t>also suggest that the health benefits that married women experience are often the result of their greater economic resources provided by their husband’s income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04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Mate selection is strongly influenced by cultural rules of endogamy and exogamy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Modern relationships are more flexible than ever before, but they are still governed by expectations of interdependence, equity, commitment, permanence, sexual access, and sexual exclusivity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Couples still feel pressured to be “coupled”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 smtClean="0"/>
              <a:t>Despite </a:t>
            </a:r>
            <a:r>
              <a:rPr lang="en-US" dirty="0"/>
              <a:t>women's increased economic role</a:t>
            </a:r>
            <a:r>
              <a:rPr lang="en-US" dirty="0" smtClean="0"/>
              <a:t>, </a:t>
            </a:r>
            <a:r>
              <a:rPr lang="en-US" dirty="0"/>
              <a:t>men continue to have more </a:t>
            </a:r>
            <a:r>
              <a:rPr lang="en-US" dirty="0" smtClean="0"/>
              <a:t>power in </a:t>
            </a:r>
            <a:r>
              <a:rPr lang="en-US" dirty="0"/>
              <a:t>intimate </a:t>
            </a:r>
            <a:r>
              <a:rPr lang="en-US" dirty="0" smtClean="0"/>
              <a:t>relationships</a:t>
            </a:r>
            <a:endParaRPr lang="en-US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Cohabitation and marry vary in several important ways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/>
              <a:t>The institutionalized nature of marriage appears to bestow health and economic benefits on married individuals but this evidence must be interpreted with caution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4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we have been…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Introduction to sociology of the family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Family </a:t>
            </a:r>
            <a:r>
              <a:rPr lang="en-US" sz="2400" dirty="0"/>
              <a:t>as a social construct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Normal family ideology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/>
              <a:t>Conceptual frameworks in the analysis of the family</a:t>
            </a:r>
          </a:p>
        </p:txBody>
      </p:sp>
    </p:spTree>
    <p:extLst>
      <p:ext uri="{BB962C8B-B14F-4D97-AF65-F5344CB8AC3E}">
        <p14:creationId xmlns:p14="http://schemas.microsoft.com/office/powerpoint/2010/main" val="13369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we are going…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Family Formation, Transitions, and Dissolution </a:t>
            </a:r>
            <a:endParaRPr lang="en-US" sz="24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Romantic love and courtship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Marriage and cohabitation </a:t>
            </a:r>
            <a:r>
              <a:rPr lang="en-US" sz="2400" dirty="0" smtClean="0">
                <a:solidFill>
                  <a:schemeClr val="tx2"/>
                </a:solidFill>
              </a:rPr>
              <a:t>(Today)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Gender and the division of labor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Parenthood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Divorce</a:t>
            </a:r>
          </a:p>
        </p:txBody>
      </p:sp>
    </p:spTree>
    <p:extLst>
      <p:ext uri="{BB962C8B-B14F-4D97-AF65-F5344CB8AC3E}">
        <p14:creationId xmlns:p14="http://schemas.microsoft.com/office/powerpoint/2010/main" val="9333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this lecture…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Marriage and cohabitation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Societal influences on intimate relationships</a:t>
            </a:r>
            <a:endParaRPr lang="en-US" sz="24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Power in couples </a:t>
            </a:r>
            <a:endParaRPr lang="en-US" sz="24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/>
              <a:t>Marriage and cohabitation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79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Romance of Weddings… </a:t>
            </a:r>
            <a:endParaRPr lang="en-US" sz="3200" dirty="0"/>
          </a:p>
        </p:txBody>
      </p:sp>
      <p:pic>
        <p:nvPicPr>
          <p:cNvPr id="7" name="Content Placeholder 6" descr="Cinderella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r="20901"/>
          <a:stretch>
            <a:fillRect/>
          </a:stretch>
        </p:blipFill>
        <p:spPr>
          <a:xfrm>
            <a:off x="1630363" y="1574800"/>
            <a:ext cx="3292475" cy="4525963"/>
          </a:xfrm>
        </p:spPr>
      </p:pic>
      <p:pic>
        <p:nvPicPr>
          <p:cNvPr id="8" name="Content Placeholder 7" descr="Royal Family.jp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252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Romance of Weddings…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" b="-9"/>
          <a:stretch>
            <a:fillRect/>
          </a:stretch>
        </p:blipFill>
        <p:spPr>
          <a:xfrm>
            <a:off x="1747838" y="1574800"/>
            <a:ext cx="3057525" cy="4525963"/>
          </a:xfrm>
        </p:spPr>
      </p:pic>
      <p:pic>
        <p:nvPicPr>
          <p:cNvPr id="7" name="Content Placeholder 6" descr="The Proposal.jp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9" r="-4229"/>
          <a:stretch>
            <a:fillRect/>
          </a:stretch>
        </p:blipFill>
        <p:spPr>
          <a:xfrm>
            <a:off x="5089525" y="1574800"/>
            <a:ext cx="3292475" cy="4525963"/>
          </a:xfrm>
        </p:spPr>
      </p:pic>
    </p:spTree>
    <p:extLst>
      <p:ext uri="{BB962C8B-B14F-4D97-AF65-F5344CB8AC3E}">
        <p14:creationId xmlns:p14="http://schemas.microsoft.com/office/powerpoint/2010/main" val="4072456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26463</TotalTime>
  <Words>2508</Words>
  <Application>Microsoft Office PowerPoint</Application>
  <PresentationFormat>On-screen Show (4:3)</PresentationFormat>
  <Paragraphs>348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Arial Black</vt:lpstr>
      <vt:lpstr>Calibri</vt:lpstr>
      <vt:lpstr>Wingdings</vt:lpstr>
      <vt:lpstr>Essential</vt:lpstr>
      <vt:lpstr>Lecture 5:  marriage and cohabitation</vt:lpstr>
      <vt:lpstr>Announcement </vt:lpstr>
      <vt:lpstr>Announcement</vt:lpstr>
      <vt:lpstr>Research paper outline </vt:lpstr>
      <vt:lpstr>Where we have been…</vt:lpstr>
      <vt:lpstr>Where we are going…</vt:lpstr>
      <vt:lpstr>In this lecture…</vt:lpstr>
      <vt:lpstr>Romance of Weddings… </vt:lpstr>
      <vt:lpstr>Romance of Weddings…</vt:lpstr>
      <vt:lpstr>Negative images of the ensuing Marriage… </vt:lpstr>
      <vt:lpstr>Societal influences on intimate relationships: Exogamy and Endogamy </vt:lpstr>
      <vt:lpstr>Exogamy </vt:lpstr>
      <vt:lpstr>Endogamy </vt:lpstr>
      <vt:lpstr>Race</vt:lpstr>
      <vt:lpstr>Religion</vt:lpstr>
      <vt:lpstr>Social class and education </vt:lpstr>
      <vt:lpstr>Societal influences on intimate relationships: social expectations </vt:lpstr>
      <vt:lpstr>Expectation of interdependence </vt:lpstr>
      <vt:lpstr>Expectation of equity </vt:lpstr>
      <vt:lpstr>Expectation of equity </vt:lpstr>
      <vt:lpstr>PowerPoint Presentation</vt:lpstr>
      <vt:lpstr>PowerPoint Presentation</vt:lpstr>
      <vt:lpstr>Expectation of being a couple </vt:lpstr>
      <vt:lpstr>Power in couples </vt:lpstr>
      <vt:lpstr>Power in couples</vt:lpstr>
      <vt:lpstr>Power in couples</vt:lpstr>
      <vt:lpstr>Marriage and cohabitation </vt:lpstr>
      <vt:lpstr>expectations that have traditionally accompanied marriage…</vt:lpstr>
      <vt:lpstr>Some facts about marriage today…</vt:lpstr>
      <vt:lpstr>Cohabitation (Stages) </vt:lpstr>
      <vt:lpstr>Cohabitation versus marriage</vt:lpstr>
      <vt:lpstr>Cohabitation versus marriage</vt:lpstr>
      <vt:lpstr>Unique aspects of marriage:  the marriage contract </vt:lpstr>
      <vt:lpstr>Unique aspects of marriage: The wedding ceremony </vt:lpstr>
      <vt:lpstr>Unique aspects of marriage: The wedding ceremony </vt:lpstr>
      <vt:lpstr>Unique aspects of marriage: The wedding ceremony </vt:lpstr>
      <vt:lpstr>Unique aspects of marriage: The institutionalized nature of marriage </vt:lpstr>
      <vt:lpstr>The marriage benefit </vt:lpstr>
      <vt:lpstr>The marriage benefit </vt:lpstr>
      <vt:lpstr>The marriage benefit </vt:lpstr>
      <vt:lpstr>The marriage problem </vt:lpstr>
      <vt:lpstr>The marriage problem 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gender studies </dc:title>
  <dc:creator>Kenneth</dc:creator>
  <cp:lastModifiedBy>Leanne Tan</cp:lastModifiedBy>
  <cp:revision>947</cp:revision>
  <cp:lastPrinted>2015-08-17T13:19:07Z</cp:lastPrinted>
  <dcterms:created xsi:type="dcterms:W3CDTF">2015-05-13T03:37:12Z</dcterms:created>
  <dcterms:modified xsi:type="dcterms:W3CDTF">2015-09-08T03:20:03Z</dcterms:modified>
</cp:coreProperties>
</file>