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388" r:id="rId3"/>
    <p:sldId id="404" r:id="rId4"/>
    <p:sldId id="320" r:id="rId5"/>
    <p:sldId id="389" r:id="rId6"/>
    <p:sldId id="394" r:id="rId7"/>
    <p:sldId id="392" r:id="rId8"/>
    <p:sldId id="406" r:id="rId9"/>
    <p:sldId id="407" r:id="rId10"/>
    <p:sldId id="428" r:id="rId11"/>
    <p:sldId id="429" r:id="rId12"/>
    <p:sldId id="430" r:id="rId13"/>
    <p:sldId id="431" r:id="rId14"/>
    <p:sldId id="432" r:id="rId15"/>
    <p:sldId id="351" r:id="rId16"/>
    <p:sldId id="410" r:id="rId17"/>
    <p:sldId id="433" r:id="rId18"/>
    <p:sldId id="347" r:id="rId19"/>
    <p:sldId id="400" r:id="rId20"/>
    <p:sldId id="412" r:id="rId21"/>
    <p:sldId id="434" r:id="rId22"/>
    <p:sldId id="350" r:id="rId23"/>
    <p:sldId id="360" r:id="rId24"/>
    <p:sldId id="435" r:id="rId25"/>
    <p:sldId id="436" r:id="rId26"/>
    <p:sldId id="437" r:id="rId27"/>
    <p:sldId id="438" r:id="rId28"/>
    <p:sldId id="439" r:id="rId29"/>
    <p:sldId id="440" r:id="rId30"/>
    <p:sldId id="427" r:id="rId31"/>
    <p:sldId id="443" r:id="rId32"/>
    <p:sldId id="44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6DC07-058F-C848-A13C-9356DFF8968B}">
          <p14:sldIdLst>
            <p14:sldId id="256"/>
            <p14:sldId id="388"/>
            <p14:sldId id="404"/>
            <p14:sldId id="320"/>
            <p14:sldId id="389"/>
            <p14:sldId id="394"/>
            <p14:sldId id="392"/>
            <p14:sldId id="406"/>
            <p14:sldId id="407"/>
            <p14:sldId id="428"/>
            <p14:sldId id="429"/>
            <p14:sldId id="430"/>
            <p14:sldId id="431"/>
            <p14:sldId id="432"/>
            <p14:sldId id="351"/>
            <p14:sldId id="410"/>
            <p14:sldId id="433"/>
            <p14:sldId id="347"/>
            <p14:sldId id="400"/>
            <p14:sldId id="412"/>
            <p14:sldId id="434"/>
            <p14:sldId id="350"/>
            <p14:sldId id="360"/>
            <p14:sldId id="435"/>
            <p14:sldId id="436"/>
            <p14:sldId id="437"/>
            <p14:sldId id="438"/>
            <p14:sldId id="439"/>
            <p14:sldId id="440"/>
            <p14:sldId id="427"/>
            <p14:sldId id="443"/>
            <p14:sldId id="4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78" autoAdjust="0"/>
  </p:normalViewPr>
  <p:slideViewPr>
    <p:cSldViewPr snapToGrid="0" snapToObjects="1">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notesViewPr>
    <p:cSldViewPr snapToGrid="0" snapToObjects="1">
      <p:cViewPr>
        <p:scale>
          <a:sx n="150" d="100"/>
          <a:sy n="150" d="100"/>
        </p:scale>
        <p:origin x="-2460" y="84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B6D3B-28A1-D441-B911-FD6CC56BA7F1}" type="doc">
      <dgm:prSet loTypeId="urn:microsoft.com/office/officeart/2005/8/layout/vList5" loCatId="" qsTypeId="urn:microsoft.com/office/officeart/2005/8/quickstyle/simple4" qsCatId="simple" csTypeId="urn:microsoft.com/office/officeart/2005/8/colors/colorful1" csCatId="colorful" phldr="1"/>
      <dgm:spPr/>
      <dgm:t>
        <a:bodyPr/>
        <a:lstStyle/>
        <a:p>
          <a:endParaRPr lang="en-US"/>
        </a:p>
      </dgm:t>
    </dgm:pt>
    <dgm:pt modelId="{A08EE32F-D4F7-6249-B54D-282714A8B55E}">
      <dgm:prSet phldrT="[Text]"/>
      <dgm:spPr/>
      <dgm:t>
        <a:bodyPr/>
        <a:lstStyle/>
        <a:p>
          <a:r>
            <a:rPr lang="en-US" b="1" dirty="0" smtClean="0"/>
            <a:t>Arapesh</a:t>
          </a:r>
          <a:endParaRPr lang="en-US" b="1" dirty="0"/>
        </a:p>
      </dgm:t>
    </dgm:pt>
    <dgm:pt modelId="{A05D92DE-3BB1-394F-88AE-718C208C2CB4}" type="parTrans" cxnId="{CD922FC7-C1F2-A644-ACC8-7E54F4B31D34}">
      <dgm:prSet/>
      <dgm:spPr/>
      <dgm:t>
        <a:bodyPr/>
        <a:lstStyle/>
        <a:p>
          <a:endParaRPr lang="en-US"/>
        </a:p>
      </dgm:t>
    </dgm:pt>
    <dgm:pt modelId="{9B5C312A-8E04-5F49-9ECF-383C316D7AC0}" type="sibTrans" cxnId="{CD922FC7-C1F2-A644-ACC8-7E54F4B31D34}">
      <dgm:prSet/>
      <dgm:spPr/>
      <dgm:t>
        <a:bodyPr/>
        <a:lstStyle/>
        <a:p>
          <a:endParaRPr lang="en-US"/>
        </a:p>
      </dgm:t>
    </dgm:pt>
    <dgm:pt modelId="{16E7C5C1-C1EE-A645-A863-7ECD50B9A91C}">
      <dgm:prSet phldrT="[Text]"/>
      <dgm:spPr/>
      <dgm:t>
        <a:bodyPr/>
        <a:lstStyle/>
        <a:p>
          <a:r>
            <a:rPr lang="en-US" b="1" dirty="0" smtClean="0"/>
            <a:t>Cooperation, passivity, sensitivity to others </a:t>
          </a:r>
          <a:endParaRPr lang="en-US" b="1" dirty="0"/>
        </a:p>
      </dgm:t>
    </dgm:pt>
    <dgm:pt modelId="{65E9F285-E83C-8845-9839-1DBEF74ED06F}" type="parTrans" cxnId="{CCA9D26E-2750-9540-8DA6-1C126C3D1FCE}">
      <dgm:prSet/>
      <dgm:spPr/>
      <dgm:t>
        <a:bodyPr/>
        <a:lstStyle/>
        <a:p>
          <a:endParaRPr lang="en-US"/>
        </a:p>
      </dgm:t>
    </dgm:pt>
    <dgm:pt modelId="{1C3E209B-4F45-5B4E-BDA9-A77E3A87C8FC}" type="sibTrans" cxnId="{CCA9D26E-2750-9540-8DA6-1C126C3D1FCE}">
      <dgm:prSet/>
      <dgm:spPr/>
      <dgm:t>
        <a:bodyPr/>
        <a:lstStyle/>
        <a:p>
          <a:endParaRPr lang="en-US"/>
        </a:p>
      </dgm:t>
    </dgm:pt>
    <dgm:pt modelId="{E97A0E10-6BBB-F446-8E41-A57FB87EDF5B}">
      <dgm:prSet phldrT="[Text]"/>
      <dgm:spPr/>
      <dgm:t>
        <a:bodyPr/>
        <a:lstStyle/>
        <a:p>
          <a:r>
            <a:rPr lang="en-US" b="1" dirty="0" smtClean="0"/>
            <a:t>Mundugumor</a:t>
          </a:r>
          <a:endParaRPr lang="en-US" b="1" dirty="0"/>
        </a:p>
      </dgm:t>
    </dgm:pt>
    <dgm:pt modelId="{DA718B5C-CB46-1947-A052-6EC8178164EF}" type="parTrans" cxnId="{64D52FF4-678C-3F41-80D2-C51C66C3102E}">
      <dgm:prSet/>
      <dgm:spPr/>
      <dgm:t>
        <a:bodyPr/>
        <a:lstStyle/>
        <a:p>
          <a:endParaRPr lang="en-US"/>
        </a:p>
      </dgm:t>
    </dgm:pt>
    <dgm:pt modelId="{7F9808C2-10ED-7846-BF39-19851E84DFA2}" type="sibTrans" cxnId="{64D52FF4-678C-3F41-80D2-C51C66C3102E}">
      <dgm:prSet/>
      <dgm:spPr/>
      <dgm:t>
        <a:bodyPr/>
        <a:lstStyle/>
        <a:p>
          <a:endParaRPr lang="en-US"/>
        </a:p>
      </dgm:t>
    </dgm:pt>
    <dgm:pt modelId="{CD4771E9-957A-5040-8E28-F6B47955C60B}">
      <dgm:prSet phldrT="[Text]"/>
      <dgm:spPr/>
      <dgm:t>
        <a:bodyPr/>
        <a:lstStyle/>
        <a:p>
          <a:r>
            <a:rPr lang="en-US" b="1" dirty="0" smtClean="0"/>
            <a:t>Assertiveness, emotional inexpressiveness, insensitivity to others</a:t>
          </a:r>
          <a:endParaRPr lang="en-US" b="1" dirty="0"/>
        </a:p>
      </dgm:t>
    </dgm:pt>
    <dgm:pt modelId="{09B4307B-95CB-F640-94A7-938E9CD8A9EE}" type="parTrans" cxnId="{AAF40A8D-1FEA-AA49-8B6E-8497896540C9}">
      <dgm:prSet/>
      <dgm:spPr/>
      <dgm:t>
        <a:bodyPr/>
        <a:lstStyle/>
        <a:p>
          <a:endParaRPr lang="en-US"/>
        </a:p>
      </dgm:t>
    </dgm:pt>
    <dgm:pt modelId="{3AC55A68-20AA-334F-9A20-D1E789B53FAB}" type="sibTrans" cxnId="{AAF40A8D-1FEA-AA49-8B6E-8497896540C9}">
      <dgm:prSet/>
      <dgm:spPr/>
      <dgm:t>
        <a:bodyPr/>
        <a:lstStyle/>
        <a:p>
          <a:endParaRPr lang="en-US"/>
        </a:p>
      </dgm:t>
    </dgm:pt>
    <dgm:pt modelId="{3143B592-9318-9B4B-9D3D-241774037682}">
      <dgm:prSet phldrT="[Text]"/>
      <dgm:spPr/>
      <dgm:t>
        <a:bodyPr/>
        <a:lstStyle/>
        <a:p>
          <a:r>
            <a:rPr lang="en-US" b="1" dirty="0" smtClean="0"/>
            <a:t>Tchambuli</a:t>
          </a:r>
          <a:endParaRPr lang="en-US" b="1" dirty="0"/>
        </a:p>
      </dgm:t>
    </dgm:pt>
    <dgm:pt modelId="{7A6D712C-3002-8841-B5F2-BAA25E155615}" type="parTrans" cxnId="{F2CD47E6-E6F5-DE45-906E-0936236DE38F}">
      <dgm:prSet/>
      <dgm:spPr/>
      <dgm:t>
        <a:bodyPr/>
        <a:lstStyle/>
        <a:p>
          <a:endParaRPr lang="en-US"/>
        </a:p>
      </dgm:t>
    </dgm:pt>
    <dgm:pt modelId="{0276DBDC-EC7C-B44D-8CDB-4E02DCB1E925}" type="sibTrans" cxnId="{F2CD47E6-E6F5-DE45-906E-0936236DE38F}">
      <dgm:prSet/>
      <dgm:spPr/>
      <dgm:t>
        <a:bodyPr/>
        <a:lstStyle/>
        <a:p>
          <a:endParaRPr lang="en-US"/>
        </a:p>
      </dgm:t>
    </dgm:pt>
    <dgm:pt modelId="{A6BEDD5F-FDA3-C342-A2D8-AE8F1AABBFF4}">
      <dgm:prSet phldrT="[Text]"/>
      <dgm:spPr/>
      <dgm:t>
        <a:bodyPr/>
        <a:lstStyle/>
        <a:p>
          <a:r>
            <a:rPr lang="en-US" b="1" dirty="0" smtClean="0"/>
            <a:t>Women: dominant, shrewd, assertive, managerial</a:t>
          </a:r>
          <a:endParaRPr lang="en-US" b="1" dirty="0"/>
        </a:p>
      </dgm:t>
    </dgm:pt>
    <dgm:pt modelId="{98D8AFC6-E3D9-C44A-B464-6C1CCCFDAEA6}" type="parTrans" cxnId="{BA28A6C3-17A4-0F43-99CC-5D6CD6F5E29D}">
      <dgm:prSet/>
      <dgm:spPr/>
      <dgm:t>
        <a:bodyPr/>
        <a:lstStyle/>
        <a:p>
          <a:endParaRPr lang="en-US"/>
        </a:p>
      </dgm:t>
    </dgm:pt>
    <dgm:pt modelId="{886F7D3F-1B75-B84C-B0F7-C5C6F36CB714}" type="sibTrans" cxnId="{BA28A6C3-17A4-0F43-99CC-5D6CD6F5E29D}">
      <dgm:prSet/>
      <dgm:spPr/>
      <dgm:t>
        <a:bodyPr/>
        <a:lstStyle/>
        <a:p>
          <a:endParaRPr lang="en-US"/>
        </a:p>
      </dgm:t>
    </dgm:pt>
    <dgm:pt modelId="{39BDEB03-034F-2340-B8C5-EDA5EF780144}">
      <dgm:prSet phldrT="[Text]"/>
      <dgm:spPr/>
      <dgm:t>
        <a:bodyPr/>
        <a:lstStyle/>
        <a:p>
          <a:r>
            <a:rPr lang="en-US" b="1" dirty="0" smtClean="0"/>
            <a:t>Men: submissive, emotional, delicate </a:t>
          </a:r>
          <a:endParaRPr lang="en-US" b="1" dirty="0"/>
        </a:p>
      </dgm:t>
    </dgm:pt>
    <dgm:pt modelId="{E43B9CDE-99FE-4245-BA61-6CD8B706B6A8}" type="parTrans" cxnId="{69B22203-6479-EF48-AE23-2FDC46724E37}">
      <dgm:prSet/>
      <dgm:spPr/>
      <dgm:t>
        <a:bodyPr/>
        <a:lstStyle/>
        <a:p>
          <a:endParaRPr lang="en-US"/>
        </a:p>
      </dgm:t>
    </dgm:pt>
    <dgm:pt modelId="{F9B2493C-DC25-E240-97F4-A559F7C3E345}" type="sibTrans" cxnId="{69B22203-6479-EF48-AE23-2FDC46724E37}">
      <dgm:prSet/>
      <dgm:spPr/>
      <dgm:t>
        <a:bodyPr/>
        <a:lstStyle/>
        <a:p>
          <a:endParaRPr lang="en-US"/>
        </a:p>
      </dgm:t>
    </dgm:pt>
    <dgm:pt modelId="{BC063D2E-11A3-4C4C-A83F-66B3C0CBED76}" type="pres">
      <dgm:prSet presAssocID="{AAFB6D3B-28A1-D441-B911-FD6CC56BA7F1}" presName="Name0" presStyleCnt="0">
        <dgm:presLayoutVars>
          <dgm:dir/>
          <dgm:animLvl val="lvl"/>
          <dgm:resizeHandles val="exact"/>
        </dgm:presLayoutVars>
      </dgm:prSet>
      <dgm:spPr/>
      <dgm:t>
        <a:bodyPr/>
        <a:lstStyle/>
        <a:p>
          <a:endParaRPr lang="en-US"/>
        </a:p>
      </dgm:t>
    </dgm:pt>
    <dgm:pt modelId="{E1163EBD-A52E-3949-8947-F6E6D045D351}" type="pres">
      <dgm:prSet presAssocID="{A08EE32F-D4F7-6249-B54D-282714A8B55E}" presName="linNode" presStyleCnt="0"/>
      <dgm:spPr/>
    </dgm:pt>
    <dgm:pt modelId="{69922BCA-4CB6-8444-97B2-B9B78F85010E}" type="pres">
      <dgm:prSet presAssocID="{A08EE32F-D4F7-6249-B54D-282714A8B55E}" presName="parentText" presStyleLbl="node1" presStyleIdx="0" presStyleCnt="3">
        <dgm:presLayoutVars>
          <dgm:chMax val="1"/>
          <dgm:bulletEnabled val="1"/>
        </dgm:presLayoutVars>
      </dgm:prSet>
      <dgm:spPr/>
      <dgm:t>
        <a:bodyPr/>
        <a:lstStyle/>
        <a:p>
          <a:endParaRPr lang="en-US"/>
        </a:p>
      </dgm:t>
    </dgm:pt>
    <dgm:pt modelId="{09724B5E-CF89-7645-86F5-388408243C6A}" type="pres">
      <dgm:prSet presAssocID="{A08EE32F-D4F7-6249-B54D-282714A8B55E}" presName="descendantText" presStyleLbl="alignAccFollowNode1" presStyleIdx="0" presStyleCnt="3">
        <dgm:presLayoutVars>
          <dgm:bulletEnabled val="1"/>
        </dgm:presLayoutVars>
      </dgm:prSet>
      <dgm:spPr/>
      <dgm:t>
        <a:bodyPr/>
        <a:lstStyle/>
        <a:p>
          <a:endParaRPr lang="en-US"/>
        </a:p>
      </dgm:t>
    </dgm:pt>
    <dgm:pt modelId="{44893CFF-5A0E-9D4A-8353-E1E828A11251}" type="pres">
      <dgm:prSet presAssocID="{9B5C312A-8E04-5F49-9ECF-383C316D7AC0}" presName="sp" presStyleCnt="0"/>
      <dgm:spPr/>
    </dgm:pt>
    <dgm:pt modelId="{FDDB65CE-5267-5E47-9B99-A08B03C25BB7}" type="pres">
      <dgm:prSet presAssocID="{E97A0E10-6BBB-F446-8E41-A57FB87EDF5B}" presName="linNode" presStyleCnt="0"/>
      <dgm:spPr/>
    </dgm:pt>
    <dgm:pt modelId="{C29EAEB9-8330-5B4E-8172-607D5979CF32}" type="pres">
      <dgm:prSet presAssocID="{E97A0E10-6BBB-F446-8E41-A57FB87EDF5B}" presName="parentText" presStyleLbl="node1" presStyleIdx="1" presStyleCnt="3">
        <dgm:presLayoutVars>
          <dgm:chMax val="1"/>
          <dgm:bulletEnabled val="1"/>
        </dgm:presLayoutVars>
      </dgm:prSet>
      <dgm:spPr/>
      <dgm:t>
        <a:bodyPr/>
        <a:lstStyle/>
        <a:p>
          <a:endParaRPr lang="en-US"/>
        </a:p>
      </dgm:t>
    </dgm:pt>
    <dgm:pt modelId="{42D0EF6F-1170-6B46-844B-4165AC83EB50}" type="pres">
      <dgm:prSet presAssocID="{E97A0E10-6BBB-F446-8E41-A57FB87EDF5B}" presName="descendantText" presStyleLbl="alignAccFollowNode1" presStyleIdx="1" presStyleCnt="3">
        <dgm:presLayoutVars>
          <dgm:bulletEnabled val="1"/>
        </dgm:presLayoutVars>
      </dgm:prSet>
      <dgm:spPr/>
      <dgm:t>
        <a:bodyPr/>
        <a:lstStyle/>
        <a:p>
          <a:endParaRPr lang="en-US"/>
        </a:p>
      </dgm:t>
    </dgm:pt>
    <dgm:pt modelId="{B6918462-91D7-A841-B160-8FC249322385}" type="pres">
      <dgm:prSet presAssocID="{7F9808C2-10ED-7846-BF39-19851E84DFA2}" presName="sp" presStyleCnt="0"/>
      <dgm:spPr/>
    </dgm:pt>
    <dgm:pt modelId="{3F00D614-2C95-E44C-808A-02606A0D69AE}" type="pres">
      <dgm:prSet presAssocID="{3143B592-9318-9B4B-9D3D-241774037682}" presName="linNode" presStyleCnt="0"/>
      <dgm:spPr/>
    </dgm:pt>
    <dgm:pt modelId="{1E0AFD32-4CF6-D941-A271-5AD37EFEAA68}" type="pres">
      <dgm:prSet presAssocID="{3143B592-9318-9B4B-9D3D-241774037682}" presName="parentText" presStyleLbl="node1" presStyleIdx="2" presStyleCnt="3">
        <dgm:presLayoutVars>
          <dgm:chMax val="1"/>
          <dgm:bulletEnabled val="1"/>
        </dgm:presLayoutVars>
      </dgm:prSet>
      <dgm:spPr/>
      <dgm:t>
        <a:bodyPr/>
        <a:lstStyle/>
        <a:p>
          <a:endParaRPr lang="en-US"/>
        </a:p>
      </dgm:t>
    </dgm:pt>
    <dgm:pt modelId="{CFE532AE-DD34-2544-B904-C09D877A655A}" type="pres">
      <dgm:prSet presAssocID="{3143B592-9318-9B4B-9D3D-241774037682}" presName="descendantText" presStyleLbl="alignAccFollowNode1" presStyleIdx="2" presStyleCnt="3">
        <dgm:presLayoutVars>
          <dgm:bulletEnabled val="1"/>
        </dgm:presLayoutVars>
      </dgm:prSet>
      <dgm:spPr/>
      <dgm:t>
        <a:bodyPr/>
        <a:lstStyle/>
        <a:p>
          <a:endParaRPr lang="en-US"/>
        </a:p>
      </dgm:t>
    </dgm:pt>
  </dgm:ptLst>
  <dgm:cxnLst>
    <dgm:cxn modelId="{F2CD47E6-E6F5-DE45-906E-0936236DE38F}" srcId="{AAFB6D3B-28A1-D441-B911-FD6CC56BA7F1}" destId="{3143B592-9318-9B4B-9D3D-241774037682}" srcOrd="2" destOrd="0" parTransId="{7A6D712C-3002-8841-B5F2-BAA25E155615}" sibTransId="{0276DBDC-EC7C-B44D-8CDB-4E02DCB1E925}"/>
    <dgm:cxn modelId="{AE526F03-666E-0A40-91DE-29AAAB1DAC50}" type="presOf" srcId="{AAFB6D3B-28A1-D441-B911-FD6CC56BA7F1}" destId="{BC063D2E-11A3-4C4C-A83F-66B3C0CBED76}" srcOrd="0" destOrd="0" presId="urn:microsoft.com/office/officeart/2005/8/layout/vList5"/>
    <dgm:cxn modelId="{6704D581-663F-224E-8BA7-D0F2AA32B7C2}" type="presOf" srcId="{E97A0E10-6BBB-F446-8E41-A57FB87EDF5B}" destId="{C29EAEB9-8330-5B4E-8172-607D5979CF32}" srcOrd="0" destOrd="0" presId="urn:microsoft.com/office/officeart/2005/8/layout/vList5"/>
    <dgm:cxn modelId="{D65BCFE4-EA36-2540-85E5-F13A96D1F09B}" type="presOf" srcId="{16E7C5C1-C1EE-A645-A863-7ECD50B9A91C}" destId="{09724B5E-CF89-7645-86F5-388408243C6A}" srcOrd="0" destOrd="0" presId="urn:microsoft.com/office/officeart/2005/8/layout/vList5"/>
    <dgm:cxn modelId="{1217E48B-9ABD-A641-B9E2-0EE8A20026B9}" type="presOf" srcId="{39BDEB03-034F-2340-B8C5-EDA5EF780144}" destId="{CFE532AE-DD34-2544-B904-C09D877A655A}" srcOrd="0" destOrd="1" presId="urn:microsoft.com/office/officeart/2005/8/layout/vList5"/>
    <dgm:cxn modelId="{69B22203-6479-EF48-AE23-2FDC46724E37}" srcId="{3143B592-9318-9B4B-9D3D-241774037682}" destId="{39BDEB03-034F-2340-B8C5-EDA5EF780144}" srcOrd="1" destOrd="0" parTransId="{E43B9CDE-99FE-4245-BA61-6CD8B706B6A8}" sibTransId="{F9B2493C-DC25-E240-97F4-A559F7C3E345}"/>
    <dgm:cxn modelId="{CCA9D26E-2750-9540-8DA6-1C126C3D1FCE}" srcId="{A08EE32F-D4F7-6249-B54D-282714A8B55E}" destId="{16E7C5C1-C1EE-A645-A863-7ECD50B9A91C}" srcOrd="0" destOrd="0" parTransId="{65E9F285-E83C-8845-9839-1DBEF74ED06F}" sibTransId="{1C3E209B-4F45-5B4E-BDA9-A77E3A87C8FC}"/>
    <dgm:cxn modelId="{9192D758-746E-354A-98E2-FE9D6A767BF0}" type="presOf" srcId="{A08EE32F-D4F7-6249-B54D-282714A8B55E}" destId="{69922BCA-4CB6-8444-97B2-B9B78F85010E}" srcOrd="0" destOrd="0" presId="urn:microsoft.com/office/officeart/2005/8/layout/vList5"/>
    <dgm:cxn modelId="{64D52FF4-678C-3F41-80D2-C51C66C3102E}" srcId="{AAFB6D3B-28A1-D441-B911-FD6CC56BA7F1}" destId="{E97A0E10-6BBB-F446-8E41-A57FB87EDF5B}" srcOrd="1" destOrd="0" parTransId="{DA718B5C-CB46-1947-A052-6EC8178164EF}" sibTransId="{7F9808C2-10ED-7846-BF39-19851E84DFA2}"/>
    <dgm:cxn modelId="{5D5F1002-CCC3-3D48-9405-23CF6235DE1E}" type="presOf" srcId="{3143B592-9318-9B4B-9D3D-241774037682}" destId="{1E0AFD32-4CF6-D941-A271-5AD37EFEAA68}" srcOrd="0" destOrd="0" presId="urn:microsoft.com/office/officeart/2005/8/layout/vList5"/>
    <dgm:cxn modelId="{09DB840D-94DB-2C4D-917C-2B00DF4FB8ED}" type="presOf" srcId="{A6BEDD5F-FDA3-C342-A2D8-AE8F1AABBFF4}" destId="{CFE532AE-DD34-2544-B904-C09D877A655A}" srcOrd="0" destOrd="0" presId="urn:microsoft.com/office/officeart/2005/8/layout/vList5"/>
    <dgm:cxn modelId="{CD922FC7-C1F2-A644-ACC8-7E54F4B31D34}" srcId="{AAFB6D3B-28A1-D441-B911-FD6CC56BA7F1}" destId="{A08EE32F-D4F7-6249-B54D-282714A8B55E}" srcOrd="0" destOrd="0" parTransId="{A05D92DE-3BB1-394F-88AE-718C208C2CB4}" sibTransId="{9B5C312A-8E04-5F49-9ECF-383C316D7AC0}"/>
    <dgm:cxn modelId="{AAF40A8D-1FEA-AA49-8B6E-8497896540C9}" srcId="{E97A0E10-6BBB-F446-8E41-A57FB87EDF5B}" destId="{CD4771E9-957A-5040-8E28-F6B47955C60B}" srcOrd="0" destOrd="0" parTransId="{09B4307B-95CB-F640-94A7-938E9CD8A9EE}" sibTransId="{3AC55A68-20AA-334F-9A20-D1E789B53FAB}"/>
    <dgm:cxn modelId="{BA28A6C3-17A4-0F43-99CC-5D6CD6F5E29D}" srcId="{3143B592-9318-9B4B-9D3D-241774037682}" destId="{A6BEDD5F-FDA3-C342-A2D8-AE8F1AABBFF4}" srcOrd="0" destOrd="0" parTransId="{98D8AFC6-E3D9-C44A-B464-6C1CCCFDAEA6}" sibTransId="{886F7D3F-1B75-B84C-B0F7-C5C6F36CB714}"/>
    <dgm:cxn modelId="{76D4FED8-60C0-9146-9F84-9BAF2DD96024}" type="presOf" srcId="{CD4771E9-957A-5040-8E28-F6B47955C60B}" destId="{42D0EF6F-1170-6B46-844B-4165AC83EB50}" srcOrd="0" destOrd="0" presId="urn:microsoft.com/office/officeart/2005/8/layout/vList5"/>
    <dgm:cxn modelId="{BC82F5ED-6181-FB41-9925-BFFE0B702CDA}" type="presParOf" srcId="{BC063D2E-11A3-4C4C-A83F-66B3C0CBED76}" destId="{E1163EBD-A52E-3949-8947-F6E6D045D351}" srcOrd="0" destOrd="0" presId="urn:microsoft.com/office/officeart/2005/8/layout/vList5"/>
    <dgm:cxn modelId="{CCA3361C-841E-E347-8D70-94DF122272B4}" type="presParOf" srcId="{E1163EBD-A52E-3949-8947-F6E6D045D351}" destId="{69922BCA-4CB6-8444-97B2-B9B78F85010E}" srcOrd="0" destOrd="0" presId="urn:microsoft.com/office/officeart/2005/8/layout/vList5"/>
    <dgm:cxn modelId="{0DBC10E4-3374-4247-A1F9-2A6D5967DFAF}" type="presParOf" srcId="{E1163EBD-A52E-3949-8947-F6E6D045D351}" destId="{09724B5E-CF89-7645-86F5-388408243C6A}" srcOrd="1" destOrd="0" presId="urn:microsoft.com/office/officeart/2005/8/layout/vList5"/>
    <dgm:cxn modelId="{B038B0FA-88A3-054B-BDEE-412F713A285F}" type="presParOf" srcId="{BC063D2E-11A3-4C4C-A83F-66B3C0CBED76}" destId="{44893CFF-5A0E-9D4A-8353-E1E828A11251}" srcOrd="1" destOrd="0" presId="urn:microsoft.com/office/officeart/2005/8/layout/vList5"/>
    <dgm:cxn modelId="{3180C8E8-7062-814A-B651-BAACD5891AFB}" type="presParOf" srcId="{BC063D2E-11A3-4C4C-A83F-66B3C0CBED76}" destId="{FDDB65CE-5267-5E47-9B99-A08B03C25BB7}" srcOrd="2" destOrd="0" presId="urn:microsoft.com/office/officeart/2005/8/layout/vList5"/>
    <dgm:cxn modelId="{1AAFDBAE-A595-D94C-B6D6-0236F9872858}" type="presParOf" srcId="{FDDB65CE-5267-5E47-9B99-A08B03C25BB7}" destId="{C29EAEB9-8330-5B4E-8172-607D5979CF32}" srcOrd="0" destOrd="0" presId="urn:microsoft.com/office/officeart/2005/8/layout/vList5"/>
    <dgm:cxn modelId="{23FA3CC9-D8C4-AB4A-A57A-A02E327D1ECE}" type="presParOf" srcId="{FDDB65CE-5267-5E47-9B99-A08B03C25BB7}" destId="{42D0EF6F-1170-6B46-844B-4165AC83EB50}" srcOrd="1" destOrd="0" presId="urn:microsoft.com/office/officeart/2005/8/layout/vList5"/>
    <dgm:cxn modelId="{466BCAAE-581D-7D43-909E-66ED83C02521}" type="presParOf" srcId="{BC063D2E-11A3-4C4C-A83F-66B3C0CBED76}" destId="{B6918462-91D7-A841-B160-8FC249322385}" srcOrd="3" destOrd="0" presId="urn:microsoft.com/office/officeart/2005/8/layout/vList5"/>
    <dgm:cxn modelId="{A7D586BB-EED5-E949-89B0-281C6DEFE79D}" type="presParOf" srcId="{BC063D2E-11A3-4C4C-A83F-66B3C0CBED76}" destId="{3F00D614-2C95-E44C-808A-02606A0D69AE}" srcOrd="4" destOrd="0" presId="urn:microsoft.com/office/officeart/2005/8/layout/vList5"/>
    <dgm:cxn modelId="{485A2B89-0601-D045-A600-5BFE01336DB6}" type="presParOf" srcId="{3F00D614-2C95-E44C-808A-02606A0D69AE}" destId="{1E0AFD32-4CF6-D941-A271-5AD37EFEAA68}" srcOrd="0" destOrd="0" presId="urn:microsoft.com/office/officeart/2005/8/layout/vList5"/>
    <dgm:cxn modelId="{4F69E864-3C81-B143-BA02-4F33AD85DFC5}" type="presParOf" srcId="{3F00D614-2C95-E44C-808A-02606A0D69AE}" destId="{CFE532AE-DD34-2544-B904-C09D877A655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24B5E-CF89-7645-86F5-388408243C6A}">
      <dsp:nvSpPr>
        <dsp:cNvPr id="0" name=""/>
        <dsp:cNvSpPr/>
      </dsp:nvSpPr>
      <dsp:spPr>
        <a:xfrm rot="5400000">
          <a:off x="4617820" y="-1731539"/>
          <a:ext cx="1127559" cy="487680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smtClean="0"/>
            <a:t>Cooperation, passivity, sensitivity to others </a:t>
          </a:r>
          <a:endParaRPr lang="en-US" sz="1900" b="1" kern="1200" dirty="0"/>
        </a:p>
      </dsp:txBody>
      <dsp:txXfrm rot="-5400000">
        <a:off x="2743200" y="198124"/>
        <a:ext cx="4821757" cy="1017473"/>
      </dsp:txXfrm>
    </dsp:sp>
    <dsp:sp modelId="{69922BCA-4CB6-8444-97B2-B9B78F85010E}">
      <dsp:nvSpPr>
        <dsp:cNvPr id="0" name=""/>
        <dsp:cNvSpPr/>
      </dsp:nvSpPr>
      <dsp:spPr>
        <a:xfrm>
          <a:off x="0" y="2135"/>
          <a:ext cx="2743200" cy="1409449"/>
        </a:xfrm>
        <a:prstGeom prst="roundRect">
          <a:avLst/>
        </a:prstGeom>
        <a:solidFill>
          <a:schemeClr val="accent2">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kern="1200" dirty="0" smtClean="0"/>
            <a:t>Arapesh</a:t>
          </a:r>
          <a:endParaRPr lang="en-US" sz="2700" b="1" kern="1200" dirty="0"/>
        </a:p>
      </dsp:txBody>
      <dsp:txXfrm>
        <a:off x="68804" y="70939"/>
        <a:ext cx="2605592" cy="1271841"/>
      </dsp:txXfrm>
    </dsp:sp>
    <dsp:sp modelId="{42D0EF6F-1170-6B46-844B-4165AC83EB50}">
      <dsp:nvSpPr>
        <dsp:cNvPr id="0" name=""/>
        <dsp:cNvSpPr/>
      </dsp:nvSpPr>
      <dsp:spPr>
        <a:xfrm rot="5400000">
          <a:off x="4617820" y="-251618"/>
          <a:ext cx="1127559" cy="4876800"/>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smtClean="0"/>
            <a:t>Assertiveness, emotional inexpressiveness, insensitivity to others</a:t>
          </a:r>
          <a:endParaRPr lang="en-US" sz="1900" b="1" kern="1200" dirty="0"/>
        </a:p>
      </dsp:txBody>
      <dsp:txXfrm rot="-5400000">
        <a:off x="2743200" y="1678045"/>
        <a:ext cx="4821757" cy="1017473"/>
      </dsp:txXfrm>
    </dsp:sp>
    <dsp:sp modelId="{C29EAEB9-8330-5B4E-8172-607D5979CF32}">
      <dsp:nvSpPr>
        <dsp:cNvPr id="0" name=""/>
        <dsp:cNvSpPr/>
      </dsp:nvSpPr>
      <dsp:spPr>
        <a:xfrm>
          <a:off x="0" y="1482056"/>
          <a:ext cx="2743200" cy="1409449"/>
        </a:xfrm>
        <a:prstGeom prst="roundRect">
          <a:avLst/>
        </a:prstGeom>
        <a:solidFill>
          <a:schemeClr val="accent3">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kern="1200" dirty="0" smtClean="0"/>
            <a:t>Mundugumor</a:t>
          </a:r>
          <a:endParaRPr lang="en-US" sz="2700" b="1" kern="1200" dirty="0"/>
        </a:p>
      </dsp:txBody>
      <dsp:txXfrm>
        <a:off x="68804" y="1550860"/>
        <a:ext cx="2605592" cy="1271841"/>
      </dsp:txXfrm>
    </dsp:sp>
    <dsp:sp modelId="{CFE532AE-DD34-2544-B904-C09D877A655A}">
      <dsp:nvSpPr>
        <dsp:cNvPr id="0" name=""/>
        <dsp:cNvSpPr/>
      </dsp:nvSpPr>
      <dsp:spPr>
        <a:xfrm rot="5400000">
          <a:off x="4617820" y="1228302"/>
          <a:ext cx="1127559" cy="487680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smtClean="0"/>
            <a:t>Women: dominant, shrewd, assertive, managerial</a:t>
          </a:r>
          <a:endParaRPr lang="en-US" sz="1900" b="1" kern="1200" dirty="0"/>
        </a:p>
        <a:p>
          <a:pPr marL="171450" lvl="1" indent="-171450" algn="l" defTabSz="844550">
            <a:lnSpc>
              <a:spcPct val="90000"/>
            </a:lnSpc>
            <a:spcBef>
              <a:spcPct val="0"/>
            </a:spcBef>
            <a:spcAft>
              <a:spcPct val="15000"/>
            </a:spcAft>
            <a:buChar char="••"/>
          </a:pPr>
          <a:r>
            <a:rPr lang="en-US" sz="1900" b="1" kern="1200" dirty="0" smtClean="0"/>
            <a:t>Men: submissive, emotional, delicate </a:t>
          </a:r>
          <a:endParaRPr lang="en-US" sz="1900" b="1" kern="1200" dirty="0"/>
        </a:p>
      </dsp:txBody>
      <dsp:txXfrm rot="-5400000">
        <a:off x="2743200" y="3157966"/>
        <a:ext cx="4821757" cy="1017473"/>
      </dsp:txXfrm>
    </dsp:sp>
    <dsp:sp modelId="{1E0AFD32-4CF6-D941-A271-5AD37EFEAA68}">
      <dsp:nvSpPr>
        <dsp:cNvPr id="0" name=""/>
        <dsp:cNvSpPr/>
      </dsp:nvSpPr>
      <dsp:spPr>
        <a:xfrm>
          <a:off x="0" y="2961978"/>
          <a:ext cx="2743200" cy="1409449"/>
        </a:xfrm>
        <a:prstGeom prst="roundRect">
          <a:avLst/>
        </a:prstGeom>
        <a:solidFill>
          <a:schemeClr val="accent4">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kern="1200" dirty="0" smtClean="0"/>
            <a:t>Tchambuli</a:t>
          </a:r>
          <a:endParaRPr lang="en-US" sz="2700" b="1" kern="1200" dirty="0"/>
        </a:p>
      </dsp:txBody>
      <dsp:txXfrm>
        <a:off x="68804" y="3030782"/>
        <a:ext cx="2605592" cy="127184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82CD44-3EA4-2041-BF69-750AEA73D5B0}" type="datetimeFigureOut">
              <a:rPr lang="en-US" smtClean="0"/>
              <a:t>9/15/2015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CA1EA-E6D8-4044-8004-F353341ECB42}" type="slidenum">
              <a:rPr lang="en-US" smtClean="0"/>
              <a:t>‹#›</a:t>
            </a:fld>
            <a:endParaRPr lang="en-US" dirty="0"/>
          </a:p>
        </p:txBody>
      </p:sp>
    </p:spTree>
    <p:extLst>
      <p:ext uri="{BB962C8B-B14F-4D97-AF65-F5344CB8AC3E}">
        <p14:creationId xmlns:p14="http://schemas.microsoft.com/office/powerpoint/2010/main" val="36986204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a:t>
            </a:fld>
            <a:endParaRPr lang="en-US" dirty="0"/>
          </a:p>
        </p:txBody>
      </p:sp>
    </p:spTree>
    <p:extLst>
      <p:ext uri="{BB962C8B-B14F-4D97-AF65-F5344CB8AC3E}">
        <p14:creationId xmlns:p14="http://schemas.microsoft.com/office/powerpoint/2010/main" val="205464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Doctors</a:t>
            </a:r>
            <a:r>
              <a:rPr lang="en-US" baseline="0" dirty="0" smtClean="0"/>
              <a:t> believe that operation is best for the child to be younger, so that the child has better development.</a:t>
            </a:r>
          </a:p>
          <a:p>
            <a:r>
              <a:rPr lang="en-US" baseline="0" dirty="0" smtClean="0"/>
              <a:t>Individual who has no surgery thought of thinking as excluded in society. </a:t>
            </a: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12</a:t>
            </a:fld>
            <a:endParaRPr lang="en-US" dirty="0"/>
          </a:p>
        </p:txBody>
      </p:sp>
    </p:spTree>
    <p:extLst>
      <p:ext uri="{BB962C8B-B14F-4D97-AF65-F5344CB8AC3E}">
        <p14:creationId xmlns:p14="http://schemas.microsoft.com/office/powerpoint/2010/main" val="3626631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13</a:t>
            </a:fld>
            <a:endParaRPr lang="en-US" dirty="0"/>
          </a:p>
        </p:txBody>
      </p:sp>
    </p:spTree>
    <p:extLst>
      <p:ext uri="{BB962C8B-B14F-4D97-AF65-F5344CB8AC3E}">
        <p14:creationId xmlns:p14="http://schemas.microsoft.com/office/powerpoint/2010/main" val="3626631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14</a:t>
            </a:fld>
            <a:endParaRPr lang="en-US" dirty="0"/>
          </a:p>
        </p:txBody>
      </p:sp>
    </p:spTree>
    <p:extLst>
      <p:ext uri="{BB962C8B-B14F-4D97-AF65-F5344CB8AC3E}">
        <p14:creationId xmlns:p14="http://schemas.microsoft.com/office/powerpoint/2010/main" val="362663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baseline="0" dirty="0" smtClean="0"/>
              <a:t>For intersex people, there is no consistency between biology and gender.</a:t>
            </a:r>
          </a:p>
          <a:p>
            <a:pPr marL="0" indent="0">
              <a:spcBef>
                <a:spcPts val="0"/>
              </a:spcBef>
              <a:spcAft>
                <a:spcPts val="0"/>
              </a:spcAft>
              <a:buFont typeface="Arial"/>
              <a:buNone/>
            </a:pPr>
            <a:r>
              <a:rPr lang="en-US" sz="1200" baseline="0" dirty="0" smtClean="0"/>
              <a:t>Need to take into account what encouragement do parents give to their children. </a:t>
            </a: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15</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16</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a:t>
            </a:r>
            <a:r>
              <a:rPr lang="en-US" baseline="0" dirty="0" smtClean="0"/>
              <a:t> of masculinity is not universal, and gender expectations are strongly shaped by the social context. </a:t>
            </a:r>
            <a:endParaRPr lang="en-US"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17</a:t>
            </a:fld>
            <a:endParaRPr lang="en-US" dirty="0"/>
          </a:p>
        </p:txBody>
      </p:sp>
    </p:spTree>
    <p:extLst>
      <p:ext uri="{BB962C8B-B14F-4D97-AF65-F5344CB8AC3E}">
        <p14:creationId xmlns:p14="http://schemas.microsoft.com/office/powerpoint/2010/main" val="2975353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18</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baseline="0" dirty="0" smtClean="0"/>
              <a:t>We do not know how to interact with people if we do not know their gender.</a:t>
            </a: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19</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baseline="0" dirty="0" smtClean="0"/>
              <a:t>Male nurses are not used to by the society, but still display masculinity by doing certain tasks such as carrying patients.</a:t>
            </a: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20</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baseline="0" dirty="0" smtClean="0"/>
              <a:t>Boys who are sissy are questioned of their sexuality and wondered if will become homo</a:t>
            </a:r>
          </a:p>
          <a:p>
            <a:pPr marL="0" indent="0">
              <a:spcBef>
                <a:spcPts val="0"/>
              </a:spcBef>
              <a:spcAft>
                <a:spcPts val="0"/>
              </a:spcAft>
              <a:buFont typeface="Arial"/>
              <a:buNone/>
            </a:pPr>
            <a:r>
              <a:rPr lang="en-US" sz="1200" baseline="0" dirty="0" smtClean="0"/>
              <a:t>Tomboy- less negative</a:t>
            </a:r>
          </a:p>
          <a:p>
            <a:pPr marL="0" indent="0">
              <a:spcBef>
                <a:spcPts val="0"/>
              </a:spcBef>
              <a:spcAft>
                <a:spcPts val="0"/>
              </a:spcAft>
              <a:buFont typeface="Arial"/>
              <a:buNone/>
            </a:pPr>
            <a:r>
              <a:rPr lang="en-US" sz="1200" baseline="0" dirty="0" smtClean="0"/>
              <a:t>Due to the society that is build around men, and thus</a:t>
            </a: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21</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4</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22</a:t>
            </a:fld>
            <a:endParaRPr lang="en-US" dirty="0"/>
          </a:p>
        </p:txBody>
      </p:sp>
    </p:spTree>
    <p:extLst>
      <p:ext uri="{BB962C8B-B14F-4D97-AF65-F5344CB8AC3E}">
        <p14:creationId xmlns:p14="http://schemas.microsoft.com/office/powerpoint/2010/main" val="359668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baseline="0" dirty="0" smtClean="0"/>
              <a:t>Gender is deeply embedded in our society. </a:t>
            </a: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23</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24</a:t>
            </a:fld>
            <a:endParaRPr lang="en-US" dirty="0"/>
          </a:p>
        </p:txBody>
      </p:sp>
    </p:spTree>
    <p:extLst>
      <p:ext uri="{BB962C8B-B14F-4D97-AF65-F5344CB8AC3E}">
        <p14:creationId xmlns:p14="http://schemas.microsoft.com/office/powerpoint/2010/main" val="2939024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25</a:t>
            </a:fld>
            <a:endParaRPr lang="en-US" dirty="0"/>
          </a:p>
        </p:txBody>
      </p:sp>
    </p:spTree>
    <p:extLst>
      <p:ext uri="{BB962C8B-B14F-4D97-AF65-F5344CB8AC3E}">
        <p14:creationId xmlns:p14="http://schemas.microsoft.com/office/powerpoint/2010/main" val="2939024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26</a:t>
            </a:fld>
            <a:endParaRPr lang="en-US" dirty="0"/>
          </a:p>
        </p:txBody>
      </p:sp>
    </p:spTree>
    <p:extLst>
      <p:ext uri="{BB962C8B-B14F-4D97-AF65-F5344CB8AC3E}">
        <p14:creationId xmlns:p14="http://schemas.microsoft.com/office/powerpoint/2010/main" val="2156828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27</a:t>
            </a:fld>
            <a:endParaRPr lang="en-US" dirty="0"/>
          </a:p>
        </p:txBody>
      </p:sp>
    </p:spTree>
    <p:extLst>
      <p:ext uri="{BB962C8B-B14F-4D97-AF65-F5344CB8AC3E}">
        <p14:creationId xmlns:p14="http://schemas.microsoft.com/office/powerpoint/2010/main" val="2156828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28</a:t>
            </a:fld>
            <a:endParaRPr lang="en-US" dirty="0"/>
          </a:p>
        </p:txBody>
      </p:sp>
    </p:spTree>
    <p:extLst>
      <p:ext uri="{BB962C8B-B14F-4D97-AF65-F5344CB8AC3E}">
        <p14:creationId xmlns:p14="http://schemas.microsoft.com/office/powerpoint/2010/main" val="2156828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29</a:t>
            </a:fld>
            <a:endParaRPr lang="en-US" dirty="0"/>
          </a:p>
        </p:txBody>
      </p:sp>
    </p:spTree>
    <p:extLst>
      <p:ext uri="{BB962C8B-B14F-4D97-AF65-F5344CB8AC3E}">
        <p14:creationId xmlns:p14="http://schemas.microsoft.com/office/powerpoint/2010/main" val="2156828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30</a:t>
            </a:fld>
            <a:endParaRPr lang="en-US" dirty="0"/>
          </a:p>
        </p:txBody>
      </p:sp>
    </p:spTree>
    <p:extLst>
      <p:ext uri="{BB962C8B-B14F-4D97-AF65-F5344CB8AC3E}">
        <p14:creationId xmlns:p14="http://schemas.microsoft.com/office/powerpoint/2010/main" val="4271769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31</a:t>
            </a:fld>
            <a:endParaRPr lang="en-US" dirty="0"/>
          </a:p>
        </p:txBody>
      </p:sp>
    </p:spTree>
    <p:extLst>
      <p:ext uri="{BB962C8B-B14F-4D97-AF65-F5344CB8AC3E}">
        <p14:creationId xmlns:p14="http://schemas.microsoft.com/office/powerpoint/2010/main" val="151179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5</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32</a:t>
            </a:fld>
            <a:endParaRPr lang="en-US" dirty="0"/>
          </a:p>
        </p:txBody>
      </p:sp>
    </p:spTree>
    <p:extLst>
      <p:ext uri="{BB962C8B-B14F-4D97-AF65-F5344CB8AC3E}">
        <p14:creationId xmlns:p14="http://schemas.microsoft.com/office/powerpoint/2010/main" val="427176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6</a:t>
            </a:fld>
            <a:endParaRPr lang="en-US" dirty="0"/>
          </a:p>
        </p:txBody>
      </p:sp>
    </p:spTree>
    <p:extLst>
      <p:ext uri="{BB962C8B-B14F-4D97-AF65-F5344CB8AC3E}">
        <p14:creationId xmlns:p14="http://schemas.microsoft.com/office/powerpoint/2010/main" val="161952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7</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aseline="0" dirty="0" smtClean="0"/>
              <a:t>Sex is ascribed to us at birth, while gender is enforced through broader cultural experiences.</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8</a:t>
            </a:fld>
            <a:endParaRPr lang="en-US" dirty="0"/>
          </a:p>
        </p:txBody>
      </p:sp>
    </p:spTree>
    <p:extLst>
      <p:ext uri="{BB962C8B-B14F-4D97-AF65-F5344CB8AC3E}">
        <p14:creationId xmlns:p14="http://schemas.microsoft.com/office/powerpoint/2010/main" val="29171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9</a:t>
            </a:fld>
            <a:endParaRPr lang="en-US" dirty="0"/>
          </a:p>
        </p:txBody>
      </p:sp>
    </p:spTree>
    <p:extLst>
      <p:ext uri="{BB962C8B-B14F-4D97-AF65-F5344CB8AC3E}">
        <p14:creationId xmlns:p14="http://schemas.microsoft.com/office/powerpoint/2010/main" val="29171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10</a:t>
            </a:fld>
            <a:endParaRPr lang="en-US" dirty="0"/>
          </a:p>
        </p:txBody>
      </p:sp>
    </p:spTree>
    <p:extLst>
      <p:ext uri="{BB962C8B-B14F-4D97-AF65-F5344CB8AC3E}">
        <p14:creationId xmlns:p14="http://schemas.microsoft.com/office/powerpoint/2010/main" val="339404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a:t>
            </a:r>
            <a:r>
              <a:rPr lang="en-US" baseline="0" dirty="0" smtClean="0"/>
              <a:t> brands, separate living quarters. </a:t>
            </a: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11</a:t>
            </a:fld>
            <a:endParaRPr lang="en-US" dirty="0"/>
          </a:p>
        </p:txBody>
      </p:sp>
    </p:spTree>
    <p:extLst>
      <p:ext uri="{BB962C8B-B14F-4D97-AF65-F5344CB8AC3E}">
        <p14:creationId xmlns:p14="http://schemas.microsoft.com/office/powerpoint/2010/main" val="401656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8" name="Slide Number Placeholder 7"/>
          <p:cNvSpPr>
            <a:spLocks noGrp="1"/>
          </p:cNvSpPr>
          <p:nvPr>
            <p:ph type="sldNum" sz="quarter" idx="11"/>
          </p:nvPr>
        </p:nvSpPr>
        <p:spPr/>
        <p:txBody>
          <a:bodyPr/>
          <a:lstStyle/>
          <a:p>
            <a:fld id="{D364908C-0507-964B-B4A5-7ACDF23A5347}"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9/15/2015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D227E9D-E75D-6646-8DE1-4678C178D8CA}" type="datetimeFigureOut">
              <a:rPr lang="en-US" smtClean="0"/>
              <a:t>9/15/2015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364908C-0507-964B-B4A5-7ACDF23A5347}"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I9a1rXOpIu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ZdV3VomzKdI"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borgenmagazine.com/court-rules-rape-laws-india/%2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Lecture </a:t>
            </a:r>
            <a:r>
              <a:rPr lang="en-US" sz="3600" dirty="0"/>
              <a:t>6</a:t>
            </a:r>
            <a:r>
              <a:rPr lang="en-US" sz="3600" dirty="0" smtClean="0"/>
              <a:t>: </a:t>
            </a:r>
            <a:br>
              <a:rPr lang="en-US" sz="3600" dirty="0" smtClean="0"/>
            </a:br>
            <a:r>
              <a:rPr lang="en-US" sz="3600" dirty="0" smtClean="0"/>
              <a:t>gender and the division of labor part 1</a:t>
            </a:r>
            <a:endParaRPr lang="en-US" sz="3600" dirty="0"/>
          </a:p>
        </p:txBody>
      </p:sp>
      <p:sp>
        <p:nvSpPr>
          <p:cNvPr id="3" name="Subtitle 2"/>
          <p:cNvSpPr>
            <a:spLocks noGrp="1"/>
          </p:cNvSpPr>
          <p:nvPr>
            <p:ph type="subTitle" idx="1"/>
          </p:nvPr>
        </p:nvSpPr>
        <p:spPr>
          <a:xfrm>
            <a:off x="457200" y="4800600"/>
            <a:ext cx="8432800" cy="914400"/>
          </a:xfrm>
        </p:spPr>
        <p:txBody>
          <a:bodyPr>
            <a:noAutofit/>
          </a:bodyPr>
          <a:lstStyle/>
          <a:p>
            <a:r>
              <a:rPr lang="en-US" sz="2800" dirty="0" smtClean="0"/>
              <a:t>SC22o5: Sociology of the family</a:t>
            </a:r>
            <a:endParaRPr lang="en-US" sz="2800" dirty="0"/>
          </a:p>
        </p:txBody>
      </p:sp>
    </p:spTree>
    <p:extLst>
      <p:ext uri="{BB962C8B-B14F-4D97-AF65-F5344CB8AC3E}">
        <p14:creationId xmlns:p14="http://schemas.microsoft.com/office/powerpoint/2010/main" val="19950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a:t>The sexual </a:t>
            </a:r>
            <a:r>
              <a:rPr lang="en-US" sz="3200" dirty="0" smtClean="0"/>
              <a:t>dichotomy</a:t>
            </a:r>
            <a:endParaRPr lang="en-US" sz="3200" dirty="0"/>
          </a:p>
        </p:txBody>
      </p:sp>
      <p:pic>
        <p:nvPicPr>
          <p:cNvPr id="5" name="Content Placeholder 4" descr="Public Bathrooms.jpg"/>
          <p:cNvPicPr>
            <a:picLocks noGrp="1" noChangeAspect="1"/>
          </p:cNvPicPr>
          <p:nvPr>
            <p:ph sz="half" idx="1"/>
          </p:nvPr>
        </p:nvPicPr>
        <p:blipFill>
          <a:blip r:embed="rId3">
            <a:extLst>
              <a:ext uri="{28A0092B-C50C-407E-A947-70E740481C1C}">
                <a14:useLocalDpi xmlns:a14="http://schemas.microsoft.com/office/drawing/2010/main" val="0"/>
              </a:ext>
            </a:extLst>
          </a:blip>
          <a:srcRect t="-41660" b="-41660"/>
          <a:stretch>
            <a:fillRect/>
          </a:stretch>
        </p:blipFill>
        <p:spPr/>
      </p:pic>
      <p:pic>
        <p:nvPicPr>
          <p:cNvPr id="6" name="Content Placeholder 5" descr="Sports Leagues.jpg"/>
          <p:cNvPicPr>
            <a:picLocks noGrp="1" noChangeAspect="1"/>
          </p:cNvPicPr>
          <p:nvPr>
            <p:ph sz="half" idx="2"/>
          </p:nvPr>
        </p:nvPicPr>
        <p:blipFill>
          <a:blip r:embed="rId4">
            <a:extLst>
              <a:ext uri="{28A0092B-C50C-407E-A947-70E740481C1C}">
                <a14:useLocalDpi xmlns:a14="http://schemas.microsoft.com/office/drawing/2010/main" val="0"/>
              </a:ext>
            </a:extLst>
          </a:blip>
          <a:srcRect t="-72393" b="-72393"/>
          <a:stretch>
            <a:fillRect/>
          </a:stretch>
        </p:blipFill>
        <p:spPr/>
      </p:pic>
    </p:spTree>
    <p:extLst>
      <p:ext uri="{BB962C8B-B14F-4D97-AF65-F5344CB8AC3E}">
        <p14:creationId xmlns:p14="http://schemas.microsoft.com/office/powerpoint/2010/main" val="111344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a:t>The sexual dichotomy</a:t>
            </a:r>
          </a:p>
        </p:txBody>
      </p:sp>
      <p:pic>
        <p:nvPicPr>
          <p:cNvPr id="5" name="Content Placeholder 4" descr="Clothing Sections.jpg"/>
          <p:cNvPicPr>
            <a:picLocks noGrp="1" noChangeAspect="1"/>
          </p:cNvPicPr>
          <p:nvPr>
            <p:ph sz="half" idx="1"/>
          </p:nvPr>
        </p:nvPicPr>
        <p:blipFill>
          <a:blip r:embed="rId3">
            <a:extLst>
              <a:ext uri="{28A0092B-C50C-407E-A947-70E740481C1C}">
                <a14:useLocalDpi xmlns:a14="http://schemas.microsoft.com/office/drawing/2010/main" val="0"/>
              </a:ext>
            </a:extLst>
          </a:blip>
          <a:srcRect t="-41660" b="-41660"/>
          <a:stretch>
            <a:fillRect/>
          </a:stretch>
        </p:blipFill>
        <p:spPr/>
      </p:pic>
      <p:pic>
        <p:nvPicPr>
          <p:cNvPr id="6" name="Content Placeholder 5" descr="Perfume.jpg"/>
          <p:cNvPicPr>
            <a:picLocks noGrp="1" noChangeAspect="1"/>
          </p:cNvPicPr>
          <p:nvPr>
            <p:ph sz="half" idx="2"/>
          </p:nvPr>
        </p:nvPicPr>
        <p:blipFill>
          <a:blip r:embed="rId4">
            <a:extLst>
              <a:ext uri="{28A0092B-C50C-407E-A947-70E740481C1C}">
                <a14:useLocalDpi xmlns:a14="http://schemas.microsoft.com/office/drawing/2010/main" val="0"/>
              </a:ext>
            </a:extLst>
          </a:blip>
          <a:srcRect t="-12853" b="-12853"/>
          <a:stretch>
            <a:fillRect/>
          </a:stretch>
        </p:blipFill>
        <p:spPr/>
      </p:pic>
    </p:spTree>
    <p:extLst>
      <p:ext uri="{BB962C8B-B14F-4D97-AF65-F5344CB8AC3E}">
        <p14:creationId xmlns:p14="http://schemas.microsoft.com/office/powerpoint/2010/main" val="224257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smtClean="0"/>
              <a:t>Intersexuality </a:t>
            </a:r>
            <a:endParaRPr lang="en-US" sz="3200" dirty="0"/>
          </a:p>
        </p:txBody>
      </p:sp>
      <p:sp>
        <p:nvSpPr>
          <p:cNvPr id="6" name="Content Placeholder 5"/>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hlinkClick r:id="rId3"/>
              </a:rPr>
              <a:t>Intersexuals </a:t>
            </a:r>
            <a:endParaRPr lang="en-US" sz="2400" dirty="0" smtClean="0"/>
          </a:p>
          <a:p>
            <a:pPr marL="342900" indent="-342900">
              <a:spcBef>
                <a:spcPts val="0"/>
              </a:spcBef>
              <a:spcAft>
                <a:spcPts val="0"/>
              </a:spcAft>
              <a:buFont typeface="Arial"/>
              <a:buChar char="•"/>
            </a:pPr>
            <a:r>
              <a:rPr lang="en-US" sz="2400" dirty="0" smtClean="0"/>
              <a:t>Individuals in whom biological sexual differentiation is either incomplete or ambiguous  </a:t>
            </a:r>
          </a:p>
          <a:p>
            <a:pPr marL="342900" indent="-342900">
              <a:spcBef>
                <a:spcPts val="0"/>
              </a:spcBef>
              <a:spcAft>
                <a:spcPts val="0"/>
              </a:spcAft>
              <a:buFont typeface="Arial"/>
              <a:buChar char="•"/>
            </a:pPr>
            <a:r>
              <a:rPr lang="en-US" sz="2400" dirty="0" smtClean="0"/>
              <a:t>They may have the chromosomal pattern of a female but the external genitals of a male or they may have both ovaries and testicles</a:t>
            </a:r>
          </a:p>
          <a:p>
            <a:pPr marL="342900" indent="-342900">
              <a:spcBef>
                <a:spcPts val="0"/>
              </a:spcBef>
              <a:spcAft>
                <a:spcPts val="0"/>
              </a:spcAft>
              <a:buFont typeface="Arial"/>
              <a:buChar char="•"/>
            </a:pPr>
            <a:r>
              <a:rPr lang="en-US" sz="2400" dirty="0" smtClean="0"/>
              <a:t>About 1% of all babies born have some form of intersexuality </a:t>
            </a:r>
          </a:p>
          <a:p>
            <a:pPr marL="342900" indent="-342900">
              <a:spcBef>
                <a:spcPts val="0"/>
              </a:spcBef>
              <a:spcAft>
                <a:spcPts val="0"/>
              </a:spcAft>
              <a:buFont typeface="Arial"/>
              <a:buChar char="•"/>
            </a:pPr>
            <a:r>
              <a:rPr lang="en-US" sz="2400" dirty="0" smtClean="0"/>
              <a:t>Medical responses to intersexuals supports the historical and cultural belief that there are only two sexes </a:t>
            </a:r>
          </a:p>
        </p:txBody>
      </p:sp>
    </p:spTree>
    <p:extLst>
      <p:ext uri="{BB962C8B-B14F-4D97-AF65-F5344CB8AC3E}">
        <p14:creationId xmlns:p14="http://schemas.microsoft.com/office/powerpoint/2010/main" val="196865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smtClean="0"/>
              <a:t>Intersexuality </a:t>
            </a:r>
            <a:endParaRPr lang="en-US" sz="3200" dirty="0"/>
          </a:p>
        </p:txBody>
      </p:sp>
      <p:sp>
        <p:nvSpPr>
          <p:cNvPr id="6" name="Content Placeholder 5"/>
          <p:cNvSpPr>
            <a:spLocks noGrp="1"/>
          </p:cNvSpPr>
          <p:nvPr>
            <p:ph idx="1"/>
          </p:nvPr>
        </p:nvSpPr>
        <p:spPr/>
        <p:txBody>
          <a:bodyPr>
            <a:noAutofit/>
          </a:bodyPr>
          <a:lstStyle/>
          <a:p>
            <a:pPr>
              <a:lnSpc>
                <a:spcPct val="120000"/>
              </a:lnSpc>
              <a:spcBef>
                <a:spcPts val="0"/>
              </a:spcBef>
              <a:spcAft>
                <a:spcPts val="0"/>
              </a:spcAft>
            </a:pPr>
            <a:endParaRPr lang="en-US" sz="1600" dirty="0" smtClean="0"/>
          </a:p>
          <a:p>
            <a:pPr>
              <a:lnSpc>
                <a:spcPct val="120000"/>
              </a:lnSpc>
              <a:spcBef>
                <a:spcPts val="0"/>
              </a:spcBef>
              <a:spcAft>
                <a:spcPts val="0"/>
              </a:spcAft>
            </a:pPr>
            <a:r>
              <a:rPr lang="en-US" dirty="0" smtClean="0"/>
              <a:t>Medical responses to intersexuals supports the historical and cultural belief that there are only two sexes </a:t>
            </a:r>
          </a:p>
          <a:p>
            <a:pPr marL="342900" indent="-342900">
              <a:lnSpc>
                <a:spcPct val="120000"/>
              </a:lnSpc>
              <a:spcBef>
                <a:spcPts val="0"/>
              </a:spcBef>
              <a:spcAft>
                <a:spcPts val="0"/>
              </a:spcAft>
              <a:buFont typeface="Arial"/>
              <a:buChar char="•"/>
            </a:pPr>
            <a:r>
              <a:rPr lang="en-US" dirty="0"/>
              <a:t>Intersexuality is usually defined by doctors as a defective combination of the two existing categories and not as a third category unto itself </a:t>
            </a:r>
          </a:p>
          <a:p>
            <a:pPr marL="342900" indent="-342900">
              <a:lnSpc>
                <a:spcPct val="120000"/>
              </a:lnSpc>
              <a:spcBef>
                <a:spcPts val="0"/>
              </a:spcBef>
              <a:spcAft>
                <a:spcPts val="0"/>
              </a:spcAft>
              <a:buFont typeface="Arial"/>
              <a:buChar char="•"/>
            </a:pPr>
            <a:r>
              <a:rPr lang="en-US" dirty="0"/>
              <a:t>Furthermore, </a:t>
            </a:r>
            <a:r>
              <a:rPr lang="en-US" dirty="0" smtClean="0"/>
              <a:t>a </a:t>
            </a:r>
            <a:r>
              <a:rPr lang="en-US" dirty="0"/>
              <a:t>decision </a:t>
            </a:r>
            <a:r>
              <a:rPr lang="en-US" dirty="0" smtClean="0"/>
              <a:t>is usually </a:t>
            </a:r>
            <a:r>
              <a:rPr lang="en-US" dirty="0"/>
              <a:t>made to define the individual as either male or female </a:t>
            </a:r>
          </a:p>
          <a:p>
            <a:pPr marL="342900" indent="-342900">
              <a:lnSpc>
                <a:spcPct val="120000"/>
              </a:lnSpc>
              <a:spcBef>
                <a:spcPts val="0"/>
              </a:spcBef>
              <a:spcAft>
                <a:spcPts val="0"/>
              </a:spcAft>
              <a:buFont typeface="Arial"/>
              <a:buChar char="•"/>
            </a:pPr>
            <a:r>
              <a:rPr lang="en-US" dirty="0"/>
              <a:t>In societies with advanced medical technology, chemical and surgical means may be used to establish consistency between anatomy and the social </a:t>
            </a:r>
            <a:r>
              <a:rPr lang="en-US" dirty="0" smtClean="0"/>
              <a:t>label</a:t>
            </a:r>
            <a:endParaRPr lang="en-US" dirty="0"/>
          </a:p>
        </p:txBody>
      </p:sp>
    </p:spTree>
    <p:extLst>
      <p:ext uri="{BB962C8B-B14F-4D97-AF65-F5344CB8AC3E}">
        <p14:creationId xmlns:p14="http://schemas.microsoft.com/office/powerpoint/2010/main" val="287067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smtClean="0"/>
              <a:t>Intersexuality </a:t>
            </a:r>
            <a:endParaRPr lang="en-US" sz="3200" dirty="0"/>
          </a:p>
        </p:txBody>
      </p:sp>
      <p:sp>
        <p:nvSpPr>
          <p:cNvPr id="6" name="Content Placeholder 5"/>
          <p:cNvSpPr>
            <a:spLocks noGrp="1"/>
          </p:cNvSpPr>
          <p:nvPr>
            <p:ph idx="1"/>
          </p:nvPr>
        </p:nvSpPr>
        <p:spPr/>
        <p:txBody>
          <a:bodyPr>
            <a:noAutofit/>
          </a:bodyPr>
          <a:lstStyle/>
          <a:p>
            <a:pPr>
              <a:lnSpc>
                <a:spcPct val="120000"/>
              </a:lnSpc>
              <a:spcBef>
                <a:spcPts val="0"/>
              </a:spcBef>
              <a:spcAft>
                <a:spcPts val="0"/>
              </a:spcAft>
            </a:pPr>
            <a:endParaRPr lang="en-US" dirty="0" smtClean="0"/>
          </a:p>
          <a:p>
            <a:pPr>
              <a:lnSpc>
                <a:spcPct val="120000"/>
              </a:lnSpc>
              <a:spcBef>
                <a:spcPts val="0"/>
              </a:spcBef>
              <a:spcAft>
                <a:spcPts val="0"/>
              </a:spcAft>
            </a:pPr>
            <a:r>
              <a:rPr lang="en-US" dirty="0" smtClean="0"/>
              <a:t>Drastic </a:t>
            </a:r>
            <a:r>
              <a:rPr lang="en-US" dirty="0"/>
              <a:t>surgical intervention is undertaken not because the infant’s life is threatened </a:t>
            </a:r>
          </a:p>
          <a:p>
            <a:pPr marL="342900" indent="-342900">
              <a:lnSpc>
                <a:spcPct val="120000"/>
              </a:lnSpc>
              <a:spcBef>
                <a:spcPts val="0"/>
              </a:spcBef>
              <a:spcAft>
                <a:spcPts val="0"/>
              </a:spcAft>
              <a:buFont typeface="Arial"/>
              <a:buChar char="•"/>
            </a:pPr>
            <a:r>
              <a:rPr lang="en-US" dirty="0"/>
              <a:t>But because our entire social structure is organized around having only two sexes </a:t>
            </a:r>
          </a:p>
          <a:p>
            <a:pPr marL="342900" indent="-342900">
              <a:lnSpc>
                <a:spcPct val="120000"/>
              </a:lnSpc>
              <a:spcBef>
                <a:spcPts val="0"/>
              </a:spcBef>
              <a:spcAft>
                <a:spcPts val="0"/>
              </a:spcAft>
              <a:buFont typeface="Arial"/>
              <a:buChar char="•"/>
            </a:pPr>
            <a:r>
              <a:rPr lang="en-US" dirty="0"/>
              <a:t>The male-female dichotomy </a:t>
            </a:r>
            <a:r>
              <a:rPr lang="en-US" dirty="0" smtClean="0"/>
              <a:t>is </a:t>
            </a:r>
            <a:r>
              <a:rPr lang="en-US" dirty="0"/>
              <a:t>essential to our expectations about </a:t>
            </a:r>
            <a:r>
              <a:rPr lang="en-US" dirty="0" smtClean="0"/>
              <a:t>family</a:t>
            </a:r>
          </a:p>
          <a:p>
            <a:pPr marL="342900" indent="-342900">
              <a:lnSpc>
                <a:spcPct val="120000"/>
              </a:lnSpc>
              <a:spcBef>
                <a:spcPts val="0"/>
              </a:spcBef>
              <a:spcAft>
                <a:spcPts val="0"/>
              </a:spcAft>
              <a:buFont typeface="Arial"/>
              <a:buChar char="•"/>
            </a:pPr>
            <a:r>
              <a:rPr lang="en-US" dirty="0"/>
              <a:t>T</a:t>
            </a:r>
            <a:r>
              <a:rPr lang="en-US" dirty="0" smtClean="0"/>
              <a:t>hose </a:t>
            </a:r>
            <a:r>
              <a:rPr lang="en-US" dirty="0"/>
              <a:t>who challenge it are often considered </a:t>
            </a:r>
            <a:r>
              <a:rPr lang="en-US" dirty="0" smtClean="0"/>
              <a:t>a threat to the </a:t>
            </a:r>
            <a:r>
              <a:rPr lang="en-US" dirty="0"/>
              <a:t>basic organizing principle of intimacy and social life  </a:t>
            </a:r>
          </a:p>
        </p:txBody>
      </p:sp>
    </p:spTree>
    <p:extLst>
      <p:ext uri="{BB962C8B-B14F-4D97-AF65-F5344CB8AC3E}">
        <p14:creationId xmlns:p14="http://schemas.microsoft.com/office/powerpoint/2010/main" val="141832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smtClean="0">
                <a:solidFill>
                  <a:srgbClr val="1782BF"/>
                </a:solidFill>
              </a:rPr>
              <a:t>Biological influences on gender </a:t>
            </a:r>
            <a:endParaRPr lang="en-US" sz="2800" dirty="0">
              <a:solidFill>
                <a:srgbClr val="1782BF"/>
              </a:solidFill>
            </a:endParaRPr>
          </a:p>
        </p:txBody>
      </p:sp>
      <p:sp>
        <p:nvSpPr>
          <p:cNvPr id="3" name="Content Placeholder 2"/>
          <p:cNvSpPr>
            <a:spLocks noGrp="1"/>
          </p:cNvSpPr>
          <p:nvPr>
            <p:ph sz="half" idx="1"/>
          </p:nvPr>
        </p:nvSpPr>
        <p:spPr/>
        <p:txBody>
          <a:bodyPr>
            <a:noAutofit/>
          </a:bodyPr>
          <a:lstStyle/>
          <a:p>
            <a:pPr>
              <a:spcBef>
                <a:spcPts val="0"/>
              </a:spcBef>
              <a:spcAft>
                <a:spcPts val="0"/>
              </a:spcAft>
            </a:pPr>
            <a:endParaRPr lang="en-US" sz="1800" dirty="0" smtClean="0"/>
          </a:p>
          <a:p>
            <a:pPr>
              <a:spcBef>
                <a:spcPts val="0"/>
              </a:spcBef>
              <a:spcAft>
                <a:spcPts val="0"/>
              </a:spcAft>
            </a:pPr>
            <a:r>
              <a:rPr lang="en-US" sz="1800" dirty="0" smtClean="0"/>
              <a:t>Some researchers have examined </a:t>
            </a:r>
            <a:r>
              <a:rPr lang="en-US" sz="1800" dirty="0"/>
              <a:t>differences in the behaviors of male and female </a:t>
            </a:r>
            <a:r>
              <a:rPr lang="en-US" sz="1800" dirty="0" smtClean="0"/>
              <a:t>babies to </a:t>
            </a:r>
            <a:r>
              <a:rPr lang="en-US" sz="1800" dirty="0"/>
              <a:t>uncover the biological underpinnings of </a:t>
            </a:r>
            <a:r>
              <a:rPr lang="en-US" sz="1800" dirty="0" smtClean="0"/>
              <a:t>gender</a:t>
            </a:r>
          </a:p>
          <a:p>
            <a:pPr marL="457200" indent="-457200">
              <a:spcBef>
                <a:spcPts val="0"/>
              </a:spcBef>
              <a:spcAft>
                <a:spcPts val="0"/>
              </a:spcAft>
              <a:buFont typeface="Arial"/>
              <a:buChar char="•"/>
            </a:pPr>
            <a:r>
              <a:rPr lang="en-US" sz="1800" dirty="0" smtClean="0"/>
              <a:t>Sex </a:t>
            </a:r>
            <a:r>
              <a:rPr lang="en-US" sz="1800" dirty="0"/>
              <a:t>differences in the achievement of fundamental development </a:t>
            </a:r>
            <a:r>
              <a:rPr lang="en-US" sz="1800" dirty="0" smtClean="0"/>
              <a:t>milestones appear </a:t>
            </a:r>
            <a:r>
              <a:rPr lang="en-US" sz="1800" dirty="0"/>
              <a:t>within the first year of life</a:t>
            </a:r>
          </a:p>
          <a:p>
            <a:pPr marL="457200" indent="-457200">
              <a:spcBef>
                <a:spcPts val="0"/>
              </a:spcBef>
              <a:spcAft>
                <a:spcPts val="0"/>
              </a:spcAft>
              <a:buFont typeface="Arial"/>
              <a:buChar char="•"/>
            </a:pPr>
            <a:r>
              <a:rPr lang="en-US" sz="1800" dirty="0"/>
              <a:t>Early enough to make cultural or environmental influence unlikely </a:t>
            </a:r>
            <a:endParaRPr lang="en-US" sz="1800" dirty="0" smtClean="0"/>
          </a:p>
        </p:txBody>
      </p:sp>
      <p:sp>
        <p:nvSpPr>
          <p:cNvPr id="4" name="Content Placeholder 3"/>
          <p:cNvSpPr>
            <a:spLocks noGrp="1"/>
          </p:cNvSpPr>
          <p:nvPr>
            <p:ph sz="half" idx="2"/>
          </p:nvPr>
        </p:nvSpPr>
        <p:spPr/>
        <p:txBody>
          <a:bodyPr>
            <a:normAutofit fontScale="47500" lnSpcReduction="20000"/>
          </a:bodyPr>
          <a:lstStyle/>
          <a:p>
            <a:pPr>
              <a:lnSpc>
                <a:spcPct val="120000"/>
              </a:lnSpc>
              <a:spcBef>
                <a:spcPts val="0"/>
              </a:spcBef>
              <a:spcAft>
                <a:spcPts val="0"/>
              </a:spcAft>
            </a:pPr>
            <a:endParaRPr lang="en-US" sz="3800" dirty="0" smtClean="0"/>
          </a:p>
          <a:p>
            <a:pPr>
              <a:lnSpc>
                <a:spcPct val="120000"/>
              </a:lnSpc>
              <a:spcBef>
                <a:spcPts val="0"/>
              </a:spcBef>
              <a:spcAft>
                <a:spcPts val="0"/>
              </a:spcAft>
            </a:pPr>
            <a:r>
              <a:rPr lang="en-US" sz="3800" dirty="0"/>
              <a:t>O</a:t>
            </a:r>
            <a:r>
              <a:rPr lang="en-US" sz="3800" dirty="0" smtClean="0"/>
              <a:t>ther </a:t>
            </a:r>
            <a:r>
              <a:rPr lang="en-US" sz="3800" dirty="0"/>
              <a:t>researchers have argued that even at </a:t>
            </a:r>
            <a:r>
              <a:rPr lang="en-US" sz="3800" dirty="0" smtClean="0"/>
              <a:t>an early age </a:t>
            </a:r>
            <a:r>
              <a:rPr lang="en-US" sz="3800" dirty="0"/>
              <a:t>a wide variety of factors other than biology can affect physical development</a:t>
            </a:r>
          </a:p>
          <a:p>
            <a:pPr marL="457200" indent="-457200">
              <a:lnSpc>
                <a:spcPct val="120000"/>
              </a:lnSpc>
              <a:spcBef>
                <a:spcPts val="0"/>
              </a:spcBef>
              <a:spcAft>
                <a:spcPts val="0"/>
              </a:spcAft>
              <a:buFont typeface="Arial"/>
              <a:buChar char="•"/>
            </a:pPr>
            <a:r>
              <a:rPr lang="en-US" sz="3800" dirty="0" smtClean="0"/>
              <a:t>For </a:t>
            </a:r>
            <a:r>
              <a:rPr lang="en-US" sz="3800" dirty="0"/>
              <a:t>example, in African cultures where mothers actively teach their babies to crawl, they reach this milestone significantly </a:t>
            </a:r>
            <a:r>
              <a:rPr lang="en-US" sz="3800" dirty="0" smtClean="0"/>
              <a:t>earlier</a:t>
            </a:r>
            <a:endParaRPr lang="en-US" sz="3800" dirty="0"/>
          </a:p>
        </p:txBody>
      </p:sp>
    </p:spTree>
    <p:extLst>
      <p:ext uri="{BB962C8B-B14F-4D97-AF65-F5344CB8AC3E}">
        <p14:creationId xmlns:p14="http://schemas.microsoft.com/office/powerpoint/2010/main" val="2205732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Cultural flexibility of gender </a:t>
            </a:r>
            <a:endParaRPr lang="en-US" sz="2800" dirty="0">
              <a:solidFill>
                <a:srgbClr val="1782BF"/>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63979780"/>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200400" y="6126163"/>
            <a:ext cx="4787900" cy="523220"/>
          </a:xfrm>
          <a:prstGeom prst="rect">
            <a:avLst/>
          </a:prstGeom>
          <a:noFill/>
        </p:spPr>
        <p:txBody>
          <a:bodyPr wrap="square" rtlCol="0">
            <a:spAutoFit/>
          </a:bodyPr>
          <a:lstStyle/>
          <a:p>
            <a:r>
              <a:rPr lang="en-US" sz="1400" b="1" dirty="0" smtClean="0"/>
              <a:t>Margaret Mead (1963) </a:t>
            </a:r>
            <a:r>
              <a:rPr lang="en-US" sz="1400" b="1" i="1" dirty="0" smtClean="0"/>
              <a:t>Sex and Temperament in Three Primitive Societies  </a:t>
            </a:r>
            <a:endParaRPr lang="en-US" sz="1400" b="1" i="1" dirty="0"/>
          </a:p>
        </p:txBody>
      </p:sp>
      <p:sp>
        <p:nvSpPr>
          <p:cNvPr id="8" name="TextBox 7"/>
          <p:cNvSpPr txBox="1"/>
          <p:nvPr/>
        </p:nvSpPr>
        <p:spPr>
          <a:xfrm>
            <a:off x="457200" y="1458267"/>
            <a:ext cx="6451600" cy="307777"/>
          </a:xfrm>
          <a:prstGeom prst="rect">
            <a:avLst/>
          </a:prstGeom>
          <a:noFill/>
        </p:spPr>
        <p:txBody>
          <a:bodyPr wrap="square" rtlCol="0">
            <a:spAutoFit/>
          </a:bodyPr>
          <a:lstStyle/>
          <a:p>
            <a:r>
              <a:rPr lang="en-US" sz="1400" b="1" dirty="0" smtClean="0"/>
              <a:t>What it means to be masculine or feminine can vary from place to place</a:t>
            </a:r>
            <a:endParaRPr lang="en-US" sz="1400" b="1" dirty="0"/>
          </a:p>
        </p:txBody>
      </p:sp>
    </p:spTree>
    <p:extLst>
      <p:ext uri="{BB962C8B-B14F-4D97-AF65-F5344CB8AC3E}">
        <p14:creationId xmlns:p14="http://schemas.microsoft.com/office/powerpoint/2010/main" val="4026040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Cultural flexibility of gender </a:t>
            </a:r>
            <a:endParaRPr lang="en-US" sz="2800" dirty="0"/>
          </a:p>
        </p:txBody>
      </p:sp>
      <p:sp>
        <p:nvSpPr>
          <p:cNvPr id="3" name="Content Placeholder 2"/>
          <p:cNvSpPr>
            <a:spLocks noGrp="1"/>
          </p:cNvSpPr>
          <p:nvPr>
            <p:ph idx="1"/>
          </p:nvPr>
        </p:nvSpPr>
        <p:spPr/>
        <p:txBody>
          <a:bodyPr>
            <a:normAutofit fontScale="85000" lnSpcReduction="10000"/>
          </a:bodyPr>
          <a:lstStyle/>
          <a:p>
            <a:pPr>
              <a:lnSpc>
                <a:spcPct val="110000"/>
              </a:lnSpc>
              <a:spcBef>
                <a:spcPts val="0"/>
              </a:spcBef>
              <a:spcAft>
                <a:spcPts val="0"/>
              </a:spcAft>
            </a:pPr>
            <a:endParaRPr lang="en-US" dirty="0" smtClean="0"/>
          </a:p>
          <a:p>
            <a:pPr>
              <a:lnSpc>
                <a:spcPct val="110000"/>
              </a:lnSpc>
              <a:spcBef>
                <a:spcPts val="0"/>
              </a:spcBef>
              <a:spcAft>
                <a:spcPts val="0"/>
              </a:spcAft>
            </a:pPr>
            <a:r>
              <a:rPr lang="en-US" dirty="0" smtClean="0"/>
              <a:t>Gender </a:t>
            </a:r>
            <a:r>
              <a:rPr lang="en-US" dirty="0"/>
              <a:t>expectations are strongly shaped by social context </a:t>
            </a:r>
          </a:p>
          <a:p>
            <a:pPr marL="342900" indent="-342900">
              <a:lnSpc>
                <a:spcPct val="110000"/>
              </a:lnSpc>
              <a:spcBef>
                <a:spcPts val="0"/>
              </a:spcBef>
              <a:spcAft>
                <a:spcPts val="0"/>
              </a:spcAft>
              <a:buFont typeface="Arial"/>
              <a:buChar char="•"/>
            </a:pPr>
            <a:r>
              <a:rPr lang="en-US" dirty="0"/>
              <a:t>For example, </a:t>
            </a:r>
            <a:r>
              <a:rPr lang="en-US" dirty="0" smtClean="0"/>
              <a:t>when </a:t>
            </a:r>
            <a:r>
              <a:rPr lang="en-US" dirty="0"/>
              <a:t>women are rewarded for behaving aggressively, they can be just as violent as men </a:t>
            </a:r>
          </a:p>
          <a:p>
            <a:pPr marL="342900" indent="-342900">
              <a:lnSpc>
                <a:spcPct val="110000"/>
              </a:lnSpc>
              <a:spcBef>
                <a:spcPts val="0"/>
              </a:spcBef>
              <a:spcAft>
                <a:spcPts val="0"/>
              </a:spcAft>
              <a:buFont typeface="Arial"/>
              <a:buChar char="•"/>
            </a:pPr>
            <a:r>
              <a:rPr lang="en-US" dirty="0"/>
              <a:t>Conversely, when men are primary caretakers of their children, they can be as nurturing, sensitive, and physically affectionate as mothers</a:t>
            </a:r>
          </a:p>
          <a:p>
            <a:pPr>
              <a:lnSpc>
                <a:spcPct val="110000"/>
              </a:lnSpc>
              <a:spcBef>
                <a:spcPts val="0"/>
              </a:spcBef>
              <a:spcAft>
                <a:spcPts val="0"/>
              </a:spcAft>
            </a:pPr>
            <a:endParaRPr lang="en-US" dirty="0" smtClean="0"/>
          </a:p>
          <a:p>
            <a:pPr>
              <a:lnSpc>
                <a:spcPct val="110000"/>
              </a:lnSpc>
              <a:spcBef>
                <a:spcPts val="0"/>
              </a:spcBef>
              <a:spcAft>
                <a:spcPts val="0"/>
              </a:spcAft>
            </a:pPr>
            <a:r>
              <a:rPr lang="en-US" dirty="0" smtClean="0"/>
              <a:t>Thinking </a:t>
            </a:r>
            <a:r>
              <a:rPr lang="en-US" dirty="0"/>
              <a:t>of </a:t>
            </a:r>
            <a:r>
              <a:rPr lang="en-US" dirty="0" smtClean="0"/>
              <a:t>sex and gender as </a:t>
            </a:r>
            <a:r>
              <a:rPr lang="en-US" dirty="0"/>
              <a:t>the same thing leads us to overlook extensive similarities between the sexes and wide variations within each sex </a:t>
            </a:r>
          </a:p>
          <a:p>
            <a:pPr marL="342900" indent="-342900">
              <a:lnSpc>
                <a:spcPct val="110000"/>
              </a:lnSpc>
              <a:spcBef>
                <a:spcPts val="0"/>
              </a:spcBef>
              <a:spcAft>
                <a:spcPts val="0"/>
              </a:spcAft>
              <a:buFont typeface="Arial"/>
              <a:buChar char="•"/>
            </a:pPr>
            <a:r>
              <a:rPr lang="en-US" dirty="0"/>
              <a:t>For example, men as a group do tend to be more aggressive than women</a:t>
            </a:r>
          </a:p>
          <a:p>
            <a:pPr marL="342900" indent="-342900">
              <a:lnSpc>
                <a:spcPct val="110000"/>
              </a:lnSpc>
              <a:spcBef>
                <a:spcPts val="0"/>
              </a:spcBef>
              <a:spcAft>
                <a:spcPts val="0"/>
              </a:spcAft>
              <a:buFont typeface="Arial"/>
              <a:buChar char="•"/>
            </a:pPr>
            <a:r>
              <a:rPr lang="en-US" dirty="0"/>
              <a:t>Yet some women are much more aggressive than the average man</a:t>
            </a:r>
          </a:p>
          <a:p>
            <a:pPr marL="342900" indent="-342900">
              <a:lnSpc>
                <a:spcPct val="110000"/>
              </a:lnSpc>
              <a:spcBef>
                <a:spcPts val="0"/>
              </a:spcBef>
              <a:spcAft>
                <a:spcPts val="0"/>
              </a:spcAft>
              <a:buFont typeface="Arial"/>
              <a:buChar char="•"/>
            </a:pPr>
            <a:r>
              <a:rPr lang="en-US" dirty="0"/>
              <a:t>And some men are much less aggressive than the average woman </a:t>
            </a:r>
          </a:p>
        </p:txBody>
      </p:sp>
    </p:spTree>
    <p:extLst>
      <p:ext uri="{BB962C8B-B14F-4D97-AF65-F5344CB8AC3E}">
        <p14:creationId xmlns:p14="http://schemas.microsoft.com/office/powerpoint/2010/main" val="403421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smtClean="0"/>
              <a:t>Doing gender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457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Doing gender </a:t>
            </a:r>
            <a:endParaRPr lang="en-US" sz="2800" dirty="0">
              <a:solidFill>
                <a:srgbClr val="1782BF"/>
              </a:solidFill>
            </a:endParaRPr>
          </a:p>
        </p:txBody>
      </p:sp>
      <p:sp>
        <p:nvSpPr>
          <p:cNvPr id="3" name="Content Placeholder 2"/>
          <p:cNvSpPr>
            <a:spLocks noGrp="1"/>
          </p:cNvSpPr>
          <p:nvPr>
            <p:ph idx="1"/>
          </p:nvPr>
        </p:nvSpPr>
        <p:spPr/>
        <p:txBody>
          <a:bodyPr>
            <a:normAutofit fontScale="92500" lnSpcReduction="20000"/>
          </a:bodyPr>
          <a:lstStyle/>
          <a:p>
            <a:pPr>
              <a:spcBef>
                <a:spcPts val="0"/>
              </a:spcBef>
              <a:spcAft>
                <a:spcPts val="0"/>
              </a:spcAft>
            </a:pPr>
            <a:endParaRPr lang="en-US" dirty="0" smtClean="0"/>
          </a:p>
          <a:p>
            <a:pPr marL="342900" indent="-342900">
              <a:spcBef>
                <a:spcPts val="0"/>
              </a:spcBef>
              <a:spcAft>
                <a:spcPts val="0"/>
              </a:spcAft>
              <a:buFont typeface="Arial"/>
              <a:buChar char="•"/>
            </a:pPr>
            <a:r>
              <a:rPr lang="en-US" sz="2400" dirty="0"/>
              <a:t>C</a:t>
            </a:r>
            <a:r>
              <a:rPr lang="en-US" sz="2400" dirty="0" smtClean="0"/>
              <a:t>hildren </a:t>
            </a:r>
            <a:r>
              <a:rPr lang="en-US" sz="2400" dirty="0"/>
              <a:t>acquire knowledge about gender through socialization</a:t>
            </a:r>
          </a:p>
          <a:p>
            <a:pPr marL="342900" indent="-342900">
              <a:spcBef>
                <a:spcPts val="0"/>
              </a:spcBef>
              <a:spcAft>
                <a:spcPts val="0"/>
              </a:spcAft>
              <a:buFont typeface="Arial"/>
              <a:buChar char="•"/>
            </a:pPr>
            <a:r>
              <a:rPr lang="en-US" sz="2400" dirty="0"/>
              <a:t>But what they learn are the gender rules that allow them to be perceived as masculine or feminine </a:t>
            </a:r>
          </a:p>
          <a:p>
            <a:pPr marL="342900" indent="-342900">
              <a:spcBef>
                <a:spcPts val="0"/>
              </a:spcBef>
              <a:spcAft>
                <a:spcPts val="0"/>
              </a:spcAft>
              <a:buFont typeface="Arial"/>
              <a:buChar char="•"/>
            </a:pPr>
            <a:r>
              <a:rPr lang="en-US" sz="2400" dirty="0">
                <a:solidFill>
                  <a:srgbClr val="FF0000"/>
                </a:solidFill>
              </a:rPr>
              <a:t>To become masculine or feminine, we must “do gender” appropriately and continuously through everyday social interactions </a:t>
            </a:r>
          </a:p>
          <a:p>
            <a:pPr marL="342900" indent="-342900">
              <a:spcBef>
                <a:spcPts val="0"/>
              </a:spcBef>
              <a:spcAft>
                <a:spcPts val="0"/>
              </a:spcAft>
              <a:buFont typeface="Arial"/>
              <a:buChar char="•"/>
            </a:pPr>
            <a:r>
              <a:rPr lang="en-US" sz="2400" dirty="0"/>
              <a:t>We do </a:t>
            </a:r>
            <a:r>
              <a:rPr lang="en-US" sz="2400" dirty="0" smtClean="0"/>
              <a:t>gender </a:t>
            </a:r>
            <a:r>
              <a:rPr lang="en-US" sz="2400" dirty="0"/>
              <a:t>by behaving in ways that are considered appropriate for our gender</a:t>
            </a:r>
          </a:p>
          <a:p>
            <a:pPr marL="342900" indent="-342900">
              <a:spcBef>
                <a:spcPts val="0"/>
              </a:spcBef>
              <a:spcAft>
                <a:spcPts val="0"/>
              </a:spcAft>
              <a:buFont typeface="Arial"/>
              <a:buChar char="•"/>
            </a:pPr>
            <a:r>
              <a:rPr lang="en-US" sz="2400" dirty="0" smtClean="0"/>
              <a:t>Gender </a:t>
            </a:r>
            <a:r>
              <a:rPr lang="en-US" sz="2400" dirty="0"/>
              <a:t>is an accomplishment rather than a fixed attribute of each individual </a:t>
            </a:r>
            <a:r>
              <a:rPr lang="en-US" sz="2400" dirty="0" smtClean="0"/>
              <a:t>(West and Zimmerman 1987)</a:t>
            </a:r>
          </a:p>
          <a:p>
            <a:pPr>
              <a:spcBef>
                <a:spcPts val="0"/>
              </a:spcBef>
              <a:spcAft>
                <a:spcPts val="0"/>
              </a:spcAft>
            </a:pPr>
            <a:endParaRPr lang="en-US" sz="2400" dirty="0" smtClean="0"/>
          </a:p>
          <a:p>
            <a:pPr>
              <a:spcBef>
                <a:spcPts val="0"/>
              </a:spcBef>
              <a:spcAft>
                <a:spcPts val="0"/>
              </a:spcAft>
            </a:pPr>
            <a:r>
              <a:rPr lang="en-US" sz="2400" dirty="0"/>
              <a:t>Is it possible </a:t>
            </a:r>
            <a:r>
              <a:rPr lang="en-US" sz="2400" dirty="0">
                <a:hlinkClick r:id="rId3"/>
              </a:rPr>
              <a:t>not</a:t>
            </a:r>
            <a:r>
              <a:rPr lang="en-US" sz="2400" dirty="0"/>
              <a:t> to do gender? </a:t>
            </a:r>
          </a:p>
          <a:p>
            <a:pPr>
              <a:spcBef>
                <a:spcPts val="0"/>
              </a:spcBef>
              <a:spcAft>
                <a:spcPts val="0"/>
              </a:spcAft>
            </a:pPr>
            <a:endParaRPr lang="en-US" sz="2400" dirty="0"/>
          </a:p>
        </p:txBody>
      </p:sp>
    </p:spTree>
    <p:extLst>
      <p:ext uri="{BB962C8B-B14F-4D97-AF65-F5344CB8AC3E}">
        <p14:creationId xmlns:p14="http://schemas.microsoft.com/office/powerpoint/2010/main" val="2858391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Announcement</a:t>
            </a:r>
            <a:endParaRPr lang="en-SG"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1892995"/>
              </p:ext>
            </p:extLst>
          </p:nvPr>
        </p:nvGraphicFramePr>
        <p:xfrm>
          <a:off x="457200" y="3429000"/>
          <a:ext cx="7620000" cy="1920240"/>
        </p:xfrm>
        <a:graphic>
          <a:graphicData uri="http://schemas.openxmlformats.org/drawingml/2006/table">
            <a:tbl>
              <a:tblPr firstRow="1" bandRow="1">
                <a:tableStyleId>{69CF1AB2-1976-4502-BF36-3FF5EA218861}</a:tableStyleId>
              </a:tblPr>
              <a:tblGrid>
                <a:gridCol w="1905000"/>
                <a:gridCol w="1905000"/>
                <a:gridCol w="1905000"/>
                <a:gridCol w="1905000"/>
              </a:tblGrid>
              <a:tr h="220980">
                <a:tc>
                  <a:txBody>
                    <a:bodyPr/>
                    <a:lstStyle/>
                    <a:p>
                      <a:r>
                        <a:rPr lang="en-US" b="1" dirty="0" smtClean="0"/>
                        <a:t>E1</a:t>
                      </a:r>
                      <a:endParaRPr lang="en-SG" b="1" dirty="0"/>
                    </a:p>
                  </a:txBody>
                  <a:tcPr/>
                </a:tc>
                <a:tc>
                  <a:txBody>
                    <a:bodyPr/>
                    <a:lstStyle/>
                    <a:p>
                      <a:r>
                        <a:rPr lang="en-SG" b="1" dirty="0" smtClean="0"/>
                        <a:t>15 September </a:t>
                      </a:r>
                      <a:endParaRPr lang="en-SG" b="1" dirty="0"/>
                    </a:p>
                  </a:txBody>
                  <a:tcPr/>
                </a:tc>
                <a:tc>
                  <a:txBody>
                    <a:bodyPr/>
                    <a:lstStyle/>
                    <a:p>
                      <a:r>
                        <a:rPr lang="en-SG" b="1" dirty="0" smtClean="0"/>
                        <a:t>2.30pm – 3.30pm </a:t>
                      </a:r>
                      <a:endParaRPr lang="en-SG" b="1" dirty="0"/>
                    </a:p>
                  </a:txBody>
                  <a:tcPr/>
                </a:tc>
                <a:tc>
                  <a:txBody>
                    <a:bodyPr/>
                    <a:lstStyle/>
                    <a:p>
                      <a:r>
                        <a:rPr lang="en-SG" b="1" dirty="0" smtClean="0"/>
                        <a:t>Central Library Training Room</a:t>
                      </a:r>
                      <a:endParaRPr lang="en-SG" b="1" dirty="0"/>
                    </a:p>
                  </a:txBody>
                  <a:tcPr/>
                </a:tc>
              </a:tr>
              <a:tr h="370840">
                <a:tc>
                  <a:txBody>
                    <a:bodyPr/>
                    <a:lstStyle/>
                    <a:p>
                      <a:r>
                        <a:rPr lang="en-US" b="1" dirty="0" smtClean="0"/>
                        <a:t>E2</a:t>
                      </a:r>
                      <a:endParaRPr lang="en-SG" b="1" dirty="0"/>
                    </a:p>
                  </a:txBody>
                  <a:tcPr/>
                </a:tc>
                <a:tc>
                  <a:txBody>
                    <a:bodyPr/>
                    <a:lstStyle/>
                    <a:p>
                      <a:r>
                        <a:rPr lang="en-SG" b="1" dirty="0" smtClean="0"/>
                        <a:t>18 September </a:t>
                      </a:r>
                      <a:endParaRPr lang="en-SG" b="1" dirty="0"/>
                    </a:p>
                  </a:txBody>
                  <a:tcPr/>
                </a:tc>
                <a:tc>
                  <a:txBody>
                    <a:bodyPr/>
                    <a:lstStyle/>
                    <a:p>
                      <a:r>
                        <a:rPr lang="en-US" b="1" dirty="0" smtClean="0"/>
                        <a:t>12.30pm</a:t>
                      </a:r>
                      <a:r>
                        <a:rPr lang="en-US" b="1" baseline="0" dirty="0" smtClean="0"/>
                        <a:t> – 1.30pm</a:t>
                      </a:r>
                      <a:endParaRPr lang="en-SG" b="1" dirty="0"/>
                    </a:p>
                  </a:txBody>
                  <a:tcPr/>
                </a:tc>
                <a:tc>
                  <a:txBody>
                    <a:bodyPr/>
                    <a:lstStyle/>
                    <a:p>
                      <a:r>
                        <a:rPr lang="en-SG" b="1" dirty="0" smtClean="0"/>
                        <a:t>Central Library Training Room</a:t>
                      </a:r>
                      <a:endParaRPr lang="en-SG" b="1" dirty="0"/>
                    </a:p>
                  </a:txBody>
                  <a:tcPr/>
                </a:tc>
              </a:tr>
              <a:tr h="370840">
                <a:tc>
                  <a:txBody>
                    <a:bodyPr/>
                    <a:lstStyle/>
                    <a:p>
                      <a:r>
                        <a:rPr lang="en-US" b="1" dirty="0" smtClean="0"/>
                        <a:t>E3</a:t>
                      </a:r>
                      <a:endParaRPr lang="en-SG" b="1" dirty="0"/>
                    </a:p>
                  </a:txBody>
                  <a:tcPr/>
                </a:tc>
                <a:tc>
                  <a:txBody>
                    <a:bodyPr/>
                    <a:lstStyle/>
                    <a:p>
                      <a:r>
                        <a:rPr lang="en-SG" b="1" dirty="0" smtClean="0"/>
                        <a:t>16 September </a:t>
                      </a:r>
                      <a:endParaRPr lang="en-SG" b="1" dirty="0"/>
                    </a:p>
                  </a:txBody>
                  <a:tcPr/>
                </a:tc>
                <a:tc>
                  <a:txBody>
                    <a:bodyPr/>
                    <a:lstStyle/>
                    <a:p>
                      <a:r>
                        <a:rPr lang="en-SG" b="1" dirty="0" smtClean="0"/>
                        <a:t>2.30pm – 3.30pm </a:t>
                      </a:r>
                      <a:endParaRPr lang="en-SG" b="1" dirty="0"/>
                    </a:p>
                  </a:txBody>
                  <a:tcPr/>
                </a:tc>
                <a:tc>
                  <a:txBody>
                    <a:bodyPr/>
                    <a:lstStyle/>
                    <a:p>
                      <a:r>
                        <a:rPr lang="en-SG" b="1" dirty="0" smtClean="0"/>
                        <a:t>Central Library Training Room</a:t>
                      </a:r>
                      <a:endParaRPr lang="en-SG" b="1" dirty="0"/>
                    </a:p>
                  </a:txBody>
                  <a:tcPr/>
                </a:tc>
              </a:tr>
            </a:tbl>
          </a:graphicData>
        </a:graphic>
      </p:graphicFrame>
      <p:sp>
        <p:nvSpPr>
          <p:cNvPr id="5" name="Rectangle 4"/>
          <p:cNvSpPr/>
          <p:nvPr/>
        </p:nvSpPr>
        <p:spPr>
          <a:xfrm>
            <a:off x="457200" y="2019300"/>
            <a:ext cx="7620000" cy="1200328"/>
          </a:xfrm>
          <a:prstGeom prst="rect">
            <a:avLst/>
          </a:prstGeom>
        </p:spPr>
        <p:txBody>
          <a:bodyPr wrap="square">
            <a:spAutoFit/>
          </a:bodyPr>
          <a:lstStyle/>
          <a:p>
            <a:pPr>
              <a:spcBef>
                <a:spcPts val="0"/>
              </a:spcBef>
              <a:spcAft>
                <a:spcPts val="0"/>
              </a:spcAft>
            </a:pPr>
            <a:r>
              <a:rPr lang="en-US" sz="2400" b="1" dirty="0"/>
              <a:t>Students who missed the library sessions last </a:t>
            </a:r>
            <a:r>
              <a:rPr lang="en-US" sz="2400" b="1" dirty="0" smtClean="0"/>
              <a:t>week are encouraged to </a:t>
            </a:r>
            <a:r>
              <a:rPr lang="en-US" sz="2400" b="1" dirty="0"/>
              <a:t>join </a:t>
            </a:r>
            <a:r>
              <a:rPr lang="en-US" sz="2400" b="1" dirty="0" smtClean="0"/>
              <a:t>the </a:t>
            </a:r>
            <a:r>
              <a:rPr lang="en-US" sz="2400" b="1" dirty="0"/>
              <a:t>library </a:t>
            </a:r>
            <a:r>
              <a:rPr lang="en-US" sz="2400" b="1" dirty="0" smtClean="0"/>
              <a:t>sessions </a:t>
            </a:r>
            <a:r>
              <a:rPr lang="en-US" sz="2400" b="1" dirty="0"/>
              <a:t>this week  </a:t>
            </a:r>
          </a:p>
        </p:txBody>
      </p:sp>
    </p:spTree>
    <p:extLst>
      <p:ext uri="{BB962C8B-B14F-4D97-AF65-F5344CB8AC3E}">
        <p14:creationId xmlns:p14="http://schemas.microsoft.com/office/powerpoint/2010/main" val="4219547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Rewards and costs: Individual level </a:t>
            </a:r>
            <a:endParaRPr lang="en-US" sz="2800" dirty="0">
              <a:solidFill>
                <a:srgbClr val="1782BF"/>
              </a:solidFill>
            </a:endParaRPr>
          </a:p>
        </p:txBody>
      </p:sp>
      <p:sp>
        <p:nvSpPr>
          <p:cNvPr id="3" name="Content Placeholder 2"/>
          <p:cNvSpPr>
            <a:spLocks noGrp="1"/>
          </p:cNvSpPr>
          <p:nvPr>
            <p:ph idx="1"/>
          </p:nvPr>
        </p:nvSpPr>
        <p:spPr/>
        <p:txBody>
          <a:bodyPr>
            <a:normAutofit fontScale="92500" lnSpcReduction="20000"/>
          </a:bodyPr>
          <a:lstStyle/>
          <a:p>
            <a:pPr>
              <a:spcBef>
                <a:spcPts val="0"/>
              </a:spcBef>
              <a:spcAft>
                <a:spcPts val="0"/>
              </a:spcAft>
            </a:pPr>
            <a:endParaRPr lang="en-US" dirty="0" smtClean="0"/>
          </a:p>
          <a:p>
            <a:pPr>
              <a:lnSpc>
                <a:spcPct val="110000"/>
              </a:lnSpc>
              <a:spcBef>
                <a:spcPts val="0"/>
              </a:spcBef>
              <a:spcAft>
                <a:spcPts val="0"/>
              </a:spcAft>
            </a:pPr>
            <a:r>
              <a:rPr lang="en-US" sz="1900" dirty="0" smtClean="0"/>
              <a:t>We </a:t>
            </a:r>
            <a:r>
              <a:rPr lang="en-US" sz="1900" dirty="0"/>
              <a:t>may do gender to experience the rewards and privileges that come from acting in ways consistent with individuals’ gender expectations </a:t>
            </a:r>
          </a:p>
          <a:p>
            <a:pPr marL="342900" indent="-342900">
              <a:lnSpc>
                <a:spcPct val="110000"/>
              </a:lnSpc>
              <a:spcBef>
                <a:spcPts val="0"/>
              </a:spcBef>
              <a:spcAft>
                <a:spcPts val="0"/>
              </a:spcAft>
              <a:buFont typeface="Arial"/>
              <a:buChar char="•"/>
            </a:pPr>
            <a:r>
              <a:rPr lang="en-US" sz="1900" dirty="0"/>
              <a:t>For example, by acting incompetent at </a:t>
            </a:r>
            <a:r>
              <a:rPr lang="en-US" sz="1900" dirty="0" smtClean="0"/>
              <a:t>housework, a </a:t>
            </a:r>
            <a:r>
              <a:rPr lang="en-US" sz="1900" dirty="0"/>
              <a:t>man may be able to get his wife or sister to cook and clean for him   </a:t>
            </a:r>
          </a:p>
          <a:p>
            <a:pPr marL="342900" indent="-342900">
              <a:lnSpc>
                <a:spcPct val="110000"/>
              </a:lnSpc>
              <a:spcBef>
                <a:spcPts val="0"/>
              </a:spcBef>
              <a:spcAft>
                <a:spcPts val="0"/>
              </a:spcAft>
              <a:buFont typeface="Arial"/>
              <a:buChar char="•"/>
            </a:pPr>
            <a:r>
              <a:rPr lang="en-US" sz="1900" dirty="0"/>
              <a:t>Women who wear makeup at work are more likely to be seen as attractive, competent and healthy than women who do </a:t>
            </a:r>
            <a:r>
              <a:rPr lang="en-US" sz="1900" dirty="0" smtClean="0"/>
              <a:t>not</a:t>
            </a:r>
          </a:p>
          <a:p>
            <a:pPr>
              <a:lnSpc>
                <a:spcPct val="110000"/>
              </a:lnSpc>
              <a:spcBef>
                <a:spcPts val="0"/>
              </a:spcBef>
              <a:spcAft>
                <a:spcPts val="0"/>
              </a:spcAft>
            </a:pPr>
            <a:endParaRPr lang="en-US" sz="1900" dirty="0"/>
          </a:p>
          <a:p>
            <a:pPr>
              <a:lnSpc>
                <a:spcPct val="110000"/>
              </a:lnSpc>
              <a:spcBef>
                <a:spcPts val="0"/>
              </a:spcBef>
              <a:spcAft>
                <a:spcPts val="0"/>
              </a:spcAft>
            </a:pPr>
            <a:r>
              <a:rPr lang="en-US" sz="1900" dirty="0"/>
              <a:t>The way we do gender </a:t>
            </a:r>
            <a:r>
              <a:rPr lang="en-US" sz="1900" dirty="0" smtClean="0"/>
              <a:t>may </a:t>
            </a:r>
            <a:r>
              <a:rPr lang="en-US" sz="1900" dirty="0"/>
              <a:t>help us avoid hostile reactions</a:t>
            </a:r>
          </a:p>
          <a:p>
            <a:pPr marL="342900" indent="-342900">
              <a:lnSpc>
                <a:spcPct val="110000"/>
              </a:lnSpc>
              <a:spcBef>
                <a:spcPts val="0"/>
              </a:spcBef>
              <a:spcAft>
                <a:spcPts val="0"/>
              </a:spcAft>
              <a:buFont typeface="Arial"/>
              <a:buChar char="•"/>
            </a:pPr>
            <a:r>
              <a:rPr lang="en-US" sz="1900" dirty="0"/>
              <a:t>For example, doing gender can be difficult for men in predominantly female </a:t>
            </a:r>
            <a:r>
              <a:rPr lang="en-US" sz="1900" dirty="0" smtClean="0"/>
              <a:t>occupations</a:t>
            </a:r>
            <a:endParaRPr lang="en-US" sz="1900" dirty="0"/>
          </a:p>
          <a:p>
            <a:pPr>
              <a:lnSpc>
                <a:spcPct val="110000"/>
              </a:lnSpc>
              <a:spcBef>
                <a:spcPts val="0"/>
              </a:spcBef>
              <a:spcAft>
                <a:spcPts val="0"/>
              </a:spcAft>
            </a:pPr>
            <a:endParaRPr lang="en-US" sz="1900" dirty="0" smtClean="0"/>
          </a:p>
          <a:p>
            <a:pPr>
              <a:lnSpc>
                <a:spcPct val="110000"/>
              </a:lnSpc>
              <a:spcBef>
                <a:spcPts val="0"/>
              </a:spcBef>
              <a:spcAft>
                <a:spcPts val="0"/>
              </a:spcAft>
            </a:pPr>
            <a:r>
              <a:rPr lang="en-US" sz="1900" dirty="0" smtClean="0"/>
              <a:t>An </a:t>
            </a:r>
            <a:r>
              <a:rPr lang="en-US" sz="1900" dirty="0"/>
              <a:t>individual may lack the personal or social resources to do gender appropriately</a:t>
            </a:r>
          </a:p>
          <a:p>
            <a:pPr marL="342900" indent="-342900">
              <a:lnSpc>
                <a:spcPct val="110000"/>
              </a:lnSpc>
              <a:spcBef>
                <a:spcPts val="0"/>
              </a:spcBef>
              <a:spcAft>
                <a:spcPts val="0"/>
              </a:spcAft>
              <a:buFont typeface="Arial"/>
              <a:buChar char="•"/>
            </a:pPr>
            <a:r>
              <a:rPr lang="en-US" sz="1900" dirty="0">
                <a:solidFill>
                  <a:srgbClr val="FF0000"/>
                </a:solidFill>
              </a:rPr>
              <a:t>For example, unemployed men, especially those who see breadwinning as integral to their </a:t>
            </a:r>
            <a:r>
              <a:rPr lang="en-US" sz="1900" dirty="0" smtClean="0">
                <a:solidFill>
                  <a:srgbClr val="FF0000"/>
                </a:solidFill>
              </a:rPr>
              <a:t>masculinity</a:t>
            </a:r>
          </a:p>
          <a:p>
            <a:pPr>
              <a:lnSpc>
                <a:spcPct val="110000"/>
              </a:lnSpc>
              <a:spcBef>
                <a:spcPts val="0"/>
              </a:spcBef>
              <a:spcAft>
                <a:spcPts val="0"/>
              </a:spcAft>
            </a:pPr>
            <a:endParaRPr lang="en-US" sz="1900" dirty="0" smtClean="0"/>
          </a:p>
        </p:txBody>
      </p:sp>
    </p:spTree>
    <p:extLst>
      <p:ext uri="{BB962C8B-B14F-4D97-AF65-F5344CB8AC3E}">
        <p14:creationId xmlns:p14="http://schemas.microsoft.com/office/powerpoint/2010/main" val="3438699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Rewards and costs: cultural level </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US" sz="1800" dirty="0"/>
              <a:t>T</a:t>
            </a:r>
            <a:r>
              <a:rPr lang="en-US" sz="1800" dirty="0" smtClean="0"/>
              <a:t>he </a:t>
            </a:r>
            <a:r>
              <a:rPr lang="en-US" sz="1800" dirty="0"/>
              <a:t>social costs of violating gender norms are not felt evenly by boys and girls or by men and women </a:t>
            </a:r>
          </a:p>
          <a:p>
            <a:pPr marL="285750" indent="-285750">
              <a:spcBef>
                <a:spcPts val="0"/>
              </a:spcBef>
              <a:spcAft>
                <a:spcPts val="0"/>
              </a:spcAft>
              <a:buFont typeface="Arial"/>
              <a:buChar char="•"/>
            </a:pPr>
            <a:r>
              <a:rPr lang="en-US" sz="1800" dirty="0" smtClean="0"/>
              <a:t>For example, </a:t>
            </a:r>
            <a:r>
              <a:rPr lang="en-US" sz="1800" dirty="0"/>
              <a:t>the different connotations and implications of the words </a:t>
            </a:r>
            <a:r>
              <a:rPr lang="en-US" sz="1800" dirty="0">
                <a:solidFill>
                  <a:schemeClr val="tx2"/>
                </a:solidFill>
              </a:rPr>
              <a:t>tomboy</a:t>
            </a:r>
            <a:r>
              <a:rPr lang="en-US" sz="1800" dirty="0"/>
              <a:t> and </a:t>
            </a:r>
            <a:r>
              <a:rPr lang="en-US" sz="1800" dirty="0">
                <a:solidFill>
                  <a:srgbClr val="1782BF"/>
                </a:solidFill>
              </a:rPr>
              <a:t>sissy</a:t>
            </a:r>
          </a:p>
          <a:p>
            <a:pPr>
              <a:spcBef>
                <a:spcPts val="0"/>
              </a:spcBef>
              <a:spcAft>
                <a:spcPts val="0"/>
              </a:spcAft>
            </a:pPr>
            <a:endParaRPr lang="en-US" sz="1900" dirty="0" smtClean="0"/>
          </a:p>
          <a:p>
            <a:pPr>
              <a:spcBef>
                <a:spcPts val="0"/>
              </a:spcBef>
              <a:spcAft>
                <a:spcPts val="0"/>
              </a:spcAft>
            </a:pPr>
            <a:r>
              <a:rPr lang="en-US" sz="1900" dirty="0" smtClean="0"/>
              <a:t>S</a:t>
            </a:r>
            <a:r>
              <a:rPr lang="en-US" sz="1800" dirty="0" smtClean="0"/>
              <a:t>tructural </a:t>
            </a:r>
            <a:r>
              <a:rPr lang="en-US" sz="1800" dirty="0"/>
              <a:t>gender </a:t>
            </a:r>
            <a:r>
              <a:rPr lang="en-US" sz="1800" dirty="0" smtClean="0"/>
              <a:t>inequalities </a:t>
            </a:r>
            <a:r>
              <a:rPr lang="en-US" sz="1800" dirty="0"/>
              <a:t>exist in society</a:t>
            </a:r>
          </a:p>
          <a:p>
            <a:pPr marL="285750" indent="-285750">
              <a:spcBef>
                <a:spcPts val="0"/>
              </a:spcBef>
              <a:spcAft>
                <a:spcPts val="0"/>
              </a:spcAft>
              <a:buFont typeface="Arial"/>
              <a:buChar char="•"/>
            </a:pPr>
            <a:r>
              <a:rPr lang="en-US" sz="1800" dirty="0">
                <a:solidFill>
                  <a:srgbClr val="FF0000"/>
                </a:solidFill>
              </a:rPr>
              <a:t>In a society built around and for the interests of men, stereotypically masculine traits </a:t>
            </a:r>
            <a:r>
              <a:rPr lang="en-US" sz="1800" dirty="0" smtClean="0">
                <a:solidFill>
                  <a:srgbClr val="FF0000"/>
                </a:solidFill>
              </a:rPr>
              <a:t>are </a:t>
            </a:r>
            <a:r>
              <a:rPr lang="en-US" sz="1800" dirty="0">
                <a:solidFill>
                  <a:srgbClr val="FF0000"/>
                </a:solidFill>
              </a:rPr>
              <a:t>likely to be valued culturally and interpersonally</a:t>
            </a:r>
          </a:p>
          <a:p>
            <a:pPr marL="285750" indent="-285750">
              <a:spcBef>
                <a:spcPts val="0"/>
              </a:spcBef>
              <a:spcAft>
                <a:spcPts val="0"/>
              </a:spcAft>
              <a:buFont typeface="Arial"/>
              <a:buChar char="•"/>
            </a:pPr>
            <a:r>
              <a:rPr lang="en-US" sz="1800" dirty="0">
                <a:solidFill>
                  <a:srgbClr val="FF0000"/>
                </a:solidFill>
              </a:rPr>
              <a:t>Consequently, many women conclude that their own success requires such traits </a:t>
            </a:r>
            <a:endParaRPr lang="en-US" sz="1800" dirty="0" smtClean="0">
              <a:solidFill>
                <a:srgbClr val="FF0000"/>
              </a:solidFill>
            </a:endParaRPr>
          </a:p>
          <a:p>
            <a:pPr>
              <a:spcBef>
                <a:spcPts val="0"/>
              </a:spcBef>
              <a:spcAft>
                <a:spcPts val="0"/>
              </a:spcAft>
            </a:pPr>
            <a:endParaRPr lang="en-US" sz="1800" dirty="0" smtClean="0"/>
          </a:p>
          <a:p>
            <a:pPr>
              <a:spcBef>
                <a:spcPts val="0"/>
              </a:spcBef>
              <a:spcAft>
                <a:spcPts val="0"/>
              </a:spcAft>
            </a:pPr>
            <a:r>
              <a:rPr lang="en-US" sz="1800" dirty="0" smtClean="0"/>
              <a:t>By </a:t>
            </a:r>
            <a:r>
              <a:rPr lang="en-US" sz="1800" dirty="0"/>
              <a:t>doing gender in culturally appropriate ways, we submit to the view that gendered social arrangements are natural and normal </a:t>
            </a:r>
          </a:p>
          <a:p>
            <a:pPr>
              <a:spcBef>
                <a:spcPts val="0"/>
              </a:spcBef>
              <a:spcAft>
                <a:spcPts val="0"/>
              </a:spcAft>
            </a:pPr>
            <a:endParaRPr lang="en-US" sz="1800" dirty="0"/>
          </a:p>
          <a:p>
            <a:pPr>
              <a:lnSpc>
                <a:spcPct val="110000"/>
              </a:lnSpc>
              <a:spcBef>
                <a:spcPts val="0"/>
              </a:spcBef>
              <a:spcAft>
                <a:spcPts val="0"/>
              </a:spcAft>
            </a:pPr>
            <a:endParaRPr lang="en-US" sz="1900" dirty="0" smtClean="0"/>
          </a:p>
        </p:txBody>
      </p:sp>
    </p:spTree>
    <p:extLst>
      <p:ext uri="{BB962C8B-B14F-4D97-AF65-F5344CB8AC3E}">
        <p14:creationId xmlns:p14="http://schemas.microsoft.com/office/powerpoint/2010/main" val="348710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smtClean="0"/>
              <a:t>Gender and power in families</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52902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1782BF"/>
                </a:solidFill>
              </a:rPr>
              <a:t>power</a:t>
            </a:r>
            <a:endParaRPr lang="en-US" sz="2800" dirty="0">
              <a:solidFill>
                <a:srgbClr val="1782BF"/>
              </a:solidFill>
            </a:endParaRPr>
          </a:p>
        </p:txBody>
      </p:sp>
      <p:sp>
        <p:nvSpPr>
          <p:cNvPr id="4" name="Content Placeholder 3"/>
          <p:cNvSpPr>
            <a:spLocks noGrp="1"/>
          </p:cNvSpPr>
          <p:nvPr>
            <p:ph sz="half" idx="1"/>
          </p:nvPr>
        </p:nvSpPr>
        <p:spPr/>
        <p:txBody>
          <a:bodyPr>
            <a:normAutofit/>
          </a:bodyPr>
          <a:lstStyle/>
          <a:p>
            <a:pPr>
              <a:lnSpc>
                <a:spcPct val="120000"/>
              </a:lnSpc>
              <a:spcBef>
                <a:spcPts val="0"/>
              </a:spcBef>
              <a:spcAft>
                <a:spcPts val="0"/>
              </a:spcAft>
            </a:pPr>
            <a:endParaRPr lang="en-US" sz="1600" dirty="0" smtClean="0"/>
          </a:p>
          <a:p>
            <a:pPr marL="285750" indent="-285750">
              <a:lnSpc>
                <a:spcPct val="120000"/>
              </a:lnSpc>
              <a:spcBef>
                <a:spcPts val="0"/>
              </a:spcBef>
              <a:spcAft>
                <a:spcPts val="0"/>
              </a:spcAft>
              <a:buFont typeface="Arial"/>
              <a:buChar char="•"/>
            </a:pPr>
            <a:r>
              <a:rPr lang="en-US" sz="1600" dirty="0"/>
              <a:t>Gender is not simply a system of classification</a:t>
            </a:r>
          </a:p>
          <a:p>
            <a:pPr marL="285750" indent="-285750">
              <a:lnSpc>
                <a:spcPct val="120000"/>
              </a:lnSpc>
              <a:spcBef>
                <a:spcPts val="0"/>
              </a:spcBef>
              <a:spcAft>
                <a:spcPts val="0"/>
              </a:spcAft>
              <a:buFont typeface="Arial"/>
              <a:buChar char="•"/>
            </a:pPr>
            <a:r>
              <a:rPr lang="en-US" sz="1600" dirty="0" smtClean="0"/>
              <a:t>Gender </a:t>
            </a:r>
            <a:r>
              <a:rPr lang="en-US" sz="1600" dirty="0"/>
              <a:t>also expresses the universal inequality between men and women</a:t>
            </a:r>
          </a:p>
          <a:p>
            <a:pPr marL="285750" indent="-285750">
              <a:lnSpc>
                <a:spcPct val="120000"/>
              </a:lnSpc>
              <a:spcBef>
                <a:spcPts val="0"/>
              </a:spcBef>
              <a:spcAft>
                <a:spcPts val="0"/>
              </a:spcAft>
              <a:buFont typeface="Arial"/>
              <a:buChar char="•"/>
            </a:pPr>
            <a:r>
              <a:rPr lang="en-US" sz="1600" dirty="0"/>
              <a:t>When we speak about gender, </a:t>
            </a:r>
            <a:r>
              <a:rPr lang="en-US" sz="1600" dirty="0" smtClean="0"/>
              <a:t>we </a:t>
            </a:r>
            <a:r>
              <a:rPr lang="en-US" sz="1600" dirty="0"/>
              <a:t>speak not </a:t>
            </a:r>
            <a:r>
              <a:rPr lang="en-US" sz="1600" dirty="0" smtClean="0"/>
              <a:t>only about difference, but about </a:t>
            </a:r>
            <a:r>
              <a:rPr lang="en-US" sz="1600" dirty="0"/>
              <a:t>hierarchy, power, and </a:t>
            </a:r>
            <a:r>
              <a:rPr lang="en-US" sz="1600" dirty="0" smtClean="0"/>
              <a:t>inequality</a:t>
            </a:r>
            <a:endParaRPr lang="en-SG" sz="1600" dirty="0"/>
          </a:p>
          <a:p>
            <a:pPr>
              <a:lnSpc>
                <a:spcPct val="120000"/>
              </a:lnSpc>
              <a:spcBef>
                <a:spcPts val="0"/>
              </a:spcBef>
              <a:spcAft>
                <a:spcPts val="0"/>
              </a:spcAft>
            </a:pPr>
            <a:endParaRPr lang="en-US" sz="1600" dirty="0"/>
          </a:p>
          <a:p>
            <a:endParaRPr lang="en-US" sz="1600" dirty="0" smtClean="0"/>
          </a:p>
          <a:p>
            <a:endParaRPr lang="en-US" dirty="0"/>
          </a:p>
        </p:txBody>
      </p:sp>
      <p:sp>
        <p:nvSpPr>
          <p:cNvPr id="5" name="Content Placeholder 4"/>
          <p:cNvSpPr>
            <a:spLocks noGrp="1"/>
          </p:cNvSpPr>
          <p:nvPr>
            <p:ph sz="half" idx="2"/>
          </p:nvPr>
        </p:nvSpPr>
        <p:spPr/>
        <p:txBody>
          <a:bodyPr>
            <a:noAutofit/>
          </a:bodyPr>
          <a:lstStyle/>
          <a:p>
            <a:pPr>
              <a:spcBef>
                <a:spcPts val="0"/>
              </a:spcBef>
              <a:spcAft>
                <a:spcPts val="0"/>
              </a:spcAft>
            </a:pPr>
            <a:endParaRPr lang="en-US" sz="1600" dirty="0" smtClean="0"/>
          </a:p>
          <a:p>
            <a:pPr>
              <a:spcBef>
                <a:spcPts val="0"/>
              </a:spcBef>
              <a:spcAft>
                <a:spcPts val="0"/>
              </a:spcAft>
            </a:pPr>
            <a:r>
              <a:rPr lang="en-US" sz="1600" dirty="0" smtClean="0"/>
              <a:t>Power </a:t>
            </a:r>
          </a:p>
          <a:p>
            <a:pPr marL="285750" indent="-285750">
              <a:spcBef>
                <a:spcPts val="0"/>
              </a:spcBef>
              <a:spcAft>
                <a:spcPts val="0"/>
              </a:spcAft>
              <a:buFont typeface="Arial"/>
              <a:buChar char="•"/>
            </a:pPr>
            <a:r>
              <a:rPr lang="en-US" sz="1600" dirty="0" smtClean="0"/>
              <a:t>The ability to impose one’s will on others</a:t>
            </a:r>
          </a:p>
          <a:p>
            <a:pPr>
              <a:spcBef>
                <a:spcPts val="0"/>
              </a:spcBef>
              <a:spcAft>
                <a:spcPts val="0"/>
              </a:spcAft>
            </a:pPr>
            <a:endParaRPr lang="en-US" sz="1600" dirty="0"/>
          </a:p>
          <a:p>
            <a:pPr>
              <a:spcBef>
                <a:spcPts val="0"/>
              </a:spcBef>
              <a:spcAft>
                <a:spcPts val="0"/>
              </a:spcAft>
            </a:pPr>
            <a:r>
              <a:rPr lang="en-US" sz="1600" dirty="0" smtClean="0"/>
              <a:t>Orchestration power</a:t>
            </a:r>
          </a:p>
          <a:p>
            <a:pPr marL="285750" indent="-285750">
              <a:spcBef>
                <a:spcPts val="0"/>
              </a:spcBef>
              <a:spcAft>
                <a:spcPts val="0"/>
              </a:spcAft>
              <a:buFont typeface="Arial"/>
              <a:buChar char="•"/>
            </a:pPr>
            <a:r>
              <a:rPr lang="en-US" sz="1600" dirty="0" smtClean="0"/>
              <a:t>The ability to decide what course of action will be taken</a:t>
            </a:r>
          </a:p>
          <a:p>
            <a:pPr>
              <a:spcBef>
                <a:spcPts val="0"/>
              </a:spcBef>
              <a:spcAft>
                <a:spcPts val="0"/>
              </a:spcAft>
            </a:pPr>
            <a:endParaRPr lang="en-US" sz="1600" dirty="0"/>
          </a:p>
          <a:p>
            <a:pPr>
              <a:spcBef>
                <a:spcPts val="0"/>
              </a:spcBef>
              <a:spcAft>
                <a:spcPts val="0"/>
              </a:spcAft>
            </a:pPr>
            <a:r>
              <a:rPr lang="en-US" sz="1600" dirty="0" smtClean="0"/>
              <a:t>Implementation power</a:t>
            </a:r>
          </a:p>
          <a:p>
            <a:pPr marL="285750" indent="-285750">
              <a:spcBef>
                <a:spcPts val="0"/>
              </a:spcBef>
              <a:spcAft>
                <a:spcPts val="0"/>
              </a:spcAft>
              <a:buFont typeface="Arial"/>
              <a:buChar char="•"/>
            </a:pPr>
            <a:r>
              <a:rPr lang="en-US" sz="1600" dirty="0" smtClean="0"/>
              <a:t>The ability to decide who a course of action will be accomplished </a:t>
            </a:r>
          </a:p>
          <a:p>
            <a:pPr>
              <a:spcBef>
                <a:spcPts val="0"/>
              </a:spcBef>
              <a:spcAft>
                <a:spcPts val="0"/>
              </a:spcAft>
            </a:pPr>
            <a:endParaRPr lang="en-US" sz="1600" dirty="0" smtClean="0"/>
          </a:p>
          <a:p>
            <a:pPr>
              <a:spcBef>
                <a:spcPts val="0"/>
              </a:spcBef>
              <a:spcAft>
                <a:spcPts val="0"/>
              </a:spcAft>
            </a:pPr>
            <a:r>
              <a:rPr lang="en-US" sz="1600" dirty="0" smtClean="0"/>
              <a:t>Not </a:t>
            </a:r>
            <a:r>
              <a:rPr lang="en-US" sz="1600" dirty="0"/>
              <a:t>who makes the </a:t>
            </a:r>
            <a:r>
              <a:rPr lang="en-US" sz="1600" dirty="0">
                <a:solidFill>
                  <a:schemeClr val="tx2"/>
                </a:solidFill>
              </a:rPr>
              <a:t>most</a:t>
            </a:r>
            <a:r>
              <a:rPr lang="en-US" sz="1600" dirty="0"/>
              <a:t> decisions but who gets to decide </a:t>
            </a:r>
            <a:r>
              <a:rPr lang="en-US" sz="1600" dirty="0">
                <a:solidFill>
                  <a:srgbClr val="1782BF"/>
                </a:solidFill>
              </a:rPr>
              <a:t>which</a:t>
            </a:r>
            <a:r>
              <a:rPr lang="en-US" sz="1600" dirty="0"/>
              <a:t> decisions will be </a:t>
            </a:r>
            <a:r>
              <a:rPr lang="en-US" sz="1600" dirty="0" smtClean="0"/>
              <a:t>made</a:t>
            </a:r>
            <a:endParaRPr lang="en-US" sz="1600" dirty="0"/>
          </a:p>
          <a:p>
            <a:pPr>
              <a:spcBef>
                <a:spcPts val="0"/>
              </a:spcBef>
              <a:spcAft>
                <a:spcPts val="0"/>
              </a:spcAft>
            </a:pPr>
            <a:r>
              <a:rPr lang="en-US" sz="1600" dirty="0" smtClean="0"/>
              <a:t> </a:t>
            </a:r>
            <a:endParaRPr lang="en-US" sz="1600" dirty="0"/>
          </a:p>
        </p:txBody>
      </p:sp>
    </p:spTree>
    <p:extLst>
      <p:ext uri="{BB962C8B-B14F-4D97-AF65-F5344CB8AC3E}">
        <p14:creationId xmlns:p14="http://schemas.microsoft.com/office/powerpoint/2010/main" val="2273613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458200" cy="1371600"/>
          </a:xfrm>
        </p:spPr>
        <p:txBody>
          <a:bodyPr>
            <a:normAutofit/>
          </a:bodyPr>
          <a:lstStyle/>
          <a:p>
            <a:r>
              <a:rPr lang="en-US" sz="2800" dirty="0" smtClean="0"/>
              <a:t>Gender and power in families </a:t>
            </a:r>
            <a:endParaRPr lang="en-US" sz="2800" dirty="0"/>
          </a:p>
        </p:txBody>
      </p:sp>
      <p:sp>
        <p:nvSpPr>
          <p:cNvPr id="6" name="Content Placeholder 5"/>
          <p:cNvSpPr>
            <a:spLocks noGrp="1"/>
          </p:cNvSpPr>
          <p:nvPr>
            <p:ph idx="1"/>
          </p:nvPr>
        </p:nvSpPr>
        <p:spPr/>
        <p:txBody>
          <a:bodyPr>
            <a:noAutofit/>
          </a:bodyPr>
          <a:lstStyle/>
          <a:p>
            <a:pPr>
              <a:lnSpc>
                <a:spcPct val="120000"/>
              </a:lnSpc>
              <a:spcBef>
                <a:spcPts val="0"/>
              </a:spcBef>
              <a:spcAft>
                <a:spcPts val="0"/>
              </a:spcAft>
            </a:pPr>
            <a:endParaRPr lang="en-US" sz="1600" dirty="0" smtClean="0"/>
          </a:p>
          <a:p>
            <a:pPr>
              <a:lnSpc>
                <a:spcPct val="120000"/>
              </a:lnSpc>
              <a:spcBef>
                <a:spcPts val="0"/>
              </a:spcBef>
              <a:spcAft>
                <a:spcPts val="0"/>
              </a:spcAft>
            </a:pPr>
            <a:r>
              <a:rPr lang="en-US" sz="1600" dirty="0" smtClean="0"/>
              <a:t>Power </a:t>
            </a:r>
            <a:r>
              <a:rPr lang="en-US" sz="1600" dirty="0"/>
              <a:t>imbalances are the rule rather than the exception in intimate and family </a:t>
            </a:r>
            <a:r>
              <a:rPr lang="en-US" sz="1600" dirty="0" smtClean="0"/>
              <a:t>relationships and it is </a:t>
            </a:r>
            <a:r>
              <a:rPr lang="en-US" sz="1600" dirty="0"/>
              <a:t>men, not women, who possess power </a:t>
            </a:r>
            <a:endParaRPr lang="en-US" sz="1600" dirty="0" smtClean="0"/>
          </a:p>
          <a:p>
            <a:pPr>
              <a:lnSpc>
                <a:spcPct val="120000"/>
              </a:lnSpc>
              <a:spcBef>
                <a:spcPts val="0"/>
              </a:spcBef>
              <a:spcAft>
                <a:spcPts val="0"/>
              </a:spcAft>
            </a:pPr>
            <a:endParaRPr lang="en-US" sz="1600" dirty="0" smtClean="0"/>
          </a:p>
          <a:p>
            <a:pPr>
              <a:lnSpc>
                <a:spcPct val="120000"/>
              </a:lnSpc>
              <a:spcBef>
                <a:spcPts val="0"/>
              </a:spcBef>
              <a:spcAft>
                <a:spcPts val="0"/>
              </a:spcAft>
            </a:pPr>
            <a:r>
              <a:rPr lang="en-US" sz="1600" dirty="0" smtClean="0"/>
              <a:t>Researchers </a:t>
            </a:r>
            <a:r>
              <a:rPr lang="en-US" sz="1600" dirty="0"/>
              <a:t>interviewed 61 married couples who had faced important family and work choices to determine what factors influenced their decisions  </a:t>
            </a:r>
          </a:p>
          <a:p>
            <a:pPr marL="285750" indent="-285750">
              <a:lnSpc>
                <a:spcPct val="120000"/>
              </a:lnSpc>
              <a:spcBef>
                <a:spcPts val="0"/>
              </a:spcBef>
              <a:spcAft>
                <a:spcPts val="0"/>
              </a:spcAft>
              <a:buFont typeface="Arial"/>
              <a:buChar char="•"/>
            </a:pPr>
            <a:r>
              <a:rPr lang="en-US" sz="1600" dirty="0"/>
              <a:t>Most of the decisions revolved around the adjustments the wife should make </a:t>
            </a:r>
            <a:r>
              <a:rPr lang="en-US" sz="1600" dirty="0" smtClean="0"/>
              <a:t>to </a:t>
            </a:r>
            <a:r>
              <a:rPr lang="en-US" sz="1600" dirty="0"/>
              <a:t>the number of hours she spent at work</a:t>
            </a:r>
          </a:p>
          <a:p>
            <a:pPr marL="285750" indent="-285750">
              <a:lnSpc>
                <a:spcPct val="120000"/>
              </a:lnSpc>
              <a:spcBef>
                <a:spcPts val="0"/>
              </a:spcBef>
              <a:spcAft>
                <a:spcPts val="0"/>
              </a:spcAft>
              <a:buFont typeface="Arial"/>
              <a:buChar char="•"/>
            </a:pPr>
            <a:r>
              <a:rPr lang="en-US" sz="1600" dirty="0"/>
              <a:t>The decision factors were </a:t>
            </a:r>
            <a:r>
              <a:rPr lang="en-US" sz="1600" dirty="0" smtClean="0"/>
              <a:t>those </a:t>
            </a:r>
            <a:r>
              <a:rPr lang="en-US" sz="1600" dirty="0"/>
              <a:t>that traditionally affect women</a:t>
            </a:r>
          </a:p>
          <a:p>
            <a:pPr marL="285750" indent="-285750">
              <a:lnSpc>
                <a:spcPct val="120000"/>
              </a:lnSpc>
              <a:spcBef>
                <a:spcPts val="0"/>
              </a:spcBef>
              <a:spcAft>
                <a:spcPts val="0"/>
              </a:spcAft>
              <a:buFont typeface="Arial"/>
              <a:buChar char="•"/>
            </a:pPr>
            <a:r>
              <a:rPr lang="en-US" sz="1600" dirty="0" smtClean="0"/>
              <a:t>But </a:t>
            </a:r>
            <a:r>
              <a:rPr lang="en-US" sz="1600" dirty="0"/>
              <a:t>when the decisions concerned the husband's job, the couples tended to focus only on whether he ought to switch jobs and not whether he should increase or decrease the amount of time he spent at work </a:t>
            </a:r>
          </a:p>
          <a:p>
            <a:pPr marL="285750" indent="-285750">
              <a:lnSpc>
                <a:spcPct val="120000"/>
              </a:lnSpc>
              <a:spcBef>
                <a:spcPts val="0"/>
              </a:spcBef>
              <a:spcAft>
                <a:spcPts val="0"/>
              </a:spcAft>
              <a:buFont typeface="Arial"/>
              <a:buChar char="•"/>
            </a:pPr>
            <a:r>
              <a:rPr lang="en-US" sz="1600" dirty="0" smtClean="0"/>
              <a:t>Such </a:t>
            </a:r>
            <a:r>
              <a:rPr lang="en-US" sz="1600" dirty="0"/>
              <a:t>“invisible” power is important because it can maintain inequality even in those marriages that appear amicable </a:t>
            </a:r>
            <a:r>
              <a:rPr lang="en-US" sz="1600" dirty="0" smtClean="0"/>
              <a:t> </a:t>
            </a:r>
            <a:endParaRPr lang="en-US" sz="1600" dirty="0"/>
          </a:p>
          <a:p>
            <a:pPr>
              <a:lnSpc>
                <a:spcPct val="120000"/>
              </a:lnSpc>
              <a:spcBef>
                <a:spcPts val="0"/>
              </a:spcBef>
              <a:spcAft>
                <a:spcPts val="0"/>
              </a:spcAft>
            </a:pPr>
            <a:endParaRPr lang="en-US" sz="1600" dirty="0"/>
          </a:p>
          <a:p>
            <a:pPr>
              <a:lnSpc>
                <a:spcPct val="120000"/>
              </a:lnSpc>
              <a:spcBef>
                <a:spcPts val="0"/>
              </a:spcBef>
              <a:spcAft>
                <a:spcPts val="0"/>
              </a:spcAft>
            </a:pPr>
            <a:endParaRPr lang="en-US" sz="1600" dirty="0"/>
          </a:p>
        </p:txBody>
      </p:sp>
    </p:spTree>
    <p:extLst>
      <p:ext uri="{BB962C8B-B14F-4D97-AF65-F5344CB8AC3E}">
        <p14:creationId xmlns:p14="http://schemas.microsoft.com/office/powerpoint/2010/main" val="2167728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458200" cy="1371600"/>
          </a:xfrm>
        </p:spPr>
        <p:txBody>
          <a:bodyPr>
            <a:normAutofit/>
          </a:bodyPr>
          <a:lstStyle/>
          <a:p>
            <a:r>
              <a:rPr lang="en-US" sz="2800" dirty="0" smtClean="0"/>
              <a:t>Gender and power in families </a:t>
            </a:r>
            <a:endParaRPr lang="en-US" sz="2800" dirty="0"/>
          </a:p>
        </p:txBody>
      </p:sp>
      <p:sp>
        <p:nvSpPr>
          <p:cNvPr id="6" name="Content Placeholder 5"/>
          <p:cNvSpPr>
            <a:spLocks noGrp="1"/>
          </p:cNvSpPr>
          <p:nvPr>
            <p:ph idx="1"/>
          </p:nvPr>
        </p:nvSpPr>
        <p:spPr/>
        <p:txBody>
          <a:bodyPr>
            <a:noAutofit/>
          </a:bodyPr>
          <a:lstStyle/>
          <a:p>
            <a:pPr>
              <a:spcBef>
                <a:spcPts val="0"/>
              </a:spcBef>
              <a:spcAft>
                <a:spcPts val="0"/>
              </a:spcAft>
            </a:pPr>
            <a:endParaRPr lang="en-US" sz="1600" dirty="0" smtClean="0"/>
          </a:p>
          <a:p>
            <a:pPr>
              <a:spcBef>
                <a:spcPts val="0"/>
              </a:spcBef>
              <a:spcAft>
                <a:spcPts val="0"/>
              </a:spcAft>
            </a:pPr>
            <a:endParaRPr lang="en-US" sz="1600" dirty="0"/>
          </a:p>
          <a:p>
            <a:pPr>
              <a:spcBef>
                <a:spcPts val="0"/>
              </a:spcBef>
              <a:spcAft>
                <a:spcPts val="0"/>
              </a:spcAft>
            </a:pPr>
            <a:r>
              <a:rPr lang="en-US" sz="1600" dirty="0"/>
              <a:t>Other researchers </a:t>
            </a:r>
            <a:r>
              <a:rPr lang="en-US" sz="1600" dirty="0">
                <a:solidFill>
                  <a:srgbClr val="FF0000"/>
                </a:solidFill>
              </a:rPr>
              <a:t>observe that women exercise their power within families covertly</a:t>
            </a:r>
            <a:r>
              <a:rPr lang="en-US" sz="1600" dirty="0"/>
              <a:t> </a:t>
            </a:r>
          </a:p>
          <a:p>
            <a:pPr marL="285750" indent="-285750">
              <a:spcBef>
                <a:spcPts val="0"/>
              </a:spcBef>
              <a:spcAft>
                <a:spcPts val="0"/>
              </a:spcAft>
              <a:buFont typeface="Arial"/>
              <a:buChar char="•"/>
            </a:pPr>
            <a:r>
              <a:rPr lang="en-US" sz="1600" dirty="0"/>
              <a:t>I</a:t>
            </a:r>
            <a:r>
              <a:rPr lang="en-US" sz="1600" dirty="0" smtClean="0"/>
              <a:t>n </a:t>
            </a:r>
            <a:r>
              <a:rPr lang="en-US" sz="1600" dirty="0"/>
              <a:t>Japan, women have historically occupied a visibly subservient position both in society and in families </a:t>
            </a:r>
          </a:p>
          <a:p>
            <a:pPr marL="285750" indent="-285750">
              <a:spcBef>
                <a:spcPts val="0"/>
              </a:spcBef>
              <a:spcAft>
                <a:spcPts val="0"/>
              </a:spcAft>
              <a:buFont typeface="Arial"/>
              <a:buChar char="•"/>
            </a:pPr>
            <a:r>
              <a:rPr lang="en-US" sz="1600" dirty="0" smtClean="0">
                <a:solidFill>
                  <a:srgbClr val="FF0000"/>
                </a:solidFill>
              </a:rPr>
              <a:t>65</a:t>
            </a:r>
            <a:r>
              <a:rPr lang="en-US" sz="1600" dirty="0">
                <a:solidFill>
                  <a:srgbClr val="FF0000"/>
                </a:solidFill>
              </a:rPr>
              <a:t>% of Japanese women work outside the </a:t>
            </a:r>
            <a:r>
              <a:rPr lang="en-US" sz="1600" dirty="0" smtClean="0">
                <a:solidFill>
                  <a:srgbClr val="FF0000"/>
                </a:solidFill>
              </a:rPr>
              <a:t>home but </a:t>
            </a:r>
            <a:r>
              <a:rPr lang="en-US" sz="1600" dirty="0">
                <a:solidFill>
                  <a:srgbClr val="FF0000"/>
                </a:solidFill>
              </a:rPr>
              <a:t>they earn about 65% of what Japanese men earn</a:t>
            </a:r>
          </a:p>
          <a:p>
            <a:pPr marL="285750" indent="-285750">
              <a:spcBef>
                <a:spcPts val="0"/>
              </a:spcBef>
              <a:spcAft>
                <a:spcPts val="0"/>
              </a:spcAft>
              <a:buFont typeface="Arial"/>
              <a:buChar char="•"/>
            </a:pPr>
            <a:r>
              <a:rPr lang="en-US" sz="1600" dirty="0" smtClean="0"/>
              <a:t>Women </a:t>
            </a:r>
            <a:r>
              <a:rPr lang="en-US" sz="1600" dirty="0"/>
              <a:t>in Japan are significantly less likely </a:t>
            </a:r>
            <a:r>
              <a:rPr lang="en-US" sz="1600" dirty="0" smtClean="0"/>
              <a:t>to </a:t>
            </a:r>
            <a:r>
              <a:rPr lang="en-US" sz="1600" dirty="0"/>
              <a:t>hold supervisory or managerial positions in the workplace </a:t>
            </a:r>
          </a:p>
          <a:p>
            <a:pPr marL="285750" indent="-285750">
              <a:spcBef>
                <a:spcPts val="0"/>
              </a:spcBef>
              <a:spcAft>
                <a:spcPts val="0"/>
              </a:spcAft>
              <a:buFont typeface="Arial"/>
              <a:buChar char="•"/>
            </a:pPr>
            <a:r>
              <a:rPr lang="en-US" sz="1600" dirty="0"/>
              <a:t>Within Japanese families, women are still expected to clean, cook, and tend to the needs of their husbands</a:t>
            </a:r>
          </a:p>
          <a:p>
            <a:pPr marL="285750" indent="-285750">
              <a:spcBef>
                <a:spcPts val="0"/>
              </a:spcBef>
              <a:spcAft>
                <a:spcPts val="0"/>
              </a:spcAft>
              <a:buFont typeface="Arial"/>
              <a:buChar char="•"/>
            </a:pPr>
            <a:r>
              <a:rPr lang="en-US" sz="1600" dirty="0"/>
              <a:t>However, women exercise a surprising degree of authority </a:t>
            </a:r>
          </a:p>
          <a:p>
            <a:pPr marL="285750" indent="-285750">
              <a:spcBef>
                <a:spcPts val="0"/>
              </a:spcBef>
              <a:spcAft>
                <a:spcPts val="0"/>
              </a:spcAft>
              <a:buFont typeface="Arial"/>
              <a:buChar char="•"/>
            </a:pPr>
            <a:r>
              <a:rPr lang="en-US" sz="1600" dirty="0"/>
              <a:t>Many wives </a:t>
            </a:r>
            <a:r>
              <a:rPr lang="en-US" sz="1600" dirty="0">
                <a:solidFill>
                  <a:srgbClr val="FF0000"/>
                </a:solidFill>
              </a:rPr>
              <a:t>control the household finance, giving their husbands monthly allowances as they see </a:t>
            </a:r>
            <a:r>
              <a:rPr lang="en-US" sz="1600" dirty="0" smtClean="0">
                <a:solidFill>
                  <a:srgbClr val="FF0000"/>
                </a:solidFill>
              </a:rPr>
              <a:t>fit (control credit cards purchases)</a:t>
            </a:r>
            <a:endParaRPr lang="en-US" sz="1600" dirty="0">
              <a:solidFill>
                <a:srgbClr val="FF0000"/>
              </a:solidFill>
            </a:endParaRPr>
          </a:p>
          <a:p>
            <a:pPr marL="285750" indent="-285750">
              <a:spcBef>
                <a:spcPts val="0"/>
              </a:spcBef>
              <a:spcAft>
                <a:spcPts val="0"/>
              </a:spcAft>
              <a:buFont typeface="Arial"/>
              <a:buChar char="•"/>
            </a:pPr>
            <a:r>
              <a:rPr lang="en-US" sz="1600" dirty="0" smtClean="0"/>
              <a:t>Although </a:t>
            </a:r>
            <a:r>
              <a:rPr lang="en-US" sz="1600" dirty="0"/>
              <a:t>men’s public authority made them appear dominant, women actually controlled tremendous informal power in the family </a:t>
            </a:r>
          </a:p>
        </p:txBody>
      </p:sp>
    </p:spTree>
    <p:extLst>
      <p:ext uri="{BB962C8B-B14F-4D97-AF65-F5344CB8AC3E}">
        <p14:creationId xmlns:p14="http://schemas.microsoft.com/office/powerpoint/2010/main" val="1902607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smtClean="0"/>
              <a:t>Resources and dependence</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US" dirty="0" smtClean="0"/>
              <a:t>Dependence</a:t>
            </a:r>
          </a:p>
          <a:p>
            <a:pPr marL="342900" indent="-342900">
              <a:spcBef>
                <a:spcPts val="0"/>
              </a:spcBef>
              <a:spcAft>
                <a:spcPts val="0"/>
              </a:spcAft>
              <a:buFont typeface="Arial"/>
              <a:buChar char="•"/>
            </a:pPr>
            <a:r>
              <a:rPr lang="en-US" dirty="0" smtClean="0"/>
              <a:t>The degree to which one individual in a relationship relies on the other for important resources </a:t>
            </a:r>
          </a:p>
          <a:p>
            <a:pPr>
              <a:spcBef>
                <a:spcPts val="0"/>
              </a:spcBef>
              <a:spcAft>
                <a:spcPts val="0"/>
              </a:spcAft>
            </a:pPr>
            <a:endParaRPr lang="en-US" dirty="0" smtClean="0"/>
          </a:p>
          <a:p>
            <a:pPr>
              <a:spcBef>
                <a:spcPts val="0"/>
              </a:spcBef>
              <a:spcAft>
                <a:spcPts val="0"/>
              </a:spcAft>
            </a:pPr>
            <a:r>
              <a:rPr lang="en-US" dirty="0"/>
              <a:t>Each individual brings a variety of resources to her or his intimate relationship</a:t>
            </a:r>
          </a:p>
          <a:p>
            <a:pPr marL="342900" indent="-342900">
              <a:spcBef>
                <a:spcPts val="0"/>
              </a:spcBef>
              <a:spcAft>
                <a:spcPts val="0"/>
              </a:spcAft>
              <a:buFont typeface="Arial"/>
              <a:buChar char="•"/>
            </a:pPr>
            <a:r>
              <a:rPr lang="en-US" dirty="0" smtClean="0"/>
              <a:t>We </a:t>
            </a:r>
            <a:r>
              <a:rPr lang="en-US" dirty="0"/>
              <a:t>exchange the resources we have for a desired benefit from our partner </a:t>
            </a:r>
          </a:p>
          <a:p>
            <a:pPr marL="342900" indent="-342900">
              <a:spcBef>
                <a:spcPts val="0"/>
              </a:spcBef>
              <a:spcAft>
                <a:spcPts val="0"/>
              </a:spcAft>
              <a:buFont typeface="Arial"/>
              <a:buChar char="•"/>
            </a:pPr>
            <a:r>
              <a:rPr lang="en-US" dirty="0"/>
              <a:t>Control over a resource creates power differences when we highly value the resource and perceive it as essential </a:t>
            </a:r>
          </a:p>
          <a:p>
            <a:pPr marL="342900" indent="-342900">
              <a:spcBef>
                <a:spcPts val="0"/>
              </a:spcBef>
              <a:spcAft>
                <a:spcPts val="0"/>
              </a:spcAft>
              <a:buFont typeface="Arial"/>
              <a:buChar char="•"/>
            </a:pPr>
            <a:r>
              <a:rPr lang="en-US" dirty="0"/>
              <a:t>Moreover, it must be something that we cannot obtain </a:t>
            </a:r>
            <a:r>
              <a:rPr lang="en-US" dirty="0" smtClean="0"/>
              <a:t>elsewhere</a:t>
            </a:r>
            <a:endParaRPr lang="en-US" dirty="0"/>
          </a:p>
          <a:p>
            <a:endParaRPr lang="en-US" dirty="0"/>
          </a:p>
        </p:txBody>
      </p:sp>
    </p:spTree>
    <p:extLst>
      <p:ext uri="{BB962C8B-B14F-4D97-AF65-F5344CB8AC3E}">
        <p14:creationId xmlns:p14="http://schemas.microsoft.com/office/powerpoint/2010/main" val="32428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smtClean="0"/>
              <a:t>Resources and dependence</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US" dirty="0"/>
              <a:t>Power and dependence are inversely related </a:t>
            </a:r>
          </a:p>
          <a:p>
            <a:pPr marL="342900" indent="-342900">
              <a:spcBef>
                <a:spcPts val="0"/>
              </a:spcBef>
              <a:spcAft>
                <a:spcPts val="0"/>
              </a:spcAft>
              <a:buFont typeface="Arial"/>
              <a:buChar char="•"/>
            </a:pPr>
            <a:r>
              <a:rPr lang="en-US" dirty="0"/>
              <a:t>Because men and </a:t>
            </a:r>
            <a:r>
              <a:rPr lang="en-US" dirty="0" smtClean="0"/>
              <a:t>women </a:t>
            </a:r>
            <a:r>
              <a:rPr lang="en-US" dirty="0"/>
              <a:t>control different types of resources, dependence and power in families are entwined with gender </a:t>
            </a:r>
          </a:p>
          <a:p>
            <a:pPr marL="342900" indent="-342900">
              <a:spcBef>
                <a:spcPts val="0"/>
              </a:spcBef>
              <a:spcAft>
                <a:spcPts val="0"/>
              </a:spcAft>
              <a:buFont typeface="Arial"/>
              <a:buChar char="•"/>
            </a:pPr>
            <a:r>
              <a:rPr lang="en-US" dirty="0"/>
              <a:t>Men’s greater access to prestigious occupations and higher earnings have historically given them more power and privilege inside their families </a:t>
            </a:r>
          </a:p>
          <a:p>
            <a:pPr marL="342900" indent="-342900">
              <a:spcBef>
                <a:spcPts val="0"/>
              </a:spcBef>
              <a:spcAft>
                <a:spcPts val="0"/>
              </a:spcAft>
              <a:buFont typeface="Arial"/>
              <a:buChar char="•"/>
            </a:pPr>
            <a:r>
              <a:rPr lang="en-US" dirty="0" smtClean="0"/>
              <a:t>However, women are </a:t>
            </a:r>
            <a:r>
              <a:rPr lang="en-US" dirty="0"/>
              <a:t>able to claim </a:t>
            </a:r>
            <a:r>
              <a:rPr lang="en-US" dirty="0">
                <a:solidFill>
                  <a:srgbClr val="FF0000"/>
                </a:solidFill>
              </a:rPr>
              <a:t>significant power in families because of their role as </a:t>
            </a:r>
            <a:r>
              <a:rPr lang="en-US" dirty="0" smtClean="0">
                <a:solidFill>
                  <a:srgbClr val="FF0000"/>
                </a:solidFill>
              </a:rPr>
              <a:t>kin-keepers </a:t>
            </a:r>
            <a:endParaRPr lang="en-US" dirty="0">
              <a:solidFill>
                <a:srgbClr val="FF0000"/>
              </a:solidFill>
            </a:endParaRPr>
          </a:p>
          <a:p>
            <a:pPr marL="342900" indent="-342900">
              <a:spcBef>
                <a:spcPts val="0"/>
              </a:spcBef>
              <a:spcAft>
                <a:spcPts val="0"/>
              </a:spcAft>
              <a:buFont typeface="Arial"/>
              <a:buChar char="•"/>
            </a:pPr>
            <a:r>
              <a:rPr lang="en-US" dirty="0" smtClean="0">
                <a:solidFill>
                  <a:srgbClr val="FF0000"/>
                </a:solidFill>
              </a:rPr>
              <a:t>Women may provide emotional support even though they are economically dependent</a:t>
            </a:r>
            <a:endParaRPr lang="en-US" dirty="0" smtClean="0">
              <a:solidFill>
                <a:srgbClr val="FF0000"/>
              </a:solidFill>
            </a:endParaRPr>
          </a:p>
        </p:txBody>
      </p:sp>
    </p:spTree>
    <p:extLst>
      <p:ext uri="{BB962C8B-B14F-4D97-AF65-F5344CB8AC3E}">
        <p14:creationId xmlns:p14="http://schemas.microsoft.com/office/powerpoint/2010/main" val="352437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smtClean="0"/>
              <a:t>Resources and dependence</a:t>
            </a:r>
            <a:endParaRPr lang="en-US" sz="2800" dirty="0"/>
          </a:p>
        </p:txBody>
      </p:sp>
      <p:sp>
        <p:nvSpPr>
          <p:cNvPr id="3" name="Content Placeholder 2"/>
          <p:cNvSpPr>
            <a:spLocks noGrp="1"/>
          </p:cNvSpPr>
          <p:nvPr>
            <p:ph idx="1"/>
          </p:nvPr>
        </p:nvSpPr>
        <p:spPr/>
        <p:txBody>
          <a:bodyPr>
            <a:normAutofit/>
          </a:bodyPr>
          <a:lstStyle/>
          <a:p>
            <a:pPr marL="342900" indent="-342900">
              <a:lnSpc>
                <a:spcPct val="110000"/>
              </a:lnSpc>
              <a:spcBef>
                <a:spcPts val="0"/>
              </a:spcBef>
              <a:spcAft>
                <a:spcPts val="0"/>
              </a:spcAft>
              <a:buFont typeface="Arial"/>
              <a:buChar char="•"/>
            </a:pPr>
            <a:endParaRPr lang="en-US" dirty="0" smtClean="0"/>
          </a:p>
          <a:p>
            <a:pPr>
              <a:lnSpc>
                <a:spcPct val="110000"/>
              </a:lnSpc>
              <a:spcBef>
                <a:spcPts val="0"/>
              </a:spcBef>
              <a:spcAft>
                <a:spcPts val="0"/>
              </a:spcAft>
            </a:pPr>
            <a:r>
              <a:rPr lang="en-US" dirty="0" smtClean="0"/>
              <a:t>As </a:t>
            </a:r>
            <a:r>
              <a:rPr lang="en-US" dirty="0"/>
              <a:t>women have entered the workforce in greater numbers, they have begun to acquire the economic resources that enable them to participate more forcefully in family decision making </a:t>
            </a:r>
          </a:p>
          <a:p>
            <a:pPr>
              <a:spcBef>
                <a:spcPts val="0"/>
              </a:spcBef>
              <a:spcAft>
                <a:spcPts val="0"/>
              </a:spcAft>
            </a:pPr>
            <a:endParaRPr lang="en-US" dirty="0" smtClean="0"/>
          </a:p>
          <a:p>
            <a:pPr>
              <a:spcBef>
                <a:spcPts val="0"/>
              </a:spcBef>
              <a:spcAft>
                <a:spcPts val="0"/>
              </a:spcAft>
            </a:pPr>
            <a:r>
              <a:rPr lang="en-US" dirty="0" smtClean="0"/>
              <a:t>The </a:t>
            </a:r>
            <a:r>
              <a:rPr lang="en-US" dirty="0"/>
              <a:t>meaning couples attach to these resources</a:t>
            </a:r>
          </a:p>
          <a:p>
            <a:pPr marL="342900" indent="-342900">
              <a:spcBef>
                <a:spcPts val="0"/>
              </a:spcBef>
              <a:spcAft>
                <a:spcPts val="0"/>
              </a:spcAft>
              <a:buFont typeface="Arial"/>
              <a:buChar char="•"/>
            </a:pPr>
            <a:r>
              <a:rPr lang="en-US" dirty="0"/>
              <a:t>A wife whose husband </a:t>
            </a:r>
            <a:r>
              <a:rPr lang="en-US" dirty="0">
                <a:solidFill>
                  <a:srgbClr val="FF0000"/>
                </a:solidFill>
              </a:rPr>
              <a:t>sees her employment as a threat to him rather than a contribution to the household will derive less power from her wage earning</a:t>
            </a:r>
          </a:p>
          <a:p>
            <a:pPr marL="342900" indent="-342900">
              <a:spcBef>
                <a:spcPts val="0"/>
              </a:spcBef>
              <a:spcAft>
                <a:spcPts val="0"/>
              </a:spcAft>
              <a:buFont typeface="Arial"/>
              <a:buChar char="•"/>
            </a:pPr>
            <a:r>
              <a:rPr lang="en-US" dirty="0"/>
              <a:t>Conversely, </a:t>
            </a:r>
            <a:r>
              <a:rPr lang="en-US" dirty="0">
                <a:solidFill>
                  <a:srgbClr val="FF0000"/>
                </a:solidFill>
              </a:rPr>
              <a:t>a homemaker married to a man who values her domestic work may actually derive more power from that role</a:t>
            </a:r>
          </a:p>
          <a:p>
            <a:pPr>
              <a:spcBef>
                <a:spcPts val="0"/>
              </a:spcBef>
              <a:spcAft>
                <a:spcPts val="0"/>
              </a:spcAft>
            </a:pPr>
            <a:endParaRPr lang="en-US" dirty="0" smtClean="0"/>
          </a:p>
        </p:txBody>
      </p:sp>
    </p:spTree>
    <p:extLst>
      <p:ext uri="{BB962C8B-B14F-4D97-AF65-F5344CB8AC3E}">
        <p14:creationId xmlns:p14="http://schemas.microsoft.com/office/powerpoint/2010/main" val="74554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smtClean="0"/>
              <a:t>Role of cultural ideology </a:t>
            </a:r>
            <a:endParaRPr lang="en-US" sz="2800" dirty="0"/>
          </a:p>
        </p:txBody>
      </p:sp>
      <p:sp>
        <p:nvSpPr>
          <p:cNvPr id="3" name="Content Placeholder 2"/>
          <p:cNvSpPr>
            <a:spLocks noGrp="1"/>
          </p:cNvSpPr>
          <p:nvPr>
            <p:ph idx="1"/>
          </p:nvPr>
        </p:nvSpPr>
        <p:spPr/>
        <p:txBody>
          <a:bodyPr>
            <a:normAutofit fontScale="92500" lnSpcReduction="20000"/>
          </a:bodyPr>
          <a:lstStyle/>
          <a:p>
            <a:pPr>
              <a:lnSpc>
                <a:spcPct val="110000"/>
              </a:lnSpc>
              <a:spcBef>
                <a:spcPts val="0"/>
              </a:spcBef>
              <a:spcAft>
                <a:spcPts val="0"/>
              </a:spcAft>
            </a:pPr>
            <a:endParaRPr lang="en-US" dirty="0" smtClean="0"/>
          </a:p>
          <a:p>
            <a:pPr>
              <a:lnSpc>
                <a:spcPct val="110000"/>
              </a:lnSpc>
              <a:spcBef>
                <a:spcPts val="0"/>
              </a:spcBef>
              <a:spcAft>
                <a:spcPts val="0"/>
              </a:spcAft>
            </a:pPr>
            <a:r>
              <a:rPr lang="en-US" dirty="0">
                <a:solidFill>
                  <a:srgbClr val="FF0000"/>
                </a:solidFill>
              </a:rPr>
              <a:t>Cultural ideology may overshadow the effect </a:t>
            </a:r>
            <a:r>
              <a:rPr lang="en-US" dirty="0" smtClean="0">
                <a:solidFill>
                  <a:srgbClr val="FF0000"/>
                </a:solidFill>
              </a:rPr>
              <a:t>of </a:t>
            </a:r>
            <a:r>
              <a:rPr lang="en-US" dirty="0">
                <a:solidFill>
                  <a:srgbClr val="FF0000"/>
                </a:solidFill>
              </a:rPr>
              <a:t>monetary resources on family </a:t>
            </a:r>
            <a:r>
              <a:rPr lang="en-US" dirty="0" smtClean="0">
                <a:solidFill>
                  <a:srgbClr val="FF0000"/>
                </a:solidFill>
              </a:rPr>
              <a:t>power</a:t>
            </a:r>
          </a:p>
          <a:p>
            <a:pPr marL="342900" indent="-342900">
              <a:lnSpc>
                <a:spcPct val="110000"/>
              </a:lnSpc>
              <a:spcBef>
                <a:spcPts val="0"/>
              </a:spcBef>
              <a:spcAft>
                <a:spcPts val="0"/>
              </a:spcAft>
              <a:buFont typeface="Arial"/>
              <a:buChar char="•"/>
            </a:pPr>
            <a:r>
              <a:rPr lang="en-US" dirty="0"/>
              <a:t>In our culture, certain family members gain power from laws, cultural traditions, and social norms</a:t>
            </a:r>
          </a:p>
          <a:p>
            <a:pPr marL="342900" indent="-342900">
              <a:lnSpc>
                <a:spcPct val="110000"/>
              </a:lnSpc>
              <a:spcBef>
                <a:spcPts val="0"/>
              </a:spcBef>
              <a:spcAft>
                <a:spcPts val="0"/>
              </a:spcAft>
              <a:buFont typeface="Arial"/>
              <a:buChar char="•"/>
            </a:pPr>
            <a:r>
              <a:rPr lang="en-US" dirty="0" smtClean="0"/>
              <a:t>Men </a:t>
            </a:r>
            <a:r>
              <a:rPr lang="en-US" dirty="0"/>
              <a:t>control </a:t>
            </a:r>
            <a:r>
              <a:rPr lang="en-US" dirty="0" smtClean="0"/>
              <a:t>most </a:t>
            </a:r>
            <a:r>
              <a:rPr lang="en-US" dirty="0"/>
              <a:t>of the important social institutions</a:t>
            </a:r>
          </a:p>
          <a:p>
            <a:pPr marL="342900" indent="-342900">
              <a:lnSpc>
                <a:spcPct val="110000"/>
              </a:lnSpc>
              <a:spcBef>
                <a:spcPts val="0"/>
              </a:spcBef>
              <a:spcAft>
                <a:spcPts val="0"/>
              </a:spcAft>
              <a:buFont typeface="Arial"/>
              <a:buChar char="•"/>
            </a:pPr>
            <a:r>
              <a:rPr lang="en-US" dirty="0" smtClean="0"/>
              <a:t>By </a:t>
            </a:r>
            <a:r>
              <a:rPr lang="en-US" dirty="0"/>
              <a:t>virtue of their higher social status, they </a:t>
            </a:r>
            <a:r>
              <a:rPr lang="en-US" dirty="0" smtClean="0"/>
              <a:t>can </a:t>
            </a:r>
            <a:r>
              <a:rPr lang="en-US" dirty="0"/>
              <a:t>claim they have legitimate right to exercise power over their wives and children </a:t>
            </a:r>
            <a:endParaRPr lang="en-US" dirty="0" smtClean="0"/>
          </a:p>
          <a:p>
            <a:pPr marL="342900" indent="-342900">
              <a:lnSpc>
                <a:spcPct val="110000"/>
              </a:lnSpc>
              <a:spcBef>
                <a:spcPts val="0"/>
              </a:spcBef>
              <a:spcAft>
                <a:spcPts val="0"/>
              </a:spcAft>
              <a:buFont typeface="Arial"/>
              <a:buChar char="•"/>
            </a:pPr>
            <a:r>
              <a:rPr lang="en-US" dirty="0"/>
              <a:t>Women’s economic wellbeing may also be offset by cultural ideologies that value them primarily for the noneconomic resources that they provide</a:t>
            </a:r>
          </a:p>
          <a:p>
            <a:pPr marL="342900" indent="-342900">
              <a:lnSpc>
                <a:spcPct val="110000"/>
              </a:lnSpc>
              <a:spcBef>
                <a:spcPts val="0"/>
              </a:spcBef>
              <a:spcAft>
                <a:spcPts val="0"/>
              </a:spcAft>
              <a:buFont typeface="Arial"/>
              <a:buChar char="•"/>
            </a:pPr>
            <a:r>
              <a:rPr lang="en-US" dirty="0"/>
              <a:t>For example, in Korea, researchers have found </a:t>
            </a:r>
            <a:r>
              <a:rPr lang="en-US" dirty="0">
                <a:solidFill>
                  <a:srgbClr val="FF0000"/>
                </a:solidFill>
              </a:rPr>
              <a:t>that wives who work outside the home actually lose power in their marriages </a:t>
            </a:r>
            <a:r>
              <a:rPr lang="en-US" dirty="0" smtClean="0">
                <a:solidFill>
                  <a:srgbClr val="FF0000"/>
                </a:solidFill>
              </a:rPr>
              <a:t>(due to the lack of nurturing resources)</a:t>
            </a:r>
            <a:endParaRPr lang="en-US" dirty="0">
              <a:solidFill>
                <a:srgbClr val="FF0000"/>
              </a:solidFill>
            </a:endParaRPr>
          </a:p>
        </p:txBody>
      </p:sp>
    </p:spTree>
    <p:extLst>
      <p:ext uri="{BB962C8B-B14F-4D97-AF65-F5344CB8AC3E}">
        <p14:creationId xmlns:p14="http://schemas.microsoft.com/office/powerpoint/2010/main" val="211142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smtClean="0"/>
              <a:t>Announcement </a:t>
            </a:r>
            <a:endParaRPr lang="en-US" sz="3200" dirty="0"/>
          </a:p>
        </p:txBody>
      </p:sp>
      <p:sp>
        <p:nvSpPr>
          <p:cNvPr id="3" name="Content Placeholder 2"/>
          <p:cNvSpPr>
            <a:spLocks noGrp="1"/>
          </p:cNvSpPr>
          <p:nvPr>
            <p:ph idx="1"/>
          </p:nvPr>
        </p:nvSpPr>
        <p:spPr/>
        <p:txBody>
          <a:bodyPr/>
          <a:lstStyle/>
          <a:p>
            <a:endParaRPr lang="en-US" dirty="0" smtClean="0"/>
          </a:p>
          <a:p>
            <a:pPr>
              <a:spcBef>
                <a:spcPts val="0"/>
              </a:spcBef>
              <a:spcAft>
                <a:spcPts val="0"/>
              </a:spcAft>
            </a:pPr>
            <a:r>
              <a:rPr lang="en-US" sz="2400" dirty="0" smtClean="0"/>
              <a:t>Your research paper outline is due today</a:t>
            </a:r>
            <a:endParaRPr lang="en-US" sz="2400" dirty="0"/>
          </a:p>
          <a:p>
            <a:pPr marL="342900" indent="-342900">
              <a:spcBef>
                <a:spcPts val="0"/>
              </a:spcBef>
              <a:spcAft>
                <a:spcPts val="0"/>
              </a:spcAft>
              <a:buFont typeface="Arial"/>
              <a:buChar char="•"/>
            </a:pPr>
            <a:r>
              <a:rPr lang="en-US" sz="2400" dirty="0"/>
              <a:t>A soft copy should be submitted to IVLE and a hard copy to your tutor’s mailbox by </a:t>
            </a:r>
            <a:r>
              <a:rPr lang="en-US" sz="2400" dirty="0" smtClean="0"/>
              <a:t>5pm</a:t>
            </a:r>
            <a:endParaRPr lang="en-US" sz="2400" dirty="0"/>
          </a:p>
        </p:txBody>
      </p:sp>
    </p:spTree>
    <p:extLst>
      <p:ext uri="{BB962C8B-B14F-4D97-AF65-F5344CB8AC3E}">
        <p14:creationId xmlns:p14="http://schemas.microsoft.com/office/powerpoint/2010/main" val="3839160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718"/>
            <a:ext cx="8458200" cy="1371600"/>
          </a:xfrm>
        </p:spPr>
        <p:txBody>
          <a:bodyPr>
            <a:normAutofit/>
          </a:bodyPr>
          <a:lstStyle/>
          <a:p>
            <a:r>
              <a:rPr lang="en-US" sz="2800" dirty="0" smtClean="0"/>
              <a:t>Cultural devaluation of women </a:t>
            </a:r>
            <a:endParaRPr lang="en-US" sz="2800" dirty="0"/>
          </a:p>
        </p:txBody>
      </p:sp>
      <p:sp>
        <p:nvSpPr>
          <p:cNvPr id="2" name="Content Placeholder 1"/>
          <p:cNvSpPr>
            <a:spLocks noGrp="1"/>
          </p:cNvSpPr>
          <p:nvPr>
            <p:ph idx="1"/>
          </p:nvPr>
        </p:nvSpPr>
        <p:spPr/>
        <p:txBody>
          <a:bodyPr>
            <a:normAutofit fontScale="62500" lnSpcReduction="20000"/>
          </a:bodyPr>
          <a:lstStyle/>
          <a:p>
            <a:pPr>
              <a:lnSpc>
                <a:spcPct val="120000"/>
              </a:lnSpc>
              <a:spcBef>
                <a:spcPts val="0"/>
              </a:spcBef>
              <a:spcAft>
                <a:spcPts val="0"/>
              </a:spcAft>
            </a:pPr>
            <a:endParaRPr lang="en-US" sz="2300" dirty="0" smtClean="0"/>
          </a:p>
          <a:p>
            <a:pPr>
              <a:lnSpc>
                <a:spcPct val="120000"/>
              </a:lnSpc>
              <a:spcBef>
                <a:spcPts val="0"/>
              </a:spcBef>
              <a:spcAft>
                <a:spcPts val="0"/>
              </a:spcAft>
            </a:pPr>
            <a:r>
              <a:rPr lang="en-US" sz="2300" dirty="0" smtClean="0"/>
              <a:t>Power differences </a:t>
            </a:r>
            <a:r>
              <a:rPr lang="en-US" sz="2300" dirty="0" smtClean="0">
                <a:latin typeface="Wingdings"/>
                <a:ea typeface="Wingdings"/>
                <a:cs typeface="Wingdings"/>
                <a:sym typeface="Wingdings"/>
              </a:rPr>
              <a:t></a:t>
            </a:r>
            <a:r>
              <a:rPr lang="en-US" sz="2300" dirty="0">
                <a:sym typeface="Wingdings"/>
              </a:rPr>
              <a:t> </a:t>
            </a:r>
            <a:r>
              <a:rPr lang="en-US" sz="2300" dirty="0" smtClean="0">
                <a:sym typeface="Wingdings"/>
              </a:rPr>
              <a:t>social worth</a:t>
            </a:r>
          </a:p>
          <a:p>
            <a:pPr>
              <a:lnSpc>
                <a:spcPct val="120000"/>
              </a:lnSpc>
              <a:spcBef>
                <a:spcPts val="0"/>
              </a:spcBef>
              <a:spcAft>
                <a:spcPts val="0"/>
              </a:spcAft>
            </a:pPr>
            <a:endParaRPr lang="en-US" sz="2300" dirty="0">
              <a:sym typeface="Wingdings"/>
            </a:endParaRPr>
          </a:p>
          <a:p>
            <a:pPr>
              <a:lnSpc>
                <a:spcPct val="120000"/>
              </a:lnSpc>
              <a:spcBef>
                <a:spcPts val="0"/>
              </a:spcBef>
              <a:spcAft>
                <a:spcPts val="0"/>
              </a:spcAft>
            </a:pPr>
            <a:r>
              <a:rPr lang="en-US" sz="2300" dirty="0" smtClean="0"/>
              <a:t>Girls</a:t>
            </a:r>
            <a:r>
              <a:rPr lang="en-US" sz="2300" dirty="0"/>
              <a:t>’ and women’s devaluation in the family and wider society</a:t>
            </a:r>
          </a:p>
          <a:p>
            <a:pPr marL="342900" indent="-342900">
              <a:lnSpc>
                <a:spcPct val="120000"/>
              </a:lnSpc>
              <a:spcBef>
                <a:spcPts val="0"/>
              </a:spcBef>
              <a:spcAft>
                <a:spcPts val="0"/>
              </a:spcAft>
              <a:buFont typeface="Arial"/>
              <a:buChar char="•"/>
            </a:pPr>
            <a:r>
              <a:rPr lang="en-US" sz="2300" dirty="0" smtClean="0">
                <a:solidFill>
                  <a:srgbClr val="000000"/>
                </a:solidFill>
              </a:rPr>
              <a:t>Access </a:t>
            </a:r>
            <a:r>
              <a:rPr lang="en-US" sz="2300" dirty="0">
                <a:solidFill>
                  <a:srgbClr val="000000"/>
                </a:solidFill>
              </a:rPr>
              <a:t>to education </a:t>
            </a:r>
            <a:r>
              <a:rPr lang="en-US" sz="2300" dirty="0" smtClean="0">
                <a:solidFill>
                  <a:srgbClr val="000000"/>
                </a:solidFill>
              </a:rPr>
              <a:t>is </a:t>
            </a:r>
            <a:r>
              <a:rPr lang="en-US" sz="2300" dirty="0">
                <a:solidFill>
                  <a:srgbClr val="000000"/>
                </a:solidFill>
              </a:rPr>
              <a:t>a problem in Afghanistan where groups that oppose female education attack many schools</a:t>
            </a:r>
          </a:p>
          <a:p>
            <a:pPr marL="342900" indent="-342900">
              <a:lnSpc>
                <a:spcPct val="120000"/>
              </a:lnSpc>
              <a:spcBef>
                <a:spcPts val="0"/>
              </a:spcBef>
              <a:spcAft>
                <a:spcPts val="0"/>
              </a:spcAft>
              <a:buFont typeface="Arial"/>
              <a:buChar char="•"/>
            </a:pPr>
            <a:r>
              <a:rPr lang="en-US" sz="2300" dirty="0">
                <a:solidFill>
                  <a:srgbClr val="000000"/>
                </a:solidFill>
              </a:rPr>
              <a:t>40 percent of young women in South Asia and Sub-Saharan Africa are married by their </a:t>
            </a:r>
            <a:r>
              <a:rPr lang="en-US" sz="2300" dirty="0" smtClean="0">
                <a:solidFill>
                  <a:srgbClr val="000000"/>
                </a:solidFill>
              </a:rPr>
              <a:t>18</a:t>
            </a:r>
            <a:r>
              <a:rPr lang="en-US" sz="2300" baseline="30000" dirty="0" smtClean="0">
                <a:solidFill>
                  <a:srgbClr val="000000"/>
                </a:solidFill>
              </a:rPr>
              <a:t>th</a:t>
            </a:r>
            <a:r>
              <a:rPr lang="en-US" sz="2300" dirty="0" smtClean="0">
                <a:solidFill>
                  <a:srgbClr val="000000"/>
                </a:solidFill>
              </a:rPr>
              <a:t> </a:t>
            </a:r>
            <a:r>
              <a:rPr lang="en-US" sz="2300" dirty="0">
                <a:solidFill>
                  <a:srgbClr val="000000"/>
                </a:solidFill>
              </a:rPr>
              <a:t>birthday</a:t>
            </a:r>
            <a:endParaRPr lang="en-US" sz="2300" dirty="0"/>
          </a:p>
          <a:p>
            <a:pPr marL="342900" indent="-342900">
              <a:lnSpc>
                <a:spcPct val="120000"/>
              </a:lnSpc>
              <a:spcBef>
                <a:spcPts val="0"/>
              </a:spcBef>
              <a:spcAft>
                <a:spcPts val="0"/>
              </a:spcAft>
              <a:buFont typeface="Arial"/>
              <a:buChar char="•"/>
            </a:pPr>
            <a:r>
              <a:rPr lang="en-US" sz="2300" dirty="0">
                <a:solidFill>
                  <a:srgbClr val="000000"/>
                </a:solidFill>
              </a:rPr>
              <a:t>In Pakistan, women are expected to accept arrange marriages and refusal can lead to honor killings that typically go uncontested by the government </a:t>
            </a:r>
            <a:endParaRPr lang="en-US" sz="2300" dirty="0" smtClean="0">
              <a:solidFill>
                <a:srgbClr val="000000"/>
              </a:solidFill>
            </a:endParaRPr>
          </a:p>
          <a:p>
            <a:pPr marL="342900" indent="-342900">
              <a:lnSpc>
                <a:spcPct val="120000"/>
              </a:lnSpc>
              <a:spcBef>
                <a:spcPts val="0"/>
              </a:spcBef>
              <a:spcAft>
                <a:spcPts val="0"/>
              </a:spcAft>
              <a:buFont typeface="Arial"/>
              <a:buChar char="•"/>
            </a:pPr>
            <a:r>
              <a:rPr lang="en-US" sz="2300" dirty="0">
                <a:solidFill>
                  <a:srgbClr val="000000"/>
                </a:solidFill>
              </a:rPr>
              <a:t>India’s recent ruling that rape laws do not apply to married couples illustrates the sexual subjugation and violence that women remain exposed to </a:t>
            </a:r>
            <a:endParaRPr lang="en-US" sz="2300" dirty="0">
              <a:solidFill>
                <a:srgbClr val="000000"/>
              </a:solidFill>
              <a:hlinkClick r:id="rId3"/>
            </a:endParaRPr>
          </a:p>
          <a:p>
            <a:pPr marL="342900" indent="-342900" defTabSz="457200">
              <a:lnSpc>
                <a:spcPct val="120000"/>
              </a:lnSpc>
              <a:spcBef>
                <a:spcPts val="0"/>
              </a:spcBef>
              <a:spcAft>
                <a:spcPts val="0"/>
              </a:spcAft>
              <a:buFont typeface="Arial"/>
              <a:buChar char="•"/>
              <a:defRPr/>
            </a:pPr>
            <a:r>
              <a:rPr lang="en-US" sz="2300" dirty="0">
                <a:solidFill>
                  <a:srgbClr val="000000"/>
                </a:solidFill>
              </a:rPr>
              <a:t>In </a:t>
            </a:r>
            <a:r>
              <a:rPr lang="en-US" sz="2300" dirty="0" smtClean="0">
                <a:solidFill>
                  <a:srgbClr val="000000"/>
                </a:solidFill>
              </a:rPr>
              <a:t>North </a:t>
            </a:r>
            <a:r>
              <a:rPr lang="en-US" sz="2300" dirty="0">
                <a:solidFill>
                  <a:srgbClr val="000000"/>
                </a:solidFill>
              </a:rPr>
              <a:t>Sudan, Tanzania, and Lesotho, land ownership and control </a:t>
            </a:r>
            <a:r>
              <a:rPr lang="en-US" sz="2300" dirty="0" smtClean="0">
                <a:solidFill>
                  <a:srgbClr val="000000"/>
                </a:solidFill>
              </a:rPr>
              <a:t>goes </a:t>
            </a:r>
            <a:r>
              <a:rPr lang="en-US" sz="2300" dirty="0">
                <a:solidFill>
                  <a:srgbClr val="000000"/>
                </a:solidFill>
              </a:rPr>
              <a:t>to the male head of the </a:t>
            </a:r>
            <a:r>
              <a:rPr lang="en-US" sz="2300" dirty="0" smtClean="0">
                <a:solidFill>
                  <a:srgbClr val="000000"/>
                </a:solidFill>
              </a:rPr>
              <a:t>household</a:t>
            </a:r>
          </a:p>
          <a:p>
            <a:pPr marL="342900" indent="-342900" defTabSz="457200">
              <a:lnSpc>
                <a:spcPct val="120000"/>
              </a:lnSpc>
              <a:spcBef>
                <a:spcPts val="0"/>
              </a:spcBef>
              <a:spcAft>
                <a:spcPts val="0"/>
              </a:spcAft>
              <a:buFont typeface="Arial"/>
              <a:buChar char="•"/>
              <a:defRPr/>
            </a:pPr>
            <a:r>
              <a:rPr lang="en-US" sz="2300" dirty="0">
                <a:solidFill>
                  <a:srgbClr val="000000"/>
                </a:solidFill>
              </a:rPr>
              <a:t>Women in the United </a:t>
            </a:r>
            <a:r>
              <a:rPr lang="en-US" sz="2300" dirty="0" smtClean="0">
                <a:solidFill>
                  <a:srgbClr val="000000"/>
                </a:solidFill>
              </a:rPr>
              <a:t>States </a:t>
            </a:r>
            <a:r>
              <a:rPr lang="en-US" sz="2300" dirty="0">
                <a:solidFill>
                  <a:srgbClr val="000000"/>
                </a:solidFill>
              </a:rPr>
              <a:t>earn only 77 percent of what men earn for the same amount of work</a:t>
            </a:r>
          </a:p>
          <a:p>
            <a:pPr marL="342900" indent="-342900">
              <a:lnSpc>
                <a:spcPct val="120000"/>
              </a:lnSpc>
              <a:spcBef>
                <a:spcPts val="0"/>
              </a:spcBef>
              <a:spcAft>
                <a:spcPts val="0"/>
              </a:spcAft>
              <a:buFont typeface="Arial"/>
              <a:buChar char="•"/>
            </a:pPr>
            <a:r>
              <a:rPr lang="en-US" sz="2300" dirty="0">
                <a:solidFill>
                  <a:srgbClr val="000000"/>
                </a:solidFill>
              </a:rPr>
              <a:t>Women are still forbidden to drive in Saudi </a:t>
            </a:r>
            <a:r>
              <a:rPr lang="en-US" sz="2300" dirty="0" smtClean="0">
                <a:solidFill>
                  <a:srgbClr val="000000"/>
                </a:solidFill>
              </a:rPr>
              <a:t>Arabia </a:t>
            </a:r>
            <a:r>
              <a:rPr lang="en-US" sz="2300" dirty="0">
                <a:solidFill>
                  <a:srgbClr val="000000"/>
                </a:solidFill>
              </a:rPr>
              <a:t>and must rely on their fathers or husbands to get from place to place</a:t>
            </a:r>
          </a:p>
          <a:p>
            <a:pPr marL="342900" indent="-342900">
              <a:lnSpc>
                <a:spcPct val="120000"/>
              </a:lnSpc>
              <a:spcBef>
                <a:spcPts val="0"/>
              </a:spcBef>
              <a:spcAft>
                <a:spcPts val="0"/>
              </a:spcAft>
              <a:buFont typeface="Arial"/>
              <a:buChar char="•"/>
            </a:pPr>
            <a:r>
              <a:rPr lang="en-US" sz="2300" dirty="0">
                <a:solidFill>
                  <a:srgbClr val="000000"/>
                </a:solidFill>
              </a:rPr>
              <a:t>In </a:t>
            </a:r>
            <a:r>
              <a:rPr lang="en-US" sz="2300" dirty="0" smtClean="0">
                <a:solidFill>
                  <a:srgbClr val="000000"/>
                </a:solidFill>
              </a:rPr>
              <a:t>Bahrain </a:t>
            </a:r>
            <a:r>
              <a:rPr lang="en-US" sz="2300" dirty="0">
                <a:solidFill>
                  <a:srgbClr val="000000"/>
                </a:solidFill>
              </a:rPr>
              <a:t>and Egypt, husbands have the right to stop their wives from leaving the country </a:t>
            </a:r>
            <a:endParaRPr lang="en-US" dirty="0" smtClean="0">
              <a:solidFill>
                <a:srgbClr val="000000"/>
              </a:solidFill>
            </a:endParaRPr>
          </a:p>
        </p:txBody>
      </p:sp>
    </p:spTree>
    <p:extLst>
      <p:ext uri="{BB962C8B-B14F-4D97-AF65-F5344CB8AC3E}">
        <p14:creationId xmlns:p14="http://schemas.microsoft.com/office/powerpoint/2010/main" val="2507147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smtClean="0"/>
              <a:t>but the news is not all bad…</a:t>
            </a:r>
            <a:endParaRPr lang="en-US" sz="2800" dirty="0"/>
          </a:p>
        </p:txBody>
      </p:sp>
      <p:pic>
        <p:nvPicPr>
          <p:cNvPr id="4" name="Content Placeholder 3" descr="Education .jpg"/>
          <p:cNvPicPr>
            <a:picLocks noGrp="1" noChangeAspect="1"/>
          </p:cNvPicPr>
          <p:nvPr>
            <p:ph idx="1"/>
          </p:nvPr>
        </p:nvPicPr>
        <p:blipFill>
          <a:blip r:embed="rId3">
            <a:extLst>
              <a:ext uri="{28A0092B-C50C-407E-A947-70E740481C1C}">
                <a14:useLocalDpi xmlns:a14="http://schemas.microsoft.com/office/drawing/2010/main" val="0"/>
              </a:ext>
            </a:extLst>
          </a:blip>
          <a:srcRect t="-1981" b="-1981"/>
          <a:stretch>
            <a:fillRect/>
          </a:stretch>
        </p:blipFill>
        <p:spPr/>
      </p:pic>
    </p:spTree>
    <p:extLst>
      <p:ext uri="{BB962C8B-B14F-4D97-AF65-F5344CB8AC3E}">
        <p14:creationId xmlns:p14="http://schemas.microsoft.com/office/powerpoint/2010/main" val="3031746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718"/>
            <a:ext cx="8458200" cy="1371600"/>
          </a:xfrm>
        </p:spPr>
        <p:txBody>
          <a:bodyPr/>
          <a:lstStyle/>
          <a:p>
            <a:r>
              <a:rPr lang="en-US" dirty="0" smtClean="0"/>
              <a:t>Summary </a:t>
            </a:r>
            <a:endParaRPr lang="en-US" dirty="0"/>
          </a:p>
        </p:txBody>
      </p:sp>
      <p:sp>
        <p:nvSpPr>
          <p:cNvPr id="2" name="Content Placeholder 1"/>
          <p:cNvSpPr>
            <a:spLocks noGrp="1"/>
          </p:cNvSpPr>
          <p:nvPr>
            <p:ph idx="1"/>
          </p:nvPr>
        </p:nvSpPr>
        <p:spPr/>
        <p:txBody>
          <a:bodyPr>
            <a:normAutofit fontScale="85000" lnSpcReduction="10000"/>
          </a:bodyPr>
          <a:lstStyle/>
          <a:p>
            <a:pPr>
              <a:lnSpc>
                <a:spcPct val="120000"/>
              </a:lnSpc>
              <a:spcBef>
                <a:spcPts val="0"/>
              </a:spcBef>
              <a:spcAft>
                <a:spcPts val="0"/>
              </a:spcAft>
            </a:pPr>
            <a:endParaRPr lang="en-US" dirty="0" smtClean="0"/>
          </a:p>
          <a:p>
            <a:pPr marL="342900" indent="-342900">
              <a:lnSpc>
                <a:spcPct val="120000"/>
              </a:lnSpc>
              <a:spcBef>
                <a:spcPts val="0"/>
              </a:spcBef>
              <a:spcAft>
                <a:spcPts val="0"/>
              </a:spcAft>
              <a:buFont typeface="Arial"/>
              <a:buChar char="•"/>
            </a:pPr>
            <a:r>
              <a:rPr lang="en-US" dirty="0"/>
              <a:t>Sex refers to an individual’s biological maleness and femaleness while gender refers to cultural and social aspects of maleness and </a:t>
            </a:r>
            <a:r>
              <a:rPr lang="en-US" dirty="0" smtClean="0"/>
              <a:t>femaleness</a:t>
            </a:r>
            <a:endParaRPr lang="en-US" dirty="0"/>
          </a:p>
          <a:p>
            <a:pPr marL="342900" indent="-342900">
              <a:lnSpc>
                <a:spcPct val="120000"/>
              </a:lnSpc>
              <a:spcBef>
                <a:spcPts val="0"/>
              </a:spcBef>
              <a:spcAft>
                <a:spcPts val="0"/>
              </a:spcAft>
              <a:buFont typeface="Arial"/>
              <a:buChar char="•"/>
            </a:pPr>
            <a:r>
              <a:rPr lang="en-US" dirty="0"/>
              <a:t>B</a:t>
            </a:r>
            <a:r>
              <a:rPr lang="en-US" dirty="0" smtClean="0"/>
              <a:t>iological </a:t>
            </a:r>
            <a:r>
              <a:rPr lang="en-US" dirty="0"/>
              <a:t>and cross-cultural evidence suggest </a:t>
            </a:r>
            <a:r>
              <a:rPr lang="en-US" dirty="0" smtClean="0"/>
              <a:t>that the two sex </a:t>
            </a:r>
            <a:r>
              <a:rPr lang="en-US" dirty="0"/>
              <a:t>categories are neither exhaustive or mutually exclusive </a:t>
            </a:r>
          </a:p>
          <a:p>
            <a:pPr marL="342900" indent="-342900">
              <a:lnSpc>
                <a:spcPct val="120000"/>
              </a:lnSpc>
              <a:spcBef>
                <a:spcPts val="0"/>
              </a:spcBef>
              <a:spcAft>
                <a:spcPts val="0"/>
              </a:spcAft>
              <a:buFont typeface="Arial"/>
              <a:buChar char="•"/>
            </a:pPr>
            <a:r>
              <a:rPr lang="en-US" dirty="0"/>
              <a:t>Reliance on biology to explain gender differences overlooks the wide historical and cultural variation in conceptions of masculinity and femininity </a:t>
            </a:r>
          </a:p>
          <a:p>
            <a:pPr marL="342900" indent="-342900">
              <a:lnSpc>
                <a:spcPct val="120000"/>
              </a:lnSpc>
              <a:spcBef>
                <a:spcPts val="0"/>
              </a:spcBef>
              <a:spcAft>
                <a:spcPts val="0"/>
              </a:spcAft>
              <a:buFont typeface="Arial"/>
              <a:buChar char="•"/>
            </a:pPr>
            <a:r>
              <a:rPr lang="en-US" dirty="0"/>
              <a:t>Gender is </a:t>
            </a:r>
            <a:r>
              <a:rPr lang="en-US" dirty="0" smtClean="0"/>
              <a:t>acquired </a:t>
            </a:r>
            <a:r>
              <a:rPr lang="en-US" dirty="0"/>
              <a:t>through </a:t>
            </a:r>
            <a:r>
              <a:rPr lang="en-US" dirty="0" smtClean="0"/>
              <a:t>socialization and </a:t>
            </a:r>
            <a:r>
              <a:rPr lang="en-US" dirty="0"/>
              <a:t>reinforced continuously through everyday social interaction </a:t>
            </a:r>
          </a:p>
          <a:p>
            <a:pPr marL="342900" indent="-342900">
              <a:lnSpc>
                <a:spcPct val="120000"/>
              </a:lnSpc>
              <a:spcBef>
                <a:spcPts val="0"/>
              </a:spcBef>
              <a:spcAft>
                <a:spcPts val="0"/>
              </a:spcAft>
              <a:buFont typeface="Arial"/>
              <a:buChar char="•"/>
            </a:pPr>
            <a:r>
              <a:rPr lang="en-US" dirty="0" smtClean="0"/>
              <a:t>Gender </a:t>
            </a:r>
            <a:r>
              <a:rPr lang="en-US" dirty="0"/>
              <a:t>differences are often translated into differences in power and dependence within families</a:t>
            </a:r>
          </a:p>
          <a:p>
            <a:pPr marL="342900" indent="-342900">
              <a:lnSpc>
                <a:spcPct val="120000"/>
              </a:lnSpc>
              <a:spcBef>
                <a:spcPts val="0"/>
              </a:spcBef>
              <a:spcAft>
                <a:spcPts val="0"/>
              </a:spcAft>
              <a:buFont typeface="Arial"/>
              <a:buChar char="•"/>
            </a:pPr>
            <a:r>
              <a:rPr lang="en-US" dirty="0" smtClean="0"/>
              <a:t>Gender </a:t>
            </a:r>
            <a:r>
              <a:rPr lang="en-US" dirty="0"/>
              <a:t>inequality takes a significant economic, psychological, and physical toll on women worldwide  </a:t>
            </a:r>
            <a:endParaRPr lang="en-US" dirty="0" smtClean="0"/>
          </a:p>
          <a:p>
            <a:pPr indent="-342900">
              <a:lnSpc>
                <a:spcPct val="120000"/>
              </a:lnSpc>
              <a:spcBef>
                <a:spcPts val="0"/>
              </a:spcBef>
              <a:spcAft>
                <a:spcPts val="0"/>
              </a:spcAft>
              <a:buFont typeface="Arial"/>
              <a:buChar char="•"/>
            </a:pPr>
            <a:endParaRPr lang="en-US" dirty="0"/>
          </a:p>
        </p:txBody>
      </p:sp>
    </p:spTree>
    <p:extLst>
      <p:ext uri="{BB962C8B-B14F-4D97-AF65-F5344CB8AC3E}">
        <p14:creationId xmlns:p14="http://schemas.microsoft.com/office/powerpoint/2010/main" val="269306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have been…</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t>Introduction to sociology of the family</a:t>
            </a:r>
          </a:p>
          <a:p>
            <a:pPr marL="342900" indent="-342900">
              <a:spcBef>
                <a:spcPts val="0"/>
              </a:spcBef>
              <a:spcAft>
                <a:spcPts val="0"/>
              </a:spcAft>
              <a:buFont typeface="Arial"/>
              <a:buChar char="•"/>
            </a:pPr>
            <a:r>
              <a:rPr lang="en-US" sz="2400" dirty="0" smtClean="0"/>
              <a:t>Family </a:t>
            </a:r>
            <a:r>
              <a:rPr lang="en-US" sz="2400" dirty="0"/>
              <a:t>as a social construct </a:t>
            </a:r>
          </a:p>
          <a:p>
            <a:pPr marL="342900" indent="-342900">
              <a:spcBef>
                <a:spcPts val="0"/>
              </a:spcBef>
              <a:spcAft>
                <a:spcPts val="0"/>
              </a:spcAft>
              <a:buFont typeface="Arial"/>
              <a:buChar char="•"/>
            </a:pPr>
            <a:r>
              <a:rPr lang="en-US" sz="2400" dirty="0"/>
              <a:t>Normal family ideology </a:t>
            </a:r>
          </a:p>
          <a:p>
            <a:pPr marL="342900" indent="-342900">
              <a:spcBef>
                <a:spcPts val="0"/>
              </a:spcBef>
              <a:spcAft>
                <a:spcPts val="0"/>
              </a:spcAft>
              <a:buFont typeface="Arial"/>
              <a:buChar char="•"/>
            </a:pPr>
            <a:r>
              <a:rPr lang="en-US" sz="2400" dirty="0"/>
              <a:t>Conceptual frameworks in the analysis of the family</a:t>
            </a:r>
          </a:p>
        </p:txBody>
      </p:sp>
    </p:spTree>
    <p:extLst>
      <p:ext uri="{BB962C8B-B14F-4D97-AF65-F5344CB8AC3E}">
        <p14:creationId xmlns:p14="http://schemas.microsoft.com/office/powerpoint/2010/main" val="133696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are going…</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a:t>Family Formation, Transitions, and Dissolution </a:t>
            </a:r>
            <a:endParaRPr lang="en-US" sz="2400" dirty="0" smtClean="0"/>
          </a:p>
          <a:p>
            <a:pPr marL="342900" indent="-342900">
              <a:spcBef>
                <a:spcPts val="0"/>
              </a:spcBef>
              <a:spcAft>
                <a:spcPts val="0"/>
              </a:spcAft>
              <a:buFont typeface="Arial"/>
              <a:buChar char="•"/>
            </a:pPr>
            <a:r>
              <a:rPr lang="en-US" sz="2400" dirty="0" smtClean="0"/>
              <a:t>Romantic love and courtship</a:t>
            </a:r>
          </a:p>
          <a:p>
            <a:pPr marL="342900" indent="-342900">
              <a:spcBef>
                <a:spcPts val="0"/>
              </a:spcBef>
              <a:spcAft>
                <a:spcPts val="0"/>
              </a:spcAft>
              <a:buFont typeface="Arial"/>
              <a:buChar char="•"/>
            </a:pPr>
            <a:r>
              <a:rPr lang="en-US" sz="2400" dirty="0" smtClean="0"/>
              <a:t>Marriage and cohabitation </a:t>
            </a:r>
          </a:p>
          <a:p>
            <a:pPr marL="342900" indent="-342900">
              <a:spcBef>
                <a:spcPts val="0"/>
              </a:spcBef>
              <a:spcAft>
                <a:spcPts val="0"/>
              </a:spcAft>
              <a:buFont typeface="Arial"/>
              <a:buChar char="•"/>
            </a:pPr>
            <a:r>
              <a:rPr lang="en-US" sz="2400" dirty="0" smtClean="0"/>
              <a:t>Gender and the division of labor </a:t>
            </a:r>
            <a:r>
              <a:rPr lang="en-US" sz="2400" dirty="0" smtClean="0">
                <a:solidFill>
                  <a:schemeClr val="tx2"/>
                </a:solidFill>
              </a:rPr>
              <a:t>(</a:t>
            </a:r>
            <a:r>
              <a:rPr lang="en-US" sz="2400" dirty="0">
                <a:solidFill>
                  <a:schemeClr val="tx2"/>
                </a:solidFill>
              </a:rPr>
              <a:t>Today</a:t>
            </a:r>
            <a:r>
              <a:rPr lang="en-US" sz="2400" dirty="0" smtClean="0">
                <a:solidFill>
                  <a:schemeClr val="tx2"/>
                </a:solidFill>
              </a:rPr>
              <a:t>)</a:t>
            </a:r>
            <a:endParaRPr lang="en-US" sz="2400" dirty="0" smtClean="0"/>
          </a:p>
          <a:p>
            <a:pPr marL="342900" indent="-342900">
              <a:spcBef>
                <a:spcPts val="0"/>
              </a:spcBef>
              <a:spcAft>
                <a:spcPts val="0"/>
              </a:spcAft>
              <a:buFont typeface="Arial"/>
              <a:buChar char="•"/>
            </a:pPr>
            <a:r>
              <a:rPr lang="en-US" sz="2400" dirty="0" smtClean="0"/>
              <a:t>Parenthood</a:t>
            </a:r>
          </a:p>
          <a:p>
            <a:pPr marL="342900" indent="-342900">
              <a:spcBef>
                <a:spcPts val="0"/>
              </a:spcBef>
              <a:spcAft>
                <a:spcPts val="0"/>
              </a:spcAft>
              <a:buFont typeface="Arial"/>
              <a:buChar char="•"/>
            </a:pPr>
            <a:r>
              <a:rPr lang="en-US" sz="2400" dirty="0" smtClean="0"/>
              <a:t>Divorce</a:t>
            </a:r>
          </a:p>
        </p:txBody>
      </p:sp>
    </p:spTree>
    <p:extLst>
      <p:ext uri="{BB962C8B-B14F-4D97-AF65-F5344CB8AC3E}">
        <p14:creationId xmlns:p14="http://schemas.microsoft.com/office/powerpoint/2010/main" val="933321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 this lecture…</a:t>
            </a:r>
            <a:endParaRPr lang="en-US" sz="32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Gender and the Division of Labor Part 1</a:t>
            </a:r>
          </a:p>
          <a:p>
            <a:pPr marL="342900" indent="-342900">
              <a:spcBef>
                <a:spcPts val="0"/>
              </a:spcBef>
              <a:spcAft>
                <a:spcPts val="0"/>
              </a:spcAft>
              <a:buFont typeface="Arial"/>
              <a:buChar char="•"/>
            </a:pPr>
            <a:r>
              <a:rPr lang="en-US" sz="2400" dirty="0" smtClean="0"/>
              <a:t>Sex and Gender</a:t>
            </a:r>
          </a:p>
          <a:p>
            <a:pPr marL="342900" indent="-342900">
              <a:spcBef>
                <a:spcPts val="0"/>
              </a:spcBef>
              <a:spcAft>
                <a:spcPts val="0"/>
              </a:spcAft>
              <a:buFont typeface="Arial"/>
              <a:buChar char="•"/>
            </a:pPr>
            <a:r>
              <a:rPr lang="en-US" sz="2400" dirty="0" smtClean="0"/>
              <a:t>Doing Gender</a:t>
            </a:r>
          </a:p>
          <a:p>
            <a:pPr marL="342900" indent="-342900">
              <a:spcBef>
                <a:spcPts val="0"/>
              </a:spcBef>
              <a:spcAft>
                <a:spcPts val="0"/>
              </a:spcAft>
              <a:buFont typeface="Arial"/>
              <a:buChar char="•"/>
            </a:pPr>
            <a:r>
              <a:rPr lang="en-US" sz="2400" dirty="0" smtClean="0"/>
              <a:t>Gender and Power in Families</a:t>
            </a:r>
          </a:p>
        </p:txBody>
      </p:sp>
    </p:spTree>
    <p:extLst>
      <p:ext uri="{BB962C8B-B14F-4D97-AF65-F5344CB8AC3E}">
        <p14:creationId xmlns:p14="http://schemas.microsoft.com/office/powerpoint/2010/main" val="83979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spcBef>
                <a:spcPts val="0"/>
              </a:spcBef>
              <a:spcAft>
                <a:spcPts val="0"/>
              </a:spcAft>
            </a:pPr>
            <a:r>
              <a:rPr lang="en-US" sz="3600" dirty="0" smtClean="0"/>
              <a:t>Sex and gender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823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Sex and gender </a:t>
            </a:r>
            <a:endParaRPr lang="en-US" sz="3200" dirty="0"/>
          </a:p>
        </p:txBody>
      </p:sp>
      <p:sp>
        <p:nvSpPr>
          <p:cNvPr id="6" name="Text Placeholder 5"/>
          <p:cNvSpPr>
            <a:spLocks noGrp="1"/>
          </p:cNvSpPr>
          <p:nvPr>
            <p:ph type="body" idx="1"/>
          </p:nvPr>
        </p:nvSpPr>
        <p:spPr/>
        <p:txBody>
          <a:bodyPr/>
          <a:lstStyle/>
          <a:p>
            <a:r>
              <a:rPr lang="en-US" sz="2000" dirty="0" smtClean="0"/>
              <a:t>sex</a:t>
            </a:r>
            <a:endParaRPr lang="en-US" sz="2000" dirty="0"/>
          </a:p>
        </p:txBody>
      </p:sp>
      <p:sp>
        <p:nvSpPr>
          <p:cNvPr id="7" name="Content Placeholder 6"/>
          <p:cNvSpPr>
            <a:spLocks noGrp="1"/>
          </p:cNvSpPr>
          <p:nvPr>
            <p:ph sz="half" idx="2"/>
          </p:nvPr>
        </p:nvSpPr>
        <p:spPr/>
        <p:txBody>
          <a:bodyPr>
            <a:normAutofit/>
          </a:bodyPr>
          <a:lstStyle/>
          <a:p>
            <a:pPr>
              <a:spcBef>
                <a:spcPts val="0"/>
              </a:spcBef>
              <a:spcAft>
                <a:spcPts val="0"/>
              </a:spcAft>
            </a:pPr>
            <a:endParaRPr lang="en-US" sz="2000" dirty="0" smtClean="0"/>
          </a:p>
          <a:p>
            <a:pPr marL="342900" indent="-342900">
              <a:spcBef>
                <a:spcPts val="0"/>
              </a:spcBef>
              <a:spcAft>
                <a:spcPts val="0"/>
              </a:spcAft>
              <a:buFont typeface="Arial"/>
              <a:buChar char="•"/>
            </a:pPr>
            <a:r>
              <a:rPr lang="en-US" sz="2000" dirty="0" smtClean="0"/>
              <a:t>A person’s biological maleness or femaleness </a:t>
            </a:r>
          </a:p>
          <a:p>
            <a:pPr marL="342900" indent="-342900">
              <a:spcBef>
                <a:spcPts val="0"/>
              </a:spcBef>
              <a:spcAft>
                <a:spcPts val="0"/>
              </a:spcAft>
              <a:buFont typeface="Arial"/>
              <a:buChar char="•"/>
            </a:pPr>
            <a:r>
              <a:rPr lang="en-US" sz="2000" dirty="0" smtClean="0"/>
              <a:t>Chromosomes, sex glands, hormones, internal sex organs, external genitalia, reproductive capacities, and germ cells produced </a:t>
            </a:r>
            <a:endParaRPr lang="en-US" sz="2000" dirty="0"/>
          </a:p>
        </p:txBody>
      </p:sp>
      <p:sp>
        <p:nvSpPr>
          <p:cNvPr id="8" name="Text Placeholder 7"/>
          <p:cNvSpPr>
            <a:spLocks noGrp="1"/>
          </p:cNvSpPr>
          <p:nvPr>
            <p:ph type="body" sz="quarter" idx="3"/>
          </p:nvPr>
        </p:nvSpPr>
        <p:spPr/>
        <p:txBody>
          <a:bodyPr/>
          <a:lstStyle/>
          <a:p>
            <a:r>
              <a:rPr lang="en-US" sz="2000" dirty="0" smtClean="0"/>
              <a:t>Gender </a:t>
            </a:r>
            <a:endParaRPr lang="en-US" sz="2000" dirty="0"/>
          </a:p>
        </p:txBody>
      </p:sp>
      <p:sp>
        <p:nvSpPr>
          <p:cNvPr id="9" name="Content Placeholder 8"/>
          <p:cNvSpPr>
            <a:spLocks noGrp="1"/>
          </p:cNvSpPr>
          <p:nvPr>
            <p:ph sz="quarter" idx="4"/>
          </p:nvPr>
        </p:nvSpPr>
        <p:spPr/>
        <p:txBody>
          <a:bodyPr/>
          <a:lstStyle/>
          <a:p>
            <a:pPr>
              <a:spcBef>
                <a:spcPts val="0"/>
              </a:spcBef>
              <a:spcAft>
                <a:spcPts val="0"/>
              </a:spcAft>
            </a:pPr>
            <a:endParaRPr lang="en-US" sz="2000" dirty="0" smtClean="0"/>
          </a:p>
          <a:p>
            <a:pPr marL="342900" indent="-342900">
              <a:spcBef>
                <a:spcPts val="0"/>
              </a:spcBef>
              <a:spcAft>
                <a:spcPts val="0"/>
              </a:spcAft>
              <a:buFont typeface="Arial"/>
              <a:buChar char="•"/>
            </a:pPr>
            <a:r>
              <a:rPr lang="en-US" sz="2000" dirty="0" smtClean="0"/>
              <a:t>The psychological</a:t>
            </a:r>
            <a:r>
              <a:rPr lang="en-US" sz="2000" dirty="0"/>
              <a:t>, cultural, and social aspects of maleness and </a:t>
            </a:r>
            <a:r>
              <a:rPr lang="en-US" sz="2000" dirty="0" smtClean="0"/>
              <a:t>femaleness </a:t>
            </a:r>
            <a:endParaRPr lang="en-US" sz="2000" dirty="0"/>
          </a:p>
          <a:p>
            <a:pPr marL="342900" indent="-342900">
              <a:spcBef>
                <a:spcPts val="0"/>
              </a:spcBef>
              <a:spcAft>
                <a:spcPts val="0"/>
              </a:spcAft>
              <a:buFont typeface="Arial"/>
              <a:buChar char="•"/>
            </a:pPr>
            <a:r>
              <a:rPr lang="en-US" sz="2000" dirty="0" smtClean="0"/>
              <a:t>The characteristics of masculinity and femininity  </a:t>
            </a:r>
            <a:endParaRPr lang="en-US" dirty="0" smtClean="0"/>
          </a:p>
        </p:txBody>
      </p:sp>
    </p:spTree>
    <p:extLst>
      <p:ext uri="{BB962C8B-B14F-4D97-AF65-F5344CB8AC3E}">
        <p14:creationId xmlns:p14="http://schemas.microsoft.com/office/powerpoint/2010/main" val="377496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8445500" cy="1371600"/>
          </a:xfrm>
        </p:spPr>
        <p:txBody>
          <a:bodyPr>
            <a:normAutofit/>
          </a:bodyPr>
          <a:lstStyle/>
          <a:p>
            <a:r>
              <a:rPr lang="en-US" sz="3200" dirty="0" smtClean="0"/>
              <a:t>The sexual dichotomy </a:t>
            </a:r>
            <a:endParaRPr lang="en-US" sz="3200" dirty="0"/>
          </a:p>
        </p:txBody>
      </p:sp>
      <p:sp>
        <p:nvSpPr>
          <p:cNvPr id="5" name="Content Placeholder 4"/>
          <p:cNvSpPr>
            <a:spLocks noGrp="1"/>
          </p:cNvSpPr>
          <p:nvPr>
            <p:ph sz="half"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Sexual dichotomy</a:t>
            </a:r>
          </a:p>
          <a:p>
            <a:pPr marL="342900" indent="-342900">
              <a:spcBef>
                <a:spcPts val="0"/>
              </a:spcBef>
              <a:spcAft>
                <a:spcPts val="0"/>
              </a:spcAft>
              <a:buFont typeface="Arial"/>
              <a:buChar char="•"/>
            </a:pPr>
            <a:r>
              <a:rPr lang="en-US" sz="2400" dirty="0" smtClean="0"/>
              <a:t>The division of sex into two and only two categories: male and female</a:t>
            </a:r>
            <a:endParaRPr lang="en-US" sz="2400" dirty="0"/>
          </a:p>
        </p:txBody>
      </p:sp>
      <p:sp>
        <p:nvSpPr>
          <p:cNvPr id="6" name="Content Placeholder 5"/>
          <p:cNvSpPr>
            <a:spLocks noGrp="1"/>
          </p:cNvSpPr>
          <p:nvPr>
            <p:ph sz="half" idx="2"/>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Assumptions</a:t>
            </a:r>
          </a:p>
          <a:p>
            <a:pPr marL="342900" indent="-342900">
              <a:spcBef>
                <a:spcPts val="0"/>
              </a:spcBef>
              <a:spcAft>
                <a:spcPts val="0"/>
              </a:spcAft>
              <a:buFont typeface="Arial"/>
              <a:buChar char="•"/>
            </a:pPr>
            <a:r>
              <a:rPr lang="en-US" sz="2400" dirty="0" smtClean="0"/>
              <a:t>Permanent </a:t>
            </a:r>
            <a:r>
              <a:rPr lang="en-US" sz="2400" dirty="0"/>
              <a:t>and </a:t>
            </a:r>
            <a:r>
              <a:rPr lang="en-US" sz="2400" dirty="0" smtClean="0"/>
              <a:t>universal</a:t>
            </a:r>
          </a:p>
          <a:p>
            <a:pPr marL="342900" indent="-342900">
              <a:spcBef>
                <a:spcPts val="0"/>
              </a:spcBef>
              <a:spcAft>
                <a:spcPts val="0"/>
              </a:spcAft>
              <a:buFont typeface="Arial"/>
              <a:buChar char="•"/>
            </a:pPr>
            <a:r>
              <a:rPr lang="en-US" sz="2400" dirty="0" smtClean="0"/>
              <a:t>Exhaustive</a:t>
            </a:r>
          </a:p>
          <a:p>
            <a:pPr marL="342900" indent="-342900">
              <a:spcBef>
                <a:spcPts val="0"/>
              </a:spcBef>
              <a:spcAft>
                <a:spcPts val="0"/>
              </a:spcAft>
              <a:buFont typeface="Arial"/>
              <a:buChar char="•"/>
            </a:pPr>
            <a:r>
              <a:rPr lang="en-US" sz="2400" dirty="0" smtClean="0"/>
              <a:t>Mutually exclusive</a:t>
            </a:r>
          </a:p>
        </p:txBody>
      </p:sp>
    </p:spTree>
    <p:extLst>
      <p:ext uri="{BB962C8B-B14F-4D97-AF65-F5344CB8AC3E}">
        <p14:creationId xmlns:p14="http://schemas.microsoft.com/office/powerpoint/2010/main" val="544272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29518</TotalTime>
  <Words>2266</Words>
  <Application>Microsoft Office PowerPoint</Application>
  <PresentationFormat>On-screen Show (4:3)</PresentationFormat>
  <Paragraphs>274</Paragraphs>
  <Slides>32</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Black</vt:lpstr>
      <vt:lpstr>Calibri</vt:lpstr>
      <vt:lpstr>Wingdings</vt:lpstr>
      <vt:lpstr>Essential</vt:lpstr>
      <vt:lpstr>Lecture 6:  gender and the division of labor part 1</vt:lpstr>
      <vt:lpstr>Announcement</vt:lpstr>
      <vt:lpstr>Announcement </vt:lpstr>
      <vt:lpstr>Where we have been…</vt:lpstr>
      <vt:lpstr>Where we are going…</vt:lpstr>
      <vt:lpstr>In this lecture…</vt:lpstr>
      <vt:lpstr>Sex and gender </vt:lpstr>
      <vt:lpstr>Sex and gender </vt:lpstr>
      <vt:lpstr>The sexual dichotomy </vt:lpstr>
      <vt:lpstr>The sexual dichotomy</vt:lpstr>
      <vt:lpstr>The sexual dichotomy</vt:lpstr>
      <vt:lpstr>Intersexuality </vt:lpstr>
      <vt:lpstr>Intersexuality </vt:lpstr>
      <vt:lpstr>Intersexuality </vt:lpstr>
      <vt:lpstr>Biological influences on gender </vt:lpstr>
      <vt:lpstr>Cultural flexibility of gender </vt:lpstr>
      <vt:lpstr>Cultural flexibility of gender </vt:lpstr>
      <vt:lpstr>Doing gender </vt:lpstr>
      <vt:lpstr>Doing gender </vt:lpstr>
      <vt:lpstr>Rewards and costs: Individual level </vt:lpstr>
      <vt:lpstr>Rewards and costs: cultural level </vt:lpstr>
      <vt:lpstr>Gender and power in families</vt:lpstr>
      <vt:lpstr>power</vt:lpstr>
      <vt:lpstr>Gender and power in families </vt:lpstr>
      <vt:lpstr>Gender and power in families </vt:lpstr>
      <vt:lpstr>Resources and dependence</vt:lpstr>
      <vt:lpstr>Resources and dependence</vt:lpstr>
      <vt:lpstr>Resources and dependence</vt:lpstr>
      <vt:lpstr>Role of cultural ideology </vt:lpstr>
      <vt:lpstr>Cultural devaluation of women </vt:lpstr>
      <vt:lpstr>but the news is not all bad…</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gender studies </dc:title>
  <dc:creator>Kenneth</dc:creator>
  <cp:lastModifiedBy>Leanne Tan</cp:lastModifiedBy>
  <cp:revision>1036</cp:revision>
  <cp:lastPrinted>2015-08-17T13:19:07Z</cp:lastPrinted>
  <dcterms:created xsi:type="dcterms:W3CDTF">2015-05-13T03:37:12Z</dcterms:created>
  <dcterms:modified xsi:type="dcterms:W3CDTF">2015-09-15T03:11:16Z</dcterms:modified>
</cp:coreProperties>
</file>