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404" r:id="rId3"/>
    <p:sldId id="320" r:id="rId4"/>
    <p:sldId id="389" r:id="rId5"/>
    <p:sldId id="394" r:id="rId6"/>
    <p:sldId id="392" r:id="rId7"/>
    <p:sldId id="430" r:id="rId8"/>
    <p:sldId id="444" r:id="rId9"/>
    <p:sldId id="432" r:id="rId10"/>
    <p:sldId id="351" r:id="rId11"/>
    <p:sldId id="445" r:id="rId12"/>
    <p:sldId id="446" r:id="rId13"/>
    <p:sldId id="447" r:id="rId14"/>
    <p:sldId id="448" r:id="rId15"/>
    <p:sldId id="449" r:id="rId16"/>
    <p:sldId id="347" r:id="rId17"/>
    <p:sldId id="400" r:id="rId18"/>
    <p:sldId id="450" r:id="rId19"/>
    <p:sldId id="412" r:id="rId20"/>
    <p:sldId id="451" r:id="rId21"/>
    <p:sldId id="434" r:id="rId22"/>
    <p:sldId id="452" r:id="rId23"/>
    <p:sldId id="350" r:id="rId24"/>
    <p:sldId id="456" r:id="rId25"/>
    <p:sldId id="453" r:id="rId26"/>
    <p:sldId id="455" r:id="rId27"/>
    <p:sldId id="457" r:id="rId28"/>
    <p:sldId id="454" r:id="rId29"/>
    <p:sldId id="44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6DC07-058F-C848-A13C-9356DFF8968B}">
          <p14:sldIdLst>
            <p14:sldId id="256"/>
            <p14:sldId id="404"/>
            <p14:sldId id="320"/>
            <p14:sldId id="389"/>
            <p14:sldId id="394"/>
            <p14:sldId id="392"/>
            <p14:sldId id="430"/>
            <p14:sldId id="444"/>
            <p14:sldId id="432"/>
            <p14:sldId id="351"/>
            <p14:sldId id="445"/>
            <p14:sldId id="446"/>
            <p14:sldId id="447"/>
            <p14:sldId id="448"/>
            <p14:sldId id="449"/>
            <p14:sldId id="347"/>
            <p14:sldId id="400"/>
            <p14:sldId id="450"/>
            <p14:sldId id="412"/>
            <p14:sldId id="451"/>
            <p14:sldId id="434"/>
            <p14:sldId id="452"/>
            <p14:sldId id="350"/>
            <p14:sldId id="456"/>
            <p14:sldId id="453"/>
            <p14:sldId id="455"/>
            <p14:sldId id="457"/>
            <p14:sldId id="454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56" autoAdjust="0"/>
  </p:normalViewPr>
  <p:slideViewPr>
    <p:cSldViewPr snapToGrid="0" snapToObjects="1">
      <p:cViewPr varScale="1">
        <p:scale>
          <a:sx n="54" d="100"/>
          <a:sy n="54" d="100"/>
        </p:scale>
        <p:origin x="16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-4296" y="6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19CD5-6C0D-2E41-A1C8-F9D724C94CD9}" type="doc">
      <dgm:prSet loTypeId="urn:microsoft.com/office/officeart/2005/8/layout/arrow5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155BE3D-BAC4-AE42-9532-92584621461C}">
      <dgm:prSet phldrT="[Text]"/>
      <dgm:spPr/>
      <dgm:t>
        <a:bodyPr/>
        <a:lstStyle/>
        <a:p>
          <a:r>
            <a:rPr lang="en-US" b="1" dirty="0" smtClean="0"/>
            <a:t>Husbands</a:t>
          </a:r>
        </a:p>
        <a:p>
          <a:r>
            <a:rPr lang="en-US" b="0" dirty="0" smtClean="0"/>
            <a:t>Plowing </a:t>
          </a:r>
        </a:p>
        <a:p>
          <a:r>
            <a:rPr lang="en-US" b="0" dirty="0" smtClean="0"/>
            <a:t>Planting</a:t>
          </a:r>
        </a:p>
        <a:p>
          <a:r>
            <a:rPr lang="en-US" b="0" dirty="0" smtClean="0"/>
            <a:t>Harvesting</a:t>
          </a:r>
        </a:p>
        <a:p>
          <a:r>
            <a:rPr lang="en-US" b="0" dirty="0" smtClean="0"/>
            <a:t>Educating older children</a:t>
          </a:r>
          <a:endParaRPr lang="en-US" b="0" dirty="0"/>
        </a:p>
      </dgm:t>
    </dgm:pt>
    <dgm:pt modelId="{8D9B408C-930B-AF43-81C1-1431E26A9465}" type="parTrans" cxnId="{2A4700A8-9CC8-014B-B2D7-A386143EEB10}">
      <dgm:prSet/>
      <dgm:spPr/>
      <dgm:t>
        <a:bodyPr/>
        <a:lstStyle/>
        <a:p>
          <a:endParaRPr lang="en-US"/>
        </a:p>
      </dgm:t>
    </dgm:pt>
    <dgm:pt modelId="{A863FEC6-48F1-EE42-B1CF-C0E91524D3A0}" type="sibTrans" cxnId="{2A4700A8-9CC8-014B-B2D7-A386143EEB10}">
      <dgm:prSet/>
      <dgm:spPr/>
      <dgm:t>
        <a:bodyPr/>
        <a:lstStyle/>
        <a:p>
          <a:endParaRPr lang="en-US"/>
        </a:p>
      </dgm:t>
    </dgm:pt>
    <dgm:pt modelId="{82D4851D-DB9F-6444-A47D-61A8FF1EB251}">
      <dgm:prSet phldrT="[Text]"/>
      <dgm:spPr/>
      <dgm:t>
        <a:bodyPr/>
        <a:lstStyle/>
        <a:p>
          <a:r>
            <a:rPr lang="en-US" b="1" dirty="0" smtClean="0"/>
            <a:t>Wives</a:t>
          </a:r>
        </a:p>
        <a:p>
          <a:r>
            <a:rPr lang="en-US" b="0" dirty="0" smtClean="0"/>
            <a:t>Preparation of food, cloth, candles, soap</a:t>
          </a:r>
        </a:p>
        <a:p>
          <a:r>
            <a:rPr lang="en-US" b="0" dirty="0" smtClean="0"/>
            <a:t>Supervised farm animals and kitchen garden</a:t>
          </a:r>
        </a:p>
        <a:p>
          <a:r>
            <a:rPr lang="en-US" b="0" dirty="0" smtClean="0"/>
            <a:t>Educating younger children  </a:t>
          </a:r>
          <a:endParaRPr lang="en-US" b="0" dirty="0"/>
        </a:p>
      </dgm:t>
    </dgm:pt>
    <dgm:pt modelId="{328BD6B7-B264-374C-A7B0-F072EE461A23}" type="parTrans" cxnId="{5F6CFD12-8391-D04C-A6B0-AE47017F57D0}">
      <dgm:prSet/>
      <dgm:spPr/>
      <dgm:t>
        <a:bodyPr/>
        <a:lstStyle/>
        <a:p>
          <a:endParaRPr lang="en-US"/>
        </a:p>
      </dgm:t>
    </dgm:pt>
    <dgm:pt modelId="{50A56CF4-8881-1E4E-B0A9-8DE7CC5D9E17}" type="sibTrans" cxnId="{5F6CFD12-8391-D04C-A6B0-AE47017F57D0}">
      <dgm:prSet/>
      <dgm:spPr/>
      <dgm:t>
        <a:bodyPr/>
        <a:lstStyle/>
        <a:p>
          <a:endParaRPr lang="en-US"/>
        </a:p>
      </dgm:t>
    </dgm:pt>
    <dgm:pt modelId="{D59245F3-FB82-A34B-ABF8-CAB43F3A6BAC}" type="pres">
      <dgm:prSet presAssocID="{89D19CD5-6C0D-2E41-A1C8-F9D724C94C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5D1E3-AF94-0347-A360-DD16613642FC}" type="pres">
      <dgm:prSet presAssocID="{0155BE3D-BAC4-AE42-9532-92584621461C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0BF27-D9F3-894C-9DC9-E1D1BE090CCE}" type="pres">
      <dgm:prSet presAssocID="{82D4851D-DB9F-6444-A47D-61A8FF1EB25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92882-6318-F142-8457-161FF8F96CF1}" type="presOf" srcId="{89D19CD5-6C0D-2E41-A1C8-F9D724C94CD9}" destId="{D59245F3-FB82-A34B-ABF8-CAB43F3A6BAC}" srcOrd="0" destOrd="0" presId="urn:microsoft.com/office/officeart/2005/8/layout/arrow5"/>
    <dgm:cxn modelId="{2A4700A8-9CC8-014B-B2D7-A386143EEB10}" srcId="{89D19CD5-6C0D-2E41-A1C8-F9D724C94CD9}" destId="{0155BE3D-BAC4-AE42-9532-92584621461C}" srcOrd="0" destOrd="0" parTransId="{8D9B408C-930B-AF43-81C1-1431E26A9465}" sibTransId="{A863FEC6-48F1-EE42-B1CF-C0E91524D3A0}"/>
    <dgm:cxn modelId="{BB919F8E-DEAC-884A-AC2A-002C1FB0FC17}" type="presOf" srcId="{0155BE3D-BAC4-AE42-9532-92584621461C}" destId="{F645D1E3-AF94-0347-A360-DD16613642FC}" srcOrd="0" destOrd="0" presId="urn:microsoft.com/office/officeart/2005/8/layout/arrow5"/>
    <dgm:cxn modelId="{5F6CFD12-8391-D04C-A6B0-AE47017F57D0}" srcId="{89D19CD5-6C0D-2E41-A1C8-F9D724C94CD9}" destId="{82D4851D-DB9F-6444-A47D-61A8FF1EB251}" srcOrd="1" destOrd="0" parTransId="{328BD6B7-B264-374C-A7B0-F072EE461A23}" sibTransId="{50A56CF4-8881-1E4E-B0A9-8DE7CC5D9E17}"/>
    <dgm:cxn modelId="{D0103141-78E4-A747-9B91-3D4E1B0FDDCD}" type="presOf" srcId="{82D4851D-DB9F-6444-A47D-61A8FF1EB251}" destId="{8480BF27-D9F3-894C-9DC9-E1D1BE090CCE}" srcOrd="0" destOrd="0" presId="urn:microsoft.com/office/officeart/2005/8/layout/arrow5"/>
    <dgm:cxn modelId="{DF91F3E2-F621-0941-8C89-5E021A40ADC2}" type="presParOf" srcId="{D59245F3-FB82-A34B-ABF8-CAB43F3A6BAC}" destId="{F645D1E3-AF94-0347-A360-DD16613642FC}" srcOrd="0" destOrd="0" presId="urn:microsoft.com/office/officeart/2005/8/layout/arrow5"/>
    <dgm:cxn modelId="{9F003CC1-C904-BE4A-91C0-03156BDF05C8}" type="presParOf" srcId="{D59245F3-FB82-A34B-ABF8-CAB43F3A6BAC}" destId="{8480BF27-D9F3-894C-9DC9-E1D1BE090CCE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4E081-D225-CA43-9627-FE3DBD4474C3}" type="doc">
      <dgm:prSet loTypeId="urn:microsoft.com/office/officeart/2005/8/layout/arrow1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B96D093-D90C-EA45-8271-0CE3CFB47DD3}">
      <dgm:prSet phldrT="[Text]"/>
      <dgm:spPr/>
      <dgm:t>
        <a:bodyPr/>
        <a:lstStyle/>
        <a:p>
          <a:r>
            <a:rPr lang="en-US" b="1" dirty="0" smtClean="0"/>
            <a:t>Husbands</a:t>
          </a:r>
        </a:p>
        <a:p>
          <a:r>
            <a:rPr lang="en-US" dirty="0" smtClean="0"/>
            <a:t>Relieved from domestic duties</a:t>
          </a:r>
        </a:p>
        <a:p>
          <a:r>
            <a:rPr lang="en-US" dirty="0" smtClean="0"/>
            <a:t>Engaged in “work” </a:t>
          </a:r>
        </a:p>
        <a:p>
          <a:r>
            <a:rPr lang="en-US" dirty="0" smtClean="0"/>
            <a:t>“Primary breadwinner” and “good provider” </a:t>
          </a:r>
          <a:endParaRPr lang="en-US" dirty="0"/>
        </a:p>
      </dgm:t>
    </dgm:pt>
    <dgm:pt modelId="{48CD4E69-B3D6-9845-995B-D8C04759339F}" type="parTrans" cxnId="{A82685F7-2300-1842-88C9-8F311D9DC513}">
      <dgm:prSet/>
      <dgm:spPr/>
      <dgm:t>
        <a:bodyPr/>
        <a:lstStyle/>
        <a:p>
          <a:endParaRPr lang="en-US"/>
        </a:p>
      </dgm:t>
    </dgm:pt>
    <dgm:pt modelId="{96C56829-F838-E541-99FE-2AC5F4161E5F}" type="sibTrans" cxnId="{A82685F7-2300-1842-88C9-8F311D9DC513}">
      <dgm:prSet/>
      <dgm:spPr/>
      <dgm:t>
        <a:bodyPr/>
        <a:lstStyle/>
        <a:p>
          <a:endParaRPr lang="en-US"/>
        </a:p>
      </dgm:t>
    </dgm:pt>
    <dgm:pt modelId="{4D157F57-BABF-F741-8C1E-603DF376ED75}">
      <dgm:prSet phldrT="[Text]"/>
      <dgm:spPr/>
      <dgm:t>
        <a:bodyPr/>
        <a:lstStyle/>
        <a:p>
          <a:r>
            <a:rPr lang="en-US" b="1" dirty="0" smtClean="0"/>
            <a:t>Wives </a:t>
          </a:r>
        </a:p>
        <a:p>
          <a:r>
            <a:rPr lang="en-US" dirty="0" smtClean="0"/>
            <a:t>Relieved from supervision of family business</a:t>
          </a:r>
        </a:p>
        <a:p>
          <a:r>
            <a:rPr lang="en-US" dirty="0" smtClean="0"/>
            <a:t>Consigned to domestic responsibilities </a:t>
          </a:r>
        </a:p>
        <a:p>
          <a:r>
            <a:rPr lang="en-US" dirty="0" smtClean="0"/>
            <a:t>Devaluation of women’s work</a:t>
          </a:r>
          <a:endParaRPr lang="en-US" dirty="0"/>
        </a:p>
      </dgm:t>
    </dgm:pt>
    <dgm:pt modelId="{599F069D-98AF-2349-B027-FE05242F2F90}" type="parTrans" cxnId="{074AAA27-5337-0349-9D5F-3DF34C395C9A}">
      <dgm:prSet/>
      <dgm:spPr/>
      <dgm:t>
        <a:bodyPr/>
        <a:lstStyle/>
        <a:p>
          <a:endParaRPr lang="en-US"/>
        </a:p>
      </dgm:t>
    </dgm:pt>
    <dgm:pt modelId="{C2F16AC9-FA3D-3D42-A244-F5F068772E79}" type="sibTrans" cxnId="{074AAA27-5337-0349-9D5F-3DF34C395C9A}">
      <dgm:prSet/>
      <dgm:spPr/>
      <dgm:t>
        <a:bodyPr/>
        <a:lstStyle/>
        <a:p>
          <a:endParaRPr lang="en-US"/>
        </a:p>
      </dgm:t>
    </dgm:pt>
    <dgm:pt modelId="{2EA3EE5F-9BD5-C64F-B18D-4F4C8FD3A910}" type="pres">
      <dgm:prSet presAssocID="{5A84E081-D225-CA43-9627-FE3DBD4474C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576233-7F64-284E-B74C-EA092FF83BE2}" type="pres">
      <dgm:prSet presAssocID="{4B96D093-D90C-EA45-8271-0CE3CFB47DD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FA82E-E72B-1F4E-B635-3A6E390C5B8E}" type="pres">
      <dgm:prSet presAssocID="{4D157F57-BABF-F741-8C1E-603DF376ED75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685F7-2300-1842-88C9-8F311D9DC513}" srcId="{5A84E081-D225-CA43-9627-FE3DBD4474C3}" destId="{4B96D093-D90C-EA45-8271-0CE3CFB47DD3}" srcOrd="0" destOrd="0" parTransId="{48CD4E69-B3D6-9845-995B-D8C04759339F}" sibTransId="{96C56829-F838-E541-99FE-2AC5F4161E5F}"/>
    <dgm:cxn modelId="{47B17A53-0C08-C545-AB94-7DEAB62BFFDD}" type="presOf" srcId="{4D157F57-BABF-F741-8C1E-603DF376ED75}" destId="{270FA82E-E72B-1F4E-B635-3A6E390C5B8E}" srcOrd="0" destOrd="0" presId="urn:microsoft.com/office/officeart/2005/8/layout/arrow1"/>
    <dgm:cxn modelId="{25581967-7B19-5B4B-B6E3-D16CFBAC344B}" type="presOf" srcId="{5A84E081-D225-CA43-9627-FE3DBD4474C3}" destId="{2EA3EE5F-9BD5-C64F-B18D-4F4C8FD3A910}" srcOrd="0" destOrd="0" presId="urn:microsoft.com/office/officeart/2005/8/layout/arrow1"/>
    <dgm:cxn modelId="{AA2DE50C-5F77-804B-83B5-A792FEEF544B}" type="presOf" srcId="{4B96D093-D90C-EA45-8271-0CE3CFB47DD3}" destId="{CD576233-7F64-284E-B74C-EA092FF83BE2}" srcOrd="0" destOrd="0" presId="urn:microsoft.com/office/officeart/2005/8/layout/arrow1"/>
    <dgm:cxn modelId="{074AAA27-5337-0349-9D5F-3DF34C395C9A}" srcId="{5A84E081-D225-CA43-9627-FE3DBD4474C3}" destId="{4D157F57-BABF-F741-8C1E-603DF376ED75}" srcOrd="1" destOrd="0" parTransId="{599F069D-98AF-2349-B027-FE05242F2F90}" sibTransId="{C2F16AC9-FA3D-3D42-A244-F5F068772E79}"/>
    <dgm:cxn modelId="{4F9AC3E9-18DC-4449-BC2D-03C1D980C3BF}" type="presParOf" srcId="{2EA3EE5F-9BD5-C64F-B18D-4F4C8FD3A910}" destId="{CD576233-7F64-284E-B74C-EA092FF83BE2}" srcOrd="0" destOrd="0" presId="urn:microsoft.com/office/officeart/2005/8/layout/arrow1"/>
    <dgm:cxn modelId="{2001AC58-D9F6-C648-ADB4-3D1DF814373E}" type="presParOf" srcId="{2EA3EE5F-9BD5-C64F-B18D-4F4C8FD3A910}" destId="{270FA82E-E72B-1F4E-B635-3A6E390C5B8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EA2B8-DB79-B14D-BA30-FB21DDEDD823}" type="doc">
      <dgm:prSet loTypeId="urn:microsoft.com/office/officeart/2005/8/layout/chart3" loCatId="" qsTypeId="urn:microsoft.com/office/officeart/2005/8/quickstyle/simple4" qsCatId="simple" csTypeId="urn:microsoft.com/office/officeart/2005/8/colors/accent1_5" csCatId="accent1" phldr="1"/>
      <dgm:spPr/>
    </dgm:pt>
    <dgm:pt modelId="{C64F9CA6-CFBA-534D-9993-2491B3D821FE}">
      <dgm:prSet phldrT="[Text]" custT="1"/>
      <dgm:spPr/>
      <dgm:t>
        <a:bodyPr/>
        <a:lstStyle/>
        <a:p>
          <a:r>
            <a:rPr lang="en-US" sz="1600" b="1" dirty="0" smtClean="0"/>
            <a:t>Poor and working class women</a:t>
          </a:r>
        </a:p>
        <a:p>
          <a:r>
            <a:rPr lang="en-US" sz="1600" dirty="0" smtClean="0"/>
            <a:t>Low paid, unskilled jobs in factories </a:t>
          </a:r>
          <a:endParaRPr lang="en-US" sz="1600" dirty="0"/>
        </a:p>
      </dgm:t>
    </dgm:pt>
    <dgm:pt modelId="{A7813A5B-99F4-4A41-84F0-8DB9F618C88A}" type="parTrans" cxnId="{5F292CAE-455C-0246-B8D3-AEB390DB9905}">
      <dgm:prSet/>
      <dgm:spPr/>
      <dgm:t>
        <a:bodyPr/>
        <a:lstStyle/>
        <a:p>
          <a:endParaRPr lang="en-US"/>
        </a:p>
      </dgm:t>
    </dgm:pt>
    <dgm:pt modelId="{848C6B2E-B46A-264A-B1A2-D234E939F090}" type="sibTrans" cxnId="{5F292CAE-455C-0246-B8D3-AEB390DB9905}">
      <dgm:prSet/>
      <dgm:spPr/>
      <dgm:t>
        <a:bodyPr/>
        <a:lstStyle/>
        <a:p>
          <a:endParaRPr lang="en-US"/>
        </a:p>
      </dgm:t>
    </dgm:pt>
    <dgm:pt modelId="{AACEEF84-8B67-4140-9955-D3820778D1E3}">
      <dgm:prSet phldrT="[Text]" custT="1"/>
      <dgm:spPr/>
      <dgm:t>
        <a:bodyPr/>
        <a:lstStyle/>
        <a:p>
          <a:r>
            <a:rPr lang="en-US" sz="1600" b="1" dirty="0" smtClean="0"/>
            <a:t>Black women</a:t>
          </a:r>
        </a:p>
        <a:p>
          <a:r>
            <a:rPr lang="en-US" sz="1600" dirty="0" smtClean="0"/>
            <a:t>Domestic work</a:t>
          </a:r>
          <a:endParaRPr lang="en-US" sz="1600" dirty="0"/>
        </a:p>
      </dgm:t>
    </dgm:pt>
    <dgm:pt modelId="{B4F42C3B-A15C-D344-ADA6-9492060C96E3}" type="parTrans" cxnId="{3327F2F4-D9A8-CC43-98AC-44CD8187D3A8}">
      <dgm:prSet/>
      <dgm:spPr/>
      <dgm:t>
        <a:bodyPr/>
        <a:lstStyle/>
        <a:p>
          <a:endParaRPr lang="en-US"/>
        </a:p>
      </dgm:t>
    </dgm:pt>
    <dgm:pt modelId="{B10810DA-3069-4042-8A78-6E75ED952E75}" type="sibTrans" cxnId="{3327F2F4-D9A8-CC43-98AC-44CD8187D3A8}">
      <dgm:prSet/>
      <dgm:spPr/>
      <dgm:t>
        <a:bodyPr/>
        <a:lstStyle/>
        <a:p>
          <a:endParaRPr lang="en-US"/>
        </a:p>
      </dgm:t>
    </dgm:pt>
    <dgm:pt modelId="{7A8AAC33-EA71-3B47-A7DF-9610527CBD6A}">
      <dgm:prSet phldrT="[Text]" custT="1"/>
      <dgm:spPr/>
      <dgm:t>
        <a:bodyPr/>
        <a:lstStyle/>
        <a:p>
          <a:r>
            <a:rPr lang="en-US" sz="1600" b="1" dirty="0" smtClean="0"/>
            <a:t>Middle- and upper-class white women</a:t>
          </a:r>
        </a:p>
        <a:p>
          <a:r>
            <a:rPr lang="en-US" sz="1600" dirty="0" smtClean="0"/>
            <a:t>Nursing and teaching </a:t>
          </a:r>
          <a:endParaRPr lang="en-US" sz="1600" dirty="0"/>
        </a:p>
      </dgm:t>
    </dgm:pt>
    <dgm:pt modelId="{48508CAB-AD97-B34B-8383-4E0073D1EF39}" type="parTrans" cxnId="{70E87DFB-5F73-984C-98EA-D22471E3C9BE}">
      <dgm:prSet/>
      <dgm:spPr/>
      <dgm:t>
        <a:bodyPr/>
        <a:lstStyle/>
        <a:p>
          <a:endParaRPr lang="en-US"/>
        </a:p>
      </dgm:t>
    </dgm:pt>
    <dgm:pt modelId="{E957621A-6A55-BC4F-AC58-E962AFAA4098}" type="sibTrans" cxnId="{70E87DFB-5F73-984C-98EA-D22471E3C9BE}">
      <dgm:prSet/>
      <dgm:spPr/>
      <dgm:t>
        <a:bodyPr/>
        <a:lstStyle/>
        <a:p>
          <a:endParaRPr lang="en-US"/>
        </a:p>
      </dgm:t>
    </dgm:pt>
    <dgm:pt modelId="{B71594FA-8663-3D45-9E0B-B0B9C78B7181}" type="pres">
      <dgm:prSet presAssocID="{E5BEA2B8-DB79-B14D-BA30-FB21DDEDD823}" presName="compositeShape" presStyleCnt="0">
        <dgm:presLayoutVars>
          <dgm:chMax val="7"/>
          <dgm:dir/>
          <dgm:resizeHandles val="exact"/>
        </dgm:presLayoutVars>
      </dgm:prSet>
      <dgm:spPr/>
    </dgm:pt>
    <dgm:pt modelId="{5146E65F-627F-754A-A1BC-A4274434235F}" type="pres">
      <dgm:prSet presAssocID="{E5BEA2B8-DB79-B14D-BA30-FB21DDEDD823}" presName="wedge1" presStyleLbl="node1" presStyleIdx="0" presStyleCnt="3"/>
      <dgm:spPr/>
      <dgm:t>
        <a:bodyPr/>
        <a:lstStyle/>
        <a:p>
          <a:endParaRPr lang="en-US"/>
        </a:p>
      </dgm:t>
    </dgm:pt>
    <dgm:pt modelId="{47B52426-51AE-744E-91C5-7D13251AEE92}" type="pres">
      <dgm:prSet presAssocID="{E5BEA2B8-DB79-B14D-BA30-FB21DDEDD82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6B10A-28E3-084F-BE4A-905220C77B99}" type="pres">
      <dgm:prSet presAssocID="{E5BEA2B8-DB79-B14D-BA30-FB21DDEDD823}" presName="wedge2" presStyleLbl="node1" presStyleIdx="1" presStyleCnt="3"/>
      <dgm:spPr/>
      <dgm:t>
        <a:bodyPr/>
        <a:lstStyle/>
        <a:p>
          <a:endParaRPr lang="en-US"/>
        </a:p>
      </dgm:t>
    </dgm:pt>
    <dgm:pt modelId="{6D8236B4-189B-BC4D-8F15-8AA94D381FF0}" type="pres">
      <dgm:prSet presAssocID="{E5BEA2B8-DB79-B14D-BA30-FB21DDEDD82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DF327-9EC5-5C49-A123-E7D26B1C6F53}" type="pres">
      <dgm:prSet presAssocID="{E5BEA2B8-DB79-B14D-BA30-FB21DDEDD823}" presName="wedge3" presStyleLbl="node1" presStyleIdx="2" presStyleCnt="3"/>
      <dgm:spPr/>
      <dgm:t>
        <a:bodyPr/>
        <a:lstStyle/>
        <a:p>
          <a:endParaRPr lang="en-US"/>
        </a:p>
      </dgm:t>
    </dgm:pt>
    <dgm:pt modelId="{9569531B-259A-4F49-BF4B-3009B156CD17}" type="pres">
      <dgm:prSet presAssocID="{E5BEA2B8-DB79-B14D-BA30-FB21DDEDD82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701A4-91B8-2B4A-BD16-8E8695F764ED}" type="presOf" srcId="{AACEEF84-8B67-4140-9955-D3820778D1E3}" destId="{9866B10A-28E3-084F-BE4A-905220C77B99}" srcOrd="0" destOrd="0" presId="urn:microsoft.com/office/officeart/2005/8/layout/chart3"/>
    <dgm:cxn modelId="{EF34FF43-2D29-A146-B6B4-4E5159806464}" type="presOf" srcId="{C64F9CA6-CFBA-534D-9993-2491B3D821FE}" destId="{5146E65F-627F-754A-A1BC-A4274434235F}" srcOrd="0" destOrd="0" presId="urn:microsoft.com/office/officeart/2005/8/layout/chart3"/>
    <dgm:cxn modelId="{5F292CAE-455C-0246-B8D3-AEB390DB9905}" srcId="{E5BEA2B8-DB79-B14D-BA30-FB21DDEDD823}" destId="{C64F9CA6-CFBA-534D-9993-2491B3D821FE}" srcOrd="0" destOrd="0" parTransId="{A7813A5B-99F4-4A41-84F0-8DB9F618C88A}" sibTransId="{848C6B2E-B46A-264A-B1A2-D234E939F090}"/>
    <dgm:cxn modelId="{3D46C082-94D5-FD4B-A51E-7DD47C5AD224}" type="presOf" srcId="{7A8AAC33-EA71-3B47-A7DF-9610527CBD6A}" destId="{EBBDF327-9EC5-5C49-A123-E7D26B1C6F53}" srcOrd="0" destOrd="0" presId="urn:microsoft.com/office/officeart/2005/8/layout/chart3"/>
    <dgm:cxn modelId="{D78709BB-B8B6-2748-AD55-72A6C027DF16}" type="presOf" srcId="{7A8AAC33-EA71-3B47-A7DF-9610527CBD6A}" destId="{9569531B-259A-4F49-BF4B-3009B156CD17}" srcOrd="1" destOrd="0" presId="urn:microsoft.com/office/officeart/2005/8/layout/chart3"/>
    <dgm:cxn modelId="{3327F2F4-D9A8-CC43-98AC-44CD8187D3A8}" srcId="{E5BEA2B8-DB79-B14D-BA30-FB21DDEDD823}" destId="{AACEEF84-8B67-4140-9955-D3820778D1E3}" srcOrd="1" destOrd="0" parTransId="{B4F42C3B-A15C-D344-ADA6-9492060C96E3}" sibTransId="{B10810DA-3069-4042-8A78-6E75ED952E75}"/>
    <dgm:cxn modelId="{F40C48B5-A13E-F345-B268-5ACFFED33089}" type="presOf" srcId="{C64F9CA6-CFBA-534D-9993-2491B3D821FE}" destId="{47B52426-51AE-744E-91C5-7D13251AEE92}" srcOrd="1" destOrd="0" presId="urn:microsoft.com/office/officeart/2005/8/layout/chart3"/>
    <dgm:cxn modelId="{70E87DFB-5F73-984C-98EA-D22471E3C9BE}" srcId="{E5BEA2B8-DB79-B14D-BA30-FB21DDEDD823}" destId="{7A8AAC33-EA71-3B47-A7DF-9610527CBD6A}" srcOrd="2" destOrd="0" parTransId="{48508CAB-AD97-B34B-8383-4E0073D1EF39}" sibTransId="{E957621A-6A55-BC4F-AC58-E962AFAA4098}"/>
    <dgm:cxn modelId="{E268379F-64D7-E547-9903-598849437AD0}" type="presOf" srcId="{E5BEA2B8-DB79-B14D-BA30-FB21DDEDD823}" destId="{B71594FA-8663-3D45-9E0B-B0B9C78B7181}" srcOrd="0" destOrd="0" presId="urn:microsoft.com/office/officeart/2005/8/layout/chart3"/>
    <dgm:cxn modelId="{CA8435F0-6934-2D40-9911-7398489840D3}" type="presOf" srcId="{AACEEF84-8B67-4140-9955-D3820778D1E3}" destId="{6D8236B4-189B-BC4D-8F15-8AA94D381FF0}" srcOrd="1" destOrd="0" presId="urn:microsoft.com/office/officeart/2005/8/layout/chart3"/>
    <dgm:cxn modelId="{A6898367-477E-D64B-91E2-1FFCE02DC2EC}" type="presParOf" srcId="{B71594FA-8663-3D45-9E0B-B0B9C78B7181}" destId="{5146E65F-627F-754A-A1BC-A4274434235F}" srcOrd="0" destOrd="0" presId="urn:microsoft.com/office/officeart/2005/8/layout/chart3"/>
    <dgm:cxn modelId="{80E1D4CB-E790-824F-AB5A-B9B9EBF303EB}" type="presParOf" srcId="{B71594FA-8663-3D45-9E0B-B0B9C78B7181}" destId="{47B52426-51AE-744E-91C5-7D13251AEE92}" srcOrd="1" destOrd="0" presId="urn:microsoft.com/office/officeart/2005/8/layout/chart3"/>
    <dgm:cxn modelId="{A80FF24F-EC74-084F-AF7E-4BD8A11C3499}" type="presParOf" srcId="{B71594FA-8663-3D45-9E0B-B0B9C78B7181}" destId="{9866B10A-28E3-084F-BE4A-905220C77B99}" srcOrd="2" destOrd="0" presId="urn:microsoft.com/office/officeart/2005/8/layout/chart3"/>
    <dgm:cxn modelId="{7C075A51-630D-2843-821B-E8D3843B5EBA}" type="presParOf" srcId="{B71594FA-8663-3D45-9E0B-B0B9C78B7181}" destId="{6D8236B4-189B-BC4D-8F15-8AA94D381FF0}" srcOrd="3" destOrd="0" presId="urn:microsoft.com/office/officeart/2005/8/layout/chart3"/>
    <dgm:cxn modelId="{AAE28692-8D7B-FF4A-B369-853361442B1B}" type="presParOf" srcId="{B71594FA-8663-3D45-9E0B-B0B9C78B7181}" destId="{EBBDF327-9EC5-5C49-A123-E7D26B1C6F53}" srcOrd="4" destOrd="0" presId="urn:microsoft.com/office/officeart/2005/8/layout/chart3"/>
    <dgm:cxn modelId="{4C49AD7B-002E-F041-889C-3B459363F81D}" type="presParOf" srcId="{B71594FA-8663-3D45-9E0B-B0B9C78B7181}" destId="{9569531B-259A-4F49-BF4B-3009B156CD1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C58537-0F2E-9040-BE6E-172E8E2E6368}" type="doc">
      <dgm:prSet loTypeId="urn:microsoft.com/office/officeart/2005/8/layout/vList5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9FF5E7F-BB91-AC4F-9184-25ACDBFC6F0A}">
      <dgm:prSet phldrT="[Text]" custT="1"/>
      <dgm:spPr/>
      <dgm:t>
        <a:bodyPr/>
        <a:lstStyle/>
        <a:p>
          <a:r>
            <a:rPr lang="en-US" sz="2800" b="1" dirty="0" smtClean="0"/>
            <a:t>Feeding work</a:t>
          </a:r>
          <a:endParaRPr lang="en-US" sz="2800" b="1" dirty="0"/>
        </a:p>
      </dgm:t>
    </dgm:pt>
    <dgm:pt modelId="{CE6B117C-5808-D94E-ACF1-F6E08DD732F2}" type="parTrans" cxnId="{F5FC8A71-68CA-7248-8578-61DF5FD76DA3}">
      <dgm:prSet/>
      <dgm:spPr/>
      <dgm:t>
        <a:bodyPr/>
        <a:lstStyle/>
        <a:p>
          <a:endParaRPr lang="en-US"/>
        </a:p>
      </dgm:t>
    </dgm:pt>
    <dgm:pt modelId="{F2292917-1FD3-4641-BA13-B003275560CA}" type="sibTrans" cxnId="{F5FC8A71-68CA-7248-8578-61DF5FD76DA3}">
      <dgm:prSet/>
      <dgm:spPr/>
      <dgm:t>
        <a:bodyPr/>
        <a:lstStyle/>
        <a:p>
          <a:endParaRPr lang="en-US"/>
        </a:p>
      </dgm:t>
    </dgm:pt>
    <dgm:pt modelId="{25EFA174-B51C-5D4A-8530-61D13C061936}">
      <dgm:prSet phldrT="[Text]" custT="1"/>
      <dgm:spPr/>
      <dgm:t>
        <a:bodyPr/>
        <a:lstStyle/>
        <a:p>
          <a:r>
            <a:rPr lang="en-US" sz="1200" dirty="0" smtClean="0"/>
            <a:t>Planning meals</a:t>
          </a:r>
          <a:endParaRPr lang="en-US" sz="1200" dirty="0"/>
        </a:p>
      </dgm:t>
    </dgm:pt>
    <dgm:pt modelId="{165CC587-CE04-7A4F-98C7-86A899DC9A3C}" type="parTrans" cxnId="{2E42D001-DEF9-3049-A52F-521EED516D79}">
      <dgm:prSet/>
      <dgm:spPr/>
      <dgm:t>
        <a:bodyPr/>
        <a:lstStyle/>
        <a:p>
          <a:endParaRPr lang="en-US"/>
        </a:p>
      </dgm:t>
    </dgm:pt>
    <dgm:pt modelId="{8E273E58-F0F1-C246-BCB1-FA1EF8D59FA3}" type="sibTrans" cxnId="{2E42D001-DEF9-3049-A52F-521EED516D79}">
      <dgm:prSet/>
      <dgm:spPr/>
      <dgm:t>
        <a:bodyPr/>
        <a:lstStyle/>
        <a:p>
          <a:endParaRPr lang="en-US"/>
        </a:p>
      </dgm:t>
    </dgm:pt>
    <dgm:pt modelId="{FBDED330-AEEA-F244-BDF2-363BBFE93A07}">
      <dgm:prSet phldrT="[Text]" custT="1"/>
      <dgm:spPr/>
      <dgm:t>
        <a:bodyPr/>
        <a:lstStyle/>
        <a:p>
          <a:r>
            <a:rPr lang="en-US" sz="1200" dirty="0" smtClean="0"/>
            <a:t>Learning about foods</a:t>
          </a:r>
          <a:endParaRPr lang="en-US" sz="1200" dirty="0"/>
        </a:p>
      </dgm:t>
    </dgm:pt>
    <dgm:pt modelId="{9CE1A984-D1DE-CC48-9079-306A7B364E74}" type="parTrans" cxnId="{44CA34B5-442A-524A-8431-09941DBE5FED}">
      <dgm:prSet/>
      <dgm:spPr/>
      <dgm:t>
        <a:bodyPr/>
        <a:lstStyle/>
        <a:p>
          <a:endParaRPr lang="en-US"/>
        </a:p>
      </dgm:t>
    </dgm:pt>
    <dgm:pt modelId="{FAF0BB2C-6C9B-704F-9619-312E8145D803}" type="sibTrans" cxnId="{44CA34B5-442A-524A-8431-09941DBE5FED}">
      <dgm:prSet/>
      <dgm:spPr/>
      <dgm:t>
        <a:bodyPr/>
        <a:lstStyle/>
        <a:p>
          <a:endParaRPr lang="en-US"/>
        </a:p>
      </dgm:t>
    </dgm:pt>
    <dgm:pt modelId="{3E06FB28-787E-AF46-9ACB-F9D0C48DD6BC}">
      <dgm:prSet phldrT="[Text]" custT="1"/>
      <dgm:spPr/>
      <dgm:t>
        <a:bodyPr/>
        <a:lstStyle/>
        <a:p>
          <a:r>
            <a:rPr lang="en-US" sz="2800" b="1" dirty="0" smtClean="0"/>
            <a:t>Housework</a:t>
          </a:r>
          <a:endParaRPr lang="en-US" sz="2800" b="1" dirty="0"/>
        </a:p>
      </dgm:t>
    </dgm:pt>
    <dgm:pt modelId="{253FEB3B-7CA9-5D42-927F-737C068F6553}" type="parTrans" cxnId="{7B8F8D36-9B9C-864B-87B0-9FB7D9E9CDA7}">
      <dgm:prSet/>
      <dgm:spPr/>
      <dgm:t>
        <a:bodyPr/>
        <a:lstStyle/>
        <a:p>
          <a:endParaRPr lang="en-US"/>
        </a:p>
      </dgm:t>
    </dgm:pt>
    <dgm:pt modelId="{F5EC95F8-22F4-8B4E-93A6-5983597569A6}" type="sibTrans" cxnId="{7B8F8D36-9B9C-864B-87B0-9FB7D9E9CDA7}">
      <dgm:prSet/>
      <dgm:spPr/>
      <dgm:t>
        <a:bodyPr/>
        <a:lstStyle/>
        <a:p>
          <a:endParaRPr lang="en-US"/>
        </a:p>
      </dgm:t>
    </dgm:pt>
    <dgm:pt modelId="{FA2567AA-5AF8-8E44-9C57-342382D5C0B5}">
      <dgm:prSet phldrT="[Text]" custT="1"/>
      <dgm:spPr/>
      <dgm:t>
        <a:bodyPr/>
        <a:lstStyle/>
        <a:p>
          <a:r>
            <a:rPr lang="en-US" sz="1200" dirty="0" smtClean="0"/>
            <a:t>Cleaning house</a:t>
          </a:r>
          <a:endParaRPr lang="en-US" sz="1200" dirty="0"/>
        </a:p>
      </dgm:t>
    </dgm:pt>
    <dgm:pt modelId="{21599F1E-76AA-3242-8487-70FF3896840F}" type="parTrans" cxnId="{53D67737-44E6-0B49-A17D-EF19503E0992}">
      <dgm:prSet/>
      <dgm:spPr/>
      <dgm:t>
        <a:bodyPr/>
        <a:lstStyle/>
        <a:p>
          <a:endParaRPr lang="en-US"/>
        </a:p>
      </dgm:t>
    </dgm:pt>
    <dgm:pt modelId="{EE7E8C59-D945-9D44-AA1F-E1F305749B50}" type="sibTrans" cxnId="{53D67737-44E6-0B49-A17D-EF19503E0992}">
      <dgm:prSet/>
      <dgm:spPr/>
      <dgm:t>
        <a:bodyPr/>
        <a:lstStyle/>
        <a:p>
          <a:endParaRPr lang="en-US"/>
        </a:p>
      </dgm:t>
    </dgm:pt>
    <dgm:pt modelId="{E9C4B018-7445-C348-9B8B-505CC8285FF1}">
      <dgm:prSet phldrT="[Text]" custT="1"/>
      <dgm:spPr/>
      <dgm:t>
        <a:bodyPr/>
        <a:lstStyle/>
        <a:p>
          <a:r>
            <a:rPr lang="en-US" sz="2800" b="1" dirty="0" smtClean="0"/>
            <a:t>Kin work</a:t>
          </a:r>
          <a:endParaRPr lang="en-US" sz="2800" b="1" dirty="0"/>
        </a:p>
      </dgm:t>
    </dgm:pt>
    <dgm:pt modelId="{1506F99C-D9A9-4F44-ABD4-1E8B997CB86F}" type="parTrans" cxnId="{7A892A7E-9003-B442-84BA-DD3CE9B7AEF3}">
      <dgm:prSet/>
      <dgm:spPr/>
      <dgm:t>
        <a:bodyPr/>
        <a:lstStyle/>
        <a:p>
          <a:endParaRPr lang="en-US"/>
        </a:p>
      </dgm:t>
    </dgm:pt>
    <dgm:pt modelId="{A0D7EC23-58DD-694C-8D74-F2CC0184CFB7}" type="sibTrans" cxnId="{7A892A7E-9003-B442-84BA-DD3CE9B7AEF3}">
      <dgm:prSet/>
      <dgm:spPr/>
      <dgm:t>
        <a:bodyPr/>
        <a:lstStyle/>
        <a:p>
          <a:endParaRPr lang="en-US"/>
        </a:p>
      </dgm:t>
    </dgm:pt>
    <dgm:pt modelId="{8AB6F983-FE6B-2A4E-83DD-E03C3A3C08BF}">
      <dgm:prSet phldrT="[Text]" custT="1"/>
      <dgm:spPr/>
      <dgm:t>
        <a:bodyPr/>
        <a:lstStyle/>
        <a:p>
          <a:r>
            <a:rPr lang="en-US" sz="1200" dirty="0" smtClean="0"/>
            <a:t>Visiting relatives</a:t>
          </a:r>
          <a:endParaRPr lang="en-US" sz="1200" dirty="0"/>
        </a:p>
      </dgm:t>
    </dgm:pt>
    <dgm:pt modelId="{90DC967A-BBDC-024E-A9DB-9ACA14FCD659}" type="parTrans" cxnId="{5BC3B945-6A28-C646-99D1-5A25B14791B2}">
      <dgm:prSet/>
      <dgm:spPr/>
      <dgm:t>
        <a:bodyPr/>
        <a:lstStyle/>
        <a:p>
          <a:endParaRPr lang="en-US"/>
        </a:p>
      </dgm:t>
    </dgm:pt>
    <dgm:pt modelId="{778EA39B-AF41-4C4B-BAE2-AA13D5ABFBD6}" type="sibTrans" cxnId="{5BC3B945-6A28-C646-99D1-5A25B14791B2}">
      <dgm:prSet/>
      <dgm:spPr/>
      <dgm:t>
        <a:bodyPr/>
        <a:lstStyle/>
        <a:p>
          <a:endParaRPr lang="en-US"/>
        </a:p>
      </dgm:t>
    </dgm:pt>
    <dgm:pt modelId="{389AD563-F69F-DD46-B085-09A87E917F9C}">
      <dgm:prSet phldrT="[Text]" custT="1"/>
      <dgm:spPr/>
      <dgm:t>
        <a:bodyPr/>
        <a:lstStyle/>
        <a:p>
          <a:r>
            <a:rPr lang="en-US" sz="1200" dirty="0" smtClean="0"/>
            <a:t>Visiting stores</a:t>
          </a:r>
          <a:endParaRPr lang="en-US" sz="1200" dirty="0"/>
        </a:p>
      </dgm:t>
    </dgm:pt>
    <dgm:pt modelId="{9B5C3077-E9EA-724C-B8FB-B760DA436AF6}" type="parTrans" cxnId="{C565BC06-424C-7247-9D78-41F1C15D3D3F}">
      <dgm:prSet/>
      <dgm:spPr/>
      <dgm:t>
        <a:bodyPr/>
        <a:lstStyle/>
        <a:p>
          <a:endParaRPr lang="en-US"/>
        </a:p>
      </dgm:t>
    </dgm:pt>
    <dgm:pt modelId="{A1EBB033-404C-174E-A91A-5C1E4102E2B9}" type="sibTrans" cxnId="{C565BC06-424C-7247-9D78-41F1C15D3D3F}">
      <dgm:prSet/>
      <dgm:spPr/>
      <dgm:t>
        <a:bodyPr/>
        <a:lstStyle/>
        <a:p>
          <a:endParaRPr lang="en-US"/>
        </a:p>
      </dgm:t>
    </dgm:pt>
    <dgm:pt modelId="{9B190FC2-6E8C-7C44-A5FB-02F44CC576EA}">
      <dgm:prSet phldrT="[Text]" custT="1"/>
      <dgm:spPr/>
      <dgm:t>
        <a:bodyPr/>
        <a:lstStyle/>
        <a:p>
          <a:r>
            <a:rPr lang="en-US" sz="1200" dirty="0" smtClean="0"/>
            <a:t>Buying food</a:t>
          </a:r>
          <a:endParaRPr lang="en-US" sz="1200" dirty="0"/>
        </a:p>
      </dgm:t>
    </dgm:pt>
    <dgm:pt modelId="{277DF90B-DD22-6848-9AD7-80347AEA9B70}" type="parTrans" cxnId="{416882B5-A722-5841-BA9D-B7831BDE409F}">
      <dgm:prSet/>
      <dgm:spPr/>
      <dgm:t>
        <a:bodyPr/>
        <a:lstStyle/>
        <a:p>
          <a:endParaRPr lang="en-US"/>
        </a:p>
      </dgm:t>
    </dgm:pt>
    <dgm:pt modelId="{0C5EFAAD-0C23-B448-8AF0-EA4B2406C754}" type="sibTrans" cxnId="{416882B5-A722-5841-BA9D-B7831BDE409F}">
      <dgm:prSet/>
      <dgm:spPr/>
      <dgm:t>
        <a:bodyPr/>
        <a:lstStyle/>
        <a:p>
          <a:endParaRPr lang="en-US"/>
        </a:p>
      </dgm:t>
    </dgm:pt>
    <dgm:pt modelId="{4C75ECF0-66C6-8147-B872-BB568FBB7332}">
      <dgm:prSet phldrT="[Text]" custT="1"/>
      <dgm:spPr/>
      <dgm:t>
        <a:bodyPr/>
        <a:lstStyle/>
        <a:p>
          <a:r>
            <a:rPr lang="en-US" sz="1200" dirty="0" smtClean="0"/>
            <a:t>Preparing the meals</a:t>
          </a:r>
          <a:endParaRPr lang="en-US" sz="1200" dirty="0"/>
        </a:p>
      </dgm:t>
    </dgm:pt>
    <dgm:pt modelId="{63175615-2BC0-3D47-8A81-C2C9C5363477}" type="parTrans" cxnId="{6B4A08B7-B064-FB44-8EA5-AF5B4452CFA6}">
      <dgm:prSet/>
      <dgm:spPr/>
      <dgm:t>
        <a:bodyPr/>
        <a:lstStyle/>
        <a:p>
          <a:endParaRPr lang="en-US"/>
        </a:p>
      </dgm:t>
    </dgm:pt>
    <dgm:pt modelId="{9E90F3E4-B9F8-BE4B-8331-D0B05CAE384F}" type="sibTrans" cxnId="{6B4A08B7-B064-FB44-8EA5-AF5B4452CFA6}">
      <dgm:prSet/>
      <dgm:spPr/>
      <dgm:t>
        <a:bodyPr/>
        <a:lstStyle/>
        <a:p>
          <a:endParaRPr lang="en-US"/>
        </a:p>
      </dgm:t>
    </dgm:pt>
    <dgm:pt modelId="{672F2665-C5A3-814F-B6ED-81F2047ADA49}">
      <dgm:prSet phldrT="[Text]" custT="1"/>
      <dgm:spPr/>
      <dgm:t>
        <a:bodyPr/>
        <a:lstStyle/>
        <a:p>
          <a:r>
            <a:rPr lang="en-US" sz="1200" dirty="0" smtClean="0"/>
            <a:t>Cleaning after meals </a:t>
          </a:r>
          <a:endParaRPr lang="en-US" sz="1200" dirty="0"/>
        </a:p>
      </dgm:t>
    </dgm:pt>
    <dgm:pt modelId="{D8E41038-0574-FE4B-AC0E-D9510C6C7FFA}" type="parTrans" cxnId="{B5BDB030-C7CE-594D-8DDF-E8DB71E05A52}">
      <dgm:prSet/>
      <dgm:spPr/>
      <dgm:t>
        <a:bodyPr/>
        <a:lstStyle/>
        <a:p>
          <a:endParaRPr lang="en-US"/>
        </a:p>
      </dgm:t>
    </dgm:pt>
    <dgm:pt modelId="{4A66A5C4-D003-B34B-A4B9-3597DDDD0438}" type="sibTrans" cxnId="{B5BDB030-C7CE-594D-8DDF-E8DB71E05A52}">
      <dgm:prSet/>
      <dgm:spPr/>
      <dgm:t>
        <a:bodyPr/>
        <a:lstStyle/>
        <a:p>
          <a:endParaRPr lang="en-US"/>
        </a:p>
      </dgm:t>
    </dgm:pt>
    <dgm:pt modelId="{992D3750-A43F-7D4D-B303-4AE7697C6B68}">
      <dgm:prSet phldrT="[Text]" custT="1"/>
      <dgm:spPr/>
      <dgm:t>
        <a:bodyPr/>
        <a:lstStyle/>
        <a:p>
          <a:r>
            <a:rPr lang="en-US" sz="1200" dirty="0" smtClean="0"/>
            <a:t>Caring for clothing and linen</a:t>
          </a:r>
          <a:endParaRPr lang="en-US" sz="1200" dirty="0"/>
        </a:p>
      </dgm:t>
    </dgm:pt>
    <dgm:pt modelId="{A1477F9E-404F-0842-A8C9-816F0A908A57}" type="parTrans" cxnId="{0B9D004C-AA5E-C54A-A8C5-B17D43915575}">
      <dgm:prSet/>
      <dgm:spPr/>
      <dgm:t>
        <a:bodyPr/>
        <a:lstStyle/>
        <a:p>
          <a:endParaRPr lang="en-US"/>
        </a:p>
      </dgm:t>
    </dgm:pt>
    <dgm:pt modelId="{82676ED3-3D5A-5348-B239-935916450C2A}" type="sibTrans" cxnId="{0B9D004C-AA5E-C54A-A8C5-B17D43915575}">
      <dgm:prSet/>
      <dgm:spPr/>
      <dgm:t>
        <a:bodyPr/>
        <a:lstStyle/>
        <a:p>
          <a:endParaRPr lang="en-US"/>
        </a:p>
      </dgm:t>
    </dgm:pt>
    <dgm:pt modelId="{E2ED04E0-6156-E64F-BC65-658DC216B237}">
      <dgm:prSet phldrT="[Text]" custT="1"/>
      <dgm:spPr/>
      <dgm:t>
        <a:bodyPr/>
        <a:lstStyle/>
        <a:p>
          <a:r>
            <a:rPr lang="en-US" sz="1200" dirty="0" smtClean="0"/>
            <a:t>Caring for pets and plants </a:t>
          </a:r>
          <a:endParaRPr lang="en-US" sz="1200" dirty="0"/>
        </a:p>
      </dgm:t>
    </dgm:pt>
    <dgm:pt modelId="{D6CA5DAF-CB8F-F140-8F12-D41B3339A0BE}" type="parTrans" cxnId="{B61895AD-54AD-A144-A3D6-5A76DAA1776E}">
      <dgm:prSet/>
      <dgm:spPr/>
      <dgm:t>
        <a:bodyPr/>
        <a:lstStyle/>
        <a:p>
          <a:endParaRPr lang="en-US"/>
        </a:p>
      </dgm:t>
    </dgm:pt>
    <dgm:pt modelId="{5186CF78-B85D-6142-9D30-F047B5C6DB87}" type="sibTrans" cxnId="{B61895AD-54AD-A144-A3D6-5A76DAA1776E}">
      <dgm:prSet/>
      <dgm:spPr/>
      <dgm:t>
        <a:bodyPr/>
        <a:lstStyle/>
        <a:p>
          <a:endParaRPr lang="en-US"/>
        </a:p>
      </dgm:t>
    </dgm:pt>
    <dgm:pt modelId="{D15EB8FC-4C39-8D4C-BA13-D67695075636}">
      <dgm:prSet phldrT="[Text]" custT="1"/>
      <dgm:spPr/>
      <dgm:t>
        <a:bodyPr/>
        <a:lstStyle/>
        <a:p>
          <a:r>
            <a:rPr lang="en-US" sz="1200" dirty="0" smtClean="0"/>
            <a:t>Managing household paperwork and financial work</a:t>
          </a:r>
          <a:endParaRPr lang="en-US" sz="1200" dirty="0"/>
        </a:p>
      </dgm:t>
    </dgm:pt>
    <dgm:pt modelId="{57F0FA19-E97B-CA45-B2B2-4BE715BA19CA}" type="parTrans" cxnId="{C166A156-EFF4-AD4F-9820-5DC93C5AA730}">
      <dgm:prSet/>
      <dgm:spPr/>
      <dgm:t>
        <a:bodyPr/>
        <a:lstStyle/>
        <a:p>
          <a:endParaRPr lang="en-US"/>
        </a:p>
      </dgm:t>
    </dgm:pt>
    <dgm:pt modelId="{C3666BAD-4026-1E4E-B37E-780F706D37CE}" type="sibTrans" cxnId="{C166A156-EFF4-AD4F-9820-5DC93C5AA730}">
      <dgm:prSet/>
      <dgm:spPr/>
      <dgm:t>
        <a:bodyPr/>
        <a:lstStyle/>
        <a:p>
          <a:endParaRPr lang="en-US"/>
        </a:p>
      </dgm:t>
    </dgm:pt>
    <dgm:pt modelId="{DEF6BF1C-A73D-8042-816C-D9ED5B8D3EDB}">
      <dgm:prSet phldrT="[Text]" custT="1"/>
      <dgm:spPr/>
      <dgm:t>
        <a:bodyPr/>
        <a:lstStyle/>
        <a:p>
          <a:r>
            <a:rPr lang="en-US" sz="1200" dirty="0" smtClean="0"/>
            <a:t>Scheduling and monitoring home repairs and maintenance </a:t>
          </a:r>
          <a:endParaRPr lang="en-US" sz="1200" dirty="0"/>
        </a:p>
      </dgm:t>
    </dgm:pt>
    <dgm:pt modelId="{AC4BE040-9BD6-9A4F-9DC0-B166464A959A}" type="parTrans" cxnId="{20DCB34B-8647-CC4E-8CE5-BFE5F3027942}">
      <dgm:prSet/>
      <dgm:spPr/>
      <dgm:t>
        <a:bodyPr/>
        <a:lstStyle/>
        <a:p>
          <a:endParaRPr lang="en-US"/>
        </a:p>
      </dgm:t>
    </dgm:pt>
    <dgm:pt modelId="{F88C091E-B8FC-7444-BCB0-96D59666FE21}" type="sibTrans" cxnId="{20DCB34B-8647-CC4E-8CE5-BFE5F3027942}">
      <dgm:prSet/>
      <dgm:spPr/>
      <dgm:t>
        <a:bodyPr/>
        <a:lstStyle/>
        <a:p>
          <a:endParaRPr lang="en-US"/>
        </a:p>
      </dgm:t>
    </dgm:pt>
    <dgm:pt modelId="{8E7312F8-BC08-244B-B727-E505D280DBAB}">
      <dgm:prSet phldrT="[Text]" custT="1"/>
      <dgm:spPr/>
      <dgm:t>
        <a:bodyPr/>
        <a:lstStyle/>
        <a:p>
          <a:r>
            <a:rPr lang="en-US" sz="2800" b="1" dirty="0" smtClean="0"/>
            <a:t>Consumption work </a:t>
          </a:r>
          <a:endParaRPr lang="en-US" sz="2800" b="1" dirty="0"/>
        </a:p>
      </dgm:t>
    </dgm:pt>
    <dgm:pt modelId="{5F335BB8-2E53-8D48-9319-F850A3FA5D87}" type="parTrans" cxnId="{2A8136D6-ADBD-BE42-88FE-14E5390547FC}">
      <dgm:prSet/>
      <dgm:spPr/>
      <dgm:t>
        <a:bodyPr/>
        <a:lstStyle/>
        <a:p>
          <a:endParaRPr lang="en-US"/>
        </a:p>
      </dgm:t>
    </dgm:pt>
    <dgm:pt modelId="{137B90BB-D1DC-3B41-806D-3E4B5127FBBA}" type="sibTrans" cxnId="{2A8136D6-ADBD-BE42-88FE-14E5390547FC}">
      <dgm:prSet/>
      <dgm:spPr/>
      <dgm:t>
        <a:bodyPr/>
        <a:lstStyle/>
        <a:p>
          <a:endParaRPr lang="en-US"/>
        </a:p>
      </dgm:t>
    </dgm:pt>
    <dgm:pt modelId="{C4DC1B09-8088-3E42-B224-EB0D3B51F359}">
      <dgm:prSet phldrT="[Text]" custT="1"/>
      <dgm:spPr/>
      <dgm:t>
        <a:bodyPr/>
        <a:lstStyle/>
        <a:p>
          <a:r>
            <a:rPr lang="en-US" sz="1200" dirty="0" smtClean="0"/>
            <a:t>Making telephone calls</a:t>
          </a:r>
          <a:endParaRPr lang="en-US" sz="1200" dirty="0"/>
        </a:p>
      </dgm:t>
    </dgm:pt>
    <dgm:pt modelId="{A4A8CC50-B6BF-7F49-8123-0BD76684B302}" type="parTrans" cxnId="{571B5448-747D-0C40-8DE8-975D15AA4580}">
      <dgm:prSet/>
      <dgm:spPr/>
      <dgm:t>
        <a:bodyPr/>
        <a:lstStyle/>
        <a:p>
          <a:endParaRPr lang="en-US"/>
        </a:p>
      </dgm:t>
    </dgm:pt>
    <dgm:pt modelId="{27A2C90E-8FE6-D949-9925-456022E946F3}" type="sibTrans" cxnId="{571B5448-747D-0C40-8DE8-975D15AA4580}">
      <dgm:prSet/>
      <dgm:spPr/>
      <dgm:t>
        <a:bodyPr/>
        <a:lstStyle/>
        <a:p>
          <a:endParaRPr lang="en-US"/>
        </a:p>
      </dgm:t>
    </dgm:pt>
    <dgm:pt modelId="{51FA4E80-952C-5846-9127-388589339B4B}">
      <dgm:prSet phldrT="[Text]" custT="1"/>
      <dgm:spPr/>
      <dgm:t>
        <a:bodyPr/>
        <a:lstStyle/>
        <a:p>
          <a:r>
            <a:rPr lang="en-US" sz="1200" dirty="0" smtClean="0"/>
            <a:t>Purchasing gifts</a:t>
          </a:r>
          <a:endParaRPr lang="en-US" sz="1200" dirty="0"/>
        </a:p>
      </dgm:t>
    </dgm:pt>
    <dgm:pt modelId="{4621CD9F-853C-F94C-B3EA-F3BD87033F83}" type="parTrans" cxnId="{D2B9A241-24B4-D046-808B-665C6F90122A}">
      <dgm:prSet/>
      <dgm:spPr/>
      <dgm:t>
        <a:bodyPr/>
        <a:lstStyle/>
        <a:p>
          <a:endParaRPr lang="en-US"/>
        </a:p>
      </dgm:t>
    </dgm:pt>
    <dgm:pt modelId="{6DAFC68C-775A-8A49-8185-FCE74C4E0E1B}" type="sibTrans" cxnId="{D2B9A241-24B4-D046-808B-665C6F90122A}">
      <dgm:prSet/>
      <dgm:spPr/>
      <dgm:t>
        <a:bodyPr/>
        <a:lstStyle/>
        <a:p>
          <a:endParaRPr lang="en-US"/>
        </a:p>
      </dgm:t>
    </dgm:pt>
    <dgm:pt modelId="{4FBDF1CF-0F1F-8146-87C1-83DC8D311415}">
      <dgm:prSet phldrT="[Text]" custT="1"/>
      <dgm:spPr/>
      <dgm:t>
        <a:bodyPr/>
        <a:lstStyle/>
        <a:p>
          <a:r>
            <a:rPr lang="en-US" sz="1200" dirty="0" smtClean="0"/>
            <a:t>Reading about products and services</a:t>
          </a:r>
          <a:endParaRPr lang="en-US" sz="1200" dirty="0"/>
        </a:p>
      </dgm:t>
    </dgm:pt>
    <dgm:pt modelId="{CDD6E186-8F10-FB4E-916A-1D800CC07728}" type="parTrans" cxnId="{B56A097C-884C-0F4E-AF6A-96DA80D837FD}">
      <dgm:prSet/>
      <dgm:spPr/>
      <dgm:t>
        <a:bodyPr/>
        <a:lstStyle/>
        <a:p>
          <a:endParaRPr lang="en-US"/>
        </a:p>
      </dgm:t>
    </dgm:pt>
    <dgm:pt modelId="{2B40EBBB-C6B2-CA44-9196-D0B609EFC9C1}" type="sibTrans" cxnId="{B56A097C-884C-0F4E-AF6A-96DA80D837FD}">
      <dgm:prSet/>
      <dgm:spPr/>
      <dgm:t>
        <a:bodyPr/>
        <a:lstStyle/>
        <a:p>
          <a:endParaRPr lang="en-US"/>
        </a:p>
      </dgm:t>
    </dgm:pt>
    <dgm:pt modelId="{AE086EE2-2F69-9C4B-8297-E407E8B0F20A}">
      <dgm:prSet phldrT="[Text]" custT="1"/>
      <dgm:spPr/>
      <dgm:t>
        <a:bodyPr/>
        <a:lstStyle/>
        <a:p>
          <a:r>
            <a:rPr lang="en-US" sz="1200" dirty="0" smtClean="0"/>
            <a:t>Comparison shopping</a:t>
          </a:r>
          <a:endParaRPr lang="en-US" sz="1200" dirty="0"/>
        </a:p>
      </dgm:t>
    </dgm:pt>
    <dgm:pt modelId="{808A6F68-4C74-924C-8419-C101DB12D986}" type="parTrans" cxnId="{88EBF9F3-0D8B-E24D-B1EA-36C828560609}">
      <dgm:prSet/>
      <dgm:spPr/>
      <dgm:t>
        <a:bodyPr/>
        <a:lstStyle/>
        <a:p>
          <a:endParaRPr lang="en-US"/>
        </a:p>
      </dgm:t>
    </dgm:pt>
    <dgm:pt modelId="{27D4F0A3-5DBC-8841-9BCA-20C977BFD3F2}" type="sibTrans" cxnId="{88EBF9F3-0D8B-E24D-B1EA-36C828560609}">
      <dgm:prSet/>
      <dgm:spPr/>
      <dgm:t>
        <a:bodyPr/>
        <a:lstStyle/>
        <a:p>
          <a:endParaRPr lang="en-US"/>
        </a:p>
      </dgm:t>
    </dgm:pt>
    <dgm:pt modelId="{F6157C3D-93E7-8748-8552-D2D1E9E207CC}">
      <dgm:prSet phldrT="[Text]" custT="1"/>
      <dgm:spPr/>
      <dgm:t>
        <a:bodyPr/>
        <a:lstStyle/>
        <a:p>
          <a:r>
            <a:rPr lang="en-US" sz="1200" dirty="0" smtClean="0"/>
            <a:t>Monitoring performance of products and services</a:t>
          </a:r>
          <a:endParaRPr lang="en-US" sz="1200" dirty="0"/>
        </a:p>
      </dgm:t>
    </dgm:pt>
    <dgm:pt modelId="{C8ABDB60-3E46-594E-B4C9-8435AABB39CC}" type="parTrans" cxnId="{26C93572-C8A4-294F-AFF1-12734B088012}">
      <dgm:prSet/>
      <dgm:spPr/>
      <dgm:t>
        <a:bodyPr/>
        <a:lstStyle/>
        <a:p>
          <a:endParaRPr lang="en-US"/>
        </a:p>
      </dgm:t>
    </dgm:pt>
    <dgm:pt modelId="{270C0A15-642D-BA4F-9A5E-3469DE8C1FC7}" type="sibTrans" cxnId="{26C93572-C8A4-294F-AFF1-12734B088012}">
      <dgm:prSet/>
      <dgm:spPr/>
      <dgm:t>
        <a:bodyPr/>
        <a:lstStyle/>
        <a:p>
          <a:endParaRPr lang="en-US"/>
        </a:p>
      </dgm:t>
    </dgm:pt>
    <dgm:pt modelId="{E007766C-9F87-B546-9CA6-BED595DFEA99}">
      <dgm:prSet phldrT="[Text]" custT="1"/>
      <dgm:spPr/>
      <dgm:t>
        <a:bodyPr/>
        <a:lstStyle/>
        <a:p>
          <a:r>
            <a:rPr lang="en-US" sz="1200" dirty="0" smtClean="0"/>
            <a:t>Organizing manuals and instructions </a:t>
          </a:r>
          <a:endParaRPr lang="en-US" sz="1200" dirty="0"/>
        </a:p>
      </dgm:t>
    </dgm:pt>
    <dgm:pt modelId="{7658FA31-BA09-A648-8F55-E90B3D722D71}" type="parTrans" cxnId="{04ADFC4D-CBB1-FC40-AF21-9898FAFA5273}">
      <dgm:prSet/>
      <dgm:spPr/>
      <dgm:t>
        <a:bodyPr/>
        <a:lstStyle/>
        <a:p>
          <a:endParaRPr lang="en-US"/>
        </a:p>
      </dgm:t>
    </dgm:pt>
    <dgm:pt modelId="{9EB7D885-F158-9A44-97E1-53845315B7A1}" type="sibTrans" cxnId="{04ADFC4D-CBB1-FC40-AF21-9898FAFA5273}">
      <dgm:prSet/>
      <dgm:spPr/>
      <dgm:t>
        <a:bodyPr/>
        <a:lstStyle/>
        <a:p>
          <a:endParaRPr lang="en-US"/>
        </a:p>
      </dgm:t>
    </dgm:pt>
    <dgm:pt modelId="{6C48409E-2A6B-DA4C-815F-5BD5480D14EE}" type="pres">
      <dgm:prSet presAssocID="{01C58537-0F2E-9040-BE6E-172E8E2E63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6CFA7B40-EEFF-E34D-A62F-B1EAC0A5ED85}" type="pres">
      <dgm:prSet presAssocID="{29FF5E7F-BB91-AC4F-9184-25ACDBFC6F0A}" presName="linNode" presStyleCnt="0"/>
      <dgm:spPr/>
    </dgm:pt>
    <dgm:pt modelId="{330569EE-BE19-154F-9865-D913F8644D7F}" type="pres">
      <dgm:prSet presAssocID="{29FF5E7F-BB91-AC4F-9184-25ACDBFC6F0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10AF0A3-5309-0D4C-870F-0EFF2BF98B23}" type="pres">
      <dgm:prSet presAssocID="{29FF5E7F-BB91-AC4F-9184-25ACDBFC6F0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A29B6-2137-0145-9626-62A3E7043584}" type="pres">
      <dgm:prSet presAssocID="{F2292917-1FD3-4641-BA13-B003275560CA}" presName="sp" presStyleCnt="0"/>
      <dgm:spPr/>
    </dgm:pt>
    <dgm:pt modelId="{BE2C9C3E-F60A-A540-A2D7-5AA2B320F7EA}" type="pres">
      <dgm:prSet presAssocID="{3E06FB28-787E-AF46-9ACB-F9D0C48DD6BC}" presName="linNode" presStyleCnt="0"/>
      <dgm:spPr/>
    </dgm:pt>
    <dgm:pt modelId="{ACA07922-19F0-F449-BC82-D6F5FCFE9F88}" type="pres">
      <dgm:prSet presAssocID="{3E06FB28-787E-AF46-9ACB-F9D0C48DD6B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75432-A1F5-5644-B051-61583F1A8D44}" type="pres">
      <dgm:prSet presAssocID="{3E06FB28-787E-AF46-9ACB-F9D0C48DD6B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0409C-AB90-8D48-9381-DB2520F6880E}" type="pres">
      <dgm:prSet presAssocID="{F5EC95F8-22F4-8B4E-93A6-5983597569A6}" presName="sp" presStyleCnt="0"/>
      <dgm:spPr/>
    </dgm:pt>
    <dgm:pt modelId="{192AA88F-BA48-B44C-9EAD-672403F98564}" type="pres">
      <dgm:prSet presAssocID="{E9C4B018-7445-C348-9B8B-505CC8285FF1}" presName="linNode" presStyleCnt="0"/>
      <dgm:spPr/>
    </dgm:pt>
    <dgm:pt modelId="{4A297A13-5006-404A-9AF0-F52C9B7A00F4}" type="pres">
      <dgm:prSet presAssocID="{E9C4B018-7445-C348-9B8B-505CC8285FF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25659F2-D2F5-4043-BC9F-32A8FA6FD659}" type="pres">
      <dgm:prSet presAssocID="{E9C4B018-7445-C348-9B8B-505CC8285FF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40828-DAA7-094F-9896-68F5AAA6ACBE}" type="pres">
      <dgm:prSet presAssocID="{A0D7EC23-58DD-694C-8D74-F2CC0184CFB7}" presName="sp" presStyleCnt="0"/>
      <dgm:spPr/>
    </dgm:pt>
    <dgm:pt modelId="{BC9B211D-7950-0D48-BEF6-2601B7E7D658}" type="pres">
      <dgm:prSet presAssocID="{8E7312F8-BC08-244B-B727-E505D280DBAB}" presName="linNode" presStyleCnt="0"/>
      <dgm:spPr/>
    </dgm:pt>
    <dgm:pt modelId="{32C06D30-511A-774F-B6D8-D375E455F2AC}" type="pres">
      <dgm:prSet presAssocID="{8E7312F8-BC08-244B-B727-E505D280DBA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E8257D0-B635-BA4E-85E1-D52022E4074B}" type="pres">
      <dgm:prSet presAssocID="{8E7312F8-BC08-244B-B727-E505D280DBA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6D882-31DA-6647-89BA-187F72668F4C}" type="presOf" srcId="{992D3750-A43F-7D4D-B303-4AE7697C6B68}" destId="{D0F75432-A1F5-5644-B051-61583F1A8D44}" srcOrd="0" destOrd="1" presId="urn:microsoft.com/office/officeart/2005/8/layout/vList5"/>
    <dgm:cxn modelId="{98CA5084-95BA-554C-AA9D-615D3BA7425E}" type="presOf" srcId="{FBDED330-AEEA-F244-BDF2-363BBFE93A07}" destId="{E10AF0A3-5309-0D4C-870F-0EFF2BF98B23}" srcOrd="0" destOrd="1" presId="urn:microsoft.com/office/officeart/2005/8/layout/vList5"/>
    <dgm:cxn modelId="{6CD710D8-AC13-E045-B370-6E766C2311CC}" type="presOf" srcId="{389AD563-F69F-DD46-B085-09A87E917F9C}" destId="{8E8257D0-B635-BA4E-85E1-D52022E4074B}" srcOrd="0" destOrd="0" presId="urn:microsoft.com/office/officeart/2005/8/layout/vList5"/>
    <dgm:cxn modelId="{571B5448-747D-0C40-8DE8-975D15AA4580}" srcId="{E9C4B018-7445-C348-9B8B-505CC8285FF1}" destId="{C4DC1B09-8088-3E42-B224-EB0D3B51F359}" srcOrd="0" destOrd="0" parTransId="{A4A8CC50-B6BF-7F49-8123-0BD76684B302}" sibTransId="{27A2C90E-8FE6-D949-9925-456022E946F3}"/>
    <dgm:cxn modelId="{B5BDB030-C7CE-594D-8DDF-E8DB71E05A52}" srcId="{29FF5E7F-BB91-AC4F-9184-25ACDBFC6F0A}" destId="{672F2665-C5A3-814F-B6ED-81F2047ADA49}" srcOrd="4" destOrd="0" parTransId="{D8E41038-0574-FE4B-AC0E-D9510C6C7FFA}" sibTransId="{4A66A5C4-D003-B34B-A4B9-3597DDDD0438}"/>
    <dgm:cxn modelId="{44CA34B5-442A-524A-8431-09941DBE5FED}" srcId="{29FF5E7F-BB91-AC4F-9184-25ACDBFC6F0A}" destId="{FBDED330-AEEA-F244-BDF2-363BBFE93A07}" srcOrd="1" destOrd="0" parTransId="{9CE1A984-D1DE-CC48-9079-306A7B364E74}" sibTransId="{FAF0BB2C-6C9B-704F-9619-312E8145D803}"/>
    <dgm:cxn modelId="{C565BC06-424C-7247-9D78-41F1C15D3D3F}" srcId="{8E7312F8-BC08-244B-B727-E505D280DBAB}" destId="{389AD563-F69F-DD46-B085-09A87E917F9C}" srcOrd="0" destOrd="0" parTransId="{9B5C3077-E9EA-724C-B8FB-B760DA436AF6}" sibTransId="{A1EBB033-404C-174E-A91A-5C1E4102E2B9}"/>
    <dgm:cxn modelId="{C4462414-28AF-B541-ABD3-BF4FD7FBFE98}" type="presOf" srcId="{8E7312F8-BC08-244B-B727-E505D280DBAB}" destId="{32C06D30-511A-774F-B6D8-D375E455F2AC}" srcOrd="0" destOrd="0" presId="urn:microsoft.com/office/officeart/2005/8/layout/vList5"/>
    <dgm:cxn modelId="{45AC6A18-07D5-454C-ABA4-1611E34F471E}" type="presOf" srcId="{8AB6F983-FE6B-2A4E-83DD-E03C3A3C08BF}" destId="{C25659F2-D2F5-4043-BC9F-32A8FA6FD659}" srcOrd="0" destOrd="1" presId="urn:microsoft.com/office/officeart/2005/8/layout/vList5"/>
    <dgm:cxn modelId="{26C93572-C8A4-294F-AFF1-12734B088012}" srcId="{8E7312F8-BC08-244B-B727-E505D280DBAB}" destId="{F6157C3D-93E7-8748-8552-D2D1E9E207CC}" srcOrd="3" destOrd="0" parTransId="{C8ABDB60-3E46-594E-B4C9-8435AABB39CC}" sibTransId="{270C0A15-642D-BA4F-9A5E-3469DE8C1FC7}"/>
    <dgm:cxn modelId="{88EBF9F3-0D8B-E24D-B1EA-36C828560609}" srcId="{8E7312F8-BC08-244B-B727-E505D280DBAB}" destId="{AE086EE2-2F69-9C4B-8297-E407E8B0F20A}" srcOrd="2" destOrd="0" parTransId="{808A6F68-4C74-924C-8419-C101DB12D986}" sibTransId="{27D4F0A3-5DBC-8841-9BCA-20C977BFD3F2}"/>
    <dgm:cxn modelId="{04ADFC4D-CBB1-FC40-AF21-9898FAFA5273}" srcId="{8E7312F8-BC08-244B-B727-E505D280DBAB}" destId="{E007766C-9F87-B546-9CA6-BED595DFEA99}" srcOrd="4" destOrd="0" parTransId="{7658FA31-BA09-A648-8F55-E90B3D722D71}" sibTransId="{9EB7D885-F158-9A44-97E1-53845315B7A1}"/>
    <dgm:cxn modelId="{378D5618-5B4E-F84E-8820-1CE52CF4D2C0}" type="presOf" srcId="{3E06FB28-787E-AF46-9ACB-F9D0C48DD6BC}" destId="{ACA07922-19F0-F449-BC82-D6F5FCFE9F88}" srcOrd="0" destOrd="0" presId="urn:microsoft.com/office/officeart/2005/8/layout/vList5"/>
    <dgm:cxn modelId="{322B979C-8326-DE4A-821A-AE56C7B93545}" type="presOf" srcId="{AE086EE2-2F69-9C4B-8297-E407E8B0F20A}" destId="{8E8257D0-B635-BA4E-85E1-D52022E4074B}" srcOrd="0" destOrd="2" presId="urn:microsoft.com/office/officeart/2005/8/layout/vList5"/>
    <dgm:cxn modelId="{FFDF02EF-A38D-194F-BBA8-D3485356F4DB}" type="presOf" srcId="{672F2665-C5A3-814F-B6ED-81F2047ADA49}" destId="{E10AF0A3-5309-0D4C-870F-0EFF2BF98B23}" srcOrd="0" destOrd="4" presId="urn:microsoft.com/office/officeart/2005/8/layout/vList5"/>
    <dgm:cxn modelId="{2E42D001-DEF9-3049-A52F-521EED516D79}" srcId="{29FF5E7F-BB91-AC4F-9184-25ACDBFC6F0A}" destId="{25EFA174-B51C-5D4A-8530-61D13C061936}" srcOrd="0" destOrd="0" parTransId="{165CC587-CE04-7A4F-98C7-86A899DC9A3C}" sibTransId="{8E273E58-F0F1-C246-BCB1-FA1EF8D59FA3}"/>
    <dgm:cxn modelId="{B61895AD-54AD-A144-A3D6-5A76DAA1776E}" srcId="{3E06FB28-787E-AF46-9ACB-F9D0C48DD6BC}" destId="{E2ED04E0-6156-E64F-BC65-658DC216B237}" srcOrd="2" destOrd="0" parTransId="{D6CA5DAF-CB8F-F140-8F12-D41B3339A0BE}" sibTransId="{5186CF78-B85D-6142-9D30-F047B5C6DB87}"/>
    <dgm:cxn modelId="{3B301A1D-1D19-F44B-96A2-90F431895A1D}" type="presOf" srcId="{FA2567AA-5AF8-8E44-9C57-342382D5C0B5}" destId="{D0F75432-A1F5-5644-B051-61583F1A8D44}" srcOrd="0" destOrd="0" presId="urn:microsoft.com/office/officeart/2005/8/layout/vList5"/>
    <dgm:cxn modelId="{D2B9A241-24B4-D046-808B-665C6F90122A}" srcId="{E9C4B018-7445-C348-9B8B-505CC8285FF1}" destId="{51FA4E80-952C-5846-9127-388589339B4B}" srcOrd="2" destOrd="0" parTransId="{4621CD9F-853C-F94C-B3EA-F3BD87033F83}" sibTransId="{6DAFC68C-775A-8A49-8185-FCE74C4E0E1B}"/>
    <dgm:cxn modelId="{A115A007-6F12-0E49-9D83-92856CFDA023}" type="presOf" srcId="{E9C4B018-7445-C348-9B8B-505CC8285FF1}" destId="{4A297A13-5006-404A-9AF0-F52C9B7A00F4}" srcOrd="0" destOrd="0" presId="urn:microsoft.com/office/officeart/2005/8/layout/vList5"/>
    <dgm:cxn modelId="{8961E460-A30A-3D41-9157-9567E7918CC9}" type="presOf" srcId="{01C58537-0F2E-9040-BE6E-172E8E2E6368}" destId="{6C48409E-2A6B-DA4C-815F-5BD5480D14EE}" srcOrd="0" destOrd="0" presId="urn:microsoft.com/office/officeart/2005/8/layout/vList5"/>
    <dgm:cxn modelId="{2A8136D6-ADBD-BE42-88FE-14E5390547FC}" srcId="{01C58537-0F2E-9040-BE6E-172E8E2E6368}" destId="{8E7312F8-BC08-244B-B727-E505D280DBAB}" srcOrd="3" destOrd="0" parTransId="{5F335BB8-2E53-8D48-9319-F850A3FA5D87}" sibTransId="{137B90BB-D1DC-3B41-806D-3E4B5127FBBA}"/>
    <dgm:cxn modelId="{92A8BE05-8C28-0C40-9674-2AB91275AA31}" type="presOf" srcId="{F6157C3D-93E7-8748-8552-D2D1E9E207CC}" destId="{8E8257D0-B635-BA4E-85E1-D52022E4074B}" srcOrd="0" destOrd="3" presId="urn:microsoft.com/office/officeart/2005/8/layout/vList5"/>
    <dgm:cxn modelId="{B56A097C-884C-0F4E-AF6A-96DA80D837FD}" srcId="{8E7312F8-BC08-244B-B727-E505D280DBAB}" destId="{4FBDF1CF-0F1F-8146-87C1-83DC8D311415}" srcOrd="1" destOrd="0" parTransId="{CDD6E186-8F10-FB4E-916A-1D800CC07728}" sibTransId="{2B40EBBB-C6B2-CA44-9196-D0B609EFC9C1}"/>
    <dgm:cxn modelId="{AFBDCF11-4840-E746-8EF0-354F792304F6}" type="presOf" srcId="{C4DC1B09-8088-3E42-B224-EB0D3B51F359}" destId="{C25659F2-D2F5-4043-BC9F-32A8FA6FD659}" srcOrd="0" destOrd="0" presId="urn:microsoft.com/office/officeart/2005/8/layout/vList5"/>
    <dgm:cxn modelId="{5BC3B945-6A28-C646-99D1-5A25B14791B2}" srcId="{E9C4B018-7445-C348-9B8B-505CC8285FF1}" destId="{8AB6F983-FE6B-2A4E-83DD-E03C3A3C08BF}" srcOrd="1" destOrd="0" parTransId="{90DC967A-BBDC-024E-A9DB-9ACA14FCD659}" sibTransId="{778EA39B-AF41-4C4B-BAE2-AA13D5ABFBD6}"/>
    <dgm:cxn modelId="{7A892A7E-9003-B442-84BA-DD3CE9B7AEF3}" srcId="{01C58537-0F2E-9040-BE6E-172E8E2E6368}" destId="{E9C4B018-7445-C348-9B8B-505CC8285FF1}" srcOrd="2" destOrd="0" parTransId="{1506F99C-D9A9-4F44-ABD4-1E8B997CB86F}" sibTransId="{A0D7EC23-58DD-694C-8D74-F2CC0184CFB7}"/>
    <dgm:cxn modelId="{7B8F8D36-9B9C-864B-87B0-9FB7D9E9CDA7}" srcId="{01C58537-0F2E-9040-BE6E-172E8E2E6368}" destId="{3E06FB28-787E-AF46-9ACB-F9D0C48DD6BC}" srcOrd="1" destOrd="0" parTransId="{253FEB3B-7CA9-5D42-927F-737C068F6553}" sibTransId="{F5EC95F8-22F4-8B4E-93A6-5983597569A6}"/>
    <dgm:cxn modelId="{C166A156-EFF4-AD4F-9820-5DC93C5AA730}" srcId="{3E06FB28-787E-AF46-9ACB-F9D0C48DD6BC}" destId="{D15EB8FC-4C39-8D4C-BA13-D67695075636}" srcOrd="3" destOrd="0" parTransId="{57F0FA19-E97B-CA45-B2B2-4BE715BA19CA}" sibTransId="{C3666BAD-4026-1E4E-B37E-780F706D37CE}"/>
    <dgm:cxn modelId="{CDCC37EA-2949-304A-BA59-87FFAB2CD5E3}" type="presOf" srcId="{25EFA174-B51C-5D4A-8530-61D13C061936}" destId="{E10AF0A3-5309-0D4C-870F-0EFF2BF98B23}" srcOrd="0" destOrd="0" presId="urn:microsoft.com/office/officeart/2005/8/layout/vList5"/>
    <dgm:cxn modelId="{0B9D004C-AA5E-C54A-A8C5-B17D43915575}" srcId="{3E06FB28-787E-AF46-9ACB-F9D0C48DD6BC}" destId="{992D3750-A43F-7D4D-B303-4AE7697C6B68}" srcOrd="1" destOrd="0" parTransId="{A1477F9E-404F-0842-A8C9-816F0A908A57}" sibTransId="{82676ED3-3D5A-5348-B239-935916450C2A}"/>
    <dgm:cxn modelId="{53D67737-44E6-0B49-A17D-EF19503E0992}" srcId="{3E06FB28-787E-AF46-9ACB-F9D0C48DD6BC}" destId="{FA2567AA-5AF8-8E44-9C57-342382D5C0B5}" srcOrd="0" destOrd="0" parTransId="{21599F1E-76AA-3242-8487-70FF3896840F}" sibTransId="{EE7E8C59-D945-9D44-AA1F-E1F305749B50}"/>
    <dgm:cxn modelId="{D65BDC81-ECC5-984D-A3BC-F697C267C4CE}" type="presOf" srcId="{4C75ECF0-66C6-8147-B872-BB568FBB7332}" destId="{E10AF0A3-5309-0D4C-870F-0EFF2BF98B23}" srcOrd="0" destOrd="3" presId="urn:microsoft.com/office/officeart/2005/8/layout/vList5"/>
    <dgm:cxn modelId="{2C08CEC0-0259-3649-ACFD-D3532A456EBA}" type="presOf" srcId="{4FBDF1CF-0F1F-8146-87C1-83DC8D311415}" destId="{8E8257D0-B635-BA4E-85E1-D52022E4074B}" srcOrd="0" destOrd="1" presId="urn:microsoft.com/office/officeart/2005/8/layout/vList5"/>
    <dgm:cxn modelId="{91003864-B656-D642-B870-A921B9A2E3B6}" type="presOf" srcId="{29FF5E7F-BB91-AC4F-9184-25ACDBFC6F0A}" destId="{330569EE-BE19-154F-9865-D913F8644D7F}" srcOrd="0" destOrd="0" presId="urn:microsoft.com/office/officeart/2005/8/layout/vList5"/>
    <dgm:cxn modelId="{416882B5-A722-5841-BA9D-B7831BDE409F}" srcId="{29FF5E7F-BB91-AC4F-9184-25ACDBFC6F0A}" destId="{9B190FC2-6E8C-7C44-A5FB-02F44CC576EA}" srcOrd="2" destOrd="0" parTransId="{277DF90B-DD22-6848-9AD7-80347AEA9B70}" sibTransId="{0C5EFAAD-0C23-B448-8AF0-EA4B2406C754}"/>
    <dgm:cxn modelId="{506389E9-ABD1-B542-894C-9F1F1BC55808}" type="presOf" srcId="{D15EB8FC-4C39-8D4C-BA13-D67695075636}" destId="{D0F75432-A1F5-5644-B051-61583F1A8D44}" srcOrd="0" destOrd="3" presId="urn:microsoft.com/office/officeart/2005/8/layout/vList5"/>
    <dgm:cxn modelId="{B621E506-7E6E-6D49-84A7-EC6154B9F356}" type="presOf" srcId="{E2ED04E0-6156-E64F-BC65-658DC216B237}" destId="{D0F75432-A1F5-5644-B051-61583F1A8D44}" srcOrd="0" destOrd="2" presId="urn:microsoft.com/office/officeart/2005/8/layout/vList5"/>
    <dgm:cxn modelId="{7D9B9A45-2210-0B47-AB17-D88B0828FE51}" type="presOf" srcId="{E007766C-9F87-B546-9CA6-BED595DFEA99}" destId="{8E8257D0-B635-BA4E-85E1-D52022E4074B}" srcOrd="0" destOrd="4" presId="urn:microsoft.com/office/officeart/2005/8/layout/vList5"/>
    <dgm:cxn modelId="{20DCB34B-8647-CC4E-8CE5-BFE5F3027942}" srcId="{3E06FB28-787E-AF46-9ACB-F9D0C48DD6BC}" destId="{DEF6BF1C-A73D-8042-816C-D9ED5B8D3EDB}" srcOrd="4" destOrd="0" parTransId="{AC4BE040-9BD6-9A4F-9DC0-B166464A959A}" sibTransId="{F88C091E-B8FC-7444-BCB0-96D59666FE21}"/>
    <dgm:cxn modelId="{70E03EF4-57B0-D841-ADCD-323A8C818688}" type="presOf" srcId="{51FA4E80-952C-5846-9127-388589339B4B}" destId="{C25659F2-D2F5-4043-BC9F-32A8FA6FD659}" srcOrd="0" destOrd="2" presId="urn:microsoft.com/office/officeart/2005/8/layout/vList5"/>
    <dgm:cxn modelId="{F5FC8A71-68CA-7248-8578-61DF5FD76DA3}" srcId="{01C58537-0F2E-9040-BE6E-172E8E2E6368}" destId="{29FF5E7F-BB91-AC4F-9184-25ACDBFC6F0A}" srcOrd="0" destOrd="0" parTransId="{CE6B117C-5808-D94E-ACF1-F6E08DD732F2}" sibTransId="{F2292917-1FD3-4641-BA13-B003275560CA}"/>
    <dgm:cxn modelId="{6B4A08B7-B064-FB44-8EA5-AF5B4452CFA6}" srcId="{29FF5E7F-BB91-AC4F-9184-25ACDBFC6F0A}" destId="{4C75ECF0-66C6-8147-B872-BB568FBB7332}" srcOrd="3" destOrd="0" parTransId="{63175615-2BC0-3D47-8A81-C2C9C5363477}" sibTransId="{9E90F3E4-B9F8-BE4B-8331-D0B05CAE384F}"/>
    <dgm:cxn modelId="{5AD95654-208A-9B4A-BC31-5037C87CF50C}" type="presOf" srcId="{DEF6BF1C-A73D-8042-816C-D9ED5B8D3EDB}" destId="{D0F75432-A1F5-5644-B051-61583F1A8D44}" srcOrd="0" destOrd="4" presId="urn:microsoft.com/office/officeart/2005/8/layout/vList5"/>
    <dgm:cxn modelId="{A1415BB7-53F4-DF43-90AE-2D91F32811DA}" type="presOf" srcId="{9B190FC2-6E8C-7C44-A5FB-02F44CC576EA}" destId="{E10AF0A3-5309-0D4C-870F-0EFF2BF98B23}" srcOrd="0" destOrd="2" presId="urn:microsoft.com/office/officeart/2005/8/layout/vList5"/>
    <dgm:cxn modelId="{017A15E4-EA67-4C45-B3AE-95CDC4083C86}" type="presParOf" srcId="{6C48409E-2A6B-DA4C-815F-5BD5480D14EE}" destId="{6CFA7B40-EEFF-E34D-A62F-B1EAC0A5ED85}" srcOrd="0" destOrd="0" presId="urn:microsoft.com/office/officeart/2005/8/layout/vList5"/>
    <dgm:cxn modelId="{FB732BA3-C857-4346-BE4A-701515FFC66A}" type="presParOf" srcId="{6CFA7B40-EEFF-E34D-A62F-B1EAC0A5ED85}" destId="{330569EE-BE19-154F-9865-D913F8644D7F}" srcOrd="0" destOrd="0" presId="urn:microsoft.com/office/officeart/2005/8/layout/vList5"/>
    <dgm:cxn modelId="{3E7A8D84-6551-6C4D-876C-A3C8FA213868}" type="presParOf" srcId="{6CFA7B40-EEFF-E34D-A62F-B1EAC0A5ED85}" destId="{E10AF0A3-5309-0D4C-870F-0EFF2BF98B23}" srcOrd="1" destOrd="0" presId="urn:microsoft.com/office/officeart/2005/8/layout/vList5"/>
    <dgm:cxn modelId="{7F2056A3-DD9B-1242-8A19-32B836EF32C1}" type="presParOf" srcId="{6C48409E-2A6B-DA4C-815F-5BD5480D14EE}" destId="{AF4A29B6-2137-0145-9626-62A3E7043584}" srcOrd="1" destOrd="0" presId="urn:microsoft.com/office/officeart/2005/8/layout/vList5"/>
    <dgm:cxn modelId="{39C2A4F0-2601-9B49-B99D-292409E59276}" type="presParOf" srcId="{6C48409E-2A6B-DA4C-815F-5BD5480D14EE}" destId="{BE2C9C3E-F60A-A540-A2D7-5AA2B320F7EA}" srcOrd="2" destOrd="0" presId="urn:microsoft.com/office/officeart/2005/8/layout/vList5"/>
    <dgm:cxn modelId="{1E3E43E1-F5C7-174E-A00F-B00903D2EA40}" type="presParOf" srcId="{BE2C9C3E-F60A-A540-A2D7-5AA2B320F7EA}" destId="{ACA07922-19F0-F449-BC82-D6F5FCFE9F88}" srcOrd="0" destOrd="0" presId="urn:microsoft.com/office/officeart/2005/8/layout/vList5"/>
    <dgm:cxn modelId="{E19188D7-2715-0740-8FE6-2C188ACA4BF4}" type="presParOf" srcId="{BE2C9C3E-F60A-A540-A2D7-5AA2B320F7EA}" destId="{D0F75432-A1F5-5644-B051-61583F1A8D44}" srcOrd="1" destOrd="0" presId="urn:microsoft.com/office/officeart/2005/8/layout/vList5"/>
    <dgm:cxn modelId="{0872B4B3-12E8-B946-81B2-75D4ED7AA634}" type="presParOf" srcId="{6C48409E-2A6B-DA4C-815F-5BD5480D14EE}" destId="{3780409C-AB90-8D48-9381-DB2520F6880E}" srcOrd="3" destOrd="0" presId="urn:microsoft.com/office/officeart/2005/8/layout/vList5"/>
    <dgm:cxn modelId="{AD815EAE-C36F-3E42-A492-B2197752AE7E}" type="presParOf" srcId="{6C48409E-2A6B-DA4C-815F-5BD5480D14EE}" destId="{192AA88F-BA48-B44C-9EAD-672403F98564}" srcOrd="4" destOrd="0" presId="urn:microsoft.com/office/officeart/2005/8/layout/vList5"/>
    <dgm:cxn modelId="{C556D1F8-8F6A-384D-AB27-1E146055F24E}" type="presParOf" srcId="{192AA88F-BA48-B44C-9EAD-672403F98564}" destId="{4A297A13-5006-404A-9AF0-F52C9B7A00F4}" srcOrd="0" destOrd="0" presId="urn:microsoft.com/office/officeart/2005/8/layout/vList5"/>
    <dgm:cxn modelId="{D99FFA51-2D74-A243-B3C1-72CBD9FEA375}" type="presParOf" srcId="{192AA88F-BA48-B44C-9EAD-672403F98564}" destId="{C25659F2-D2F5-4043-BC9F-32A8FA6FD659}" srcOrd="1" destOrd="0" presId="urn:microsoft.com/office/officeart/2005/8/layout/vList5"/>
    <dgm:cxn modelId="{98DA0039-D9AF-FA4F-8841-B4550575B9A0}" type="presParOf" srcId="{6C48409E-2A6B-DA4C-815F-5BD5480D14EE}" destId="{C4F40828-DAA7-094F-9896-68F5AAA6ACBE}" srcOrd="5" destOrd="0" presId="urn:microsoft.com/office/officeart/2005/8/layout/vList5"/>
    <dgm:cxn modelId="{8A091510-D18E-894C-9761-2DB071A47667}" type="presParOf" srcId="{6C48409E-2A6B-DA4C-815F-5BD5480D14EE}" destId="{BC9B211D-7950-0D48-BEF6-2601B7E7D658}" srcOrd="6" destOrd="0" presId="urn:microsoft.com/office/officeart/2005/8/layout/vList5"/>
    <dgm:cxn modelId="{A19283BD-F539-5844-B316-AAED4FE299D8}" type="presParOf" srcId="{BC9B211D-7950-0D48-BEF6-2601B7E7D658}" destId="{32C06D30-511A-774F-B6D8-D375E455F2AC}" srcOrd="0" destOrd="0" presId="urn:microsoft.com/office/officeart/2005/8/layout/vList5"/>
    <dgm:cxn modelId="{8FA0963D-46FE-4A45-ADC4-7D2AA6AACFEA}" type="presParOf" srcId="{BC9B211D-7950-0D48-BEF6-2601B7E7D658}" destId="{8E8257D0-B635-BA4E-85E1-D52022E407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5D1E3-AF94-0347-A360-DD16613642FC}">
      <dsp:nvSpPr>
        <dsp:cNvPr id="0" name=""/>
        <dsp:cNvSpPr/>
      </dsp:nvSpPr>
      <dsp:spPr>
        <a:xfrm rot="16200000">
          <a:off x="589" y="335731"/>
          <a:ext cx="3702099" cy="370209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Husbands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Plowing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Planting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Harvesting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Educating older children</a:t>
          </a:r>
          <a:endParaRPr lang="en-US" sz="1700" b="0" kern="1200" dirty="0"/>
        </a:p>
      </dsp:txBody>
      <dsp:txXfrm rot="5400000">
        <a:off x="590" y="1261256"/>
        <a:ext cx="3054232" cy="1851049"/>
      </dsp:txXfrm>
    </dsp:sp>
    <dsp:sp modelId="{8480BF27-D9F3-894C-9DC9-E1D1BE090CCE}">
      <dsp:nvSpPr>
        <dsp:cNvPr id="0" name=""/>
        <dsp:cNvSpPr/>
      </dsp:nvSpPr>
      <dsp:spPr>
        <a:xfrm rot="5400000">
          <a:off x="3917311" y="335731"/>
          <a:ext cx="3702099" cy="370209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Wives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Preparation of food, cloth, candles, soap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Supervised farm animals and kitchen garden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Educating younger children  </a:t>
          </a:r>
          <a:endParaRPr lang="en-US" sz="1700" b="0" kern="1200" dirty="0"/>
        </a:p>
      </dsp:txBody>
      <dsp:txXfrm rot="-5400000">
        <a:off x="4565179" y="1261256"/>
        <a:ext cx="3054232" cy="1851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76233-7F64-284E-B74C-EA092FF83BE2}">
      <dsp:nvSpPr>
        <dsp:cNvPr id="0" name=""/>
        <dsp:cNvSpPr/>
      </dsp:nvSpPr>
      <dsp:spPr>
        <a:xfrm rot="16200000">
          <a:off x="316" y="372938"/>
          <a:ext cx="3627685" cy="362768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Husbands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Relieved from domestic duties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Engaged in “work”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“Primary breadwinner” and “good provider” </a:t>
          </a:r>
          <a:endParaRPr lang="en-US" sz="1600" kern="1200" dirty="0"/>
        </a:p>
      </dsp:txBody>
      <dsp:txXfrm rot="5400000">
        <a:off x="635162" y="1279858"/>
        <a:ext cx="2992840" cy="1813843"/>
      </dsp:txXfrm>
    </dsp:sp>
    <dsp:sp modelId="{270FA82E-E72B-1F4E-B635-3A6E390C5B8E}">
      <dsp:nvSpPr>
        <dsp:cNvPr id="0" name=""/>
        <dsp:cNvSpPr/>
      </dsp:nvSpPr>
      <dsp:spPr>
        <a:xfrm rot="5400000">
          <a:off x="3991997" y="372938"/>
          <a:ext cx="3627685" cy="362768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Wives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Relieved from supervision of family business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Consigned to domestic responsibilities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Devaluation of women’s work</a:t>
          </a:r>
          <a:endParaRPr lang="en-US" sz="1600" kern="1200" dirty="0"/>
        </a:p>
      </dsp:txBody>
      <dsp:txXfrm rot="-5400000">
        <a:off x="3991998" y="1279859"/>
        <a:ext cx="2992840" cy="181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6E65F-627F-754A-A1BC-A4274434235F}">
      <dsp:nvSpPr>
        <dsp:cNvPr id="0" name=""/>
        <dsp:cNvSpPr/>
      </dsp:nvSpPr>
      <dsp:spPr>
        <a:xfrm>
          <a:off x="2067791" y="295215"/>
          <a:ext cx="3673792" cy="367379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Poor and working class women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 paid, unskilled jobs in factories </a:t>
          </a:r>
          <a:endParaRPr lang="en-US" sz="1600" kern="1200" dirty="0"/>
        </a:p>
      </dsp:txBody>
      <dsp:txXfrm>
        <a:off x="4065197" y="973117"/>
        <a:ext cx="1246465" cy="1224597"/>
      </dsp:txXfrm>
    </dsp:sp>
    <dsp:sp modelId="{9866B10A-28E3-084F-BE4A-905220C77B99}">
      <dsp:nvSpPr>
        <dsp:cNvPr id="0" name=""/>
        <dsp:cNvSpPr/>
      </dsp:nvSpPr>
      <dsp:spPr>
        <a:xfrm>
          <a:off x="1878415" y="404554"/>
          <a:ext cx="3673792" cy="367379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Black women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Domestic work</a:t>
          </a:r>
          <a:endParaRPr lang="en-US" sz="1600" kern="1200" dirty="0"/>
        </a:p>
      </dsp:txBody>
      <dsp:txXfrm>
        <a:off x="2884335" y="2722542"/>
        <a:ext cx="1661953" cy="1137126"/>
      </dsp:txXfrm>
    </dsp:sp>
    <dsp:sp modelId="{EBBDF327-9EC5-5C49-A123-E7D26B1C6F53}">
      <dsp:nvSpPr>
        <dsp:cNvPr id="0" name=""/>
        <dsp:cNvSpPr/>
      </dsp:nvSpPr>
      <dsp:spPr>
        <a:xfrm>
          <a:off x="1878415" y="404554"/>
          <a:ext cx="3673792" cy="367379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Middle- and upper-class white women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Nursing and teaching </a:t>
          </a:r>
          <a:endParaRPr lang="en-US" sz="1600" kern="1200" dirty="0"/>
        </a:p>
      </dsp:txBody>
      <dsp:txXfrm>
        <a:off x="2272036" y="1126192"/>
        <a:ext cx="1246465" cy="1224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F0A3-5309-0D4C-870F-0EFF2BF98B23}">
      <dsp:nvSpPr>
        <dsp:cNvPr id="0" name=""/>
        <dsp:cNvSpPr/>
      </dsp:nvSpPr>
      <dsp:spPr>
        <a:xfrm rot="5400000">
          <a:off x="4760473" y="-1909803"/>
          <a:ext cx="842252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Planning meals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Learning about foods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Buying food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Preparing the meals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Cleaning after meals </a:t>
          </a:r>
          <a:endParaRPr lang="en-US" sz="1200" kern="1200" dirty="0"/>
        </a:p>
      </dsp:txBody>
      <dsp:txXfrm rot="-5400000">
        <a:off x="2743200" y="148585"/>
        <a:ext cx="4835685" cy="760022"/>
      </dsp:txXfrm>
    </dsp:sp>
    <dsp:sp modelId="{330569EE-BE19-154F-9865-D913F8644D7F}">
      <dsp:nvSpPr>
        <dsp:cNvPr id="0" name=""/>
        <dsp:cNvSpPr/>
      </dsp:nvSpPr>
      <dsp:spPr>
        <a:xfrm>
          <a:off x="0" y="2188"/>
          <a:ext cx="2743200" cy="10528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Feeding work</a:t>
          </a:r>
          <a:endParaRPr lang="en-US" sz="2800" b="1" kern="1200" dirty="0"/>
        </a:p>
      </dsp:txBody>
      <dsp:txXfrm>
        <a:off x="51394" y="53582"/>
        <a:ext cx="2640412" cy="950027"/>
      </dsp:txXfrm>
    </dsp:sp>
    <dsp:sp modelId="{D0F75432-A1F5-5644-B051-61583F1A8D44}">
      <dsp:nvSpPr>
        <dsp:cNvPr id="0" name=""/>
        <dsp:cNvSpPr/>
      </dsp:nvSpPr>
      <dsp:spPr>
        <a:xfrm rot="5400000">
          <a:off x="4760473" y="-804346"/>
          <a:ext cx="842252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Cleaning house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Caring for clothing and linen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Caring for pets and plants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Managing household paperwork and financial work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Scheduling and monitoring home repairs and maintenance </a:t>
          </a:r>
          <a:endParaRPr lang="en-US" sz="1200" kern="1200" dirty="0"/>
        </a:p>
      </dsp:txBody>
      <dsp:txXfrm rot="-5400000">
        <a:off x="2743200" y="1254042"/>
        <a:ext cx="4835685" cy="760022"/>
      </dsp:txXfrm>
    </dsp:sp>
    <dsp:sp modelId="{ACA07922-19F0-F449-BC82-D6F5FCFE9F88}">
      <dsp:nvSpPr>
        <dsp:cNvPr id="0" name=""/>
        <dsp:cNvSpPr/>
      </dsp:nvSpPr>
      <dsp:spPr>
        <a:xfrm>
          <a:off x="0" y="1107645"/>
          <a:ext cx="2743200" cy="10528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Housework</a:t>
          </a:r>
          <a:endParaRPr lang="en-US" sz="2800" b="1" kern="1200" dirty="0"/>
        </a:p>
      </dsp:txBody>
      <dsp:txXfrm>
        <a:off x="51394" y="1159039"/>
        <a:ext cx="2640412" cy="950027"/>
      </dsp:txXfrm>
    </dsp:sp>
    <dsp:sp modelId="{C25659F2-D2F5-4043-BC9F-32A8FA6FD659}">
      <dsp:nvSpPr>
        <dsp:cNvPr id="0" name=""/>
        <dsp:cNvSpPr/>
      </dsp:nvSpPr>
      <dsp:spPr>
        <a:xfrm rot="5400000">
          <a:off x="4760473" y="301109"/>
          <a:ext cx="842252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Making telephone calls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Visiting relatives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Purchasing gifts</a:t>
          </a:r>
          <a:endParaRPr lang="en-US" sz="1200" kern="1200" dirty="0"/>
        </a:p>
      </dsp:txBody>
      <dsp:txXfrm rot="-5400000">
        <a:off x="2743200" y="2359498"/>
        <a:ext cx="4835685" cy="760022"/>
      </dsp:txXfrm>
    </dsp:sp>
    <dsp:sp modelId="{4A297A13-5006-404A-9AF0-F52C9B7A00F4}">
      <dsp:nvSpPr>
        <dsp:cNvPr id="0" name=""/>
        <dsp:cNvSpPr/>
      </dsp:nvSpPr>
      <dsp:spPr>
        <a:xfrm>
          <a:off x="0" y="2213101"/>
          <a:ext cx="2743200" cy="10528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Kin work</a:t>
          </a:r>
          <a:endParaRPr lang="en-US" sz="2800" b="1" kern="1200" dirty="0"/>
        </a:p>
      </dsp:txBody>
      <dsp:txXfrm>
        <a:off x="51394" y="2264495"/>
        <a:ext cx="2640412" cy="950027"/>
      </dsp:txXfrm>
    </dsp:sp>
    <dsp:sp modelId="{8E8257D0-B635-BA4E-85E1-D52022E4074B}">
      <dsp:nvSpPr>
        <dsp:cNvPr id="0" name=""/>
        <dsp:cNvSpPr/>
      </dsp:nvSpPr>
      <dsp:spPr>
        <a:xfrm rot="5400000">
          <a:off x="4760473" y="1406566"/>
          <a:ext cx="842252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Visiting stores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Reading about products and services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Comparison shopping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Monitoring performance of products and services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Organizing manuals and instructions </a:t>
          </a:r>
          <a:endParaRPr lang="en-US" sz="1200" kern="1200" dirty="0"/>
        </a:p>
      </dsp:txBody>
      <dsp:txXfrm rot="-5400000">
        <a:off x="2743200" y="3464955"/>
        <a:ext cx="4835685" cy="760022"/>
      </dsp:txXfrm>
    </dsp:sp>
    <dsp:sp modelId="{32C06D30-511A-774F-B6D8-D375E455F2AC}">
      <dsp:nvSpPr>
        <dsp:cNvPr id="0" name=""/>
        <dsp:cNvSpPr/>
      </dsp:nvSpPr>
      <dsp:spPr>
        <a:xfrm>
          <a:off x="0" y="3318558"/>
          <a:ext cx="2743200" cy="10528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Consumption work </a:t>
          </a:r>
          <a:endParaRPr lang="en-US" sz="2800" b="1" kern="1200" dirty="0"/>
        </a:p>
      </dsp:txBody>
      <dsp:txXfrm>
        <a:off x="51394" y="3369952"/>
        <a:ext cx="2640412" cy="950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CD44-3EA4-2041-BF69-750AEA73D5B0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CA1EA-E6D8-4044-8004-F353341EC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aseline="0" dirty="0" smtClean="0"/>
              <a:t>Experiences of industrialization were different for different groups of women.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aseline="0" dirty="0" smtClean="0"/>
              <a:t>Poor and working class women were often exploited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aseline="0" dirty="0" smtClean="0"/>
              <a:t>Black women- stay in homes of middle and upper class white people to serve them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women to replace men at factories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5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1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15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Men are assumed to be not the primary parent, and research indicated men who gets married get higher wages than men who are still single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Men have</a:t>
            </a:r>
            <a:r>
              <a:rPr lang="en-US" baseline="0" dirty="0" smtClean="0"/>
              <a:t> more time, and can be able to keep to full schedules.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Singapore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still lacks behind other post industrial countries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0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aseline="0" dirty="0" smtClean="0"/>
              <a:t>Work has become the relaxed component instead of home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9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6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9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aseline="0" dirty="0" smtClean="0"/>
              <a:t>A lot of “work”</a:t>
            </a:r>
            <a:endParaRPr lang="en-US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4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Outside</a:t>
            </a:r>
            <a:r>
              <a:rPr lang="en-US" baseline="0" dirty="0" smtClean="0"/>
              <a:t> the main economy thus work is not considered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5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dirty="0" smtClean="0"/>
              <a:t>Arlie Hochschild and Anne Machung (1989) </a:t>
            </a:r>
            <a:r>
              <a:rPr lang="en-US" sz="1200" i="1" dirty="0" smtClean="0"/>
              <a:t>The Second Shift</a:t>
            </a:r>
            <a:r>
              <a:rPr lang="en-US" sz="1200" i="0" dirty="0" smtClean="0"/>
              <a:t>. New York: Viking</a:t>
            </a:r>
            <a:r>
              <a:rPr lang="en-US" sz="1200" i="0" baseline="0" dirty="0" smtClean="0"/>
              <a:t> Penguin. Inc</a:t>
            </a:r>
            <a:endParaRPr lang="en-US" sz="1200" i="1" dirty="0" smtClean="0"/>
          </a:p>
          <a:p>
            <a:pPr marL="0" indent="0">
              <a:buFont typeface="Arial"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Yun-Suk Lee and Linda J. Waite (2005)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Husbands’ and Wives’ Time Spent on Housework: A Comparison of Measures.”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of Marriage and Family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67(2): 328-36. </a:t>
            </a:r>
          </a:p>
          <a:p>
            <a:pPr marL="0" indent="0">
              <a:buFont typeface="Arial"/>
              <a:buNone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Barbara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A. </a:t>
            </a:r>
            <a:r>
              <a:rPr lang="en-US" sz="1200" dirty="0" smtClean="0"/>
              <a:t>Arrighi and David J. Maume (2000) “Workplace</a:t>
            </a:r>
            <a:r>
              <a:rPr lang="en-US" sz="1200" baseline="0" dirty="0" smtClean="0"/>
              <a:t> Subordination and Men’s Avoidance of Housework.” </a:t>
            </a:r>
            <a:r>
              <a:rPr lang="en-US" sz="1200" i="1" baseline="0" dirty="0" smtClean="0"/>
              <a:t>Journal of Family Issues</a:t>
            </a:r>
            <a:r>
              <a:rPr lang="en-US" sz="1200" baseline="0" dirty="0" smtClean="0"/>
              <a:t>, 21(4):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464-87.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smtClean="0"/>
              <a:t>Carolyn Pape Cowan and Philip A. Cowan (2000) </a:t>
            </a:r>
            <a:r>
              <a:rPr lang="en-US" sz="1200" i="1" dirty="0" smtClean="0"/>
              <a:t>When Partners Become</a:t>
            </a:r>
            <a:r>
              <a:rPr lang="en-US" sz="1200" i="1" baseline="0" dirty="0" smtClean="0"/>
              <a:t> Parents</a:t>
            </a:r>
            <a:r>
              <a:rPr lang="en-US" sz="1200" baseline="0" dirty="0" smtClean="0"/>
              <a:t>. New York and London: Routledge. </a:t>
            </a:r>
            <a:endParaRPr lang="en-US" sz="1200" dirty="0" smtClean="0"/>
          </a:p>
          <a:p>
            <a:pPr marL="0" indent="0">
              <a:buFont typeface="Arial"/>
              <a:buNone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27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24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Experiences of both man and women, how there is a division of work.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Both man and women in the current society is expected to contribute to the financial</a:t>
            </a:r>
            <a:r>
              <a:rPr lang="en-US" baseline="0" dirty="0" smtClean="0"/>
              <a:t> and household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Start to earn money in exchange for their </a:t>
            </a:r>
            <a:r>
              <a:rPr lang="en-US" baseline="0" dirty="0" err="1" smtClean="0"/>
              <a:t>labour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Work became a paid activity, and in a workplace away from the home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Devalued as she is not paid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1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Limited job opportunities for women due to this belief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227E9D-E75D-6646-8DE1-4678C178D8C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Lecture </a:t>
            </a:r>
            <a:r>
              <a:rPr lang="en-US" sz="3600" dirty="0"/>
              <a:t>6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gender and the division of labor part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4328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SC22o5: Sociology of the family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Discounting women’s work in industrial society </a:t>
            </a:r>
            <a:endParaRPr lang="en-US" sz="2800" dirty="0">
              <a:solidFill>
                <a:srgbClr val="1782B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24153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7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osie the Rivet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568700" cy="44805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ideology of separate spheres waxed and waned with wider economic and political needs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During World War II, the government initiated a </a:t>
            </a:r>
            <a:r>
              <a:rPr lang="en-US" dirty="0" smtClean="0"/>
              <a:t>campaign </a:t>
            </a:r>
            <a:r>
              <a:rPr lang="en-US" dirty="0"/>
              <a:t>to </a:t>
            </a:r>
            <a:r>
              <a:rPr lang="en-US" dirty="0" smtClean="0"/>
              <a:t>persuade </a:t>
            </a:r>
            <a:r>
              <a:rPr lang="en-US" dirty="0"/>
              <a:t>women out of their homes and into factories </a:t>
            </a:r>
            <a:endParaRPr lang="en-US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hildcare </a:t>
            </a:r>
            <a:r>
              <a:rPr lang="en-US" dirty="0"/>
              <a:t>centres depicted </a:t>
            </a:r>
            <a:r>
              <a:rPr lang="en-US" dirty="0" smtClean="0"/>
              <a:t>as </a:t>
            </a:r>
            <a:r>
              <a:rPr lang="en-US" dirty="0"/>
              <a:t>nurturing environments </a:t>
            </a:r>
            <a:endParaRPr lang="en-US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After </a:t>
            </a:r>
            <a:r>
              <a:rPr lang="en-US" dirty="0"/>
              <a:t>the war ended, w</a:t>
            </a:r>
            <a:r>
              <a:rPr lang="en-US" dirty="0" smtClean="0"/>
              <a:t>orking </a:t>
            </a:r>
            <a:r>
              <a:rPr lang="en-US" dirty="0"/>
              <a:t>women were labeled as selfish and irresponsible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Childcare </a:t>
            </a:r>
            <a:r>
              <a:rPr lang="en-US" dirty="0" smtClean="0"/>
              <a:t>centres </a:t>
            </a:r>
            <a:r>
              <a:rPr lang="en-US" dirty="0"/>
              <a:t>depicted as horrible, dangerous places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Discounting women’s work in industrial society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32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Gender in the workplace: discrimination built into the system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Imagine you are a boss, what do you consider a good worker? </a:t>
            </a:r>
          </a:p>
        </p:txBody>
      </p:sp>
    </p:spTree>
    <p:extLst>
      <p:ext uri="{BB962C8B-B14F-4D97-AF65-F5344CB8AC3E}">
        <p14:creationId xmlns:p14="http://schemas.microsoft.com/office/powerpoint/2010/main" val="416661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Gender in the workplace: discrimination built into the system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His </a:t>
            </a:r>
            <a:r>
              <a:rPr lang="en-US" sz="1800" dirty="0"/>
              <a:t>upcoming marriage </a:t>
            </a:r>
            <a:r>
              <a:rPr lang="en-US" sz="1800" dirty="0" smtClean="0"/>
              <a:t>as </a:t>
            </a:r>
            <a:r>
              <a:rPr lang="en-US" sz="1800" dirty="0"/>
              <a:t>a “stabilizing” influence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Job </a:t>
            </a:r>
            <a:r>
              <a:rPr lang="en-US" sz="1800" dirty="0" smtClean="0"/>
              <a:t>security </a:t>
            </a:r>
            <a:r>
              <a:rPr lang="en-US" sz="1800" dirty="0"/>
              <a:t>extremely </a:t>
            </a:r>
            <a:r>
              <a:rPr lang="en-US" sz="1800" dirty="0" smtClean="0"/>
              <a:t>important, making </a:t>
            </a:r>
            <a:r>
              <a:rPr lang="en-US" sz="1800" dirty="0"/>
              <a:t>him </a:t>
            </a:r>
            <a:r>
              <a:rPr lang="en-US" sz="1800" dirty="0" smtClean="0"/>
              <a:t>a </a:t>
            </a:r>
            <a:r>
              <a:rPr lang="en-US" sz="1800" dirty="0"/>
              <a:t>more dependable worker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N</a:t>
            </a:r>
            <a:r>
              <a:rPr lang="en-US" sz="1800" dirty="0" smtClean="0"/>
              <a:t>eed </a:t>
            </a:r>
            <a:r>
              <a:rPr lang="en-US" sz="1800" dirty="0"/>
              <a:t>a raise </a:t>
            </a:r>
            <a:r>
              <a:rPr lang="en-US" sz="1800" dirty="0" smtClean="0"/>
              <a:t>because of impending </a:t>
            </a:r>
            <a:r>
              <a:rPr lang="en-US" sz="1800" dirty="0"/>
              <a:t>fatherhood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Motivated </a:t>
            </a:r>
            <a:r>
              <a:rPr lang="en-US" sz="1800" dirty="0"/>
              <a:t>to </a:t>
            </a:r>
            <a:r>
              <a:rPr lang="en-US" sz="1800" dirty="0" smtClean="0"/>
              <a:t>work </a:t>
            </a:r>
            <a:r>
              <a:rPr lang="en-US" sz="1800" dirty="0"/>
              <a:t>harder and </a:t>
            </a:r>
            <a:r>
              <a:rPr lang="en-US" sz="1800" dirty="0" smtClean="0"/>
              <a:t>longer to </a:t>
            </a:r>
            <a:r>
              <a:rPr lang="en-US" sz="1800" dirty="0"/>
              <a:t>support his </a:t>
            </a:r>
            <a:r>
              <a:rPr lang="en-US" sz="1800" dirty="0" smtClean="0"/>
              <a:t>family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Woman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H</a:t>
            </a:r>
            <a:r>
              <a:rPr lang="en-US" sz="1800" dirty="0" smtClean="0"/>
              <a:t>er </a:t>
            </a:r>
            <a:r>
              <a:rPr lang="en-US" sz="1800" dirty="0"/>
              <a:t>upcoming marriage </a:t>
            </a:r>
            <a:r>
              <a:rPr lang="en-US" sz="1800" dirty="0" smtClean="0"/>
              <a:t>as </a:t>
            </a:r>
            <a:r>
              <a:rPr lang="en-US" sz="1800" dirty="0"/>
              <a:t>potential impediment to career mobility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Will </a:t>
            </a:r>
            <a:r>
              <a:rPr lang="en-US" sz="1800" dirty="0"/>
              <a:t>she move if her husband finds a good job somewhere else?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H</a:t>
            </a:r>
            <a:r>
              <a:rPr lang="en-US" sz="1800" dirty="0" smtClean="0"/>
              <a:t>ow </a:t>
            </a:r>
            <a:r>
              <a:rPr lang="en-US" sz="1800" dirty="0"/>
              <a:t>long will it be before she becomes pregnant and seeks maternity leave or </a:t>
            </a:r>
            <a:r>
              <a:rPr lang="en-US" sz="1800" dirty="0" smtClean="0"/>
              <a:t>quits?</a:t>
            </a:r>
            <a:endParaRPr lang="en-US" sz="18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Marriage makes </a:t>
            </a:r>
            <a:r>
              <a:rPr lang="en-US" sz="1800" dirty="0"/>
              <a:t>her seem less dependable, less stable, and less committed to the job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1572768"/>
            <a:ext cx="899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Imagine you are a boss and you </a:t>
            </a:r>
            <a:r>
              <a:rPr lang="en-US" sz="1200" b="1" dirty="0" smtClean="0"/>
              <a:t>have just </a:t>
            </a:r>
            <a:r>
              <a:rPr lang="en-US" sz="1200" b="1" dirty="0"/>
              <a:t>been told that your best employee, Chris, is engaged to be </a:t>
            </a:r>
            <a:r>
              <a:rPr lang="en-US" sz="1200" b="1" dirty="0" smtClean="0"/>
              <a:t>married…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947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Gender in the workplace: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wage gap 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Wage gap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 smtClean="0"/>
              <a:t>A persistent difference in the amount of money women earn compared to men, regardless of occupation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 smtClean="0"/>
              <a:t>Women worldwide average 78% of the wages given to men for the same work </a:t>
            </a:r>
            <a:endParaRPr lang="en-US" sz="1400" dirty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/>
              <a:t>Compared to women without children, mothers looking for work are offered lower starting salaries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/>
              <a:t>Charting the work experiences of more than 5,000 women over a 10-year period, mothers’ wages dropped by 7% per child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/>
              <a:t>Among mothers who graduated from university in 1993, more than one third were either out of the labor force entirely or had switched to part-time work 10 years later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/>
              <a:t>Over the span of her working life, a university-educated woman can lose up to $1 million in wages given up in the interests of caring for others </a:t>
            </a:r>
          </a:p>
        </p:txBody>
      </p:sp>
    </p:spTree>
    <p:extLst>
      <p:ext uri="{BB962C8B-B14F-4D97-AF65-F5344CB8AC3E}">
        <p14:creationId xmlns:p14="http://schemas.microsoft.com/office/powerpoint/2010/main" val="255539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Gender in the workplace: </a:t>
            </a:r>
            <a:br>
              <a:rPr lang="en-US" sz="2800" dirty="0"/>
            </a:br>
            <a:r>
              <a:rPr lang="en-US" sz="2800" dirty="0"/>
              <a:t>the wage </a:t>
            </a:r>
            <a:r>
              <a:rPr lang="en-US" sz="2800" dirty="0" smtClean="0"/>
              <a:t>gap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does the wage gap persist?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Occupational segregation and the types of jobs women are most likely to have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Workplace </a:t>
            </a:r>
            <a:r>
              <a:rPr lang="en-US" dirty="0"/>
              <a:t>discrimination keeps women from reaching the upper echelons of their professions </a:t>
            </a: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employed women work part time than employed </a:t>
            </a:r>
            <a:r>
              <a:rPr lang="en-US" dirty="0" smtClean="0"/>
              <a:t>men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Part</a:t>
            </a:r>
            <a:r>
              <a:rPr lang="en-US" dirty="0"/>
              <a:t>-time workers earn </a:t>
            </a:r>
            <a:r>
              <a:rPr lang="en-US" dirty="0" smtClean="0"/>
              <a:t>less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During </a:t>
            </a:r>
            <a:r>
              <a:rPr lang="en-US" dirty="0"/>
              <a:t>economic recessions, they </a:t>
            </a:r>
            <a:r>
              <a:rPr lang="en-US" dirty="0" smtClean="0"/>
              <a:t>are </a:t>
            </a:r>
            <a:r>
              <a:rPr lang="en-US" dirty="0"/>
              <a:t>the first ones pushed out of employment </a:t>
            </a:r>
            <a:r>
              <a:rPr lang="en-US" dirty="0" smtClean="0"/>
              <a:t>not </a:t>
            </a:r>
            <a:r>
              <a:rPr lang="en-US" dirty="0"/>
              <a:t>because they are women but because their jobs are the most </a:t>
            </a:r>
            <a:r>
              <a:rPr lang="en-US" dirty="0" smtClean="0"/>
              <a:t>expendable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Family friendly workplaces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7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Family leave policies in Singapore 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/>
              <a:t>Government</a:t>
            </a:r>
            <a:r>
              <a:rPr lang="en-US" sz="6400" dirty="0" smtClean="0"/>
              <a:t>-paid maternity leave</a:t>
            </a:r>
            <a:endParaRPr lang="en-US" sz="6400" dirty="0"/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6400" dirty="0"/>
              <a:t>Working mothers are entitled to 16 weeks of </a:t>
            </a:r>
            <a:r>
              <a:rPr lang="en-US" sz="6400" dirty="0" smtClean="0"/>
              <a:t>leave at </a:t>
            </a:r>
            <a:r>
              <a:rPr lang="en-US" sz="6400" dirty="0"/>
              <a:t>the birth of their </a:t>
            </a:r>
            <a:r>
              <a:rPr lang="en-US" sz="6400" dirty="0" smtClean="0"/>
              <a:t>child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/>
              <a:t>Government</a:t>
            </a:r>
            <a:r>
              <a:rPr lang="en-US" sz="6400" dirty="0" smtClean="0"/>
              <a:t>-paid shared parental leave</a:t>
            </a:r>
            <a:endParaRPr lang="en-US" sz="6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6400" dirty="0"/>
              <a:t>W</a:t>
            </a:r>
            <a:r>
              <a:rPr lang="en-US" sz="6400" dirty="0" smtClean="0"/>
              <a:t>orking </a:t>
            </a:r>
            <a:r>
              <a:rPr lang="en-US" sz="6400" dirty="0"/>
              <a:t>fathers </a:t>
            </a:r>
            <a:r>
              <a:rPr lang="en-US" sz="6400" dirty="0" smtClean="0"/>
              <a:t>are entitled to </a:t>
            </a:r>
            <a:r>
              <a:rPr lang="en-US" sz="6400" dirty="0"/>
              <a:t>1 week of their </a:t>
            </a:r>
            <a:r>
              <a:rPr lang="en-US" sz="6400" dirty="0" smtClean="0"/>
              <a:t>wives’ </a:t>
            </a:r>
            <a:r>
              <a:rPr lang="en-US" sz="6400" dirty="0"/>
              <a:t>paid-maternity </a:t>
            </a:r>
            <a:r>
              <a:rPr lang="en-US" sz="6400" dirty="0" smtClean="0"/>
              <a:t>leave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/>
              <a:t>Government</a:t>
            </a:r>
            <a:r>
              <a:rPr lang="en-US" sz="6400" dirty="0" smtClean="0"/>
              <a:t>-paid paternity leave</a:t>
            </a:r>
            <a:endParaRPr lang="en-US" sz="6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6400" dirty="0"/>
              <a:t>W</a:t>
            </a:r>
            <a:r>
              <a:rPr lang="en-US" sz="6400" dirty="0" smtClean="0"/>
              <a:t>orking </a:t>
            </a:r>
            <a:r>
              <a:rPr lang="en-US" sz="6400" dirty="0"/>
              <a:t>fathers are entitled to 1 week of </a:t>
            </a:r>
            <a:r>
              <a:rPr lang="en-US" sz="6400" dirty="0" smtClean="0"/>
              <a:t>leave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6400" dirty="0" smtClean="0"/>
              <a:t>Employers </a:t>
            </a:r>
            <a:r>
              <a:rPr lang="en-US" sz="6400" dirty="0"/>
              <a:t>can </a:t>
            </a:r>
            <a:r>
              <a:rPr lang="en-US" sz="6400" dirty="0" smtClean="0"/>
              <a:t>voluntarily </a:t>
            </a:r>
            <a:r>
              <a:rPr lang="en-US" sz="6400" dirty="0"/>
              <a:t>grant up to 1 additional week of </a:t>
            </a:r>
            <a:r>
              <a:rPr lang="en-US" sz="6400" dirty="0" smtClean="0"/>
              <a:t>leave </a:t>
            </a:r>
            <a:r>
              <a:rPr lang="en-US" sz="6400" dirty="0"/>
              <a:t>to </a:t>
            </a:r>
            <a:r>
              <a:rPr lang="en-US" sz="6400" dirty="0" smtClean="0"/>
              <a:t>fathers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dirty="0"/>
              <a:t>Government</a:t>
            </a:r>
            <a:r>
              <a:rPr lang="en-US" sz="6400" dirty="0" smtClean="0"/>
              <a:t>-paid maternity benefit</a:t>
            </a:r>
            <a:endParaRPr lang="en-US" sz="6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6400" dirty="0" smtClean="0"/>
              <a:t>This </a:t>
            </a:r>
            <a:r>
              <a:rPr lang="en-US" sz="6400" dirty="0"/>
              <a:t>scheme benefits shorter-term workers who have been in employment for at least 90 days in the 12 months immediately before the birth of their </a:t>
            </a:r>
            <a:r>
              <a:rPr lang="en-US" sz="6400" dirty="0" smtClean="0"/>
              <a:t>child</a:t>
            </a:r>
            <a:endParaRPr lang="en-US" sz="6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3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Family leave policies in Singapore 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 smtClean="0"/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Government</a:t>
            </a:r>
            <a:r>
              <a:rPr lang="en-US" sz="2200" dirty="0" smtClean="0"/>
              <a:t>-paid child care leave</a:t>
            </a:r>
            <a:endParaRPr lang="en-US" sz="2200" dirty="0"/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/>
              <a:t>If </a:t>
            </a:r>
            <a:r>
              <a:rPr lang="en-US" sz="2200" dirty="0" smtClean="0"/>
              <a:t>the </a:t>
            </a:r>
            <a:r>
              <a:rPr lang="en-US" sz="2200" dirty="0"/>
              <a:t>youngest child is under the age of 7 years, </a:t>
            </a:r>
            <a:r>
              <a:rPr lang="en-US" sz="2200" dirty="0" smtClean="0"/>
              <a:t>working parents </a:t>
            </a:r>
            <a:r>
              <a:rPr lang="en-US" sz="2200" dirty="0"/>
              <a:t>are each entitled to 6 days of paid childcare leave over a 12-month </a:t>
            </a:r>
            <a:r>
              <a:rPr lang="en-US" sz="2200" dirty="0" smtClean="0"/>
              <a:t>period</a:t>
            </a:r>
            <a:endParaRPr lang="en-US" sz="2200" dirty="0"/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/>
              <a:t>If </a:t>
            </a:r>
            <a:r>
              <a:rPr lang="en-US" sz="2200" dirty="0" smtClean="0"/>
              <a:t>the youngest </a:t>
            </a:r>
            <a:r>
              <a:rPr lang="en-US" sz="2200" dirty="0"/>
              <a:t>child is between the age of 7 and 12 years, </a:t>
            </a:r>
            <a:r>
              <a:rPr lang="en-US" sz="2200" dirty="0" smtClean="0"/>
              <a:t>working parents are </a:t>
            </a:r>
            <a:r>
              <a:rPr lang="en-US" sz="2200" dirty="0"/>
              <a:t>each entitled to 2 days of paid childcare leave over a 12-month </a:t>
            </a:r>
            <a:r>
              <a:rPr lang="en-US" sz="2200" dirty="0" smtClean="0"/>
              <a:t>period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 smtClean="0"/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Unpaid infant care leave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200" dirty="0" smtClean="0"/>
              <a:t>Working parent</a:t>
            </a:r>
            <a:r>
              <a:rPr lang="en-US" sz="2200" dirty="0"/>
              <a:t>s</a:t>
            </a:r>
            <a:r>
              <a:rPr lang="en-US" sz="2200" dirty="0" smtClean="0"/>
              <a:t> </a:t>
            </a:r>
            <a:r>
              <a:rPr lang="en-US" sz="2200" dirty="0"/>
              <a:t>are entitled to 6 days of unpaid infant care leave a year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3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Family leave policies </a:t>
            </a:r>
            <a:r>
              <a:rPr lang="en-US" sz="2800" dirty="0" smtClean="0">
                <a:solidFill>
                  <a:srgbClr val="1782BF"/>
                </a:solidFill>
              </a:rPr>
              <a:t>around </a:t>
            </a:r>
            <a:br>
              <a:rPr lang="en-US" sz="2800" dirty="0" smtClean="0">
                <a:solidFill>
                  <a:srgbClr val="1782BF"/>
                </a:solidFill>
              </a:rPr>
            </a:br>
            <a:r>
              <a:rPr lang="en-US" sz="2800" dirty="0" smtClean="0">
                <a:solidFill>
                  <a:srgbClr val="1782BF"/>
                </a:solidFill>
              </a:rPr>
              <a:t>the world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Bulgaria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Mothers receive 45 days of sick leave at 100% pay prior to the date their child is due to be born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After the child is born, they are entitled to 2 years of paid leave and 1 additional year of unpaid leave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The employer is required to restore the mother to the same position upon return to work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Pregnant women and single mothers cannot be fired </a:t>
            </a:r>
            <a:endParaRPr lang="en-US" sz="1800" dirty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France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Mothers receive 16 weeks off work at 84% pay for the first and second children, and 24 weeks off at the same rate of pay for the third and subsequent children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They also received up to 3 years of unpaid leave with job protection </a:t>
            </a:r>
          </a:p>
        </p:txBody>
      </p:sp>
    </p:spTree>
    <p:extLst>
      <p:ext uri="{BB962C8B-B14F-4D97-AF65-F5344CB8AC3E}">
        <p14:creationId xmlns:p14="http://schemas.microsoft.com/office/powerpoint/2010/main" val="34386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Announcement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We aim to return your </a:t>
            </a:r>
            <a:r>
              <a:rPr lang="en-US" sz="2400" dirty="0"/>
              <a:t>research paper outline </a:t>
            </a:r>
            <a:r>
              <a:rPr lang="en-US" sz="2400" dirty="0" smtClean="0"/>
              <a:t>in the week of 5 October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In the meantime, write the first draft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16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Family leave policies </a:t>
            </a:r>
            <a:r>
              <a:rPr lang="en-US" sz="2800" dirty="0" smtClean="0">
                <a:solidFill>
                  <a:srgbClr val="1782BF"/>
                </a:solidFill>
              </a:rPr>
              <a:t>around </a:t>
            </a:r>
            <a:br>
              <a:rPr lang="en-US" sz="2800" dirty="0" smtClean="0">
                <a:solidFill>
                  <a:srgbClr val="1782BF"/>
                </a:solidFill>
              </a:rPr>
            </a:br>
            <a:r>
              <a:rPr lang="en-US" sz="2800" dirty="0" smtClean="0">
                <a:solidFill>
                  <a:srgbClr val="1782BF"/>
                </a:solidFill>
              </a:rPr>
              <a:t>the world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Norway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Parents can take 42 weeks of leave at 100% pay or 52 weeks at 80%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Fathers are entitled to 4 weeks of this leave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Parents can also combine part-time work and partial parental benefits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For example, one parent could take full leave at 100% pay for 42 weeks and the other could combine 80% work and 20% leave for nearly 2 years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4400" indent="-2844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United Kingdom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Parents receive 18 weeks of maternity leave at 90% of their salary and 12 weeks at a flat rate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They can also take up to 40 weeks of unpaid family leave </a:t>
            </a:r>
          </a:p>
        </p:txBody>
      </p:sp>
    </p:spTree>
    <p:extLst>
      <p:ext uri="{BB962C8B-B14F-4D97-AF65-F5344CB8AC3E}">
        <p14:creationId xmlns:p14="http://schemas.microsoft.com/office/powerpoint/2010/main" val="6083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ong Weeken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0" r="-21220"/>
          <a:stretch>
            <a:fillRect/>
          </a:stretch>
        </p:blipFill>
        <p:spPr>
          <a:xfrm>
            <a:off x="3575050" y="1600200"/>
            <a:ext cx="5111750" cy="447992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581400" cy="44805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her study of a Fortune 500 public relations company, Arlie Hochschild </a:t>
            </a:r>
            <a:r>
              <a:rPr lang="en-US" dirty="0" smtClean="0"/>
              <a:t>(2003) uncovered </a:t>
            </a:r>
            <a:r>
              <a:rPr lang="en-US" dirty="0"/>
              <a:t>a different reason behind some individuals’ reluctance to work less and spend more time with family </a:t>
            </a:r>
            <a:endParaRPr lang="en-US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Home had become </a:t>
            </a:r>
            <a:r>
              <a:rPr lang="en-US" dirty="0"/>
              <a:t>a world of unrelenting demands, unresolved quarrels, and unwashed laundry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Work had become </a:t>
            </a:r>
            <a:r>
              <a:rPr lang="en-US" dirty="0"/>
              <a:t>a world of relative harmony, companionship, and understanding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Family friendly workplaces </a:t>
            </a:r>
            <a:endParaRPr lang="en-US" sz="2800" dirty="0">
              <a:solidFill>
                <a:srgbClr val="1782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28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Family friendly workplaces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and childless workers are beginning to speak out against family friendly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They feel that workers </a:t>
            </a:r>
            <a:r>
              <a:rPr lang="en-US" dirty="0"/>
              <a:t>with few family obligations are footing the bill for these </a:t>
            </a:r>
            <a:r>
              <a:rPr lang="en-US" dirty="0" smtClean="0"/>
              <a:t>policies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Compared to other employees, single, childless </a:t>
            </a:r>
            <a:r>
              <a:rPr lang="en-US" dirty="0" smtClean="0"/>
              <a:t>workers say they </a:t>
            </a:r>
            <a:r>
              <a:rPr lang="en-US" dirty="0"/>
              <a:t>work longer hours, receive fewer benefits, and have less flexible vacation time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4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The domestic division of labor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0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Domestic 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invisibility of domestic work stems from two important sources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Domestic work </a:t>
            </a:r>
            <a:r>
              <a:rPr lang="en-US" dirty="0"/>
              <a:t>is a “labor of love” and not work at all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Domestic work </a:t>
            </a:r>
            <a:r>
              <a:rPr lang="en-US" dirty="0"/>
              <a:t>is unpaid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572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Domestic work </a:t>
            </a:r>
            <a:endParaRPr lang="en-US" sz="28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323317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4361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Domestic work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47" y="1752598"/>
            <a:ext cx="3290431" cy="5043615"/>
          </a:xfrm>
        </p:spPr>
      </p:pic>
    </p:spTree>
    <p:extLst>
      <p:ext uri="{BB962C8B-B14F-4D97-AF65-F5344CB8AC3E}">
        <p14:creationId xmlns:p14="http://schemas.microsoft.com/office/powerpoint/2010/main" val="3067681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“second shift”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Because </a:t>
            </a:r>
            <a:r>
              <a:rPr lang="en-US" sz="2600" dirty="0" smtClean="0"/>
              <a:t>of </a:t>
            </a:r>
            <a:r>
              <a:rPr lang="en-US" sz="2600" dirty="0"/>
              <a:t>persistent gender </a:t>
            </a:r>
            <a:r>
              <a:rPr lang="en-US" sz="2600" dirty="0" smtClean="0"/>
              <a:t>disparity in household and childcare responsibilities, </a:t>
            </a:r>
            <a:r>
              <a:rPr lang="en-US" sz="2600" dirty="0"/>
              <a:t>Arlie Hochschild and Anne Machung (1989) point out that the average working wife routinely works two </a:t>
            </a:r>
            <a:r>
              <a:rPr lang="en-US" sz="2600" dirty="0" smtClean="0"/>
              <a:t>shifts – </a:t>
            </a:r>
            <a:r>
              <a:rPr lang="en-US" sz="2600" dirty="0" smtClean="0">
                <a:solidFill>
                  <a:srgbClr val="FF0000"/>
                </a:solidFill>
              </a:rPr>
              <a:t>one </a:t>
            </a:r>
            <a:r>
              <a:rPr lang="en-US" sz="2600" dirty="0">
                <a:solidFill>
                  <a:srgbClr val="FF0000"/>
                </a:solidFill>
              </a:rPr>
              <a:t>at the office and one at home 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domestic work </a:t>
            </a:r>
            <a:r>
              <a:rPr lang="en-US" sz="2600" dirty="0" smtClean="0"/>
              <a:t>men tends to do is </a:t>
            </a:r>
            <a:r>
              <a:rPr lang="en-US" sz="2600" dirty="0"/>
              <a:t>different from the work women do (Lee and Waite 2005</a:t>
            </a:r>
            <a:r>
              <a:rPr lang="en-US" sz="2600" dirty="0" smtClean="0"/>
              <a:t>)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 smtClean="0"/>
              <a:t>When </a:t>
            </a:r>
            <a:r>
              <a:rPr lang="en-US" sz="2600" dirty="0"/>
              <a:t>women earn more than men, couples </a:t>
            </a:r>
            <a:r>
              <a:rPr lang="en-US" sz="2600" dirty="0" smtClean="0"/>
              <a:t>may </a:t>
            </a:r>
            <a:r>
              <a:rPr lang="en-US" sz="2600" dirty="0"/>
              <a:t>resort to a traditional division of labor in order to reinforce gender differences that could be undermined by the </a:t>
            </a:r>
            <a:r>
              <a:rPr lang="en-US" sz="2600" dirty="0" smtClean="0"/>
              <a:t>interchanging </a:t>
            </a:r>
            <a:r>
              <a:rPr lang="en-US" sz="2600" dirty="0"/>
              <a:t>of traditional economic roles (Arrighi and Maume </a:t>
            </a:r>
            <a:r>
              <a:rPr lang="en-US" sz="2600" dirty="0" smtClean="0"/>
              <a:t>2000)</a:t>
            </a:r>
          </a:p>
          <a:p>
            <a:pPr marL="284400" indent="-28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600" dirty="0"/>
              <a:t>H</a:t>
            </a:r>
            <a:r>
              <a:rPr lang="en-US" sz="2600" dirty="0" smtClean="0"/>
              <a:t>aving </a:t>
            </a:r>
            <a:r>
              <a:rPr lang="en-US" sz="2600" dirty="0"/>
              <a:t>children often means more work inside the house for women and more work outside the house for men (Cowan and Cowan 2000)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“Women’s work”, “men’s help”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Many </a:t>
            </a:r>
            <a:r>
              <a:rPr lang="en-US" dirty="0"/>
              <a:t>men define </a:t>
            </a:r>
            <a:r>
              <a:rPr lang="en-US" dirty="0" smtClean="0"/>
              <a:t>domestic work </a:t>
            </a:r>
            <a:r>
              <a:rPr lang="en-US" dirty="0"/>
              <a:t>as “help” (Hochschild and Machung 1989</a:t>
            </a:r>
            <a:r>
              <a:rPr lang="en-US" dirty="0" smtClean="0"/>
              <a:t>)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some fathers tend to refer to their responsibility for childcare as “babysitting”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key social element of “help</a:t>
            </a:r>
            <a:r>
              <a:rPr lang="en-US" dirty="0" smtClean="0"/>
              <a:t>” </a:t>
            </a:r>
            <a:r>
              <a:rPr lang="en-US" dirty="0"/>
              <a:t>is that it obligates the individual receiving </a:t>
            </a:r>
            <a:r>
              <a:rPr lang="en-US" dirty="0" smtClean="0"/>
              <a:t>assistance </a:t>
            </a:r>
            <a:r>
              <a:rPr lang="en-US" dirty="0"/>
              <a:t>to express </a:t>
            </a:r>
            <a:r>
              <a:rPr lang="en-US" dirty="0" smtClean="0"/>
              <a:t>gratitude 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Defining </a:t>
            </a:r>
            <a:r>
              <a:rPr lang="en-US" dirty="0"/>
              <a:t>unpaid household labor and childrearing as “women’s work” upholds male privilege in society</a:t>
            </a:r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Are we experiencing </a:t>
            </a:r>
            <a:r>
              <a:rPr lang="en-US" dirty="0"/>
              <a:t>as a “stalled revolution</a:t>
            </a:r>
            <a:r>
              <a:rPr lang="en-US" dirty="0" smtClean="0"/>
              <a:t>”? </a:t>
            </a:r>
            <a:endParaRPr lang="en-US" dirty="0"/>
          </a:p>
          <a:p>
            <a:pPr marL="284400" indent="-2844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10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contemporary belief that family life and work life are separate spheres emerged with industrialization in the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Women’s </a:t>
            </a:r>
            <a:r>
              <a:rPr lang="en-US" dirty="0"/>
              <a:t>experiences in the labor force </a:t>
            </a:r>
            <a:r>
              <a:rPr lang="en-US" dirty="0" smtClean="0"/>
              <a:t>– from the jobs they occupy to the wages they earn – are </a:t>
            </a:r>
            <a:r>
              <a:rPr lang="en-US" dirty="0"/>
              <a:t>still tied to the ideology of separate spheres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dramatic increase in dual-earner </a:t>
            </a:r>
            <a:r>
              <a:rPr lang="en-US" dirty="0" smtClean="0"/>
              <a:t>families </a:t>
            </a:r>
            <a:r>
              <a:rPr lang="en-US" dirty="0"/>
              <a:t>has placed unprecedented demands on the workplace to accommodate employees with family obligations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growing presence of women in the labor force has not been accompanied by a significant increase in the responsibility men take for domestic work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we have been…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Introduction to sociology of the family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Family </a:t>
            </a:r>
            <a:r>
              <a:rPr lang="en-US" sz="2400" dirty="0"/>
              <a:t>as a social construct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Normal family ideology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Conceptual frameworks in the analysis of the family</a:t>
            </a:r>
          </a:p>
        </p:txBody>
      </p:sp>
    </p:spTree>
    <p:extLst>
      <p:ext uri="{BB962C8B-B14F-4D97-AF65-F5344CB8AC3E}">
        <p14:creationId xmlns:p14="http://schemas.microsoft.com/office/powerpoint/2010/main" val="1336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we are going…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Family Formation, Transitions, and Dissolution 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Romantic love and courtship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and cohabitation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Gender and the division of labor part 1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Sex and gender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Doing gender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Gender and power in families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Gender and the division of labor part 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(Today)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Parenthood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Divorce</a:t>
            </a:r>
          </a:p>
        </p:txBody>
      </p:sp>
    </p:spTree>
    <p:extLst>
      <p:ext uri="{BB962C8B-B14F-4D97-AF65-F5344CB8AC3E}">
        <p14:creationId xmlns:p14="http://schemas.microsoft.com/office/powerpoint/2010/main" val="9333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this lecture…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Gender and the Division of Labor Part 2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Two Worlds? Work and Family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Family Friendly Workplaces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Domestic Division of Labor </a:t>
            </a:r>
          </a:p>
        </p:txBody>
      </p:sp>
    </p:spTree>
    <p:extLst>
      <p:ext uri="{BB962C8B-B14F-4D97-AF65-F5344CB8AC3E}">
        <p14:creationId xmlns:p14="http://schemas.microsoft.com/office/powerpoint/2010/main" val="8397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Two Worlds?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Work </a:t>
            </a:r>
            <a:r>
              <a:rPr lang="en-US" sz="3600" dirty="0"/>
              <a:t>and Family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3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Agricultural society</a:t>
            </a:r>
            <a:endParaRPr lang="en-US" sz="32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672085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65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Industrial society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7619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6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ideology of separate spheres 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Ideology of separate spheres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/>
              <a:t>The widespread belief that women’s place </a:t>
            </a:r>
            <a:r>
              <a:rPr lang="en-US" sz="2000" dirty="0" smtClean="0">
                <a:solidFill>
                  <a:schemeClr val="tx2"/>
                </a:solidFill>
              </a:rPr>
              <a:t>should be </a:t>
            </a:r>
            <a:r>
              <a:rPr lang="en-US" sz="2000" dirty="0" smtClean="0"/>
              <a:t>in the home (the private sphere) and men’s </a:t>
            </a:r>
            <a:r>
              <a:rPr lang="en-US" sz="2000" dirty="0" smtClean="0">
                <a:solidFill>
                  <a:srgbClr val="1782BF"/>
                </a:solidFill>
              </a:rPr>
              <a:t>should be </a:t>
            </a:r>
            <a:r>
              <a:rPr lang="en-US" sz="2000" dirty="0" smtClean="0"/>
              <a:t>in the work world outside the home (the public sphere)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0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/>
              <a:t>Men were assumed to be naturally strict, aggressive, calculating, rational, and bold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/>
              <a:t>Women were assumed to be naturally nurturing, demure, and sacrificial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323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31530</TotalTime>
  <Words>1986</Words>
  <Application>Microsoft Office PowerPoint</Application>
  <PresentationFormat>On-screen Show (4:3)</PresentationFormat>
  <Paragraphs>264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Essential</vt:lpstr>
      <vt:lpstr>Lecture 6:  gender and the division of labor part 2</vt:lpstr>
      <vt:lpstr>Announcement </vt:lpstr>
      <vt:lpstr>Where we have been…</vt:lpstr>
      <vt:lpstr>Where we are going…</vt:lpstr>
      <vt:lpstr>In this lecture…</vt:lpstr>
      <vt:lpstr>Two Worlds?  Work and Family</vt:lpstr>
      <vt:lpstr>Agricultural society</vt:lpstr>
      <vt:lpstr>Industrial society </vt:lpstr>
      <vt:lpstr>The ideology of separate spheres </vt:lpstr>
      <vt:lpstr>Discounting women’s work in industrial society </vt:lpstr>
      <vt:lpstr>Discounting women’s work in industrial society </vt:lpstr>
      <vt:lpstr>Gender in the workplace: discrimination built into the system </vt:lpstr>
      <vt:lpstr>Gender in the workplace: discrimination built into the system </vt:lpstr>
      <vt:lpstr>Gender in the workplace:  the wage gap </vt:lpstr>
      <vt:lpstr>Gender in the workplace:  the wage gap</vt:lpstr>
      <vt:lpstr>Family friendly workplaces </vt:lpstr>
      <vt:lpstr>Family leave policies in Singapore </vt:lpstr>
      <vt:lpstr>Family leave policies in Singapore </vt:lpstr>
      <vt:lpstr>Family leave policies around  the world</vt:lpstr>
      <vt:lpstr>Family leave policies around  the world</vt:lpstr>
      <vt:lpstr>Family friendly workplaces </vt:lpstr>
      <vt:lpstr>Family friendly workplaces </vt:lpstr>
      <vt:lpstr>The domestic division of labor </vt:lpstr>
      <vt:lpstr>Domestic work </vt:lpstr>
      <vt:lpstr>Domestic work </vt:lpstr>
      <vt:lpstr>Domestic work </vt:lpstr>
      <vt:lpstr>The “second shift”</vt:lpstr>
      <vt:lpstr>“Women’s work”, “men’s help”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gender studies </dc:title>
  <dc:creator>Kenneth</dc:creator>
  <cp:lastModifiedBy>Leanne Tan</cp:lastModifiedBy>
  <cp:revision>1143</cp:revision>
  <cp:lastPrinted>2015-08-17T13:19:07Z</cp:lastPrinted>
  <dcterms:created xsi:type="dcterms:W3CDTF">2015-05-13T03:37:12Z</dcterms:created>
  <dcterms:modified xsi:type="dcterms:W3CDTF">2015-09-29T02:57:56Z</dcterms:modified>
</cp:coreProperties>
</file>