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320" r:id="rId3"/>
    <p:sldId id="389" r:id="rId4"/>
    <p:sldId id="459" r:id="rId5"/>
    <p:sldId id="392" r:id="rId6"/>
    <p:sldId id="432" r:id="rId7"/>
    <p:sldId id="446" r:id="rId8"/>
    <p:sldId id="448" r:id="rId9"/>
    <p:sldId id="460" r:id="rId10"/>
    <p:sldId id="347" r:id="rId11"/>
    <p:sldId id="461" r:id="rId12"/>
    <p:sldId id="434" r:id="rId13"/>
    <p:sldId id="462" r:id="rId14"/>
    <p:sldId id="463" r:id="rId15"/>
    <p:sldId id="350" r:id="rId16"/>
    <p:sldId id="454" r:id="rId17"/>
    <p:sldId id="465" r:id="rId18"/>
    <p:sldId id="467" r:id="rId19"/>
    <p:sldId id="469" r:id="rId20"/>
    <p:sldId id="478" r:id="rId21"/>
    <p:sldId id="472" r:id="rId22"/>
    <p:sldId id="471" r:id="rId23"/>
    <p:sldId id="473" r:id="rId24"/>
    <p:sldId id="474" r:id="rId25"/>
    <p:sldId id="475" r:id="rId26"/>
    <p:sldId id="476" r:id="rId27"/>
    <p:sldId id="477" r:id="rId28"/>
    <p:sldId id="44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C6DC07-058F-C848-A13C-9356DFF8968B}">
          <p14:sldIdLst>
            <p14:sldId id="256"/>
            <p14:sldId id="320"/>
            <p14:sldId id="389"/>
            <p14:sldId id="459"/>
            <p14:sldId id="392"/>
            <p14:sldId id="432"/>
            <p14:sldId id="446"/>
            <p14:sldId id="448"/>
            <p14:sldId id="460"/>
            <p14:sldId id="347"/>
            <p14:sldId id="461"/>
            <p14:sldId id="434"/>
            <p14:sldId id="462"/>
            <p14:sldId id="463"/>
            <p14:sldId id="350"/>
            <p14:sldId id="454"/>
            <p14:sldId id="465"/>
            <p14:sldId id="467"/>
            <p14:sldId id="469"/>
            <p14:sldId id="478"/>
            <p14:sldId id="472"/>
            <p14:sldId id="471"/>
            <p14:sldId id="473"/>
            <p14:sldId id="474"/>
            <p14:sldId id="475"/>
            <p14:sldId id="476"/>
            <p14:sldId id="477"/>
            <p14:sldId id="4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58" autoAdjust="0"/>
  </p:normalViewPr>
  <p:slideViewPr>
    <p:cSldViewPr snapToGrid="0" snapToObjects="1">
      <p:cViewPr>
        <p:scale>
          <a:sx n="66" d="100"/>
          <a:sy n="66" d="100"/>
        </p:scale>
        <p:origin x="1280" y="-300"/>
      </p:cViewPr>
      <p:guideLst>
        <p:guide orient="horz" pos="2160"/>
        <p:guide pos="2880"/>
      </p:guideLst>
    </p:cSldViewPr>
  </p:slideViewPr>
  <p:notesTextViewPr>
    <p:cViewPr>
      <p:scale>
        <a:sx n="100" d="100"/>
        <a:sy n="100" d="100"/>
      </p:scale>
      <p:origin x="0" y="0"/>
    </p:cViewPr>
  </p:notesTextViewPr>
  <p:notesViewPr>
    <p:cSldViewPr snapToGrid="0" snapToObjects="1">
      <p:cViewPr>
        <p:scale>
          <a:sx n="150" d="100"/>
          <a:sy n="150" d="100"/>
        </p:scale>
        <p:origin x="-4296" y="6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2110B1-D9EE-48A8-803E-3226AF03C5E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SG"/>
        </a:p>
      </dgm:t>
    </dgm:pt>
    <dgm:pt modelId="{0C5A34B9-9EF4-42BD-9878-3D56EF043498}">
      <dgm:prSet phldrT="[Text]"/>
      <dgm:spPr/>
      <dgm:t>
        <a:bodyPr/>
        <a:lstStyle/>
        <a:p>
          <a:r>
            <a:rPr lang="en-US" b="1" dirty="0" smtClean="0"/>
            <a:t>Parents must provide enough income and provide safe housing in neighborhoods with good schools </a:t>
          </a:r>
          <a:endParaRPr lang="en-SG" b="1" dirty="0"/>
        </a:p>
      </dgm:t>
    </dgm:pt>
    <dgm:pt modelId="{B51BC0B4-D84C-4663-9125-F00E2D91EDA1}" type="parTrans" cxnId="{5F8F05C4-B73B-4A3A-AD67-F4A2FF829320}">
      <dgm:prSet/>
      <dgm:spPr/>
      <dgm:t>
        <a:bodyPr/>
        <a:lstStyle/>
        <a:p>
          <a:endParaRPr lang="en-SG"/>
        </a:p>
      </dgm:t>
    </dgm:pt>
    <dgm:pt modelId="{2535B321-15A3-4686-8C7C-3116D2D007C0}" type="sibTrans" cxnId="{5F8F05C4-B73B-4A3A-AD67-F4A2FF829320}">
      <dgm:prSet/>
      <dgm:spPr/>
      <dgm:t>
        <a:bodyPr/>
        <a:lstStyle/>
        <a:p>
          <a:endParaRPr lang="en-SG"/>
        </a:p>
      </dgm:t>
    </dgm:pt>
    <dgm:pt modelId="{CFD7307D-FAD3-41DD-A6FF-339452C5AB23}">
      <dgm:prSet/>
      <dgm:spPr/>
      <dgm:t>
        <a:bodyPr/>
        <a:lstStyle/>
        <a:p>
          <a:r>
            <a:rPr lang="en-US" b="1" dirty="0" smtClean="0"/>
            <a:t>Parents must search exhaustively for childcare providers and continually monitor their quality  </a:t>
          </a:r>
          <a:endParaRPr lang="en-SG" b="1" dirty="0" smtClean="0"/>
        </a:p>
      </dgm:t>
    </dgm:pt>
    <dgm:pt modelId="{A5DF3E5D-DB93-42B1-ADBB-63302DE0F56C}" type="parTrans" cxnId="{050D991A-D87E-4D69-AEC0-6C7653185E09}">
      <dgm:prSet/>
      <dgm:spPr/>
      <dgm:t>
        <a:bodyPr/>
        <a:lstStyle/>
        <a:p>
          <a:endParaRPr lang="en-SG"/>
        </a:p>
      </dgm:t>
    </dgm:pt>
    <dgm:pt modelId="{C2E13C40-1DC8-4A5B-9921-37D2AD48CFD9}" type="sibTrans" cxnId="{050D991A-D87E-4D69-AEC0-6C7653185E09}">
      <dgm:prSet/>
      <dgm:spPr/>
      <dgm:t>
        <a:bodyPr/>
        <a:lstStyle/>
        <a:p>
          <a:endParaRPr lang="en-SG"/>
        </a:p>
      </dgm:t>
    </dgm:pt>
    <dgm:pt modelId="{903424CD-5446-4615-9D6C-500E6E574AD9}">
      <dgm:prSet/>
      <dgm:spPr/>
      <dgm:t>
        <a:bodyPr/>
        <a:lstStyle/>
        <a:p>
          <a:r>
            <a:rPr lang="en-US" b="1" dirty="0" smtClean="0"/>
            <a:t>Parents must read and play music to their children daily to encourage brain development and constantly supervise their play</a:t>
          </a:r>
          <a:endParaRPr lang="en-SG" b="1" dirty="0" smtClean="0"/>
        </a:p>
      </dgm:t>
    </dgm:pt>
    <dgm:pt modelId="{181FFED2-9B3A-4ACD-9E37-972CD4A03217}" type="parTrans" cxnId="{D863C9E1-6286-479E-89AF-57AB509B2D57}">
      <dgm:prSet/>
      <dgm:spPr/>
      <dgm:t>
        <a:bodyPr/>
        <a:lstStyle/>
        <a:p>
          <a:endParaRPr lang="en-SG"/>
        </a:p>
      </dgm:t>
    </dgm:pt>
    <dgm:pt modelId="{98BC8F6C-60BA-498B-9F79-D4852A651EFC}" type="sibTrans" cxnId="{D863C9E1-6286-479E-89AF-57AB509B2D57}">
      <dgm:prSet/>
      <dgm:spPr/>
      <dgm:t>
        <a:bodyPr/>
        <a:lstStyle/>
        <a:p>
          <a:endParaRPr lang="en-SG"/>
        </a:p>
      </dgm:t>
    </dgm:pt>
    <dgm:pt modelId="{B09A0136-9182-41FB-AB50-E2CECCDF7CF1}">
      <dgm:prSet/>
      <dgm:spPr/>
      <dgm:t>
        <a:bodyPr/>
        <a:lstStyle/>
        <a:p>
          <a:r>
            <a:rPr lang="en-US" b="1" dirty="0" smtClean="0"/>
            <a:t>Parents must provide healthy, well-balanced meals and opportunities for exercise </a:t>
          </a:r>
          <a:endParaRPr lang="en-SG" b="1" dirty="0" smtClean="0"/>
        </a:p>
      </dgm:t>
    </dgm:pt>
    <dgm:pt modelId="{6E580E8A-700E-485D-8EF4-DF2F090E12C5}" type="parTrans" cxnId="{19ED3004-A41F-4125-95D4-58EAE4D79543}">
      <dgm:prSet/>
      <dgm:spPr/>
      <dgm:t>
        <a:bodyPr/>
        <a:lstStyle/>
        <a:p>
          <a:endParaRPr lang="en-SG"/>
        </a:p>
      </dgm:t>
    </dgm:pt>
    <dgm:pt modelId="{B66AD97C-38D0-4D70-853F-8C656EEDCB78}" type="sibTrans" cxnId="{19ED3004-A41F-4125-95D4-58EAE4D79543}">
      <dgm:prSet/>
      <dgm:spPr/>
      <dgm:t>
        <a:bodyPr/>
        <a:lstStyle/>
        <a:p>
          <a:endParaRPr lang="en-SG"/>
        </a:p>
      </dgm:t>
    </dgm:pt>
    <dgm:pt modelId="{17D6ECD2-1870-48A2-ADF7-8C676E151BBF}">
      <dgm:prSet/>
      <dgm:spPr/>
      <dgm:t>
        <a:bodyPr/>
        <a:lstStyle/>
        <a:p>
          <a:r>
            <a:rPr lang="en-US" b="1" dirty="0" smtClean="0"/>
            <a:t>Parents must protect children from dangers associated with unsafe water, pesticides on food, and exposure to sun </a:t>
          </a:r>
          <a:endParaRPr lang="en-SG" b="1" dirty="0" smtClean="0"/>
        </a:p>
      </dgm:t>
    </dgm:pt>
    <dgm:pt modelId="{486EEC5C-4097-4C95-9492-DD16CE918A1A}" type="parTrans" cxnId="{E9305AD9-5624-42F4-914A-08F94CA4DEF0}">
      <dgm:prSet/>
      <dgm:spPr/>
      <dgm:t>
        <a:bodyPr/>
        <a:lstStyle/>
        <a:p>
          <a:endParaRPr lang="en-SG"/>
        </a:p>
      </dgm:t>
    </dgm:pt>
    <dgm:pt modelId="{92529510-8E8A-454E-A7CE-6334BC4E3935}" type="sibTrans" cxnId="{E9305AD9-5624-42F4-914A-08F94CA4DEF0}">
      <dgm:prSet/>
      <dgm:spPr/>
      <dgm:t>
        <a:bodyPr/>
        <a:lstStyle/>
        <a:p>
          <a:endParaRPr lang="en-SG"/>
        </a:p>
      </dgm:t>
    </dgm:pt>
    <dgm:pt modelId="{9C541282-11D8-4C0A-A060-12DBEC8839CC}">
      <dgm:prSet/>
      <dgm:spPr/>
      <dgm:t>
        <a:bodyPr/>
        <a:lstStyle/>
        <a:p>
          <a:r>
            <a:rPr lang="en-US" b="1" dirty="0" smtClean="0"/>
            <a:t>Parents are expected to monitor children watching TV or movies and control Internet usage to protect them from excessive violence, profanity, and sexually explicit images</a:t>
          </a:r>
          <a:endParaRPr lang="en-SG" b="1" dirty="0" smtClean="0"/>
        </a:p>
      </dgm:t>
    </dgm:pt>
    <dgm:pt modelId="{53709A51-1F4C-49B1-85E2-12E6BFCE79C4}" type="parTrans" cxnId="{781DE612-EC4B-4159-AB51-01E67B23A4D9}">
      <dgm:prSet/>
      <dgm:spPr/>
      <dgm:t>
        <a:bodyPr/>
        <a:lstStyle/>
        <a:p>
          <a:endParaRPr lang="en-SG"/>
        </a:p>
      </dgm:t>
    </dgm:pt>
    <dgm:pt modelId="{D44E5044-2814-49C2-A73C-0C87EB6F73D1}" type="sibTrans" cxnId="{781DE612-EC4B-4159-AB51-01E67B23A4D9}">
      <dgm:prSet/>
      <dgm:spPr/>
      <dgm:t>
        <a:bodyPr/>
        <a:lstStyle/>
        <a:p>
          <a:endParaRPr lang="en-SG"/>
        </a:p>
      </dgm:t>
    </dgm:pt>
    <dgm:pt modelId="{661D2699-8609-4C2D-9D35-D61D19B21B83}">
      <dgm:prSet/>
      <dgm:spPr/>
      <dgm:t>
        <a:bodyPr/>
        <a:lstStyle/>
        <a:p>
          <a:r>
            <a:rPr lang="en-US" b="1" dirty="0" smtClean="0"/>
            <a:t>Parents must teach children proper moral values and positive behaviors  </a:t>
          </a:r>
          <a:endParaRPr lang="en-SG" b="1" dirty="0" smtClean="0"/>
        </a:p>
      </dgm:t>
    </dgm:pt>
    <dgm:pt modelId="{D7268E09-3E3A-441E-AF73-AB93825FAD98}" type="parTrans" cxnId="{639400FB-1AC1-4BB0-ACB0-543B82744EBC}">
      <dgm:prSet/>
      <dgm:spPr/>
      <dgm:t>
        <a:bodyPr/>
        <a:lstStyle/>
        <a:p>
          <a:endParaRPr lang="en-SG"/>
        </a:p>
      </dgm:t>
    </dgm:pt>
    <dgm:pt modelId="{212D43A0-DAAC-4135-8297-22B81CDA7EAA}" type="sibTrans" cxnId="{639400FB-1AC1-4BB0-ACB0-543B82744EBC}">
      <dgm:prSet/>
      <dgm:spPr/>
      <dgm:t>
        <a:bodyPr/>
        <a:lstStyle/>
        <a:p>
          <a:endParaRPr lang="en-SG"/>
        </a:p>
      </dgm:t>
    </dgm:pt>
    <dgm:pt modelId="{B8A1B57F-B661-4509-BF76-F458B611C734}">
      <dgm:prSet/>
      <dgm:spPr/>
      <dgm:t>
        <a:bodyPr/>
        <a:lstStyle/>
        <a:p>
          <a:r>
            <a:rPr lang="en-US" b="1" dirty="0" smtClean="0"/>
            <a:t>When the children are older, parents are expected to know their friends and watch for signs of precocious sexuality, eating disorders, depression, drug use, or aggression  </a:t>
          </a:r>
          <a:endParaRPr lang="en-SG" b="1" dirty="0" smtClean="0"/>
        </a:p>
      </dgm:t>
    </dgm:pt>
    <dgm:pt modelId="{928EB10E-E9BF-4358-885D-C5A58F8C0F7A}" type="parTrans" cxnId="{D53C94C9-EEE9-48C9-9690-D952884CA55D}">
      <dgm:prSet/>
      <dgm:spPr/>
      <dgm:t>
        <a:bodyPr/>
        <a:lstStyle/>
        <a:p>
          <a:endParaRPr lang="en-SG"/>
        </a:p>
      </dgm:t>
    </dgm:pt>
    <dgm:pt modelId="{4A22AEA2-738A-4DC7-AFE0-6AF172B61BCC}" type="sibTrans" cxnId="{D53C94C9-EEE9-48C9-9690-D952884CA55D}">
      <dgm:prSet/>
      <dgm:spPr/>
      <dgm:t>
        <a:bodyPr/>
        <a:lstStyle/>
        <a:p>
          <a:endParaRPr lang="en-SG"/>
        </a:p>
      </dgm:t>
    </dgm:pt>
    <dgm:pt modelId="{9F97682E-7184-4052-B516-4F382F56B2B5}" type="pres">
      <dgm:prSet presAssocID="{892110B1-D9EE-48A8-803E-3226AF03C5E5}" presName="diagram" presStyleCnt="0">
        <dgm:presLayoutVars>
          <dgm:dir/>
          <dgm:resizeHandles val="exact"/>
        </dgm:presLayoutVars>
      </dgm:prSet>
      <dgm:spPr/>
      <dgm:t>
        <a:bodyPr/>
        <a:lstStyle/>
        <a:p>
          <a:endParaRPr lang="en-SG"/>
        </a:p>
      </dgm:t>
    </dgm:pt>
    <dgm:pt modelId="{371701DA-A39A-4EF2-8B41-16F23C1BBC07}" type="pres">
      <dgm:prSet presAssocID="{0C5A34B9-9EF4-42BD-9878-3D56EF043498}" presName="node" presStyleLbl="node1" presStyleIdx="0" presStyleCnt="8">
        <dgm:presLayoutVars>
          <dgm:bulletEnabled val="1"/>
        </dgm:presLayoutVars>
      </dgm:prSet>
      <dgm:spPr/>
      <dgm:t>
        <a:bodyPr/>
        <a:lstStyle/>
        <a:p>
          <a:endParaRPr lang="en-SG"/>
        </a:p>
      </dgm:t>
    </dgm:pt>
    <dgm:pt modelId="{22E59865-B84B-46A4-BCD2-CBA1B3A62AE5}" type="pres">
      <dgm:prSet presAssocID="{2535B321-15A3-4686-8C7C-3116D2D007C0}" presName="sibTrans" presStyleCnt="0"/>
      <dgm:spPr/>
    </dgm:pt>
    <dgm:pt modelId="{CBC31F23-4F35-484F-87C1-4CCBB96D808D}" type="pres">
      <dgm:prSet presAssocID="{CFD7307D-FAD3-41DD-A6FF-339452C5AB23}" presName="node" presStyleLbl="node1" presStyleIdx="1" presStyleCnt="8">
        <dgm:presLayoutVars>
          <dgm:bulletEnabled val="1"/>
        </dgm:presLayoutVars>
      </dgm:prSet>
      <dgm:spPr/>
      <dgm:t>
        <a:bodyPr/>
        <a:lstStyle/>
        <a:p>
          <a:endParaRPr lang="en-SG"/>
        </a:p>
      </dgm:t>
    </dgm:pt>
    <dgm:pt modelId="{856138DE-62DC-4425-8F5A-A4A608023756}" type="pres">
      <dgm:prSet presAssocID="{C2E13C40-1DC8-4A5B-9921-37D2AD48CFD9}" presName="sibTrans" presStyleCnt="0"/>
      <dgm:spPr/>
    </dgm:pt>
    <dgm:pt modelId="{776190F4-87DF-4D5E-A416-94F51FA04165}" type="pres">
      <dgm:prSet presAssocID="{903424CD-5446-4615-9D6C-500E6E574AD9}" presName="node" presStyleLbl="node1" presStyleIdx="2" presStyleCnt="8">
        <dgm:presLayoutVars>
          <dgm:bulletEnabled val="1"/>
        </dgm:presLayoutVars>
      </dgm:prSet>
      <dgm:spPr/>
      <dgm:t>
        <a:bodyPr/>
        <a:lstStyle/>
        <a:p>
          <a:endParaRPr lang="en-SG"/>
        </a:p>
      </dgm:t>
    </dgm:pt>
    <dgm:pt modelId="{7C79738B-3C8D-41EE-9BCE-4475777859EF}" type="pres">
      <dgm:prSet presAssocID="{98BC8F6C-60BA-498B-9F79-D4852A651EFC}" presName="sibTrans" presStyleCnt="0"/>
      <dgm:spPr/>
    </dgm:pt>
    <dgm:pt modelId="{B47B88A8-0AA6-4F21-8787-1BBB233D8189}" type="pres">
      <dgm:prSet presAssocID="{B09A0136-9182-41FB-AB50-E2CECCDF7CF1}" presName="node" presStyleLbl="node1" presStyleIdx="3" presStyleCnt="8">
        <dgm:presLayoutVars>
          <dgm:bulletEnabled val="1"/>
        </dgm:presLayoutVars>
      </dgm:prSet>
      <dgm:spPr/>
      <dgm:t>
        <a:bodyPr/>
        <a:lstStyle/>
        <a:p>
          <a:endParaRPr lang="en-SG"/>
        </a:p>
      </dgm:t>
    </dgm:pt>
    <dgm:pt modelId="{A1E1A99F-9BD4-4C86-8C55-6CD70FE8CCEF}" type="pres">
      <dgm:prSet presAssocID="{B66AD97C-38D0-4D70-853F-8C656EEDCB78}" presName="sibTrans" presStyleCnt="0"/>
      <dgm:spPr/>
    </dgm:pt>
    <dgm:pt modelId="{DCFE33A8-5C6B-4AF8-A34D-645A0DC00749}" type="pres">
      <dgm:prSet presAssocID="{17D6ECD2-1870-48A2-ADF7-8C676E151BBF}" presName="node" presStyleLbl="node1" presStyleIdx="4" presStyleCnt="8">
        <dgm:presLayoutVars>
          <dgm:bulletEnabled val="1"/>
        </dgm:presLayoutVars>
      </dgm:prSet>
      <dgm:spPr/>
      <dgm:t>
        <a:bodyPr/>
        <a:lstStyle/>
        <a:p>
          <a:endParaRPr lang="en-SG"/>
        </a:p>
      </dgm:t>
    </dgm:pt>
    <dgm:pt modelId="{2E60A188-CC6D-49B3-8AC3-6C40BB212FC5}" type="pres">
      <dgm:prSet presAssocID="{92529510-8E8A-454E-A7CE-6334BC4E3935}" presName="sibTrans" presStyleCnt="0"/>
      <dgm:spPr/>
    </dgm:pt>
    <dgm:pt modelId="{25BFA669-CB4B-437E-909C-FC48C49F6E73}" type="pres">
      <dgm:prSet presAssocID="{9C541282-11D8-4C0A-A060-12DBEC8839CC}" presName="node" presStyleLbl="node1" presStyleIdx="5" presStyleCnt="8">
        <dgm:presLayoutVars>
          <dgm:bulletEnabled val="1"/>
        </dgm:presLayoutVars>
      </dgm:prSet>
      <dgm:spPr/>
      <dgm:t>
        <a:bodyPr/>
        <a:lstStyle/>
        <a:p>
          <a:endParaRPr lang="en-SG"/>
        </a:p>
      </dgm:t>
    </dgm:pt>
    <dgm:pt modelId="{846610F9-05E0-4AF1-966E-A8CA307D7E2F}" type="pres">
      <dgm:prSet presAssocID="{D44E5044-2814-49C2-A73C-0C87EB6F73D1}" presName="sibTrans" presStyleCnt="0"/>
      <dgm:spPr/>
    </dgm:pt>
    <dgm:pt modelId="{33B5B87E-C40B-40BF-8EED-166DC353F3A3}" type="pres">
      <dgm:prSet presAssocID="{661D2699-8609-4C2D-9D35-D61D19B21B83}" presName="node" presStyleLbl="node1" presStyleIdx="6" presStyleCnt="8">
        <dgm:presLayoutVars>
          <dgm:bulletEnabled val="1"/>
        </dgm:presLayoutVars>
      </dgm:prSet>
      <dgm:spPr/>
      <dgm:t>
        <a:bodyPr/>
        <a:lstStyle/>
        <a:p>
          <a:endParaRPr lang="en-SG"/>
        </a:p>
      </dgm:t>
    </dgm:pt>
    <dgm:pt modelId="{3E1218B7-2E4B-4A00-B2C5-80B7218F7EB8}" type="pres">
      <dgm:prSet presAssocID="{212D43A0-DAAC-4135-8297-22B81CDA7EAA}" presName="sibTrans" presStyleCnt="0"/>
      <dgm:spPr/>
    </dgm:pt>
    <dgm:pt modelId="{5388BB1B-3421-4B9C-881E-486720B07F53}" type="pres">
      <dgm:prSet presAssocID="{B8A1B57F-B661-4509-BF76-F458B611C734}" presName="node" presStyleLbl="node1" presStyleIdx="7" presStyleCnt="8">
        <dgm:presLayoutVars>
          <dgm:bulletEnabled val="1"/>
        </dgm:presLayoutVars>
      </dgm:prSet>
      <dgm:spPr/>
      <dgm:t>
        <a:bodyPr/>
        <a:lstStyle/>
        <a:p>
          <a:endParaRPr lang="en-SG"/>
        </a:p>
      </dgm:t>
    </dgm:pt>
  </dgm:ptLst>
  <dgm:cxnLst>
    <dgm:cxn modelId="{FD0D8401-1BAC-468B-9F67-2A418D85C02E}" type="presOf" srcId="{CFD7307D-FAD3-41DD-A6FF-339452C5AB23}" destId="{CBC31F23-4F35-484F-87C1-4CCBB96D808D}" srcOrd="0" destOrd="0" presId="urn:microsoft.com/office/officeart/2005/8/layout/default"/>
    <dgm:cxn modelId="{97FCEA9A-9BBC-4FB0-89AE-BA9AEEE7F7FA}" type="presOf" srcId="{17D6ECD2-1870-48A2-ADF7-8C676E151BBF}" destId="{DCFE33A8-5C6B-4AF8-A34D-645A0DC00749}" srcOrd="0" destOrd="0" presId="urn:microsoft.com/office/officeart/2005/8/layout/default"/>
    <dgm:cxn modelId="{781DE612-EC4B-4159-AB51-01E67B23A4D9}" srcId="{892110B1-D9EE-48A8-803E-3226AF03C5E5}" destId="{9C541282-11D8-4C0A-A060-12DBEC8839CC}" srcOrd="5" destOrd="0" parTransId="{53709A51-1F4C-49B1-85E2-12E6BFCE79C4}" sibTransId="{D44E5044-2814-49C2-A73C-0C87EB6F73D1}"/>
    <dgm:cxn modelId="{51624794-1329-4D67-990C-2E0F5F2F40E5}" type="presOf" srcId="{903424CD-5446-4615-9D6C-500E6E574AD9}" destId="{776190F4-87DF-4D5E-A416-94F51FA04165}" srcOrd="0" destOrd="0" presId="urn:microsoft.com/office/officeart/2005/8/layout/default"/>
    <dgm:cxn modelId="{639400FB-1AC1-4BB0-ACB0-543B82744EBC}" srcId="{892110B1-D9EE-48A8-803E-3226AF03C5E5}" destId="{661D2699-8609-4C2D-9D35-D61D19B21B83}" srcOrd="6" destOrd="0" parTransId="{D7268E09-3E3A-441E-AF73-AB93825FAD98}" sibTransId="{212D43A0-DAAC-4135-8297-22B81CDA7EAA}"/>
    <dgm:cxn modelId="{BC75EB09-7933-408A-A25B-FDB0963879A8}" type="presOf" srcId="{B8A1B57F-B661-4509-BF76-F458B611C734}" destId="{5388BB1B-3421-4B9C-881E-486720B07F53}" srcOrd="0" destOrd="0" presId="urn:microsoft.com/office/officeart/2005/8/layout/default"/>
    <dgm:cxn modelId="{19ED3004-A41F-4125-95D4-58EAE4D79543}" srcId="{892110B1-D9EE-48A8-803E-3226AF03C5E5}" destId="{B09A0136-9182-41FB-AB50-E2CECCDF7CF1}" srcOrd="3" destOrd="0" parTransId="{6E580E8A-700E-485D-8EF4-DF2F090E12C5}" sibTransId="{B66AD97C-38D0-4D70-853F-8C656EEDCB78}"/>
    <dgm:cxn modelId="{9FC62A45-7770-4B53-B77E-80753684BF14}" type="presOf" srcId="{661D2699-8609-4C2D-9D35-D61D19B21B83}" destId="{33B5B87E-C40B-40BF-8EED-166DC353F3A3}" srcOrd="0" destOrd="0" presId="urn:microsoft.com/office/officeart/2005/8/layout/default"/>
    <dgm:cxn modelId="{EA9B819C-9BBF-4B4F-9670-C077F6291B8E}" type="presOf" srcId="{B09A0136-9182-41FB-AB50-E2CECCDF7CF1}" destId="{B47B88A8-0AA6-4F21-8787-1BBB233D8189}" srcOrd="0" destOrd="0" presId="urn:microsoft.com/office/officeart/2005/8/layout/default"/>
    <dgm:cxn modelId="{C34E8373-D4F3-4D6D-99E3-3A4290B1D124}" type="presOf" srcId="{892110B1-D9EE-48A8-803E-3226AF03C5E5}" destId="{9F97682E-7184-4052-B516-4F382F56B2B5}" srcOrd="0" destOrd="0" presId="urn:microsoft.com/office/officeart/2005/8/layout/default"/>
    <dgm:cxn modelId="{E20F7C2E-4DAA-47C7-8601-32031315450C}" type="presOf" srcId="{0C5A34B9-9EF4-42BD-9878-3D56EF043498}" destId="{371701DA-A39A-4EF2-8B41-16F23C1BBC07}" srcOrd="0" destOrd="0" presId="urn:microsoft.com/office/officeart/2005/8/layout/default"/>
    <dgm:cxn modelId="{D53C94C9-EEE9-48C9-9690-D952884CA55D}" srcId="{892110B1-D9EE-48A8-803E-3226AF03C5E5}" destId="{B8A1B57F-B661-4509-BF76-F458B611C734}" srcOrd="7" destOrd="0" parTransId="{928EB10E-E9BF-4358-885D-C5A58F8C0F7A}" sibTransId="{4A22AEA2-738A-4DC7-AFE0-6AF172B61BCC}"/>
    <dgm:cxn modelId="{050D991A-D87E-4D69-AEC0-6C7653185E09}" srcId="{892110B1-D9EE-48A8-803E-3226AF03C5E5}" destId="{CFD7307D-FAD3-41DD-A6FF-339452C5AB23}" srcOrd="1" destOrd="0" parTransId="{A5DF3E5D-DB93-42B1-ADBB-63302DE0F56C}" sibTransId="{C2E13C40-1DC8-4A5B-9921-37D2AD48CFD9}"/>
    <dgm:cxn modelId="{A77C489F-FD71-4E1B-BD71-7B76C1FD4D73}" type="presOf" srcId="{9C541282-11D8-4C0A-A060-12DBEC8839CC}" destId="{25BFA669-CB4B-437E-909C-FC48C49F6E73}" srcOrd="0" destOrd="0" presId="urn:microsoft.com/office/officeart/2005/8/layout/default"/>
    <dgm:cxn modelId="{D863C9E1-6286-479E-89AF-57AB509B2D57}" srcId="{892110B1-D9EE-48A8-803E-3226AF03C5E5}" destId="{903424CD-5446-4615-9D6C-500E6E574AD9}" srcOrd="2" destOrd="0" parTransId="{181FFED2-9B3A-4ACD-9E37-972CD4A03217}" sibTransId="{98BC8F6C-60BA-498B-9F79-D4852A651EFC}"/>
    <dgm:cxn modelId="{5F8F05C4-B73B-4A3A-AD67-F4A2FF829320}" srcId="{892110B1-D9EE-48A8-803E-3226AF03C5E5}" destId="{0C5A34B9-9EF4-42BD-9878-3D56EF043498}" srcOrd="0" destOrd="0" parTransId="{B51BC0B4-D84C-4663-9125-F00E2D91EDA1}" sibTransId="{2535B321-15A3-4686-8C7C-3116D2D007C0}"/>
    <dgm:cxn modelId="{E9305AD9-5624-42F4-914A-08F94CA4DEF0}" srcId="{892110B1-D9EE-48A8-803E-3226AF03C5E5}" destId="{17D6ECD2-1870-48A2-ADF7-8C676E151BBF}" srcOrd="4" destOrd="0" parTransId="{486EEC5C-4097-4C95-9492-DD16CE918A1A}" sibTransId="{92529510-8E8A-454E-A7CE-6334BC4E3935}"/>
    <dgm:cxn modelId="{C085C7A2-2BBA-4A8B-9F6C-9E11219C01EA}" type="presParOf" srcId="{9F97682E-7184-4052-B516-4F382F56B2B5}" destId="{371701DA-A39A-4EF2-8B41-16F23C1BBC07}" srcOrd="0" destOrd="0" presId="urn:microsoft.com/office/officeart/2005/8/layout/default"/>
    <dgm:cxn modelId="{B6F9F687-30DC-4501-8A86-272341276BC0}" type="presParOf" srcId="{9F97682E-7184-4052-B516-4F382F56B2B5}" destId="{22E59865-B84B-46A4-BCD2-CBA1B3A62AE5}" srcOrd="1" destOrd="0" presId="urn:microsoft.com/office/officeart/2005/8/layout/default"/>
    <dgm:cxn modelId="{B962A6B8-8313-41BD-B60E-057A6FF3C070}" type="presParOf" srcId="{9F97682E-7184-4052-B516-4F382F56B2B5}" destId="{CBC31F23-4F35-484F-87C1-4CCBB96D808D}" srcOrd="2" destOrd="0" presId="urn:microsoft.com/office/officeart/2005/8/layout/default"/>
    <dgm:cxn modelId="{381C3F8C-292C-4FDC-828E-CDCFF159DE08}" type="presParOf" srcId="{9F97682E-7184-4052-B516-4F382F56B2B5}" destId="{856138DE-62DC-4425-8F5A-A4A608023756}" srcOrd="3" destOrd="0" presId="urn:microsoft.com/office/officeart/2005/8/layout/default"/>
    <dgm:cxn modelId="{1B9B291A-2AED-4307-82F6-2F6A0E6D241B}" type="presParOf" srcId="{9F97682E-7184-4052-B516-4F382F56B2B5}" destId="{776190F4-87DF-4D5E-A416-94F51FA04165}" srcOrd="4" destOrd="0" presId="urn:microsoft.com/office/officeart/2005/8/layout/default"/>
    <dgm:cxn modelId="{96F92FEC-30ED-4B9B-B8AD-7AC6A06A3A27}" type="presParOf" srcId="{9F97682E-7184-4052-B516-4F382F56B2B5}" destId="{7C79738B-3C8D-41EE-9BCE-4475777859EF}" srcOrd="5" destOrd="0" presId="urn:microsoft.com/office/officeart/2005/8/layout/default"/>
    <dgm:cxn modelId="{8815FBFB-8FC5-41EC-A4CF-C4D7DFF0F00A}" type="presParOf" srcId="{9F97682E-7184-4052-B516-4F382F56B2B5}" destId="{B47B88A8-0AA6-4F21-8787-1BBB233D8189}" srcOrd="6" destOrd="0" presId="urn:microsoft.com/office/officeart/2005/8/layout/default"/>
    <dgm:cxn modelId="{B97877D4-04FE-4C7A-A6BF-6456934FFDF1}" type="presParOf" srcId="{9F97682E-7184-4052-B516-4F382F56B2B5}" destId="{A1E1A99F-9BD4-4C86-8C55-6CD70FE8CCEF}" srcOrd="7" destOrd="0" presId="urn:microsoft.com/office/officeart/2005/8/layout/default"/>
    <dgm:cxn modelId="{09F0A1A3-17C3-43EC-B208-D9282FA313EE}" type="presParOf" srcId="{9F97682E-7184-4052-B516-4F382F56B2B5}" destId="{DCFE33A8-5C6B-4AF8-A34D-645A0DC00749}" srcOrd="8" destOrd="0" presId="urn:microsoft.com/office/officeart/2005/8/layout/default"/>
    <dgm:cxn modelId="{30466021-0463-4A8A-B523-AB9F41CAA19D}" type="presParOf" srcId="{9F97682E-7184-4052-B516-4F382F56B2B5}" destId="{2E60A188-CC6D-49B3-8AC3-6C40BB212FC5}" srcOrd="9" destOrd="0" presId="urn:microsoft.com/office/officeart/2005/8/layout/default"/>
    <dgm:cxn modelId="{BD2F7214-5041-41CC-9B61-F69BC27F1A17}" type="presParOf" srcId="{9F97682E-7184-4052-B516-4F382F56B2B5}" destId="{25BFA669-CB4B-437E-909C-FC48C49F6E73}" srcOrd="10" destOrd="0" presId="urn:microsoft.com/office/officeart/2005/8/layout/default"/>
    <dgm:cxn modelId="{2A6AF77D-A638-4C58-ACB3-9EBB09B28712}" type="presParOf" srcId="{9F97682E-7184-4052-B516-4F382F56B2B5}" destId="{846610F9-05E0-4AF1-966E-A8CA307D7E2F}" srcOrd="11" destOrd="0" presId="urn:microsoft.com/office/officeart/2005/8/layout/default"/>
    <dgm:cxn modelId="{D1BC3755-8452-4730-A797-7F124B406D91}" type="presParOf" srcId="{9F97682E-7184-4052-B516-4F382F56B2B5}" destId="{33B5B87E-C40B-40BF-8EED-166DC353F3A3}" srcOrd="12" destOrd="0" presId="urn:microsoft.com/office/officeart/2005/8/layout/default"/>
    <dgm:cxn modelId="{BC89ADAB-4A64-47AF-B459-8C819EC2237A}" type="presParOf" srcId="{9F97682E-7184-4052-B516-4F382F56B2B5}" destId="{3E1218B7-2E4B-4A00-B2C5-80B7218F7EB8}" srcOrd="13" destOrd="0" presId="urn:microsoft.com/office/officeart/2005/8/layout/default"/>
    <dgm:cxn modelId="{AA9D74A5-2D80-40C2-9CF4-B459C3391059}" type="presParOf" srcId="{9F97682E-7184-4052-B516-4F382F56B2B5}" destId="{5388BB1B-3421-4B9C-881E-486720B07F53}"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701DA-A39A-4EF2-8B41-16F23C1BBC07}">
      <dsp:nvSpPr>
        <dsp:cNvPr id="0" name=""/>
        <dsp:cNvSpPr/>
      </dsp:nvSpPr>
      <dsp:spPr>
        <a:xfrm>
          <a:off x="0" y="127000"/>
          <a:ext cx="1904999" cy="1143000"/>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Parents must provide enough income and provide safe housing in neighborhoods with good schools </a:t>
          </a:r>
          <a:endParaRPr lang="en-SG" sz="1000" b="1" kern="1200" dirty="0"/>
        </a:p>
      </dsp:txBody>
      <dsp:txXfrm>
        <a:off x="0" y="127000"/>
        <a:ext cx="1904999" cy="1143000"/>
      </dsp:txXfrm>
    </dsp:sp>
    <dsp:sp modelId="{CBC31F23-4F35-484F-87C1-4CCBB96D808D}">
      <dsp:nvSpPr>
        <dsp:cNvPr id="0" name=""/>
        <dsp:cNvSpPr/>
      </dsp:nvSpPr>
      <dsp:spPr>
        <a:xfrm>
          <a:off x="2095500" y="127000"/>
          <a:ext cx="1904999" cy="1143000"/>
        </a:xfrm>
        <a:prstGeom prst="rect">
          <a:avLst/>
        </a:prstGeom>
        <a:solidFill>
          <a:schemeClr val="accent5">
            <a:hueOff val="2319126"/>
            <a:satOff val="-4344"/>
            <a:lumOff val="42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Parents must search exhaustively for childcare providers and continually monitor their quality  </a:t>
          </a:r>
          <a:endParaRPr lang="en-SG" sz="1000" b="1" kern="1200" dirty="0" smtClean="0"/>
        </a:p>
      </dsp:txBody>
      <dsp:txXfrm>
        <a:off x="2095500" y="127000"/>
        <a:ext cx="1904999" cy="1143000"/>
      </dsp:txXfrm>
    </dsp:sp>
    <dsp:sp modelId="{776190F4-87DF-4D5E-A416-94F51FA04165}">
      <dsp:nvSpPr>
        <dsp:cNvPr id="0" name=""/>
        <dsp:cNvSpPr/>
      </dsp:nvSpPr>
      <dsp:spPr>
        <a:xfrm>
          <a:off x="4191000" y="127000"/>
          <a:ext cx="1904999" cy="1143000"/>
        </a:xfrm>
        <a:prstGeom prst="rect">
          <a:avLst/>
        </a:prstGeom>
        <a:solidFill>
          <a:schemeClr val="accent5">
            <a:hueOff val="4638251"/>
            <a:satOff val="-8689"/>
            <a:lumOff val="84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Parents must read and play music to their children daily to encourage brain development and constantly supervise their play</a:t>
          </a:r>
          <a:endParaRPr lang="en-SG" sz="1000" b="1" kern="1200" dirty="0" smtClean="0"/>
        </a:p>
      </dsp:txBody>
      <dsp:txXfrm>
        <a:off x="4191000" y="127000"/>
        <a:ext cx="1904999" cy="1143000"/>
      </dsp:txXfrm>
    </dsp:sp>
    <dsp:sp modelId="{B47B88A8-0AA6-4F21-8787-1BBB233D8189}">
      <dsp:nvSpPr>
        <dsp:cNvPr id="0" name=""/>
        <dsp:cNvSpPr/>
      </dsp:nvSpPr>
      <dsp:spPr>
        <a:xfrm>
          <a:off x="0" y="1460500"/>
          <a:ext cx="1904999" cy="1143000"/>
        </a:xfrm>
        <a:prstGeom prst="rect">
          <a:avLst/>
        </a:prstGeom>
        <a:solidFill>
          <a:schemeClr val="accent5">
            <a:hueOff val="6957377"/>
            <a:satOff val="-13033"/>
            <a:lumOff val="126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Parents must provide healthy, well-balanced meals and opportunities for exercise </a:t>
          </a:r>
          <a:endParaRPr lang="en-SG" sz="1000" b="1" kern="1200" dirty="0" smtClean="0"/>
        </a:p>
      </dsp:txBody>
      <dsp:txXfrm>
        <a:off x="0" y="1460500"/>
        <a:ext cx="1904999" cy="1143000"/>
      </dsp:txXfrm>
    </dsp:sp>
    <dsp:sp modelId="{DCFE33A8-5C6B-4AF8-A34D-645A0DC00749}">
      <dsp:nvSpPr>
        <dsp:cNvPr id="0" name=""/>
        <dsp:cNvSpPr/>
      </dsp:nvSpPr>
      <dsp:spPr>
        <a:xfrm>
          <a:off x="2095500" y="1460500"/>
          <a:ext cx="1904999" cy="1143000"/>
        </a:xfrm>
        <a:prstGeom prst="rect">
          <a:avLst/>
        </a:prstGeom>
        <a:solidFill>
          <a:schemeClr val="accent5">
            <a:hueOff val="9276503"/>
            <a:satOff val="-17377"/>
            <a:lumOff val="168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Parents must protect children from dangers associated with unsafe water, pesticides on food, and exposure to sun </a:t>
          </a:r>
          <a:endParaRPr lang="en-SG" sz="1000" b="1" kern="1200" dirty="0" smtClean="0"/>
        </a:p>
      </dsp:txBody>
      <dsp:txXfrm>
        <a:off x="2095500" y="1460500"/>
        <a:ext cx="1904999" cy="1143000"/>
      </dsp:txXfrm>
    </dsp:sp>
    <dsp:sp modelId="{25BFA669-CB4B-437E-909C-FC48C49F6E73}">
      <dsp:nvSpPr>
        <dsp:cNvPr id="0" name=""/>
        <dsp:cNvSpPr/>
      </dsp:nvSpPr>
      <dsp:spPr>
        <a:xfrm>
          <a:off x="4191000" y="1460500"/>
          <a:ext cx="1904999" cy="1143000"/>
        </a:xfrm>
        <a:prstGeom prst="rect">
          <a:avLst/>
        </a:prstGeom>
        <a:solidFill>
          <a:schemeClr val="accent5">
            <a:hueOff val="11595629"/>
            <a:satOff val="-21721"/>
            <a:lumOff val="210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Parents are expected to monitor children watching TV or movies and control Internet usage to protect them from excessive violence, profanity, and sexually explicit images</a:t>
          </a:r>
          <a:endParaRPr lang="en-SG" sz="1000" b="1" kern="1200" dirty="0" smtClean="0"/>
        </a:p>
      </dsp:txBody>
      <dsp:txXfrm>
        <a:off x="4191000" y="1460500"/>
        <a:ext cx="1904999" cy="1143000"/>
      </dsp:txXfrm>
    </dsp:sp>
    <dsp:sp modelId="{33B5B87E-C40B-40BF-8EED-166DC353F3A3}">
      <dsp:nvSpPr>
        <dsp:cNvPr id="0" name=""/>
        <dsp:cNvSpPr/>
      </dsp:nvSpPr>
      <dsp:spPr>
        <a:xfrm>
          <a:off x="1047750" y="2793999"/>
          <a:ext cx="1904999" cy="1143000"/>
        </a:xfrm>
        <a:prstGeom prst="rect">
          <a:avLst/>
        </a:prstGeom>
        <a:solidFill>
          <a:schemeClr val="accent5">
            <a:hueOff val="13914754"/>
            <a:satOff val="-26066"/>
            <a:lumOff val="252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Parents must teach children proper moral values and positive behaviors  </a:t>
          </a:r>
          <a:endParaRPr lang="en-SG" sz="1000" b="1" kern="1200" dirty="0" smtClean="0"/>
        </a:p>
      </dsp:txBody>
      <dsp:txXfrm>
        <a:off x="1047750" y="2793999"/>
        <a:ext cx="1904999" cy="1143000"/>
      </dsp:txXfrm>
    </dsp:sp>
    <dsp:sp modelId="{5388BB1B-3421-4B9C-881E-486720B07F53}">
      <dsp:nvSpPr>
        <dsp:cNvPr id="0" name=""/>
        <dsp:cNvSpPr/>
      </dsp:nvSpPr>
      <dsp:spPr>
        <a:xfrm>
          <a:off x="3143250" y="2793999"/>
          <a:ext cx="1904999" cy="1143000"/>
        </a:xfrm>
        <a:prstGeom prst="rect">
          <a:avLst/>
        </a:prstGeom>
        <a:solidFill>
          <a:schemeClr val="accent5">
            <a:hueOff val="16233880"/>
            <a:satOff val="-30410"/>
            <a:lumOff val="294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When the children are older, parents are expected to know their friends and watch for signs of precocious sexuality, eating disorders, depression, drug use, or aggression  </a:t>
          </a:r>
          <a:endParaRPr lang="en-SG" sz="1000" b="1" kern="1200" dirty="0" smtClean="0"/>
        </a:p>
      </dsp:txBody>
      <dsp:txXfrm>
        <a:off x="3143250" y="2793999"/>
        <a:ext cx="1904999" cy="1143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82CD44-3EA4-2041-BF69-750AEA73D5B0}" type="datetimeFigureOut">
              <a:rPr lang="en-US" smtClean="0"/>
              <a:t>10/6/2015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CA1EA-E6D8-4044-8004-F353341ECB42}" type="slidenum">
              <a:rPr lang="en-US" smtClean="0"/>
              <a:t>‹#›</a:t>
            </a:fld>
            <a:endParaRPr lang="en-US" dirty="0"/>
          </a:p>
        </p:txBody>
      </p:sp>
    </p:spTree>
    <p:extLst>
      <p:ext uri="{BB962C8B-B14F-4D97-AF65-F5344CB8AC3E}">
        <p14:creationId xmlns:p14="http://schemas.microsoft.com/office/powerpoint/2010/main" val="36986204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a:t>
            </a:fld>
            <a:endParaRPr lang="en-US" dirty="0"/>
          </a:p>
        </p:txBody>
      </p:sp>
    </p:spTree>
    <p:extLst>
      <p:ext uri="{BB962C8B-B14F-4D97-AF65-F5344CB8AC3E}">
        <p14:creationId xmlns:p14="http://schemas.microsoft.com/office/powerpoint/2010/main" val="205464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Parenthood is a social role. </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10</a:t>
            </a:fld>
            <a:endParaRPr lang="en-US" dirty="0"/>
          </a:p>
        </p:txBody>
      </p:sp>
    </p:spTree>
    <p:extLst>
      <p:ext uri="{BB962C8B-B14F-4D97-AF65-F5344CB8AC3E}">
        <p14:creationId xmlns:p14="http://schemas.microsoft.com/office/powerpoint/2010/main" val="1412072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fld id="{1E1CA1EA-E6D8-4044-8004-F353341ECB42}" type="slidenum">
              <a:rPr lang="en-US" smtClean="0"/>
              <a:t>11</a:t>
            </a:fld>
            <a:endParaRPr lang="en-US" dirty="0"/>
          </a:p>
        </p:txBody>
      </p:sp>
    </p:spTree>
    <p:extLst>
      <p:ext uri="{BB962C8B-B14F-4D97-AF65-F5344CB8AC3E}">
        <p14:creationId xmlns:p14="http://schemas.microsoft.com/office/powerpoint/2010/main" val="3626631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baseline="0" dirty="0" smtClean="0"/>
              <a:t>Most of the training about birthing process instead of the baby caring process/</a:t>
            </a:r>
          </a:p>
          <a:p>
            <a:pPr marL="0" indent="0">
              <a:spcBef>
                <a:spcPts val="0"/>
              </a:spcBef>
              <a:spcAft>
                <a:spcPts val="0"/>
              </a:spcAft>
              <a:buFont typeface="Arial"/>
              <a:buNone/>
            </a:pPr>
            <a:r>
              <a:rPr lang="en-US" sz="1200" baseline="0" dirty="0" smtClean="0"/>
              <a:t>Living in nuclear </a:t>
            </a:r>
            <a:r>
              <a:rPr lang="en-US" sz="1200" baseline="0" dirty="0" err="1" smtClean="0"/>
              <a:t>familes</a:t>
            </a:r>
            <a:r>
              <a:rPr lang="en-US" sz="1200" baseline="0" dirty="0" smtClean="0"/>
              <a:t> has led to private rearing of children</a:t>
            </a: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12</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SG" dirty="0" smtClean="0"/>
              <a:t>No</a:t>
            </a:r>
            <a:r>
              <a:rPr lang="en-SG" baseline="0" dirty="0" smtClean="0"/>
              <a:t> right or wrong, both methods prove to work for parents. Lasting efforts can’t be differentiated. </a:t>
            </a:r>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13</a:t>
            </a:fld>
            <a:endParaRPr lang="en-US" dirty="0"/>
          </a:p>
        </p:txBody>
      </p:sp>
    </p:spTree>
    <p:extLst>
      <p:ext uri="{BB962C8B-B14F-4D97-AF65-F5344CB8AC3E}">
        <p14:creationId xmlns:p14="http://schemas.microsoft.com/office/powerpoint/2010/main" val="296285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14</a:t>
            </a:fld>
            <a:endParaRPr lang="en-US" dirty="0"/>
          </a:p>
        </p:txBody>
      </p:sp>
    </p:spTree>
    <p:extLst>
      <p:ext uri="{BB962C8B-B14F-4D97-AF65-F5344CB8AC3E}">
        <p14:creationId xmlns:p14="http://schemas.microsoft.com/office/powerpoint/2010/main" val="1479395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15</a:t>
            </a:fld>
            <a:endParaRPr lang="en-US" dirty="0"/>
          </a:p>
        </p:txBody>
      </p:sp>
    </p:spTree>
    <p:extLst>
      <p:ext uri="{BB962C8B-B14F-4D97-AF65-F5344CB8AC3E}">
        <p14:creationId xmlns:p14="http://schemas.microsoft.com/office/powerpoint/2010/main" val="3596686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SG" sz="1100" dirty="0" smtClean="0"/>
              <a:t>Alice Rossi (1977) “</a:t>
            </a:r>
            <a:r>
              <a:rPr lang="en-US" sz="1200" kern="1200" dirty="0" smtClean="0">
                <a:solidFill>
                  <a:schemeClr val="tx1"/>
                </a:solidFill>
                <a:latin typeface="+mn-lt"/>
                <a:ea typeface="+mn-ea"/>
                <a:cs typeface="+mn-cs"/>
              </a:rPr>
              <a:t>A Biosocial Perspective on Parenting.” </a:t>
            </a:r>
            <a:r>
              <a:rPr lang="en-US" sz="1200" i="1" kern="1200" dirty="0" smtClean="0">
                <a:solidFill>
                  <a:schemeClr val="tx1"/>
                </a:solidFill>
                <a:latin typeface="+mn-lt"/>
                <a:ea typeface="+mn-ea"/>
                <a:cs typeface="+mn-cs"/>
              </a:rPr>
              <a:t>Daedalus</a:t>
            </a:r>
            <a:r>
              <a:rPr lang="en-US" sz="1200" i="0" kern="1200" dirty="0" smtClean="0">
                <a:solidFill>
                  <a:schemeClr val="tx1"/>
                </a:solidFill>
                <a:latin typeface="+mn-lt"/>
                <a:ea typeface="+mn-ea"/>
                <a:cs typeface="+mn-cs"/>
              </a:rPr>
              <a:t>, 106</a:t>
            </a:r>
            <a:r>
              <a:rPr lang="en-US" sz="1200" i="0" kern="1200" baseline="0" dirty="0" smtClean="0">
                <a:solidFill>
                  <a:schemeClr val="tx1"/>
                </a:solidFill>
                <a:latin typeface="+mn-lt"/>
                <a:ea typeface="+mn-ea"/>
                <a:cs typeface="+mn-cs"/>
              </a:rPr>
              <a:t> (2</a:t>
            </a:r>
            <a:r>
              <a:rPr lang="en-US" sz="1200" i="0" kern="1200" dirty="0" smtClean="0">
                <a:solidFill>
                  <a:schemeClr val="tx1"/>
                </a:solidFill>
                <a:latin typeface="+mn-lt"/>
                <a:ea typeface="+mn-ea"/>
                <a:cs typeface="+mn-cs"/>
              </a:rPr>
              <a:t>), pp. 1-31.</a:t>
            </a:r>
            <a:r>
              <a:rPr lang="en-US" sz="1200" i="0" kern="1200" baseline="0" dirty="0" smtClean="0">
                <a:solidFill>
                  <a:schemeClr val="tx1"/>
                </a:solidFill>
                <a:latin typeface="+mn-lt"/>
                <a:ea typeface="+mn-ea"/>
                <a:cs typeface="+mn-cs"/>
              </a:rPr>
              <a:t> </a:t>
            </a:r>
            <a:endParaRPr lang="en-US" sz="1200" i="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latin typeface="+mn-lt"/>
                <a:ea typeface="+mn-ea"/>
                <a:cs typeface="+mn-cs"/>
              </a:rPr>
              <a:t>Infants are reassured by heartbeats</a:t>
            </a:r>
            <a:endParaRPr lang="en-US" sz="1200" i="0" kern="1200" dirty="0" smtClean="0">
              <a:solidFill>
                <a:schemeClr val="tx1"/>
              </a:solidFill>
              <a:latin typeface="+mn-lt"/>
              <a:ea typeface="+mn-ea"/>
              <a:cs typeface="+mn-cs"/>
            </a:endParaRPr>
          </a:p>
          <a:p>
            <a:endParaRPr lang="en-US" sz="11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16</a:t>
            </a:fld>
            <a:endParaRPr lang="en-US" dirty="0"/>
          </a:p>
        </p:txBody>
      </p:sp>
    </p:spTree>
    <p:extLst>
      <p:ext uri="{BB962C8B-B14F-4D97-AF65-F5344CB8AC3E}">
        <p14:creationId xmlns:p14="http://schemas.microsoft.com/office/powerpoint/2010/main" val="293902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SG" baseline="0" dirty="0" smtClean="0"/>
              <a:t>What are the social consequences of mothering?</a:t>
            </a:r>
            <a:endParaRPr lang="en-SG"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17</a:t>
            </a:fld>
            <a:endParaRPr lang="en-US" dirty="0"/>
          </a:p>
        </p:txBody>
      </p:sp>
    </p:spTree>
    <p:extLst>
      <p:ext uri="{BB962C8B-B14F-4D97-AF65-F5344CB8AC3E}">
        <p14:creationId xmlns:p14="http://schemas.microsoft.com/office/powerpoint/2010/main" val="393842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John Gillis (1996) </a:t>
            </a:r>
            <a:r>
              <a:rPr lang="en-US" sz="1200" i="1" kern="1200" dirty="0" smtClean="0">
                <a:solidFill>
                  <a:schemeClr val="tx1"/>
                </a:solidFill>
                <a:latin typeface="+mn-lt"/>
                <a:ea typeface="+mn-ea"/>
                <a:cs typeface="+mn-cs"/>
              </a:rPr>
              <a:t>A World of Their Own Making: Myth, Ritual, and the Quest for Family </a:t>
            </a:r>
            <a:r>
              <a:rPr lang="en-US" sz="1200" i="1" kern="1200" dirty="0" smtClean="0">
                <a:solidFill>
                  <a:schemeClr val="tx1"/>
                </a:solidFill>
                <a:latin typeface="+mn-lt"/>
                <a:ea typeface="+mn-ea"/>
                <a:cs typeface="+mn-cs"/>
              </a:rPr>
              <a:t>Values</a:t>
            </a:r>
            <a:r>
              <a:rPr lang="en-US" sz="1200" i="0" kern="1200" dirty="0" smtClean="0">
                <a:solidFill>
                  <a:schemeClr val="tx1"/>
                </a:solidFill>
                <a:latin typeface="+mn-lt"/>
                <a:ea typeface="+mn-ea"/>
                <a:cs typeface="+mn-cs"/>
              </a:rPr>
              <a:t>.</a:t>
            </a:r>
          </a:p>
          <a:p>
            <a:r>
              <a:rPr lang="en-US" sz="1200" i="0" kern="1200" dirty="0" smtClean="0">
                <a:solidFill>
                  <a:schemeClr val="tx1"/>
                </a:solidFill>
                <a:latin typeface="+mn-lt"/>
                <a:ea typeface="+mn-ea"/>
                <a:cs typeface="+mn-cs"/>
              </a:rPr>
              <a:t>Maternity</a:t>
            </a:r>
            <a:r>
              <a:rPr lang="en-US" sz="1200" i="0" kern="1200" baseline="0" dirty="0" smtClean="0">
                <a:solidFill>
                  <a:schemeClr val="tx1"/>
                </a:solidFill>
                <a:latin typeface="+mn-lt"/>
                <a:ea typeface="+mn-ea"/>
                <a:cs typeface="+mn-cs"/>
              </a:rPr>
              <a:t> and motherhood are associated today. </a:t>
            </a:r>
          </a:p>
          <a:p>
            <a:r>
              <a:rPr lang="en-US" sz="1200" i="0" kern="1200" baseline="0" dirty="0" smtClean="0">
                <a:solidFill>
                  <a:schemeClr val="tx1"/>
                </a:solidFill>
                <a:latin typeface="+mn-lt"/>
                <a:ea typeface="+mn-ea"/>
                <a:cs typeface="+mn-cs"/>
              </a:rPr>
              <a:t>Will be looked upon with suspicions in 18</a:t>
            </a:r>
            <a:r>
              <a:rPr lang="en-US" sz="1200" i="0" kern="1200" baseline="30000" dirty="0" smtClean="0">
                <a:solidFill>
                  <a:schemeClr val="tx1"/>
                </a:solidFill>
                <a:latin typeface="+mn-lt"/>
                <a:ea typeface="+mn-ea"/>
                <a:cs typeface="+mn-cs"/>
              </a:rPr>
              <a:t>th</a:t>
            </a:r>
            <a:r>
              <a:rPr lang="en-US" sz="1200" i="0" kern="1200" baseline="0" dirty="0" smtClean="0">
                <a:solidFill>
                  <a:schemeClr val="tx1"/>
                </a:solidFill>
                <a:latin typeface="+mn-lt"/>
                <a:ea typeface="+mn-ea"/>
                <a:cs typeface="+mn-cs"/>
              </a:rPr>
              <a:t> century if they have too much affection for the babies, but this trend is due to the high infant mortality rates and only half of the children live to 21, and most mothers die before children are grown up. Better for the child to have wealthier parents, and is not considered immoral. Thus separation of maternity and motherhood. </a:t>
            </a:r>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18</a:t>
            </a:fld>
            <a:endParaRPr lang="en-US" dirty="0"/>
          </a:p>
        </p:txBody>
      </p:sp>
    </p:spTree>
    <p:extLst>
      <p:ext uri="{BB962C8B-B14F-4D97-AF65-F5344CB8AC3E}">
        <p14:creationId xmlns:p14="http://schemas.microsoft.com/office/powerpoint/2010/main" val="3012175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dirty="0" smtClean="0"/>
              <a:t>No known society which mothers do</a:t>
            </a:r>
            <a:r>
              <a:rPr lang="en-SG" baseline="0" dirty="0" smtClean="0"/>
              <a:t> not do majority of infant and childcare.</a:t>
            </a:r>
          </a:p>
          <a:p>
            <a:pPr marL="171450" indent="-171450">
              <a:buFont typeface="Arial" panose="020B0604020202020204" pitchFamily="34" charset="0"/>
              <a:buChar char="•"/>
            </a:pPr>
            <a:r>
              <a:rPr lang="en-SG" baseline="0" dirty="0" smtClean="0"/>
              <a:t>Mothers are more invested and more emotionally involved </a:t>
            </a:r>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19</a:t>
            </a:fld>
            <a:endParaRPr lang="en-US" dirty="0"/>
          </a:p>
        </p:txBody>
      </p:sp>
    </p:spTree>
    <p:extLst>
      <p:ext uri="{BB962C8B-B14F-4D97-AF65-F5344CB8AC3E}">
        <p14:creationId xmlns:p14="http://schemas.microsoft.com/office/powerpoint/2010/main" val="1431447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SG" dirty="0" smtClean="0"/>
              <a:t>Public judgement</a:t>
            </a:r>
            <a:r>
              <a:rPr lang="en-SG" baseline="0" dirty="0" smtClean="0"/>
              <a:t> on what is good for mothering. </a:t>
            </a:r>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20</a:t>
            </a:fld>
            <a:endParaRPr lang="en-US" dirty="0"/>
          </a:p>
        </p:txBody>
      </p:sp>
    </p:spTree>
    <p:extLst>
      <p:ext uri="{BB962C8B-B14F-4D97-AF65-F5344CB8AC3E}">
        <p14:creationId xmlns:p14="http://schemas.microsoft.com/office/powerpoint/2010/main" val="1431447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If u are a stay-home mother then u are judged for not working</a:t>
            </a:r>
          </a:p>
          <a:p>
            <a:pPr marL="171450" indent="-171450">
              <a:buFont typeface="Arial" panose="020B0604020202020204" pitchFamily="34" charset="0"/>
              <a:buChar char="•"/>
            </a:pPr>
            <a:r>
              <a:rPr lang="en-US" baseline="0" dirty="0" smtClean="0"/>
              <a:t>If u are a working mother then u are judged for being uncommitted to </a:t>
            </a:r>
            <a:r>
              <a:rPr lang="en-US" baseline="0" dirty="0" err="1" smtClean="0"/>
              <a:t>ur</a:t>
            </a:r>
            <a:r>
              <a:rPr lang="en-US" baseline="0" dirty="0" smtClean="0"/>
              <a:t> job or to not take care of the children. </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21</a:t>
            </a:fld>
            <a:endParaRPr lang="en-US" dirty="0"/>
          </a:p>
        </p:txBody>
      </p:sp>
    </p:spTree>
    <p:extLst>
      <p:ext uri="{BB962C8B-B14F-4D97-AF65-F5344CB8AC3E}">
        <p14:creationId xmlns:p14="http://schemas.microsoft.com/office/powerpoint/2010/main" val="4290714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Man do not have to explain why need to work while women needs to explain why she works instead of</a:t>
            </a:r>
            <a:r>
              <a:rPr lang="en-SG" baseline="0" dirty="0" smtClean="0"/>
              <a:t> taking care of the family</a:t>
            </a:r>
          </a:p>
          <a:p>
            <a:r>
              <a:rPr lang="en-SG" baseline="0" dirty="0" smtClean="0"/>
              <a:t>Women’s employment are potentially damaging to family live, and need to justify why they want to work outside the home. </a:t>
            </a:r>
          </a:p>
          <a:p>
            <a:r>
              <a:rPr lang="en-SG" baseline="0" dirty="0" smtClean="0"/>
              <a:t>“negative effect of working father on children” – almost never seen in the academic world. </a:t>
            </a:r>
          </a:p>
          <a:p>
            <a:r>
              <a:rPr lang="en-SG" baseline="0" dirty="0" smtClean="0"/>
              <a:t>Cultural pressures to women as they can choose, and men have no choice but to work. </a:t>
            </a:r>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22</a:t>
            </a:fld>
            <a:endParaRPr lang="en-US" dirty="0"/>
          </a:p>
        </p:txBody>
      </p:sp>
    </p:spTree>
    <p:extLst>
      <p:ext uri="{BB962C8B-B14F-4D97-AF65-F5344CB8AC3E}">
        <p14:creationId xmlns:p14="http://schemas.microsoft.com/office/powerpoint/2010/main" val="4290714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23</a:t>
            </a:fld>
            <a:endParaRPr lang="en-US" dirty="0"/>
          </a:p>
        </p:txBody>
      </p:sp>
    </p:spTree>
    <p:extLst>
      <p:ext uri="{BB962C8B-B14F-4D97-AF65-F5344CB8AC3E}">
        <p14:creationId xmlns:p14="http://schemas.microsoft.com/office/powerpoint/2010/main" val="3596686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24</a:t>
            </a:fld>
            <a:endParaRPr lang="en-US" dirty="0"/>
          </a:p>
        </p:txBody>
      </p:sp>
    </p:spTree>
    <p:extLst>
      <p:ext uri="{BB962C8B-B14F-4D97-AF65-F5344CB8AC3E}">
        <p14:creationId xmlns:p14="http://schemas.microsoft.com/office/powerpoint/2010/main" val="3682140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Breadwinner is associated with masculinity </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25</a:t>
            </a:fld>
            <a:endParaRPr lang="en-US" dirty="0"/>
          </a:p>
        </p:txBody>
      </p:sp>
    </p:spTree>
    <p:extLst>
      <p:ext uri="{BB962C8B-B14F-4D97-AF65-F5344CB8AC3E}">
        <p14:creationId xmlns:p14="http://schemas.microsoft.com/office/powerpoint/2010/main" val="866388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Kathleen </a:t>
            </a:r>
            <a:r>
              <a:rPr lang="en-US" sz="1200" dirty="0" err="1" smtClean="0"/>
              <a:t>Gerson</a:t>
            </a:r>
            <a:r>
              <a:rPr lang="en-US" sz="1200" dirty="0" smtClean="0"/>
              <a:t> (1993) </a:t>
            </a:r>
            <a:r>
              <a:rPr lang="en-US" sz="1200" b="0" i="1" kern="1200" dirty="0" smtClean="0">
                <a:solidFill>
                  <a:schemeClr val="tx1"/>
                </a:solidFill>
                <a:latin typeface="+mn-lt"/>
                <a:ea typeface="+mn-ea"/>
                <a:cs typeface="+mn-cs"/>
              </a:rPr>
              <a:t>No Man's Land: Men's Changing Commitments To Family And Work</a:t>
            </a:r>
            <a:r>
              <a:rPr lang="en-US" sz="1200" b="0" i="0" kern="1200" dirty="0" smtClean="0">
                <a:solidFill>
                  <a:schemeClr val="tx1"/>
                </a:solidFill>
                <a:latin typeface="+mn-lt"/>
                <a:ea typeface="+mn-ea"/>
                <a:cs typeface="+mn-cs"/>
              </a:rPr>
              <a:t>.</a:t>
            </a:r>
            <a:endParaRPr lang="en-SG" b="0" i="1" dirty="0"/>
          </a:p>
        </p:txBody>
      </p:sp>
      <p:sp>
        <p:nvSpPr>
          <p:cNvPr id="4" name="Slide Number Placeholder 3"/>
          <p:cNvSpPr>
            <a:spLocks noGrp="1"/>
          </p:cNvSpPr>
          <p:nvPr>
            <p:ph type="sldNum" sz="quarter" idx="10"/>
          </p:nvPr>
        </p:nvSpPr>
        <p:spPr/>
        <p:txBody>
          <a:bodyPr/>
          <a:lstStyle/>
          <a:p>
            <a:fld id="{1E1CA1EA-E6D8-4044-8004-F353341ECB42}" type="slidenum">
              <a:rPr lang="en-US" smtClean="0"/>
              <a:t>26</a:t>
            </a:fld>
            <a:endParaRPr lang="en-US" dirty="0"/>
          </a:p>
        </p:txBody>
      </p:sp>
    </p:spTree>
    <p:extLst>
      <p:ext uri="{BB962C8B-B14F-4D97-AF65-F5344CB8AC3E}">
        <p14:creationId xmlns:p14="http://schemas.microsoft.com/office/powerpoint/2010/main" val="3098823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Rosanna Hertz (1999) “</a:t>
            </a:r>
            <a:r>
              <a:rPr lang="en-US" sz="1200" b="0" kern="1200" dirty="0" smtClean="0">
                <a:solidFill>
                  <a:schemeClr val="tx1"/>
                </a:solidFill>
                <a:latin typeface="+mn-lt"/>
                <a:ea typeface="+mn-ea"/>
                <a:cs typeface="+mn-cs"/>
              </a:rPr>
              <a:t>Working to Place Family at the Center of Life: Dual-Earner and Single-Parent Strategies.” </a:t>
            </a:r>
            <a:r>
              <a:rPr lang="en-US" sz="1200" b="0" i="1" kern="1200" dirty="0" smtClean="0">
                <a:solidFill>
                  <a:schemeClr val="tx1"/>
                </a:solidFill>
                <a:latin typeface="+mn-lt"/>
                <a:ea typeface="+mn-ea"/>
                <a:cs typeface="+mn-cs"/>
              </a:rPr>
              <a:t>The ANNALS of the American Academy of Political and Social Science</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562 (1), pp. 16-31</a:t>
            </a:r>
            <a:r>
              <a:rPr lang="en-US" sz="1200" b="0" kern="120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mn-lt"/>
                <a:ea typeface="+mn-ea"/>
                <a:cs typeface="+mn-cs"/>
              </a:rPr>
              <a:t>Paradoxical period for the fatherhood role. Workplace roles difficult for man to engage in home and women to </a:t>
            </a:r>
            <a:r>
              <a:rPr lang="en-US" sz="1200" b="0" kern="1200" baseline="0" smtClean="0">
                <a:solidFill>
                  <a:schemeClr val="tx1"/>
                </a:solidFill>
                <a:latin typeface="+mn-lt"/>
                <a:ea typeface="+mn-ea"/>
                <a:cs typeface="+mn-cs"/>
              </a:rPr>
              <a:t>engage in work</a:t>
            </a:r>
            <a:endParaRPr lang="en-US" b="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27</a:t>
            </a:fld>
            <a:endParaRPr lang="en-US" dirty="0"/>
          </a:p>
        </p:txBody>
      </p:sp>
    </p:spTree>
    <p:extLst>
      <p:ext uri="{BB962C8B-B14F-4D97-AF65-F5344CB8AC3E}">
        <p14:creationId xmlns:p14="http://schemas.microsoft.com/office/powerpoint/2010/main" val="2609720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28</a:t>
            </a:fld>
            <a:endParaRPr lang="en-US" dirty="0"/>
          </a:p>
        </p:txBody>
      </p:sp>
    </p:spTree>
    <p:extLst>
      <p:ext uri="{BB962C8B-B14F-4D97-AF65-F5344CB8AC3E}">
        <p14:creationId xmlns:p14="http://schemas.microsoft.com/office/powerpoint/2010/main" val="427176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4</a:t>
            </a:fld>
            <a:endParaRPr lang="en-US" dirty="0"/>
          </a:p>
        </p:txBody>
      </p:sp>
    </p:spTree>
    <p:extLst>
      <p:ext uri="{BB962C8B-B14F-4D97-AF65-F5344CB8AC3E}">
        <p14:creationId xmlns:p14="http://schemas.microsoft.com/office/powerpoint/2010/main" val="2527861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dirty="0" smtClean="0"/>
              <a:t>Wedding creates</a:t>
            </a:r>
            <a:r>
              <a:rPr lang="en-US" baseline="0" dirty="0" smtClean="0"/>
              <a:t> couple, and child is presumed.</a:t>
            </a: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5</a:t>
            </a:fld>
            <a:endParaRPr lang="en-US" dirty="0"/>
          </a:p>
        </p:txBody>
      </p:sp>
    </p:spTree>
    <p:extLst>
      <p:ext uri="{BB962C8B-B14F-4D97-AF65-F5344CB8AC3E}">
        <p14:creationId xmlns:p14="http://schemas.microsoft.com/office/powerpoint/2010/main" val="1412072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Encourage reproduction, and reinforce child as vital part of our survival. </a:t>
            </a:r>
            <a:r>
              <a:rPr lang="en-US" baseline="0" dirty="0" err="1" smtClean="0"/>
              <a:t>Pronatalism</a:t>
            </a:r>
            <a:r>
              <a:rPr lang="en-US" baseline="0" dirty="0" smtClean="0"/>
              <a:t> is in our society despite declining birth rate</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6</a:t>
            </a:fld>
            <a:endParaRPr lang="en-US" dirty="0"/>
          </a:p>
        </p:txBody>
      </p:sp>
    </p:spTree>
    <p:extLst>
      <p:ext uri="{BB962C8B-B14F-4D97-AF65-F5344CB8AC3E}">
        <p14:creationId xmlns:p14="http://schemas.microsoft.com/office/powerpoint/2010/main" val="3626631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aseline="0" dirty="0" smtClean="0"/>
              <a:t>Adoption is seen as a lesser form of parenting. </a:t>
            </a:r>
          </a:p>
          <a:p>
            <a:pPr marL="0" indent="0">
              <a:buFont typeface="Arial"/>
              <a:buNone/>
            </a:pPr>
            <a:r>
              <a:rPr lang="en-US" baseline="0" dirty="0" smtClean="0"/>
              <a:t>Closed adoption due to the idea that the genetic bond will surpass the bond with adoptive parents.</a:t>
            </a:r>
          </a:p>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7</a:t>
            </a:fld>
            <a:endParaRPr lang="en-US" dirty="0"/>
          </a:p>
        </p:txBody>
      </p:sp>
    </p:spTree>
    <p:extLst>
      <p:ext uri="{BB962C8B-B14F-4D97-AF65-F5344CB8AC3E}">
        <p14:creationId xmlns:p14="http://schemas.microsoft.com/office/powerpoint/2010/main" val="3573610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aseline="0" dirty="0" smtClean="0"/>
              <a:t>Infertility does not have any visible sign, and the couple themselves know only. </a:t>
            </a:r>
          </a:p>
          <a:p>
            <a:pPr marL="0" indent="0">
              <a:buFont typeface="Arial"/>
              <a:buNone/>
            </a:pPr>
            <a:r>
              <a:rPr lang="en-US" baseline="0" dirty="0" smtClean="0"/>
              <a:t>Women are the one who feels more pressured, as women conform into their gender role of being a mother.</a:t>
            </a:r>
          </a:p>
          <a:p>
            <a:pPr marL="0" indent="0">
              <a:buFont typeface="Arial"/>
              <a:buNone/>
            </a:pPr>
            <a:r>
              <a:rPr lang="en-US" baseline="0" dirty="0" smtClean="0"/>
              <a:t>Escalating new methods for infertility. Insemination, in-vitro fertilization, surrogate motherhood.</a:t>
            </a:r>
          </a:p>
          <a:p>
            <a:pPr marL="0" indent="0">
              <a:buFont typeface="Arial"/>
              <a:buNone/>
            </a:pPr>
            <a:r>
              <a:rPr lang="en-US" baseline="0" dirty="0" smtClean="0"/>
              <a:t>Funding from the government, and trips are made to over the world. “reproductive tourism”</a:t>
            </a:r>
          </a:p>
          <a:p>
            <a:pPr marL="0" indent="0">
              <a:buFont typeface="Arial"/>
              <a:buNone/>
            </a:pPr>
            <a:r>
              <a:rPr lang="en-US" baseline="0" dirty="0" smtClean="0"/>
              <a:t>Difficult for couples to not reproduce, as those who reject these treatments are treated as objects of suspicions and pity. </a:t>
            </a:r>
          </a:p>
        </p:txBody>
      </p:sp>
      <p:sp>
        <p:nvSpPr>
          <p:cNvPr id="4" name="Slide Number Placeholder 3"/>
          <p:cNvSpPr>
            <a:spLocks noGrp="1"/>
          </p:cNvSpPr>
          <p:nvPr>
            <p:ph type="sldNum" sz="quarter" idx="10"/>
          </p:nvPr>
        </p:nvSpPr>
        <p:spPr/>
        <p:txBody>
          <a:bodyPr/>
          <a:lstStyle/>
          <a:p>
            <a:fld id="{1E1CA1EA-E6D8-4044-8004-F353341ECB42}" type="slidenum">
              <a:rPr lang="en-US" smtClean="0"/>
              <a:t>8</a:t>
            </a:fld>
            <a:endParaRPr lang="en-US" dirty="0"/>
          </a:p>
        </p:txBody>
      </p:sp>
    </p:spTree>
    <p:extLst>
      <p:ext uri="{BB962C8B-B14F-4D97-AF65-F5344CB8AC3E}">
        <p14:creationId xmlns:p14="http://schemas.microsoft.com/office/powerpoint/2010/main" val="3337195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Voluntary childlessness are associated with higher marriage satisfaction rate across all categories, but still frown upon by the society. </a:t>
            </a:r>
          </a:p>
          <a:p>
            <a:r>
              <a:rPr lang="en-US" baseline="0" dirty="0" smtClean="0"/>
              <a:t>1 child is also increasing popular, and 2 child is the norm in Singapore (37% for 30-39, 44% for 40-50)</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9</a:t>
            </a:fld>
            <a:endParaRPr lang="en-US" dirty="0"/>
          </a:p>
        </p:txBody>
      </p:sp>
    </p:spTree>
    <p:extLst>
      <p:ext uri="{BB962C8B-B14F-4D97-AF65-F5344CB8AC3E}">
        <p14:creationId xmlns:p14="http://schemas.microsoft.com/office/powerpoint/2010/main" val="3626631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D227E9D-E75D-6646-8DE1-4678C178D8CA}" type="datetimeFigureOut">
              <a:rPr lang="en-US" smtClean="0"/>
              <a:t>10/6/2015</a:t>
            </a:fld>
            <a:endParaRPr lang="en-US" dirty="0"/>
          </a:p>
        </p:txBody>
      </p:sp>
      <p:sp>
        <p:nvSpPr>
          <p:cNvPr id="8" name="Slide Number Placeholder 7"/>
          <p:cNvSpPr>
            <a:spLocks noGrp="1"/>
          </p:cNvSpPr>
          <p:nvPr>
            <p:ph type="sldNum" sz="quarter" idx="11"/>
          </p:nvPr>
        </p:nvSpPr>
        <p:spPr/>
        <p:txBody>
          <a:bodyPr/>
          <a:lstStyle/>
          <a:p>
            <a:fld id="{D364908C-0507-964B-B4A5-7ACDF23A5347}"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227E9D-E75D-6646-8DE1-4678C178D8CA}" type="datetimeFigureOut">
              <a:rPr lang="en-US" smtClean="0"/>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227E9D-E75D-6646-8DE1-4678C178D8CA}" type="datetimeFigureOut">
              <a:rPr lang="en-US" smtClean="0"/>
              <a:t>10/6/2015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227E9D-E75D-6646-8DE1-4678C178D8CA}" type="datetimeFigureOut">
              <a:rPr lang="en-US" smtClean="0"/>
              <a:t>10/6/2015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7E9D-E75D-6646-8DE1-4678C178D8CA}" type="datetimeFigureOut">
              <a:rPr lang="en-US" smtClean="0"/>
              <a:t>10/6/2015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D227E9D-E75D-6646-8DE1-4678C178D8CA}" type="datetimeFigureOut">
              <a:rPr lang="en-US" smtClean="0"/>
              <a:t>10/6/2015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364908C-0507-964B-B4A5-7ACDF23A5347}"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www.nbcnews.com/video/jansing-and-co/51333449#51333449"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Vxu3GGUhtI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Lecture </a:t>
            </a:r>
            <a:r>
              <a:rPr lang="en-US" sz="3600" dirty="0"/>
              <a:t>7</a:t>
            </a:r>
            <a:r>
              <a:rPr lang="en-US" sz="3600" dirty="0" smtClean="0"/>
              <a:t>: </a:t>
            </a:r>
            <a:br>
              <a:rPr lang="en-US" sz="3600" dirty="0" smtClean="0"/>
            </a:br>
            <a:r>
              <a:rPr lang="en-US" sz="3600" dirty="0" smtClean="0"/>
              <a:t>entering parenthood</a:t>
            </a:r>
            <a:endParaRPr lang="en-US" sz="3600" dirty="0"/>
          </a:p>
        </p:txBody>
      </p:sp>
      <p:sp>
        <p:nvSpPr>
          <p:cNvPr id="3" name="Subtitle 2"/>
          <p:cNvSpPr>
            <a:spLocks noGrp="1"/>
          </p:cNvSpPr>
          <p:nvPr>
            <p:ph type="subTitle" idx="1"/>
          </p:nvPr>
        </p:nvSpPr>
        <p:spPr>
          <a:xfrm>
            <a:off x="457200" y="4800600"/>
            <a:ext cx="8432800" cy="914400"/>
          </a:xfrm>
        </p:spPr>
        <p:txBody>
          <a:bodyPr>
            <a:noAutofit/>
          </a:bodyPr>
          <a:lstStyle/>
          <a:p>
            <a:r>
              <a:rPr lang="en-US" sz="2800" dirty="0" smtClean="0"/>
              <a:t>SC22o5: Sociology of the family</a:t>
            </a:r>
            <a:endParaRPr lang="en-US" sz="2800" dirty="0"/>
          </a:p>
        </p:txBody>
      </p:sp>
    </p:spTree>
    <p:extLst>
      <p:ext uri="{BB962C8B-B14F-4D97-AF65-F5344CB8AC3E}">
        <p14:creationId xmlns:p14="http://schemas.microsoft.com/office/powerpoint/2010/main" val="19950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dirty="0" smtClean="0"/>
              <a:t>The social transition to parenthood </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4578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445500" cy="1371600"/>
          </a:xfrm>
        </p:spPr>
        <p:txBody>
          <a:bodyPr>
            <a:normAutofit/>
          </a:bodyPr>
          <a:lstStyle/>
          <a:p>
            <a:r>
              <a:rPr lang="en-US" sz="2800" dirty="0" smtClean="0"/>
              <a:t>Social transition to parenthood </a:t>
            </a:r>
            <a:endParaRPr lang="en-US" sz="2800" dirty="0"/>
          </a:p>
        </p:txBody>
      </p:sp>
      <p:sp>
        <p:nvSpPr>
          <p:cNvPr id="2" name="Content Placeholder 1"/>
          <p:cNvSpPr>
            <a:spLocks noGrp="1"/>
          </p:cNvSpPr>
          <p:nvPr>
            <p:ph sz="half" idx="1"/>
          </p:nvPr>
        </p:nvSpPr>
        <p:spPr/>
        <p:txBody>
          <a:bodyPr>
            <a:noAutofit/>
          </a:bodyPr>
          <a:lstStyle/>
          <a:p>
            <a:pPr>
              <a:spcBef>
                <a:spcPts val="0"/>
              </a:spcBef>
              <a:spcAft>
                <a:spcPts val="0"/>
              </a:spcAft>
            </a:pPr>
            <a:endParaRPr lang="en-US" sz="1600" dirty="0" smtClean="0"/>
          </a:p>
          <a:p>
            <a:pPr marL="285750" indent="-285750">
              <a:spcBef>
                <a:spcPts val="0"/>
              </a:spcBef>
              <a:spcAft>
                <a:spcPts val="0"/>
              </a:spcAft>
              <a:buFont typeface="Arial" panose="020B0604020202020204" pitchFamily="34" charset="0"/>
              <a:buChar char="•"/>
            </a:pPr>
            <a:r>
              <a:rPr lang="en-US" sz="1800" dirty="0" smtClean="0"/>
              <a:t>A </a:t>
            </a:r>
            <a:r>
              <a:rPr lang="en-US" sz="1800" dirty="0"/>
              <a:t>child is a tangible symbol of love </a:t>
            </a:r>
            <a:r>
              <a:rPr lang="en-US" sz="1800" dirty="0" smtClean="0"/>
              <a:t>the couple share for each other</a:t>
            </a:r>
          </a:p>
          <a:p>
            <a:pPr marL="285750" indent="-285750">
              <a:spcBef>
                <a:spcPts val="0"/>
              </a:spcBef>
              <a:spcAft>
                <a:spcPts val="0"/>
              </a:spcAft>
              <a:buFont typeface="Arial" panose="020B0604020202020204" pitchFamily="34" charset="0"/>
              <a:buChar char="•"/>
            </a:pPr>
            <a:r>
              <a:rPr lang="en-US" sz="1800" dirty="0" smtClean="0"/>
              <a:t>Children give the couple a </a:t>
            </a:r>
            <a:r>
              <a:rPr lang="en-US" sz="1800" dirty="0"/>
              <a:t>sense of meaning and purpose </a:t>
            </a:r>
          </a:p>
          <a:p>
            <a:pPr marL="285750" indent="-285750">
              <a:spcBef>
                <a:spcPts val="0"/>
              </a:spcBef>
              <a:spcAft>
                <a:spcPts val="0"/>
              </a:spcAft>
              <a:buFont typeface="Arial" panose="020B0604020202020204" pitchFamily="34" charset="0"/>
              <a:buChar char="•"/>
            </a:pPr>
            <a:r>
              <a:rPr lang="en-US" sz="1800" dirty="0" smtClean="0"/>
              <a:t>Children expand </a:t>
            </a:r>
            <a:r>
              <a:rPr lang="en-US" sz="1800" dirty="0"/>
              <a:t>social networks by connecting </a:t>
            </a:r>
            <a:r>
              <a:rPr lang="en-US" sz="1800" dirty="0" smtClean="0"/>
              <a:t>the couple </a:t>
            </a:r>
            <a:r>
              <a:rPr lang="en-US" sz="1800" dirty="0"/>
              <a:t>to other family members </a:t>
            </a:r>
            <a:r>
              <a:rPr lang="en-US" sz="1800" dirty="0" smtClean="0"/>
              <a:t>as </a:t>
            </a:r>
            <a:r>
              <a:rPr lang="en-US" sz="1800" dirty="0"/>
              <a:t>well as the larger </a:t>
            </a:r>
            <a:r>
              <a:rPr lang="en-US" sz="1800" dirty="0" smtClean="0"/>
              <a:t>community</a:t>
            </a:r>
            <a:endParaRPr lang="en-US" sz="1800" dirty="0"/>
          </a:p>
        </p:txBody>
      </p:sp>
      <p:sp>
        <p:nvSpPr>
          <p:cNvPr id="3" name="Content Placeholder 2"/>
          <p:cNvSpPr>
            <a:spLocks noGrp="1"/>
          </p:cNvSpPr>
          <p:nvPr>
            <p:ph sz="half" idx="2"/>
          </p:nvPr>
        </p:nvSpPr>
        <p:spPr/>
        <p:txBody>
          <a:bodyPr>
            <a:normAutofit/>
          </a:bodyPr>
          <a:lstStyle/>
          <a:p>
            <a:pPr>
              <a:spcBef>
                <a:spcPts val="0"/>
              </a:spcBef>
              <a:spcAft>
                <a:spcPts val="0"/>
              </a:spcAft>
            </a:pPr>
            <a:endParaRPr lang="en-US" sz="1800" dirty="0"/>
          </a:p>
          <a:p>
            <a:pPr marL="285750" indent="-285750">
              <a:spcBef>
                <a:spcPts val="0"/>
              </a:spcBef>
              <a:spcAft>
                <a:spcPts val="0"/>
              </a:spcAft>
              <a:buFont typeface="Arial" panose="020B0604020202020204" pitchFamily="34" charset="0"/>
              <a:buChar char="•"/>
            </a:pPr>
            <a:r>
              <a:rPr lang="en-US" sz="1800" dirty="0"/>
              <a:t>Many couples report that marital quality declines are children are born </a:t>
            </a:r>
          </a:p>
          <a:p>
            <a:pPr marL="285750" indent="-285750">
              <a:spcBef>
                <a:spcPts val="0"/>
              </a:spcBef>
              <a:spcAft>
                <a:spcPts val="0"/>
              </a:spcAft>
              <a:buFont typeface="Arial" panose="020B0604020202020204" pitchFamily="34" charset="0"/>
              <a:buChar char="•"/>
            </a:pPr>
            <a:r>
              <a:rPr lang="en-US" sz="1800" dirty="0"/>
              <a:t>Another recent study found that couples consider faithfulness, sexual compatibility, sharing household chores, adequate income, good housing, and shared </a:t>
            </a:r>
            <a:r>
              <a:rPr lang="en-US" sz="1800" dirty="0" smtClean="0"/>
              <a:t>interests more important contributors </a:t>
            </a:r>
            <a:r>
              <a:rPr lang="en-US" sz="1800" dirty="0"/>
              <a:t>to a happy marriage </a:t>
            </a:r>
            <a:r>
              <a:rPr lang="en-US" sz="1800" dirty="0" smtClean="0"/>
              <a:t>than children</a:t>
            </a:r>
            <a:endParaRPr lang="en-US" sz="1800" dirty="0"/>
          </a:p>
        </p:txBody>
      </p:sp>
    </p:spTree>
    <p:extLst>
      <p:ext uri="{BB962C8B-B14F-4D97-AF65-F5344CB8AC3E}">
        <p14:creationId xmlns:p14="http://schemas.microsoft.com/office/powerpoint/2010/main" val="170736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6563" y="1600200"/>
            <a:ext cx="3588724" cy="4479925"/>
          </a:xfrm>
        </p:spPr>
      </p:pic>
      <p:sp>
        <p:nvSpPr>
          <p:cNvPr id="5" name="Text Placeholder 4"/>
          <p:cNvSpPr>
            <a:spLocks noGrp="1"/>
          </p:cNvSpPr>
          <p:nvPr>
            <p:ph type="body" sz="half" idx="2"/>
          </p:nvPr>
        </p:nvSpPr>
        <p:spPr>
          <a:xfrm>
            <a:off x="457200" y="1600200"/>
            <a:ext cx="3581400" cy="4480560"/>
          </a:xfrm>
        </p:spPr>
        <p:txBody>
          <a:bodyPr>
            <a:normAutofit/>
          </a:bodyPr>
          <a:lstStyle/>
          <a:p>
            <a:pPr>
              <a:spcBef>
                <a:spcPts val="0"/>
              </a:spcBef>
              <a:spcAft>
                <a:spcPts val="0"/>
              </a:spcAft>
            </a:pPr>
            <a:endParaRPr lang="en-US" sz="1800" dirty="0" smtClean="0"/>
          </a:p>
          <a:p>
            <a:pPr>
              <a:spcBef>
                <a:spcPts val="0"/>
              </a:spcBef>
              <a:spcAft>
                <a:spcPts val="0"/>
              </a:spcAft>
            </a:pPr>
            <a:endParaRPr lang="en-US" sz="1800" dirty="0" smtClean="0"/>
          </a:p>
          <a:p>
            <a:pPr>
              <a:spcBef>
                <a:spcPts val="0"/>
              </a:spcBef>
              <a:spcAft>
                <a:spcPts val="0"/>
              </a:spcAft>
            </a:pPr>
            <a:r>
              <a:rPr lang="en-US" sz="1800" dirty="0"/>
              <a:t>What makes the transition to parenthood so hard?</a:t>
            </a:r>
          </a:p>
          <a:p>
            <a:pPr marL="285750" indent="-285750">
              <a:spcBef>
                <a:spcPts val="0"/>
              </a:spcBef>
              <a:spcAft>
                <a:spcPts val="0"/>
              </a:spcAft>
              <a:buFont typeface="Arial" panose="020B0604020202020204" pitchFamily="34" charset="0"/>
              <a:buChar char="•"/>
            </a:pPr>
            <a:r>
              <a:rPr lang="en-US" sz="1800" dirty="0" smtClean="0"/>
              <a:t>Parenthood </a:t>
            </a:r>
            <a:r>
              <a:rPr lang="en-US" sz="1800" dirty="0"/>
              <a:t>is </a:t>
            </a:r>
            <a:r>
              <a:rPr lang="en-US" sz="1800" dirty="0">
                <a:solidFill>
                  <a:srgbClr val="FF0000"/>
                </a:solidFill>
              </a:rPr>
              <a:t>irrevocable</a:t>
            </a:r>
            <a:r>
              <a:rPr lang="en-US" sz="1800" dirty="0"/>
              <a:t> </a:t>
            </a:r>
          </a:p>
          <a:p>
            <a:pPr marL="285750" indent="-285750">
              <a:spcBef>
                <a:spcPts val="0"/>
              </a:spcBef>
              <a:spcAft>
                <a:spcPts val="0"/>
              </a:spcAft>
              <a:buFont typeface="Arial" panose="020B0604020202020204" pitchFamily="34" charset="0"/>
              <a:buChar char="•"/>
            </a:pPr>
            <a:r>
              <a:rPr lang="en-US" sz="1800" dirty="0"/>
              <a:t>Most of the learning parents experience is </a:t>
            </a:r>
            <a:r>
              <a:rPr lang="en-US" sz="1800" dirty="0">
                <a:solidFill>
                  <a:srgbClr val="FF0000"/>
                </a:solidFill>
              </a:rPr>
              <a:t>on-the-job training</a:t>
            </a:r>
          </a:p>
          <a:p>
            <a:pPr marL="285750" indent="-285750">
              <a:spcBef>
                <a:spcPts val="0"/>
              </a:spcBef>
              <a:spcAft>
                <a:spcPts val="0"/>
              </a:spcAft>
              <a:buFont typeface="Arial" panose="020B0604020202020204" pitchFamily="34" charset="0"/>
              <a:buChar char="•"/>
            </a:pPr>
            <a:r>
              <a:rPr lang="en-US" sz="1800" dirty="0" smtClean="0"/>
              <a:t>All this learning occurs </a:t>
            </a:r>
            <a:r>
              <a:rPr lang="en-US" sz="1800" dirty="0"/>
              <a:t>within a framework of ambiguity</a:t>
            </a:r>
          </a:p>
          <a:p>
            <a:pPr marL="285750" indent="-285750">
              <a:spcBef>
                <a:spcPts val="0"/>
              </a:spcBef>
              <a:spcAft>
                <a:spcPts val="0"/>
              </a:spcAft>
              <a:buFont typeface="Arial" panose="020B0604020202020204" pitchFamily="34" charset="0"/>
              <a:buChar char="•"/>
            </a:pPr>
            <a:r>
              <a:rPr lang="en-US" sz="1800" dirty="0" smtClean="0"/>
              <a:t>New ideology of equality </a:t>
            </a:r>
          </a:p>
          <a:p>
            <a:pPr marL="285750" indent="-285750">
              <a:spcBef>
                <a:spcPts val="0"/>
              </a:spcBef>
              <a:spcAft>
                <a:spcPts val="0"/>
              </a:spcAft>
              <a:buFont typeface="Arial" panose="020B0604020202020204" pitchFamily="34" charset="0"/>
              <a:buChar char="•"/>
            </a:pPr>
            <a:r>
              <a:rPr lang="en-US" sz="1800" dirty="0" smtClean="0"/>
              <a:t>Parenting </a:t>
            </a:r>
            <a:r>
              <a:rPr lang="en-US" sz="1800" dirty="0"/>
              <a:t>has become a</a:t>
            </a:r>
            <a:r>
              <a:rPr lang="en-US" sz="1800" dirty="0" smtClean="0"/>
              <a:t> </a:t>
            </a:r>
            <a:r>
              <a:rPr lang="en-US" sz="1800" dirty="0"/>
              <a:t>private, rather than a community, obligation</a:t>
            </a:r>
          </a:p>
          <a:p>
            <a:pPr marL="285750" indent="-285750">
              <a:spcBef>
                <a:spcPts val="0"/>
              </a:spcBef>
              <a:spcAft>
                <a:spcPts val="0"/>
              </a:spcAft>
              <a:buFont typeface="Arial" panose="020B0604020202020204" pitchFamily="34" charset="0"/>
              <a:buChar char="•"/>
            </a:pPr>
            <a:endParaRPr lang="en-US" sz="1800" dirty="0" smtClean="0"/>
          </a:p>
        </p:txBody>
      </p:sp>
      <p:sp>
        <p:nvSpPr>
          <p:cNvPr id="2" name="Title 1"/>
          <p:cNvSpPr>
            <a:spLocks noGrp="1"/>
          </p:cNvSpPr>
          <p:nvPr>
            <p:ph type="title"/>
          </p:nvPr>
        </p:nvSpPr>
        <p:spPr>
          <a:xfrm>
            <a:off x="457200" y="152718"/>
            <a:ext cx="8432800" cy="1371600"/>
          </a:xfrm>
        </p:spPr>
        <p:txBody>
          <a:bodyPr>
            <a:normAutofit/>
          </a:bodyPr>
          <a:lstStyle/>
          <a:p>
            <a:r>
              <a:rPr lang="en-US" sz="2800" dirty="0" smtClean="0">
                <a:solidFill>
                  <a:srgbClr val="1782BF"/>
                </a:solidFill>
              </a:rPr>
              <a:t>Social transition to parenthood</a:t>
            </a:r>
            <a:endParaRPr lang="en-US" sz="2800" dirty="0">
              <a:solidFill>
                <a:srgbClr val="1782BF"/>
              </a:solidFill>
            </a:endParaRPr>
          </a:p>
        </p:txBody>
      </p:sp>
    </p:spTree>
    <p:extLst>
      <p:ext uri="{BB962C8B-B14F-4D97-AF65-F5344CB8AC3E}">
        <p14:creationId xmlns:p14="http://schemas.microsoft.com/office/powerpoint/2010/main" val="348710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52718"/>
            <a:ext cx="8534400" cy="1371600"/>
          </a:xfrm>
        </p:spPr>
        <p:txBody>
          <a:bodyPr>
            <a:normAutofit/>
          </a:bodyPr>
          <a:lstStyle/>
          <a:p>
            <a:r>
              <a:rPr lang="en-US" sz="2800" dirty="0" smtClean="0"/>
              <a:t>Social transition to parenthood</a:t>
            </a:r>
            <a:endParaRPr lang="en-SG" sz="2800" dirty="0"/>
          </a:p>
        </p:txBody>
      </p:sp>
      <p:sp>
        <p:nvSpPr>
          <p:cNvPr id="9" name="Text Placeholder 8"/>
          <p:cNvSpPr>
            <a:spLocks noGrp="1"/>
          </p:cNvSpPr>
          <p:nvPr>
            <p:ph type="body" idx="1"/>
          </p:nvPr>
        </p:nvSpPr>
        <p:spPr/>
        <p:txBody>
          <a:bodyPr/>
          <a:lstStyle/>
          <a:p>
            <a:r>
              <a:rPr lang="en-US" dirty="0" smtClean="0"/>
              <a:t>Cry it out method </a:t>
            </a:r>
            <a:endParaRPr lang="en-SG" dirty="0"/>
          </a:p>
        </p:txBody>
      </p:sp>
      <p:pic>
        <p:nvPicPr>
          <p:cNvPr id="13" name="Content Placeholder 1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019024" y="2259013"/>
            <a:ext cx="2508803" cy="3840162"/>
          </a:xfrm>
        </p:spPr>
      </p:pic>
      <p:sp>
        <p:nvSpPr>
          <p:cNvPr id="11" name="Text Placeholder 10"/>
          <p:cNvSpPr>
            <a:spLocks noGrp="1"/>
          </p:cNvSpPr>
          <p:nvPr>
            <p:ph type="body" sz="quarter" idx="3"/>
          </p:nvPr>
        </p:nvSpPr>
        <p:spPr/>
        <p:txBody>
          <a:bodyPr/>
          <a:lstStyle/>
          <a:p>
            <a:r>
              <a:rPr lang="en-US" dirty="0" smtClean="0"/>
              <a:t>No tears method </a:t>
            </a:r>
            <a:endParaRPr lang="en-SG" dirty="0"/>
          </a:p>
        </p:txBody>
      </p:sp>
      <p:pic>
        <p:nvPicPr>
          <p:cNvPr id="14" name="Content Placeholder 13"/>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272904" y="2259013"/>
            <a:ext cx="2932067" cy="3840162"/>
          </a:xfrm>
        </p:spPr>
      </p:pic>
    </p:spTree>
    <p:extLst>
      <p:ext uri="{BB962C8B-B14F-4D97-AF65-F5344CB8AC3E}">
        <p14:creationId xmlns:p14="http://schemas.microsoft.com/office/powerpoint/2010/main" val="2865403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718"/>
            <a:ext cx="8553450" cy="1371600"/>
          </a:xfrm>
        </p:spPr>
        <p:txBody>
          <a:bodyPr>
            <a:normAutofit/>
          </a:bodyPr>
          <a:lstStyle/>
          <a:p>
            <a:r>
              <a:rPr lang="en-US" sz="2800" dirty="0"/>
              <a:t>Social transition to parenthood</a:t>
            </a:r>
          </a:p>
        </p:txBody>
      </p:sp>
      <p:sp>
        <p:nvSpPr>
          <p:cNvPr id="3" name="Text Placeholder 2"/>
          <p:cNvSpPr>
            <a:spLocks noGrp="1"/>
          </p:cNvSpPr>
          <p:nvPr>
            <p:ph idx="1"/>
          </p:nvPr>
        </p:nvSpPr>
        <p:spPr/>
        <p:txBody>
          <a:bodyPr>
            <a:normAutofit/>
          </a:bodyPr>
          <a:lstStyle/>
          <a:p>
            <a:pPr>
              <a:spcBef>
                <a:spcPts val="0"/>
              </a:spcBef>
              <a:spcAft>
                <a:spcPts val="0"/>
              </a:spcAft>
            </a:pPr>
            <a:endParaRPr lang="en-US" sz="2000" dirty="0" smtClean="0"/>
          </a:p>
          <a:p>
            <a:pPr>
              <a:spcBef>
                <a:spcPts val="0"/>
              </a:spcBef>
              <a:spcAft>
                <a:spcPts val="0"/>
              </a:spcAft>
            </a:pPr>
            <a:endParaRPr lang="en-US" sz="2000" dirty="0" smtClean="0"/>
          </a:p>
        </p:txBody>
      </p:sp>
      <p:graphicFrame>
        <p:nvGraphicFramePr>
          <p:cNvPr id="5" name="Diagram 4"/>
          <p:cNvGraphicFramePr/>
          <p:nvPr>
            <p:extLst>
              <p:ext uri="{D42A27DB-BD31-4B8C-83A1-F6EECF244321}">
                <p14:modId xmlns:p14="http://schemas.microsoft.com/office/powerpoint/2010/main" val="402113051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170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indent="-342900">
              <a:spcBef>
                <a:spcPts val="0"/>
              </a:spcBef>
              <a:spcAft>
                <a:spcPts val="0"/>
              </a:spcAft>
            </a:pPr>
            <a:r>
              <a:rPr lang="en-US" sz="3600" dirty="0" smtClean="0"/>
              <a:t>Gender and parenthood:</a:t>
            </a:r>
            <a:br>
              <a:rPr lang="en-US" sz="3600" dirty="0" smtClean="0"/>
            </a:br>
            <a:r>
              <a:rPr lang="en-US" sz="3600" dirty="0" smtClean="0"/>
              <a:t>Mothers </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52902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smtClean="0"/>
              <a:t>Biological Motherhood </a:t>
            </a:r>
            <a:endParaRPr lang="en-US" sz="2800" dirty="0"/>
          </a:p>
        </p:txBody>
      </p:sp>
      <p:sp>
        <p:nvSpPr>
          <p:cNvPr id="6" name="Content Placeholder 5"/>
          <p:cNvSpPr>
            <a:spLocks noGrp="1"/>
          </p:cNvSpPr>
          <p:nvPr>
            <p:ph sz="half" idx="1"/>
          </p:nvPr>
        </p:nvSpPr>
        <p:spPr/>
        <p:txBody>
          <a:bodyPr>
            <a:noAutofit/>
          </a:bodyPr>
          <a:lstStyle/>
          <a:p>
            <a:pPr>
              <a:spcBef>
                <a:spcPts val="0"/>
              </a:spcBef>
              <a:spcAft>
                <a:spcPts val="0"/>
              </a:spcAft>
            </a:pPr>
            <a:endParaRPr lang="en-US" sz="1600" dirty="0" smtClean="0"/>
          </a:p>
          <a:p>
            <a:pPr>
              <a:spcBef>
                <a:spcPts val="0"/>
              </a:spcBef>
              <a:spcAft>
                <a:spcPts val="0"/>
              </a:spcAft>
            </a:pPr>
            <a:r>
              <a:rPr lang="en-US" sz="1600" dirty="0" smtClean="0"/>
              <a:t>Maternity</a:t>
            </a:r>
          </a:p>
          <a:p>
            <a:pPr marL="285750" indent="-285750">
              <a:spcBef>
                <a:spcPts val="0"/>
              </a:spcBef>
              <a:spcAft>
                <a:spcPts val="0"/>
              </a:spcAft>
              <a:buFont typeface="Arial" panose="020B0604020202020204" pitchFamily="34" charset="0"/>
              <a:buChar char="•"/>
            </a:pPr>
            <a:r>
              <a:rPr lang="en-US" sz="1600" dirty="0" smtClean="0"/>
              <a:t>The state of being pregnant and giving birth </a:t>
            </a:r>
          </a:p>
          <a:p>
            <a:pPr marL="285750" indent="-285750">
              <a:spcBef>
                <a:spcPts val="0"/>
              </a:spcBef>
              <a:spcAft>
                <a:spcPts val="0"/>
              </a:spcAft>
              <a:buFont typeface="Arial" panose="020B0604020202020204" pitchFamily="34" charset="0"/>
              <a:buChar char="•"/>
            </a:pPr>
            <a:r>
              <a:rPr lang="en-US" sz="1600" dirty="0"/>
              <a:t>The assumption that </a:t>
            </a:r>
            <a:r>
              <a:rPr lang="en-US" sz="1600" dirty="0" smtClean="0"/>
              <a:t>maternity gives women not only the ability but also the </a:t>
            </a:r>
            <a:r>
              <a:rPr lang="en-US" sz="1600" dirty="0"/>
              <a:t>desire to nurture </a:t>
            </a:r>
          </a:p>
        </p:txBody>
      </p:sp>
      <p:sp>
        <p:nvSpPr>
          <p:cNvPr id="2" name="Content Placeholder 1"/>
          <p:cNvSpPr>
            <a:spLocks noGrp="1"/>
          </p:cNvSpPr>
          <p:nvPr>
            <p:ph sz="half" idx="2"/>
          </p:nvPr>
        </p:nvSpPr>
        <p:spPr/>
        <p:txBody>
          <a:bodyPr>
            <a:normAutofit/>
          </a:bodyPr>
          <a:lstStyle/>
          <a:p>
            <a:pPr>
              <a:spcBef>
                <a:spcPts val="0"/>
              </a:spcBef>
              <a:spcAft>
                <a:spcPts val="0"/>
              </a:spcAft>
            </a:pPr>
            <a:endParaRPr lang="en-US" sz="1600" dirty="0" smtClean="0"/>
          </a:p>
          <a:p>
            <a:pPr>
              <a:spcBef>
                <a:spcPts val="0"/>
              </a:spcBef>
              <a:spcAft>
                <a:spcPts val="0"/>
              </a:spcAft>
            </a:pPr>
            <a:r>
              <a:rPr lang="en-SG" sz="1600" dirty="0" smtClean="0"/>
              <a:t>Alice </a:t>
            </a:r>
            <a:r>
              <a:rPr lang="en-SG" sz="1600" dirty="0"/>
              <a:t>Rossi (1977) argues mothering is instinctual</a:t>
            </a:r>
          </a:p>
          <a:p>
            <a:pPr marL="285750" indent="-285750">
              <a:spcBef>
                <a:spcPts val="0"/>
              </a:spcBef>
              <a:spcAft>
                <a:spcPts val="0"/>
              </a:spcAft>
              <a:buFont typeface="Arial" panose="020B0604020202020204" pitchFamily="34" charset="0"/>
              <a:buChar char="•"/>
            </a:pPr>
            <a:r>
              <a:rPr lang="en-SG" sz="1600" dirty="0"/>
              <a:t>The majority of mothers instinctually cradle their infants in their left arm, where the infants can be closer to the sounds of the mother’s heartbeat</a:t>
            </a:r>
          </a:p>
          <a:p>
            <a:pPr marL="285750" indent="-285750">
              <a:spcBef>
                <a:spcPts val="0"/>
              </a:spcBef>
              <a:spcAft>
                <a:spcPts val="0"/>
              </a:spcAft>
              <a:buFont typeface="Arial" panose="020B0604020202020204" pitchFamily="34" charset="0"/>
              <a:buChar char="•"/>
            </a:pPr>
            <a:r>
              <a:rPr lang="en-SG" sz="1600" dirty="0"/>
              <a:t>Mothers may be responding to something they have </a:t>
            </a:r>
            <a:r>
              <a:rPr lang="en-SG" sz="1600" dirty="0" smtClean="0"/>
              <a:t>learned</a:t>
            </a:r>
            <a:endParaRPr lang="en-SG" sz="1600" dirty="0"/>
          </a:p>
        </p:txBody>
      </p:sp>
    </p:spTree>
    <p:extLst>
      <p:ext uri="{BB962C8B-B14F-4D97-AF65-F5344CB8AC3E}">
        <p14:creationId xmlns:p14="http://schemas.microsoft.com/office/powerpoint/2010/main" val="421481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4050" y="2816932"/>
            <a:ext cx="3333750" cy="2046460"/>
          </a:xfrm>
        </p:spPr>
      </p:pic>
      <p:sp>
        <p:nvSpPr>
          <p:cNvPr id="3" name="Text Placeholder 2"/>
          <p:cNvSpPr>
            <a:spLocks noGrp="1"/>
          </p:cNvSpPr>
          <p:nvPr>
            <p:ph type="body" sz="half" idx="2"/>
          </p:nvPr>
        </p:nvSpPr>
        <p:spPr>
          <a:xfrm>
            <a:off x="457199" y="1600200"/>
            <a:ext cx="3600000" cy="4480560"/>
          </a:xfrm>
        </p:spPr>
        <p:txBody>
          <a:bodyPr>
            <a:noAutofit/>
          </a:bodyPr>
          <a:lstStyle/>
          <a:p>
            <a:pPr>
              <a:spcBef>
                <a:spcPts val="0"/>
              </a:spcBef>
              <a:spcAft>
                <a:spcPts val="0"/>
              </a:spcAft>
            </a:pPr>
            <a:endParaRPr lang="en-US" dirty="0" smtClean="0"/>
          </a:p>
          <a:p>
            <a:pPr>
              <a:spcBef>
                <a:spcPts val="0"/>
              </a:spcBef>
              <a:spcAft>
                <a:spcPts val="0"/>
              </a:spcAft>
            </a:pPr>
            <a:r>
              <a:rPr lang="en-US" dirty="0" smtClean="0"/>
              <a:t>Not </a:t>
            </a:r>
            <a:r>
              <a:rPr lang="en-US" dirty="0"/>
              <a:t>all women who give birth form nurturing bonds with their babies</a:t>
            </a:r>
          </a:p>
          <a:p>
            <a:pPr marL="285750" indent="-285750">
              <a:spcBef>
                <a:spcPts val="0"/>
              </a:spcBef>
              <a:spcAft>
                <a:spcPts val="0"/>
              </a:spcAft>
              <a:buFont typeface="Arial" panose="020B0604020202020204" pitchFamily="34" charset="0"/>
              <a:buChar char="•"/>
            </a:pPr>
            <a:r>
              <a:rPr lang="en-US" dirty="0"/>
              <a:t>F</a:t>
            </a:r>
            <a:r>
              <a:rPr lang="en-US" dirty="0" smtClean="0"/>
              <a:t>or </a:t>
            </a:r>
            <a:r>
              <a:rPr lang="en-US" dirty="0"/>
              <a:t>example, </a:t>
            </a:r>
            <a:r>
              <a:rPr lang="en-US" dirty="0" smtClean="0"/>
              <a:t>some </a:t>
            </a:r>
            <a:r>
              <a:rPr lang="en-US" dirty="0"/>
              <a:t>German hospitals now offer drop boxes where women can place their unwanted babies anonymously without fear of </a:t>
            </a:r>
            <a:r>
              <a:rPr lang="en-US" dirty="0" smtClean="0"/>
              <a:t>prosecution</a:t>
            </a:r>
          </a:p>
          <a:p>
            <a:pPr>
              <a:spcBef>
                <a:spcPts val="0"/>
              </a:spcBef>
              <a:spcAft>
                <a:spcPts val="0"/>
              </a:spcAft>
            </a:pPr>
            <a:endParaRPr lang="en-SG" dirty="0"/>
          </a:p>
          <a:p>
            <a:pPr marL="171450" indent="-171450">
              <a:spcBef>
                <a:spcPts val="0"/>
              </a:spcBef>
              <a:spcAft>
                <a:spcPts val="0"/>
              </a:spcAft>
              <a:buFont typeface="Arial" panose="020B0604020202020204" pitchFamily="34" charset="0"/>
              <a:buChar char="•"/>
            </a:pPr>
            <a:r>
              <a:rPr lang="en-US" dirty="0" smtClean="0"/>
              <a:t>Even in </a:t>
            </a:r>
            <a:r>
              <a:rPr lang="en-US" dirty="0"/>
              <a:t>our culture that places </a:t>
            </a:r>
            <a:r>
              <a:rPr lang="en-US" dirty="0" smtClean="0"/>
              <a:t>a </a:t>
            </a:r>
            <a:r>
              <a:rPr lang="en-US" dirty="0"/>
              <a:t>premium </a:t>
            </a:r>
            <a:r>
              <a:rPr lang="en-US" dirty="0" smtClean="0"/>
              <a:t>on </a:t>
            </a:r>
            <a:r>
              <a:rPr lang="en-US" dirty="0"/>
              <a:t>motherhood, </a:t>
            </a:r>
            <a:r>
              <a:rPr lang="en-US" dirty="0" smtClean="0"/>
              <a:t>not </a:t>
            </a:r>
            <a:r>
              <a:rPr lang="en-US" dirty="0"/>
              <a:t>all women want to be mothers </a:t>
            </a:r>
          </a:p>
          <a:p>
            <a:pPr marL="171450" indent="-171450">
              <a:spcBef>
                <a:spcPts val="0"/>
              </a:spcBef>
              <a:spcAft>
                <a:spcPts val="0"/>
              </a:spcAft>
              <a:buFont typeface="Arial" panose="020B0604020202020204" pitchFamily="34" charset="0"/>
              <a:buChar char="•"/>
            </a:pPr>
            <a:r>
              <a:rPr lang="en-US" dirty="0"/>
              <a:t>According to Kathleen Gerson (1985), their decisions are influenced by a variety of social factors and experiences</a:t>
            </a:r>
            <a:endParaRPr lang="en-SG" dirty="0"/>
          </a:p>
        </p:txBody>
      </p:sp>
      <p:sp>
        <p:nvSpPr>
          <p:cNvPr id="4" name="Title 3"/>
          <p:cNvSpPr>
            <a:spLocks noGrp="1"/>
          </p:cNvSpPr>
          <p:nvPr>
            <p:ph type="title"/>
          </p:nvPr>
        </p:nvSpPr>
        <p:spPr/>
        <p:txBody>
          <a:bodyPr>
            <a:normAutofit/>
          </a:bodyPr>
          <a:lstStyle/>
          <a:p>
            <a:r>
              <a:rPr lang="en-US" sz="2800" dirty="0"/>
              <a:t>Biological motherhood </a:t>
            </a:r>
            <a:endParaRPr lang="en-SG" sz="2800" dirty="0"/>
          </a:p>
        </p:txBody>
      </p:sp>
    </p:spTree>
    <p:extLst>
      <p:ext uri="{BB962C8B-B14F-4D97-AF65-F5344CB8AC3E}">
        <p14:creationId xmlns:p14="http://schemas.microsoft.com/office/powerpoint/2010/main" val="1487574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smtClean="0"/>
              <a:t>Historical motherhood</a:t>
            </a:r>
            <a:endParaRPr lang="en-SG" sz="2800" dirty="0"/>
          </a:p>
        </p:txBody>
      </p:sp>
      <p:sp>
        <p:nvSpPr>
          <p:cNvPr id="6" name="Content Placeholder 5"/>
          <p:cNvSpPr>
            <a:spLocks noGrp="1"/>
          </p:cNvSpPr>
          <p:nvPr>
            <p:ph idx="1"/>
          </p:nvPr>
        </p:nvSpPr>
        <p:spPr/>
        <p:txBody>
          <a:bodyPr/>
          <a:lstStyle/>
          <a:p>
            <a:pPr marL="342900" indent="-342900">
              <a:spcBef>
                <a:spcPts val="0"/>
              </a:spcBef>
              <a:spcAft>
                <a:spcPts val="0"/>
              </a:spcAft>
              <a:buFont typeface="Arial" panose="020B0604020202020204" pitchFamily="34" charset="0"/>
              <a:buChar char="•"/>
            </a:pPr>
            <a:endParaRPr lang="en-US" dirty="0" smtClean="0"/>
          </a:p>
          <a:p>
            <a:pPr marL="342900" indent="-342900">
              <a:spcBef>
                <a:spcPts val="0"/>
              </a:spcBef>
              <a:spcAft>
                <a:spcPts val="0"/>
              </a:spcAft>
              <a:buFont typeface="Arial" panose="020B0604020202020204" pitchFamily="34" charset="0"/>
              <a:buChar char="•"/>
            </a:pPr>
            <a:r>
              <a:rPr lang="en-US" dirty="0"/>
              <a:t>John Gillis (1996</a:t>
            </a:r>
            <a:r>
              <a:rPr lang="en-US" dirty="0" smtClean="0"/>
              <a:t>) details  </a:t>
            </a:r>
            <a:r>
              <a:rPr lang="en-US" dirty="0"/>
              <a:t>the separation of maternity and </a:t>
            </a:r>
            <a:r>
              <a:rPr lang="en-US" dirty="0" smtClean="0"/>
              <a:t>motherhood </a:t>
            </a:r>
            <a:r>
              <a:rPr lang="en-US" dirty="0"/>
              <a:t>in </a:t>
            </a:r>
            <a:r>
              <a:rPr lang="en-US" dirty="0" smtClean="0"/>
              <a:t>the 18</a:t>
            </a:r>
            <a:r>
              <a:rPr lang="en-US" baseline="30000" dirty="0" smtClean="0"/>
              <a:t>th</a:t>
            </a:r>
            <a:r>
              <a:rPr lang="en-US" dirty="0" smtClean="0"/>
              <a:t> </a:t>
            </a:r>
            <a:r>
              <a:rPr lang="en-US" dirty="0"/>
              <a:t>century </a:t>
            </a:r>
            <a:endParaRPr lang="en-US" dirty="0" smtClean="0"/>
          </a:p>
          <a:p>
            <a:pPr marL="342900" indent="-342900">
              <a:spcBef>
                <a:spcPts val="0"/>
              </a:spcBef>
              <a:spcAft>
                <a:spcPts val="0"/>
              </a:spcAft>
              <a:buFont typeface="Arial" panose="020B0604020202020204" pitchFamily="34" charset="0"/>
              <a:buChar char="•"/>
            </a:pPr>
            <a:r>
              <a:rPr lang="en-US" dirty="0" smtClean="0"/>
              <a:t>The </a:t>
            </a:r>
            <a:r>
              <a:rPr lang="en-US" dirty="0"/>
              <a:t>belief </a:t>
            </a:r>
            <a:r>
              <a:rPr lang="en-US" dirty="0" smtClean="0"/>
              <a:t>that </a:t>
            </a:r>
            <a:r>
              <a:rPr lang="en-US" dirty="0"/>
              <a:t>mother was not supposed to show affection toward </a:t>
            </a:r>
            <a:r>
              <a:rPr lang="en-US" dirty="0" smtClean="0"/>
              <a:t>her </a:t>
            </a:r>
            <a:r>
              <a:rPr lang="en-US" dirty="0"/>
              <a:t>baby </a:t>
            </a:r>
            <a:r>
              <a:rPr lang="en-US" dirty="0" smtClean="0"/>
              <a:t>and her </a:t>
            </a:r>
            <a:r>
              <a:rPr lang="en-US" dirty="0"/>
              <a:t>peripheral role </a:t>
            </a:r>
            <a:r>
              <a:rPr lang="en-US" dirty="0" smtClean="0"/>
              <a:t>after birth</a:t>
            </a:r>
          </a:p>
          <a:p>
            <a:pPr marL="342900" indent="-342900">
              <a:spcBef>
                <a:spcPts val="0"/>
              </a:spcBef>
              <a:spcAft>
                <a:spcPts val="0"/>
              </a:spcAft>
              <a:buFont typeface="Arial" panose="020B0604020202020204" pitchFamily="34" charset="0"/>
              <a:buChar char="•"/>
            </a:pPr>
            <a:r>
              <a:rPr lang="en-US" dirty="0"/>
              <a:t>Giving birth and giving nurture were </a:t>
            </a:r>
            <a:r>
              <a:rPr lang="en-US" dirty="0" smtClean="0"/>
              <a:t>also often </a:t>
            </a:r>
            <a:r>
              <a:rPr lang="en-US" dirty="0"/>
              <a:t>incompatible for demographic reasons</a:t>
            </a:r>
          </a:p>
          <a:p>
            <a:pPr marL="342900" indent="-342900">
              <a:spcBef>
                <a:spcPts val="0"/>
              </a:spcBef>
              <a:spcAft>
                <a:spcPts val="0"/>
              </a:spcAft>
              <a:buFont typeface="Arial" panose="020B0604020202020204" pitchFamily="34" charset="0"/>
              <a:buChar char="•"/>
            </a:pPr>
            <a:r>
              <a:rPr lang="en-US" dirty="0"/>
              <a:t>Parents often place their children in </a:t>
            </a:r>
            <a:r>
              <a:rPr lang="en-US" dirty="0" smtClean="0"/>
              <a:t>foundling </a:t>
            </a:r>
            <a:r>
              <a:rPr lang="en-US" dirty="0"/>
              <a:t>hospitals and orphanages </a:t>
            </a:r>
            <a:r>
              <a:rPr lang="en-US" dirty="0" smtClean="0"/>
              <a:t>because </a:t>
            </a:r>
            <a:r>
              <a:rPr lang="en-US" dirty="0"/>
              <a:t>they could not afford to raise them  </a:t>
            </a:r>
          </a:p>
          <a:p>
            <a:pPr marL="342900" indent="-342900">
              <a:spcBef>
                <a:spcPts val="0"/>
              </a:spcBef>
              <a:spcAft>
                <a:spcPts val="0"/>
              </a:spcAft>
              <a:buFont typeface="Arial" panose="020B0604020202020204" pitchFamily="34" charset="0"/>
              <a:buChar char="•"/>
            </a:pPr>
            <a:endParaRPr lang="en-SG" dirty="0"/>
          </a:p>
        </p:txBody>
      </p:sp>
    </p:spTree>
    <p:extLst>
      <p:ext uri="{BB962C8B-B14F-4D97-AF65-F5344CB8AC3E}">
        <p14:creationId xmlns:p14="http://schemas.microsoft.com/office/powerpoint/2010/main" val="177349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34620" y="1600200"/>
            <a:ext cx="3392609" cy="4479925"/>
          </a:xfrm>
        </p:spPr>
      </p:pic>
      <p:sp>
        <p:nvSpPr>
          <p:cNvPr id="3" name="Text Placeholder 2"/>
          <p:cNvSpPr>
            <a:spLocks noGrp="1"/>
          </p:cNvSpPr>
          <p:nvPr>
            <p:ph type="body" sz="half" idx="2"/>
          </p:nvPr>
        </p:nvSpPr>
        <p:spPr>
          <a:xfrm>
            <a:off x="457199" y="1600200"/>
            <a:ext cx="3600000" cy="4480560"/>
          </a:xfrm>
        </p:spPr>
        <p:txBody>
          <a:bodyPr/>
          <a:lstStyle/>
          <a:p>
            <a:pPr>
              <a:spcBef>
                <a:spcPts val="0"/>
              </a:spcBef>
              <a:spcAft>
                <a:spcPts val="0"/>
              </a:spcAft>
            </a:pPr>
            <a:endParaRPr lang="en-US" dirty="0" smtClean="0"/>
          </a:p>
          <a:p>
            <a:pPr>
              <a:spcBef>
                <a:spcPts val="0"/>
              </a:spcBef>
              <a:spcAft>
                <a:spcPts val="0"/>
              </a:spcAft>
            </a:pPr>
            <a:endParaRPr lang="en-US" dirty="0" smtClean="0"/>
          </a:p>
          <a:p>
            <a:pPr>
              <a:spcBef>
                <a:spcPts val="0"/>
              </a:spcBef>
              <a:spcAft>
                <a:spcPts val="0"/>
              </a:spcAft>
            </a:pPr>
            <a:r>
              <a:rPr lang="en-US" dirty="0" smtClean="0"/>
              <a:t>The </a:t>
            </a:r>
            <a:r>
              <a:rPr lang="en-US" dirty="0"/>
              <a:t>primacy of the biological </a:t>
            </a:r>
            <a:r>
              <a:rPr lang="en-US" dirty="0" smtClean="0"/>
              <a:t>mother-child </a:t>
            </a:r>
            <a:r>
              <a:rPr lang="en-US" dirty="0"/>
              <a:t>bond </a:t>
            </a:r>
            <a:endParaRPr lang="en-US" dirty="0" smtClean="0"/>
          </a:p>
          <a:p>
            <a:pPr marL="285750" indent="-285750">
              <a:spcBef>
                <a:spcPts val="0"/>
              </a:spcBef>
              <a:spcAft>
                <a:spcPts val="0"/>
              </a:spcAft>
              <a:buFont typeface="Arial" panose="020B0604020202020204" pitchFamily="34" charset="0"/>
              <a:buChar char="•"/>
            </a:pPr>
            <a:r>
              <a:rPr lang="en-US" dirty="0" smtClean="0"/>
              <a:t>Despite their </a:t>
            </a:r>
            <a:r>
              <a:rPr lang="en-US" dirty="0"/>
              <a:t>increased participation in the paid labor force, mothers in postindustrial </a:t>
            </a:r>
            <a:r>
              <a:rPr lang="en-US" dirty="0" smtClean="0"/>
              <a:t>societies </a:t>
            </a:r>
            <a:r>
              <a:rPr lang="en-US" dirty="0"/>
              <a:t>are more invested and involved in the day-to-to lives of their children than are </a:t>
            </a:r>
            <a:r>
              <a:rPr lang="en-US" dirty="0" smtClean="0"/>
              <a:t>fathers</a:t>
            </a:r>
          </a:p>
          <a:p>
            <a:pPr marL="285750" indent="-285750">
              <a:spcBef>
                <a:spcPts val="0"/>
              </a:spcBef>
              <a:spcAft>
                <a:spcPts val="0"/>
              </a:spcAft>
              <a:buFont typeface="Arial" panose="020B0604020202020204" pitchFamily="34" charset="0"/>
              <a:buChar char="•"/>
            </a:pPr>
            <a:r>
              <a:rPr lang="en-US" dirty="0"/>
              <a:t>Women in our culture are still socialized to </a:t>
            </a:r>
            <a:r>
              <a:rPr lang="en-US" dirty="0">
                <a:solidFill>
                  <a:srgbClr val="FF0000"/>
                </a:solidFill>
              </a:rPr>
              <a:t>value the rewards of motherhood and to believe that having children is a primary source of self-identity </a:t>
            </a:r>
          </a:p>
          <a:p>
            <a:pPr marL="285750" indent="-285750">
              <a:spcBef>
                <a:spcPts val="0"/>
              </a:spcBef>
              <a:spcAft>
                <a:spcPts val="0"/>
              </a:spcAft>
              <a:buFont typeface="Arial" panose="020B0604020202020204" pitchFamily="34" charset="0"/>
              <a:buChar char="•"/>
            </a:pPr>
            <a:endParaRPr lang="en-SG" dirty="0"/>
          </a:p>
        </p:txBody>
      </p:sp>
      <p:sp>
        <p:nvSpPr>
          <p:cNvPr id="4" name="Title 3"/>
          <p:cNvSpPr>
            <a:spLocks noGrp="1"/>
          </p:cNvSpPr>
          <p:nvPr>
            <p:ph type="title"/>
          </p:nvPr>
        </p:nvSpPr>
        <p:spPr/>
        <p:txBody>
          <a:bodyPr>
            <a:normAutofit/>
          </a:bodyPr>
          <a:lstStyle/>
          <a:p>
            <a:r>
              <a:rPr lang="en-US" sz="2800" dirty="0"/>
              <a:t>Cultural motherhood</a:t>
            </a:r>
            <a:endParaRPr lang="en-SG" sz="2800" dirty="0"/>
          </a:p>
        </p:txBody>
      </p:sp>
    </p:spTree>
    <p:extLst>
      <p:ext uri="{BB962C8B-B14F-4D97-AF65-F5344CB8AC3E}">
        <p14:creationId xmlns:p14="http://schemas.microsoft.com/office/powerpoint/2010/main" val="83559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Where we have been…</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sz="2400" dirty="0" smtClean="0"/>
              <a:t>Introduction to sociology of the family</a:t>
            </a:r>
          </a:p>
          <a:p>
            <a:pPr marL="342900" indent="-342900">
              <a:spcBef>
                <a:spcPts val="0"/>
              </a:spcBef>
              <a:spcAft>
                <a:spcPts val="0"/>
              </a:spcAft>
              <a:buFont typeface="Arial"/>
              <a:buChar char="•"/>
            </a:pPr>
            <a:r>
              <a:rPr lang="en-US" sz="2400" dirty="0" smtClean="0"/>
              <a:t>Family </a:t>
            </a:r>
            <a:r>
              <a:rPr lang="en-US" sz="2400" dirty="0"/>
              <a:t>as a social construct </a:t>
            </a:r>
          </a:p>
          <a:p>
            <a:pPr marL="342900" indent="-342900">
              <a:spcBef>
                <a:spcPts val="0"/>
              </a:spcBef>
              <a:spcAft>
                <a:spcPts val="0"/>
              </a:spcAft>
              <a:buFont typeface="Arial"/>
              <a:buChar char="•"/>
            </a:pPr>
            <a:r>
              <a:rPr lang="en-US" sz="2400" dirty="0"/>
              <a:t>Normal family ideology </a:t>
            </a:r>
          </a:p>
          <a:p>
            <a:pPr marL="342900" indent="-342900">
              <a:spcBef>
                <a:spcPts val="0"/>
              </a:spcBef>
              <a:spcAft>
                <a:spcPts val="0"/>
              </a:spcAft>
              <a:buFont typeface="Arial"/>
              <a:buChar char="•"/>
            </a:pPr>
            <a:r>
              <a:rPr lang="en-US" sz="2400" dirty="0"/>
              <a:t>Conceptual frameworks in the analysis of the family</a:t>
            </a:r>
          </a:p>
        </p:txBody>
      </p:sp>
    </p:spTree>
    <p:extLst>
      <p:ext uri="{BB962C8B-B14F-4D97-AF65-F5344CB8AC3E}">
        <p14:creationId xmlns:p14="http://schemas.microsoft.com/office/powerpoint/2010/main" val="1336969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86580" y="1600200"/>
            <a:ext cx="3288688" cy="4479925"/>
          </a:xfrm>
        </p:spPr>
      </p:pic>
      <p:sp>
        <p:nvSpPr>
          <p:cNvPr id="3" name="Text Placeholder 2"/>
          <p:cNvSpPr>
            <a:spLocks noGrp="1"/>
          </p:cNvSpPr>
          <p:nvPr>
            <p:ph type="body" sz="half" idx="2"/>
          </p:nvPr>
        </p:nvSpPr>
        <p:spPr>
          <a:xfrm>
            <a:off x="457199" y="1600200"/>
            <a:ext cx="3600000" cy="4480560"/>
          </a:xfrm>
        </p:spPr>
        <p:txBody>
          <a:bodyPr>
            <a:normAutofit/>
          </a:bodyPr>
          <a:lstStyle/>
          <a:p>
            <a:pPr>
              <a:spcBef>
                <a:spcPts val="0"/>
              </a:spcBef>
              <a:spcAft>
                <a:spcPts val="0"/>
              </a:spcAft>
            </a:pPr>
            <a:endParaRPr lang="en-US" dirty="0" smtClean="0"/>
          </a:p>
          <a:p>
            <a:pPr>
              <a:lnSpc>
                <a:spcPct val="110000"/>
              </a:lnSpc>
              <a:spcBef>
                <a:spcPts val="0"/>
              </a:spcBef>
              <a:spcAft>
                <a:spcPts val="0"/>
              </a:spcAft>
            </a:pPr>
            <a:r>
              <a:rPr lang="en-US" dirty="0"/>
              <a:t>Current attitudes and constructions of women and reproduction deny a pregnant woman of ownership of her own body </a:t>
            </a:r>
            <a:endParaRPr lang="en-US" dirty="0" smtClean="0"/>
          </a:p>
          <a:p>
            <a:pPr marL="285750" lvl="0" indent="-285750">
              <a:lnSpc>
                <a:spcPct val="110000"/>
              </a:lnSpc>
              <a:spcBef>
                <a:spcPts val="0"/>
              </a:spcBef>
              <a:spcAft>
                <a:spcPts val="0"/>
              </a:spcAft>
              <a:buFont typeface="Arial"/>
              <a:buChar char="•"/>
            </a:pPr>
            <a:r>
              <a:rPr lang="en-US" dirty="0" smtClean="0"/>
              <a:t>The </a:t>
            </a:r>
            <a:r>
              <a:rPr lang="en-US" dirty="0"/>
              <a:t>media engages audiences in an exercise of passing judgment on what is good mothering </a:t>
            </a:r>
          </a:p>
          <a:p>
            <a:pPr marL="285750" lvl="0" indent="-285750">
              <a:lnSpc>
                <a:spcPct val="110000"/>
              </a:lnSpc>
              <a:spcBef>
                <a:spcPts val="0"/>
              </a:spcBef>
              <a:spcAft>
                <a:spcPts val="0"/>
              </a:spcAft>
              <a:buFont typeface="Arial"/>
              <a:buChar char="•"/>
            </a:pPr>
            <a:r>
              <a:rPr lang="en-US" dirty="0"/>
              <a:t>Extensive studies are conducted on the advisability of taking vitamins, using drugs, </a:t>
            </a:r>
            <a:r>
              <a:rPr lang="en-US" dirty="0" smtClean="0"/>
              <a:t>eating </a:t>
            </a:r>
            <a:r>
              <a:rPr lang="en-US" dirty="0"/>
              <a:t>certain foods, exercising, and so on  </a:t>
            </a:r>
          </a:p>
          <a:p>
            <a:pPr>
              <a:spcBef>
                <a:spcPts val="0"/>
              </a:spcBef>
              <a:spcAft>
                <a:spcPts val="0"/>
              </a:spcAft>
            </a:pPr>
            <a:endParaRPr lang="en-SG" dirty="0"/>
          </a:p>
        </p:txBody>
      </p:sp>
      <p:sp>
        <p:nvSpPr>
          <p:cNvPr id="4" name="Title 3"/>
          <p:cNvSpPr>
            <a:spLocks noGrp="1"/>
          </p:cNvSpPr>
          <p:nvPr>
            <p:ph type="title"/>
          </p:nvPr>
        </p:nvSpPr>
        <p:spPr>
          <a:xfrm>
            <a:off x="457200" y="152718"/>
            <a:ext cx="8458200" cy="1371600"/>
          </a:xfrm>
        </p:spPr>
        <p:txBody>
          <a:bodyPr>
            <a:normAutofit/>
          </a:bodyPr>
          <a:lstStyle/>
          <a:p>
            <a:r>
              <a:rPr lang="en-US" sz="2800" dirty="0" smtClean="0"/>
              <a:t>Reproductive surveillance </a:t>
            </a:r>
            <a:endParaRPr lang="en-SG" sz="2800" dirty="0"/>
          </a:p>
        </p:txBody>
      </p:sp>
    </p:spTree>
    <p:extLst>
      <p:ext uri="{BB962C8B-B14F-4D97-AF65-F5344CB8AC3E}">
        <p14:creationId xmlns:p14="http://schemas.microsoft.com/office/powerpoint/2010/main" val="3823518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152718"/>
            <a:ext cx="8543925" cy="1371600"/>
          </a:xfrm>
        </p:spPr>
        <p:txBody>
          <a:bodyPr>
            <a:normAutofit/>
          </a:bodyPr>
          <a:lstStyle/>
          <a:p>
            <a:r>
              <a:rPr lang="en-US" sz="2800" dirty="0" smtClean="0"/>
              <a:t>Working mothers and the guilt gap </a:t>
            </a:r>
            <a:endParaRPr lang="en-SG" sz="2800" dirty="0"/>
          </a:p>
        </p:txBody>
      </p:sp>
      <p:sp>
        <p:nvSpPr>
          <p:cNvPr id="8" name="Content Placeholder 7"/>
          <p:cNvSpPr>
            <a:spLocks noGrp="1"/>
          </p:cNvSpPr>
          <p:nvPr>
            <p:ph sz="half" idx="1"/>
          </p:nvPr>
        </p:nvSpPr>
        <p:spPr/>
        <p:txBody>
          <a:bodyPr>
            <a:normAutofit/>
          </a:bodyPr>
          <a:lstStyle/>
          <a:p>
            <a:pPr>
              <a:spcBef>
                <a:spcPts val="0"/>
              </a:spcBef>
              <a:spcAft>
                <a:spcPts val="0"/>
              </a:spcAft>
            </a:pPr>
            <a:endParaRPr lang="en-US" sz="1600" dirty="0" smtClean="0"/>
          </a:p>
          <a:p>
            <a:pPr>
              <a:spcBef>
                <a:spcPts val="0"/>
              </a:spcBef>
              <a:spcAft>
                <a:spcPts val="0"/>
              </a:spcAft>
            </a:pPr>
            <a:r>
              <a:rPr lang="en-US" sz="1600" dirty="0"/>
              <a:t>Kathleen </a:t>
            </a:r>
            <a:r>
              <a:rPr lang="en-US" sz="1600" dirty="0" smtClean="0"/>
              <a:t>Gerson’s (1985) </a:t>
            </a:r>
            <a:r>
              <a:rPr lang="en-US" sz="1600" i="1" dirty="0" smtClean="0"/>
              <a:t>Hard </a:t>
            </a:r>
            <a:r>
              <a:rPr lang="en-US" sz="1600" i="1" dirty="0"/>
              <a:t>Choices: How Women Decide about Work, Career and </a:t>
            </a:r>
            <a:r>
              <a:rPr lang="en-US" sz="1600" i="1" dirty="0" smtClean="0"/>
              <a:t>Motherhood</a:t>
            </a:r>
          </a:p>
          <a:p>
            <a:pPr marL="285750" indent="-285750">
              <a:spcBef>
                <a:spcPts val="0"/>
              </a:spcBef>
              <a:spcAft>
                <a:spcPts val="0"/>
              </a:spcAft>
              <a:buFont typeface="Arial" panose="020B0604020202020204" pitchFamily="34" charset="0"/>
              <a:buChar char="•"/>
            </a:pPr>
            <a:r>
              <a:rPr lang="en-US" sz="1600" dirty="0"/>
              <a:t>The experiences of the </a:t>
            </a:r>
            <a:r>
              <a:rPr lang="en-US" sz="1600" dirty="0" smtClean="0"/>
              <a:t>women were diverse </a:t>
            </a:r>
          </a:p>
          <a:p>
            <a:pPr marL="285750" indent="-285750">
              <a:spcBef>
                <a:spcPts val="0"/>
              </a:spcBef>
              <a:spcAft>
                <a:spcPts val="0"/>
              </a:spcAft>
              <a:buFont typeface="Arial" panose="020B0604020202020204" pitchFamily="34" charset="0"/>
              <a:buChar char="•"/>
            </a:pPr>
            <a:r>
              <a:rPr lang="en-US" sz="1600" dirty="0"/>
              <a:t>B</a:t>
            </a:r>
            <a:r>
              <a:rPr lang="en-US" sz="1600" dirty="0" smtClean="0"/>
              <a:t>ut </a:t>
            </a:r>
            <a:r>
              <a:rPr lang="en-US" sz="1600" dirty="0"/>
              <a:t>all faced </a:t>
            </a:r>
            <a:r>
              <a:rPr lang="en-US" sz="1600" dirty="0" smtClean="0"/>
              <a:t>difficult </a:t>
            </a:r>
            <a:r>
              <a:rPr lang="en-US" sz="1600" dirty="0"/>
              <a:t>decisions about how to balance family and work </a:t>
            </a:r>
          </a:p>
          <a:p>
            <a:pPr>
              <a:spcBef>
                <a:spcPts val="0"/>
              </a:spcBef>
              <a:spcAft>
                <a:spcPts val="0"/>
              </a:spcAft>
            </a:pPr>
            <a:r>
              <a:rPr lang="en-US" sz="1600" dirty="0" smtClean="0"/>
              <a:t> </a:t>
            </a:r>
            <a:endParaRPr lang="en-US" sz="1600" dirty="0"/>
          </a:p>
          <a:p>
            <a:pPr>
              <a:spcBef>
                <a:spcPts val="0"/>
              </a:spcBef>
              <a:spcAft>
                <a:spcPts val="0"/>
              </a:spcAft>
            </a:pPr>
            <a:endParaRPr lang="en-SG" sz="1600" dirty="0"/>
          </a:p>
        </p:txBody>
      </p:sp>
      <p:sp>
        <p:nvSpPr>
          <p:cNvPr id="9" name="Content Placeholder 8"/>
          <p:cNvSpPr>
            <a:spLocks noGrp="1"/>
          </p:cNvSpPr>
          <p:nvPr>
            <p:ph sz="half" idx="2"/>
          </p:nvPr>
        </p:nvSpPr>
        <p:spPr/>
        <p:txBody>
          <a:bodyPr>
            <a:normAutofit/>
          </a:bodyPr>
          <a:lstStyle/>
          <a:p>
            <a:pPr>
              <a:spcBef>
                <a:spcPts val="0"/>
              </a:spcBef>
              <a:spcAft>
                <a:spcPts val="0"/>
              </a:spcAft>
            </a:pPr>
            <a:endParaRPr lang="en-US" sz="1600" dirty="0" smtClean="0"/>
          </a:p>
          <a:p>
            <a:pPr>
              <a:spcBef>
                <a:spcPts val="0"/>
              </a:spcBef>
              <a:spcAft>
                <a:spcPts val="0"/>
              </a:spcAft>
            </a:pPr>
            <a:r>
              <a:rPr lang="en-US" sz="1600" dirty="0" smtClean="0">
                <a:solidFill>
                  <a:srgbClr val="FF0000"/>
                </a:solidFill>
                <a:hlinkClick r:id="rId3"/>
              </a:rPr>
              <a:t>Cultural </a:t>
            </a:r>
            <a:r>
              <a:rPr lang="en-US" sz="1600" dirty="0">
                <a:solidFill>
                  <a:srgbClr val="FF0000"/>
                </a:solidFill>
                <a:hlinkClick r:id="rId3"/>
              </a:rPr>
              <a:t>ambivalence </a:t>
            </a:r>
            <a:r>
              <a:rPr lang="en-US" sz="1600" dirty="0"/>
              <a:t>regarding how mothers ought to </a:t>
            </a:r>
            <a:r>
              <a:rPr lang="en-US" sz="1600" dirty="0" smtClean="0"/>
              <a:t>behave</a:t>
            </a:r>
          </a:p>
          <a:p>
            <a:pPr marL="285750" indent="-285750">
              <a:spcBef>
                <a:spcPts val="0"/>
              </a:spcBef>
              <a:spcAft>
                <a:spcPts val="0"/>
              </a:spcAft>
              <a:buFont typeface="Arial" panose="020B0604020202020204" pitchFamily="34" charset="0"/>
              <a:buChar char="•"/>
            </a:pPr>
            <a:r>
              <a:rPr lang="en-US" sz="1600" dirty="0" smtClean="0"/>
              <a:t>Images of stay-at-home mother versus working mother</a:t>
            </a:r>
          </a:p>
          <a:p>
            <a:pPr marL="285750" indent="-285750">
              <a:spcBef>
                <a:spcPts val="0"/>
              </a:spcBef>
              <a:spcAft>
                <a:spcPts val="0"/>
              </a:spcAft>
              <a:buFont typeface="Arial" panose="020B0604020202020204" pitchFamily="34" charset="0"/>
              <a:buChar char="•"/>
            </a:pPr>
            <a:r>
              <a:rPr lang="en-US" sz="1600" dirty="0" smtClean="0"/>
              <a:t>Both </a:t>
            </a:r>
            <a:r>
              <a:rPr lang="en-US" sz="1600" dirty="0"/>
              <a:t>images are considered socially </a:t>
            </a:r>
            <a:r>
              <a:rPr lang="en-US" sz="1600" dirty="0" smtClean="0"/>
              <a:t>acceptable but both </a:t>
            </a:r>
            <a:r>
              <a:rPr lang="en-US" sz="1600" dirty="0"/>
              <a:t>are also indicted for their failings</a:t>
            </a:r>
          </a:p>
          <a:p>
            <a:pPr marL="285750" indent="-285750">
              <a:spcBef>
                <a:spcPts val="0"/>
              </a:spcBef>
              <a:spcAft>
                <a:spcPts val="0"/>
              </a:spcAft>
              <a:buFont typeface="Arial" panose="020B0604020202020204" pitchFamily="34" charset="0"/>
              <a:buChar char="•"/>
            </a:pPr>
            <a:r>
              <a:rPr lang="en-US" sz="1600" dirty="0" smtClean="0"/>
              <a:t>These </a:t>
            </a:r>
            <a:r>
              <a:rPr lang="en-US" sz="1600" dirty="0"/>
              <a:t>images lead many women to </a:t>
            </a:r>
            <a:r>
              <a:rPr lang="en-US" sz="1600" dirty="0">
                <a:solidFill>
                  <a:schemeClr val="tx2"/>
                </a:solidFill>
              </a:rPr>
              <a:t>feel </a:t>
            </a:r>
            <a:r>
              <a:rPr lang="en-US" sz="1600" dirty="0"/>
              <a:t>less than </a:t>
            </a:r>
            <a:r>
              <a:rPr lang="en-US" sz="1600" dirty="0" smtClean="0"/>
              <a:t>adequate</a:t>
            </a:r>
          </a:p>
          <a:p>
            <a:pPr marL="285750" indent="-285750">
              <a:spcBef>
                <a:spcPts val="0"/>
              </a:spcBef>
              <a:spcAft>
                <a:spcPts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396322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152718"/>
            <a:ext cx="8543925" cy="1371600"/>
          </a:xfrm>
        </p:spPr>
        <p:txBody>
          <a:bodyPr>
            <a:normAutofit/>
          </a:bodyPr>
          <a:lstStyle/>
          <a:p>
            <a:r>
              <a:rPr lang="en-US" sz="2800" dirty="0" smtClean="0"/>
              <a:t>Working mothers and the guilt gap </a:t>
            </a:r>
            <a:endParaRPr lang="en-SG" sz="2800" dirty="0"/>
          </a:p>
        </p:txBody>
      </p:sp>
      <p:sp>
        <p:nvSpPr>
          <p:cNvPr id="8" name="Content Placeholder 7"/>
          <p:cNvSpPr>
            <a:spLocks noGrp="1"/>
          </p:cNvSpPr>
          <p:nvPr>
            <p:ph sz="half" idx="1"/>
          </p:nvPr>
        </p:nvSpPr>
        <p:spPr/>
        <p:txBody>
          <a:bodyPr>
            <a:normAutofit fontScale="92500"/>
          </a:bodyPr>
          <a:lstStyle/>
          <a:p>
            <a:pPr>
              <a:spcBef>
                <a:spcPts val="0"/>
              </a:spcBef>
              <a:spcAft>
                <a:spcPts val="0"/>
              </a:spcAft>
            </a:pPr>
            <a:endParaRPr lang="en-US" sz="1600" dirty="0" smtClean="0"/>
          </a:p>
          <a:p>
            <a:pPr>
              <a:spcBef>
                <a:spcPts val="0"/>
              </a:spcBef>
              <a:spcAft>
                <a:spcPts val="0"/>
              </a:spcAft>
            </a:pPr>
            <a:r>
              <a:rPr lang="en-US" sz="1600" dirty="0" smtClean="0"/>
              <a:t>Ideology </a:t>
            </a:r>
            <a:r>
              <a:rPr lang="en-US" sz="1600" dirty="0"/>
              <a:t>of the separate spheres</a:t>
            </a:r>
            <a:r>
              <a:rPr lang="en-US" sz="1600" dirty="0" smtClean="0"/>
              <a:t> </a:t>
            </a:r>
            <a:endParaRPr lang="en-US" sz="1600" dirty="0"/>
          </a:p>
          <a:p>
            <a:pPr marL="285750" indent="-285750">
              <a:spcBef>
                <a:spcPts val="0"/>
              </a:spcBef>
              <a:spcAft>
                <a:spcPts val="0"/>
              </a:spcAft>
              <a:buFont typeface="Arial" panose="020B0604020202020204" pitchFamily="34" charset="0"/>
              <a:buChar char="•"/>
            </a:pPr>
            <a:r>
              <a:rPr lang="en-US" sz="1600" dirty="0" smtClean="0"/>
              <a:t>In contrast to fathers, mothers have </a:t>
            </a:r>
            <a:r>
              <a:rPr lang="en-US" sz="1600" dirty="0"/>
              <a:t>to justify why </a:t>
            </a:r>
            <a:r>
              <a:rPr lang="en-US" sz="1600" dirty="0" smtClean="0"/>
              <a:t>they are working outside </a:t>
            </a:r>
            <a:r>
              <a:rPr lang="en-US" sz="1600" dirty="0"/>
              <a:t>the home </a:t>
            </a:r>
            <a:endParaRPr lang="en-US" sz="1600" dirty="0" smtClean="0"/>
          </a:p>
          <a:p>
            <a:pPr marL="285750" indent="-285750">
              <a:spcBef>
                <a:spcPts val="0"/>
              </a:spcBef>
              <a:spcAft>
                <a:spcPts val="0"/>
              </a:spcAft>
              <a:buFont typeface="Arial" panose="020B0604020202020204" pitchFamily="34" charset="0"/>
              <a:buChar char="•"/>
            </a:pPr>
            <a:r>
              <a:rPr lang="en-US" sz="1600" dirty="0" smtClean="0"/>
              <a:t>In contrast to fathers, there is extensive research that focus </a:t>
            </a:r>
            <a:r>
              <a:rPr lang="en-US" sz="1600" dirty="0"/>
              <a:t>on the difficulties women have in juggling the demands of family and work and on the negative effects of mothers’ employment on their children’s wellbeing  </a:t>
            </a:r>
          </a:p>
          <a:p>
            <a:pPr marL="285750" indent="-285750">
              <a:spcBef>
                <a:spcPts val="0"/>
              </a:spcBef>
              <a:spcAft>
                <a:spcPts val="0"/>
              </a:spcAft>
              <a:buFont typeface="Arial" panose="020B0604020202020204" pitchFamily="34" charset="0"/>
              <a:buChar char="•"/>
            </a:pPr>
            <a:r>
              <a:rPr lang="en-US" sz="1600" dirty="0" smtClean="0"/>
              <a:t>In contrast to fathers, mothers </a:t>
            </a:r>
            <a:r>
              <a:rPr lang="en-US" sz="1600" dirty="0"/>
              <a:t>do not feel completely self-confident in their choice to enter or remain in the paid labor force</a:t>
            </a:r>
            <a:endParaRPr lang="en-SG" sz="1600" dirty="0"/>
          </a:p>
        </p:txBody>
      </p:sp>
      <p:sp>
        <p:nvSpPr>
          <p:cNvPr id="9" name="Content Placeholder 8"/>
          <p:cNvSpPr>
            <a:spLocks noGrp="1"/>
          </p:cNvSpPr>
          <p:nvPr>
            <p:ph sz="half" idx="2"/>
          </p:nvPr>
        </p:nvSpPr>
        <p:spPr/>
        <p:txBody>
          <a:bodyPr>
            <a:normAutofit fontScale="92500"/>
          </a:bodyPr>
          <a:lstStyle/>
          <a:p>
            <a:pPr>
              <a:spcBef>
                <a:spcPts val="0"/>
              </a:spcBef>
              <a:spcAft>
                <a:spcPts val="0"/>
              </a:spcAft>
            </a:pPr>
            <a:endParaRPr lang="en-US" sz="1600" dirty="0"/>
          </a:p>
          <a:p>
            <a:pPr>
              <a:spcBef>
                <a:spcPts val="0"/>
              </a:spcBef>
              <a:spcAft>
                <a:spcPts val="0"/>
              </a:spcAft>
            </a:pPr>
            <a:r>
              <a:rPr lang="en-US" sz="1600" dirty="0" smtClean="0"/>
              <a:t>Guilt gap </a:t>
            </a:r>
          </a:p>
          <a:p>
            <a:pPr marL="285750" indent="-285750">
              <a:spcBef>
                <a:spcPts val="0"/>
              </a:spcBef>
              <a:spcAft>
                <a:spcPts val="0"/>
              </a:spcAft>
              <a:buFont typeface="Arial" panose="020B0604020202020204" pitchFamily="34" charset="0"/>
              <a:buChar char="•"/>
            </a:pPr>
            <a:r>
              <a:rPr lang="en-US" sz="1600" dirty="0" smtClean="0"/>
              <a:t>Gender difference in the amount of concern men and women express over the effect their employment will have on their children   </a:t>
            </a:r>
            <a:endParaRPr lang="en-SG" sz="1600" dirty="0"/>
          </a:p>
        </p:txBody>
      </p:sp>
    </p:spTree>
    <p:extLst>
      <p:ext uri="{BB962C8B-B14F-4D97-AF65-F5344CB8AC3E}">
        <p14:creationId xmlns:p14="http://schemas.microsoft.com/office/powerpoint/2010/main" val="3757184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indent="-342900">
              <a:spcBef>
                <a:spcPts val="0"/>
              </a:spcBef>
              <a:spcAft>
                <a:spcPts val="0"/>
              </a:spcAft>
            </a:pPr>
            <a:r>
              <a:rPr lang="en-US" sz="3600" dirty="0" smtClean="0"/>
              <a:t>Gender and parenthood:</a:t>
            </a:r>
            <a:br>
              <a:rPr lang="en-US" sz="3600" dirty="0" smtClean="0"/>
            </a:br>
            <a:r>
              <a:rPr lang="en-US" sz="3600" dirty="0" smtClean="0"/>
              <a:t>fathers  </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24500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53450" cy="1371600"/>
          </a:xfrm>
        </p:spPr>
        <p:txBody>
          <a:bodyPr>
            <a:normAutofit/>
          </a:bodyPr>
          <a:lstStyle/>
          <a:p>
            <a:r>
              <a:rPr lang="en-US" sz="2800" dirty="0" smtClean="0"/>
              <a:t>From separate spheres to </a:t>
            </a:r>
            <a:br>
              <a:rPr lang="en-US" sz="2800" dirty="0" smtClean="0"/>
            </a:br>
            <a:r>
              <a:rPr lang="en-US" sz="2800" dirty="0" smtClean="0"/>
              <a:t>the baby boom</a:t>
            </a:r>
            <a:endParaRPr lang="en-SG" sz="2800" dirty="0"/>
          </a:p>
        </p:txBody>
      </p:sp>
      <p:sp>
        <p:nvSpPr>
          <p:cNvPr id="3" name="Content Placeholder 2"/>
          <p:cNvSpPr>
            <a:spLocks noGrp="1"/>
          </p:cNvSpPr>
          <p:nvPr>
            <p:ph idx="1"/>
          </p:nvPr>
        </p:nvSpPr>
        <p:spPr/>
        <p:txBody>
          <a:bodyPr>
            <a:normAutofit fontScale="77500" lnSpcReduction="20000"/>
          </a:bodyPr>
          <a:lstStyle/>
          <a:p>
            <a:pPr>
              <a:lnSpc>
                <a:spcPct val="120000"/>
              </a:lnSpc>
              <a:spcBef>
                <a:spcPts val="0"/>
              </a:spcBef>
              <a:spcAft>
                <a:spcPts val="0"/>
              </a:spcAft>
            </a:pPr>
            <a:endParaRPr lang="en-US" dirty="0" smtClean="0"/>
          </a:p>
          <a:p>
            <a:pPr>
              <a:lnSpc>
                <a:spcPct val="120000"/>
              </a:lnSpc>
              <a:spcBef>
                <a:spcPts val="0"/>
              </a:spcBef>
              <a:spcAft>
                <a:spcPts val="0"/>
              </a:spcAft>
            </a:pPr>
            <a:r>
              <a:rPr lang="en-US" dirty="0"/>
              <a:t>In the 18</a:t>
            </a:r>
            <a:r>
              <a:rPr lang="en-US" baseline="30000" dirty="0"/>
              <a:t>th</a:t>
            </a:r>
            <a:r>
              <a:rPr lang="en-US" dirty="0"/>
              <a:t> century, fathers rather than mothers were considered the primary parents</a:t>
            </a:r>
          </a:p>
          <a:p>
            <a:pPr marL="342900" indent="-342900">
              <a:lnSpc>
                <a:spcPct val="120000"/>
              </a:lnSpc>
              <a:spcBef>
                <a:spcPts val="0"/>
              </a:spcBef>
              <a:spcAft>
                <a:spcPts val="0"/>
              </a:spcAft>
              <a:buFont typeface="Arial" panose="020B0604020202020204" pitchFamily="34" charset="0"/>
              <a:buChar char="•"/>
            </a:pPr>
            <a:r>
              <a:rPr lang="en-US" dirty="0"/>
              <a:t>Men who could do much of their work in the </a:t>
            </a:r>
            <a:r>
              <a:rPr lang="en-US" dirty="0" smtClean="0"/>
              <a:t>house </a:t>
            </a:r>
            <a:r>
              <a:rPr lang="en-US" dirty="0"/>
              <a:t>were active in </a:t>
            </a:r>
            <a:r>
              <a:rPr lang="en-US" dirty="0" smtClean="0"/>
              <a:t>the nurturing </a:t>
            </a:r>
            <a:r>
              <a:rPr lang="en-US" dirty="0"/>
              <a:t>and educational functions we now associate with motherhood  </a:t>
            </a:r>
          </a:p>
          <a:p>
            <a:pPr>
              <a:lnSpc>
                <a:spcPct val="120000"/>
              </a:lnSpc>
              <a:spcBef>
                <a:spcPts val="0"/>
              </a:spcBef>
              <a:spcAft>
                <a:spcPts val="0"/>
              </a:spcAft>
            </a:pPr>
            <a:endParaRPr lang="en-US" dirty="0" smtClean="0"/>
          </a:p>
          <a:p>
            <a:pPr>
              <a:lnSpc>
                <a:spcPct val="120000"/>
              </a:lnSpc>
              <a:spcBef>
                <a:spcPts val="0"/>
              </a:spcBef>
              <a:spcAft>
                <a:spcPts val="0"/>
              </a:spcAft>
            </a:pPr>
            <a:r>
              <a:rPr lang="en-US" dirty="0"/>
              <a:t>The Industrial Revolution of the 19</a:t>
            </a:r>
            <a:r>
              <a:rPr lang="en-US" baseline="30000" dirty="0"/>
              <a:t>th</a:t>
            </a:r>
            <a:r>
              <a:rPr lang="en-US" dirty="0"/>
              <a:t> century </a:t>
            </a:r>
            <a:r>
              <a:rPr lang="en-US" dirty="0" smtClean="0"/>
              <a:t>and the </a:t>
            </a:r>
            <a:r>
              <a:rPr lang="en-US" dirty="0"/>
              <a:t>separation of home and work created physical as well as emotional distance between fathers and children </a:t>
            </a:r>
          </a:p>
          <a:p>
            <a:pPr marL="342900" indent="-342900">
              <a:lnSpc>
                <a:spcPct val="120000"/>
              </a:lnSpc>
              <a:spcBef>
                <a:spcPts val="0"/>
              </a:spcBef>
              <a:spcAft>
                <a:spcPts val="0"/>
              </a:spcAft>
              <a:buFont typeface="Arial" panose="020B0604020202020204" pitchFamily="34" charset="0"/>
              <a:buChar char="•"/>
            </a:pPr>
            <a:r>
              <a:rPr lang="en-US" dirty="0" smtClean="0"/>
              <a:t>The male </a:t>
            </a:r>
            <a:r>
              <a:rPr lang="en-US" dirty="0"/>
              <a:t>role in the family became defined primarily as that of the breadwinner </a:t>
            </a:r>
            <a:endParaRPr lang="en-US" dirty="0" smtClean="0"/>
          </a:p>
          <a:p>
            <a:pPr>
              <a:lnSpc>
                <a:spcPct val="120000"/>
              </a:lnSpc>
              <a:spcBef>
                <a:spcPts val="0"/>
              </a:spcBef>
              <a:spcAft>
                <a:spcPts val="0"/>
              </a:spcAft>
            </a:pPr>
            <a:endParaRPr lang="en-US" dirty="0"/>
          </a:p>
          <a:p>
            <a:pPr>
              <a:lnSpc>
                <a:spcPct val="120000"/>
              </a:lnSpc>
              <a:spcBef>
                <a:spcPts val="0"/>
              </a:spcBef>
              <a:spcAft>
                <a:spcPts val="0"/>
              </a:spcAft>
            </a:pPr>
            <a:r>
              <a:rPr lang="en-US" dirty="0"/>
              <a:t>During the baby boom period of the 1950s, there was renewed interest in father-child relationships</a:t>
            </a:r>
          </a:p>
          <a:p>
            <a:pPr marL="342900" indent="-342900">
              <a:lnSpc>
                <a:spcPct val="120000"/>
              </a:lnSpc>
              <a:spcBef>
                <a:spcPts val="0"/>
              </a:spcBef>
              <a:spcAft>
                <a:spcPts val="0"/>
              </a:spcAft>
              <a:buFont typeface="Arial" panose="020B0604020202020204" pitchFamily="34" charset="0"/>
              <a:buChar char="•"/>
            </a:pPr>
            <a:r>
              <a:rPr lang="en-US" dirty="0"/>
              <a:t>Fathers were believed to play an important, but </a:t>
            </a:r>
            <a:r>
              <a:rPr lang="en-US" dirty="0">
                <a:solidFill>
                  <a:srgbClr val="FF0000"/>
                </a:solidFill>
              </a:rPr>
              <a:t>complementary role</a:t>
            </a:r>
          </a:p>
          <a:p>
            <a:pPr marL="342900" indent="-342900">
              <a:lnSpc>
                <a:spcPct val="120000"/>
              </a:lnSpc>
              <a:spcBef>
                <a:spcPts val="0"/>
              </a:spcBef>
              <a:spcAft>
                <a:spcPts val="0"/>
              </a:spcAft>
              <a:buFont typeface="Arial" panose="020B0604020202020204" pitchFamily="34" charset="0"/>
              <a:buChar char="•"/>
            </a:pPr>
            <a:r>
              <a:rPr lang="en-US" dirty="0"/>
              <a:t>This stemmed from concerns about </a:t>
            </a:r>
            <a:r>
              <a:rPr lang="en-US" dirty="0">
                <a:solidFill>
                  <a:srgbClr val="FF0000"/>
                </a:solidFill>
              </a:rPr>
              <a:t>appropriate gender-role </a:t>
            </a:r>
            <a:r>
              <a:rPr lang="en-US" dirty="0" smtClean="0">
                <a:solidFill>
                  <a:srgbClr val="FF0000"/>
                </a:solidFill>
              </a:rPr>
              <a:t>socialization</a:t>
            </a:r>
          </a:p>
          <a:p>
            <a:pPr marL="800100" lvl="1" indent="-342900">
              <a:lnSpc>
                <a:spcPct val="120000"/>
              </a:lnSpc>
              <a:spcBef>
                <a:spcPts val="0"/>
              </a:spcBef>
            </a:pPr>
            <a:r>
              <a:rPr lang="en-US" dirty="0" smtClean="0">
                <a:solidFill>
                  <a:srgbClr val="FF0000"/>
                </a:solidFill>
              </a:rPr>
              <a:t>Father need to be at home so that they can be role models for their sons</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809684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1371600"/>
          </a:xfrm>
        </p:spPr>
        <p:txBody>
          <a:bodyPr>
            <a:normAutofit/>
          </a:bodyPr>
          <a:lstStyle/>
          <a:p>
            <a:r>
              <a:rPr lang="en-US" sz="2800" dirty="0" smtClean="0"/>
              <a:t>An emerging image of fatherhood</a:t>
            </a:r>
            <a:endParaRPr lang="en-SG" sz="2800" dirty="0"/>
          </a:p>
        </p:txBody>
      </p:sp>
      <p:sp>
        <p:nvSpPr>
          <p:cNvPr id="3" name="Content Placeholder 2"/>
          <p:cNvSpPr>
            <a:spLocks noGrp="1"/>
          </p:cNvSpPr>
          <p:nvPr>
            <p:ph idx="1"/>
          </p:nvPr>
        </p:nvSpPr>
        <p:spPr/>
        <p:txBody>
          <a:bodyPr/>
          <a:lstStyle/>
          <a:p>
            <a:pPr>
              <a:spcBef>
                <a:spcPts val="0"/>
              </a:spcBef>
              <a:spcAft>
                <a:spcPts val="0"/>
              </a:spcAft>
            </a:pPr>
            <a:endParaRPr lang="en-US" dirty="0" smtClean="0"/>
          </a:p>
          <a:p>
            <a:pPr marL="342900" indent="-342900">
              <a:spcBef>
                <a:spcPts val="0"/>
              </a:spcBef>
              <a:spcAft>
                <a:spcPts val="0"/>
              </a:spcAft>
              <a:buFont typeface="Arial" panose="020B0604020202020204" pitchFamily="34" charset="0"/>
              <a:buChar char="•"/>
            </a:pPr>
            <a:r>
              <a:rPr lang="en-US" dirty="0"/>
              <a:t>Men started to show more interest in fatherhood in the latter half of the twentieth century</a:t>
            </a:r>
          </a:p>
          <a:p>
            <a:pPr marL="342900" indent="-342900">
              <a:spcBef>
                <a:spcPts val="0"/>
              </a:spcBef>
              <a:spcAft>
                <a:spcPts val="0"/>
              </a:spcAft>
              <a:buFont typeface="Arial" panose="020B0604020202020204" pitchFamily="34" charset="0"/>
              <a:buChar char="•"/>
            </a:pPr>
            <a:r>
              <a:rPr lang="en-US" dirty="0" smtClean="0"/>
              <a:t>However, the </a:t>
            </a:r>
            <a:r>
              <a:rPr lang="en-US" dirty="0">
                <a:solidFill>
                  <a:srgbClr val="FF0000"/>
                </a:solidFill>
              </a:rPr>
              <a:t>cultural ideology of fatherhood – our beliefs about what fathers should do and what we would like them to do – has changed more rapidly than the conduct of fatherhood – what fathers actually do </a:t>
            </a:r>
          </a:p>
          <a:p>
            <a:pPr marL="342900" indent="-342900">
              <a:spcBef>
                <a:spcPts val="0"/>
              </a:spcBef>
              <a:spcAft>
                <a:spcPts val="0"/>
              </a:spcAft>
              <a:buFont typeface="Arial" panose="020B0604020202020204" pitchFamily="34" charset="0"/>
              <a:buChar char="•"/>
            </a:pPr>
            <a:r>
              <a:rPr lang="en-US" dirty="0"/>
              <a:t>T</a:t>
            </a:r>
            <a:r>
              <a:rPr lang="en-US" dirty="0" smtClean="0"/>
              <a:t>he </a:t>
            </a:r>
            <a:r>
              <a:rPr lang="en-US" dirty="0"/>
              <a:t>workplace still </a:t>
            </a:r>
            <a:r>
              <a:rPr lang="en-US" dirty="0">
                <a:hlinkClick r:id="rId3"/>
              </a:rPr>
              <a:t>discourages</a:t>
            </a:r>
            <a:r>
              <a:rPr lang="en-US" dirty="0"/>
              <a:t> men from completely abandoning the breadwinner role</a:t>
            </a:r>
          </a:p>
          <a:p>
            <a:pPr>
              <a:spcBef>
                <a:spcPts val="0"/>
              </a:spcBef>
              <a:spcAft>
                <a:spcPts val="0"/>
              </a:spcAft>
            </a:pPr>
            <a:endParaRPr lang="en-SG" dirty="0"/>
          </a:p>
        </p:txBody>
      </p:sp>
    </p:spTree>
    <p:extLst>
      <p:ext uri="{BB962C8B-B14F-4D97-AF65-F5344CB8AC3E}">
        <p14:creationId xmlns:p14="http://schemas.microsoft.com/office/powerpoint/2010/main" val="2576779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1371600"/>
          </a:xfrm>
        </p:spPr>
        <p:txBody>
          <a:bodyPr>
            <a:normAutofit/>
          </a:bodyPr>
          <a:lstStyle/>
          <a:p>
            <a:r>
              <a:rPr lang="en-US" sz="2800" dirty="0"/>
              <a:t>Is the male breadwinning role disappearing? </a:t>
            </a:r>
            <a:endParaRPr lang="en-SG" sz="2800" dirty="0"/>
          </a:p>
        </p:txBody>
      </p:sp>
      <p:sp>
        <p:nvSpPr>
          <p:cNvPr id="4" name="Content Placeholder 3"/>
          <p:cNvSpPr>
            <a:spLocks noGrp="1"/>
          </p:cNvSpPr>
          <p:nvPr>
            <p:ph sz="half" idx="1"/>
          </p:nvPr>
        </p:nvSpPr>
        <p:spPr/>
        <p:txBody>
          <a:bodyPr>
            <a:noAutofit/>
          </a:bodyPr>
          <a:lstStyle/>
          <a:p>
            <a:pPr>
              <a:spcBef>
                <a:spcPts val="0"/>
              </a:spcBef>
              <a:spcAft>
                <a:spcPts val="0"/>
              </a:spcAft>
            </a:pPr>
            <a:endParaRPr lang="en-US" sz="1400" dirty="0" smtClean="0"/>
          </a:p>
          <a:p>
            <a:pPr>
              <a:spcBef>
                <a:spcPts val="0"/>
              </a:spcBef>
              <a:spcAft>
                <a:spcPts val="0"/>
              </a:spcAft>
            </a:pPr>
            <a:r>
              <a:rPr lang="en-US" sz="1400" dirty="0" smtClean="0"/>
              <a:t>Kathleen </a:t>
            </a:r>
            <a:r>
              <a:rPr lang="en-US" sz="1400" dirty="0"/>
              <a:t>Gerson (1993) interviewed 138 men ranging in age from the late 20s to the </a:t>
            </a:r>
            <a:r>
              <a:rPr lang="en-US" sz="1400" dirty="0" smtClean="0"/>
              <a:t>mid-40s</a:t>
            </a:r>
            <a:endParaRPr lang="en-SG" sz="1400" dirty="0" smtClean="0"/>
          </a:p>
          <a:p>
            <a:pPr>
              <a:spcBef>
                <a:spcPts val="0"/>
              </a:spcBef>
              <a:spcAft>
                <a:spcPts val="0"/>
              </a:spcAft>
            </a:pPr>
            <a:endParaRPr lang="en-US" sz="1400" dirty="0" smtClean="0"/>
          </a:p>
          <a:p>
            <a:pPr>
              <a:spcBef>
                <a:spcPts val="0"/>
              </a:spcBef>
              <a:spcAft>
                <a:spcPts val="0"/>
              </a:spcAft>
            </a:pPr>
            <a:r>
              <a:rPr lang="en-US" sz="1400" dirty="0" smtClean="0"/>
              <a:t>Less </a:t>
            </a:r>
            <a:r>
              <a:rPr lang="en-US" sz="1400" dirty="0"/>
              <a:t>than half remained committed to the traditional male breadwinner role </a:t>
            </a:r>
            <a:r>
              <a:rPr lang="en-US" sz="1400" dirty="0" smtClean="0"/>
              <a:t>and expected women to occupy the traditional female homemaker role </a:t>
            </a:r>
          </a:p>
          <a:p>
            <a:pPr marL="285750" indent="-285750">
              <a:spcBef>
                <a:spcPts val="0"/>
              </a:spcBef>
              <a:spcAft>
                <a:spcPts val="0"/>
              </a:spcAft>
              <a:buFont typeface="Arial" panose="020B0604020202020204" pitchFamily="34" charset="0"/>
              <a:buChar char="•"/>
            </a:pPr>
            <a:r>
              <a:rPr lang="en-US" sz="1400" dirty="0">
                <a:solidFill>
                  <a:srgbClr val="FF0000"/>
                </a:solidFill>
              </a:rPr>
              <a:t>C</a:t>
            </a:r>
            <a:r>
              <a:rPr lang="en-US" sz="1400" dirty="0" smtClean="0">
                <a:solidFill>
                  <a:srgbClr val="FF0000"/>
                </a:solidFill>
              </a:rPr>
              <a:t>hanges </a:t>
            </a:r>
            <a:r>
              <a:rPr lang="en-US" sz="1400" dirty="0">
                <a:solidFill>
                  <a:srgbClr val="FF0000"/>
                </a:solidFill>
              </a:rPr>
              <a:t>in women’s lives had not, or should not, change men’s traditional status as dominant breadwinner</a:t>
            </a:r>
          </a:p>
          <a:p>
            <a:pPr>
              <a:spcBef>
                <a:spcPts val="0"/>
              </a:spcBef>
              <a:spcAft>
                <a:spcPts val="0"/>
              </a:spcAft>
            </a:pPr>
            <a:endParaRPr lang="en-US" sz="1400" dirty="0">
              <a:solidFill>
                <a:srgbClr val="FF0000"/>
              </a:solidFill>
            </a:endParaRPr>
          </a:p>
        </p:txBody>
      </p:sp>
      <p:sp>
        <p:nvSpPr>
          <p:cNvPr id="5" name="Content Placeholder 4"/>
          <p:cNvSpPr>
            <a:spLocks noGrp="1"/>
          </p:cNvSpPr>
          <p:nvPr>
            <p:ph sz="half" idx="2"/>
          </p:nvPr>
        </p:nvSpPr>
        <p:spPr/>
        <p:txBody>
          <a:bodyPr>
            <a:normAutofit/>
          </a:bodyPr>
          <a:lstStyle/>
          <a:p>
            <a:pPr>
              <a:spcBef>
                <a:spcPts val="0"/>
              </a:spcBef>
              <a:spcAft>
                <a:spcPts val="0"/>
              </a:spcAft>
            </a:pPr>
            <a:endParaRPr lang="en-US" sz="1400" dirty="0" smtClean="0"/>
          </a:p>
          <a:p>
            <a:pPr>
              <a:spcBef>
                <a:spcPts val="0"/>
              </a:spcBef>
              <a:spcAft>
                <a:spcPts val="0"/>
              </a:spcAft>
            </a:pPr>
            <a:r>
              <a:rPr lang="en-US" sz="1400" dirty="0" smtClean="0"/>
              <a:t>46</a:t>
            </a:r>
            <a:r>
              <a:rPr lang="en-US" sz="1400" dirty="0"/>
              <a:t>% </a:t>
            </a:r>
            <a:r>
              <a:rPr lang="en-US" sz="1400" dirty="0" smtClean="0"/>
              <a:t>of the remainder cited </a:t>
            </a:r>
            <a:r>
              <a:rPr lang="en-US" sz="1400" dirty="0"/>
              <a:t>freedom from the breadwinner role as a reason to renounce marriage and </a:t>
            </a:r>
            <a:r>
              <a:rPr lang="en-US" sz="1400" dirty="0" smtClean="0"/>
              <a:t>parenthood</a:t>
            </a:r>
          </a:p>
          <a:p>
            <a:pPr marL="252000" indent="-284400">
              <a:spcBef>
                <a:spcPts val="0"/>
              </a:spcBef>
              <a:spcAft>
                <a:spcPts val="0"/>
              </a:spcAft>
              <a:buFont typeface="Arial" panose="020B0604020202020204" pitchFamily="34" charset="0"/>
              <a:buChar char="•"/>
            </a:pPr>
            <a:r>
              <a:rPr lang="en-US" sz="1400" dirty="0" smtClean="0"/>
              <a:t>Becoming </a:t>
            </a:r>
            <a:r>
              <a:rPr lang="en-US" sz="1400" dirty="0"/>
              <a:t>responsible for a family would rob them of the option to pursue unpredictable careers or </a:t>
            </a:r>
            <a:r>
              <a:rPr lang="en-US" sz="1400" dirty="0" smtClean="0"/>
              <a:t>nontraditional jobs</a:t>
            </a:r>
          </a:p>
          <a:p>
            <a:pPr>
              <a:spcBef>
                <a:spcPts val="0"/>
              </a:spcBef>
              <a:spcAft>
                <a:spcPts val="0"/>
              </a:spcAft>
            </a:pPr>
            <a:endParaRPr lang="en-US" sz="1400" dirty="0" smtClean="0"/>
          </a:p>
          <a:p>
            <a:pPr>
              <a:spcBef>
                <a:spcPts val="0"/>
              </a:spcBef>
              <a:spcAft>
                <a:spcPts val="0"/>
              </a:spcAft>
            </a:pPr>
            <a:r>
              <a:rPr lang="en-US" sz="1400" dirty="0"/>
              <a:t>15% saw the </a:t>
            </a:r>
            <a:r>
              <a:rPr lang="en-US" sz="1400" dirty="0" smtClean="0"/>
              <a:t>opportunity </a:t>
            </a:r>
            <a:r>
              <a:rPr lang="en-US" sz="1400" dirty="0"/>
              <a:t>to embrace a more nurturing parent role </a:t>
            </a:r>
            <a:r>
              <a:rPr lang="en-US" sz="1400" dirty="0" smtClean="0"/>
              <a:t>and </a:t>
            </a:r>
            <a:r>
              <a:rPr lang="en-US" sz="1400" dirty="0"/>
              <a:t>construct a marriage based on equality and fairness     </a:t>
            </a:r>
          </a:p>
          <a:p>
            <a:pPr marL="284400" indent="-284400">
              <a:spcBef>
                <a:spcPts val="0"/>
              </a:spcBef>
              <a:spcAft>
                <a:spcPts val="0"/>
              </a:spcAft>
              <a:buFont typeface="Arial" panose="020B0604020202020204" pitchFamily="34" charset="0"/>
              <a:buChar char="•"/>
            </a:pPr>
            <a:r>
              <a:rPr lang="en-US" sz="1400" dirty="0" smtClean="0"/>
              <a:t>A deep </a:t>
            </a:r>
            <a:r>
              <a:rPr lang="en-US" sz="1400" dirty="0"/>
              <a:t>emotional attachment to their children and devoted much of their time at home to their care </a:t>
            </a:r>
          </a:p>
          <a:p>
            <a:endParaRPr lang="en-SG" sz="300" dirty="0"/>
          </a:p>
        </p:txBody>
      </p:sp>
    </p:spTree>
    <p:extLst>
      <p:ext uri="{BB962C8B-B14F-4D97-AF65-F5344CB8AC3E}">
        <p14:creationId xmlns:p14="http://schemas.microsoft.com/office/powerpoint/2010/main" val="22865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543925" cy="1371600"/>
          </a:xfrm>
        </p:spPr>
        <p:txBody>
          <a:bodyPr>
            <a:normAutofit/>
          </a:bodyPr>
          <a:lstStyle/>
          <a:p>
            <a:r>
              <a:rPr lang="en-US" sz="2800" dirty="0" smtClean="0"/>
              <a:t>Is the male breadwinning role disappearing? </a:t>
            </a:r>
            <a:endParaRPr lang="en-SG" sz="2800" dirty="0"/>
          </a:p>
        </p:txBody>
      </p:sp>
      <p:sp>
        <p:nvSpPr>
          <p:cNvPr id="3" name="Content Placeholder 2"/>
          <p:cNvSpPr>
            <a:spLocks noGrp="1"/>
          </p:cNvSpPr>
          <p:nvPr>
            <p:ph sz="half" idx="1"/>
          </p:nvPr>
        </p:nvSpPr>
        <p:spPr/>
        <p:txBody>
          <a:bodyPr>
            <a:noAutofit/>
          </a:bodyPr>
          <a:lstStyle/>
          <a:p>
            <a:pPr>
              <a:spcBef>
                <a:spcPts val="0"/>
              </a:spcBef>
              <a:spcAft>
                <a:spcPts val="0"/>
              </a:spcAft>
            </a:pPr>
            <a:endParaRPr lang="en-US" sz="1400" dirty="0" smtClean="0"/>
          </a:p>
          <a:p>
            <a:pPr>
              <a:spcBef>
                <a:spcPts val="0"/>
              </a:spcBef>
              <a:spcAft>
                <a:spcPts val="0"/>
              </a:spcAft>
            </a:pPr>
            <a:r>
              <a:rPr lang="en-US" sz="1400" dirty="0"/>
              <a:t>Rosanna Hertz (1999) </a:t>
            </a:r>
            <a:r>
              <a:rPr lang="en-US" sz="1400" dirty="0" smtClean="0"/>
              <a:t>observes the significance of social class in a </a:t>
            </a:r>
            <a:r>
              <a:rPr lang="en-US" sz="1400" dirty="0"/>
              <a:t>group of family-focused fathers in dual-earner </a:t>
            </a:r>
            <a:r>
              <a:rPr lang="en-US" sz="1400" dirty="0" smtClean="0"/>
              <a:t>families</a:t>
            </a:r>
          </a:p>
          <a:p>
            <a:pPr>
              <a:spcBef>
                <a:spcPts val="0"/>
              </a:spcBef>
              <a:spcAft>
                <a:spcPts val="0"/>
              </a:spcAft>
            </a:pPr>
            <a:endParaRPr lang="en-US" sz="1400" dirty="0"/>
          </a:p>
          <a:p>
            <a:pPr>
              <a:spcBef>
                <a:spcPts val="0"/>
              </a:spcBef>
              <a:spcAft>
                <a:spcPts val="0"/>
              </a:spcAft>
            </a:pPr>
            <a:r>
              <a:rPr lang="en-US" sz="1400" dirty="0"/>
              <a:t>Some men came to the decision to put their families above their work commitments indirectly</a:t>
            </a:r>
          </a:p>
          <a:p>
            <a:pPr marL="285750" indent="-285750">
              <a:spcBef>
                <a:spcPts val="0"/>
              </a:spcBef>
              <a:spcAft>
                <a:spcPts val="0"/>
              </a:spcAft>
              <a:buFont typeface="Arial" panose="020B0604020202020204" pitchFamily="34" charset="0"/>
              <a:buChar char="•"/>
            </a:pPr>
            <a:r>
              <a:rPr lang="en-US" sz="1400" dirty="0"/>
              <a:t>These men tended to be working –class men who found themselves unemployed or underemployed </a:t>
            </a:r>
            <a:endParaRPr lang="en-US" sz="1400" dirty="0" smtClean="0"/>
          </a:p>
          <a:p>
            <a:pPr marL="285750" indent="-285750">
              <a:spcBef>
                <a:spcPts val="0"/>
              </a:spcBef>
              <a:spcAft>
                <a:spcPts val="0"/>
              </a:spcAft>
              <a:buFont typeface="Arial" panose="020B0604020202020204" pitchFamily="34" charset="0"/>
              <a:buChar char="•"/>
            </a:pPr>
            <a:r>
              <a:rPr lang="en-US" sz="1400" dirty="0" smtClean="0"/>
              <a:t>Their </a:t>
            </a:r>
            <a:r>
              <a:rPr lang="en-US" sz="1400" dirty="0"/>
              <a:t>wives, by necessity, worked fulltime or overtime </a:t>
            </a:r>
            <a:endParaRPr lang="en-US" sz="1400" dirty="0" smtClean="0"/>
          </a:p>
          <a:p>
            <a:pPr marL="285750" indent="-285750">
              <a:spcBef>
                <a:spcPts val="0"/>
              </a:spcBef>
              <a:spcAft>
                <a:spcPts val="0"/>
              </a:spcAft>
              <a:buFont typeface="Arial" panose="020B0604020202020204" pitchFamily="34" charset="0"/>
              <a:buChar char="•"/>
            </a:pPr>
            <a:r>
              <a:rPr lang="en-US" sz="1400" dirty="0" smtClean="0"/>
              <a:t>Because </a:t>
            </a:r>
            <a:r>
              <a:rPr lang="en-US" sz="1400" dirty="0"/>
              <a:t>they were committed to keeping the family central to their lives, these fathers stepped up their involvement and were able to master the parenting role </a:t>
            </a:r>
          </a:p>
        </p:txBody>
      </p:sp>
      <p:sp>
        <p:nvSpPr>
          <p:cNvPr id="4" name="Content Placeholder 3"/>
          <p:cNvSpPr>
            <a:spLocks noGrp="1"/>
          </p:cNvSpPr>
          <p:nvPr>
            <p:ph sz="half" idx="2"/>
          </p:nvPr>
        </p:nvSpPr>
        <p:spPr/>
        <p:txBody>
          <a:bodyPr>
            <a:normAutofit/>
          </a:bodyPr>
          <a:lstStyle/>
          <a:p>
            <a:pPr>
              <a:spcBef>
                <a:spcPts val="0"/>
              </a:spcBef>
              <a:spcAft>
                <a:spcPts val="0"/>
              </a:spcAft>
            </a:pPr>
            <a:endParaRPr lang="en-US" sz="1400" dirty="0" smtClean="0"/>
          </a:p>
          <a:p>
            <a:pPr>
              <a:spcBef>
                <a:spcPts val="0"/>
              </a:spcBef>
              <a:spcAft>
                <a:spcPts val="0"/>
              </a:spcAft>
            </a:pPr>
            <a:r>
              <a:rPr lang="en-US" sz="1400" dirty="0"/>
              <a:t>Other men consciously made the decision to put their families above their work commitments</a:t>
            </a:r>
          </a:p>
          <a:p>
            <a:pPr marL="285750" indent="-285750">
              <a:spcBef>
                <a:spcPts val="0"/>
              </a:spcBef>
              <a:spcAft>
                <a:spcPts val="0"/>
              </a:spcAft>
              <a:buFont typeface="Arial" panose="020B0604020202020204" pitchFamily="34" charset="0"/>
              <a:buChar char="•"/>
            </a:pPr>
            <a:r>
              <a:rPr lang="en-US" sz="1400" dirty="0"/>
              <a:t>These men tended to hold managerial and professional positions</a:t>
            </a:r>
          </a:p>
          <a:p>
            <a:pPr marL="285750" indent="-285750">
              <a:spcBef>
                <a:spcPts val="0"/>
              </a:spcBef>
              <a:spcAft>
                <a:spcPts val="0"/>
              </a:spcAft>
              <a:buFont typeface="Arial" panose="020B0604020202020204" pitchFamily="34" charset="0"/>
              <a:buChar char="•"/>
            </a:pPr>
            <a:r>
              <a:rPr lang="en-US" sz="1400" dirty="0"/>
              <a:t>T</a:t>
            </a:r>
            <a:r>
              <a:rPr lang="en-US" sz="1400" dirty="0" smtClean="0"/>
              <a:t>hey </a:t>
            </a:r>
            <a:r>
              <a:rPr lang="en-US" sz="1400" dirty="0"/>
              <a:t>were able to negotiate flexible hours or reduced workweeks in order to spend more time with their families  </a:t>
            </a:r>
            <a:endParaRPr lang="en-SG" sz="1400" dirty="0"/>
          </a:p>
          <a:p>
            <a:pPr>
              <a:spcBef>
                <a:spcPts val="0"/>
              </a:spcBef>
              <a:spcAft>
                <a:spcPts val="0"/>
              </a:spcAft>
            </a:pPr>
            <a:endParaRPr lang="en-SG" sz="1400" dirty="0"/>
          </a:p>
        </p:txBody>
      </p:sp>
    </p:spTree>
    <p:extLst>
      <p:ext uri="{BB962C8B-B14F-4D97-AF65-F5344CB8AC3E}">
        <p14:creationId xmlns:p14="http://schemas.microsoft.com/office/powerpoint/2010/main" val="386754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normAutofit lnSpcReduction="10000"/>
          </a:bodyPr>
          <a:lstStyle/>
          <a:p>
            <a:pPr>
              <a:lnSpc>
                <a:spcPct val="110000"/>
              </a:lnSpc>
              <a:spcBef>
                <a:spcPts val="0"/>
              </a:spcBef>
              <a:spcAft>
                <a:spcPts val="0"/>
              </a:spcAft>
            </a:pPr>
            <a:endParaRPr lang="en-US" dirty="0"/>
          </a:p>
          <a:p>
            <a:pPr marL="285750" indent="-285750">
              <a:lnSpc>
                <a:spcPct val="110000"/>
              </a:lnSpc>
              <a:spcBef>
                <a:spcPts val="0"/>
              </a:spcBef>
              <a:spcAft>
                <a:spcPts val="0"/>
              </a:spcAft>
              <a:buFont typeface="Arial" panose="020B0604020202020204" pitchFamily="34" charset="0"/>
              <a:buChar char="•"/>
            </a:pPr>
            <a:r>
              <a:rPr lang="en-US" dirty="0"/>
              <a:t>The cultural primacy of biological parenthood persists despite the growing recognition that emotional bonds can be as strong as genetic ones</a:t>
            </a:r>
          </a:p>
          <a:p>
            <a:pPr marL="285750" indent="-285750">
              <a:lnSpc>
                <a:spcPct val="110000"/>
              </a:lnSpc>
              <a:spcBef>
                <a:spcPts val="0"/>
              </a:spcBef>
              <a:spcAft>
                <a:spcPts val="0"/>
              </a:spcAft>
              <a:buFont typeface="Arial" panose="020B0604020202020204" pitchFamily="34" charset="0"/>
              <a:buChar char="•"/>
            </a:pPr>
            <a:r>
              <a:rPr lang="en-US" dirty="0"/>
              <a:t>Parenthood itself continues to be presented </a:t>
            </a:r>
            <a:r>
              <a:rPr lang="en-US" dirty="0" smtClean="0"/>
              <a:t>as a </a:t>
            </a:r>
            <a:r>
              <a:rPr lang="en-US" dirty="0"/>
              <a:t>joyous, valuable </a:t>
            </a:r>
            <a:r>
              <a:rPr lang="en-US" dirty="0" smtClean="0"/>
              <a:t>and </a:t>
            </a:r>
            <a:r>
              <a:rPr lang="en-US" dirty="0"/>
              <a:t>normal </a:t>
            </a:r>
            <a:r>
              <a:rPr lang="en-US" dirty="0" smtClean="0"/>
              <a:t>experience </a:t>
            </a:r>
            <a:r>
              <a:rPr lang="en-US" dirty="0" smtClean="0">
                <a:solidFill>
                  <a:schemeClr val="tx2"/>
                </a:solidFill>
              </a:rPr>
              <a:t>but</a:t>
            </a:r>
            <a:r>
              <a:rPr lang="en-US" dirty="0" smtClean="0"/>
              <a:t> </a:t>
            </a:r>
            <a:r>
              <a:rPr lang="en-US" dirty="0"/>
              <a:t>it is looked upon with ambivalence in the </a:t>
            </a:r>
            <a:r>
              <a:rPr lang="en-US" dirty="0" smtClean="0"/>
              <a:t>workplace</a:t>
            </a:r>
            <a:endParaRPr lang="en-US" dirty="0"/>
          </a:p>
          <a:p>
            <a:pPr marL="285750" indent="-285750">
              <a:lnSpc>
                <a:spcPct val="110000"/>
              </a:lnSpc>
              <a:spcBef>
                <a:spcPts val="0"/>
              </a:spcBef>
              <a:spcAft>
                <a:spcPts val="0"/>
              </a:spcAft>
              <a:buFont typeface="Arial" panose="020B0604020202020204" pitchFamily="34" charset="0"/>
              <a:buChar char="•"/>
            </a:pPr>
            <a:r>
              <a:rPr lang="en-US" dirty="0"/>
              <a:t>Women are still expected to place motherhood at the top of their list of </a:t>
            </a:r>
            <a:r>
              <a:rPr lang="en-US" dirty="0" smtClean="0"/>
              <a:t>priorities </a:t>
            </a:r>
            <a:r>
              <a:rPr lang="en-US" dirty="0" smtClean="0">
                <a:solidFill>
                  <a:schemeClr val="tx2"/>
                </a:solidFill>
              </a:rPr>
              <a:t>but</a:t>
            </a:r>
            <a:r>
              <a:rPr lang="en-US" dirty="0" smtClean="0"/>
              <a:t> </a:t>
            </a:r>
            <a:r>
              <a:rPr lang="en-US" dirty="0"/>
              <a:t>more women are rejecting the notion that becoming a mother is necessary for their emotional fulfilment </a:t>
            </a:r>
          </a:p>
          <a:p>
            <a:pPr marL="285750" indent="-285750">
              <a:lnSpc>
                <a:spcPct val="110000"/>
              </a:lnSpc>
              <a:spcBef>
                <a:spcPts val="0"/>
              </a:spcBef>
              <a:spcAft>
                <a:spcPts val="0"/>
              </a:spcAft>
              <a:buFont typeface="Arial" panose="020B0604020202020204" pitchFamily="34" charset="0"/>
              <a:buChar char="•"/>
            </a:pPr>
            <a:r>
              <a:rPr lang="en-US" dirty="0"/>
              <a:t>The importance of fathers in children’s lives is widely acknowledged </a:t>
            </a:r>
            <a:r>
              <a:rPr lang="en-US" dirty="0" smtClean="0"/>
              <a:t>today </a:t>
            </a:r>
            <a:r>
              <a:rPr lang="en-US" dirty="0" smtClean="0">
                <a:solidFill>
                  <a:schemeClr val="tx2"/>
                </a:solidFill>
              </a:rPr>
              <a:t>but </a:t>
            </a:r>
            <a:r>
              <a:rPr lang="en-US" dirty="0"/>
              <a:t>men are still drawn by the unambiguous rewards of the traditional breadwinner role </a:t>
            </a:r>
            <a:endParaRPr lang="en-US" sz="1700" dirty="0" smtClean="0"/>
          </a:p>
          <a:p>
            <a:pPr>
              <a:lnSpc>
                <a:spcPct val="110000"/>
              </a:lnSpc>
              <a:spcBef>
                <a:spcPts val="0"/>
              </a:spcBef>
              <a:spcAft>
                <a:spcPts val="0"/>
              </a:spcAft>
            </a:pPr>
            <a:endParaRPr lang="en-US" sz="1700" dirty="0"/>
          </a:p>
          <a:p>
            <a:pPr>
              <a:lnSpc>
                <a:spcPct val="110000"/>
              </a:lnSpc>
              <a:spcBef>
                <a:spcPts val="0"/>
              </a:spcBef>
              <a:spcAft>
                <a:spcPts val="0"/>
              </a:spcAft>
            </a:pPr>
            <a:endParaRPr lang="en-SG" sz="1600" dirty="0"/>
          </a:p>
        </p:txBody>
      </p:sp>
    </p:spTree>
    <p:extLst>
      <p:ext uri="{BB962C8B-B14F-4D97-AF65-F5344CB8AC3E}">
        <p14:creationId xmlns:p14="http://schemas.microsoft.com/office/powerpoint/2010/main" val="269306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Where we are going…</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sz="2400" dirty="0"/>
              <a:t>Family Formation, Transitions, and Dissolution </a:t>
            </a:r>
            <a:endParaRPr lang="en-US" sz="2400" dirty="0" smtClean="0"/>
          </a:p>
          <a:p>
            <a:pPr marL="342900" indent="-342900">
              <a:spcBef>
                <a:spcPts val="0"/>
              </a:spcBef>
              <a:spcAft>
                <a:spcPts val="0"/>
              </a:spcAft>
              <a:buFont typeface="Arial"/>
              <a:buChar char="•"/>
            </a:pPr>
            <a:r>
              <a:rPr lang="en-US" sz="2400" dirty="0" smtClean="0"/>
              <a:t>Romantic love and courtship</a:t>
            </a:r>
          </a:p>
          <a:p>
            <a:pPr marL="342900" indent="-342900">
              <a:spcBef>
                <a:spcPts val="0"/>
              </a:spcBef>
              <a:spcAft>
                <a:spcPts val="0"/>
              </a:spcAft>
              <a:buFont typeface="Arial"/>
              <a:buChar char="•"/>
            </a:pPr>
            <a:r>
              <a:rPr lang="en-US" sz="2400" dirty="0" smtClean="0"/>
              <a:t>Marriage and cohabitation </a:t>
            </a:r>
          </a:p>
          <a:p>
            <a:pPr marL="342900" indent="-342900">
              <a:spcBef>
                <a:spcPts val="0"/>
              </a:spcBef>
              <a:spcAft>
                <a:spcPts val="0"/>
              </a:spcAft>
              <a:buFont typeface="Arial"/>
              <a:buChar char="•"/>
            </a:pPr>
            <a:r>
              <a:rPr lang="en-US" sz="2400" dirty="0" smtClean="0"/>
              <a:t>Gender and the division of labor</a:t>
            </a:r>
          </a:p>
          <a:p>
            <a:pPr marL="342900" indent="-342900">
              <a:spcBef>
                <a:spcPts val="0"/>
              </a:spcBef>
              <a:spcAft>
                <a:spcPts val="0"/>
              </a:spcAft>
              <a:buFont typeface="Arial"/>
              <a:buChar char="•"/>
            </a:pPr>
            <a:r>
              <a:rPr lang="en-US" sz="2400" dirty="0" smtClean="0"/>
              <a:t>Entering parenthood </a:t>
            </a:r>
            <a:r>
              <a:rPr lang="en-US" sz="2400" dirty="0" smtClean="0">
                <a:solidFill>
                  <a:schemeClr val="tx2"/>
                </a:solidFill>
              </a:rPr>
              <a:t>(</a:t>
            </a:r>
            <a:r>
              <a:rPr lang="en-US" sz="2400" dirty="0">
                <a:solidFill>
                  <a:schemeClr val="tx2"/>
                </a:solidFill>
              </a:rPr>
              <a:t>Today</a:t>
            </a:r>
            <a:r>
              <a:rPr lang="en-US" sz="2400" dirty="0" smtClean="0">
                <a:solidFill>
                  <a:schemeClr val="tx2"/>
                </a:solidFill>
              </a:rPr>
              <a:t>)</a:t>
            </a:r>
            <a:endParaRPr lang="en-US" sz="2400" dirty="0" smtClean="0"/>
          </a:p>
          <a:p>
            <a:pPr marL="342900" indent="-342900">
              <a:spcBef>
                <a:spcPts val="0"/>
              </a:spcBef>
              <a:spcAft>
                <a:spcPts val="0"/>
              </a:spcAft>
              <a:buFont typeface="Arial"/>
              <a:buChar char="•"/>
            </a:pPr>
            <a:r>
              <a:rPr lang="en-US" sz="2400" dirty="0" smtClean="0"/>
              <a:t>Divorce</a:t>
            </a:r>
          </a:p>
        </p:txBody>
      </p:sp>
    </p:spTree>
    <p:extLst>
      <p:ext uri="{BB962C8B-B14F-4D97-AF65-F5344CB8AC3E}">
        <p14:creationId xmlns:p14="http://schemas.microsoft.com/office/powerpoint/2010/main" val="933321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Hmong.jpg"/>
          <p:cNvPicPr>
            <a:picLocks noGrp="1" noChangeAspect="1"/>
          </p:cNvPicPr>
          <p:nvPr>
            <p:ph type="pic" idx="1"/>
          </p:nvPr>
        </p:nvPicPr>
        <p:blipFill>
          <a:blip r:embed="rId3">
            <a:extLst>
              <a:ext uri="{28A0092B-C50C-407E-A947-70E740481C1C}">
                <a14:useLocalDpi xmlns:a14="http://schemas.microsoft.com/office/drawing/2010/main" val="0"/>
              </a:ext>
            </a:extLst>
          </a:blip>
          <a:srcRect t="9616" b="9616"/>
          <a:stretch>
            <a:fillRect/>
          </a:stretch>
        </p:blipFill>
        <p:spPr/>
      </p:pic>
      <p:sp>
        <p:nvSpPr>
          <p:cNvPr id="6" name="Text Placeholder 5"/>
          <p:cNvSpPr>
            <a:spLocks noGrp="1"/>
          </p:cNvSpPr>
          <p:nvPr>
            <p:ph type="body" sz="half" idx="2"/>
          </p:nvPr>
        </p:nvSpPr>
        <p:spPr>
          <a:xfrm>
            <a:off x="457200" y="5715000"/>
            <a:ext cx="8153400" cy="939800"/>
          </a:xfrm>
        </p:spPr>
        <p:txBody>
          <a:bodyPr>
            <a:normAutofit/>
          </a:bodyPr>
          <a:lstStyle/>
          <a:p>
            <a:pPr marL="342900" indent="-342900">
              <a:spcBef>
                <a:spcPts val="0"/>
              </a:spcBef>
              <a:spcAft>
                <a:spcPts val="0"/>
              </a:spcAft>
              <a:buFont typeface="Arial"/>
              <a:buChar char="•"/>
            </a:pPr>
            <a:r>
              <a:rPr lang="en-US" dirty="0"/>
              <a:t>The cultural importance of parenthood</a:t>
            </a:r>
          </a:p>
          <a:p>
            <a:pPr marL="342900" indent="-342900">
              <a:spcBef>
                <a:spcPts val="0"/>
              </a:spcBef>
              <a:spcAft>
                <a:spcPts val="0"/>
              </a:spcAft>
              <a:buFont typeface="Arial"/>
              <a:buChar char="•"/>
            </a:pPr>
            <a:r>
              <a:rPr lang="en-US" dirty="0"/>
              <a:t>The social transition to parenthood </a:t>
            </a:r>
          </a:p>
          <a:p>
            <a:pPr marL="342900" indent="-342900">
              <a:spcBef>
                <a:spcPts val="0"/>
              </a:spcBef>
              <a:spcAft>
                <a:spcPts val="0"/>
              </a:spcAft>
              <a:buFont typeface="Arial"/>
              <a:buChar char="•"/>
            </a:pPr>
            <a:r>
              <a:rPr lang="en-US" dirty="0"/>
              <a:t>Gender and parenthood </a:t>
            </a:r>
          </a:p>
        </p:txBody>
      </p:sp>
      <p:sp>
        <p:nvSpPr>
          <p:cNvPr id="4" name="Title 3"/>
          <p:cNvSpPr>
            <a:spLocks noGrp="1"/>
          </p:cNvSpPr>
          <p:nvPr>
            <p:ph type="title"/>
          </p:nvPr>
        </p:nvSpPr>
        <p:spPr/>
        <p:txBody>
          <a:bodyPr/>
          <a:lstStyle/>
          <a:p>
            <a:r>
              <a:rPr lang="en-US" dirty="0" smtClean="0"/>
              <a:t>Entering parenthood </a:t>
            </a:r>
            <a:endParaRPr lang="en-US" dirty="0"/>
          </a:p>
        </p:txBody>
      </p:sp>
    </p:spTree>
    <p:extLst>
      <p:ext uri="{BB962C8B-B14F-4D97-AF65-F5344CB8AC3E}">
        <p14:creationId xmlns:p14="http://schemas.microsoft.com/office/powerpoint/2010/main" val="333300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indent="-342900">
              <a:spcBef>
                <a:spcPts val="0"/>
              </a:spcBef>
              <a:spcAft>
                <a:spcPts val="0"/>
              </a:spcAft>
            </a:pPr>
            <a:r>
              <a:rPr lang="en-US" sz="3600" dirty="0" smtClean="0"/>
              <a:t>The cultural importance of parenthood </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823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445500" cy="1371600"/>
          </a:xfrm>
        </p:spPr>
        <p:txBody>
          <a:bodyPr>
            <a:normAutofit/>
          </a:bodyPr>
          <a:lstStyle/>
          <a:p>
            <a:r>
              <a:rPr lang="en-US" sz="2800" dirty="0" err="1" smtClean="0"/>
              <a:t>Pronatalism</a:t>
            </a:r>
            <a:r>
              <a:rPr lang="en-US" sz="2800" dirty="0" smtClean="0"/>
              <a:t> </a:t>
            </a:r>
            <a:endParaRPr lang="en-US" sz="2800" dirty="0"/>
          </a:p>
        </p:txBody>
      </p:sp>
      <p:sp>
        <p:nvSpPr>
          <p:cNvPr id="2" name="Content Placeholder 1"/>
          <p:cNvSpPr>
            <a:spLocks noGrp="1"/>
          </p:cNvSpPr>
          <p:nvPr>
            <p:ph sz="half" idx="1"/>
          </p:nvPr>
        </p:nvSpPr>
        <p:spPr/>
        <p:txBody>
          <a:bodyPr>
            <a:noAutofit/>
          </a:bodyPr>
          <a:lstStyle/>
          <a:p>
            <a:pPr>
              <a:spcBef>
                <a:spcPts val="0"/>
              </a:spcBef>
              <a:spcAft>
                <a:spcPts val="0"/>
              </a:spcAft>
            </a:pPr>
            <a:endParaRPr lang="en-US" sz="2000" dirty="0" smtClean="0"/>
          </a:p>
          <a:p>
            <a:pPr>
              <a:spcBef>
                <a:spcPts val="0"/>
              </a:spcBef>
              <a:spcAft>
                <a:spcPts val="0"/>
              </a:spcAft>
            </a:pPr>
            <a:r>
              <a:rPr lang="en-US" sz="2000" dirty="0" err="1" smtClean="0"/>
              <a:t>Pronatalism</a:t>
            </a:r>
            <a:r>
              <a:rPr lang="en-US" sz="2000" dirty="0" smtClean="0"/>
              <a:t> </a:t>
            </a:r>
          </a:p>
          <a:p>
            <a:pPr marL="342900" indent="-342900">
              <a:spcBef>
                <a:spcPts val="0"/>
              </a:spcBef>
              <a:spcAft>
                <a:spcPts val="0"/>
              </a:spcAft>
              <a:buFont typeface="Arial"/>
              <a:buChar char="•"/>
            </a:pPr>
            <a:r>
              <a:rPr lang="en-US" sz="2000" dirty="0" smtClean="0"/>
              <a:t>A cultural belief that married couples should reproduce or should want to reproduce </a:t>
            </a:r>
            <a:endParaRPr lang="en-US" sz="2000" dirty="0"/>
          </a:p>
        </p:txBody>
      </p:sp>
      <p:sp>
        <p:nvSpPr>
          <p:cNvPr id="3" name="Content Placeholder 2"/>
          <p:cNvSpPr>
            <a:spLocks noGrp="1"/>
          </p:cNvSpPr>
          <p:nvPr>
            <p:ph sz="half" idx="2"/>
          </p:nvPr>
        </p:nvSpPr>
        <p:spPr/>
        <p:txBody>
          <a:bodyPr>
            <a:normAutofit/>
          </a:bodyPr>
          <a:lstStyle/>
          <a:p>
            <a:pPr>
              <a:spcBef>
                <a:spcPts val="0"/>
              </a:spcBef>
              <a:spcAft>
                <a:spcPts val="0"/>
              </a:spcAft>
            </a:pPr>
            <a:endParaRPr lang="en-US" sz="2000" dirty="0" smtClean="0"/>
          </a:p>
          <a:p>
            <a:pPr marL="342900" indent="-342900">
              <a:spcBef>
                <a:spcPts val="0"/>
              </a:spcBef>
              <a:spcAft>
                <a:spcPts val="0"/>
              </a:spcAft>
              <a:buFont typeface="Arial"/>
              <a:buChar char="•"/>
            </a:pPr>
            <a:r>
              <a:rPr lang="en-US" sz="2000" dirty="0" err="1" smtClean="0"/>
              <a:t>Pronatalism</a:t>
            </a:r>
            <a:r>
              <a:rPr lang="en-US" sz="2000" dirty="0" smtClean="0"/>
              <a:t> has </a:t>
            </a:r>
            <a:r>
              <a:rPr lang="en-US" sz="2000" dirty="0"/>
              <a:t>its roots in Judeo-Christian tradition that depict children as “blessings” and childlessness as a curse or punishment </a:t>
            </a:r>
            <a:endParaRPr lang="en-US" sz="2000" dirty="0" smtClean="0"/>
          </a:p>
          <a:p>
            <a:pPr marL="342900" indent="-342900">
              <a:spcBef>
                <a:spcPts val="0"/>
              </a:spcBef>
              <a:spcAft>
                <a:spcPts val="0"/>
              </a:spcAft>
              <a:buFont typeface="Arial"/>
              <a:buChar char="•"/>
            </a:pPr>
            <a:r>
              <a:rPr lang="en-US" sz="2000" dirty="0"/>
              <a:t>All societies, regardless of their economic or political systems, value childbearing but in different </a:t>
            </a:r>
            <a:r>
              <a:rPr lang="en-US" sz="2000" dirty="0" smtClean="0"/>
              <a:t>ways</a:t>
            </a:r>
          </a:p>
          <a:p>
            <a:endParaRPr lang="en-US" sz="2000" dirty="0"/>
          </a:p>
          <a:p>
            <a:endParaRPr lang="en-US" sz="2000" dirty="0"/>
          </a:p>
          <a:p>
            <a:pPr marL="342900" indent="-342900">
              <a:lnSpc>
                <a:spcPct val="110000"/>
              </a:lnSpc>
              <a:spcBef>
                <a:spcPts val="0"/>
              </a:spcBef>
              <a:spcAft>
                <a:spcPts val="0"/>
              </a:spcAft>
              <a:buFont typeface="Arial"/>
              <a:buChar char="•"/>
            </a:pPr>
            <a:endParaRPr lang="en-US" sz="2000" dirty="0"/>
          </a:p>
        </p:txBody>
      </p:sp>
    </p:spTree>
    <p:extLst>
      <p:ext uri="{BB962C8B-B14F-4D97-AF65-F5344CB8AC3E}">
        <p14:creationId xmlns:p14="http://schemas.microsoft.com/office/powerpoint/2010/main" val="141832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445500" cy="1371600"/>
          </a:xfrm>
        </p:spPr>
        <p:txBody>
          <a:bodyPr>
            <a:normAutofit/>
          </a:bodyPr>
          <a:lstStyle/>
          <a:p>
            <a:r>
              <a:rPr lang="en-US" sz="2800" dirty="0" smtClean="0"/>
              <a:t>Adoption and the primacy of </a:t>
            </a:r>
            <a:br>
              <a:rPr lang="en-US" sz="2800" dirty="0" smtClean="0"/>
            </a:br>
            <a:r>
              <a:rPr lang="en-US" sz="2800" dirty="0" smtClean="0"/>
              <a:t>genetic parenthood </a:t>
            </a:r>
            <a:endParaRPr lang="en-US" sz="2800" dirty="0"/>
          </a:p>
        </p:txBody>
      </p:sp>
      <p:sp>
        <p:nvSpPr>
          <p:cNvPr id="6" name="Content Placeholder 5"/>
          <p:cNvSpPr>
            <a:spLocks noGrp="1"/>
          </p:cNvSpPr>
          <p:nvPr>
            <p:ph idx="1"/>
          </p:nvPr>
        </p:nvSpPr>
        <p:spPr/>
        <p:txBody>
          <a:bodyPr>
            <a:normAutofit/>
          </a:bodyPr>
          <a:lstStyle/>
          <a:p>
            <a:pPr>
              <a:spcBef>
                <a:spcPts val="0"/>
              </a:spcBef>
              <a:spcAft>
                <a:spcPts val="0"/>
              </a:spcAft>
            </a:pPr>
            <a:endParaRPr lang="en-US" dirty="0" smtClean="0"/>
          </a:p>
          <a:p>
            <a:pPr marL="342900" indent="-342900">
              <a:spcBef>
                <a:spcPts val="0"/>
              </a:spcBef>
              <a:spcAft>
                <a:spcPts val="0"/>
              </a:spcAft>
              <a:buFont typeface="Arial"/>
              <a:buChar char="•"/>
            </a:pPr>
            <a:r>
              <a:rPr lang="en-US" dirty="0"/>
              <a:t>In most cultures, the biological, genetic bond between parents and children is considered of paramount </a:t>
            </a:r>
            <a:r>
              <a:rPr lang="en-US" dirty="0" smtClean="0"/>
              <a:t>importance and forms </a:t>
            </a:r>
            <a:r>
              <a:rPr lang="en-US" dirty="0"/>
              <a:t>the basis of “real” </a:t>
            </a:r>
            <a:r>
              <a:rPr lang="en-US" dirty="0" smtClean="0"/>
              <a:t>families</a:t>
            </a:r>
          </a:p>
          <a:p>
            <a:pPr marL="342900" indent="-342900">
              <a:spcBef>
                <a:spcPts val="0"/>
              </a:spcBef>
              <a:spcAft>
                <a:spcPts val="0"/>
              </a:spcAft>
              <a:buFont typeface="Arial"/>
              <a:buChar char="•"/>
            </a:pPr>
            <a:r>
              <a:rPr lang="en-US" dirty="0"/>
              <a:t>C</a:t>
            </a:r>
            <a:r>
              <a:rPr lang="en-US" dirty="0" smtClean="0"/>
              <a:t>onsequently, adoption </a:t>
            </a:r>
            <a:r>
              <a:rPr lang="en-US" dirty="0"/>
              <a:t>is sometimes considered a lesser form of parenting </a:t>
            </a:r>
            <a:endParaRPr lang="en-US" dirty="0" smtClean="0"/>
          </a:p>
          <a:p>
            <a:pPr marL="342900" indent="-342900">
              <a:spcBef>
                <a:spcPts val="0"/>
              </a:spcBef>
              <a:spcAft>
                <a:spcPts val="0"/>
              </a:spcAft>
              <a:buFont typeface="Arial"/>
              <a:buChar char="•"/>
            </a:pPr>
            <a:r>
              <a:rPr lang="en-US" dirty="0" smtClean="0"/>
              <a:t>Adoptees </a:t>
            </a:r>
            <a:r>
              <a:rPr lang="en-US" dirty="0"/>
              <a:t>searching for </a:t>
            </a:r>
            <a:r>
              <a:rPr lang="en-US" dirty="0">
                <a:solidFill>
                  <a:srgbClr val="FF0000"/>
                </a:solidFill>
              </a:rPr>
              <a:t>their biological </a:t>
            </a:r>
            <a:r>
              <a:rPr lang="en-US" dirty="0" smtClean="0">
                <a:solidFill>
                  <a:srgbClr val="FF0000"/>
                </a:solidFill>
              </a:rPr>
              <a:t>roots </a:t>
            </a:r>
            <a:r>
              <a:rPr lang="en-US" dirty="0">
                <a:solidFill>
                  <a:srgbClr val="FF0000"/>
                </a:solidFill>
              </a:rPr>
              <a:t>appeal to the cultural notion that our “real” identity is linked to shared genes </a:t>
            </a:r>
          </a:p>
          <a:p>
            <a:pPr marL="342900" indent="-342900">
              <a:spcBef>
                <a:spcPts val="0"/>
              </a:spcBef>
              <a:spcAft>
                <a:spcPts val="0"/>
              </a:spcAft>
              <a:buFont typeface="Arial"/>
              <a:buChar char="•"/>
            </a:pPr>
            <a:r>
              <a:rPr lang="en-US" dirty="0" smtClean="0"/>
              <a:t>“Closed</a:t>
            </a:r>
            <a:r>
              <a:rPr lang="en-US" dirty="0"/>
              <a:t>” adoptions </a:t>
            </a:r>
            <a:r>
              <a:rPr lang="en-US" dirty="0" smtClean="0"/>
              <a:t>and the </a:t>
            </a:r>
            <a:r>
              <a:rPr lang="en-US" dirty="0"/>
              <a:t>cultural primacy of biological over adoptive parenthood </a:t>
            </a:r>
          </a:p>
          <a:p>
            <a:pPr>
              <a:spcBef>
                <a:spcPts val="0"/>
              </a:spcBef>
              <a:spcAft>
                <a:spcPts val="0"/>
              </a:spcAft>
            </a:pPr>
            <a:endParaRPr lang="en-US" dirty="0" smtClean="0"/>
          </a:p>
        </p:txBody>
      </p:sp>
    </p:spTree>
    <p:extLst>
      <p:ext uri="{BB962C8B-B14F-4D97-AF65-F5344CB8AC3E}">
        <p14:creationId xmlns:p14="http://schemas.microsoft.com/office/powerpoint/2010/main" val="416661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718"/>
            <a:ext cx="8458200" cy="1371600"/>
          </a:xfrm>
        </p:spPr>
        <p:txBody>
          <a:bodyPr>
            <a:normAutofit/>
          </a:bodyPr>
          <a:lstStyle/>
          <a:p>
            <a:r>
              <a:rPr lang="en-US" sz="2800" dirty="0" smtClean="0"/>
              <a:t>Infertility </a:t>
            </a:r>
            <a:endParaRPr lang="en-US" sz="2800" dirty="0"/>
          </a:p>
        </p:txBody>
      </p:sp>
      <p:sp>
        <p:nvSpPr>
          <p:cNvPr id="8" name="Content Placeholder 7"/>
          <p:cNvSpPr>
            <a:spLocks noGrp="1"/>
          </p:cNvSpPr>
          <p:nvPr>
            <p:ph sz="half" idx="1"/>
          </p:nvPr>
        </p:nvSpPr>
        <p:spPr/>
        <p:txBody>
          <a:bodyPr>
            <a:normAutofit/>
          </a:bodyPr>
          <a:lstStyle/>
          <a:p>
            <a:pPr marL="284400" indent="-284400">
              <a:spcBef>
                <a:spcPts val="0"/>
              </a:spcBef>
              <a:spcAft>
                <a:spcPts val="0"/>
              </a:spcAft>
            </a:pPr>
            <a:endParaRPr lang="en-US" sz="2000" dirty="0" smtClean="0"/>
          </a:p>
          <a:p>
            <a:pPr marL="284400" indent="-284400">
              <a:spcBef>
                <a:spcPts val="0"/>
              </a:spcBef>
              <a:spcAft>
                <a:spcPts val="0"/>
              </a:spcAft>
            </a:pPr>
            <a:r>
              <a:rPr lang="en-US" sz="2000" dirty="0" smtClean="0"/>
              <a:t>Infertility</a:t>
            </a:r>
          </a:p>
          <a:p>
            <a:pPr marL="285750" indent="-285750">
              <a:spcBef>
                <a:spcPts val="0"/>
              </a:spcBef>
              <a:spcAft>
                <a:spcPts val="0"/>
              </a:spcAft>
              <a:buFont typeface="Arial"/>
              <a:buChar char="•"/>
            </a:pPr>
            <a:r>
              <a:rPr lang="en-US" sz="2000" dirty="0" smtClean="0"/>
              <a:t>Couples who want genetically related children but are unable to have them </a:t>
            </a:r>
          </a:p>
        </p:txBody>
      </p:sp>
      <p:sp>
        <p:nvSpPr>
          <p:cNvPr id="9" name="Content Placeholder 8"/>
          <p:cNvSpPr>
            <a:spLocks noGrp="1"/>
          </p:cNvSpPr>
          <p:nvPr>
            <p:ph sz="half" idx="2"/>
          </p:nvPr>
        </p:nvSpPr>
        <p:spPr/>
        <p:txBody>
          <a:bodyPr>
            <a:noAutofit/>
          </a:bodyPr>
          <a:lstStyle/>
          <a:p>
            <a:pPr>
              <a:spcBef>
                <a:spcPts val="0"/>
              </a:spcBef>
              <a:spcAft>
                <a:spcPts val="0"/>
              </a:spcAft>
            </a:pPr>
            <a:endParaRPr lang="en-US" sz="2000" dirty="0" smtClean="0"/>
          </a:p>
          <a:p>
            <a:pPr marL="342900" indent="-342900">
              <a:spcBef>
                <a:spcPts val="0"/>
              </a:spcBef>
              <a:spcAft>
                <a:spcPts val="0"/>
              </a:spcAft>
              <a:buFont typeface="Arial"/>
              <a:buChar char="•"/>
            </a:pPr>
            <a:r>
              <a:rPr lang="en-US" sz="2000" dirty="0" smtClean="0"/>
              <a:t>Couples </a:t>
            </a:r>
            <a:r>
              <a:rPr lang="en-US" sz="2000" dirty="0"/>
              <a:t>feel the stigma of infertility as deeply as they would feel the stigma of any other “abnormal” condition </a:t>
            </a:r>
          </a:p>
          <a:p>
            <a:pPr marL="342900" indent="-342900">
              <a:spcBef>
                <a:spcPts val="0"/>
              </a:spcBef>
              <a:spcAft>
                <a:spcPts val="0"/>
              </a:spcAft>
              <a:buFont typeface="Arial"/>
              <a:buChar char="•"/>
            </a:pPr>
            <a:r>
              <a:rPr lang="en-US" sz="2000" dirty="0" smtClean="0"/>
              <a:t>Infertility is </a:t>
            </a:r>
            <a:r>
              <a:rPr lang="en-US" sz="2000" dirty="0"/>
              <a:t>especially difficult for women</a:t>
            </a:r>
          </a:p>
          <a:p>
            <a:pPr marL="342900" indent="-342900">
              <a:spcBef>
                <a:spcPts val="0"/>
              </a:spcBef>
              <a:spcAft>
                <a:spcPts val="0"/>
              </a:spcAft>
              <a:buFont typeface="Arial"/>
              <a:buChar char="•"/>
            </a:pPr>
            <a:r>
              <a:rPr lang="en-US" sz="2000" dirty="0"/>
              <a:t>The availability of infertility treatment intensifies </a:t>
            </a:r>
            <a:r>
              <a:rPr lang="en-US" sz="2000" dirty="0" err="1"/>
              <a:t>postnatalism</a:t>
            </a:r>
            <a:r>
              <a:rPr lang="en-US" sz="2000" dirty="0"/>
              <a:t> </a:t>
            </a:r>
            <a:endParaRPr lang="en-US" sz="2000" dirty="0" smtClean="0"/>
          </a:p>
        </p:txBody>
      </p:sp>
    </p:spTree>
    <p:extLst>
      <p:ext uri="{BB962C8B-B14F-4D97-AF65-F5344CB8AC3E}">
        <p14:creationId xmlns:p14="http://schemas.microsoft.com/office/powerpoint/2010/main" val="2555391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445500" cy="1371600"/>
          </a:xfrm>
        </p:spPr>
        <p:txBody>
          <a:bodyPr>
            <a:normAutofit/>
          </a:bodyPr>
          <a:lstStyle/>
          <a:p>
            <a:r>
              <a:rPr lang="en-US" sz="2800" dirty="0" smtClean="0"/>
              <a:t>Voluntary childlessness </a:t>
            </a:r>
            <a:endParaRPr lang="en-US" sz="2800" dirty="0"/>
          </a:p>
        </p:txBody>
      </p:sp>
      <p:sp>
        <p:nvSpPr>
          <p:cNvPr id="2" name="Content Placeholder 1"/>
          <p:cNvSpPr>
            <a:spLocks noGrp="1"/>
          </p:cNvSpPr>
          <p:nvPr>
            <p:ph sz="half" idx="1"/>
          </p:nvPr>
        </p:nvSpPr>
        <p:spPr/>
        <p:txBody>
          <a:bodyPr>
            <a:noAutofit/>
          </a:bodyPr>
          <a:lstStyle/>
          <a:p>
            <a:pPr>
              <a:spcBef>
                <a:spcPts val="0"/>
              </a:spcBef>
              <a:spcAft>
                <a:spcPts val="0"/>
              </a:spcAft>
            </a:pPr>
            <a:endParaRPr lang="en-US" sz="2000" dirty="0" smtClean="0"/>
          </a:p>
          <a:p>
            <a:pPr>
              <a:spcBef>
                <a:spcPts val="0"/>
              </a:spcBef>
              <a:spcAft>
                <a:spcPts val="0"/>
              </a:spcAft>
            </a:pPr>
            <a:r>
              <a:rPr lang="en-US" sz="2000" dirty="0" smtClean="0"/>
              <a:t>Voluntary childlessness </a:t>
            </a:r>
          </a:p>
          <a:p>
            <a:pPr marL="342900" indent="-342900">
              <a:spcBef>
                <a:spcPts val="0"/>
              </a:spcBef>
              <a:spcAft>
                <a:spcPts val="0"/>
              </a:spcAft>
              <a:buFont typeface="Arial"/>
              <a:buChar char="•"/>
            </a:pPr>
            <a:r>
              <a:rPr lang="en-US" sz="2000" dirty="0" smtClean="0"/>
              <a:t>Couples biologically capable of having children that choose not to do so </a:t>
            </a:r>
            <a:endParaRPr lang="en-US" sz="2000" dirty="0"/>
          </a:p>
        </p:txBody>
      </p:sp>
      <p:sp>
        <p:nvSpPr>
          <p:cNvPr id="3" name="Content Placeholder 2"/>
          <p:cNvSpPr>
            <a:spLocks noGrp="1"/>
          </p:cNvSpPr>
          <p:nvPr>
            <p:ph sz="half" idx="2"/>
          </p:nvPr>
        </p:nvSpPr>
        <p:spPr/>
        <p:txBody>
          <a:bodyPr>
            <a:normAutofit/>
          </a:bodyPr>
          <a:lstStyle/>
          <a:p>
            <a:pPr>
              <a:spcBef>
                <a:spcPts val="0"/>
              </a:spcBef>
              <a:spcAft>
                <a:spcPts val="0"/>
              </a:spcAft>
            </a:pPr>
            <a:endParaRPr lang="en-US" sz="2000" dirty="0" smtClean="0"/>
          </a:p>
          <a:p>
            <a:pPr marL="342900" indent="-342900">
              <a:spcBef>
                <a:spcPts val="0"/>
              </a:spcBef>
              <a:spcAft>
                <a:spcPts val="0"/>
              </a:spcAft>
              <a:buFont typeface="Arial"/>
              <a:buChar char="•"/>
            </a:pPr>
            <a:r>
              <a:rPr lang="en-US" sz="2000" dirty="0" smtClean="0"/>
              <a:t>Voluntary childlessness challenges </a:t>
            </a:r>
            <a:r>
              <a:rPr lang="en-US" sz="2000" dirty="0"/>
              <a:t>the </a:t>
            </a:r>
            <a:r>
              <a:rPr lang="en-US" sz="2000" dirty="0">
                <a:solidFill>
                  <a:srgbClr val="FF0000"/>
                </a:solidFill>
              </a:rPr>
              <a:t>commonly held assumption that childbearing is the appropriate course of action in </a:t>
            </a:r>
            <a:r>
              <a:rPr lang="en-US" sz="2000" dirty="0" smtClean="0">
                <a:solidFill>
                  <a:srgbClr val="FF0000"/>
                </a:solidFill>
              </a:rPr>
              <a:t>marriage</a:t>
            </a:r>
            <a:endParaRPr lang="en-US" sz="2000" dirty="0">
              <a:solidFill>
                <a:srgbClr val="FF0000"/>
              </a:solidFill>
            </a:endParaRPr>
          </a:p>
          <a:p>
            <a:pPr marL="342900" indent="-342900">
              <a:spcBef>
                <a:spcPts val="0"/>
              </a:spcBef>
              <a:spcAft>
                <a:spcPts val="0"/>
              </a:spcAft>
              <a:buFont typeface="Arial"/>
              <a:buChar char="•"/>
            </a:pPr>
            <a:r>
              <a:rPr lang="en-US" sz="2000" dirty="0" smtClean="0"/>
              <a:t>Couples </a:t>
            </a:r>
            <a:r>
              <a:rPr lang="en-US" sz="2000" dirty="0"/>
              <a:t>consistently opposed to having children are </a:t>
            </a:r>
            <a:r>
              <a:rPr lang="en-US" sz="2000" dirty="0" smtClean="0"/>
              <a:t>relatively rare due to the power of </a:t>
            </a:r>
            <a:r>
              <a:rPr lang="en-US" sz="2000" dirty="0" err="1" smtClean="0"/>
              <a:t>pronatalism</a:t>
            </a:r>
            <a:r>
              <a:rPr lang="en-US" sz="2000" dirty="0" smtClean="0"/>
              <a:t> norms</a:t>
            </a:r>
            <a:endParaRPr lang="en-US" sz="2000" dirty="0"/>
          </a:p>
          <a:p>
            <a:endParaRPr lang="en-US" sz="2000" dirty="0"/>
          </a:p>
          <a:p>
            <a:pPr marL="342900" indent="-342900">
              <a:lnSpc>
                <a:spcPct val="110000"/>
              </a:lnSpc>
              <a:spcBef>
                <a:spcPts val="0"/>
              </a:spcBef>
              <a:spcAft>
                <a:spcPts val="0"/>
              </a:spcAft>
              <a:buFont typeface="Arial"/>
              <a:buChar char="•"/>
            </a:pPr>
            <a:endParaRPr lang="en-US" sz="2000" dirty="0"/>
          </a:p>
        </p:txBody>
      </p:sp>
    </p:spTree>
    <p:extLst>
      <p:ext uri="{BB962C8B-B14F-4D97-AF65-F5344CB8AC3E}">
        <p14:creationId xmlns:p14="http://schemas.microsoft.com/office/powerpoint/2010/main" val="6619529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33093</TotalTime>
  <Words>2381</Words>
  <Application>Microsoft Office PowerPoint</Application>
  <PresentationFormat>On-screen Show (4:3)</PresentationFormat>
  <Paragraphs>246</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Arial Black</vt:lpstr>
      <vt:lpstr>Calibri</vt:lpstr>
      <vt:lpstr>Essential</vt:lpstr>
      <vt:lpstr>Lecture 7:  entering parenthood</vt:lpstr>
      <vt:lpstr>Where we have been…</vt:lpstr>
      <vt:lpstr>Where we are going…</vt:lpstr>
      <vt:lpstr>Entering parenthood </vt:lpstr>
      <vt:lpstr>The cultural importance of parenthood </vt:lpstr>
      <vt:lpstr>Pronatalism </vt:lpstr>
      <vt:lpstr>Adoption and the primacy of  genetic parenthood </vt:lpstr>
      <vt:lpstr>Infertility </vt:lpstr>
      <vt:lpstr>Voluntary childlessness </vt:lpstr>
      <vt:lpstr>The social transition to parenthood </vt:lpstr>
      <vt:lpstr>Social transition to parenthood </vt:lpstr>
      <vt:lpstr>Social transition to parenthood</vt:lpstr>
      <vt:lpstr>Social transition to parenthood</vt:lpstr>
      <vt:lpstr>Social transition to parenthood</vt:lpstr>
      <vt:lpstr>Gender and parenthood: Mothers </vt:lpstr>
      <vt:lpstr>Biological Motherhood </vt:lpstr>
      <vt:lpstr>Biological motherhood </vt:lpstr>
      <vt:lpstr>Historical motherhood</vt:lpstr>
      <vt:lpstr>Cultural motherhood</vt:lpstr>
      <vt:lpstr>Reproductive surveillance </vt:lpstr>
      <vt:lpstr>Working mothers and the guilt gap </vt:lpstr>
      <vt:lpstr>Working mothers and the guilt gap </vt:lpstr>
      <vt:lpstr>Gender and parenthood: fathers  </vt:lpstr>
      <vt:lpstr>From separate spheres to  the baby boom</vt:lpstr>
      <vt:lpstr>An emerging image of fatherhood</vt:lpstr>
      <vt:lpstr>Is the male breadwinning role disappearing? </vt:lpstr>
      <vt:lpstr>Is the male breadwinning role disappearing?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gender studies </dc:title>
  <dc:creator>Kenneth</dc:creator>
  <cp:lastModifiedBy>Leanne Tan</cp:lastModifiedBy>
  <cp:revision>1272</cp:revision>
  <cp:lastPrinted>2015-08-17T13:19:07Z</cp:lastPrinted>
  <dcterms:created xsi:type="dcterms:W3CDTF">2015-05-13T03:37:12Z</dcterms:created>
  <dcterms:modified xsi:type="dcterms:W3CDTF">2015-10-06T03:28:14Z</dcterms:modified>
</cp:coreProperties>
</file>