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8"/>
  </p:notesMasterIdLst>
  <p:sldIdLst>
    <p:sldId id="295" r:id="rId2"/>
    <p:sldId id="296" r:id="rId3"/>
    <p:sldId id="297" r:id="rId4"/>
    <p:sldId id="261" r:id="rId5"/>
    <p:sldId id="262" r:id="rId6"/>
    <p:sldId id="284" r:id="rId7"/>
    <p:sldId id="285" r:id="rId8"/>
    <p:sldId id="286" r:id="rId9"/>
    <p:sldId id="263" r:id="rId10"/>
    <p:sldId id="264" r:id="rId11"/>
    <p:sldId id="266" r:id="rId12"/>
    <p:sldId id="267" r:id="rId13"/>
    <p:sldId id="268" r:id="rId14"/>
    <p:sldId id="291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80" r:id="rId23"/>
    <p:sldId id="289" r:id="rId24"/>
    <p:sldId id="292" r:id="rId25"/>
    <p:sldId id="293" r:id="rId26"/>
    <p:sldId id="294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32" autoAdjust="0"/>
  </p:normalViewPr>
  <p:slideViewPr>
    <p:cSldViewPr>
      <p:cViewPr varScale="1">
        <p:scale>
          <a:sx n="55" d="100"/>
          <a:sy n="55" d="100"/>
        </p:scale>
        <p:origin x="16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53CEC5D-F376-46CC-BCC3-9A38C5417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03C88-6EC8-4444-91BD-F5A36F97770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Impt of courtship tied to motivations for marriage – romantic love needs to be cultivated over time</a:t>
            </a:r>
          </a:p>
        </p:txBody>
      </p:sp>
    </p:spTree>
    <p:extLst>
      <p:ext uri="{BB962C8B-B14F-4D97-AF65-F5344CB8AC3E}">
        <p14:creationId xmlns:p14="http://schemas.microsoft.com/office/powerpoint/2010/main" val="178110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2CFF9-3198-49E0-9985-82B659A7FF9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Non-religious prep not quite established at time of survey</a:t>
            </a:r>
          </a:p>
        </p:txBody>
      </p:sp>
    </p:spTree>
    <p:extLst>
      <p:ext uri="{BB962C8B-B14F-4D97-AF65-F5344CB8AC3E}">
        <p14:creationId xmlns:p14="http://schemas.microsoft.com/office/powerpoint/2010/main" val="29172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Shorten</a:t>
            </a:r>
            <a:r>
              <a:rPr lang="en-US" baseline="0" dirty="0" smtClean="0"/>
              <a:t> period of courtship is not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Sociological reason: notion of marriage, bringing an outsider to the insider side. If not accepted than more tensions.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a geographically challenged Singapore, you meet people which will be either family members or will share information with the family members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1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Shared - usually child related or elderly related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3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B5924-8652-42CB-BE12-D3AA2489343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It’s not how much absolute equality that’s impt – it’s the perceived inequality that matters</a:t>
            </a:r>
          </a:p>
        </p:txBody>
      </p:sp>
    </p:spTree>
    <p:extLst>
      <p:ext uri="{BB962C8B-B14F-4D97-AF65-F5344CB8AC3E}">
        <p14:creationId xmlns:p14="http://schemas.microsoft.com/office/powerpoint/2010/main" val="2718651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13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9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41400-6E86-4B8A-9BB2-D9C3D60A5BE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can’t be in two places at any one time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Social construction</a:t>
            </a:r>
            <a:r>
              <a:rPr lang="en-US" baseline="0" dirty="0" smtClean="0"/>
              <a:t> of weekend as a family time. And people still work on Fridays and Saturdays.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2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DC2E0-88E9-493A-9083-158B12B288A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Impt of communication – function of contemporary marriages which focus on romantic love and companionship</a:t>
            </a:r>
          </a:p>
        </p:txBody>
      </p:sp>
    </p:spTree>
    <p:extLst>
      <p:ext uri="{BB962C8B-B14F-4D97-AF65-F5344CB8AC3E}">
        <p14:creationId xmlns:p14="http://schemas.microsoft.com/office/powerpoint/2010/main" val="1840432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1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0248E-3720-4DF7-95CF-4D953C553D9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Again, stress on impt of communication</a:t>
            </a:r>
          </a:p>
          <a:p>
            <a:pPr eaLnBrk="1" hangingPunct="1"/>
            <a:r>
              <a:rPr lang="en-US" dirty="0" smtClean="0"/>
              <a:t>Note for marriage prep programs</a:t>
            </a:r>
          </a:p>
        </p:txBody>
      </p:sp>
    </p:spTree>
    <p:extLst>
      <p:ext uri="{BB962C8B-B14F-4D97-AF65-F5344CB8AC3E}">
        <p14:creationId xmlns:p14="http://schemas.microsoft.com/office/powerpoint/2010/main" val="2710932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F1FF4-D89E-417D-8CB3-B9861B363FB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Malays, younger and more traditional more likely to attend</a:t>
            </a:r>
          </a:p>
          <a:p>
            <a:pPr eaLnBrk="1" hangingPunct="1"/>
            <a:r>
              <a:rPr lang="en-US" dirty="0" smtClean="0"/>
              <a:t>Attendees enjoy higher marital satisfaction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49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41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D2BCE-B5A2-4A66-B159-C7E14507D92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Adultery as straw that breaks camel’s back</a:t>
            </a:r>
          </a:p>
        </p:txBody>
      </p:sp>
    </p:spTree>
    <p:extLst>
      <p:ext uri="{BB962C8B-B14F-4D97-AF65-F5344CB8AC3E}">
        <p14:creationId xmlns:p14="http://schemas.microsoft.com/office/powerpoint/2010/main" val="126351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6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0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CEC5D-F376-46CC-BCC3-9A38C5417B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1482FC8-C746-4695-BF47-B1EAD52D85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A145FD-97DC-4F53-9D9B-89BEE7F0FB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0E71DA-478C-4A92-950F-5F3D53B85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C11A-A1D1-4FC9-BDE1-6F65EB731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SG" noProof="0" dirty="0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7872-D858-4546-91EE-9295410FFC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F33CF5-30E7-4602-A100-3337E55ABC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7E9D3A-D8F4-4D2E-A907-54EA26C831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6F09EF-B451-43B0-ABD9-F961E7166E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696EED3-A021-4E07-9347-1F4A689EF3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A2CEC-CDF6-4119-A1FF-5F27EB027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7C0764-F6F5-4387-94ED-6DC2665B83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28675E-27E8-445E-9D10-4B3F84184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473DD8D-1FA8-4ED3-86A2-9D5B0B240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4E6B909-290F-4E62-9C2D-B8BF323095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Findings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636" y="1481138"/>
            <a:ext cx="301872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Longer courtship </a:t>
            </a:r>
            <a:r>
              <a:rPr lang="en-US" dirty="0" smtClean="0">
                <a:sym typeface="Wingdings" pitchFamily="2" charset="2"/>
              </a:rPr>
              <a:t> intact marriages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Motivations for marriage: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>
                <a:sym typeface="Wingdings" pitchFamily="2" charset="2"/>
              </a:rPr>
              <a:t>Romantic love –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significance?</a:t>
            </a: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>
                <a:sym typeface="Wingdings" pitchFamily="2" charset="2"/>
              </a:rPr>
              <a:t>Start family</a:t>
            </a:r>
          </a:p>
          <a:p>
            <a:pPr eaLnBrk="1" hangingPunct="1">
              <a:buFont typeface="Wingdings" pitchFamily="2" charset="2"/>
              <a:buChar char="û"/>
              <a:defRPr/>
            </a:pPr>
            <a:r>
              <a:rPr lang="en-US" dirty="0" smtClean="0">
                <a:sym typeface="Wingdings" pitchFamily="2" charset="2"/>
              </a:rPr>
              <a:t>Family pressure</a:t>
            </a:r>
          </a:p>
          <a:p>
            <a:pPr eaLnBrk="1" hangingPunct="1">
              <a:buFont typeface="Wingdings" pitchFamily="2" charset="2"/>
              <a:buChar char="û"/>
              <a:defRPr/>
            </a:pPr>
            <a:r>
              <a:rPr lang="en-US" dirty="0" smtClean="0">
                <a:sym typeface="Wingdings" pitchFamily="2" charset="2"/>
              </a:rPr>
              <a:t>HDB</a:t>
            </a:r>
          </a:p>
          <a:p>
            <a:pPr eaLnBrk="1" hangingPunct="1">
              <a:defRPr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Preparing for Long-term Commitment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Formal preparation </a:t>
            </a:r>
            <a:r>
              <a:rPr lang="en-US" dirty="0" smtClean="0">
                <a:sym typeface="Wingdings" pitchFamily="2" charset="2"/>
              </a:rPr>
              <a:t> religious preparation* &amp; non-religious preparation programs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Informal preparation  consult family members*, friends*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Positive correlation between marriage preparation &amp; intact marriage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are you surprised?  What does this tell you about the expectations of contemporary marriages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? </a:t>
            </a:r>
          </a:p>
          <a:p>
            <a:pPr lvl="1">
              <a:defRPr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Not so simple, as expectations are quite demanding</a:t>
            </a:r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Marriage Preparation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Life goals &amp; priorities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Family planning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Marital expectations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Money matters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Marital roles &amp; responsibilities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In-law issues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Sexual intimacy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Specific Discussions on </a:t>
            </a:r>
            <a:br>
              <a:rPr lang="en-US" sz="4000" dirty="0" smtClean="0"/>
            </a:br>
            <a:r>
              <a:rPr lang="en-US" sz="4000" dirty="0" smtClean="0"/>
              <a:t>Marital Expectations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Longer courtship </a:t>
            </a:r>
            <a:r>
              <a:rPr lang="en-US" dirty="0" smtClean="0">
                <a:sym typeface="Wingdings" pitchFamily="2" charset="2"/>
              </a:rPr>
              <a:t> marriage preparation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pitchFamily="2" charset="2"/>
              </a:rPr>
              <a:t>Non-religious marriage preparation, consulting with family &amp; friends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pitchFamily="2" charset="2"/>
              </a:rPr>
              <a:t>Talked about money matters, family panning,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   marital roles/responsibilities, life goals/priorities, marital expectations, &amp; in-law issues</a:t>
            </a: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Courtship &amp; Marriage Preparation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Support from parents &amp; in-laws sustains marriage</a:t>
            </a:r>
          </a:p>
          <a:p>
            <a:pPr eaLnBrk="1" hangingPunct="1">
              <a:defRPr/>
            </a:pPr>
            <a:r>
              <a:rPr lang="en-US" dirty="0" smtClean="0"/>
              <a:t>Contemporary marriage </a:t>
            </a:r>
            <a:r>
              <a:rPr lang="en-US" dirty="0" smtClean="0">
                <a:sym typeface="Wingdings" pitchFamily="2" charset="2"/>
              </a:rPr>
              <a:t> union between 2 non-kin strangers</a:t>
            </a:r>
          </a:p>
          <a:p>
            <a:pPr eaLnBrk="1" hangingPunct="1">
              <a:buNone/>
              <a:defRPr/>
            </a:pPr>
            <a:endParaRPr lang="en-US" i="1" dirty="0" smtClean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  <a:defRPr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Why is family support still significant in a participant-run system?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Role of Family in Marriage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19 domestic responsibilities </a:t>
            </a:r>
            <a:r>
              <a:rPr lang="en-US" dirty="0" smtClean="0">
                <a:sym typeface="Wingdings" pitchFamily="2" charset="2"/>
              </a:rPr>
              <a:t> homecare, childcare, eldercare, domestic supervision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Women do more than men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(self-responsibility 8.8 vs 2.7)</a:t>
            </a:r>
            <a:endParaRPr lang="en-US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Division of Domestic Labour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Division of Domestic Labour</a:t>
            </a:r>
          </a:p>
        </p:txBody>
      </p:sp>
      <p:graphicFrame>
        <p:nvGraphicFramePr>
          <p:cNvPr id="22560" name="Group 3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6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  <a:gridCol w="13716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Division of Domestic Labour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Status of Marriage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Self-Responsible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Divorced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7.3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Spouse Responsible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Divorced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Shared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Divorced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3.3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Greater satisfaction with division </a:t>
            </a:r>
            <a:r>
              <a:rPr lang="en-US" dirty="0" smtClean="0">
                <a:sym typeface="Wingdings" pitchFamily="2" charset="2"/>
              </a:rPr>
              <a:t> intact marriages</a:t>
            </a:r>
          </a:p>
          <a:p>
            <a:pPr eaLnBrk="1" hangingPunct="1"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None/>
              <a:defRPr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Significance of this finding?</a:t>
            </a:r>
          </a:p>
          <a:p>
            <a:pPr eaLnBrk="1" hangingPunct="1">
              <a:buNone/>
              <a:defRPr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- Why do women continue to do more at home?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Division of Domestic Labour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Positive attitude towards marriage </a:t>
            </a:r>
            <a:r>
              <a:rPr lang="en-US" dirty="0" smtClean="0">
                <a:sym typeface="Wingdings" pitchFamily="2" charset="2"/>
              </a:rPr>
              <a:t> intact marriages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Negative attitude towards divorce  intact marriages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Liberal gender ideology  positive towards divorce, negative towards marriage</a:t>
            </a:r>
            <a:endParaRPr 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Ideology as Policing Agent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Spouses worked overtime  divorced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Unhappy with spouses’ work hours  divorced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Divorced more likely to perceive that spouses’ work patterns contributed to unhappiness in marriage</a:t>
            </a:r>
            <a:endParaRPr 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Power of Paid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Profile of divorcees from administrative data 1995-2000</a:t>
            </a:r>
          </a:p>
          <a:p>
            <a:pPr eaLnBrk="1" hangingPunct="1">
              <a:defRPr/>
            </a:pPr>
            <a:r>
              <a:rPr lang="en-US" dirty="0" smtClean="0"/>
              <a:t>Compare reasons from and attitudes towards marriage between divorced and married couples</a:t>
            </a:r>
          </a:p>
          <a:p>
            <a:pPr eaLnBrk="1" hangingPunct="1">
              <a:defRPr/>
            </a:pPr>
            <a:r>
              <a:rPr lang="en-US" dirty="0" smtClean="0"/>
              <a:t>Derive an understanding of the barriers and facilitators to divorce in Singapore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Divorce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Longer hours worked on Saturdays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Longer hours worked on Sundays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Spouses’ overseas business travels – frequency &amp; duration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Alone on business travels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Unhappy with arrangements on whether companionship on business travels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/>
              <a:t>Unhappy with spouses’ business travels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Power of Paid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  <a:buFont typeface="Wingdings" pitchFamily="2" charset="2"/>
              <a:buChar char="J"/>
              <a:defRPr/>
            </a:pPr>
            <a:r>
              <a:rPr lang="en-US" dirty="0" smtClean="0"/>
              <a:t>More time doing things together or just enjoying each others’ company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J"/>
              <a:defRPr/>
            </a:pPr>
            <a:r>
              <a:rPr lang="en-US" dirty="0" smtClean="0"/>
              <a:t>Talk to spouse about things important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J"/>
              <a:defRPr/>
            </a:pPr>
            <a:r>
              <a:rPr lang="en-US" dirty="0" smtClean="0"/>
              <a:t>Happy with amount of time spent with spouse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Quality Couple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Presence of children as significant policing factor  no children more likely to be divorced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More children under 12 years, increase likelihood of intact marriage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Prepared for arrival of first child  more likely to be married</a:t>
            </a:r>
            <a:endParaRPr 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Parenthood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Index of conflict management skills</a:t>
            </a:r>
          </a:p>
          <a:p>
            <a:pPr eaLnBrk="1" hangingPunct="1">
              <a:defRPr/>
            </a:pPr>
            <a:r>
              <a:rPr lang="en-US" dirty="0" smtClean="0"/>
              <a:t>Married </a:t>
            </a:r>
            <a:r>
              <a:rPr lang="en-US" dirty="0" smtClean="0">
                <a:sym typeface="Wingdings" pitchFamily="2" charset="2"/>
              </a:rPr>
              <a:t> better cm skills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Married  spouse with better cm skills</a:t>
            </a:r>
          </a:p>
          <a:p>
            <a:pPr eaLnBrk="1" hangingPunct="1">
              <a:buNone/>
              <a:defRPr/>
            </a:pPr>
            <a:endParaRPr lang="en-US" i="1" dirty="0" smtClean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  <a:defRPr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What does this tell you about the expectations of modern marriages?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Conflict Management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20.2% attended marriage-related activities &amp; programs </a:t>
            </a:r>
          </a:p>
          <a:p>
            <a:pPr eaLnBrk="1" hangingPunct="1">
              <a:defRPr/>
            </a:pPr>
            <a:r>
              <a:rPr lang="en-US" dirty="0" smtClean="0"/>
              <a:t>Attendees enjoyed higher marital satisfaction</a:t>
            </a:r>
          </a:p>
          <a:p>
            <a:pPr eaLnBrk="1" hangingPunct="1">
              <a:defRPr/>
            </a:pPr>
            <a:r>
              <a:rPr lang="en-US" dirty="0" smtClean="0"/>
              <a:t>Strong endorsement for relevance of marriage-enhancement programs in sustaining marriages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Married People Want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90.4% of married respondents did not ever considered divorce</a:t>
            </a:r>
          </a:p>
          <a:p>
            <a:pPr eaLnBrk="1" hangingPunct="1">
              <a:defRPr/>
            </a:pPr>
            <a:r>
              <a:rPr lang="en-US" dirty="0" smtClean="0"/>
              <a:t>94.3% did not ever discuss intent to divorce with spouse</a:t>
            </a:r>
          </a:p>
          <a:p>
            <a:pPr eaLnBrk="1" hangingPunct="1">
              <a:defRPr/>
            </a:pPr>
            <a:r>
              <a:rPr lang="en-US" dirty="0" smtClean="0"/>
              <a:t>Most enjoyed consensus in decision-making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Health of Marriages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Difficulties arose in the initial years</a:t>
            </a:r>
          </a:p>
          <a:p>
            <a:pPr eaLnBrk="1" hangingPunct="1">
              <a:defRPr/>
            </a:pPr>
            <a:r>
              <a:rPr lang="en-US" sz="2800" dirty="0" smtClean="0"/>
              <a:t>70.3% attributed poor communication for marital breakdown</a:t>
            </a:r>
          </a:p>
          <a:p>
            <a:pPr eaLnBrk="1" hangingPunct="1">
              <a:defRPr/>
            </a:pPr>
            <a:r>
              <a:rPr lang="en-US" sz="2800" dirty="0" smtClean="0"/>
              <a:t>While 33% cited adultery as reason for marital breakdown, it is ranked by majority as </a:t>
            </a:r>
            <a:r>
              <a:rPr lang="en-US" sz="2800" i="1" dirty="0" smtClean="0"/>
              <a:t>the most important reason</a:t>
            </a:r>
            <a:r>
              <a:rPr lang="en-US" sz="2800" dirty="0" smtClean="0"/>
              <a:t> for divorce</a:t>
            </a:r>
          </a:p>
          <a:p>
            <a:pPr eaLnBrk="1" hangingPunct="1">
              <a:defRPr/>
            </a:pPr>
            <a:r>
              <a:rPr lang="en-US" sz="2800" dirty="0" smtClean="0"/>
              <a:t>Merits of compulsory marriage preparation programs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Reflections from Divorcees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Phase I – Trends from Administrative Data (July 2002)</a:t>
            </a:r>
          </a:p>
          <a:p>
            <a:pPr eaLnBrk="1" hangingPunct="1">
              <a:buFont typeface="Wingdings" pitchFamily="2" charset="2"/>
              <a:buChar char="à"/>
              <a:defRPr/>
            </a:pPr>
            <a:r>
              <a:rPr lang="en-US" dirty="0" smtClean="0">
                <a:sym typeface="Wingdings" pitchFamily="2" charset="2"/>
              </a:rPr>
              <a:t>Syariah Court 1995 – 2000</a:t>
            </a:r>
          </a:p>
          <a:p>
            <a:pPr eaLnBrk="1" hangingPunct="1">
              <a:buFont typeface="Wingdings" pitchFamily="2" charset="2"/>
              <a:buChar char="à"/>
              <a:defRPr/>
            </a:pPr>
            <a:r>
              <a:rPr lang="en-US" dirty="0" smtClean="0"/>
              <a:t>Civil Court 1995 – 2000</a:t>
            </a:r>
          </a:p>
          <a:p>
            <a:pPr eaLnBrk="1" hangingPunct="1">
              <a:defRPr/>
            </a:pPr>
            <a:r>
              <a:rPr lang="en-US" dirty="0" smtClean="0"/>
              <a:t>Phase II</a:t>
            </a:r>
          </a:p>
          <a:p>
            <a:pPr eaLnBrk="1" hangingPunct="1">
              <a:buFont typeface="Wingdings" pitchFamily="2" charset="2"/>
              <a:buChar char="à"/>
              <a:defRPr/>
            </a:pPr>
            <a:r>
              <a:rPr lang="en-US" dirty="0" smtClean="0">
                <a:sym typeface="Wingdings" pitchFamily="2" charset="2"/>
              </a:rPr>
              <a:t>Survey of recent divorces</a:t>
            </a:r>
          </a:p>
          <a:p>
            <a:pPr eaLnBrk="1" hangingPunct="1">
              <a:buFont typeface="Wingdings" pitchFamily="2" charset="2"/>
              <a:buChar char="à"/>
              <a:defRPr/>
            </a:pPr>
            <a:r>
              <a:rPr lang="en-US" dirty="0" smtClean="0">
                <a:sym typeface="Wingdings" pitchFamily="2" charset="2"/>
              </a:rPr>
              <a:t>Survey of married couples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Target population: marriages dissolved in 2000</a:t>
            </a:r>
          </a:p>
          <a:p>
            <a:pPr eaLnBrk="1" hangingPunct="1">
              <a:defRPr/>
            </a:pPr>
            <a:r>
              <a:rPr lang="en-US" dirty="0" smtClean="0"/>
              <a:t>Proportional stratified sample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Syariah Court: 690 out of 1607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Civil Court: 1057 out of 3336</a:t>
            </a:r>
          </a:p>
          <a:p>
            <a:pPr eaLnBrk="1" hangingPunct="1">
              <a:defRPr/>
            </a:pPr>
            <a:r>
              <a:rPr lang="en-US" dirty="0" smtClean="0"/>
              <a:t>Sampling unit: petitioner of divorce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Survey of Divorces 2000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Intact marriages as control group</a:t>
            </a:r>
          </a:p>
          <a:p>
            <a:pPr eaLnBrk="1" hangingPunct="1">
              <a:defRPr/>
            </a:pPr>
            <a:r>
              <a:rPr lang="en-US" dirty="0" smtClean="0"/>
              <a:t>Proportional stratified sample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Syariah Court: 591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Civil Court: 1321</a:t>
            </a:r>
          </a:p>
          <a:p>
            <a:pPr eaLnBrk="1" hangingPunct="1">
              <a:defRPr/>
            </a:pPr>
            <a:r>
              <a:rPr lang="en-US" dirty="0" smtClean="0"/>
              <a:t>Pilot tests Jan - Feb 2004</a:t>
            </a:r>
          </a:p>
          <a:p>
            <a:pPr eaLnBrk="1" hangingPunct="1">
              <a:defRPr/>
            </a:pPr>
            <a:r>
              <a:rPr lang="en-US" dirty="0" smtClean="0"/>
              <a:t>Field work March – May 2004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Sampling the Control Group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Response Rate</a:t>
            </a:r>
          </a:p>
        </p:txBody>
      </p:sp>
      <p:graphicFrame>
        <p:nvGraphicFramePr>
          <p:cNvPr id="36906" name="Group 42"/>
          <p:cNvGraphicFramePr>
            <a:graphicFrameLocks noGrp="1"/>
          </p:cNvGraphicFramePr>
          <p:nvPr>
            <p:ph sz="half" idx="2"/>
          </p:nvPr>
        </p:nvGraphicFramePr>
        <p:xfrm>
          <a:off x="381000" y="1600200"/>
          <a:ext cx="8305800" cy="3505201"/>
        </p:xfrm>
        <a:graphic>
          <a:graphicData uri="http://schemas.openxmlformats.org/drawingml/2006/table">
            <a:tbl>
              <a:tblPr/>
              <a:tblGrid>
                <a:gridCol w="2133600"/>
                <a:gridCol w="1828800"/>
                <a:gridCol w="1219200"/>
                <a:gridCol w="2057400"/>
                <a:gridCol w="1066800"/>
              </a:tblGrid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Response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Civil Court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652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Syariah Court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374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67.0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56.2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Sample</a:t>
            </a:r>
          </a:p>
        </p:txBody>
      </p:sp>
      <p:graphicFrame>
        <p:nvGraphicFramePr>
          <p:cNvPr id="39053" name="Group 14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8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Gender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36.1%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48.6%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63.9%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51.3%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Ethnicity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Chinese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58.6%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60.6%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Indian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5.9%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31.9%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33.2%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3.5%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SimSun" pitchFamily="2" charset="-122"/>
                        </a:rPr>
                        <a:t>1.3%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Divorced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HDB 4-room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Married </a:t>
            </a:r>
            <a:r>
              <a:rPr lang="en-US" sz="2800" dirty="0" smtClean="0">
                <a:sym typeface="Wingdings" pitchFamily="2" charset="2"/>
              </a:rPr>
              <a:t> HDB 5-room and larger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ym typeface="Wingdings" pitchFamily="2" charset="2"/>
              </a:rPr>
              <a:t>Secondary school education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ym typeface="Wingdings" pitchFamily="2" charset="2"/>
              </a:rPr>
              <a:t>Median age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sym typeface="Wingdings" pitchFamily="2" charset="2"/>
              </a:rPr>
              <a:t>Divorced  40 years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sym typeface="Wingdings" pitchFamily="2" charset="2"/>
              </a:rPr>
              <a:t>Married  41 years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ym typeface="Wingdings" pitchFamily="2" charset="2"/>
              </a:rPr>
              <a:t>Age at marriage: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Divorced </a:t>
            </a:r>
            <a:r>
              <a:rPr lang="en-US" sz="2800" dirty="0" smtClean="0">
                <a:sym typeface="Wingdings" pitchFamily="2" charset="2"/>
              </a:rPr>
              <a:t> 24 years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sym typeface="Wingdings" pitchFamily="2" charset="2"/>
              </a:rPr>
              <a:t>Married  26 years</a:t>
            </a:r>
            <a:endParaRPr lang="en-US" sz="280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Courtship, Family Support, Marriage Preparation</a:t>
            </a:r>
          </a:p>
          <a:p>
            <a:pPr eaLnBrk="1" hangingPunct="1">
              <a:defRPr/>
            </a:pPr>
            <a:r>
              <a:rPr lang="en-US" dirty="0" smtClean="0"/>
              <a:t>Role of Ideology in Marriage &amp; Divorce</a:t>
            </a:r>
          </a:p>
          <a:p>
            <a:pPr eaLnBrk="1" hangingPunct="1">
              <a:defRPr/>
            </a:pPr>
            <a:r>
              <a:rPr lang="en-US" dirty="0" smtClean="0"/>
              <a:t>Power of Paid Work</a:t>
            </a:r>
          </a:p>
          <a:p>
            <a:pPr eaLnBrk="1" hangingPunct="1">
              <a:defRPr/>
            </a:pPr>
            <a:r>
              <a:rPr lang="en-US" dirty="0" smtClean="0"/>
              <a:t>Parenthood</a:t>
            </a:r>
          </a:p>
          <a:p>
            <a:pPr eaLnBrk="1" hangingPunct="1">
              <a:defRPr/>
            </a:pPr>
            <a:r>
              <a:rPr lang="en-US" dirty="0" smtClean="0"/>
              <a:t>Conflict Management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Key Findings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734</TotalTime>
  <Words>1014</Words>
  <Application>Microsoft Office PowerPoint</Application>
  <PresentationFormat>On-screen Show (4:3)</PresentationFormat>
  <Paragraphs>222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SimSun</vt:lpstr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Highlights of Findings</vt:lpstr>
      <vt:lpstr>The Divorce Project</vt:lpstr>
      <vt:lpstr>Methodology</vt:lpstr>
      <vt:lpstr>Survey of Divorces 2000</vt:lpstr>
      <vt:lpstr>Sampling the Control Group</vt:lpstr>
      <vt:lpstr>Response Rate</vt:lpstr>
      <vt:lpstr>The Sample</vt:lpstr>
      <vt:lpstr>The Sample</vt:lpstr>
      <vt:lpstr>Key Findings</vt:lpstr>
      <vt:lpstr>Preparing for Long-term Commitment</vt:lpstr>
      <vt:lpstr>Marriage Preparation</vt:lpstr>
      <vt:lpstr>Specific Discussions on  Marital Expectations</vt:lpstr>
      <vt:lpstr>Courtship &amp; Marriage Preparation</vt:lpstr>
      <vt:lpstr>Role of Family in Marriage</vt:lpstr>
      <vt:lpstr>Division of Domestic Labour</vt:lpstr>
      <vt:lpstr>Division of Domestic Labour</vt:lpstr>
      <vt:lpstr>Division of Domestic Labour</vt:lpstr>
      <vt:lpstr>Ideology as Policing Agent</vt:lpstr>
      <vt:lpstr>Power of Paid Work</vt:lpstr>
      <vt:lpstr>Power of Paid Work</vt:lpstr>
      <vt:lpstr>Quality Couple Time</vt:lpstr>
      <vt:lpstr>Parenthood </vt:lpstr>
      <vt:lpstr>Conflict Management</vt:lpstr>
      <vt:lpstr>What Married People Want</vt:lpstr>
      <vt:lpstr>Health of Marriages</vt:lpstr>
      <vt:lpstr>Reflections from Divorcees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 from Marriage &amp; Divorce Project</dc:title>
  <dc:creator>adminNUS</dc:creator>
  <cp:lastModifiedBy>Leanne Tan</cp:lastModifiedBy>
  <cp:revision>27</cp:revision>
  <dcterms:created xsi:type="dcterms:W3CDTF">2004-10-19T13:15:31Z</dcterms:created>
  <dcterms:modified xsi:type="dcterms:W3CDTF">2015-10-13T03:33:44Z</dcterms:modified>
</cp:coreProperties>
</file>