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20"/>
  </p:notesMasterIdLst>
  <p:sldIdLst>
    <p:sldId id="256" r:id="rId2"/>
    <p:sldId id="272" r:id="rId3"/>
    <p:sldId id="273" r:id="rId4"/>
    <p:sldId id="268" r:id="rId5"/>
    <p:sldId id="269" r:id="rId6"/>
    <p:sldId id="270" r:id="rId7"/>
    <p:sldId id="258" r:id="rId8"/>
    <p:sldId id="259" r:id="rId9"/>
    <p:sldId id="271" r:id="rId10"/>
    <p:sldId id="274" r:id="rId11"/>
    <p:sldId id="260" r:id="rId12"/>
    <p:sldId id="261" r:id="rId13"/>
    <p:sldId id="262" r:id="rId14"/>
    <p:sldId id="263" r:id="rId15"/>
    <p:sldId id="264" r:id="rId16"/>
    <p:sldId id="265" r:id="rId17"/>
    <p:sldId id="266" r:id="rId18"/>
    <p:sldId id="267"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100" autoAdjust="0"/>
  </p:normalViewPr>
  <p:slideViewPr>
    <p:cSldViewPr>
      <p:cViewPr varScale="1">
        <p:scale>
          <a:sx n="52" d="100"/>
          <a:sy n="52" d="100"/>
        </p:scale>
        <p:origin x="1700"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dirty="0"/>
          </a:p>
        </p:txBody>
      </p:sp>
      <p:sp>
        <p:nvSpPr>
          <p:cNvPr id="235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B5EC48AA-0B7B-4CD4-8C2C-DC29266F8356}" type="datetimeFigureOut">
              <a:rPr lang="en-US"/>
              <a:pPr/>
              <a:t>10/13/2015</a:t>
            </a:fld>
            <a:endParaRPr lang="en-US" dirty="0"/>
          </a:p>
        </p:txBody>
      </p:sp>
      <p:sp>
        <p:nvSpPr>
          <p:cNvPr id="235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35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dirty="0"/>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BA125542-4E90-4182-A6ED-523BEAE05A81}" type="slidenum">
              <a:rPr lang="en-US"/>
              <a:pPr/>
              <a:t>‹#›</a:t>
            </a:fld>
            <a:endParaRPr lang="en-US" dirty="0"/>
          </a:p>
        </p:txBody>
      </p:sp>
    </p:spTree>
    <p:extLst>
      <p:ext uri="{BB962C8B-B14F-4D97-AF65-F5344CB8AC3E}">
        <p14:creationId xmlns:p14="http://schemas.microsoft.com/office/powerpoint/2010/main" val="64022110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itchFamily="34" charset="0"/>
        <a:ea typeface="+mn-ea"/>
        <a:cs typeface="+mn-cs"/>
      </a:defRPr>
    </a:lvl1pPr>
    <a:lvl2pPr marL="457200" algn="l" rtl="0" fontAlgn="base">
      <a:spcBef>
        <a:spcPct val="30000"/>
      </a:spcBef>
      <a:spcAft>
        <a:spcPct val="0"/>
      </a:spcAft>
      <a:defRPr sz="1200" kern="1200">
        <a:solidFill>
          <a:schemeClr val="tx1"/>
        </a:solidFill>
        <a:latin typeface="Calibri" pitchFamily="34" charset="0"/>
        <a:ea typeface="+mn-ea"/>
        <a:cs typeface="+mn-cs"/>
      </a:defRPr>
    </a:lvl2pPr>
    <a:lvl3pPr marL="914400" algn="l" rtl="0" fontAlgn="base">
      <a:spcBef>
        <a:spcPct val="30000"/>
      </a:spcBef>
      <a:spcAft>
        <a:spcPct val="0"/>
      </a:spcAft>
      <a:defRPr sz="1200" kern="1200">
        <a:solidFill>
          <a:schemeClr val="tx1"/>
        </a:solidFill>
        <a:latin typeface="Calibri" pitchFamily="34" charset="0"/>
        <a:ea typeface="+mn-ea"/>
        <a:cs typeface="+mn-cs"/>
      </a:defRPr>
    </a:lvl3pPr>
    <a:lvl4pPr marL="1371600" algn="l" rtl="0" fontAlgn="base">
      <a:spcBef>
        <a:spcPct val="30000"/>
      </a:spcBef>
      <a:spcAft>
        <a:spcPct val="0"/>
      </a:spcAft>
      <a:defRPr sz="1200" kern="1200">
        <a:solidFill>
          <a:schemeClr val="tx1"/>
        </a:solidFill>
        <a:latin typeface="Calibri" pitchFamily="34" charset="0"/>
        <a:ea typeface="+mn-ea"/>
        <a:cs typeface="+mn-cs"/>
      </a:defRPr>
    </a:lvl4pPr>
    <a:lvl5pPr marL="1828800" algn="l" rtl="0" fontAlgn="base">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058724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527244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409391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147796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049866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604579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70C48D1-2F53-4990-92E3-F2870AE2B634}" type="slidenum">
              <a:rPr lang="en-US"/>
              <a:pPr/>
              <a:t>17</a:t>
            </a:fld>
            <a:endParaRPr lang="en-US"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2807728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D06D4C5F-3FF6-4D7A-ADAF-44C7B15DF6FE}" type="slidenum">
              <a:rPr lang="en-US"/>
              <a:pPr/>
              <a:t>18</a:t>
            </a:fld>
            <a:endParaRPr lang="en-US" dirty="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60413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p:txBody>
          <a:bodyPr/>
          <a:lstStyle/>
          <a:p>
            <a:r>
              <a:rPr lang="en-US" dirty="0" smtClean="0"/>
              <a:t>Is divorce</a:t>
            </a:r>
            <a:r>
              <a:rPr lang="en-US" baseline="0" dirty="0" smtClean="0"/>
              <a:t> a social problem?  Depends on how we look at marriage.</a:t>
            </a:r>
          </a:p>
          <a:p>
            <a:r>
              <a:rPr lang="en-US" baseline="0" dirty="0" smtClean="0"/>
              <a:t>Why did the meaning of marriage change?</a:t>
            </a:r>
          </a:p>
          <a:p>
            <a:r>
              <a:rPr lang="en-US" baseline="0" dirty="0" smtClean="0"/>
              <a:t>Is the social institution still relevant in contemporary society?</a:t>
            </a:r>
            <a:endParaRPr lang="en-US" dirty="0"/>
          </a:p>
        </p:txBody>
      </p:sp>
    </p:spTree>
    <p:extLst>
      <p:ext uri="{BB962C8B-B14F-4D97-AF65-F5344CB8AC3E}">
        <p14:creationId xmlns:p14="http://schemas.microsoft.com/office/powerpoint/2010/main" val="371495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All the</a:t>
            </a:r>
            <a:r>
              <a:rPr lang="en-US" baseline="0" dirty="0" smtClean="0"/>
              <a:t> articles here are from the Journal of Marriage and Family. </a:t>
            </a:r>
            <a:endParaRPr lang="en-US" dirty="0"/>
          </a:p>
        </p:txBody>
      </p:sp>
      <p:sp>
        <p:nvSpPr>
          <p:cNvPr id="4" name="Slide Number Placeholder 3"/>
          <p:cNvSpPr>
            <a:spLocks noGrp="1"/>
          </p:cNvSpPr>
          <p:nvPr>
            <p:ph type="sldNum" sz="quarter" idx="10"/>
          </p:nvPr>
        </p:nvSpPr>
        <p:spPr/>
        <p:txBody>
          <a:bodyPr/>
          <a:lstStyle/>
          <a:p>
            <a:fld id="{BA125542-4E90-4182-A6ED-523BEAE05A81}" type="slidenum">
              <a:rPr lang="en-US" smtClean="0"/>
              <a:pPr/>
              <a:t>4</a:t>
            </a:fld>
            <a:endParaRPr lang="en-US" dirty="0"/>
          </a:p>
        </p:txBody>
      </p:sp>
    </p:spTree>
    <p:extLst>
      <p:ext uri="{BB962C8B-B14F-4D97-AF65-F5344CB8AC3E}">
        <p14:creationId xmlns:p14="http://schemas.microsoft.com/office/powerpoint/2010/main" val="2501327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A125542-4E90-4182-A6ED-523BEAE05A81}" type="slidenum">
              <a:rPr lang="en-US" smtClean="0"/>
              <a:pPr/>
              <a:t>5</a:t>
            </a:fld>
            <a:endParaRPr lang="en-US" dirty="0"/>
          </a:p>
        </p:txBody>
      </p:sp>
    </p:spTree>
    <p:extLst>
      <p:ext uri="{BB962C8B-B14F-4D97-AF65-F5344CB8AC3E}">
        <p14:creationId xmlns:p14="http://schemas.microsoft.com/office/powerpoint/2010/main" val="2054694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A125542-4E90-4182-A6ED-523BEAE05A81}" type="slidenum">
              <a:rPr lang="en-US" smtClean="0"/>
              <a:pPr/>
              <a:t>6</a:t>
            </a:fld>
            <a:endParaRPr lang="en-US" dirty="0"/>
          </a:p>
        </p:txBody>
      </p:sp>
    </p:spTree>
    <p:extLst>
      <p:ext uri="{BB962C8B-B14F-4D97-AF65-F5344CB8AC3E}">
        <p14:creationId xmlns:p14="http://schemas.microsoft.com/office/powerpoint/2010/main" val="698586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822977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573099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Over time the social</a:t>
            </a:r>
            <a:r>
              <a:rPr lang="en-US" baseline="0" dirty="0" smtClean="0"/>
              <a:t> meaning attached to marriage has changed</a:t>
            </a:r>
            <a:endParaRPr lang="en-US" dirty="0"/>
          </a:p>
        </p:txBody>
      </p:sp>
      <p:sp>
        <p:nvSpPr>
          <p:cNvPr id="4" name="Slide Number Placeholder 3"/>
          <p:cNvSpPr>
            <a:spLocks noGrp="1"/>
          </p:cNvSpPr>
          <p:nvPr>
            <p:ph type="sldNum" sz="quarter" idx="10"/>
          </p:nvPr>
        </p:nvSpPr>
        <p:spPr/>
        <p:txBody>
          <a:bodyPr/>
          <a:lstStyle/>
          <a:p>
            <a:fld id="{BA125542-4E90-4182-A6ED-523BEAE05A81}" type="slidenum">
              <a:rPr lang="en-US" smtClean="0"/>
              <a:pPr/>
              <a:t>9</a:t>
            </a:fld>
            <a:endParaRPr lang="en-US" dirty="0"/>
          </a:p>
        </p:txBody>
      </p:sp>
    </p:spTree>
    <p:extLst>
      <p:ext uri="{BB962C8B-B14F-4D97-AF65-F5344CB8AC3E}">
        <p14:creationId xmlns:p14="http://schemas.microsoft.com/office/powerpoint/2010/main" val="714224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r>
              <a:rPr lang="en-US" dirty="0" smtClean="0"/>
              <a:t>Marriage</a:t>
            </a:r>
            <a:r>
              <a:rPr lang="en-US" baseline="0" dirty="0" smtClean="0"/>
              <a:t> is for concrete exchange</a:t>
            </a:r>
            <a:endParaRPr lang="en-US" dirty="0"/>
          </a:p>
        </p:txBody>
      </p:sp>
    </p:spTree>
    <p:extLst>
      <p:ext uri="{BB962C8B-B14F-4D97-AF65-F5344CB8AC3E}">
        <p14:creationId xmlns:p14="http://schemas.microsoft.com/office/powerpoint/2010/main" val="1562166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3010"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endParaRPr lang="en-US" dirty="0"/>
          </a:p>
        </p:txBody>
      </p:sp>
      <p:sp>
        <p:nvSpPr>
          <p:cNvPr id="43011"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a:t>Click to edit Master title style</a:t>
            </a:r>
          </a:p>
        </p:txBody>
      </p:sp>
      <p:sp>
        <p:nvSpPr>
          <p:cNvPr id="43012"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a:t>Click to edit Master subtitle style</a:t>
            </a:r>
          </a:p>
        </p:txBody>
      </p:sp>
      <p:sp>
        <p:nvSpPr>
          <p:cNvPr id="43013" name="Rectangle 5"/>
          <p:cNvSpPr>
            <a:spLocks noGrp="1" noChangeArrowheads="1"/>
          </p:cNvSpPr>
          <p:nvPr>
            <p:ph type="dt" sz="half" idx="2"/>
          </p:nvPr>
        </p:nvSpPr>
        <p:spPr/>
        <p:txBody>
          <a:bodyPr/>
          <a:lstStyle>
            <a:lvl1pPr>
              <a:defRPr/>
            </a:lvl1pPr>
          </a:lstStyle>
          <a:p>
            <a:fld id="{93913BD0-44DC-453E-AF51-CEDA47BE11C5}" type="datetimeFigureOut">
              <a:rPr lang="en-US"/>
              <a:pPr/>
              <a:t>10/13/2015</a:t>
            </a:fld>
            <a:endParaRPr lang="en-US" altLang="en-US" dirty="0"/>
          </a:p>
        </p:txBody>
      </p:sp>
      <p:sp>
        <p:nvSpPr>
          <p:cNvPr id="43014" name="Rectangle 6"/>
          <p:cNvSpPr>
            <a:spLocks noGrp="1" noChangeArrowheads="1"/>
          </p:cNvSpPr>
          <p:nvPr>
            <p:ph type="ftr" sz="quarter" idx="3"/>
          </p:nvPr>
        </p:nvSpPr>
        <p:spPr/>
        <p:txBody>
          <a:bodyPr/>
          <a:lstStyle>
            <a:lvl1pPr>
              <a:defRPr/>
            </a:lvl1pPr>
          </a:lstStyle>
          <a:p>
            <a:endParaRPr lang="en-US" altLang="en-US" dirty="0"/>
          </a:p>
        </p:txBody>
      </p:sp>
      <p:sp>
        <p:nvSpPr>
          <p:cNvPr id="43015" name="Rectangle 7"/>
          <p:cNvSpPr>
            <a:spLocks noGrp="1" noChangeArrowheads="1"/>
          </p:cNvSpPr>
          <p:nvPr>
            <p:ph type="sldNum" sz="quarter" idx="4"/>
          </p:nvPr>
        </p:nvSpPr>
        <p:spPr/>
        <p:txBody>
          <a:bodyPr/>
          <a:lstStyle>
            <a:lvl1pPr>
              <a:defRPr/>
            </a:lvl1pPr>
          </a:lstStyle>
          <a:p>
            <a:fld id="{0D12AB18-C709-48C5-A2A9-616DFBF0E0F5}" type="slidenum">
              <a:rPr lang="en-US" altLang="en-US"/>
              <a:pPr/>
              <a:t>‹#›</a:t>
            </a:fld>
            <a:endParaRPr lang="en-US" altLang="en-US" dirty="0"/>
          </a:p>
        </p:txBody>
      </p:sp>
      <p:grpSp>
        <p:nvGrpSpPr>
          <p:cNvPr id="43016" name="Group 8"/>
          <p:cNvGrpSpPr>
            <a:grpSpLocks/>
          </p:cNvGrpSpPr>
          <p:nvPr/>
        </p:nvGrpSpPr>
        <p:grpSpPr bwMode="auto">
          <a:xfrm>
            <a:off x="7493000" y="2992438"/>
            <a:ext cx="1338263" cy="2189162"/>
            <a:chOff x="4704" y="1885"/>
            <a:chExt cx="843" cy="1379"/>
          </a:xfrm>
        </p:grpSpPr>
        <p:sp>
          <p:nvSpPr>
            <p:cNvPr id="43017"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3018"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3019"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3020"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3021"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3022"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3023"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endParaRPr lang="en-US" dirty="0"/>
            </a:p>
          </p:txBody>
        </p:sp>
        <p:sp>
          <p:nvSpPr>
            <p:cNvPr id="43024"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3025"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3026"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endParaRPr lang="en-US" dirty="0"/>
            </a:p>
          </p:txBody>
        </p:sp>
        <p:sp>
          <p:nvSpPr>
            <p:cNvPr id="43027"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endParaRPr lang="en-US" dirty="0"/>
            </a:p>
          </p:txBody>
        </p:sp>
        <p:sp>
          <p:nvSpPr>
            <p:cNvPr id="43028"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endParaRPr lang="en-US" dirty="0"/>
            </a:p>
          </p:txBody>
        </p:sp>
        <p:sp>
          <p:nvSpPr>
            <p:cNvPr id="43029"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endParaRPr lang="en-US" dirty="0"/>
            </a:p>
          </p:txBody>
        </p:sp>
        <p:sp>
          <p:nvSpPr>
            <p:cNvPr id="43030"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endParaRPr lang="en-US" dirty="0"/>
            </a:p>
          </p:txBody>
        </p:sp>
        <p:sp>
          <p:nvSpPr>
            <p:cNvPr id="43031"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endParaRPr lang="en-US" dirty="0"/>
            </a:p>
          </p:txBody>
        </p:sp>
        <p:sp>
          <p:nvSpPr>
            <p:cNvPr id="43032"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endParaRPr lang="en-US" dirty="0"/>
            </a:p>
          </p:txBody>
        </p:sp>
        <p:sp>
          <p:nvSpPr>
            <p:cNvPr id="43033"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endParaRPr lang="en-US" dirty="0"/>
            </a:p>
          </p:txBody>
        </p:sp>
        <p:sp>
          <p:nvSpPr>
            <p:cNvPr id="43034"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endParaRPr lang="en-US" dirty="0"/>
            </a:p>
          </p:txBody>
        </p:sp>
        <p:sp>
          <p:nvSpPr>
            <p:cNvPr id="43035"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endParaRPr lang="en-US" dirty="0"/>
            </a:p>
          </p:txBody>
        </p:sp>
        <p:sp>
          <p:nvSpPr>
            <p:cNvPr id="43036"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endParaRPr lang="en-US" dirty="0"/>
            </a:p>
          </p:txBody>
        </p:sp>
        <p:sp>
          <p:nvSpPr>
            <p:cNvPr id="43037"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endParaRPr lang="en-US" dirty="0"/>
            </a:p>
          </p:txBody>
        </p:sp>
        <p:sp>
          <p:nvSpPr>
            <p:cNvPr id="43038"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endParaRPr lang="en-US" dirty="0"/>
            </a:p>
          </p:txBody>
        </p:sp>
        <p:sp>
          <p:nvSpPr>
            <p:cNvPr id="43039"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endParaRPr lang="en-US" dirty="0"/>
            </a:p>
          </p:txBody>
        </p:sp>
        <p:sp>
          <p:nvSpPr>
            <p:cNvPr id="43040"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endParaRPr lang="en-US" dirty="0"/>
            </a:p>
          </p:txBody>
        </p:sp>
        <p:sp>
          <p:nvSpPr>
            <p:cNvPr id="43041"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endParaRPr lang="en-US" dirty="0"/>
            </a:p>
          </p:txBody>
        </p:sp>
        <p:sp>
          <p:nvSpPr>
            <p:cNvPr id="43042"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endParaRPr lang="en-US" dirty="0"/>
            </a:p>
          </p:txBody>
        </p:sp>
        <p:sp>
          <p:nvSpPr>
            <p:cNvPr id="43043"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endParaRPr lang="en-US" dirty="0"/>
            </a:p>
          </p:txBody>
        </p:sp>
        <p:sp>
          <p:nvSpPr>
            <p:cNvPr id="43044"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endParaRPr lang="en-US" dirty="0"/>
            </a:p>
          </p:txBody>
        </p:sp>
        <p:sp>
          <p:nvSpPr>
            <p:cNvPr id="43045"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endParaRPr lang="en-US" dirty="0"/>
            </a:p>
          </p:txBody>
        </p:sp>
        <p:sp>
          <p:nvSpPr>
            <p:cNvPr id="43046"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endParaRPr lang="en-US" dirty="0"/>
            </a:p>
          </p:txBody>
        </p:sp>
        <p:sp>
          <p:nvSpPr>
            <p:cNvPr id="43047"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endParaRPr lang="en-US" dirty="0"/>
            </a:p>
          </p:txBody>
        </p:sp>
      </p:grpSp>
      <p:sp>
        <p:nvSpPr>
          <p:cNvPr id="43048"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1DB7564-B632-4192-919A-CDB3E4654460}" type="datetimeFigureOut">
              <a:rPr lang="en-US"/>
              <a:pPr/>
              <a:t>10/13/2015</a:t>
            </a:fld>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A660EF50-3969-400C-B9FF-F02307A72E53}" type="slidenum">
              <a:rPr lang="en-US" altLang="en-US"/>
              <a:pPr/>
              <a:t>‹#›</a:t>
            </a:fld>
            <a:endParaRPr lang="en-US"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BB35398B-BCF7-4A89-BC03-B5FB602D55AB}" type="datetimeFigureOut">
              <a:rPr lang="en-US"/>
              <a:pPr/>
              <a:t>10/13/2015</a:t>
            </a:fld>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5C69829D-E02A-4DFC-96D0-0221E21D41FA}" type="slidenum">
              <a:rPr lang="en-US" altLang="en-US"/>
              <a:pPr/>
              <a:t>‹#›</a:t>
            </a:fld>
            <a:endParaRPr lang="en-US"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00094DA-2511-43EC-9EC0-1C0628D0B5BA}" type="datetimeFigureOut">
              <a:rPr lang="en-US"/>
              <a:pPr/>
              <a:t>10/13/2015</a:t>
            </a:fld>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543550B4-73B8-440F-99D5-CFC31576CC3F}" type="slidenum">
              <a:rPr lang="en-US" altLang="en-US"/>
              <a:pPr/>
              <a:t>‹#›</a:t>
            </a:fld>
            <a:endParaRPr lang="en-US"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720EB638-B0DD-4B54-AAD4-40FDB5DD7B59}" type="datetimeFigureOut">
              <a:rPr lang="en-US"/>
              <a:pPr/>
              <a:t>10/13/2015</a:t>
            </a:fld>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92DF8CC1-4E6D-4722-9FE4-4E61E8F4091A}" type="slidenum">
              <a:rPr lang="en-US" altLang="en-US"/>
              <a:pPr/>
              <a:t>‹#›</a:t>
            </a:fld>
            <a:endParaRPr lang="en-US"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B7144034-FBE6-450C-98B3-FED35C759DFA}" type="datetimeFigureOut">
              <a:rPr lang="en-US"/>
              <a:pPr/>
              <a:t>10/13/2015</a:t>
            </a:fld>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5402F708-6B09-4A17-AC10-EE892810B3E0}" type="slidenum">
              <a:rPr lang="en-US" altLang="en-US"/>
              <a:pPr/>
              <a:t>‹#›</a:t>
            </a:fld>
            <a:endParaRPr lang="en-US"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539E56B1-87E9-4C5C-BA9E-1F8E3988D344}" type="datetimeFigureOut">
              <a:rPr lang="en-US"/>
              <a:pPr/>
              <a:t>10/13/2015</a:t>
            </a:fld>
            <a:endParaRPr lang="en-US" altLang="en-US" dirty="0"/>
          </a:p>
        </p:txBody>
      </p:sp>
      <p:sp>
        <p:nvSpPr>
          <p:cNvPr id="8" name="Footer Placeholder 7"/>
          <p:cNvSpPr>
            <a:spLocks noGrp="1"/>
          </p:cNvSpPr>
          <p:nvPr>
            <p:ph type="ftr" sz="quarter" idx="11"/>
          </p:nvPr>
        </p:nvSpPr>
        <p:spPr/>
        <p:txBody>
          <a:bodyPr/>
          <a:lstStyle>
            <a:lvl1pPr>
              <a:defRPr/>
            </a:lvl1pPr>
          </a:lstStyle>
          <a:p>
            <a:endParaRPr lang="en-US" altLang="en-US" dirty="0"/>
          </a:p>
        </p:txBody>
      </p:sp>
      <p:sp>
        <p:nvSpPr>
          <p:cNvPr id="9" name="Slide Number Placeholder 8"/>
          <p:cNvSpPr>
            <a:spLocks noGrp="1"/>
          </p:cNvSpPr>
          <p:nvPr>
            <p:ph type="sldNum" sz="quarter" idx="12"/>
          </p:nvPr>
        </p:nvSpPr>
        <p:spPr/>
        <p:txBody>
          <a:bodyPr/>
          <a:lstStyle>
            <a:lvl1pPr>
              <a:defRPr/>
            </a:lvl1pPr>
          </a:lstStyle>
          <a:p>
            <a:fld id="{DA3C62D6-749D-48BA-A3D7-248BAB56B8A5}" type="slidenum">
              <a:rPr lang="en-US" altLang="en-US"/>
              <a:pPr/>
              <a:t>‹#›</a:t>
            </a:fld>
            <a:endParaRPr lang="en-US"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38BE08B4-49FA-43F9-B2BD-049C1E027CA1}" type="datetimeFigureOut">
              <a:rPr lang="en-US"/>
              <a:pPr/>
              <a:t>10/13/2015</a:t>
            </a:fld>
            <a:endParaRPr lang="en-US" altLang="en-US" dirty="0"/>
          </a:p>
        </p:txBody>
      </p:sp>
      <p:sp>
        <p:nvSpPr>
          <p:cNvPr id="4" name="Footer Placeholder 3"/>
          <p:cNvSpPr>
            <a:spLocks noGrp="1"/>
          </p:cNvSpPr>
          <p:nvPr>
            <p:ph type="ftr" sz="quarter" idx="11"/>
          </p:nvPr>
        </p:nvSpPr>
        <p:spPr/>
        <p:txBody>
          <a:bodyPr/>
          <a:lstStyle>
            <a:lvl1pPr>
              <a:defRPr/>
            </a:lvl1pPr>
          </a:lstStyle>
          <a:p>
            <a:endParaRPr lang="en-US" altLang="en-US" dirty="0"/>
          </a:p>
        </p:txBody>
      </p:sp>
      <p:sp>
        <p:nvSpPr>
          <p:cNvPr id="5" name="Slide Number Placeholder 4"/>
          <p:cNvSpPr>
            <a:spLocks noGrp="1"/>
          </p:cNvSpPr>
          <p:nvPr>
            <p:ph type="sldNum" sz="quarter" idx="12"/>
          </p:nvPr>
        </p:nvSpPr>
        <p:spPr/>
        <p:txBody>
          <a:bodyPr/>
          <a:lstStyle>
            <a:lvl1pPr>
              <a:defRPr/>
            </a:lvl1pPr>
          </a:lstStyle>
          <a:p>
            <a:fld id="{2750714B-3505-43E8-9B4F-E972E138C37A}" type="slidenum">
              <a:rPr lang="en-US" altLang="en-US"/>
              <a:pPr/>
              <a:t>‹#›</a:t>
            </a:fld>
            <a:endParaRPr lang="en-US"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8E7834CB-2C93-41BD-A8AB-F77CE6E29644}" type="datetimeFigureOut">
              <a:rPr lang="en-US"/>
              <a:pPr/>
              <a:t>10/13/2015</a:t>
            </a:fld>
            <a:endParaRPr lang="en-US" altLang="en-US" dirty="0"/>
          </a:p>
        </p:txBody>
      </p:sp>
      <p:sp>
        <p:nvSpPr>
          <p:cNvPr id="3" name="Footer Placeholder 2"/>
          <p:cNvSpPr>
            <a:spLocks noGrp="1"/>
          </p:cNvSpPr>
          <p:nvPr>
            <p:ph type="ftr" sz="quarter" idx="11"/>
          </p:nvPr>
        </p:nvSpPr>
        <p:spPr/>
        <p:txBody>
          <a:bodyPr/>
          <a:lstStyle>
            <a:lvl1pPr>
              <a:defRPr/>
            </a:lvl1pPr>
          </a:lstStyle>
          <a:p>
            <a:endParaRPr lang="en-US" altLang="en-US" dirty="0"/>
          </a:p>
        </p:txBody>
      </p:sp>
      <p:sp>
        <p:nvSpPr>
          <p:cNvPr id="4" name="Slide Number Placeholder 3"/>
          <p:cNvSpPr>
            <a:spLocks noGrp="1"/>
          </p:cNvSpPr>
          <p:nvPr>
            <p:ph type="sldNum" sz="quarter" idx="12"/>
          </p:nvPr>
        </p:nvSpPr>
        <p:spPr/>
        <p:txBody>
          <a:bodyPr/>
          <a:lstStyle>
            <a:lvl1pPr>
              <a:defRPr/>
            </a:lvl1pPr>
          </a:lstStyle>
          <a:p>
            <a:fld id="{9B845502-9EB4-46DB-B0C8-8493C46EF8E9}" type="slidenum">
              <a:rPr lang="en-US" altLang="en-US"/>
              <a:pPr/>
              <a:t>‹#›</a:t>
            </a:fld>
            <a:endParaRPr lang="en-US"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C9392EE4-D791-4E8C-8D19-E167B9B4F9FF}" type="datetimeFigureOut">
              <a:rPr lang="en-US"/>
              <a:pPr/>
              <a:t>10/13/2015</a:t>
            </a:fld>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FE1EAEFC-C8C8-413C-8989-A20C2BB9528B}" type="slidenum">
              <a:rPr lang="en-US" altLang="en-US"/>
              <a:pPr/>
              <a:t>‹#›</a:t>
            </a:fld>
            <a:endParaRPr lang="en-US"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D3EE1BD9-013B-4CB3-82E3-7852CB4CB79F}" type="datetimeFigureOut">
              <a:rPr lang="en-US"/>
              <a:pPr/>
              <a:t>10/13/2015</a:t>
            </a:fld>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B8349D47-C5CD-4F4F-B21E-3CB3B26F8BB8}" type="slidenum">
              <a:rPr lang="en-US" altLang="en-US"/>
              <a:pPr/>
              <a:t>‹#›</a:t>
            </a:fld>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endParaRPr lang="en-US" dirty="0"/>
          </a:p>
        </p:txBody>
      </p:sp>
      <p:sp>
        <p:nvSpPr>
          <p:cNvPr id="41987"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41988"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989"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fld id="{9313B10B-2136-47EB-82F2-D1778C328A44}" type="datetimeFigureOut">
              <a:rPr lang="en-US"/>
              <a:pPr/>
              <a:t>10/13/2015</a:t>
            </a:fld>
            <a:endParaRPr lang="en-US" altLang="en-US" dirty="0"/>
          </a:p>
        </p:txBody>
      </p:sp>
      <p:sp>
        <p:nvSpPr>
          <p:cNvPr id="41990"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endParaRPr lang="en-US" altLang="en-US" dirty="0"/>
          </a:p>
        </p:txBody>
      </p:sp>
      <p:sp>
        <p:nvSpPr>
          <p:cNvPr id="41991"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BFDD8DFE-9879-4267-9643-75BE82E03595}" type="slidenum">
              <a:rPr lang="en-US" altLang="en-US"/>
              <a:pPr/>
              <a:t>‹#›</a:t>
            </a:fld>
            <a:endParaRPr lang="en-US" altLang="en-US" dirty="0"/>
          </a:p>
        </p:txBody>
      </p:sp>
      <p:grpSp>
        <p:nvGrpSpPr>
          <p:cNvPr id="41992" name="Group 8"/>
          <p:cNvGrpSpPr>
            <a:grpSpLocks/>
          </p:cNvGrpSpPr>
          <p:nvPr/>
        </p:nvGrpSpPr>
        <p:grpSpPr bwMode="auto">
          <a:xfrm>
            <a:off x="8153400" y="152400"/>
            <a:ext cx="792163" cy="1295400"/>
            <a:chOff x="5136" y="960"/>
            <a:chExt cx="528" cy="864"/>
          </a:xfrm>
        </p:grpSpPr>
        <p:sp>
          <p:nvSpPr>
            <p:cNvPr id="41993"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en-US" dirty="0"/>
            </a:p>
          </p:txBody>
        </p:sp>
        <p:sp>
          <p:nvSpPr>
            <p:cNvPr id="41994" name="Oval 10"/>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en-US" dirty="0"/>
            </a:p>
          </p:txBody>
        </p:sp>
        <p:sp>
          <p:nvSpPr>
            <p:cNvPr id="41995" name="Oval 11"/>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en-US" dirty="0"/>
            </a:p>
          </p:txBody>
        </p:sp>
        <p:sp>
          <p:nvSpPr>
            <p:cNvPr id="41996" name="Oval 12"/>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en-US" dirty="0"/>
            </a:p>
          </p:txBody>
        </p:sp>
        <p:sp>
          <p:nvSpPr>
            <p:cNvPr id="41997" name="Oval 13"/>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en-US" dirty="0"/>
            </a:p>
          </p:txBody>
        </p:sp>
        <p:sp>
          <p:nvSpPr>
            <p:cNvPr id="41998" name="Oval 14"/>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en-US" dirty="0"/>
            </a:p>
          </p:txBody>
        </p:sp>
        <p:sp>
          <p:nvSpPr>
            <p:cNvPr id="41999" name="Oval 15"/>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2000" name="Oval 16"/>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en-US" dirty="0"/>
            </a:p>
          </p:txBody>
        </p:sp>
        <p:sp>
          <p:nvSpPr>
            <p:cNvPr id="42001" name="Oval 17"/>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en-US" dirty="0"/>
            </a:p>
          </p:txBody>
        </p:sp>
        <p:sp>
          <p:nvSpPr>
            <p:cNvPr id="42002" name="Oval 18"/>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2003" name="Oval 19"/>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2004" name="Oval 20"/>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2005"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en-US" dirty="0"/>
            </a:p>
          </p:txBody>
        </p:sp>
        <p:sp>
          <p:nvSpPr>
            <p:cNvPr id="42006" name="Oval 22"/>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2007" name="Oval 23"/>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2008" name="Oval 24"/>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2009"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2010" name="Oval 26"/>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2011" name="Oval 27"/>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2012" name="Oval 28"/>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2013"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en-US" dirty="0"/>
            </a:p>
          </p:txBody>
        </p:sp>
        <p:sp>
          <p:nvSpPr>
            <p:cNvPr id="42014" name="Oval 30"/>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2015" name="Oval 31"/>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2016" name="Oval 32"/>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2017" name="Oval 33"/>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en-US" dirty="0"/>
            </a:p>
          </p:txBody>
        </p:sp>
        <p:sp>
          <p:nvSpPr>
            <p:cNvPr id="42018" name="Oval 34"/>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2019" name="Oval 35"/>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2020" name="Oval 36"/>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en-US" dirty="0"/>
            </a:p>
          </p:txBody>
        </p:sp>
        <p:sp>
          <p:nvSpPr>
            <p:cNvPr id="42021" name="Oval 37"/>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en-US" dirty="0"/>
            </a:p>
          </p:txBody>
        </p:sp>
        <p:sp>
          <p:nvSpPr>
            <p:cNvPr id="42022" name="Oval 38"/>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en-US" dirty="0"/>
            </a:p>
          </p:txBody>
        </p:sp>
        <p:sp>
          <p:nvSpPr>
            <p:cNvPr id="42023" name="Oval 39"/>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en-US" dirty="0"/>
            </a:p>
          </p:txBody>
        </p:sp>
      </p:grpSp>
    </p:spTree>
  </p:cSld>
  <p:clrMap bg1="dk2" tx1="lt1" bg2="dk1"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iming>
    <p:tnLst>
      <p:par>
        <p:cTn id="1" dur="indefinite" restart="never" nodeType="tmRoot"/>
      </p:par>
    </p:tnLst>
  </p:timing>
  <p:txStyles>
    <p:title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charset="0"/>
        </a:defRPr>
      </a:lvl2pPr>
      <a:lvl3pPr algn="l" rtl="0" fontAlgn="base">
        <a:spcBef>
          <a:spcPct val="0"/>
        </a:spcBef>
        <a:spcAft>
          <a:spcPct val="0"/>
        </a:spcAft>
        <a:defRPr sz="3900" b="1">
          <a:solidFill>
            <a:schemeClr val="tx2"/>
          </a:solidFill>
          <a:latin typeface="Arial" charset="0"/>
        </a:defRPr>
      </a:lvl3pPr>
      <a:lvl4pPr algn="l" rtl="0" fontAlgn="base">
        <a:spcBef>
          <a:spcPct val="0"/>
        </a:spcBef>
        <a:spcAft>
          <a:spcPct val="0"/>
        </a:spcAft>
        <a:defRPr sz="3900" b="1">
          <a:solidFill>
            <a:schemeClr val="tx2"/>
          </a:solidFill>
          <a:latin typeface="Arial" charset="0"/>
        </a:defRPr>
      </a:lvl4pPr>
      <a:lvl5pPr algn="l" rtl="0" fontAlgn="base">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www.singstat.gov.sg/docs/default-source/default-document-library/publications/publications_and_papers/marriages_and_divorces/smd2014.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idx="4294967295"/>
          </p:nvPr>
        </p:nvSpPr>
        <p:spPr>
          <a:xfrm>
            <a:off x="685800" y="2130425"/>
            <a:ext cx="7772400" cy="1470025"/>
          </a:xfrm>
        </p:spPr>
        <p:txBody>
          <a:bodyPr anchor="ctr"/>
          <a:lstStyle/>
          <a:p>
            <a:pPr algn="r"/>
            <a:r>
              <a:rPr lang="en-US" sz="4800" dirty="0"/>
              <a:t>The Origins of Modern Divorce</a:t>
            </a:r>
            <a:endParaRPr lang="en-SG" sz="4800" dirty="0"/>
          </a:p>
        </p:txBody>
      </p:sp>
      <p:sp>
        <p:nvSpPr>
          <p:cNvPr id="3" name="Subtitle 2"/>
          <p:cNvSpPr>
            <a:spLocks noGrp="1"/>
          </p:cNvSpPr>
          <p:nvPr>
            <p:ph type="subTitle" idx="4294967295"/>
          </p:nvPr>
        </p:nvSpPr>
        <p:spPr>
          <a:xfrm>
            <a:off x="1371600" y="3948113"/>
            <a:ext cx="6400800" cy="1708150"/>
          </a:xfrm>
        </p:spPr>
        <p:txBody>
          <a:bodyPr>
            <a:normAutofit/>
          </a:bodyPr>
          <a:lstStyle/>
          <a:p>
            <a:pPr marL="0" indent="0" algn="r">
              <a:buFont typeface="Wingdings" pitchFamily="2" charset="2"/>
              <a:buNone/>
            </a:pPr>
            <a:r>
              <a:rPr lang="en-US" sz="3200" dirty="0" smtClean="0">
                <a:solidFill>
                  <a:srgbClr val="898989"/>
                </a:solidFill>
              </a:rPr>
              <a:t>A/P </a:t>
            </a:r>
            <a:r>
              <a:rPr lang="en-US" sz="3200" dirty="0">
                <a:solidFill>
                  <a:srgbClr val="898989"/>
                </a:solidFill>
              </a:rPr>
              <a:t>Paulin </a:t>
            </a:r>
            <a:r>
              <a:rPr lang="en-US" sz="3200" dirty="0" smtClean="0">
                <a:solidFill>
                  <a:srgbClr val="898989"/>
                </a:solidFill>
              </a:rPr>
              <a:t>Straughan</a:t>
            </a:r>
          </a:p>
          <a:p>
            <a:pPr marL="0" indent="0" algn="r">
              <a:buFont typeface="Wingdings" pitchFamily="2" charset="2"/>
              <a:buNone/>
            </a:pPr>
            <a:r>
              <a:rPr lang="en-US" sz="3200" dirty="0" err="1" smtClean="0">
                <a:solidFill>
                  <a:srgbClr val="898989"/>
                </a:solidFill>
              </a:rPr>
              <a:t>Sociology@NUS</a:t>
            </a:r>
            <a:endParaRPr lang="en-US" sz="3200" dirty="0" smtClean="0">
              <a:solidFill>
                <a:srgbClr val="89898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Ideology Discourse</a:t>
            </a:r>
            <a:endParaRPr lang="en-SG" dirty="0"/>
          </a:p>
        </p:txBody>
      </p:sp>
      <p:sp>
        <p:nvSpPr>
          <p:cNvPr id="3" name="Content Placeholder 2"/>
          <p:cNvSpPr>
            <a:spLocks noGrp="1"/>
          </p:cNvSpPr>
          <p:nvPr>
            <p:ph idx="1"/>
          </p:nvPr>
        </p:nvSpPr>
        <p:spPr/>
        <p:txBody>
          <a:bodyPr/>
          <a:lstStyle/>
          <a:p>
            <a:r>
              <a:rPr lang="en-US" dirty="0" smtClean="0"/>
              <a:t>What constitutes “normal” family?</a:t>
            </a:r>
          </a:p>
          <a:p>
            <a:r>
              <a:rPr lang="en-US" dirty="0" smtClean="0"/>
              <a:t>What constitutes “</a:t>
            </a:r>
            <a:r>
              <a:rPr lang="en-US" dirty="0" err="1" smtClean="0"/>
              <a:t>happy”marriage</a:t>
            </a:r>
            <a:r>
              <a:rPr lang="en-US" dirty="0" smtClean="0"/>
              <a:t>?</a:t>
            </a:r>
          </a:p>
          <a:p>
            <a:endParaRPr lang="en-US" dirty="0"/>
          </a:p>
          <a:p>
            <a:r>
              <a:rPr lang="en-US" b="1" dirty="0" smtClean="0">
                <a:solidFill>
                  <a:srgbClr val="00B0F0"/>
                </a:solidFill>
              </a:rPr>
              <a:t>Social Construction of Reality </a:t>
            </a:r>
            <a:r>
              <a:rPr lang="en-US" dirty="0" smtClean="0"/>
              <a:t>– Berger &amp; </a:t>
            </a:r>
            <a:r>
              <a:rPr lang="en-US" dirty="0" err="1" smtClean="0"/>
              <a:t>Luckmann</a:t>
            </a:r>
            <a:r>
              <a:rPr lang="en-US" dirty="0" smtClean="0"/>
              <a:t> (1966)</a:t>
            </a:r>
          </a:p>
          <a:p>
            <a:pPr>
              <a:buFont typeface="Wingdings" panose="05000000000000000000" pitchFamily="2" charset="2"/>
              <a:buChar char="v"/>
            </a:pPr>
            <a:r>
              <a:rPr lang="en-US" dirty="0" smtClean="0">
                <a:solidFill>
                  <a:srgbClr val="FF0000"/>
                </a:solidFill>
              </a:rPr>
              <a:t>Normal family, happy marriage, ideal spouse – </a:t>
            </a:r>
            <a:r>
              <a:rPr lang="en-US" b="1" i="1" dirty="0" smtClean="0">
                <a:solidFill>
                  <a:srgbClr val="FF0000"/>
                </a:solidFill>
              </a:rPr>
              <a:t>social constructs</a:t>
            </a:r>
            <a:endParaRPr lang="en-US" b="1" i="1" dirty="0">
              <a:solidFill>
                <a:srgbClr val="FF0000"/>
              </a:solidFill>
            </a:endParaRPr>
          </a:p>
        </p:txBody>
      </p:sp>
    </p:spTree>
    <p:extLst>
      <p:ext uri="{BB962C8B-B14F-4D97-AF65-F5344CB8AC3E}">
        <p14:creationId xmlns:p14="http://schemas.microsoft.com/office/powerpoint/2010/main" val="3544952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chor="ctr">
            <a:normAutofit fontScale="90000"/>
          </a:bodyPr>
          <a:lstStyle/>
          <a:p>
            <a:r>
              <a:rPr lang="en-US" sz="3500" dirty="0"/>
              <a:t>Rise of Romantic Love – </a:t>
            </a:r>
            <a:r>
              <a:rPr lang="en-US" sz="3500" i="1" dirty="0"/>
              <a:t>the cause of contemporary family breakdown?</a:t>
            </a:r>
            <a:endParaRPr lang="en-SG" sz="3500" i="1" dirty="0"/>
          </a:p>
        </p:txBody>
      </p:sp>
      <p:sp>
        <p:nvSpPr>
          <p:cNvPr id="3" name="Content Placeholder 2"/>
          <p:cNvSpPr>
            <a:spLocks noGrp="1"/>
          </p:cNvSpPr>
          <p:nvPr>
            <p:ph idx="4294967295"/>
          </p:nvPr>
        </p:nvSpPr>
        <p:spPr/>
        <p:txBody>
          <a:bodyPr>
            <a:normAutofit/>
          </a:bodyPr>
          <a:lstStyle/>
          <a:p>
            <a:pPr>
              <a:lnSpc>
                <a:spcPct val="90000"/>
              </a:lnSpc>
            </a:pPr>
            <a:r>
              <a:rPr lang="en-US" sz="2400" dirty="0"/>
              <a:t>Institutional marriage – acquire influential in-laws, effect business mergers, raise capital, improve social status, expand family labour force – </a:t>
            </a:r>
            <a:endParaRPr lang="en-US" sz="2400" dirty="0" smtClean="0"/>
          </a:p>
          <a:p>
            <a:pPr>
              <a:lnSpc>
                <a:spcPct val="90000"/>
              </a:lnSpc>
              <a:buNone/>
            </a:pPr>
            <a:r>
              <a:rPr lang="en-US" sz="2400" i="1" dirty="0" smtClean="0">
                <a:solidFill>
                  <a:srgbClr val="FFFF00"/>
                </a:solidFill>
              </a:rPr>
              <a:t>	Coontz (2006) Family Process 46: 7-16</a:t>
            </a:r>
            <a:endParaRPr lang="en-US" sz="2400" i="1" dirty="0">
              <a:solidFill>
                <a:srgbClr val="FFFF00"/>
              </a:solidFill>
            </a:endParaRPr>
          </a:p>
          <a:p>
            <a:pPr>
              <a:lnSpc>
                <a:spcPct val="90000"/>
              </a:lnSpc>
            </a:pPr>
            <a:r>
              <a:rPr lang="en-US" sz="2400" dirty="0"/>
              <a:t>Deinstitutionalized/individualistic marriage – focus on individual needs</a:t>
            </a:r>
          </a:p>
          <a:p>
            <a:pPr>
              <a:lnSpc>
                <a:spcPct val="90000"/>
              </a:lnSpc>
              <a:buFont typeface="Wingdings" pitchFamily="2" charset="2"/>
              <a:buChar char="à"/>
            </a:pPr>
            <a:r>
              <a:rPr lang="en-US" sz="2400" dirty="0">
                <a:sym typeface="Wingdings" pitchFamily="2" charset="2"/>
              </a:rPr>
              <a:t>Rise in </a:t>
            </a:r>
            <a:r>
              <a:rPr lang="en-US" sz="2400" dirty="0"/>
              <a:t>expectations of marriage – aided by popular culture and marital advice experts</a:t>
            </a:r>
          </a:p>
          <a:p>
            <a:pPr>
              <a:lnSpc>
                <a:spcPct val="90000"/>
              </a:lnSpc>
              <a:buFont typeface="Wingdings" pitchFamily="2" charset="2"/>
              <a:buChar char="à"/>
            </a:pPr>
            <a:r>
              <a:rPr lang="en-US" sz="2400" dirty="0"/>
              <a:t>Higher expectations result in greater disappointments when marriage fails to deliver</a:t>
            </a:r>
          </a:p>
          <a:p>
            <a:pPr>
              <a:lnSpc>
                <a:spcPct val="90000"/>
              </a:lnSpc>
              <a:buFont typeface="Wingdings" pitchFamily="2" charset="2"/>
              <a:buChar char="à"/>
            </a:pPr>
            <a:r>
              <a:rPr lang="en-US" sz="2400" dirty="0"/>
              <a:t>More file for divorce because their partners fail to provide love, companionship and emotional intimacy</a:t>
            </a:r>
            <a:endParaRPr lang="en-SG"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idx="4294967295"/>
          </p:nvPr>
        </p:nvSpPr>
        <p:spPr/>
        <p:txBody>
          <a:bodyPr anchor="ctr"/>
          <a:lstStyle/>
          <a:p>
            <a:r>
              <a:rPr lang="en-US" dirty="0"/>
              <a:t>Love &amp; Marriage</a:t>
            </a:r>
            <a:endParaRPr lang="en-SG" dirty="0"/>
          </a:p>
        </p:txBody>
      </p:sp>
      <p:sp>
        <p:nvSpPr>
          <p:cNvPr id="7171" name="Content Placeholder 2"/>
          <p:cNvSpPr>
            <a:spLocks noGrp="1"/>
          </p:cNvSpPr>
          <p:nvPr>
            <p:ph idx="4294967295"/>
          </p:nvPr>
        </p:nvSpPr>
        <p:spPr/>
        <p:txBody>
          <a:bodyPr/>
          <a:lstStyle/>
          <a:p>
            <a:r>
              <a:rPr lang="en-US" dirty="0"/>
              <a:t>Burgess &amp; Locke (1960) – companionship family relies upon divorce as a means of rectifying a mistake in mate selection (p.479)</a:t>
            </a:r>
          </a:p>
          <a:p>
            <a:r>
              <a:rPr lang="en-US" dirty="0"/>
              <a:t>Divorce as end to unhappy marriages accelerated by women’s entry in the labour force + rise of feminist movement</a:t>
            </a:r>
            <a:endParaRPr lang="en-SG"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idx="4294967295"/>
          </p:nvPr>
        </p:nvSpPr>
        <p:spPr/>
        <p:txBody>
          <a:bodyPr anchor="ctr"/>
          <a:lstStyle/>
          <a:p>
            <a:r>
              <a:rPr lang="en-US" dirty="0"/>
              <a:t>Love &amp; Marriage</a:t>
            </a:r>
            <a:endParaRPr lang="en-SG" dirty="0"/>
          </a:p>
        </p:txBody>
      </p:sp>
      <p:sp>
        <p:nvSpPr>
          <p:cNvPr id="3" name="Content Placeholder 2"/>
          <p:cNvSpPr>
            <a:spLocks noGrp="1"/>
          </p:cNvSpPr>
          <p:nvPr>
            <p:ph idx="4294967295"/>
          </p:nvPr>
        </p:nvSpPr>
        <p:spPr/>
        <p:txBody>
          <a:bodyPr>
            <a:normAutofit/>
          </a:bodyPr>
          <a:lstStyle/>
          <a:p>
            <a:pPr>
              <a:lnSpc>
                <a:spcPct val="80000"/>
              </a:lnSpc>
            </a:pPr>
            <a:r>
              <a:rPr lang="en-US" sz="2800" dirty="0"/>
              <a:t>Coontz (2006:15) </a:t>
            </a:r>
          </a:p>
          <a:p>
            <a:pPr>
              <a:lnSpc>
                <a:spcPct val="80000"/>
              </a:lnSpc>
              <a:buFont typeface="Wingdings" pitchFamily="2" charset="2"/>
              <a:buNone/>
            </a:pPr>
            <a:r>
              <a:rPr lang="en-US" sz="2800" dirty="0"/>
              <a:t>Marriage as a relationship between two individuals is taken </a:t>
            </a:r>
            <a:r>
              <a:rPr lang="en-US" sz="2800" i="1" dirty="0">
                <a:solidFill>
                  <a:srgbClr val="FFFF00"/>
                </a:solidFill>
              </a:rPr>
              <a:t>more seriously</a:t>
            </a:r>
            <a:r>
              <a:rPr lang="en-US" sz="2800" dirty="0"/>
              <a:t> and comes with higher emotional expectations that ever before. But marriage as an institution </a:t>
            </a:r>
            <a:r>
              <a:rPr lang="en-US" sz="2800" i="1" dirty="0">
                <a:solidFill>
                  <a:srgbClr val="00FF00"/>
                </a:solidFill>
              </a:rPr>
              <a:t>exerts less power </a:t>
            </a:r>
            <a:r>
              <a:rPr lang="en-US" sz="2800" dirty="0"/>
              <a:t>over people’s lives than it once did. It is no longer the main mechanism for regulating sexual behaviour, conferring differential economic and political rights, ordering the relations between the sexes, or organizing interpersonal rights and obligations, including reproduction and dependent care.</a:t>
            </a:r>
            <a:endParaRPr lang="en-SG"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p:txBody>
          <a:bodyPr anchor="ctr"/>
          <a:lstStyle/>
          <a:p>
            <a:r>
              <a:rPr lang="en-US" dirty="0"/>
              <a:t>The Future of Marriage </a:t>
            </a:r>
            <a:endParaRPr lang="en-SG" dirty="0"/>
          </a:p>
        </p:txBody>
      </p:sp>
      <p:sp>
        <p:nvSpPr>
          <p:cNvPr id="3" name="Content Placeholder 2"/>
          <p:cNvSpPr>
            <a:spLocks noGrp="1"/>
          </p:cNvSpPr>
          <p:nvPr>
            <p:ph idx="4294967295"/>
          </p:nvPr>
        </p:nvSpPr>
        <p:spPr/>
        <p:txBody>
          <a:bodyPr>
            <a:normAutofit/>
          </a:bodyPr>
          <a:lstStyle/>
          <a:p>
            <a:pPr>
              <a:lnSpc>
                <a:spcPct val="80000"/>
              </a:lnSpc>
            </a:pPr>
            <a:r>
              <a:rPr lang="en-US" sz="2400" i="1" dirty="0">
                <a:solidFill>
                  <a:srgbClr val="FFFF00"/>
                </a:solidFill>
              </a:rPr>
              <a:t>Amato (2007) JMF 69:305-309</a:t>
            </a:r>
          </a:p>
          <a:p>
            <a:pPr>
              <a:lnSpc>
                <a:spcPct val="80000"/>
              </a:lnSpc>
            </a:pPr>
            <a:r>
              <a:rPr lang="en-US" sz="2400" dirty="0"/>
              <a:t>Love is the primary reason for getting married and staying married</a:t>
            </a:r>
          </a:p>
          <a:p>
            <a:pPr>
              <a:lnSpc>
                <a:spcPct val="80000"/>
              </a:lnSpc>
            </a:pPr>
            <a:r>
              <a:rPr lang="en-US" sz="2400" dirty="0"/>
              <a:t>What is love? Conceptualized as multidimensional, encompassing commitment, sacrifice and forgiveness</a:t>
            </a:r>
          </a:p>
          <a:p>
            <a:pPr>
              <a:lnSpc>
                <a:spcPct val="80000"/>
              </a:lnSpc>
            </a:pPr>
            <a:r>
              <a:rPr lang="en-US" sz="2400" dirty="0"/>
              <a:t>Strong feelings of love lead people to </a:t>
            </a:r>
          </a:p>
          <a:p>
            <a:pPr>
              <a:lnSpc>
                <a:spcPct val="80000"/>
              </a:lnSpc>
              <a:buFont typeface="Wingdings" pitchFamily="2" charset="2"/>
              <a:buChar char="à"/>
            </a:pPr>
            <a:r>
              <a:rPr lang="en-US" sz="2400" dirty="0"/>
              <a:t>overlook partner’s faults, and focus instead on virtues</a:t>
            </a:r>
          </a:p>
          <a:p>
            <a:pPr>
              <a:lnSpc>
                <a:spcPct val="80000"/>
              </a:lnSpc>
              <a:buFont typeface="Wingdings" pitchFamily="2" charset="2"/>
              <a:buChar char="à"/>
            </a:pPr>
            <a:r>
              <a:rPr lang="en-US" sz="2400" dirty="0">
                <a:sym typeface="Wingdings" pitchFamily="2" charset="2"/>
              </a:rPr>
              <a:t>Attribute spouses’ poor behaviour to external and uncontrollable causes rather than internal and controllable causes</a:t>
            </a:r>
          </a:p>
          <a:p>
            <a:pPr>
              <a:lnSpc>
                <a:spcPct val="80000"/>
              </a:lnSpc>
            </a:pPr>
            <a:r>
              <a:rPr lang="en-US" sz="2400" dirty="0">
                <a:sym typeface="Wingdings" pitchFamily="2" charset="2"/>
              </a:rPr>
              <a:t>Commitment is a positive process – not a cage</a:t>
            </a:r>
            <a:endParaRPr lang="en-SG"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idx="4294967295"/>
          </p:nvPr>
        </p:nvSpPr>
        <p:spPr/>
        <p:txBody>
          <a:bodyPr anchor="ctr"/>
          <a:lstStyle/>
          <a:p>
            <a:r>
              <a:rPr lang="en-US" dirty="0"/>
              <a:t>The Future of Marriage</a:t>
            </a:r>
            <a:endParaRPr lang="en-SG" dirty="0"/>
          </a:p>
        </p:txBody>
      </p:sp>
      <p:sp>
        <p:nvSpPr>
          <p:cNvPr id="10243" name="Content Placeholder 2"/>
          <p:cNvSpPr>
            <a:spLocks noGrp="1"/>
          </p:cNvSpPr>
          <p:nvPr>
            <p:ph idx="4294967295"/>
          </p:nvPr>
        </p:nvSpPr>
        <p:spPr/>
        <p:txBody>
          <a:bodyPr/>
          <a:lstStyle/>
          <a:p>
            <a:r>
              <a:rPr lang="en-US" dirty="0"/>
              <a:t>Amato (2007:308)</a:t>
            </a:r>
          </a:p>
          <a:p>
            <a:pPr>
              <a:buFont typeface="Wingdings" pitchFamily="2" charset="2"/>
              <a:buNone/>
            </a:pPr>
            <a:r>
              <a:rPr lang="en-US" dirty="0"/>
              <a:t>Commitment is a decision to stay in a relationship that is less than satisfying – even in the absence of structural barriers to leaving – because the people want to stay in the relationship and believe that the relationship has a reasonable probability of improving</a:t>
            </a:r>
            <a:endParaRPr lang="en-SG"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idx="4294967295"/>
          </p:nvPr>
        </p:nvSpPr>
        <p:spPr/>
        <p:txBody>
          <a:bodyPr anchor="ctr"/>
          <a:lstStyle/>
          <a:p>
            <a:r>
              <a:rPr lang="en-US" dirty="0"/>
              <a:t>The Future of Marriage</a:t>
            </a:r>
            <a:endParaRPr lang="en-SG" dirty="0"/>
          </a:p>
        </p:txBody>
      </p:sp>
      <p:sp>
        <p:nvSpPr>
          <p:cNvPr id="11267" name="Content Placeholder 2"/>
          <p:cNvSpPr>
            <a:spLocks noGrp="1"/>
          </p:cNvSpPr>
          <p:nvPr>
            <p:ph idx="4294967295"/>
          </p:nvPr>
        </p:nvSpPr>
        <p:spPr/>
        <p:txBody>
          <a:bodyPr/>
          <a:lstStyle/>
          <a:p>
            <a:r>
              <a:rPr lang="en-US" dirty="0"/>
              <a:t>Argument in favor of pro-marriage policies </a:t>
            </a:r>
          </a:p>
          <a:p>
            <a:pPr>
              <a:buFont typeface="Wingdings" pitchFamily="2" charset="2"/>
              <a:buNone/>
            </a:pPr>
            <a:r>
              <a:rPr lang="en-US" dirty="0">
                <a:sym typeface="Wingdings" pitchFamily="2" charset="2"/>
              </a:rPr>
              <a:t></a:t>
            </a:r>
            <a:r>
              <a:rPr lang="en-US" dirty="0"/>
              <a:t>studies consistently indicate that children raised by intact families have the best chance of developing into competent and successful adults</a:t>
            </a:r>
            <a:endParaRPr lang="en-SG"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p:txBody>
          <a:bodyPr lIns="92075" tIns="46038" rIns="92075" bIns="46038"/>
          <a:lstStyle/>
          <a:p>
            <a:r>
              <a:rPr lang="en-US" sz="3800" b="0" dirty="0" smtClean="0"/>
              <a:t>Shifting Ideals: </a:t>
            </a:r>
            <a:r>
              <a:rPr lang="en-US" sz="3800" b="0" dirty="0"/>
              <a:t>A </a:t>
            </a:r>
            <a:r>
              <a:rPr lang="en-US" sz="3800" b="0" dirty="0" smtClean="0"/>
              <a:t>Conceptual Framework </a:t>
            </a:r>
            <a:endParaRPr lang="en-US" sz="3800" b="0" dirty="0"/>
          </a:p>
        </p:txBody>
      </p:sp>
      <p:sp>
        <p:nvSpPr>
          <p:cNvPr id="9219" name="Rectangle 3"/>
          <p:cNvSpPr>
            <a:spLocks noGrp="1" noChangeArrowheads="1"/>
          </p:cNvSpPr>
          <p:nvPr>
            <p:ph type="body" idx="4294967295"/>
          </p:nvPr>
        </p:nvSpPr>
        <p:spPr/>
        <p:txBody>
          <a:bodyPr/>
          <a:lstStyle/>
          <a:p>
            <a:r>
              <a:rPr lang="en-GB" dirty="0"/>
              <a:t>Social structural contradictions:</a:t>
            </a:r>
          </a:p>
          <a:p>
            <a:pPr>
              <a:buFont typeface="Wingdings" pitchFamily="2" charset="2"/>
              <a:buNone/>
            </a:pPr>
            <a:r>
              <a:rPr lang="en-GB" b="1" i="1" dirty="0">
                <a:sym typeface="Wingdings" pitchFamily="2" charset="2"/>
              </a:rPr>
              <a:t> </a:t>
            </a:r>
            <a:r>
              <a:rPr lang="en-GB" i="1" dirty="0"/>
              <a:t>Glorification of marriage vs actual practice of marriage</a:t>
            </a:r>
          </a:p>
          <a:p>
            <a:pPr>
              <a:buFont typeface="Wingdings" pitchFamily="2" charset="2"/>
              <a:buNone/>
            </a:pPr>
            <a:r>
              <a:rPr lang="en-GB" i="1" dirty="0">
                <a:sym typeface="Wingdings" pitchFamily="2" charset="2"/>
              </a:rPr>
              <a:t> </a:t>
            </a:r>
            <a:r>
              <a:rPr lang="en-GB" i="1" dirty="0"/>
              <a:t>Traditional gender role ideology vs contemporary women's roles</a:t>
            </a:r>
          </a:p>
          <a:p>
            <a:pPr>
              <a:buFont typeface="Wingdings" pitchFamily="2" charset="2"/>
              <a:buNone/>
            </a:pPr>
            <a:r>
              <a:rPr lang="en-GB" i="1" dirty="0">
                <a:sym typeface="Wingdings" pitchFamily="2" charset="2"/>
              </a:rPr>
              <a:t> </a:t>
            </a:r>
            <a:r>
              <a:rPr lang="en-GB" i="1" dirty="0"/>
              <a:t>Work and family conflict</a:t>
            </a:r>
            <a:endParaRPr lang="en-US" i="1"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p:txBody>
          <a:bodyPr lIns="92075" tIns="46038" rIns="92075" bIns="46038"/>
          <a:lstStyle/>
          <a:p>
            <a:r>
              <a:rPr lang="en-US" sz="3800" b="0" dirty="0" smtClean="0"/>
              <a:t>Shifting Ideals: </a:t>
            </a:r>
            <a:r>
              <a:rPr lang="en-US" sz="3800" b="0" dirty="0"/>
              <a:t>A Conceptual Overview</a:t>
            </a:r>
          </a:p>
        </p:txBody>
      </p:sp>
      <p:sp>
        <p:nvSpPr>
          <p:cNvPr id="10243" name="Rectangle 3"/>
          <p:cNvSpPr>
            <a:spLocks noGrp="1" noChangeArrowheads="1"/>
          </p:cNvSpPr>
          <p:nvPr>
            <p:ph type="body" idx="4294967295"/>
          </p:nvPr>
        </p:nvSpPr>
        <p:spPr/>
        <p:txBody>
          <a:bodyPr/>
          <a:lstStyle/>
          <a:p>
            <a:pPr>
              <a:lnSpc>
                <a:spcPct val="90000"/>
              </a:lnSpc>
            </a:pPr>
            <a:r>
              <a:rPr lang="en-GB" dirty="0"/>
              <a:t>Change in idealization of marriage for women </a:t>
            </a:r>
          </a:p>
          <a:p>
            <a:pPr>
              <a:lnSpc>
                <a:spcPct val="90000"/>
              </a:lnSpc>
            </a:pPr>
            <a:r>
              <a:rPr lang="en-GB" dirty="0"/>
              <a:t>Change in values with regards to marriage</a:t>
            </a:r>
          </a:p>
          <a:p>
            <a:pPr>
              <a:lnSpc>
                <a:spcPct val="90000"/>
              </a:lnSpc>
            </a:pPr>
            <a:r>
              <a:rPr lang="en-GB" dirty="0"/>
              <a:t>Reduce tolerance of infidelity</a:t>
            </a:r>
          </a:p>
          <a:p>
            <a:pPr>
              <a:lnSpc>
                <a:spcPct val="90000"/>
              </a:lnSpc>
            </a:pPr>
            <a:r>
              <a:rPr lang="en-GB" dirty="0"/>
              <a:t>Reduce tolerance of non-commitment (especially for more educated women)</a:t>
            </a:r>
          </a:p>
          <a:p>
            <a:pPr>
              <a:lnSpc>
                <a:spcPct val="90000"/>
              </a:lnSpc>
            </a:pPr>
            <a:r>
              <a:rPr lang="en-GB" dirty="0"/>
              <a:t>Reduce in tolerance of family violence</a:t>
            </a:r>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idx="4294967295"/>
          </p:nvPr>
        </p:nvSpPr>
        <p:spPr/>
        <p:txBody>
          <a:bodyPr anchor="ctr"/>
          <a:lstStyle/>
          <a:p>
            <a:r>
              <a:rPr lang="en-US" dirty="0"/>
              <a:t>Lecture </a:t>
            </a:r>
            <a:r>
              <a:rPr lang="en-US" dirty="0" smtClean="0"/>
              <a:t>Outline</a:t>
            </a:r>
            <a:endParaRPr lang="en-SG" sz="1400" i="1" dirty="0">
              <a:latin typeface="Calibri" pitchFamily="34" charset="0"/>
            </a:endParaRPr>
          </a:p>
        </p:txBody>
      </p:sp>
      <p:sp>
        <p:nvSpPr>
          <p:cNvPr id="3075" name="Content Placeholder 2"/>
          <p:cNvSpPr>
            <a:spLocks noGrp="1"/>
          </p:cNvSpPr>
          <p:nvPr>
            <p:ph idx="4294967295"/>
          </p:nvPr>
        </p:nvSpPr>
        <p:spPr/>
        <p:txBody>
          <a:bodyPr/>
          <a:lstStyle/>
          <a:p>
            <a:r>
              <a:rPr lang="en-US" dirty="0" smtClean="0"/>
              <a:t>Is divorce a social problem?</a:t>
            </a:r>
          </a:p>
          <a:p>
            <a:r>
              <a:rPr lang="en-US" dirty="0" smtClean="0"/>
              <a:t>Contextualizing </a:t>
            </a:r>
            <a:r>
              <a:rPr lang="en-US" dirty="0"/>
              <a:t>Divorce – The Marriage Debate</a:t>
            </a:r>
          </a:p>
          <a:p>
            <a:r>
              <a:rPr lang="en-US" dirty="0"/>
              <a:t>Rise of romantic love and modern divorce</a:t>
            </a:r>
          </a:p>
          <a:p>
            <a:r>
              <a:rPr lang="en-US" dirty="0"/>
              <a:t>Future of </a:t>
            </a:r>
            <a:r>
              <a:rPr lang="en-US" dirty="0" smtClean="0"/>
              <a:t>marriage</a:t>
            </a:r>
          </a:p>
          <a:p>
            <a:r>
              <a:rPr lang="en-US" dirty="0" smtClean="0"/>
              <a:t>Understanding divorce from a ideological framework</a:t>
            </a:r>
          </a:p>
          <a:p>
            <a:r>
              <a:rPr lang="en-US" dirty="0" smtClean="0"/>
              <a:t>Highlights from Singapore Divorce Study </a:t>
            </a:r>
            <a:endParaRPr lang="en-US" dirty="0"/>
          </a:p>
          <a:p>
            <a:pPr>
              <a:buFont typeface="Wingdings" pitchFamily="2" charset="2"/>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Divorce a </a:t>
            </a:r>
            <a:r>
              <a:rPr lang="en-US" smtClean="0"/>
              <a:t>Social Problem?</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a:t>
            </a:r>
            <a:r>
              <a:rPr lang="en-US" dirty="0" smtClean="0">
                <a:hlinkClick r:id="rId2"/>
              </a:rPr>
              <a:t>www.singstat.gov.sg/docs/default-source/default-document-library/publications/publications_and_papers/marriages_and_divorces/smd2014.pdf</a:t>
            </a:r>
            <a:endParaRPr lang="en-US" dirty="0"/>
          </a:p>
          <a:p>
            <a:pPr marL="0" indent="0">
              <a:buNone/>
            </a:pPr>
            <a:endParaRPr lang="en-US" dirty="0" smtClean="0"/>
          </a:p>
        </p:txBody>
      </p:sp>
    </p:spTree>
    <p:extLst>
      <p:ext uri="{BB962C8B-B14F-4D97-AF65-F5344CB8AC3E}">
        <p14:creationId xmlns:p14="http://schemas.microsoft.com/office/powerpoint/2010/main" val="1961858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Consequences of Divorce</a:t>
            </a:r>
            <a:endParaRPr lang="en-US" dirty="0"/>
          </a:p>
        </p:txBody>
      </p:sp>
      <p:sp>
        <p:nvSpPr>
          <p:cNvPr id="3" name="Content Placeholder 2"/>
          <p:cNvSpPr>
            <a:spLocks noGrp="1"/>
          </p:cNvSpPr>
          <p:nvPr>
            <p:ph idx="1"/>
          </p:nvPr>
        </p:nvSpPr>
        <p:spPr/>
        <p:txBody>
          <a:bodyPr/>
          <a:lstStyle/>
          <a:p>
            <a:r>
              <a:rPr lang="en-US" i="1" dirty="0" smtClean="0">
                <a:solidFill>
                  <a:srgbClr val="FFFF00"/>
                </a:solidFill>
              </a:rPr>
              <a:t>Kitson &amp; Morgan (1990) JMF52: 913-924</a:t>
            </a:r>
          </a:p>
          <a:p>
            <a:pPr>
              <a:buFont typeface="Wingdings"/>
              <a:buChar char="à"/>
            </a:pPr>
            <a:r>
              <a:rPr lang="en-US" dirty="0" smtClean="0">
                <a:sym typeface="Wingdings" pitchFamily="2" charset="2"/>
              </a:rPr>
              <a:t>Negative effects on health, socio-economic status, social adjustment</a:t>
            </a:r>
          </a:p>
          <a:p>
            <a:pPr>
              <a:buFont typeface="Wingdings"/>
              <a:buChar char="à"/>
            </a:pPr>
            <a:r>
              <a:rPr lang="en-US" dirty="0" smtClean="0">
                <a:sym typeface="Wingdings" pitchFamily="2" charset="2"/>
              </a:rPr>
              <a:t>More acute for women and children</a:t>
            </a:r>
          </a:p>
          <a:p>
            <a:pPr>
              <a:buNone/>
            </a:pPr>
            <a:endParaRPr lang="en-US" dirty="0" smtClean="0">
              <a:sym typeface="Wingdings" pitchFamily="2" charset="2"/>
            </a:endParaRPr>
          </a:p>
          <a:p>
            <a:pPr>
              <a:buFont typeface="Wingdings" pitchFamily="2" charset="2"/>
              <a:buChar char="v"/>
            </a:pPr>
            <a:r>
              <a:rPr lang="en-US" dirty="0" smtClean="0">
                <a:solidFill>
                  <a:srgbClr val="00FF00"/>
                </a:solidFill>
                <a:sym typeface="Wingdings" pitchFamily="2" charset="2"/>
              </a:rPr>
              <a:t>Negative effects because divorce is a disruption to normal family life</a:t>
            </a:r>
            <a:endParaRPr lang="en-US" dirty="0">
              <a:solidFill>
                <a:srgbClr val="00FF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7543800" cy="1295400"/>
          </a:xfrm>
        </p:spPr>
        <p:txBody>
          <a:bodyPr/>
          <a:lstStyle/>
          <a:p>
            <a:r>
              <a:rPr lang="en-US" sz="2800" dirty="0" smtClean="0"/>
              <a:t>Divorce from a Sociological Perspective </a:t>
            </a:r>
            <a:r>
              <a:rPr lang="en-US" dirty="0" smtClean="0"/>
              <a:t>–</a:t>
            </a:r>
            <a:br>
              <a:rPr lang="en-US" dirty="0" smtClean="0"/>
            </a:br>
            <a:r>
              <a:rPr lang="en-US" dirty="0" smtClean="0"/>
              <a:t> </a:t>
            </a:r>
            <a:r>
              <a:rPr lang="en-US" i="1" dirty="0" smtClean="0">
                <a:solidFill>
                  <a:srgbClr val="FFFF00"/>
                </a:solidFill>
              </a:rPr>
              <a:t>Marital Cohesion Framework</a:t>
            </a:r>
            <a:endParaRPr lang="en-US" i="1" dirty="0">
              <a:solidFill>
                <a:srgbClr val="FFFF00"/>
              </a:solidFill>
            </a:endParaRPr>
          </a:p>
        </p:txBody>
      </p:sp>
      <p:sp>
        <p:nvSpPr>
          <p:cNvPr id="3" name="Content Placeholder 2"/>
          <p:cNvSpPr>
            <a:spLocks noGrp="1"/>
          </p:cNvSpPr>
          <p:nvPr>
            <p:ph idx="1"/>
          </p:nvPr>
        </p:nvSpPr>
        <p:spPr>
          <a:xfrm>
            <a:off x="467544" y="2446338"/>
            <a:ext cx="8229600" cy="4411662"/>
          </a:xfrm>
        </p:spPr>
        <p:txBody>
          <a:bodyPr/>
          <a:lstStyle/>
          <a:p>
            <a:r>
              <a:rPr lang="en-US" i="1" dirty="0" smtClean="0">
                <a:latin typeface="Calibri" pitchFamily="34" charset="0"/>
              </a:rPr>
              <a:t>Previti &amp; Amato (2003) 65: 561-573</a:t>
            </a:r>
          </a:p>
          <a:p>
            <a:pPr>
              <a:buNone/>
            </a:pPr>
            <a:endParaRPr lang="en-US" i="1" dirty="0" smtClean="0">
              <a:latin typeface="Calibri" pitchFamily="34" charset="0"/>
            </a:endParaRPr>
          </a:p>
          <a:p>
            <a:r>
              <a:rPr lang="en-US" dirty="0" smtClean="0"/>
              <a:t>Identify </a:t>
            </a:r>
            <a:r>
              <a:rPr lang="en-US" dirty="0" smtClean="0">
                <a:solidFill>
                  <a:srgbClr val="92D050"/>
                </a:solidFill>
              </a:rPr>
              <a:t>rewards</a:t>
            </a:r>
            <a:r>
              <a:rPr lang="en-US" dirty="0" smtClean="0"/>
              <a:t> &amp; </a:t>
            </a:r>
            <a:r>
              <a:rPr lang="en-US" dirty="0" smtClean="0">
                <a:solidFill>
                  <a:srgbClr val="FF0000"/>
                </a:solidFill>
              </a:rPr>
              <a:t>costs</a:t>
            </a:r>
            <a:r>
              <a:rPr lang="en-US" dirty="0" smtClean="0"/>
              <a:t> of staying married</a:t>
            </a:r>
          </a:p>
          <a:p>
            <a:r>
              <a:rPr lang="en-US" dirty="0" smtClean="0"/>
              <a:t>Rational choice perspective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Marriage Cohesion Framework</a:t>
            </a:r>
            <a:endParaRPr lang="en-US" dirty="0"/>
          </a:p>
        </p:txBody>
      </p:sp>
      <p:sp>
        <p:nvSpPr>
          <p:cNvPr id="3" name="Content Placeholder 2"/>
          <p:cNvSpPr>
            <a:spLocks noGrp="1"/>
          </p:cNvSpPr>
          <p:nvPr>
            <p:ph idx="1"/>
          </p:nvPr>
        </p:nvSpPr>
        <p:spPr/>
        <p:txBody>
          <a:bodyPr/>
          <a:lstStyle/>
          <a:p>
            <a:r>
              <a:rPr lang="en-US" dirty="0" smtClean="0">
                <a:solidFill>
                  <a:srgbClr val="FFFF00"/>
                </a:solidFill>
              </a:rPr>
              <a:t>Barriers</a:t>
            </a:r>
            <a:r>
              <a:rPr lang="en-US" dirty="0" smtClean="0"/>
              <a:t> – obligation to family, moral &amp; religious values, social stigma, legal restrictions, financial dependency</a:t>
            </a:r>
          </a:p>
          <a:p>
            <a:r>
              <a:rPr lang="en-US" dirty="0" smtClean="0"/>
              <a:t>Levinger (1976) </a:t>
            </a:r>
          </a:p>
          <a:p>
            <a:pPr>
              <a:buFont typeface="Wingdings"/>
              <a:buChar char="à"/>
            </a:pPr>
            <a:r>
              <a:rPr lang="en-US" dirty="0" smtClean="0"/>
              <a:t>barriers matters little when couples are happily attached ie, children not seen as hindering factors</a:t>
            </a:r>
          </a:p>
          <a:p>
            <a:pPr>
              <a:buFont typeface="Wingdings"/>
              <a:buChar char="à"/>
            </a:pPr>
            <a:r>
              <a:rPr lang="en-US" dirty="0" smtClean="0">
                <a:solidFill>
                  <a:srgbClr val="FF0000"/>
                </a:solidFill>
              </a:rPr>
              <a:t>Presence of alternatives </a:t>
            </a:r>
            <a:r>
              <a:rPr lang="en-US" dirty="0" smtClean="0"/>
              <a:t>an important factor</a:t>
            </a:r>
          </a:p>
          <a:p>
            <a:pPr>
              <a:buNone/>
            </a:pPr>
            <a:endParaRPr lang="en-US" dirty="0" smtClean="0"/>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idx="4294967295"/>
          </p:nvPr>
        </p:nvSpPr>
        <p:spPr/>
        <p:txBody>
          <a:bodyPr anchor="ctr"/>
          <a:lstStyle/>
          <a:p>
            <a:r>
              <a:rPr lang="en-US" dirty="0"/>
              <a:t>The Marriage Debate</a:t>
            </a:r>
            <a:endParaRPr lang="en-SG" dirty="0"/>
          </a:p>
        </p:txBody>
      </p:sp>
      <p:sp>
        <p:nvSpPr>
          <p:cNvPr id="3" name="Content Placeholder 2"/>
          <p:cNvSpPr>
            <a:spLocks noGrp="1"/>
          </p:cNvSpPr>
          <p:nvPr>
            <p:ph idx="4294967295"/>
          </p:nvPr>
        </p:nvSpPr>
        <p:spPr/>
        <p:txBody>
          <a:bodyPr>
            <a:normAutofit fontScale="92500"/>
          </a:bodyPr>
          <a:lstStyle/>
          <a:p>
            <a:pPr>
              <a:lnSpc>
                <a:spcPct val="90000"/>
              </a:lnSpc>
            </a:pPr>
            <a:r>
              <a:rPr lang="en-US" dirty="0"/>
              <a:t>Rise of divorce rates – marital decline perspective versus marital resilience </a:t>
            </a:r>
            <a:r>
              <a:rPr lang="en-US" dirty="0" smtClean="0"/>
              <a:t>perspective </a:t>
            </a:r>
            <a:r>
              <a:rPr lang="en-US" i="1" dirty="0" smtClean="0">
                <a:solidFill>
                  <a:srgbClr val="FFFF00"/>
                </a:solidFill>
                <a:latin typeface="Calibri" pitchFamily="34" charset="0"/>
              </a:rPr>
              <a:t>Amato (2004) 66: 959-965</a:t>
            </a:r>
            <a:endParaRPr lang="en-US" dirty="0">
              <a:solidFill>
                <a:srgbClr val="FFFF00"/>
              </a:solidFill>
            </a:endParaRPr>
          </a:p>
          <a:p>
            <a:pPr>
              <a:lnSpc>
                <a:spcPct val="90000"/>
              </a:lnSpc>
            </a:pPr>
            <a:r>
              <a:rPr lang="en-US" dirty="0">
                <a:solidFill>
                  <a:srgbClr val="FF0000"/>
                </a:solidFill>
              </a:rPr>
              <a:t>Marital </a:t>
            </a:r>
            <a:r>
              <a:rPr lang="en-US" dirty="0" smtClean="0">
                <a:solidFill>
                  <a:srgbClr val="FF0000"/>
                </a:solidFill>
              </a:rPr>
              <a:t>decline perspective</a:t>
            </a:r>
            <a:endParaRPr lang="en-US" dirty="0">
              <a:solidFill>
                <a:srgbClr val="FF0000"/>
              </a:solidFill>
            </a:endParaRPr>
          </a:p>
          <a:p>
            <a:pPr>
              <a:lnSpc>
                <a:spcPct val="90000"/>
              </a:lnSpc>
              <a:buFont typeface="Wingdings" pitchFamily="2" charset="2"/>
              <a:buChar char="à"/>
            </a:pPr>
            <a:r>
              <a:rPr lang="en-US" dirty="0">
                <a:sym typeface="Wingdings" pitchFamily="2" charset="2"/>
              </a:rPr>
              <a:t>Individualistic perspective of marriage preoccupied with pursuit of personal happiness</a:t>
            </a:r>
          </a:p>
          <a:p>
            <a:pPr>
              <a:lnSpc>
                <a:spcPct val="90000"/>
              </a:lnSpc>
              <a:buFont typeface="Wingdings" pitchFamily="2" charset="2"/>
              <a:buChar char="à"/>
            </a:pPr>
            <a:r>
              <a:rPr lang="en-US" dirty="0">
                <a:sym typeface="Wingdings" pitchFamily="2" charset="2"/>
              </a:rPr>
              <a:t>Must create culture that is supportive of marriage and </a:t>
            </a:r>
            <a:r>
              <a:rPr lang="en-US" dirty="0" smtClean="0">
                <a:sym typeface="Wingdings" pitchFamily="2" charset="2"/>
              </a:rPr>
              <a:t>commitment</a:t>
            </a:r>
          </a:p>
          <a:p>
            <a:pPr>
              <a:lnSpc>
                <a:spcPct val="90000"/>
              </a:lnSpc>
              <a:buFont typeface="Wingdings" pitchFamily="2" charset="2"/>
              <a:buChar char="à"/>
            </a:pPr>
            <a:r>
              <a:rPr lang="en-US" dirty="0" smtClean="0">
                <a:sym typeface="Wingdings" pitchFamily="2" charset="2"/>
              </a:rPr>
              <a:t>Increase in pro-marriage programs, restriction on no-fault divorce</a:t>
            </a:r>
            <a:endParaRPr lang="en-US" dirty="0">
              <a:sym typeface="Wingdings" pitchFamily="2" charset="2"/>
            </a:endParaRPr>
          </a:p>
          <a:p>
            <a:pPr>
              <a:lnSpc>
                <a:spcPct val="90000"/>
              </a:lnSpc>
              <a:buFont typeface="Wingdings" pitchFamily="2" charset="2"/>
              <a:buChar char="à"/>
            </a:pPr>
            <a:endParaRPr lang="en-US" dirty="0"/>
          </a:p>
          <a:p>
            <a:pPr>
              <a:lnSpc>
                <a:spcPct val="90000"/>
              </a:lnSpc>
            </a:pPr>
            <a:endParaRPr lang="en-SG"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idx="4294967295"/>
          </p:nvPr>
        </p:nvSpPr>
        <p:spPr/>
        <p:txBody>
          <a:bodyPr anchor="ctr"/>
          <a:lstStyle/>
          <a:p>
            <a:r>
              <a:rPr lang="en-US" dirty="0"/>
              <a:t>The Marriage Debate</a:t>
            </a:r>
            <a:endParaRPr lang="en-SG" dirty="0"/>
          </a:p>
        </p:txBody>
      </p:sp>
      <p:sp>
        <p:nvSpPr>
          <p:cNvPr id="5123" name="Content Placeholder 2"/>
          <p:cNvSpPr>
            <a:spLocks noGrp="1"/>
          </p:cNvSpPr>
          <p:nvPr>
            <p:ph idx="4294967295"/>
          </p:nvPr>
        </p:nvSpPr>
        <p:spPr/>
        <p:txBody>
          <a:bodyPr/>
          <a:lstStyle/>
          <a:p>
            <a:r>
              <a:rPr lang="en-US" dirty="0">
                <a:solidFill>
                  <a:srgbClr val="00FF00"/>
                </a:solidFill>
              </a:rPr>
              <a:t>Marital resilience perspective</a:t>
            </a:r>
          </a:p>
          <a:p>
            <a:pPr>
              <a:buFont typeface="Wingdings" pitchFamily="2" charset="2"/>
              <a:buChar char="à"/>
            </a:pPr>
            <a:r>
              <a:rPr lang="en-US" dirty="0">
                <a:sym typeface="Wingdings" pitchFamily="2" charset="2"/>
              </a:rPr>
              <a:t>Divorce as second chance at happiness</a:t>
            </a:r>
          </a:p>
          <a:p>
            <a:pPr>
              <a:buFont typeface="Wingdings" pitchFamily="2" charset="2"/>
              <a:buChar char="à"/>
            </a:pPr>
            <a:r>
              <a:rPr lang="en-US" dirty="0">
                <a:sym typeface="Wingdings" pitchFamily="2" charset="2"/>
              </a:rPr>
              <a:t>Evolution of choice and opportunities for women led to strengthening of intimate relationships</a:t>
            </a:r>
          </a:p>
          <a:p>
            <a:pPr>
              <a:buFont typeface="Wingdings" pitchFamily="2" charset="2"/>
              <a:buChar char="à"/>
            </a:pPr>
            <a:r>
              <a:rPr lang="en-US" dirty="0">
                <a:sym typeface="Wingdings" pitchFamily="2" charset="2"/>
              </a:rPr>
              <a:t>Promote social policies that provide greater support to adults and children – regardless of family type</a:t>
            </a:r>
            <a:endParaRPr lang="en-SG"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Transitions in Meaning of Marriage </a:t>
            </a:r>
            <a:r>
              <a:rPr lang="en-US" dirty="0" smtClean="0"/>
              <a:t/>
            </a:r>
            <a:br>
              <a:rPr lang="en-US" dirty="0" smtClean="0"/>
            </a:br>
            <a:r>
              <a:rPr lang="en-US" dirty="0" smtClean="0"/>
              <a:t>~ </a:t>
            </a:r>
            <a:r>
              <a:rPr lang="en-US" b="0" i="1" dirty="0" smtClean="0">
                <a:solidFill>
                  <a:srgbClr val="FFFF00"/>
                </a:solidFill>
                <a:latin typeface="Calibri" pitchFamily="34" charset="0"/>
              </a:rPr>
              <a:t>Cherlin (2004) 66: 848-861</a:t>
            </a:r>
            <a:endParaRPr lang="en-US" b="0" i="1" dirty="0">
              <a:solidFill>
                <a:srgbClr val="FFFF00"/>
              </a:solidFill>
              <a:latin typeface="Calibri" pitchFamily="34" charset="0"/>
            </a:endParaRPr>
          </a:p>
        </p:txBody>
      </p:sp>
      <p:sp>
        <p:nvSpPr>
          <p:cNvPr id="3" name="Content Placeholder 2"/>
          <p:cNvSpPr>
            <a:spLocks noGrp="1"/>
          </p:cNvSpPr>
          <p:nvPr>
            <p:ph idx="1"/>
          </p:nvPr>
        </p:nvSpPr>
        <p:spPr/>
        <p:txBody>
          <a:bodyPr/>
          <a:lstStyle/>
          <a:p>
            <a:r>
              <a:rPr lang="en-US" dirty="0" smtClean="0"/>
              <a:t>Change in meaning of marriage brought on by:</a:t>
            </a:r>
          </a:p>
          <a:p>
            <a:pPr>
              <a:buFont typeface="Wingdings" pitchFamily="2" charset="2"/>
              <a:buChar char="Ø"/>
            </a:pPr>
            <a:r>
              <a:rPr lang="en-US" dirty="0" smtClean="0">
                <a:solidFill>
                  <a:srgbClr val="00FF00"/>
                </a:solidFill>
              </a:rPr>
              <a:t>Cultural trends </a:t>
            </a:r>
            <a:r>
              <a:rPr lang="en-US" dirty="0" smtClean="0"/>
              <a:t>– rise in individualism, increase in impt of romantic love, significance of emotional satisfaction</a:t>
            </a:r>
          </a:p>
          <a:p>
            <a:pPr>
              <a:buFont typeface="Wingdings" pitchFamily="2" charset="2"/>
              <a:buChar char="Ø"/>
            </a:pPr>
            <a:r>
              <a:rPr lang="en-US" dirty="0" smtClean="0">
                <a:solidFill>
                  <a:srgbClr val="00FF00"/>
                </a:solidFill>
              </a:rPr>
              <a:t>Material trends </a:t>
            </a:r>
            <a:r>
              <a:rPr lang="en-US" dirty="0" smtClean="0"/>
              <a:t>– decrease in agricultural labour, decrease in child &amp; adult mortality, increase in cost of living, increase in FLFPR</a:t>
            </a:r>
            <a:endParaRPr lang="en-US" dirty="0"/>
          </a:p>
        </p:txBody>
      </p:sp>
    </p:spTree>
  </p:cSld>
  <p:clrMapOvr>
    <a:masterClrMapping/>
  </p:clrMapOvr>
</p:sld>
</file>

<file path=ppt/theme/theme1.xml><?xml version="1.0" encoding="utf-8"?>
<a:theme xmlns:a="http://schemas.openxmlformats.org/drawingml/2006/main" name="Network">
  <a:themeElements>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498</TotalTime>
  <Words>818</Words>
  <Application>Microsoft Office PowerPoint</Application>
  <PresentationFormat>On-screen Show (4:3)</PresentationFormat>
  <Paragraphs>100</Paragraphs>
  <Slides>18</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Wingdings</vt:lpstr>
      <vt:lpstr>Network</vt:lpstr>
      <vt:lpstr>The Origins of Modern Divorce</vt:lpstr>
      <vt:lpstr>Lecture Outline</vt:lpstr>
      <vt:lpstr>Is Divorce a Social Problem?</vt:lpstr>
      <vt:lpstr>Consequences of Divorce</vt:lpstr>
      <vt:lpstr>Divorce from a Sociological Perspective –  Marital Cohesion Framework</vt:lpstr>
      <vt:lpstr>Marriage Cohesion Framework</vt:lpstr>
      <vt:lpstr>The Marriage Debate</vt:lpstr>
      <vt:lpstr>The Marriage Debate</vt:lpstr>
      <vt:lpstr>Transitions in Meaning of Marriage  ~ Cherlin (2004) 66: 848-861</vt:lpstr>
      <vt:lpstr>The Ideology Discourse</vt:lpstr>
      <vt:lpstr>Rise of Romantic Love – the cause of contemporary family breakdown?</vt:lpstr>
      <vt:lpstr>Love &amp; Marriage</vt:lpstr>
      <vt:lpstr>Love &amp; Marriage</vt:lpstr>
      <vt:lpstr>The Future of Marriage </vt:lpstr>
      <vt:lpstr>The Future of Marriage</vt:lpstr>
      <vt:lpstr>The Future of Marriage</vt:lpstr>
      <vt:lpstr>Shifting Ideals: A Conceptual Framework </vt:lpstr>
      <vt:lpstr>Shifting Ideals: A Conceptual Overview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Origins of Modern Divorce</dc:title>
  <dc:creator>Paulin</dc:creator>
  <cp:lastModifiedBy>Leanne Tan</cp:lastModifiedBy>
  <cp:revision>44</cp:revision>
  <dcterms:created xsi:type="dcterms:W3CDTF">2008-03-31T08:27:04Z</dcterms:created>
  <dcterms:modified xsi:type="dcterms:W3CDTF">2015-10-13T03:16:59Z</dcterms:modified>
</cp:coreProperties>
</file>