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FA0-CBE4-F719-6A96-A086CD248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44994-4A72-B1CF-9A60-AA34710E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1B90-15D2-0A58-C90F-28227145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C130-2816-4EA5-BF82-CA5FC090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E4A2A-FE71-B3B4-8E6C-696A63FC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444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1345-361C-9704-D96B-B8854105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C0225-0FC5-B092-A669-F5577ED67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2D96-72CE-48C4-C29F-217B0668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4B26-5906-6726-7867-50E9EB9F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D84F-074F-D011-6B3E-CB04F661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048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928D8-954C-5021-78D4-6F403B0E8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7150F-159A-A798-77A8-61A1BFC0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15850-98EC-FAFA-7805-0E62B2F8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C1D8-B737-B8F1-25E6-E6FA27E0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DDD4-3469-DC7A-572B-595F09E8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83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A0C-192C-13D2-08DD-84B99BB1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1588-2F7C-5CBB-3FB7-C4CB3820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44E2-8B0D-8223-1AB6-16D48AC7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24A1-A6D4-725E-7FDF-A9A5E376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82AD-EE69-0122-067E-42E034AD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424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19D9-1414-1721-4333-51C137B7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54156-3DF1-800C-35D2-D88B5C19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62F6-C3EC-B71A-6A14-D5AFE54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B460-0EA5-7D42-38A8-8E3171DA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8759-635C-F6D0-99EF-90ABF540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531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3FF5-2F92-BEFE-7545-1CAEE6F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D6CA-C00D-7666-35F9-3289FC905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F509-F72D-6695-A86D-4CF501413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8F719-FE07-DE61-88B2-452E33B6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9223B-66DD-594B-8BC6-B55EE29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DC244-158F-C893-65DD-EC31AF3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4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A13E-7A28-B4B9-984A-125E3803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D203-A982-A0A3-3A35-475A1AD1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78B7-0E3B-FC99-07B8-7F8EAD767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3C8D1-EE62-8795-E7A0-69F3814AD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A4DBB-E51B-76B7-EC54-0588678F3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1329B-9725-77AB-373C-58215C45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DB5CB-CB4C-CC11-2A73-D64C55E1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426D1-258C-73E2-6681-36D4C21B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185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3E50-CD34-6E92-2B0D-65C1FB93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0688A-D6A4-01D8-A34B-6CEF92C9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B207-E28D-0574-8FA9-BB15C041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36B61-D361-AE57-60EC-03CB5644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09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3822F-3FCF-A2FA-D01C-DAC991AD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130C3-F245-F068-871C-B8D41622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0AA8D-C8C6-78A1-160F-9C088877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73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DC75-B41C-8EEE-DA51-925AEEAA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483D-4121-B1A3-7BE2-29811E3A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3300C-26F8-6707-4517-6DC477BAA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66C00-C1CB-5167-A324-E96A2C2C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B288-0498-E87B-3825-8BB90F02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2354B-748E-FBD9-95D5-87B66D8A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318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5B45-91E1-8C15-6AF2-F5B2BBA6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AA224-4D72-C3F1-701E-26A24F057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CE334-5C6A-384B-FC5B-517BE6B2A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A4EEB-3520-B727-C3F5-2578359A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2B00C-28E2-780D-13D4-55BDDF46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5BCF1-02CE-9CA5-E0EB-F62EBC94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42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A02DD-9528-99B1-E0FA-A27411EA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278A5-A507-C2AC-4E44-3D097E8C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4869-67ED-7A7B-AE7E-53547C514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44D8-05B5-4FAF-6566-531B51EB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1A25-A8F0-3408-AC54-1503D8473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75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62/NECO_a_00168" TargetMode="External"/><Relationship Id="rId2" Type="http://schemas.openxmlformats.org/officeDocument/2006/relationships/hyperlink" Target="https://doi.org/10.1587/transfun.E92.A.70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6E0D-EAFD-5820-F112-531AA1278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AAA Movies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CD46A-29A8-E064-55CC-44B7EEDC1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Lean Peria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044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6BFE-4010-8287-9914-04CE021D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Preparation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9D11-70D4-17EC-91A5-6F9D1BDB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the </a:t>
            </a:r>
            <a:r>
              <a:rPr lang="en-GB" dirty="0" err="1"/>
              <a:t>MovieLens</a:t>
            </a:r>
            <a:r>
              <a:rPr lang="en-GB" dirty="0"/>
              <a:t> 20M dataset</a:t>
            </a:r>
          </a:p>
          <a:p>
            <a:r>
              <a:rPr lang="en-GB" dirty="0"/>
              <a:t>Due to memory constraints, we filtered for:</a:t>
            </a:r>
          </a:p>
          <a:p>
            <a:pPr lvl="1"/>
            <a:r>
              <a:rPr lang="en-GB" dirty="0"/>
              <a:t>Only movies</a:t>
            </a:r>
          </a:p>
          <a:p>
            <a:pPr lvl="1"/>
            <a:r>
              <a:rPr lang="en-GB" dirty="0"/>
              <a:t>Only titles released 2000 onwards</a:t>
            </a:r>
          </a:p>
          <a:p>
            <a:r>
              <a:rPr lang="en-GB" dirty="0"/>
              <a:t>The resulting user-item interaction matrix has:</a:t>
            </a:r>
          </a:p>
          <a:p>
            <a:pPr lvl="1"/>
            <a:r>
              <a:rPr lang="en-GB" dirty="0"/>
              <a:t>9,894 movies</a:t>
            </a:r>
          </a:p>
          <a:p>
            <a:pPr lvl="1"/>
            <a:r>
              <a:rPr lang="en-GB" dirty="0"/>
              <a:t>77,805 users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4577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7B25-1695-7E0F-06D5-D377D152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model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AC5C-38DC-09D7-BD57-CCAFA768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635"/>
            <a:ext cx="10515600" cy="4593328"/>
          </a:xfrm>
        </p:spPr>
        <p:txBody>
          <a:bodyPr/>
          <a:lstStyle/>
          <a:p>
            <a:r>
              <a:rPr lang="en-GB" dirty="0"/>
              <a:t>We used K-nearest </a:t>
            </a:r>
            <a:r>
              <a:rPr lang="en-GB" dirty="0" err="1"/>
              <a:t>neighbors</a:t>
            </a:r>
            <a:r>
              <a:rPr lang="en-GB" dirty="0"/>
              <a:t> for the baseline</a:t>
            </a:r>
          </a:p>
          <a:p>
            <a:r>
              <a:rPr lang="en-GB" dirty="0"/>
              <a:t>We wrote a function that recommends movies given a set of movies that a new user likes (this user is not in the dataset)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0E2C37-868D-6AB9-FD68-D722BBEF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29" y="2959251"/>
            <a:ext cx="794495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2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A8DD-31D3-FB66-973E-45EF6782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Non-negative Matrix Factorization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6877-FC40-03D1-0EFA-0B1A99DA3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4657652"/>
          </a:xfrm>
        </p:spPr>
        <p:txBody>
          <a:bodyPr/>
          <a:lstStyle/>
          <a:p>
            <a:r>
              <a:rPr lang="en-GB" dirty="0"/>
              <a:t>We used the </a:t>
            </a:r>
            <a:r>
              <a:rPr lang="en-GB" dirty="0" err="1"/>
              <a:t>sklearn</a:t>
            </a:r>
            <a:r>
              <a:rPr lang="en-GB" dirty="0"/>
              <a:t> implementation of NMF model for building a recommender</a:t>
            </a:r>
          </a:p>
          <a:p>
            <a:pPr lvl="1"/>
            <a:r>
              <a:rPr lang="en-GB" dirty="0"/>
              <a:t>Number of latent factors = 50</a:t>
            </a:r>
          </a:p>
          <a:p>
            <a:pPr lvl="1"/>
            <a:r>
              <a:rPr lang="en-GB" dirty="0"/>
              <a:t>Matrix initialization – random</a:t>
            </a:r>
          </a:p>
          <a:p>
            <a:pPr lvl="1"/>
            <a:endParaRPr lang="en-GB" dirty="0"/>
          </a:p>
          <a:p>
            <a:r>
              <a:rPr lang="en-GB" dirty="0" err="1"/>
              <a:t>Sklearn</a:t>
            </a:r>
            <a:r>
              <a:rPr lang="en-GB" dirty="0"/>
              <a:t> references:</a:t>
            </a:r>
          </a:p>
          <a:p>
            <a:pPr lvl="1"/>
            <a:r>
              <a:rPr lang="en-PH" b="0" i="0" dirty="0">
                <a:effectLst/>
                <a:latin typeface="-apple-system"/>
                <a:hlinkClick r:id="rId2"/>
              </a:rPr>
              <a:t>“Fast local algorithms for large scale nonnegative matrix and tensor factorizations”</a:t>
            </a:r>
            <a:r>
              <a:rPr lang="en-PH" b="0" i="0" dirty="0">
                <a:solidFill>
                  <a:srgbClr val="222832"/>
                </a:solidFill>
                <a:effectLst/>
                <a:latin typeface="-apple-system"/>
              </a:rPr>
              <a:t> Cichocki, Andrzej, and P. H. A. N. Anh-Huy. IEICE transactions on fundamentals of electronics, communications and computer sciences 92.3: 708-721, 2009.</a:t>
            </a:r>
          </a:p>
          <a:p>
            <a:pPr lvl="1"/>
            <a:r>
              <a:rPr lang="en-PH" b="0" i="0" dirty="0">
                <a:effectLst/>
                <a:latin typeface="-apple-system"/>
                <a:hlinkClick r:id="rId3"/>
              </a:rPr>
              <a:t>“Algorithms for nonnegative matrix factorization with the beta-divergence”</a:t>
            </a:r>
            <a:r>
              <a:rPr lang="en-PH" b="0" i="0" dirty="0">
                <a:solidFill>
                  <a:srgbClr val="222832"/>
                </a:solidFill>
                <a:effectLst/>
                <a:latin typeface="-apple-system"/>
              </a:rPr>
              <a:t> </a:t>
            </a:r>
            <a:r>
              <a:rPr lang="en-PH" b="0" i="0" dirty="0" err="1">
                <a:solidFill>
                  <a:srgbClr val="222832"/>
                </a:solidFill>
                <a:effectLst/>
                <a:latin typeface="-apple-system"/>
              </a:rPr>
              <a:t>Fevotte</a:t>
            </a:r>
            <a:r>
              <a:rPr lang="en-PH" b="0" i="0" dirty="0">
                <a:solidFill>
                  <a:srgbClr val="222832"/>
                </a:solidFill>
                <a:effectLst/>
                <a:latin typeface="-apple-system"/>
              </a:rPr>
              <a:t>, C., &amp; </a:t>
            </a:r>
            <a:r>
              <a:rPr lang="en-PH" b="0" i="0" dirty="0" err="1">
                <a:solidFill>
                  <a:srgbClr val="222832"/>
                </a:solidFill>
                <a:effectLst/>
                <a:latin typeface="-apple-system"/>
              </a:rPr>
              <a:t>Idier</a:t>
            </a:r>
            <a:r>
              <a:rPr lang="en-PH" b="0" i="0" dirty="0">
                <a:solidFill>
                  <a:srgbClr val="222832"/>
                </a:solidFill>
                <a:effectLst/>
                <a:latin typeface="-apple-system"/>
              </a:rPr>
              <a:t>, J. (2011). Neural Computation, 23(9).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4359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037D-2BF8-EC01-39DF-7D00C46D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GB" dirty="0"/>
              <a:t>Evaluation metric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82CB-C63A-15E7-17DF-16CF1AD0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2"/>
            <a:ext cx="10515600" cy="4840532"/>
          </a:xfrm>
        </p:spPr>
        <p:txBody>
          <a:bodyPr/>
          <a:lstStyle/>
          <a:p>
            <a:r>
              <a:rPr lang="en-GB" dirty="0"/>
              <a:t>We chose the </a:t>
            </a:r>
            <a:r>
              <a:rPr lang="en-GB" b="1" dirty="0"/>
              <a:t>Normalized Discounted Cumulative Gain (NDCG) </a:t>
            </a:r>
            <a:r>
              <a:rPr lang="en-GB" dirty="0"/>
              <a:t>metric for evaluating the performance of the recommenders</a:t>
            </a:r>
          </a:p>
          <a:p>
            <a:r>
              <a:rPr lang="en-GB" dirty="0"/>
              <a:t>It encapsulates how well the ranked recommendations correspond to the theoretical desired items</a:t>
            </a:r>
          </a:p>
          <a:p>
            <a:r>
              <a:rPr lang="en-GB" dirty="0"/>
              <a:t>For a streaming service, you want to recommend the closest items first!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1B28C-8025-46C6-DBEF-0B9DD353A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14" y="4239655"/>
            <a:ext cx="2276793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88714-C38F-6FF9-BAC9-5C20C366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28" y="4239655"/>
            <a:ext cx="3391373" cy="1181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EE6370-4BA5-10F9-AD14-4BDA436F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614" y="4282523"/>
            <a:ext cx="313416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1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3F12-065B-37BE-8BE3-E73F61DF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performance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FE2F-98D4-9378-01D3-30FFA7BB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KNN recommender</a:t>
            </a:r>
          </a:p>
          <a:p>
            <a:pPr lvl="1"/>
            <a:r>
              <a:rPr lang="en-GB" dirty="0"/>
              <a:t>NDCG@5 = 0.3997</a:t>
            </a:r>
          </a:p>
          <a:p>
            <a:r>
              <a:rPr lang="en-GB" dirty="0"/>
              <a:t>NMF recommender</a:t>
            </a:r>
          </a:p>
          <a:p>
            <a:pPr lvl="1"/>
            <a:r>
              <a:rPr lang="en-GB" dirty="0"/>
              <a:t>NDCG@5 = 0.822</a:t>
            </a:r>
          </a:p>
          <a:p>
            <a:r>
              <a:rPr lang="en-GB" dirty="0"/>
              <a:t>A perfect ranking score is 1.</a:t>
            </a:r>
          </a:p>
          <a:p>
            <a:r>
              <a:rPr lang="en-GB" dirty="0"/>
              <a:t>The NMF model performed better!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2476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2A17-B34C-A0CA-23EA-C3F82D12B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F156E-7AF8-7C62-2462-67DB8AC82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59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255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Predicting AAA Movies</vt:lpstr>
      <vt:lpstr>Dataset Preparation</vt:lpstr>
      <vt:lpstr>Baseline model</vt:lpstr>
      <vt:lpstr>Non-negative Matrix Factorization</vt:lpstr>
      <vt:lpstr>Evaluation metric</vt:lpstr>
      <vt:lpstr>Model performance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 Louiel Peria</dc:creator>
  <cp:lastModifiedBy>Lean Louiel Peria</cp:lastModifiedBy>
  <cp:revision>2</cp:revision>
  <dcterms:created xsi:type="dcterms:W3CDTF">2024-12-06T10:53:43Z</dcterms:created>
  <dcterms:modified xsi:type="dcterms:W3CDTF">2024-12-09T00:06:52Z</dcterms:modified>
</cp:coreProperties>
</file>