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58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9FA0-CBE4-F719-6A96-A086CD248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44994-4A72-B1CF-9A60-AA34710E0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1B90-15D2-0A58-C90F-28227145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C130-2816-4EA5-BF82-CA5FC090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E4A2A-FE71-B3B4-8E6C-696A63FC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444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1345-361C-9704-D96B-B8854105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0225-0FC5-B092-A669-F5577ED67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2D96-72CE-48C4-C29F-217B0668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4B26-5906-6726-7867-50E9EB9F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D84F-074F-D011-6B3E-CB04F661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048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928D8-954C-5021-78D4-6F403B0E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150F-159A-A798-77A8-61A1BFC0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15850-98EC-FAFA-7805-0E62B2F8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C1D8-B737-B8F1-25E6-E6FA27E0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DDD4-3469-DC7A-572B-595F09E8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83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A0C-192C-13D2-08DD-84B99BB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1588-2F7C-5CBB-3FB7-C4CB3820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44E2-8B0D-8223-1AB6-16D48AC7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24A1-A6D4-725E-7FDF-A9A5E376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82AD-EE69-0122-067E-42E034AD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42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19D9-1414-1721-4333-51C137B7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54156-3DF1-800C-35D2-D88B5C19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62F6-C3EC-B71A-6A14-D5AFE54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B460-0EA5-7D42-38A8-8E3171DA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8759-635C-F6D0-99EF-90ABF540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3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3FF5-2F92-BEFE-7545-1CAEE6F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D6CA-C00D-7666-35F9-3289FC905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F509-F72D-6695-A86D-4CF501413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F719-FE07-DE61-88B2-452E33B6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9223B-66DD-594B-8BC6-B55EE29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DC244-158F-C893-65DD-EC31AF3A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A13E-7A28-B4B9-984A-125E3803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D203-A982-A0A3-3A35-475A1AD1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B78B7-0E3B-FC99-07B8-7F8EAD76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3C8D1-EE62-8795-E7A0-69F3814A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A4DBB-E51B-76B7-EC54-0588678F3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1329B-9725-77AB-373C-58215C4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DB5CB-CB4C-CC11-2A73-D64C55E1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426D1-258C-73E2-6681-36D4C21B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18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3E50-CD34-6E92-2B0D-65C1FB93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688A-D6A4-01D8-A34B-6CEF92C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B207-E28D-0574-8FA9-BB15C04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36B61-D361-AE57-60EC-03CB564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9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3822F-3FCF-A2FA-D01C-DAC991AD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130C3-F245-F068-871C-B8D4162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AA8D-C8C6-78A1-160F-9C088877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3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DC75-B41C-8EEE-DA51-925AEEAA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483D-4121-B1A3-7BE2-29811E3A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300C-26F8-6707-4517-6DC477BAA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66C00-C1CB-5167-A324-E96A2C2C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B288-0498-E87B-3825-8BB90F02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354B-748E-FBD9-95D5-87B66D8A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1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5B45-91E1-8C15-6AF2-F5B2BBA6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AA224-4D72-C3F1-701E-26A24F0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E334-5C6A-384B-FC5B-517BE6B2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4EEB-3520-B727-C3F5-2578359A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B00C-28E2-780D-13D4-55BDDF46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5BCF1-02CE-9CA5-E0EB-F62EBC94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42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A02DD-9528-99B1-E0FA-A27411E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78A5-A507-C2AC-4E44-3D097E8C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4869-67ED-7A7B-AE7E-53547C51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ED902-7979-453E-877B-B1A961D0F1D8}" type="datetimeFigureOut">
              <a:rPr lang="en-PH" smtClean="0"/>
              <a:t>12/9/2024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44D8-05B5-4FAF-6566-531B51EB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1A25-A8F0-3408-AC54-1503D8473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CDA95-484C-4282-BC57-F2F602FA89B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75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6E0D-EAFD-5820-F112-531AA1278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AAA Movies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CD46A-29A8-E064-55CC-44B7EEDC1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Lean Peria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44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D689-F99F-1ACA-7ED9-6E2EA4D8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962"/>
          </a:xfrm>
        </p:spPr>
        <p:txBody>
          <a:bodyPr/>
          <a:lstStyle/>
          <a:p>
            <a:r>
              <a:rPr lang="en-GB" dirty="0"/>
              <a:t>Gain Feature Importance Plot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87B25B-D3E5-BD4C-77C9-85238B4F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139" y="1292087"/>
            <a:ext cx="9442629" cy="5018895"/>
          </a:xfrm>
        </p:spPr>
      </p:pic>
    </p:spTree>
    <p:extLst>
      <p:ext uri="{BB962C8B-B14F-4D97-AF65-F5344CB8AC3E}">
        <p14:creationId xmlns:p14="http://schemas.microsoft.com/office/powerpoint/2010/main" val="272098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D0B-0371-B6DA-32C1-7CBC714B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440"/>
          </a:xfrm>
        </p:spPr>
        <p:txBody>
          <a:bodyPr/>
          <a:lstStyle/>
          <a:p>
            <a:r>
              <a:rPr lang="en-GB" dirty="0"/>
              <a:t>SHAP values plot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6192B3-C6F1-6869-00ED-A2ED59EA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083" y="1044868"/>
            <a:ext cx="4541111" cy="5459644"/>
          </a:xfrm>
        </p:spPr>
      </p:pic>
    </p:spTree>
    <p:extLst>
      <p:ext uri="{BB962C8B-B14F-4D97-AF65-F5344CB8AC3E}">
        <p14:creationId xmlns:p14="http://schemas.microsoft.com/office/powerpoint/2010/main" val="346824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2358-B723-BFBE-9367-1D50168D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74B4-0B02-B99C-F591-7B7F4F38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Indeed, the most important thing for box office success is having high-profile directors and actors!</a:t>
            </a:r>
          </a:p>
          <a:p>
            <a:r>
              <a:rPr lang="en-GB" dirty="0"/>
              <a:t>Higher budget tends to result in higher revenue</a:t>
            </a:r>
          </a:p>
          <a:p>
            <a:r>
              <a:rPr lang="en-GB" dirty="0"/>
              <a:t>Longer runtime tends to result in higher revenue</a:t>
            </a:r>
          </a:p>
          <a:p>
            <a:r>
              <a:rPr lang="en-GB" dirty="0"/>
              <a:t>Mystery, Drama, Animation and Adventure genres perform well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796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0B73-497B-779C-D491-4F49838C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701"/>
          </a:xfrm>
        </p:spPr>
        <p:txBody>
          <a:bodyPr/>
          <a:lstStyle/>
          <a:p>
            <a:r>
              <a:rPr lang="en-GB" dirty="0"/>
              <a:t>Alternate prediction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B8F6-E7E4-33C1-92AD-6F3975EA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r>
              <a:rPr lang="en-GB" dirty="0"/>
              <a:t>Given more time, I wanted to use a transformer-based regression model</a:t>
            </a:r>
          </a:p>
          <a:p>
            <a:r>
              <a:rPr lang="en-GB" dirty="0" err="1"/>
              <a:t>DistilBERT</a:t>
            </a:r>
            <a:r>
              <a:rPr lang="en-GB" dirty="0"/>
              <a:t> from </a:t>
            </a:r>
            <a:r>
              <a:rPr lang="en-GB" dirty="0" err="1"/>
              <a:t>HuggingFace</a:t>
            </a:r>
            <a:endParaRPr lang="en-GB" dirty="0"/>
          </a:p>
          <a:p>
            <a:r>
              <a:rPr lang="en-GB" dirty="0"/>
              <a:t>When predicting a movie’s performance, we feed the model a sequence of the previous works of the actors, director and writer for the movie</a:t>
            </a:r>
          </a:p>
          <a:p>
            <a:r>
              <a:rPr lang="en-GB" dirty="0" err="1"/>
              <a:t>DistilBERT</a:t>
            </a:r>
            <a:r>
              <a:rPr lang="en-GB" dirty="0"/>
              <a:t> allows for NLP features</a:t>
            </a:r>
          </a:p>
          <a:p>
            <a:r>
              <a:rPr lang="en-GB" sz="1400" dirty="0"/>
              <a:t>Reference: Sanh et al (2020) </a:t>
            </a:r>
            <a:r>
              <a:rPr lang="en-GB" sz="1400" i="0" dirty="0" err="1">
                <a:solidFill>
                  <a:srgbClr val="000000"/>
                </a:solidFill>
                <a:effectLst/>
                <a:latin typeface="Lucida Grande"/>
              </a:rPr>
              <a:t>DistilBERT</a:t>
            </a:r>
            <a:r>
              <a:rPr lang="en-GB" sz="1400" i="0" dirty="0">
                <a:solidFill>
                  <a:srgbClr val="000000"/>
                </a:solidFill>
                <a:effectLst/>
                <a:latin typeface="Lucida Grande"/>
              </a:rPr>
              <a:t>, a distilled version of BERT: smaller, faster, cheaper and lighter</a:t>
            </a:r>
          </a:p>
          <a:p>
            <a:pPr marL="0" indent="0">
              <a:buNone/>
            </a:pPr>
            <a:r>
              <a:rPr lang="en-GB" sz="1400" dirty="0"/>
              <a:t>	(https://arxiv.org/abs/1910.01108)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0805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0FE-D496-B7F9-C397-9F6FF1D67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173C-99F9-A169-D082-D77F0B574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41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609C-85BC-C0FD-7A95-91D4BDB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Predict which movies will be AAA!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3786-3D1C-0A5D-A32D-564F26AC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available does not include box office revenue, only IMDb user ratings</a:t>
            </a:r>
          </a:p>
          <a:p>
            <a:r>
              <a:rPr lang="en-GB" dirty="0"/>
              <a:t>Widely-accepted definition of AAA movie: </a:t>
            </a:r>
          </a:p>
          <a:p>
            <a:pPr lvl="1"/>
            <a:r>
              <a:rPr lang="en-GB" dirty="0"/>
              <a:t>Large budget</a:t>
            </a:r>
          </a:p>
          <a:p>
            <a:pPr lvl="1"/>
            <a:r>
              <a:rPr lang="en-GB" dirty="0"/>
              <a:t>High-profile actors</a:t>
            </a:r>
          </a:p>
          <a:p>
            <a:pPr lvl="1"/>
            <a:r>
              <a:rPr lang="en-GB" dirty="0"/>
              <a:t>Strong box office expectations</a:t>
            </a:r>
          </a:p>
          <a:p>
            <a:r>
              <a:rPr lang="en-GB" dirty="0"/>
              <a:t>We must use revenue data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336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C0FD-52CE-7BFD-D26F-7D1C14A7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FBEE-FD55-1195-1036-C2A320D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IMDb Non-commercial datasets</a:t>
            </a:r>
          </a:p>
          <a:p>
            <a:pPr lvl="1"/>
            <a:r>
              <a:rPr lang="en-GB" dirty="0"/>
              <a:t>User ratings</a:t>
            </a:r>
          </a:p>
          <a:p>
            <a:r>
              <a:rPr lang="en-GB" dirty="0" err="1"/>
              <a:t>MovieLens</a:t>
            </a:r>
            <a:r>
              <a:rPr lang="en-GB" dirty="0"/>
              <a:t> 32M dataset (2023)</a:t>
            </a:r>
          </a:p>
          <a:p>
            <a:r>
              <a:rPr lang="en-GB" dirty="0"/>
              <a:t>TMDB 1M dataset from Kaggle</a:t>
            </a:r>
          </a:p>
          <a:p>
            <a:pPr lvl="1"/>
            <a:r>
              <a:rPr lang="en-GB" dirty="0"/>
              <a:t>Release dates</a:t>
            </a:r>
          </a:p>
          <a:p>
            <a:pPr lvl="1"/>
            <a:r>
              <a:rPr lang="en-GB" dirty="0"/>
              <a:t>Budget and Revenue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544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DEE-86D0-93F2-7C0D-588C7E7C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875D-9CA2-3CFC-6B55-1E4722DD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391"/>
            <a:ext cx="10515600" cy="455357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Best performing 2023 movies by revenue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7D409-325D-08CF-BCDB-0BFD4CAD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61" y="2090174"/>
            <a:ext cx="850701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20B-9D27-ADCB-0C72-2B685011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CA23-347A-21FC-AB84-AE47F660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Best performing 2023 movies by Bayesian average rating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0A57B-CEF1-314B-EB30-C1087B6C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975"/>
            <a:ext cx="911669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4AC4-D062-5C26-80C6-7563F6A5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141A4-BAB3-75BB-7263-A8321FD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765"/>
            <a:ext cx="3424311" cy="43551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Top actors in 2023 movie revenue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Notice a lot of these actors were in Barbie and Super Mario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67BEE-E3A6-DFC8-86C1-7C2834E7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4" y="1248690"/>
            <a:ext cx="6555967" cy="5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6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127C-DF06-657E-F491-D8670904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484"/>
          </a:xfrm>
        </p:spPr>
        <p:txBody>
          <a:bodyPr/>
          <a:lstStyle/>
          <a:p>
            <a:r>
              <a:rPr lang="en-GB" dirty="0"/>
              <a:t>Exploratory analysis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74F-D71A-1AC7-5180-F93BC791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610"/>
            <a:ext cx="10515600" cy="475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For movie trends, we can examine the top 3 genres by revenue for every 5-year period</a:t>
            </a:r>
            <a:endParaRPr lang="en-PH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8BA6E-1C8E-49E1-4CA0-D0F05A64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72" y="1808332"/>
            <a:ext cx="2483668" cy="4684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AD0F65-FFF5-37E1-A8F6-41A2EA2B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48" y="1808332"/>
            <a:ext cx="2733774" cy="4684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A7BB6-47BA-0B62-D0C8-1480BD8B5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30" y="1808332"/>
            <a:ext cx="3392492" cy="41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99AE-1251-B9DF-1604-A459F16C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prediction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81F7-5E4B-CA35-3C0F-794BECFB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try to predict the revenue using various features:</a:t>
            </a:r>
          </a:p>
          <a:p>
            <a:r>
              <a:rPr lang="en-GB" dirty="0"/>
              <a:t>Year, week number, day of year, runtime</a:t>
            </a:r>
          </a:p>
          <a:p>
            <a:r>
              <a:rPr lang="en-GB" dirty="0"/>
              <a:t>Genres -&gt; exploded and one-hot encoded</a:t>
            </a:r>
          </a:p>
          <a:p>
            <a:r>
              <a:rPr lang="en-GB" dirty="0"/>
              <a:t>Original language -&gt; one-hot encoded</a:t>
            </a:r>
          </a:p>
          <a:p>
            <a:r>
              <a:rPr lang="en-GB" dirty="0"/>
              <a:t>IMDb ratings average, ratings count, average revenue, total revenue and number of titles for:</a:t>
            </a:r>
          </a:p>
          <a:p>
            <a:pPr lvl="1"/>
            <a:r>
              <a:rPr lang="en-GB" dirty="0"/>
              <a:t>The top director (in revenue)</a:t>
            </a:r>
          </a:p>
          <a:p>
            <a:pPr lvl="1"/>
            <a:r>
              <a:rPr lang="en-GB" dirty="0"/>
              <a:t>The top writer (in revenue)</a:t>
            </a:r>
          </a:p>
          <a:p>
            <a:pPr lvl="1"/>
            <a:r>
              <a:rPr lang="en-PH" dirty="0"/>
              <a:t>The top company (in revenue)</a:t>
            </a:r>
            <a:endParaRPr lang="en-GB" dirty="0"/>
          </a:p>
          <a:p>
            <a:pPr lvl="1"/>
            <a:r>
              <a:rPr lang="en-GB" dirty="0"/>
              <a:t>The top 2 actors and all actors in aggregate</a:t>
            </a:r>
          </a:p>
        </p:txBody>
      </p:sp>
    </p:spTree>
    <p:extLst>
      <p:ext uri="{BB962C8B-B14F-4D97-AF65-F5344CB8AC3E}">
        <p14:creationId xmlns:p14="http://schemas.microsoft.com/office/powerpoint/2010/main" val="180714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BDEC-6F74-0B44-A38E-F98C0CF0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r>
              <a:rPr lang="en-GB" dirty="0"/>
              <a:t> Model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857F-6BB8-B94A-8ABC-51F12457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chose the below hyperparameters. Given more time, we could have done Bayesian optimization on them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model resulted in R</a:t>
            </a:r>
            <a:r>
              <a:rPr lang="en-GB" baseline="30000" dirty="0"/>
              <a:t>2</a:t>
            </a:r>
            <a:r>
              <a:rPr lang="en-GB" dirty="0"/>
              <a:t> of </a:t>
            </a:r>
            <a:r>
              <a:rPr lang="en-GB" b="1" dirty="0"/>
              <a:t>0.89!</a:t>
            </a:r>
            <a:endParaRPr lang="en-P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DDBE6-7383-F952-14F3-9320D374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89" y="2717806"/>
            <a:ext cx="358190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376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Lucida Grande</vt:lpstr>
      <vt:lpstr>Aptos</vt:lpstr>
      <vt:lpstr>Aptos Display</vt:lpstr>
      <vt:lpstr>Arial</vt:lpstr>
      <vt:lpstr>Office Theme</vt:lpstr>
      <vt:lpstr>Predicting AAA Movies</vt:lpstr>
      <vt:lpstr>Goal: Predict which movies will be AAA!</vt:lpstr>
      <vt:lpstr>Data sources</vt:lpstr>
      <vt:lpstr>Exploratory analysis</vt:lpstr>
      <vt:lpstr>Exploratory analysis</vt:lpstr>
      <vt:lpstr>Exploratory analysis</vt:lpstr>
      <vt:lpstr>Exploratory analysis</vt:lpstr>
      <vt:lpstr>Our prediction model</vt:lpstr>
      <vt:lpstr>XGBoost Model</vt:lpstr>
      <vt:lpstr>Gain Feature Importance Plot</vt:lpstr>
      <vt:lpstr>SHAP values plot</vt:lpstr>
      <vt:lpstr>Findings</vt:lpstr>
      <vt:lpstr>Alternate prediction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 Louiel Peria</dc:creator>
  <cp:lastModifiedBy>Lean Louiel Peria</cp:lastModifiedBy>
  <cp:revision>2</cp:revision>
  <dcterms:created xsi:type="dcterms:W3CDTF">2024-12-06T10:53:43Z</dcterms:created>
  <dcterms:modified xsi:type="dcterms:W3CDTF">2024-12-08T23:51:55Z</dcterms:modified>
</cp:coreProperties>
</file>