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59" r:id="rId5"/>
    <p:sldId id="260" r:id="rId6"/>
    <p:sldId id="261" r:id="rId7"/>
    <p:sldId id="263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929E-BBE1-43F9-8557-862D97FFC58E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290EB-AAFE-4EDD-9D90-D814B899555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582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290EB-AAFE-4EDD-9D90-D814B899555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39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48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812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69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531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5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97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02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9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866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5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97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6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697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04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69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D902-7979-453E-877B-B1A961D0F1D8}" type="datetimeFigureOut">
              <a:rPr lang="en-PH" smtClean="0"/>
              <a:t>12/17/2024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4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_a_00168" TargetMode="External"/><Relationship Id="rId2" Type="http://schemas.openxmlformats.org/officeDocument/2006/relationships/hyperlink" Target="https://doi.org/10.1587/transfun.E92.A.7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Film reel and slate">
            <a:extLst>
              <a:ext uri="{FF2B5EF4-FFF2-40B4-BE49-F238E27FC236}">
                <a16:creationId xmlns:a16="http://schemas.microsoft.com/office/drawing/2014/main" id="{9FAFF60E-E063-EF1B-F5B1-4CD67200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25" r="3206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66E0D-EAFD-5820-F112-531AA127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200"/>
              <a:t>Building a</a:t>
            </a:r>
            <a:br>
              <a:rPr lang="en-GB" sz="4200"/>
            </a:br>
            <a:r>
              <a:rPr lang="en-GB" sz="4200"/>
              <a:t>Movie Recommender</a:t>
            </a:r>
            <a:endParaRPr lang="en-PH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D46A-29A8-E064-55CC-44B7EEDC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GB"/>
              <a:t>By Lean Peria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04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A17-B34C-A0CA-23EA-C3F82D12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156E-7AF8-7C62-2462-67DB8AC82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1F30-2ECF-B5DF-FF2D-BEC32F82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E676-69C7-9287-7F46-8DEED7F2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GB" dirty="0"/>
              <a:t>Goal: Build a Movie Recommender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BFA3-2696-660E-CF43-8F520C9B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Prototype: recommender for movie streaming service</a:t>
            </a:r>
          </a:p>
          <a:p>
            <a:r>
              <a:rPr lang="en-GB" sz="2400" dirty="0"/>
              <a:t>Considerations:</a:t>
            </a:r>
          </a:p>
          <a:p>
            <a:pPr lvl="1"/>
            <a:r>
              <a:rPr lang="en-GB" sz="1800" dirty="0"/>
              <a:t>Capable of producing a list of recommendations based on a user’s previously liked movies</a:t>
            </a:r>
          </a:p>
          <a:p>
            <a:pPr lvl="1"/>
            <a:r>
              <a:rPr lang="en-GB" sz="1800" dirty="0"/>
              <a:t>Should show the best matches first</a:t>
            </a:r>
          </a:p>
          <a:p>
            <a:pPr lvl="1"/>
            <a:r>
              <a:rPr lang="en-GB" sz="1800" dirty="0"/>
              <a:t>Should be scalable</a:t>
            </a:r>
          </a:p>
        </p:txBody>
      </p:sp>
    </p:spTree>
    <p:extLst>
      <p:ext uri="{BB962C8B-B14F-4D97-AF65-F5344CB8AC3E}">
        <p14:creationId xmlns:p14="http://schemas.microsoft.com/office/powerpoint/2010/main" val="37147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7BD02-B020-E8AE-6F76-D6556DCC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B48-4F20-9DC5-BC58-ED837C77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GB" dirty="0"/>
              <a:t>Dataset Preparation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C638-7D82-823C-E602-94B1E87E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the </a:t>
            </a:r>
            <a:r>
              <a:rPr lang="en-GB" dirty="0" err="1"/>
              <a:t>MovieLens</a:t>
            </a:r>
            <a:r>
              <a:rPr lang="en-GB" dirty="0"/>
              <a:t> 20M dataset</a:t>
            </a:r>
          </a:p>
          <a:p>
            <a:r>
              <a:rPr lang="en-GB" dirty="0"/>
              <a:t>Due to memory constraints, we filtered for:</a:t>
            </a:r>
          </a:p>
          <a:p>
            <a:pPr lvl="1"/>
            <a:r>
              <a:rPr lang="en-GB" dirty="0"/>
              <a:t>Only movies</a:t>
            </a:r>
          </a:p>
          <a:p>
            <a:pPr lvl="1"/>
            <a:r>
              <a:rPr lang="en-GB" dirty="0"/>
              <a:t>Only titles released 2000 onwards</a:t>
            </a:r>
          </a:p>
          <a:p>
            <a:r>
              <a:rPr lang="en-GB" dirty="0"/>
              <a:t>The resulting user-item interaction matrix has:</a:t>
            </a:r>
          </a:p>
          <a:p>
            <a:pPr lvl="1"/>
            <a:r>
              <a:rPr lang="en-GB" dirty="0"/>
              <a:t>9,894 movies</a:t>
            </a:r>
          </a:p>
          <a:p>
            <a:pPr lvl="1"/>
            <a:r>
              <a:rPr lang="en-GB" dirty="0"/>
              <a:t>77,805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958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7B25-1695-7E0F-06D5-D377D152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AC5C-38DC-09D7-BD57-CCAFA768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635"/>
            <a:ext cx="9326217" cy="4593328"/>
          </a:xfrm>
        </p:spPr>
        <p:txBody>
          <a:bodyPr/>
          <a:lstStyle/>
          <a:p>
            <a:r>
              <a:rPr lang="en-GB" dirty="0"/>
              <a:t>We used K-nearest </a:t>
            </a:r>
            <a:r>
              <a:rPr lang="en-GB" dirty="0" err="1"/>
              <a:t>neighbors</a:t>
            </a:r>
            <a:r>
              <a:rPr lang="en-GB" dirty="0"/>
              <a:t> for the baseline</a:t>
            </a:r>
          </a:p>
          <a:p>
            <a:r>
              <a:rPr lang="en-GB" dirty="0"/>
              <a:t>We wrote a function that recommends movies given a set of movies that a new user likes (this user is not in the dataset)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E2C37-868D-6AB9-FD68-D722BBEF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29" y="2959251"/>
            <a:ext cx="794495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8DD-31D3-FB66-973E-45EF6782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Non-negative Matrix Factorization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6877-FC40-03D1-0EFA-0B1A99DA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r>
              <a:rPr lang="en-GB" dirty="0"/>
              <a:t>We used the </a:t>
            </a:r>
            <a:r>
              <a:rPr lang="en-GB" dirty="0" err="1"/>
              <a:t>sklearn</a:t>
            </a:r>
            <a:r>
              <a:rPr lang="en-GB" dirty="0"/>
              <a:t> implementation of NMF model for building a recommender</a:t>
            </a:r>
          </a:p>
          <a:p>
            <a:pPr lvl="1"/>
            <a:r>
              <a:rPr lang="en-GB" dirty="0"/>
              <a:t>Number of latent factors = 50</a:t>
            </a:r>
          </a:p>
          <a:p>
            <a:pPr lvl="1"/>
            <a:r>
              <a:rPr lang="en-GB" dirty="0"/>
              <a:t>Matrix initialization – random</a:t>
            </a:r>
          </a:p>
          <a:p>
            <a:pPr lvl="1"/>
            <a:endParaRPr lang="en-GB" dirty="0"/>
          </a:p>
          <a:p>
            <a:r>
              <a:rPr lang="en-GB" dirty="0" err="1"/>
              <a:t>Sklearn</a:t>
            </a:r>
            <a:r>
              <a:rPr lang="en-GB" dirty="0"/>
              <a:t> references:</a:t>
            </a:r>
          </a:p>
          <a:p>
            <a:pPr lvl="1"/>
            <a:r>
              <a:rPr lang="en-PH" b="0" i="0" dirty="0">
                <a:effectLst/>
                <a:latin typeface="-apple-system"/>
                <a:hlinkClick r:id="rId2"/>
              </a:rPr>
              <a:t>“Fast local algorithms for large scale nonnegative matrix and tensor factorizations”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 Cichocki, Andrzej, and P. H. A. N. Anh-Huy. IEICE transactions on fundamentals of electronics, communications and computer sciences 92.3: 708-721, 2009.</a:t>
            </a:r>
          </a:p>
          <a:p>
            <a:pPr lvl="1"/>
            <a:r>
              <a:rPr lang="en-PH" b="0" i="0" dirty="0">
                <a:effectLst/>
                <a:latin typeface="-apple-system"/>
                <a:hlinkClick r:id="rId3"/>
              </a:rPr>
              <a:t>“Algorithms for nonnegative matrix factorization with the beta-divergence”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 </a:t>
            </a:r>
            <a:r>
              <a:rPr lang="en-PH" b="0" i="0" dirty="0" err="1">
                <a:solidFill>
                  <a:srgbClr val="222832"/>
                </a:solidFill>
                <a:effectLst/>
                <a:latin typeface="-apple-system"/>
              </a:rPr>
              <a:t>Fevotte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, C., &amp; </a:t>
            </a:r>
            <a:r>
              <a:rPr lang="en-PH" b="0" i="0" dirty="0" err="1">
                <a:solidFill>
                  <a:srgbClr val="222832"/>
                </a:solidFill>
                <a:effectLst/>
                <a:latin typeface="-apple-system"/>
              </a:rPr>
              <a:t>Idier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, J. (2011). Neural Computation, 23(9).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35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037D-2BF8-EC01-39DF-7D00C46D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Evaluation metric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82CB-C63A-15E7-17DF-16CF1AD0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/>
              <a:t>We chose the </a:t>
            </a:r>
            <a:r>
              <a:rPr lang="en-GB" sz="1500" b="1" dirty="0"/>
              <a:t>Normalized Discounted Cumulative Gain (NDCG) </a:t>
            </a:r>
            <a:r>
              <a:rPr lang="en-GB" sz="1500" dirty="0"/>
              <a:t>metric for evaluating the performance of the recommenders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It encapsulates how well the ranked recommendations correspond to the theoretical desired items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For a streaming service, you want to recommend the closest items first!</a:t>
            </a:r>
            <a:endParaRPr lang="en-PH" sz="1500" dirty="0"/>
          </a:p>
        </p:txBody>
      </p:sp>
      <p:pic>
        <p:nvPicPr>
          <p:cNvPr id="9" name="Picture 8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43EE6370-4BA5-10F9-AD14-4BDA436F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53" y="4357590"/>
            <a:ext cx="3305205" cy="1155314"/>
          </a:xfrm>
          <a:prstGeom prst="rect">
            <a:avLst/>
          </a:prstGeom>
        </p:spPr>
      </p:pic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4341B28C-8025-46C6-DBEF-0B9DD353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034" y="1869667"/>
            <a:ext cx="2658439" cy="1145687"/>
          </a:xfrm>
          <a:prstGeom prst="rect">
            <a:avLst/>
          </a:prstGeom>
        </p:spPr>
      </p:pic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E6C88714-C38F-6FF9-BAC9-5C20C366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31" y="3015354"/>
            <a:ext cx="3992447" cy="13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3F12-065B-37BE-8BE3-E73F61D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FE2F-98D4-9378-01D3-30FFA7BB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KNN recommender</a:t>
            </a:r>
          </a:p>
          <a:p>
            <a:pPr lvl="1"/>
            <a:r>
              <a:rPr lang="en-GB" dirty="0"/>
              <a:t>NDCG@5 = 0.3997</a:t>
            </a:r>
          </a:p>
          <a:p>
            <a:r>
              <a:rPr lang="en-GB" dirty="0"/>
              <a:t>NMF recommender</a:t>
            </a:r>
          </a:p>
          <a:p>
            <a:pPr lvl="1"/>
            <a:r>
              <a:rPr lang="en-GB" dirty="0"/>
              <a:t>NDCG@5 = 0.822</a:t>
            </a:r>
          </a:p>
          <a:p>
            <a:r>
              <a:rPr lang="en-GB" dirty="0"/>
              <a:t>A perfect ranking score is 1.</a:t>
            </a:r>
          </a:p>
          <a:p>
            <a:r>
              <a:rPr lang="en-GB" dirty="0"/>
              <a:t>The NMF model performed better!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476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A58-1E0E-8949-C858-67D4D516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458"/>
          </a:xfrm>
        </p:spPr>
        <p:txBody>
          <a:bodyPr/>
          <a:lstStyle/>
          <a:p>
            <a:r>
              <a:rPr lang="en-GB" dirty="0"/>
              <a:t>Example recommendations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1220-4BFA-7405-ED3C-4149B77E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4566"/>
            <a:ext cx="4184035" cy="4676795"/>
          </a:xfrm>
        </p:spPr>
        <p:txBody>
          <a:bodyPr/>
          <a:lstStyle/>
          <a:p>
            <a:r>
              <a:rPr lang="en-GB" dirty="0"/>
              <a:t>KNN recommender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DE28-153C-30E8-0DD2-959378625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364567"/>
            <a:ext cx="4184034" cy="4676796"/>
          </a:xfrm>
        </p:spPr>
        <p:txBody>
          <a:bodyPr/>
          <a:lstStyle/>
          <a:p>
            <a:r>
              <a:rPr lang="en-GB" dirty="0"/>
              <a:t>NMF recommender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ADBC-370A-52F2-741F-F1E46C77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44" y="1812454"/>
            <a:ext cx="3303642" cy="3680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63B15-2A05-1D02-F620-EA255780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812454"/>
            <a:ext cx="4787578" cy="36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8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01AC-4F29-2255-58E0-81605687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to Streaming Service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4D68-38D9-DBC5-9F9D-31D50ADA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GB" dirty="0"/>
              <a:t>The NMF model makes decent recommendations</a:t>
            </a:r>
          </a:p>
          <a:p>
            <a:r>
              <a:rPr lang="en-GB" dirty="0"/>
              <a:t>Points for improvement:</a:t>
            </a:r>
          </a:p>
          <a:p>
            <a:pPr lvl="1"/>
            <a:r>
              <a:rPr lang="en-GB" dirty="0"/>
              <a:t>Apply a more scalable solution</a:t>
            </a:r>
          </a:p>
          <a:p>
            <a:pPr lvl="1"/>
            <a:r>
              <a:rPr lang="en-GB" dirty="0"/>
              <a:t>Incorporate hybrid methods</a:t>
            </a:r>
          </a:p>
          <a:p>
            <a:pPr lvl="1"/>
            <a:r>
              <a:rPr lang="en-GB" dirty="0"/>
              <a:t>Content-based filtering allows for cold starts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233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330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Arial</vt:lpstr>
      <vt:lpstr>Trebuchet MS</vt:lpstr>
      <vt:lpstr>Wingdings 3</vt:lpstr>
      <vt:lpstr>Facet</vt:lpstr>
      <vt:lpstr>Building a Movie Recommender</vt:lpstr>
      <vt:lpstr>Goal: Build a Movie Recommender</vt:lpstr>
      <vt:lpstr>Dataset Preparation</vt:lpstr>
      <vt:lpstr>Baseline model</vt:lpstr>
      <vt:lpstr>Non-negative Matrix Factorization</vt:lpstr>
      <vt:lpstr>Evaluation metric</vt:lpstr>
      <vt:lpstr>Model performance</vt:lpstr>
      <vt:lpstr>Example recommendations</vt:lpstr>
      <vt:lpstr>Applying to Streaming Service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Louiel Peria</dc:creator>
  <cp:lastModifiedBy>Lean Louiel Peria</cp:lastModifiedBy>
  <cp:revision>6</cp:revision>
  <dcterms:created xsi:type="dcterms:W3CDTF">2024-12-06T10:53:43Z</dcterms:created>
  <dcterms:modified xsi:type="dcterms:W3CDTF">2024-12-17T07:28:52Z</dcterms:modified>
</cp:coreProperties>
</file>