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58" r:id="rId11"/>
    <p:sldId id="266" r:id="rId12"/>
    <p:sldId id="271" r:id="rId13"/>
    <p:sldId id="272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918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357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508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499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72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040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469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102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813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97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04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17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326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824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91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693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619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6E0D-EAFD-5820-F112-531AA127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Predicting Movie Blockbuster Success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CD46A-29A8-E064-55CC-44B7EEDC1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By Lean Peria</a:t>
            </a:r>
            <a:endParaRPr lang="en-PH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BAC04FFE-924D-C155-96C9-C0C8FF94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D689-F99F-1ACA-7ED9-6E2EA4D8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/>
          <a:lstStyle/>
          <a:p>
            <a:r>
              <a:rPr lang="en-GB" dirty="0"/>
              <a:t>Gain Feature Importance Plot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87B25B-D3E5-BD4C-77C9-85238B4F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139" y="1292087"/>
            <a:ext cx="9442629" cy="5018895"/>
          </a:xfrm>
        </p:spPr>
      </p:pic>
    </p:spTree>
    <p:extLst>
      <p:ext uri="{BB962C8B-B14F-4D97-AF65-F5344CB8AC3E}">
        <p14:creationId xmlns:p14="http://schemas.microsoft.com/office/powerpoint/2010/main" val="272098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7D0B-0371-B6DA-32C1-7CBC714B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440"/>
          </a:xfrm>
        </p:spPr>
        <p:txBody>
          <a:bodyPr/>
          <a:lstStyle/>
          <a:p>
            <a:r>
              <a:rPr lang="en-GB" dirty="0"/>
              <a:t>SHAP values plot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6192B3-C6F1-6869-00ED-A2ED59EA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083" y="1044868"/>
            <a:ext cx="4541111" cy="5459644"/>
          </a:xfrm>
        </p:spPr>
      </p:pic>
    </p:spTree>
    <p:extLst>
      <p:ext uri="{BB962C8B-B14F-4D97-AF65-F5344CB8AC3E}">
        <p14:creationId xmlns:p14="http://schemas.microsoft.com/office/powerpoint/2010/main" val="346824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EE29-FF8A-6013-83EF-EEC72AF3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of year versus predicted revenue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D79B6-2D12-F5D7-CB5C-C0ED09E14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86" y="1814732"/>
            <a:ext cx="5576089" cy="4220259"/>
          </a:xfrm>
        </p:spPr>
      </p:pic>
    </p:spTree>
    <p:extLst>
      <p:ext uri="{BB962C8B-B14F-4D97-AF65-F5344CB8AC3E}">
        <p14:creationId xmlns:p14="http://schemas.microsoft.com/office/powerpoint/2010/main" val="75184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B02B4-EF67-87B2-9054-57D57CF30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D68E-80F5-E00C-9117-944FF499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Runtime versus predicted revenue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CC041-426A-9E23-5ABD-80CC22C81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05B3F-17FD-92DA-4256-2152B5CB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48" y="1568293"/>
            <a:ext cx="5695439" cy="44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2358-B723-BFBE-9367-1D50168D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74B4-0B02-B99C-F591-7B7F4F38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Indeed, the most important thing for box office success is having high-profile directors and actors!</a:t>
            </a:r>
          </a:p>
          <a:p>
            <a:r>
              <a:rPr lang="en-GB" dirty="0"/>
              <a:t>Higher budget tends to result in higher revenue</a:t>
            </a:r>
          </a:p>
          <a:p>
            <a:r>
              <a:rPr lang="en-GB" dirty="0"/>
              <a:t>It is best to release during summer</a:t>
            </a:r>
          </a:p>
          <a:p>
            <a:r>
              <a:rPr lang="en-GB" dirty="0"/>
              <a:t>Longer runtime tends to result in higher revenue</a:t>
            </a:r>
          </a:p>
          <a:p>
            <a:r>
              <a:rPr lang="en-GB" dirty="0"/>
              <a:t>Mystery, Drama, Animation and Adventure genres perform well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796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0B73-497B-779C-D491-4F49838C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701"/>
          </a:xfrm>
        </p:spPr>
        <p:txBody>
          <a:bodyPr/>
          <a:lstStyle/>
          <a:p>
            <a:r>
              <a:rPr lang="en-GB" dirty="0"/>
              <a:t>Alternate prediction model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B8F6-E7E4-33C1-92AD-6F3975EA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r>
              <a:rPr lang="en-GB" dirty="0"/>
              <a:t>Given more time, I wanted to use a transformer-based regression model</a:t>
            </a:r>
          </a:p>
          <a:p>
            <a:r>
              <a:rPr lang="en-GB" dirty="0" err="1"/>
              <a:t>DistilBERT</a:t>
            </a:r>
            <a:r>
              <a:rPr lang="en-GB" dirty="0"/>
              <a:t> from </a:t>
            </a:r>
            <a:r>
              <a:rPr lang="en-GB" dirty="0" err="1"/>
              <a:t>HuggingFace</a:t>
            </a:r>
            <a:endParaRPr lang="en-GB" dirty="0"/>
          </a:p>
          <a:p>
            <a:r>
              <a:rPr lang="en-GB" dirty="0"/>
              <a:t>When predicting a movie’s performance, we feed the model a sequence of the previous works of the actors, director and writer for the movie</a:t>
            </a:r>
          </a:p>
          <a:p>
            <a:r>
              <a:rPr lang="en-GB" dirty="0" err="1"/>
              <a:t>DistilBERT</a:t>
            </a:r>
            <a:r>
              <a:rPr lang="en-GB" dirty="0"/>
              <a:t> allows for NLP features</a:t>
            </a:r>
          </a:p>
          <a:p>
            <a:r>
              <a:rPr lang="en-GB" sz="1400" dirty="0"/>
              <a:t>Reference: Sanh et al (2020) </a:t>
            </a:r>
            <a:r>
              <a:rPr lang="en-GB" sz="1400" i="0" dirty="0" err="1">
                <a:solidFill>
                  <a:srgbClr val="000000"/>
                </a:solidFill>
                <a:effectLst/>
                <a:latin typeface="Lucida Grande"/>
              </a:rPr>
              <a:t>DistilBERT</a:t>
            </a:r>
            <a:r>
              <a:rPr lang="en-GB" sz="1400" i="0" dirty="0">
                <a:solidFill>
                  <a:srgbClr val="000000"/>
                </a:solidFill>
                <a:effectLst/>
                <a:latin typeface="Lucida Grande"/>
              </a:rPr>
              <a:t>, a distilled version of BERT: smaller, faster, cheaper and lighter</a:t>
            </a:r>
          </a:p>
          <a:p>
            <a:pPr marL="0" indent="0">
              <a:buNone/>
            </a:pPr>
            <a:r>
              <a:rPr lang="en-GB" sz="1400" dirty="0"/>
              <a:t>	(https://arxiv.org/abs/1910.01108)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0805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20FE-D496-B7F9-C397-9F6FF1D67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9173C-99F9-A169-D082-D77F0B574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541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609C-85BC-C0FD-7A95-91D4BDBB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Predict which movies will be AAA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3786-3D1C-0A5D-A32D-564F26AC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data available does not include box office revenue, only IMDb user ratings</a:t>
            </a:r>
          </a:p>
          <a:p>
            <a:r>
              <a:rPr lang="en-GB" sz="2400" dirty="0"/>
              <a:t>Widely-accepted definition of AAA movie: </a:t>
            </a:r>
          </a:p>
          <a:p>
            <a:pPr lvl="1"/>
            <a:r>
              <a:rPr lang="en-GB" sz="2400" dirty="0"/>
              <a:t>Large budget</a:t>
            </a:r>
          </a:p>
          <a:p>
            <a:pPr lvl="1"/>
            <a:r>
              <a:rPr lang="en-GB" sz="2400" dirty="0"/>
              <a:t>High-profile actors</a:t>
            </a:r>
          </a:p>
          <a:p>
            <a:pPr lvl="1"/>
            <a:r>
              <a:rPr lang="en-GB" sz="2400" dirty="0"/>
              <a:t>Strong box office expectations</a:t>
            </a:r>
          </a:p>
          <a:p>
            <a:r>
              <a:rPr lang="en-GB" sz="2400" dirty="0"/>
              <a:t>We must use revenue data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93363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C0FD-52CE-7BFD-D26F-7D1C14A7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FBEE-FD55-1195-1036-C2A320D8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IMDb Non-commercial datasets</a:t>
            </a:r>
          </a:p>
          <a:p>
            <a:pPr lvl="1"/>
            <a:r>
              <a:rPr lang="en-GB" sz="2000" dirty="0"/>
              <a:t>User ratings</a:t>
            </a:r>
          </a:p>
          <a:p>
            <a:r>
              <a:rPr lang="en-GB" sz="2400" dirty="0" err="1"/>
              <a:t>MovieLens</a:t>
            </a:r>
            <a:r>
              <a:rPr lang="en-GB" sz="2400" dirty="0"/>
              <a:t> 32M dataset (2023)</a:t>
            </a:r>
          </a:p>
          <a:p>
            <a:r>
              <a:rPr lang="en-GB" sz="2400" dirty="0"/>
              <a:t>TMDB 1M dataset from Kaggle</a:t>
            </a:r>
          </a:p>
          <a:p>
            <a:pPr lvl="1"/>
            <a:r>
              <a:rPr lang="en-GB" sz="2000" dirty="0"/>
              <a:t>Release dates</a:t>
            </a:r>
          </a:p>
          <a:p>
            <a:pPr lvl="1"/>
            <a:r>
              <a:rPr lang="en-GB" sz="2000" dirty="0"/>
              <a:t>Budget and Revenue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75446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1DEE-86D0-93F2-7C0D-588C7E7C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875D-9CA2-3CFC-6B55-1E4722DD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391"/>
            <a:ext cx="10515600" cy="455357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Best performing 2023 movies by revenue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7D409-325D-08CF-BCDB-0BFD4CAD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61" y="2090174"/>
            <a:ext cx="850701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5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720B-9D27-ADCB-0C72-2B685011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CA23-347A-21FC-AB84-AE47F660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6523"/>
            <a:ext cx="8596668" cy="43848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Best performing 2023 movies by Bayesian average rating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0A57B-CEF1-314B-EB30-C1087B6C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5975"/>
            <a:ext cx="911669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2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4AC4-D062-5C26-80C6-7563F6A5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41A4-BAB3-75BB-7263-A8321FD8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765"/>
            <a:ext cx="3424311" cy="435519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Top actors in 2023 movie revenue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Notice a lot of these actors were in Barbie and Super Mario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67BEE-E3A6-DFC8-86C1-7C2834E7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4" y="1248690"/>
            <a:ext cx="6555967" cy="5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6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127C-DF06-657E-F491-D8670904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484"/>
          </a:xfrm>
        </p:spPr>
        <p:txBody>
          <a:bodyPr/>
          <a:lstStyle/>
          <a:p>
            <a:r>
              <a:rPr lang="en-GB" dirty="0"/>
              <a:t>Exploratory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74F-D71A-1AC7-5180-F93BC791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610"/>
            <a:ext cx="10515600" cy="4752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For movie trends, we can examine the top 3 genres by revenue for every 5-year period</a:t>
            </a:r>
            <a:endParaRPr lang="en-PH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E8BA6E-1C8E-49E1-4CA0-D0F05A64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72" y="1808332"/>
            <a:ext cx="2483668" cy="4684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AD0F65-FFF5-37E1-A8F6-41A2EA2B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248" y="1808332"/>
            <a:ext cx="2733774" cy="4684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6A7BB6-47BA-0B62-D0C8-1480BD8B5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830" y="1808332"/>
            <a:ext cx="3392492" cy="41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99AE-1251-B9DF-1604-A459F16C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prediction model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81F7-5E4B-CA35-3C0F-794BECFB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try to predict the revenue using various features:</a:t>
            </a:r>
          </a:p>
          <a:p>
            <a:r>
              <a:rPr lang="en-GB" dirty="0"/>
              <a:t>Year, week number, day of year, runtime</a:t>
            </a:r>
          </a:p>
          <a:p>
            <a:r>
              <a:rPr lang="en-GB" dirty="0"/>
              <a:t>Genres -&gt; exploded and one-hot encoded</a:t>
            </a:r>
          </a:p>
          <a:p>
            <a:r>
              <a:rPr lang="en-GB" dirty="0"/>
              <a:t>Original language -&gt; one-hot encoded</a:t>
            </a:r>
          </a:p>
          <a:p>
            <a:r>
              <a:rPr lang="en-GB" dirty="0"/>
              <a:t>IMDb ratings average, ratings count, average revenue, total revenue and number of titles for:</a:t>
            </a:r>
          </a:p>
          <a:p>
            <a:pPr lvl="1"/>
            <a:r>
              <a:rPr lang="en-GB" dirty="0"/>
              <a:t>The top director (in revenue)</a:t>
            </a:r>
          </a:p>
          <a:p>
            <a:pPr lvl="1"/>
            <a:r>
              <a:rPr lang="en-GB" dirty="0"/>
              <a:t>The top writer (in revenue)</a:t>
            </a:r>
          </a:p>
          <a:p>
            <a:pPr lvl="1"/>
            <a:r>
              <a:rPr lang="en-PH" dirty="0"/>
              <a:t>The top company (in revenue)</a:t>
            </a:r>
            <a:endParaRPr lang="en-GB" dirty="0"/>
          </a:p>
          <a:p>
            <a:pPr lvl="1"/>
            <a:r>
              <a:rPr lang="en-GB" dirty="0"/>
              <a:t>The top 2 actors and all actors in aggregate</a:t>
            </a:r>
          </a:p>
        </p:txBody>
      </p:sp>
    </p:spTree>
    <p:extLst>
      <p:ext uri="{BB962C8B-B14F-4D97-AF65-F5344CB8AC3E}">
        <p14:creationId xmlns:p14="http://schemas.microsoft.com/office/powerpoint/2010/main" val="180714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BDEC-6F74-0B44-A38E-F98C0CF0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XGBoost</a:t>
            </a:r>
            <a:r>
              <a:rPr lang="en-GB" dirty="0"/>
              <a:t> Model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857F-6BB8-B94A-8ABC-51F12457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chose the below hyperparameters. Given more time, we could have done Bayesian optimization on them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model resulted in R</a:t>
            </a:r>
            <a:r>
              <a:rPr lang="en-GB" baseline="30000" dirty="0"/>
              <a:t>2</a:t>
            </a:r>
            <a:r>
              <a:rPr lang="en-GB" dirty="0"/>
              <a:t> of </a:t>
            </a:r>
            <a:r>
              <a:rPr lang="en-GB" b="1" dirty="0"/>
              <a:t>0.89!</a:t>
            </a:r>
            <a:endParaRPr lang="en-P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DBE6-7383-F952-14F3-9320D374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718" y="2863580"/>
            <a:ext cx="3621760" cy="190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304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393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Lucida Grande</vt:lpstr>
      <vt:lpstr>Arial</vt:lpstr>
      <vt:lpstr>Trebuchet MS</vt:lpstr>
      <vt:lpstr>Wingdings 3</vt:lpstr>
      <vt:lpstr>Facet</vt:lpstr>
      <vt:lpstr>Predicting Movie Blockbuster Success</vt:lpstr>
      <vt:lpstr>Goal: Predict which movies will be AAA</vt:lpstr>
      <vt:lpstr>Data sources</vt:lpstr>
      <vt:lpstr>Exploratory analysis</vt:lpstr>
      <vt:lpstr>Exploratory analysis</vt:lpstr>
      <vt:lpstr>Exploratory analysis</vt:lpstr>
      <vt:lpstr>Exploratory analysis</vt:lpstr>
      <vt:lpstr>Our prediction model</vt:lpstr>
      <vt:lpstr>XGBoost Model</vt:lpstr>
      <vt:lpstr>Gain Feature Importance Plot</vt:lpstr>
      <vt:lpstr>SHAP values plot</vt:lpstr>
      <vt:lpstr>Day of year versus predicted revenue</vt:lpstr>
      <vt:lpstr>Runtime versus predicted revenue</vt:lpstr>
      <vt:lpstr>Findings</vt:lpstr>
      <vt:lpstr>Alternate prediction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 Louiel Peria</dc:creator>
  <cp:lastModifiedBy>Lean Louiel Peria</cp:lastModifiedBy>
  <cp:revision>4</cp:revision>
  <dcterms:created xsi:type="dcterms:W3CDTF">2024-12-06T10:53:43Z</dcterms:created>
  <dcterms:modified xsi:type="dcterms:W3CDTF">2024-12-17T07:28:50Z</dcterms:modified>
</cp:coreProperties>
</file>