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Video </a:t>
            </a:r>
            <a:r>
              <a:rPr lang="en-US" smtClean="0"/>
              <a:t>Dialer Workflow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5800" y="1295400"/>
            <a:ext cx="7848600" cy="4953000"/>
            <a:chOff x="685800" y="1524000"/>
            <a:chExt cx="7848600" cy="4953000"/>
          </a:xfrm>
        </p:grpSpPr>
        <p:sp>
          <p:nvSpPr>
            <p:cNvPr id="52" name="Rectangle 51"/>
            <p:cNvSpPr/>
            <p:nvPr/>
          </p:nvSpPr>
          <p:spPr>
            <a:xfrm>
              <a:off x="685800" y="1524000"/>
              <a:ext cx="7848600" cy="495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90600" y="3048000"/>
              <a:ext cx="3352800" cy="2971800"/>
              <a:chOff x="762000" y="2819400"/>
              <a:chExt cx="33528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2819400"/>
                <a:ext cx="3352800" cy="2971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62000" y="2819400"/>
                <a:ext cx="2667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package </a:t>
                </a:r>
                <a:r>
                  <a:rPr lang="en-US" sz="1000" dirty="0" err="1" smtClean="0">
                    <a:latin typeface="Consolas" pitchFamily="49" charset="0"/>
                    <a:cs typeface="Consolas" pitchFamily="49" charset="0"/>
                  </a:rPr>
                  <a:t>sufian.video.server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81200" y="32004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latin typeface="Consolas" pitchFamily="49" charset="0"/>
                    <a:cs typeface="Consolas" pitchFamily="49" charset="0"/>
                  </a:rPr>
                  <a:t>RTSPServer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43000" y="35814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latin typeface="Consolas" pitchFamily="49" charset="0"/>
                    <a:cs typeface="Consolas" pitchFamily="49" charset="0"/>
                  </a:rPr>
                  <a:t>RTSPRequest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9400" y="35814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latin typeface="Consolas" pitchFamily="49" charset="0"/>
                    <a:cs typeface="Consolas" pitchFamily="49" charset="0"/>
                  </a:rPr>
                  <a:t>RTSPResponse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990600" y="4038600"/>
                <a:ext cx="2971800" cy="1600200"/>
                <a:chOff x="990600" y="4038600"/>
                <a:chExt cx="2971800" cy="1600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990600" y="4038600"/>
                  <a:ext cx="2971800" cy="16002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990600" y="4038600"/>
                  <a:ext cx="2667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Consolas" pitchFamily="49" charset="0"/>
                      <a:cs typeface="Consolas" pitchFamily="49" charset="0"/>
                    </a:rPr>
                    <a:t>package </a:t>
                  </a:r>
                  <a:r>
                    <a:rPr lang="en-US" sz="1000" dirty="0" err="1" smtClean="0">
                      <a:latin typeface="Consolas" pitchFamily="49" charset="0"/>
                      <a:cs typeface="Consolas" pitchFamily="49" charset="0"/>
                    </a:rPr>
                    <a:t>sufian.video.server.pipe</a:t>
                  </a:r>
                  <a:endParaRPr lang="en-US" sz="1000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1066800" y="4419600"/>
                  <a:ext cx="2819400" cy="990600"/>
                  <a:chOff x="1066800" y="4419600"/>
                  <a:chExt cx="2819400" cy="990600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1905000" y="4419600"/>
                    <a:ext cx="1143000" cy="2286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err="1" smtClean="0">
                        <a:latin typeface="Consolas" pitchFamily="49" charset="0"/>
                        <a:cs typeface="Consolas" pitchFamily="49" charset="0"/>
                      </a:rPr>
                      <a:t>VideoPipe</a:t>
                    </a:r>
                    <a:endParaRPr lang="en-US" sz="1100" dirty="0"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1066800" y="5181600"/>
                    <a:ext cx="1143000" cy="2286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latin typeface="Consolas" pitchFamily="49" charset="0"/>
                        <a:cs typeface="Consolas" pitchFamily="49" charset="0"/>
                      </a:rPr>
                      <a:t>H263Pipe</a:t>
                    </a:r>
                    <a:endParaRPr lang="en-US" sz="1100" dirty="0"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43200" y="5181600"/>
                    <a:ext cx="1143000" cy="2286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latin typeface="Consolas" pitchFamily="49" charset="0"/>
                        <a:cs typeface="Consolas" pitchFamily="49" charset="0"/>
                      </a:rPr>
                      <a:t>H264Pipe</a:t>
                    </a:r>
                    <a:endParaRPr lang="en-US" sz="1100" dirty="0"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cxnSp>
                <p:nvCxnSpPr>
                  <p:cNvPr id="17" name="Elbow Connector 16"/>
                  <p:cNvCxnSpPr>
                    <a:stCxn id="14" idx="0"/>
                    <a:endCxn id="13" idx="2"/>
                  </p:cNvCxnSpPr>
                  <p:nvPr/>
                </p:nvCxnSpPr>
                <p:spPr>
                  <a:xfrm rot="5400000" flipH="1" flipV="1">
                    <a:off x="1790700" y="4495800"/>
                    <a:ext cx="533400" cy="838200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Elbow Connector 19"/>
                  <p:cNvCxnSpPr>
                    <a:stCxn id="15" idx="0"/>
                    <a:endCxn id="13" idx="2"/>
                  </p:cNvCxnSpPr>
                  <p:nvPr/>
                </p:nvCxnSpPr>
                <p:spPr>
                  <a:xfrm rot="16200000" flipV="1">
                    <a:off x="2628900" y="4495800"/>
                    <a:ext cx="533400" cy="838200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" name="Group 50"/>
            <p:cNvGrpSpPr/>
            <p:nvPr/>
          </p:nvGrpSpPr>
          <p:grpSpPr>
            <a:xfrm>
              <a:off x="4953000" y="3012990"/>
              <a:ext cx="3352800" cy="3311610"/>
              <a:chOff x="4724400" y="2784390"/>
              <a:chExt cx="3352800" cy="331161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24400" y="2784390"/>
                <a:ext cx="3352800" cy="33116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24400" y="2784390"/>
                <a:ext cx="2667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package </a:t>
                </a:r>
                <a:r>
                  <a:rPr lang="en-US" sz="1000" dirty="0" err="1" smtClean="0">
                    <a:latin typeface="Consolas" pitchFamily="49" charset="0"/>
                    <a:cs typeface="Consolas" pitchFamily="49" charset="0"/>
                  </a:rPr>
                  <a:t>sufian.video.stream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05400" y="32004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Consolas" pitchFamily="49" charset="0"/>
                    <a:cs typeface="Consolas" pitchFamily="49" charset="0"/>
                  </a:rPr>
                  <a:t>Recorder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00600" y="3546390"/>
                <a:ext cx="17526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latin typeface="Consolas" pitchFamily="49" charset="0"/>
                    <a:cs typeface="Consolas" pitchFamily="49" charset="0"/>
                  </a:rPr>
                  <a:t>RecordingParameters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81800" y="354639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Consolas" pitchFamily="49" charset="0"/>
                    <a:cs typeface="Consolas" pitchFamily="49" charset="0"/>
                  </a:rPr>
                  <a:t>H264Test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81800" y="3200400"/>
                <a:ext cx="11430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latin typeface="Consolas" pitchFamily="49" charset="0"/>
                    <a:cs typeface="Consolas" pitchFamily="49" charset="0"/>
                  </a:rPr>
                  <a:t>Streamer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4953000" y="4003590"/>
                <a:ext cx="2971800" cy="1940010"/>
                <a:chOff x="4953000" y="4003590"/>
                <a:chExt cx="2971800" cy="194001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4953000" y="4003590"/>
                  <a:ext cx="2971800" cy="194001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953000" y="4003590"/>
                  <a:ext cx="2895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latin typeface="Consolas" pitchFamily="49" charset="0"/>
                      <a:cs typeface="Consolas" pitchFamily="49" charset="0"/>
                    </a:rPr>
                    <a:t>package </a:t>
                  </a:r>
                  <a:r>
                    <a:rPr lang="en-US" sz="1000" dirty="0" err="1" smtClean="0">
                      <a:latin typeface="Consolas" pitchFamily="49" charset="0"/>
                      <a:cs typeface="Consolas" pitchFamily="49" charset="0"/>
                    </a:rPr>
                    <a:t>sufian.video.stream.packetizer</a:t>
                  </a:r>
                  <a:endParaRPr lang="en-US" sz="1000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5029200" y="4724400"/>
                  <a:ext cx="2819400" cy="990600"/>
                  <a:chOff x="5029200" y="4384590"/>
                  <a:chExt cx="2819400" cy="990600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5715000" y="4384590"/>
                    <a:ext cx="1447800" cy="2286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err="1" smtClean="0">
                        <a:latin typeface="Consolas" pitchFamily="49" charset="0"/>
                        <a:cs typeface="Consolas" pitchFamily="49" charset="0"/>
                      </a:rPr>
                      <a:t>VideoPacketizer</a:t>
                    </a:r>
                    <a:endParaRPr lang="en-US" sz="1100" dirty="0"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029200" y="5146590"/>
                    <a:ext cx="1295400" cy="2286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smtClean="0">
                        <a:latin typeface="Consolas" pitchFamily="49" charset="0"/>
                        <a:cs typeface="Consolas" pitchFamily="49" charset="0"/>
                      </a:rPr>
                      <a:t>H263Packetizer</a:t>
                    </a:r>
                    <a:endParaRPr lang="en-US" sz="1100" dirty="0"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553200" y="5146590"/>
                    <a:ext cx="1295400" cy="2286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>
                        <a:latin typeface="Consolas" pitchFamily="49" charset="0"/>
                        <a:cs typeface="Consolas" pitchFamily="49" charset="0"/>
                      </a:rPr>
                      <a:t>H264Packetizer</a:t>
                    </a:r>
                    <a:endParaRPr lang="en-US" sz="1100" dirty="0"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cxnSp>
                <p:nvCxnSpPr>
                  <p:cNvPr id="38" name="Elbow Connector 37"/>
                  <p:cNvCxnSpPr>
                    <a:stCxn id="36" idx="0"/>
                    <a:endCxn id="35" idx="2"/>
                  </p:cNvCxnSpPr>
                  <p:nvPr/>
                </p:nvCxnSpPr>
                <p:spPr>
                  <a:xfrm rot="5400000" flipH="1" flipV="1">
                    <a:off x="5791200" y="4498890"/>
                    <a:ext cx="533400" cy="762000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Elbow Connector 38"/>
                  <p:cNvCxnSpPr>
                    <a:stCxn id="37" idx="0"/>
                    <a:endCxn id="35" idx="2"/>
                  </p:cNvCxnSpPr>
                  <p:nvPr/>
                </p:nvCxnSpPr>
                <p:spPr>
                  <a:xfrm rot="16200000" flipV="1">
                    <a:off x="6553200" y="4498890"/>
                    <a:ext cx="533400" cy="762000"/>
                  </a:xfrm>
                  <a:prstGeom prst="bent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non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5867400" y="4343400"/>
                  <a:ext cx="1143000" cy="22860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err="1" smtClean="0">
                      <a:latin typeface="Consolas" pitchFamily="49" charset="0"/>
                      <a:cs typeface="Consolas" pitchFamily="49" charset="0"/>
                    </a:rPr>
                    <a:t>RTPSocket</a:t>
                  </a:r>
                  <a:endParaRPr lang="en-US" sz="1100" dirty="0"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685800" y="1524000"/>
              <a:ext cx="2667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package </a:t>
              </a:r>
              <a:r>
                <a:rPr lang="en-US" sz="1000" dirty="0" err="1" smtClean="0">
                  <a:latin typeface="Consolas" pitchFamily="49" charset="0"/>
                  <a:cs typeface="Consolas" pitchFamily="49" charset="0"/>
                </a:rPr>
                <a:t>sufian.video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752600" y="1981200"/>
              <a:ext cx="5715000" cy="838200"/>
              <a:chOff x="1447800" y="1752600"/>
              <a:chExt cx="5715000" cy="8382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47800" y="1752600"/>
                <a:ext cx="5715000" cy="838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47800" y="1752600"/>
                <a:ext cx="2133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package </a:t>
                </a:r>
                <a:r>
                  <a:rPr lang="en-US" sz="1000" dirty="0" err="1" smtClean="0">
                    <a:latin typeface="Consolas" pitchFamily="49" charset="0"/>
                    <a:cs typeface="Consolas" pitchFamily="49" charset="0"/>
                  </a:rPr>
                  <a:t>sufian.video.duplex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828800" y="2133600"/>
                <a:ext cx="21336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latin typeface="Consolas" pitchFamily="49" charset="0"/>
                    <a:cs typeface="Consolas" pitchFamily="49" charset="0"/>
                  </a:rPr>
                  <a:t>StartActivity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95800" y="2133600"/>
                <a:ext cx="21336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err="1" smtClean="0">
                    <a:latin typeface="Consolas" pitchFamily="49" charset="0"/>
                    <a:cs typeface="Consolas" pitchFamily="49" charset="0"/>
                  </a:rPr>
                  <a:t>DuplexVideoActivity</a:t>
                </a:r>
                <a:endParaRPr lang="en-US" sz="11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381000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Packages and Classes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Streaming video</a:t>
            </a:r>
            <a:endParaRPr lang="en-US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705600" y="1447800"/>
            <a:ext cx="1066794" cy="533400"/>
            <a:chOff x="5085080" y="2286000"/>
            <a:chExt cx="782315" cy="533400"/>
          </a:xfrm>
        </p:grpSpPr>
        <p:sp>
          <p:nvSpPr>
            <p:cNvPr id="6" name="Rectangle 5"/>
            <p:cNvSpPr/>
            <p:nvPr/>
          </p:nvSpPr>
          <p:spPr>
            <a:xfrm>
              <a:off x="5085080" y="2286000"/>
              <a:ext cx="55372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itchFamily="49" charset="0"/>
                  <a:cs typeface="Consolas" pitchFamily="49" charset="0"/>
                </a:rPr>
                <a:t>Camera</a:t>
              </a:r>
              <a:endParaRPr lang="en-US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5532184" y="2440940"/>
              <a:ext cx="446902" cy="223520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" name="Straight Arrow Connector 13"/>
          <p:cNvCxnSpPr>
            <a:stCxn id="6" idx="1"/>
            <a:endCxn id="20" idx="3"/>
          </p:cNvCxnSpPr>
          <p:nvPr/>
        </p:nvCxnSpPr>
        <p:spPr>
          <a:xfrm flipH="1">
            <a:off x="5029200" y="1714500"/>
            <a:ext cx="1676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1219200" y="990600"/>
            <a:ext cx="5105400" cy="5410200"/>
            <a:chOff x="457200" y="990600"/>
            <a:chExt cx="5105400" cy="54102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2000" y="2133600"/>
              <a:ext cx="3657600" cy="1828800"/>
              <a:chOff x="609600" y="1143000"/>
              <a:chExt cx="3657600" cy="1828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447800" y="13716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MediaRecorder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0" y="2057400"/>
                <a:ext cx="1295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LocalSocket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  <a:p>
                <a:pPr algn="ctr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(sender)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1" idx="2"/>
                <a:endCxn id="12" idx="0"/>
              </p:cNvCxnSpPr>
              <p:nvPr/>
            </p:nvCxnSpPr>
            <p:spPr>
              <a:xfrm flipH="1">
                <a:off x="1409700" y="1676400"/>
                <a:ext cx="6858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09600" y="1658779"/>
                <a:ext cx="1295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Consolas" pitchFamily="49" charset="0"/>
                    <a:cs typeface="Consolas" pitchFamily="49" charset="0"/>
                  </a:rPr>
                  <a:t>setOutputFile</a:t>
                </a:r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()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9600" y="1143000"/>
                <a:ext cx="3505200" cy="18288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Recorder</a:t>
                </a:r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20" idx="3"/>
                <a:endCxn id="11" idx="3"/>
              </p:cNvCxnSpPr>
              <p:nvPr/>
            </p:nvCxnSpPr>
            <p:spPr>
              <a:xfrm flipH="1" flipV="1">
                <a:off x="2743200" y="1524000"/>
                <a:ext cx="13716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2590800" y="2057400"/>
                <a:ext cx="12954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LocalSocket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  <a:p>
                <a:pPr algn="ctr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(receiver)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133600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057400" y="2413686"/>
                <a:ext cx="541638" cy="41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1" idx="2"/>
                <a:endCxn id="20" idx="2"/>
              </p:cNvCxnSpPr>
              <p:nvPr/>
            </p:nvCxnSpPr>
            <p:spPr>
              <a:xfrm flipH="1">
                <a:off x="2362200" y="2514600"/>
                <a:ext cx="8763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667000" y="2667000"/>
                <a:ext cx="1371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Consolas" pitchFamily="49" charset="0"/>
                    <a:cs typeface="Consolas" pitchFamily="49" charset="0"/>
                  </a:rPr>
                  <a:t>getInputStream</a:t>
                </a:r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()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2895600" y="1430179"/>
                <a:ext cx="1371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Consolas" pitchFamily="49" charset="0"/>
                    <a:cs typeface="Consolas" pitchFamily="49" charset="0"/>
                  </a:rPr>
                  <a:t>setVideoSource</a:t>
                </a:r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()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9" name="Straight Arrow Connector 48"/>
            <p:cNvCxnSpPr>
              <a:stCxn id="20" idx="2"/>
              <a:endCxn id="80" idx="0"/>
            </p:cNvCxnSpPr>
            <p:nvPr/>
          </p:nvCxnSpPr>
          <p:spPr>
            <a:xfrm>
              <a:off x="2514600" y="3962400"/>
              <a:ext cx="309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219200" y="4038600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Consolas" pitchFamily="49" charset="0"/>
                  <a:cs typeface="Consolas" pitchFamily="49" charset="0"/>
                </a:rPr>
                <a:t>getInputStream</a:t>
              </a:r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()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7200" y="990600"/>
              <a:ext cx="5105400" cy="54102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Streamer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62000" y="1371600"/>
              <a:ext cx="18288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RecordingParameters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Straight Arrow Connector 75"/>
            <p:cNvCxnSpPr>
              <a:stCxn id="75" idx="2"/>
              <a:endCxn id="20" idx="0"/>
            </p:cNvCxnSpPr>
            <p:nvPr/>
          </p:nvCxnSpPr>
          <p:spPr>
            <a:xfrm>
              <a:off x="1676400" y="1752600"/>
              <a:ext cx="838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133600" y="18288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apply()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803190" y="4343400"/>
              <a:ext cx="3505200" cy="1905000"/>
              <a:chOff x="685800" y="3962400"/>
              <a:chExt cx="3505200" cy="1905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85800" y="3962400"/>
                <a:ext cx="3429000" cy="1905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VideoPacketizer</a:t>
                </a:r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14400" y="4953000"/>
                <a:ext cx="1828800" cy="76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RTPSocket</a:t>
                </a:r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88" name="Straight Arrow Connector 87"/>
              <p:cNvCxnSpPr>
                <a:stCxn id="80" idx="0"/>
                <a:endCxn id="104" idx="0"/>
              </p:cNvCxnSpPr>
              <p:nvPr/>
            </p:nvCxnSpPr>
            <p:spPr>
              <a:xfrm>
                <a:off x="2400300" y="3962400"/>
                <a:ext cx="4191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2743200" y="4191000"/>
                <a:ext cx="533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read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133600" y="4495800"/>
                <a:ext cx="1371600" cy="228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buffer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667000" y="4724400"/>
                <a:ext cx="533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parse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1447800" y="5257800"/>
                <a:ext cx="914400" cy="2286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packet</a:t>
                </a:r>
                <a:endParaRPr lang="en-US" sz="12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26" name="Straight Arrow Connector 125"/>
              <p:cNvCxnSpPr>
                <a:stCxn id="104" idx="2"/>
                <a:endCxn id="125" idx="0"/>
              </p:cNvCxnSpPr>
              <p:nvPr/>
            </p:nvCxnSpPr>
            <p:spPr>
              <a:xfrm flipH="1">
                <a:off x="1905000" y="4724400"/>
                <a:ext cx="9144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87" idx="0"/>
                <a:endCxn id="104" idx="1"/>
              </p:cNvCxnSpPr>
              <p:nvPr/>
            </p:nvCxnSpPr>
            <p:spPr>
              <a:xfrm flipV="1">
                <a:off x="1828800" y="4610100"/>
                <a:ext cx="304800" cy="34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990600" y="4630579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latin typeface="Consolas" pitchFamily="49" charset="0"/>
                    <a:cs typeface="Consolas" pitchFamily="49" charset="0"/>
                  </a:rPr>
                  <a:t>getBuffer</a:t>
                </a:r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()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55" name="Straight Arrow Connector 154"/>
              <p:cNvCxnSpPr>
                <a:stCxn id="125" idx="3"/>
                <a:endCxn id="87" idx="3"/>
              </p:cNvCxnSpPr>
              <p:nvPr/>
            </p:nvCxnSpPr>
            <p:spPr>
              <a:xfrm flipV="1">
                <a:off x="2362200" y="5334000"/>
                <a:ext cx="381000" cy="38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87" idx="3"/>
                <a:endCxn id="80" idx="3"/>
              </p:cNvCxnSpPr>
              <p:nvPr/>
            </p:nvCxnSpPr>
            <p:spPr>
              <a:xfrm flipV="1">
                <a:off x="2743200" y="4914900"/>
                <a:ext cx="1371600" cy="419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3200400" y="5105400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Consolas" pitchFamily="49" charset="0"/>
                    <a:cs typeface="Consolas" pitchFamily="49" charset="0"/>
                  </a:rPr>
                  <a:t>send()</a:t>
                </a:r>
                <a:endParaRPr lang="en-US" sz="10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62" name="Straight Arrow Connector 161"/>
            <p:cNvCxnSpPr>
              <a:stCxn id="80" idx="3"/>
              <a:endCxn id="66" idx="3"/>
            </p:cNvCxnSpPr>
            <p:nvPr/>
          </p:nvCxnSpPr>
          <p:spPr>
            <a:xfrm flipV="1">
              <a:off x="4232190" y="3695700"/>
              <a:ext cx="133041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72000" y="4800600"/>
              <a:ext cx="609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send()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5" name="Straight Arrow Connector 194"/>
            <p:cNvCxnSpPr>
              <a:stCxn id="20" idx="0"/>
              <a:endCxn id="11" idx="0"/>
            </p:cNvCxnSpPr>
            <p:nvPr/>
          </p:nvCxnSpPr>
          <p:spPr>
            <a:xfrm flipH="1">
              <a:off x="2247900" y="2133600"/>
              <a:ext cx="2667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0" name="Straight Arrow Connector 199"/>
          <p:cNvCxnSpPr>
            <a:stCxn id="66" idx="3"/>
            <a:endCxn id="212" idx="2"/>
          </p:cNvCxnSpPr>
          <p:nvPr/>
        </p:nvCxnSpPr>
        <p:spPr>
          <a:xfrm flipV="1">
            <a:off x="6324600" y="3688494"/>
            <a:ext cx="1447800" cy="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7543800" y="3383694"/>
            <a:ext cx="609600" cy="630192"/>
            <a:chOff x="6934200" y="3505200"/>
            <a:chExt cx="609600" cy="630192"/>
          </a:xfrm>
        </p:grpSpPr>
        <p:sp>
          <p:nvSpPr>
            <p:cNvPr id="212" name="Oval 211"/>
            <p:cNvSpPr/>
            <p:nvPr/>
          </p:nvSpPr>
          <p:spPr>
            <a:xfrm>
              <a:off x="7162800" y="3733800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c 222"/>
            <p:cNvSpPr/>
            <p:nvPr/>
          </p:nvSpPr>
          <p:spPr>
            <a:xfrm>
              <a:off x="7086600" y="3657600"/>
              <a:ext cx="304800" cy="325392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 223"/>
            <p:cNvSpPr/>
            <p:nvPr/>
          </p:nvSpPr>
          <p:spPr>
            <a:xfrm>
              <a:off x="7010400" y="3581400"/>
              <a:ext cx="457200" cy="477792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Arc 224"/>
            <p:cNvSpPr/>
            <p:nvPr/>
          </p:nvSpPr>
          <p:spPr>
            <a:xfrm>
              <a:off x="6934200" y="3505200"/>
              <a:ext cx="609600" cy="630192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6477000" y="36576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startStreaming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A Streamer object is created. Parameters for recording video is passed as a </a:t>
            </a:r>
            <a:r>
              <a:rPr lang="en-US" dirty="0" err="1" smtClean="0"/>
              <a:t>RecordingParameters</a:t>
            </a:r>
            <a:r>
              <a:rPr lang="en-US" dirty="0" smtClean="0"/>
              <a:t> object.</a:t>
            </a:r>
          </a:p>
          <a:p>
            <a:pPr marL="228600" indent="-228600">
              <a:buAutoNum type="arabicPeriod"/>
            </a:pPr>
            <a:r>
              <a:rPr lang="en-US" dirty="0" smtClean="0"/>
              <a:t>Inside the Streamer a Recorder object is created and the </a:t>
            </a:r>
            <a:r>
              <a:rPr lang="en-US" dirty="0" err="1" smtClean="0"/>
              <a:t>RecordingParameters</a:t>
            </a:r>
            <a:r>
              <a:rPr lang="en-US" dirty="0" smtClean="0"/>
              <a:t> are applied on it.</a:t>
            </a:r>
          </a:p>
          <a:p>
            <a:pPr marL="228600" indent="-228600">
              <a:buAutoNum type="arabicPeriod"/>
            </a:pPr>
            <a:r>
              <a:rPr lang="en-US" dirty="0" smtClean="0"/>
              <a:t>Optionally, a small dummy video file is recorded and parsed for H.264 parameters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Recorder starts recording.</a:t>
            </a:r>
          </a:p>
          <a:p>
            <a:pPr marL="228600" indent="-228600"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VideoPacketizer</a:t>
            </a:r>
            <a:r>
              <a:rPr lang="en-US" dirty="0" smtClean="0"/>
              <a:t> object is created depending on the encoder. The </a:t>
            </a:r>
            <a:r>
              <a:rPr lang="en-US" dirty="0" err="1" smtClean="0"/>
              <a:t>InputStream</a:t>
            </a:r>
            <a:r>
              <a:rPr lang="en-US" dirty="0" smtClean="0"/>
              <a:t> received from the Recorder is passed to it.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VideoPacketizer</a:t>
            </a:r>
            <a:r>
              <a:rPr lang="en-US" dirty="0" smtClean="0"/>
              <a:t> runs on a new thread.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VideoPacketizer</a:t>
            </a:r>
            <a:r>
              <a:rPr lang="en-US" dirty="0" smtClean="0"/>
              <a:t> creates its own </a:t>
            </a:r>
            <a:r>
              <a:rPr lang="en-US" dirty="0" err="1" smtClean="0"/>
              <a:t>RTPSocket</a:t>
            </a:r>
            <a:r>
              <a:rPr lang="en-US" dirty="0" smtClean="0"/>
              <a:t> for sending video stream.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RTPSocket</a:t>
            </a:r>
            <a:r>
              <a:rPr lang="en-US" dirty="0" smtClean="0"/>
              <a:t> has a buffer to write the video data on.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While the </a:t>
            </a:r>
            <a:r>
              <a:rPr lang="en-US" dirty="0" err="1" smtClean="0"/>
              <a:t>VideoPacketizer</a:t>
            </a:r>
            <a:r>
              <a:rPr lang="en-US" dirty="0" smtClean="0"/>
              <a:t> thread is running:</a:t>
            </a:r>
          </a:p>
          <a:p>
            <a:pPr marL="685800" lvl="1" indent="-228600">
              <a:buAutoNum type="alphaLcPeriod"/>
            </a:pPr>
            <a:r>
              <a:rPr lang="en-US" dirty="0" smtClean="0"/>
              <a:t>It reads data from the </a:t>
            </a:r>
            <a:r>
              <a:rPr lang="en-US" dirty="0" err="1" smtClean="0"/>
              <a:t>InputStream</a:t>
            </a:r>
            <a:r>
              <a:rPr lang="en-US" dirty="0" smtClean="0"/>
              <a:t> from the Recorder.</a:t>
            </a:r>
          </a:p>
          <a:p>
            <a:pPr marL="685800" lvl="1" indent="-228600">
              <a:buAutoNum type="alphaLcPeriod"/>
            </a:pPr>
            <a:r>
              <a:rPr lang="en-US" dirty="0" smtClean="0"/>
              <a:t>Analyzes the data and fills the </a:t>
            </a:r>
            <a:r>
              <a:rPr lang="en-US" dirty="0" err="1" smtClean="0"/>
              <a:t>RTPSocket’s</a:t>
            </a:r>
            <a:r>
              <a:rPr lang="en-US" dirty="0" smtClean="0"/>
              <a:t> buffer with it according to </a:t>
            </a:r>
            <a:r>
              <a:rPr lang="en-US" dirty="0" err="1" smtClean="0"/>
              <a:t>packetization</a:t>
            </a:r>
            <a:r>
              <a:rPr lang="en-US" dirty="0" smtClean="0"/>
              <a:t> rules.</a:t>
            </a:r>
          </a:p>
          <a:p>
            <a:pPr marL="685800" lvl="1" indent="-228600">
              <a:buAutoNum type="alphaLcPeriod"/>
            </a:pPr>
            <a:r>
              <a:rPr lang="en-US" dirty="0" smtClean="0"/>
              <a:t>Sends the data in buffer to the client through </a:t>
            </a:r>
            <a:r>
              <a:rPr lang="en-US" dirty="0" err="1" smtClean="0"/>
              <a:t>RTPSocket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Receiving video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391400" y="20574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VideoView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62800" y="3657600"/>
            <a:ext cx="609600" cy="630192"/>
            <a:chOff x="6934200" y="3505200"/>
            <a:chExt cx="609600" cy="630192"/>
          </a:xfrm>
        </p:grpSpPr>
        <p:sp>
          <p:nvSpPr>
            <p:cNvPr id="8" name="Oval 7"/>
            <p:cNvSpPr/>
            <p:nvPr/>
          </p:nvSpPr>
          <p:spPr>
            <a:xfrm>
              <a:off x="7162800" y="3733800"/>
              <a:ext cx="152400" cy="152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7086600" y="3657600"/>
              <a:ext cx="304800" cy="325392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>
              <a:off x="7010400" y="3581400"/>
              <a:ext cx="457200" cy="477792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934200" y="3505200"/>
              <a:ext cx="609600" cy="630192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85800" y="1371600"/>
            <a:ext cx="5638800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RTSPServer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>
            <a:stCxn id="8" idx="2"/>
            <a:endCxn id="14" idx="3"/>
          </p:cNvCxnSpPr>
          <p:nvPr/>
        </p:nvCxnSpPr>
        <p:spPr>
          <a:xfrm flipH="1" flipV="1">
            <a:off x="2667000" y="3733800"/>
            <a:ext cx="472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6" idx="2"/>
          </p:cNvCxnSpPr>
          <p:nvPr/>
        </p:nvCxnSpPr>
        <p:spPr>
          <a:xfrm flipV="1">
            <a:off x="2667000" y="2438400"/>
            <a:ext cx="525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90600" y="3200400"/>
            <a:ext cx="2971800" cy="1066800"/>
            <a:chOff x="990600" y="1828800"/>
            <a:chExt cx="2971800" cy="1066800"/>
          </a:xfrm>
          <a:noFill/>
        </p:grpSpPr>
        <p:sp>
          <p:nvSpPr>
            <p:cNvPr id="13" name="Rectangle 12"/>
            <p:cNvSpPr/>
            <p:nvPr/>
          </p:nvSpPr>
          <p:spPr>
            <a:xfrm>
              <a:off x="990600" y="1828800"/>
              <a:ext cx="2971800" cy="10668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VideoPipe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2209800"/>
              <a:ext cx="1371600" cy="3048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 err="1" smtClean="0">
                  <a:latin typeface="Consolas" pitchFamily="49" charset="0"/>
                  <a:cs typeface="Consolas" pitchFamily="49" charset="0"/>
                </a:rPr>
                <a:t>DatagramSocket</a:t>
              </a:r>
              <a:endParaRPr lang="en-US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2438400"/>
              <a:ext cx="83820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receive()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800" y="1981200"/>
              <a:ext cx="83820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nsolas" pitchFamily="49" charset="0"/>
                  <a:cs typeface="Consolas" pitchFamily="49" charset="0"/>
                </a:rPr>
                <a:t>send()</a:t>
              </a:r>
              <a:endParaRPr lang="en-US" sz="1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14400" y="1905000"/>
            <a:ext cx="1295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ServerSocket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Straight Arrow Connector 25"/>
          <p:cNvCxnSpPr>
            <a:stCxn id="6" idx="1"/>
            <a:endCxn id="25" idx="3"/>
          </p:cNvCxnSpPr>
          <p:nvPr/>
        </p:nvCxnSpPr>
        <p:spPr>
          <a:xfrm flipH="1" flipV="1">
            <a:off x="2209800" y="2057400"/>
            <a:ext cx="5181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19812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start()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Straight Arrow Connector 39"/>
          <p:cNvCxnSpPr>
            <a:endCxn id="13" idx="0"/>
          </p:cNvCxnSpPr>
          <p:nvPr/>
        </p:nvCxnSpPr>
        <p:spPr>
          <a:xfrm>
            <a:off x="2057400" y="27432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25146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startForwarding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An </a:t>
            </a:r>
            <a:r>
              <a:rPr lang="en-US" dirty="0" err="1" smtClean="0"/>
              <a:t>RTSPServer</a:t>
            </a:r>
            <a:r>
              <a:rPr lang="en-US" dirty="0" smtClean="0"/>
              <a:t> is created on a new thread. The decoder is specified at start.</a:t>
            </a:r>
          </a:p>
          <a:p>
            <a:pPr marL="228600" indent="-228600">
              <a:buAutoNum type="arabicPeriod"/>
            </a:pPr>
            <a:r>
              <a:rPr lang="en-US" dirty="0" smtClean="0"/>
              <a:t>Depending on the decoder </a:t>
            </a:r>
            <a:r>
              <a:rPr lang="en-US" dirty="0" err="1" smtClean="0"/>
              <a:t>RTSPServer</a:t>
            </a:r>
            <a:r>
              <a:rPr lang="en-US" dirty="0" smtClean="0"/>
              <a:t> creates a </a:t>
            </a:r>
            <a:r>
              <a:rPr lang="en-US" dirty="0" err="1" smtClean="0"/>
              <a:t>VideoPipe</a:t>
            </a:r>
            <a:r>
              <a:rPr lang="en-US" dirty="0" smtClean="0"/>
              <a:t> object.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VideoPipe</a:t>
            </a:r>
            <a:r>
              <a:rPr lang="en-US" dirty="0" smtClean="0"/>
              <a:t> runs on a new thread.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VideoPipe</a:t>
            </a:r>
            <a:r>
              <a:rPr lang="en-US" dirty="0" smtClean="0"/>
              <a:t> continuously receives the RTP packet addressed to it.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The server waits until the </a:t>
            </a:r>
            <a:r>
              <a:rPr lang="en-US" dirty="0" err="1" smtClean="0"/>
              <a:t>VideoPipe</a:t>
            </a:r>
            <a:r>
              <a:rPr lang="en-US" dirty="0" smtClean="0"/>
              <a:t> is ready for forwarding packets</a:t>
            </a:r>
            <a:r>
              <a:rPr lang="en-US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dirty="0" smtClean="0"/>
              <a:t>After </a:t>
            </a:r>
            <a:r>
              <a:rPr lang="en-US" dirty="0" err="1" smtClean="0"/>
              <a:t>VideoPipe</a:t>
            </a:r>
            <a:r>
              <a:rPr lang="en-US" dirty="0" smtClean="0"/>
              <a:t> gets ready, the </a:t>
            </a:r>
            <a:r>
              <a:rPr lang="en-US" dirty="0" err="1" smtClean="0"/>
              <a:t>RTSPServer</a:t>
            </a:r>
            <a:r>
              <a:rPr lang="en-US" dirty="0" smtClean="0"/>
              <a:t> receives requests from client and responds to it until its thread is stopped.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VideoView</a:t>
            </a:r>
            <a:r>
              <a:rPr lang="en-US" dirty="0" smtClean="0"/>
              <a:t> is provided with the RTSP link of the video stream.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VideoView</a:t>
            </a:r>
            <a:r>
              <a:rPr lang="en-US" dirty="0" smtClean="0"/>
              <a:t> initiates an RTSP session with </a:t>
            </a:r>
            <a:r>
              <a:rPr lang="en-US" dirty="0" err="1" smtClean="0"/>
              <a:t>RTSPServer</a:t>
            </a:r>
            <a:r>
              <a:rPr lang="en-US" dirty="0" smtClean="0"/>
              <a:t>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VideoView</a:t>
            </a:r>
            <a:r>
              <a:rPr lang="en-US" dirty="0" smtClean="0"/>
              <a:t> sends OPTIONS, DESCRIBE, SETUP, PLAY, PAUSE and TEARDOWN requests to server.</a:t>
            </a:r>
          </a:p>
          <a:p>
            <a:pPr marL="228600" indent="-228600">
              <a:buAutoNum type="arabicPeriod"/>
            </a:pPr>
            <a:r>
              <a:rPr lang="en-US" dirty="0" smtClean="0"/>
              <a:t> After receiving the PLAY request, </a:t>
            </a:r>
            <a:r>
              <a:rPr lang="en-US" dirty="0" err="1" smtClean="0"/>
              <a:t>VideoPipe</a:t>
            </a:r>
            <a:r>
              <a:rPr lang="en-US" dirty="0" smtClean="0"/>
              <a:t> starts forwarding the packets to the specified port in the SETUP request.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VideoPipe</a:t>
            </a:r>
            <a:r>
              <a:rPr lang="en-US" dirty="0" smtClean="0"/>
              <a:t> keeps forwarding until the thread is stopped.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384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Android Video Dialer Workflow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</dc:creator>
  <cp:lastModifiedBy>reve</cp:lastModifiedBy>
  <cp:revision>53</cp:revision>
  <dcterms:created xsi:type="dcterms:W3CDTF">2006-08-16T00:00:00Z</dcterms:created>
  <dcterms:modified xsi:type="dcterms:W3CDTF">2012-11-15T09:37:54Z</dcterms:modified>
</cp:coreProperties>
</file>