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5" r:id="rId3"/>
    <p:sldId id="278" r:id="rId4"/>
    <p:sldId id="266" r:id="rId5"/>
    <p:sldId id="271" r:id="rId6"/>
    <p:sldId id="267" r:id="rId7"/>
    <p:sldId id="272" r:id="rId8"/>
    <p:sldId id="268" r:id="rId9"/>
    <p:sldId id="270" r:id="rId10"/>
    <p:sldId id="273" r:id="rId11"/>
    <p:sldId id="269" r:id="rId12"/>
    <p:sldId id="274" r:id="rId13"/>
    <p:sldId id="275" r:id="rId14"/>
    <p:sldId id="276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8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201150-E504-4D90-B3F7-520C48E50F8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46047C-3583-46A7-AFE6-6115D3626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9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49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– </a:t>
            </a:r>
            <a:r>
              <a:rPr lang="en-US" sz="2800" dirty="0" smtClean="0"/>
              <a:t>Flow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4913" y="1737360"/>
            <a:ext cx="9983133" cy="213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Avoid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compound conditional expressions – use Boolean variables to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split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parts into multiple manageable expressions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Bad!</a:t>
            </a:r>
            <a:b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b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isTiedHigh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isValid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isHighScore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! 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isTiedHigh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isValid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endParaRPr lang="en-US" sz="1050" dirty="0" smtClean="0">
              <a:latin typeface="Courier New" panose="020703090202050204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- </a:t>
            </a:r>
            <a:r>
              <a:rPr lang="en-US" sz="2800" dirty="0"/>
              <a:t>Variables &amp;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876" y="1737360"/>
            <a:ext cx="9973803" cy="436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to initialize variables where you declare them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 choose the simplest data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wherever required.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17" y="1990009"/>
            <a:ext cx="3493691" cy="12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66" y="2222350"/>
            <a:ext cx="2857500" cy="733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2899" y="2675121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4344" y="2458257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603" y="3527694"/>
            <a:ext cx="2486025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840" y="4275210"/>
            <a:ext cx="2324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- </a:t>
            </a:r>
            <a:r>
              <a:rPr lang="en-US" sz="2800" dirty="0"/>
              <a:t>Variables &amp;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876" y="1737360"/>
            <a:ext cx="997380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use </a:t>
            </a: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any non-fractional numeric values that will fit the </a:t>
            </a: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datatype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even variables for nonnegative numbers.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use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long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variables potentially containing values too large for an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105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-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32 bit (7 digits)</a:t>
            </a:r>
          </a:p>
          <a:p>
            <a:pPr lvl="1">
              <a:lnSpc>
                <a:spcPct val="115000"/>
              </a:lnSpc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long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- 64 bit (15-16 digits)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to use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double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fractional numbers to ensure decimal precision in calculations.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use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float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fractional numbers that will not fit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double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decimal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use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decimal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fractional numbers must be rounded to a fixed precision for calculations. Typically this will involve money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Float - 32 bit (7 digits)</a:t>
            </a: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Double - 64 bit (15-16 digits)</a:t>
            </a: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Decimal - 128 bit (28-29 significant digits)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constants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simple types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Prefer </a:t>
            </a: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String.Format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() </a:t>
            </a:r>
            <a:r>
              <a:rPr lang="en-US" sz="1050" dirty="0"/>
              <a:t>or </a:t>
            </a: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StringBuilder</a:t>
            </a:r>
            <a:r>
              <a:rPr lang="en-US" sz="1050" dirty="0"/>
              <a:t> over string </a:t>
            </a:r>
            <a:r>
              <a:rPr lang="en-US" sz="1050" dirty="0" smtClean="0"/>
              <a:t>concatenation.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Always use the built-in C# data type aliases, not the .NET common type system (CTS).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Example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short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System.Int16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</a:b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System.Int32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</a:b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long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System.Int64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</a:b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string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050" dirty="0" err="1" smtClean="0"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System.String</a:t>
            </a:r>
            <a:endParaRPr lang="en-US" sz="1050" dirty="0" smtClean="0"/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declare member variables as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Use properties to provide access to them with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or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internal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modifiers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3128" y="2635539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54" y="4878251"/>
            <a:ext cx="1308326" cy="13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checklist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Common points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Proper namespace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Remove unused references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Proper indenting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Remove unused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Regions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Spelling mistakes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Comments – as description at interface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Use of string builder / </a:t>
            </a:r>
            <a:r>
              <a:rPr lang="en-US" sz="1600" dirty="0" err="1" smtClean="0">
                <a:solidFill>
                  <a:schemeClr val="tx1"/>
                </a:solidFill>
              </a:rPr>
              <a:t>todo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5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09" y="3096563"/>
            <a:ext cx="5051810" cy="2911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751" y="3096563"/>
            <a:ext cx="4779218" cy="25305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3465390" cy="125082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Mainly used for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Instantly traverse the entire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navigate to any file /symbol</a:t>
            </a:r>
          </a:p>
          <a:p>
            <a:pPr marL="201168" lvl="1" indent="0">
              <a:buNone/>
            </a:pPr>
            <a:r>
              <a:rPr lang="en-US" dirty="0" smtClean="0"/>
              <a:t> 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 smtClean="0"/>
          </a:p>
          <a:p>
            <a:pPr marL="201168" lvl="1" indent="0">
              <a:buFont typeface="Calibri" pitchFamily="34" charset="0"/>
              <a:buNone/>
            </a:pPr>
            <a:endParaRPr lang="en-US" dirty="0" smtClean="0"/>
          </a:p>
          <a:p>
            <a:pPr marL="201168" lvl="1" indent="0">
              <a:buFont typeface="Calibri" pitchFamily="34" charset="0"/>
              <a:buNone/>
            </a:pPr>
            <a:endParaRPr lang="en-U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58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635" y="173736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Code </a:t>
            </a:r>
            <a:r>
              <a:rPr lang="en-US" dirty="0"/>
              <a:t>Quality </a:t>
            </a: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Detecting Errors and Code </a:t>
            </a:r>
            <a:r>
              <a:rPr lang="en-US" dirty="0" smtClean="0"/>
              <a:t>Smells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Detects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Unreachable code areas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Hints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Quick fixes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Refactoring suggestions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Safely changing base of the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Renaming / Adjusting name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Code cleanup</a:t>
            </a:r>
          </a:p>
          <a:p>
            <a:pPr marL="0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9" y="1737360"/>
            <a:ext cx="3655753" cy="159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18" y="2419893"/>
            <a:ext cx="5005419" cy="1822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18" y="4242315"/>
            <a:ext cx="5138856" cy="14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Terminology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/>
          </a:bodyPr>
          <a:lstStyle/>
          <a:p>
            <a:pPr fontAlgn="t"/>
            <a:r>
              <a:rPr lang="en-US" dirty="0" smtClean="0"/>
              <a:t>Use of </a:t>
            </a:r>
            <a:r>
              <a:rPr lang="en-US" dirty="0" err="1" smtClean="0"/>
              <a:t>resharper</a:t>
            </a:r>
            <a:r>
              <a:rPr lang="en-US" dirty="0" smtClean="0"/>
              <a:t> is must</a:t>
            </a:r>
          </a:p>
          <a:p>
            <a:pPr fontAlgn="t"/>
            <a:r>
              <a:rPr lang="en-US" dirty="0" smtClean="0"/>
              <a:t>Code </a:t>
            </a:r>
            <a:r>
              <a:rPr lang="en-US" dirty="0" smtClean="0"/>
              <a:t>will be committed only after confirming (self) that the coding guideline is followed</a:t>
            </a:r>
          </a:p>
          <a:p>
            <a:pPr fontAlgn="t"/>
            <a:r>
              <a:rPr lang="en-US" dirty="0" smtClean="0"/>
              <a:t>Policy to compile every </a:t>
            </a:r>
            <a:r>
              <a:rPr lang="en-US" dirty="0" err="1" smtClean="0"/>
              <a:t>checkin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17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Terminology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dirty="0"/>
              <a:t>The following terminology is referenced </a:t>
            </a:r>
            <a:r>
              <a:rPr lang="en-US" dirty="0" smtClean="0"/>
              <a:t>throughout presentation</a:t>
            </a:r>
          </a:p>
          <a:p>
            <a:pPr fontAlgn="t">
              <a:buFont typeface="Wingdings" panose="05000000000000000000" pitchFamily="2" charset="2"/>
              <a:buChar char="§"/>
            </a:pPr>
            <a:r>
              <a:rPr lang="en-US" sz="1600" b="1" dirty="0" smtClean="0"/>
              <a:t>Camel Case</a:t>
            </a:r>
          </a:p>
          <a:p>
            <a:pPr marL="292608" lvl="1" indent="0" fontAlgn="t">
              <a:buNone/>
            </a:pPr>
            <a:r>
              <a:rPr lang="en-US" sz="1000" dirty="0" smtClean="0"/>
              <a:t>A </a:t>
            </a:r>
            <a:r>
              <a:rPr lang="en-US" sz="1000" dirty="0"/>
              <a:t>word with the first letter lowercase, and the first letter of each subsequent word-part capitalized.</a:t>
            </a:r>
            <a:br>
              <a:rPr lang="en-US" sz="1000" dirty="0"/>
            </a:br>
            <a:r>
              <a:rPr lang="en-US" sz="1000" b="1" dirty="0"/>
              <a:t>Example: </a:t>
            </a:r>
            <a:r>
              <a:rPr lang="en-US" sz="1000" b="1" dirty="0" err="1"/>
              <a:t>customerName</a:t>
            </a:r>
            <a:endParaRPr lang="en-US" sz="1000" b="1" dirty="0"/>
          </a:p>
          <a:p>
            <a:pPr fontAlgn="t">
              <a:buFont typeface="Wingdings" panose="05000000000000000000" pitchFamily="2" charset="2"/>
              <a:buChar char="§"/>
            </a:pPr>
            <a:r>
              <a:rPr lang="en-US" sz="1600" b="1" dirty="0" smtClean="0"/>
              <a:t>Pascal Case</a:t>
            </a:r>
          </a:p>
          <a:p>
            <a:pPr marL="292608" lvl="1" indent="0" fontAlgn="t">
              <a:buNone/>
            </a:pPr>
            <a:r>
              <a:rPr lang="en-US" sz="1000" dirty="0" smtClean="0"/>
              <a:t>A word with the first letter capitalized, and the first letter of each subsequent word-part capitalized.</a:t>
            </a:r>
            <a:br>
              <a:rPr lang="en-US" sz="1000" dirty="0" smtClean="0"/>
            </a:br>
            <a:r>
              <a:rPr lang="en-US" sz="1000" b="1" dirty="0" smtClean="0"/>
              <a:t>Example: </a:t>
            </a:r>
            <a:r>
              <a:rPr lang="en-US" sz="1000" b="1" dirty="0" err="1" smtClean="0"/>
              <a:t>CustomerName</a:t>
            </a:r>
            <a:endParaRPr lang="en-US" sz="2400" b="1" dirty="0" smtClean="0"/>
          </a:p>
          <a:p>
            <a:pPr marL="91440" lvl="1" indent="-91440" fontAlgn="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smtClean="0"/>
              <a:t>Access Modifier</a:t>
            </a:r>
          </a:p>
          <a:p>
            <a:pPr marL="182880" lvl="2" indent="0" fontAlgn="t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000" dirty="0" smtClean="0"/>
              <a:t>C</a:t>
            </a:r>
            <a:r>
              <a:rPr lang="en-US" sz="1000" dirty="0"/>
              <a:t># keywords </a:t>
            </a:r>
            <a:r>
              <a:rPr lang="en-US" sz="1000" b="1" dirty="0"/>
              <a:t>public, protected, internal, and private</a:t>
            </a:r>
            <a:r>
              <a:rPr lang="en-US" sz="1000" dirty="0"/>
              <a:t> declare the allowed code-accessibility of types and their members. Although default access modifiers vary, classes and most other </a:t>
            </a:r>
            <a:r>
              <a:rPr lang="en-US" sz="1000" dirty="0" smtClean="0"/>
              <a:t>      members </a:t>
            </a:r>
            <a:r>
              <a:rPr lang="en-US" sz="1000" dirty="0"/>
              <a:t>use the default of private. Notable exceptions are interfaces and </a:t>
            </a:r>
            <a:r>
              <a:rPr lang="en-US" sz="1000" dirty="0" err="1"/>
              <a:t>enums</a:t>
            </a:r>
            <a:r>
              <a:rPr lang="en-US" sz="1000" dirty="0"/>
              <a:t> which both default to public</a:t>
            </a:r>
          </a:p>
          <a:p>
            <a:pPr marL="91440" lvl="1" indent="-91440" fontAlgn="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 smtClean="0"/>
              <a:t>Hungarian Notation</a:t>
            </a:r>
          </a:p>
          <a:p>
            <a:pPr marL="292608" lvl="1" indent="0" fontAlgn="t">
              <a:buNone/>
            </a:pPr>
            <a:r>
              <a:rPr lang="en-US" sz="1000" dirty="0" smtClean="0"/>
              <a:t>Hungarian notation is an identifier naming convention in computer programming, in which the name of a variable or function indicates its type or intended use</a:t>
            </a:r>
          </a:p>
          <a:p>
            <a:pPr marL="292608" lvl="1" indent="0" fontAlgn="t">
              <a:buNone/>
            </a:pPr>
            <a:r>
              <a:rPr lang="en-US" sz="1000" b="1" dirty="0" smtClean="0"/>
              <a:t>Examples</a:t>
            </a:r>
            <a:r>
              <a:rPr lang="en-US" sz="1000" b="1" dirty="0"/>
              <a:t>:</a:t>
            </a:r>
          </a:p>
          <a:p>
            <a:pPr marL="464058" lvl="1" indent="-171450" fontAlgn="t"/>
            <a:r>
              <a:rPr lang="en-US" sz="1000" b="1" dirty="0" err="1" smtClean="0"/>
              <a:t>strFirstName</a:t>
            </a:r>
            <a:r>
              <a:rPr lang="en-US" sz="1000" b="1" dirty="0" smtClean="0"/>
              <a:t> </a:t>
            </a:r>
            <a:r>
              <a:rPr lang="en-US" sz="1000" b="1" dirty="0"/>
              <a:t>- </a:t>
            </a:r>
            <a:r>
              <a:rPr lang="en-US" sz="1000" dirty="0"/>
              <a:t>this can just be </a:t>
            </a:r>
            <a:r>
              <a:rPr lang="en-US" sz="1000" dirty="0" err="1"/>
              <a:t>firstName</a:t>
            </a:r>
            <a:r>
              <a:rPr lang="en-US" sz="1000" dirty="0"/>
              <a:t> since it's obvious what it's for, the type isn't that important and should be obvious in this case. If not obvious, the IDE can help you with that.</a:t>
            </a:r>
          </a:p>
          <a:p>
            <a:pPr marL="464058" lvl="1" indent="-171450" fontAlgn="t">
              <a:lnSpc>
                <a:spcPct val="100000"/>
              </a:lnSpc>
            </a:pPr>
            <a:r>
              <a:rPr lang="en-US" sz="1000" b="1" dirty="0" err="1"/>
              <a:t>txtFirstName</a:t>
            </a:r>
            <a:r>
              <a:rPr lang="en-US" sz="1000" b="1" dirty="0"/>
              <a:t> - </a:t>
            </a:r>
            <a:r>
              <a:rPr lang="en-US" sz="1000" dirty="0"/>
              <a:t>this can change to </a:t>
            </a:r>
            <a:r>
              <a:rPr lang="en-US" sz="1000" dirty="0" err="1"/>
              <a:t>FirstNameTextBox</a:t>
            </a:r>
            <a:r>
              <a:rPr lang="en-US" sz="1000" dirty="0"/>
              <a:t> or </a:t>
            </a:r>
            <a:r>
              <a:rPr lang="en-US" sz="1000" dirty="0" err="1"/>
              <a:t>FirstName_TextBox</a:t>
            </a:r>
            <a:r>
              <a:rPr lang="en-US" sz="1000" dirty="0"/>
              <a:t>. It reads better and you know it's a control and not just the text.</a:t>
            </a:r>
          </a:p>
          <a:p>
            <a:pPr marL="464058" lvl="1" indent="-171450" fontAlgn="t">
              <a:lnSpc>
                <a:spcPct val="110000"/>
              </a:lnSpc>
            </a:pPr>
            <a:r>
              <a:rPr lang="en-US" sz="1000" b="1" dirty="0" err="1" smtClean="0"/>
              <a:t>ixArray</a:t>
            </a:r>
            <a:r>
              <a:rPr lang="en-US" sz="1000" b="1" dirty="0" smtClean="0"/>
              <a:t> </a:t>
            </a:r>
            <a:r>
              <a:rPr lang="en-US" sz="1000" b="1" dirty="0"/>
              <a:t>(index to array) - </a:t>
            </a:r>
            <a:r>
              <a:rPr lang="en-US" sz="1000" dirty="0"/>
              <a:t>ix is a bit obscure. Try </a:t>
            </a:r>
            <a:r>
              <a:rPr lang="en-US" sz="1000" dirty="0" err="1"/>
              <a:t>arrayIndex</a:t>
            </a:r>
            <a:r>
              <a:rPr lang="en-US" sz="1000" dirty="0" smtClean="0"/>
              <a:t>.</a:t>
            </a:r>
          </a:p>
          <a:p>
            <a:pPr marL="464058" lvl="1" indent="-171450" fontAlgn="t">
              <a:lnSpc>
                <a:spcPct val="11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3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Naming </a:t>
            </a:r>
            <a:r>
              <a:rPr lang="en-GB" dirty="0" smtClean="0"/>
              <a:t>Conventions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28119"/>
              </p:ext>
            </p:extLst>
          </p:nvPr>
        </p:nvGraphicFramePr>
        <p:xfrm>
          <a:off x="1096961" y="2026158"/>
          <a:ext cx="808062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Protected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Private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Match Assembly &amp; Namespace.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Source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Match contained class.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 where possible.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Namespace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Partial Project/Assembly match.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 or Struct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Add suffix of subclass.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Prefix with a capital I.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Generic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 T or K as Type identifier.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 a Verb or Verb-Object pair.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 not prefix with Get or Set.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7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_c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Only use Private fields. 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No Hungarian Notation!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_c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Static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_c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Only use Private fields.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Options are also </a:t>
                      </a:r>
                      <a:r>
                        <a:rPr lang="en-US" sz="1100" dirty="0" err="1">
                          <a:effectLst/>
                        </a:rPr>
                        <a:t>PascalCase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Delegate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Inline Variable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Avoid single-character and enumerated names.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77589" y="2007620"/>
            <a:ext cx="2364378" cy="131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u="sng" cap="small" dirty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“c” = </a:t>
            </a:r>
            <a:r>
              <a:rPr lang="en-GB" sz="1200" u="sng" cap="small" dirty="0" err="1" smtClean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camelCase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u="sng" cap="small" dirty="0" smtClean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“P” = </a:t>
            </a:r>
            <a:r>
              <a:rPr lang="en-GB" sz="1200" u="sng" cap="small" dirty="0" err="1" smtClean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PascalCase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u="sng" cap="small" dirty="0" smtClean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“_” </a:t>
            </a:r>
            <a:r>
              <a:rPr lang="en-GB" sz="1200" u="sng" cap="small" dirty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Prefix with _Underscore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u="sng" cap="small" dirty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“x” = Not Applicable.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Naming </a:t>
            </a:r>
            <a:r>
              <a:rPr lang="en-GB" dirty="0" smtClean="0"/>
              <a:t>Conventions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40" y="1850827"/>
            <a:ext cx="3861771" cy="4340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73" y="1813505"/>
            <a:ext cx="3585579" cy="4378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764" y="3387013"/>
            <a:ext cx="2932436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- </a:t>
            </a:r>
            <a:r>
              <a:rPr lang="en-US" sz="2800" dirty="0" smtClean="0"/>
              <a:t>General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1868989"/>
            <a:ext cx="10058400" cy="381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Do not omit access modifiers. Explicitly declare all identifiers with the appropriate access modifier instead of allowing the default.</a:t>
            </a:r>
          </a:p>
          <a:p>
            <a:pPr indent="449580">
              <a:lnSpc>
                <a:spcPct val="115000"/>
              </a:lnSpc>
            </a:pPr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Bad!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WriteEvent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{…}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Good!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WriteEvent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{…}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Avoid putting multiple classes in a single file.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 place curly braces (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{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}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a new line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 use curly braces (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{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}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in conditional statements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1" y="3696301"/>
            <a:ext cx="1819275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27" y="3191476"/>
            <a:ext cx="1800225" cy="1419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6039" y="3901088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963731" y="4153501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01" y="4865261"/>
            <a:ext cx="20288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53" y="4742330"/>
            <a:ext cx="1800225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179" y="4742330"/>
            <a:ext cx="184785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43491" y="5471320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003755" y="5097303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9194" y="5497353"/>
            <a:ext cx="2648482" cy="481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Confused!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wonder if the author intended</a:t>
            </a:r>
          </a:p>
        </p:txBody>
      </p:sp>
    </p:spTree>
    <p:extLst>
      <p:ext uri="{BB962C8B-B14F-4D97-AF65-F5344CB8AC3E}">
        <p14:creationId xmlns:p14="http://schemas.microsoft.com/office/powerpoint/2010/main" val="3325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3293"/>
            <a:ext cx="10058400" cy="1450757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- </a:t>
            </a:r>
            <a:r>
              <a:rPr lang="en-US" sz="2800" dirty="0" smtClean="0"/>
              <a:t>General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1645045"/>
            <a:ext cx="100584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 use a Tab &amp; Indention size of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each variable independently – not in the same statement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 namespace “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statements together at the top of file. Group .NET namespaces above custom namespaces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       Group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class implementation by type in the following order: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 variables.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Constructors &amp;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Finalizers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Nested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Enums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Classes.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5.        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 within type groups based upon access modifier and visibility: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217" y="2465701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3" y="2227576"/>
            <a:ext cx="2962275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86" y="2218051"/>
            <a:ext cx="1762125" cy="4953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44868" y="3901280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353307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18" y="3048232"/>
            <a:ext cx="4645555" cy="126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587" y="3072537"/>
            <a:ext cx="5468586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 - </a:t>
            </a:r>
            <a:r>
              <a:rPr lang="en-US" sz="2800" dirty="0" smtClean="0"/>
              <a:t>Commenting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1908469"/>
            <a:ext cx="10058400" cy="343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comments should be written in the same language, be grammatically correct, and contain appropriate punctuation.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</a:t>
            </a: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///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 never </a:t>
            </a: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/* … */</a:t>
            </a:r>
            <a:endParaRPr lang="en-US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not “flowerbox” comment blocks.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</a:t>
            </a: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***************************************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Comment block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***************************************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      Use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inline-comments to explain assumptions, known issues, and algorithm insights.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" marR="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Do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use inline-comments to explain obvious code. Well written code is self documenting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      Only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comments for bad code to say “fix this code” – otherwise remove, or rewrite the code!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      Include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comments using Task-List keyword flags to allow comment-filtering.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</a:t>
            </a: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TODO: Place Database Code </a:t>
            </a:r>
            <a:r>
              <a:rPr lang="en-US" sz="1050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Here (Ctrl + W+ T)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UNDONE: Removed P\Invoke Call due to errors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05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 HACK: Temporary fix until able to refactor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       Always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C# comment-blocks (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///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internal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       Only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C# comment-blocks for documenting the API.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     Always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&lt;summary&gt;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comments. Include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param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&gt;, &lt;return&gt;,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&lt;exception&gt;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sections where applicable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80" y="2856497"/>
            <a:ext cx="5080258" cy="1541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2006" y="3066933"/>
            <a:ext cx="1459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obvious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35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 – </a:t>
            </a:r>
            <a:r>
              <a:rPr lang="en-US" sz="2800" dirty="0" smtClean="0"/>
              <a:t>Flow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4913" y="1737360"/>
            <a:ext cx="9983133" cy="3994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Avoid invoking methods within a conditional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Example: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b="1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b="1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b="1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50" b="1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    Use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ternary conditional operator only for trivial conditions. Avoid complex or compound ternary operations.</a:t>
            </a:r>
            <a:b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Example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b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en-US" sz="1050" b="1" dirty="0" smtClean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3.       Avoid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evaluating Boolean conditions against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true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or </a:t>
            </a:r>
            <a:r>
              <a:rPr lang="en-US" sz="105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LucidaConsole"/>
              </a:rPr>
              <a:t>false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US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Example: </a:t>
            </a:r>
            <a:br>
              <a:rPr lang="en-US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b="1" dirty="0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Bad!</a:t>
            </a:r>
            <a:b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isValid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b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isValid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05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050" dirty="0" smtClean="0"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n-US" sz="1050" dirty="0" smtClean="0">
              <a:latin typeface="Courier New" panose="020703090202050204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35" y="2226711"/>
            <a:ext cx="3333750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81" y="1772815"/>
            <a:ext cx="2667000" cy="1285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82846" y="2746151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92914" y="2724155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60" y="3361972"/>
            <a:ext cx="48196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635" y="3509869"/>
            <a:ext cx="2705100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78892" y="3728539"/>
            <a:ext cx="731290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Bad!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8961" y="3505205"/>
            <a:ext cx="864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Good!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7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1044</Words>
  <Application>Microsoft Office PowerPoint</Application>
  <PresentationFormat>Widescreen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LucidaConsole</vt:lpstr>
      <vt:lpstr>Times New Roman</vt:lpstr>
      <vt:lpstr>Wingdings</vt:lpstr>
      <vt:lpstr>Retrospect</vt:lpstr>
      <vt:lpstr>Coding Guidelines</vt:lpstr>
      <vt:lpstr>Terminology &amp; Definitions</vt:lpstr>
      <vt:lpstr>Terminology &amp; Definitions</vt:lpstr>
      <vt:lpstr>Naming Conventions</vt:lpstr>
      <vt:lpstr>Naming Conventions</vt:lpstr>
      <vt:lpstr>Coding Style - General</vt:lpstr>
      <vt:lpstr>Coding Style - General</vt:lpstr>
      <vt:lpstr>Coding Style - Commenting</vt:lpstr>
      <vt:lpstr>Coding Style – Flow Control</vt:lpstr>
      <vt:lpstr>Coding Style – Flow Control</vt:lpstr>
      <vt:lpstr>Coding Style - Variables &amp; Types</vt:lpstr>
      <vt:lpstr>Coding Style - Variables &amp; Types</vt:lpstr>
      <vt:lpstr>Code review checklist</vt:lpstr>
      <vt:lpstr>Resharper usage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Rahu Patil</dc:creator>
  <cp:lastModifiedBy>Binkal B. Patel</cp:lastModifiedBy>
  <cp:revision>97</cp:revision>
  <dcterms:created xsi:type="dcterms:W3CDTF">2015-03-09T04:24:08Z</dcterms:created>
  <dcterms:modified xsi:type="dcterms:W3CDTF">2021-07-09T10:48:27Z</dcterms:modified>
</cp:coreProperties>
</file>