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28" r:id="rId1"/>
  </p:sldMasterIdLst>
  <p:notesMasterIdLst>
    <p:notesMasterId r:id="rId38"/>
  </p:notesMasterIdLst>
  <p:sldIdLst>
    <p:sldId id="256" r:id="rId2"/>
    <p:sldId id="272" r:id="rId3"/>
    <p:sldId id="257" r:id="rId4"/>
    <p:sldId id="259" r:id="rId5"/>
    <p:sldId id="260" r:id="rId6"/>
    <p:sldId id="258" r:id="rId7"/>
    <p:sldId id="261" r:id="rId8"/>
    <p:sldId id="262" r:id="rId9"/>
    <p:sldId id="263" r:id="rId10"/>
    <p:sldId id="264" r:id="rId11"/>
    <p:sldId id="290" r:id="rId12"/>
    <p:sldId id="265" r:id="rId13"/>
    <p:sldId id="266" r:id="rId14"/>
    <p:sldId id="267" r:id="rId15"/>
    <p:sldId id="268"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206" autoAdjust="0"/>
  </p:normalViewPr>
  <p:slideViewPr>
    <p:cSldViewPr snapToGrid="0">
      <p:cViewPr varScale="1">
        <p:scale>
          <a:sx n="71" d="100"/>
          <a:sy n="71" d="100"/>
        </p:scale>
        <p:origin x="1138" y="58"/>
      </p:cViewPr>
      <p:guideLst/>
    </p:cSldViewPr>
  </p:slideViewPr>
  <p:outlineViewPr>
    <p:cViewPr>
      <p:scale>
        <a:sx n="33" d="100"/>
        <a:sy n="33" d="100"/>
      </p:scale>
      <p:origin x="0" y="-13986"/>
    </p:cViewPr>
  </p:outlin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0FE577-28BB-481D-8BD9-F776BCE88C98}" type="datetimeFigureOut">
              <a:rPr lang="en-US" smtClean="0"/>
              <a:t>7/30/2020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2807CB-A06D-41C8-81BB-3E1F793768F3}" type="slidenum">
              <a:rPr lang="en-US" smtClean="0"/>
              <a:t>‹#›</a:t>
            </a:fld>
            <a:endParaRPr lang="en-US"/>
          </a:p>
        </p:txBody>
      </p:sp>
    </p:spTree>
    <p:extLst>
      <p:ext uri="{BB962C8B-B14F-4D97-AF65-F5344CB8AC3E}">
        <p14:creationId xmlns:p14="http://schemas.microsoft.com/office/powerpoint/2010/main" val="807057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aspnet/core/fundamentals/servers/index?view=aspnetcore-3.0"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httpd.apache.org/" TargetMode="External"/><Relationship Id="rId5" Type="http://schemas.openxmlformats.org/officeDocument/2006/relationships/hyperlink" Target="https://nginx.org/" TargetMode="External"/><Relationship Id="rId4" Type="http://schemas.openxmlformats.org/officeDocument/2006/relationships/hyperlink" Target="https://www.iis.net/"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docs.microsoft.com/en-us/aspnet/core/mvc/controllers/filters?view=aspnetcore-3.0#exception-filters" TargetMode="External"/><Relationship Id="rId3" Type="http://schemas.openxmlformats.org/officeDocument/2006/relationships/hyperlink" Target="https://docs.microsoft.com/en-us/aspnet/core/mvc/controllers/filters?view=aspnetcore-3.0#authorization-filters" TargetMode="External"/><Relationship Id="rId7" Type="http://schemas.openxmlformats.org/officeDocument/2006/relationships/hyperlink" Target="https://docs.microsoft.com/en-us/aspnet/core/mvc/controllers/filters?view=aspnetcore-3.0#action-filters"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docs.microsoft.com/dotnet/api/microsoft.aspnetcore.mvc.filters.iresourcefilter.onresourceexecuted" TargetMode="External"/><Relationship Id="rId5" Type="http://schemas.openxmlformats.org/officeDocument/2006/relationships/hyperlink" Target="https://docs.microsoft.com/dotnet/api/microsoft.aspnetcore.mvc.filters.iresourcefilter.onresourceexecuting" TargetMode="External"/><Relationship Id="rId4" Type="http://schemas.openxmlformats.org/officeDocument/2006/relationships/hyperlink" Target="https://docs.microsoft.com/en-us/aspnet/core/mvc/controllers/filters?view=aspnetcore-3.0#resource-filters" TargetMode="External"/><Relationship Id="rId9" Type="http://schemas.openxmlformats.org/officeDocument/2006/relationships/hyperlink" Target="https://docs.microsoft.com/en-us/aspnet/core/mvc/controllers/filters?view=aspnetcore-3.0#result-filters"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kimsereyblog.blogspot.com/2017/04/filters-in-asp-net-core-what-are-they.html"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2807CB-A06D-41C8-81BB-3E1F793768F3}" type="slidenum">
              <a:rPr lang="en-US" smtClean="0"/>
              <a:t>17</a:t>
            </a:fld>
            <a:endParaRPr lang="en-US"/>
          </a:p>
        </p:txBody>
      </p:sp>
    </p:spTree>
    <p:extLst>
      <p:ext uri="{BB962C8B-B14F-4D97-AF65-F5344CB8AC3E}">
        <p14:creationId xmlns:p14="http://schemas.microsoft.com/office/powerpoint/2010/main" val="2050297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Middle ware?</a:t>
            </a:r>
          </a:p>
          <a:p>
            <a:r>
              <a:rPr lang="en-US" sz="1200" b="0" i="0" kern="1200" dirty="0" smtClean="0">
                <a:solidFill>
                  <a:schemeClr val="tx1"/>
                </a:solidFill>
                <a:effectLst/>
                <a:latin typeface="+mn-lt"/>
                <a:ea typeface="+mn-ea"/>
                <a:cs typeface="+mn-cs"/>
              </a:rPr>
              <a:t>Middleware in ASP.NET Core are software components that are specifically orchestrated in the application pipeline to handle requests and responses. </a:t>
            </a:r>
          </a:p>
          <a:p>
            <a:r>
              <a:rPr lang="en-US" sz="1200" b="0" i="0" kern="1200" dirty="0" smtClean="0">
                <a:solidFill>
                  <a:schemeClr val="tx1"/>
                </a:solidFill>
                <a:effectLst/>
                <a:latin typeface="+mn-lt"/>
                <a:ea typeface="+mn-ea"/>
                <a:cs typeface="+mn-cs"/>
              </a:rPr>
              <a:t>Each component can choose to potentially modify and let the request thru to the next component or immediately return a response based on specific implementation logic.</a:t>
            </a:r>
            <a:endParaRPr lang="en-US" dirty="0" smtClean="0"/>
          </a:p>
          <a:p>
            <a:endParaRPr lang="en-US" dirty="0" smtClean="0"/>
          </a:p>
          <a:p>
            <a:r>
              <a:rPr lang="en-US" dirty="0" smtClean="0"/>
              <a:t>What is kestrel ?</a:t>
            </a:r>
          </a:p>
          <a:p>
            <a:r>
              <a:rPr lang="en-US" dirty="0" smtClean="0"/>
              <a:t>Kestrel is a cross-platform </a:t>
            </a:r>
            <a:r>
              <a:rPr lang="en-US" dirty="0" smtClean="0">
                <a:hlinkClick r:id="rId3"/>
              </a:rPr>
              <a:t>web server for ASP.NET Core</a:t>
            </a:r>
            <a:r>
              <a:rPr lang="en-US" dirty="0" smtClean="0"/>
              <a:t>. Kestrel is the web server that's included by default in ASP.NET Core project templates.</a:t>
            </a:r>
          </a:p>
          <a:p>
            <a:r>
              <a:rPr lang="en-US" dirty="0" smtClean="0"/>
              <a:t>Kestrel can be used by itself or with a </a:t>
            </a:r>
            <a:r>
              <a:rPr lang="en-US" i="1" dirty="0" smtClean="0"/>
              <a:t>reverse proxy server</a:t>
            </a:r>
            <a:r>
              <a:rPr lang="en-US" dirty="0" smtClean="0"/>
              <a:t>, such as </a:t>
            </a:r>
            <a:r>
              <a:rPr lang="en-US" dirty="0" smtClean="0">
                <a:hlinkClick r:id="rId4"/>
              </a:rPr>
              <a:t>Internet Information Services (IIS)</a:t>
            </a:r>
            <a:r>
              <a:rPr lang="en-US" dirty="0" smtClean="0"/>
              <a:t>, </a:t>
            </a:r>
            <a:r>
              <a:rPr lang="en-US" dirty="0" smtClean="0">
                <a:hlinkClick r:id="rId5"/>
              </a:rPr>
              <a:t>Nginx</a:t>
            </a:r>
            <a:r>
              <a:rPr lang="en-US" dirty="0" smtClean="0"/>
              <a:t>, or </a:t>
            </a:r>
            <a:r>
              <a:rPr lang="en-US" dirty="0" smtClean="0">
                <a:hlinkClick r:id="rId6"/>
              </a:rPr>
              <a:t>Apache</a:t>
            </a:r>
            <a:r>
              <a:rPr lang="en-US" dirty="0" smtClean="0"/>
              <a:t>. A reverse proxy server receives HTTP requests from the network and forwards them to Kestrel.</a:t>
            </a:r>
          </a:p>
          <a:p>
            <a:r>
              <a:rPr lang="en-US" dirty="0" smtClean="0"/>
              <a:t>https://docs.microsoft.com/en-us/aspnet/core/fundamentals/servers/kestrel?view=aspnetcore-3.0</a:t>
            </a:r>
            <a:r>
              <a:rPr lang="en-US" baseline="0" dirty="0" smtClean="0"/>
              <a:t> </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A2807CB-A06D-41C8-81BB-3E1F793768F3}" type="slidenum">
              <a:rPr lang="en-US" smtClean="0"/>
              <a:t>18</a:t>
            </a:fld>
            <a:endParaRPr lang="en-US"/>
          </a:p>
        </p:txBody>
      </p:sp>
    </p:spTree>
    <p:extLst>
      <p:ext uri="{BB962C8B-B14F-4D97-AF65-F5344CB8AC3E}">
        <p14:creationId xmlns:p14="http://schemas.microsoft.com/office/powerpoint/2010/main" val="565100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 :  is a class</a:t>
            </a:r>
            <a:r>
              <a:rPr lang="en-US" baseline="0" dirty="0" smtClean="0"/>
              <a:t> with </a:t>
            </a:r>
            <a:r>
              <a:rPr lang="en-US" baseline="0" dirty="0" err="1" smtClean="0"/>
              <a:t>properties,Normally</a:t>
            </a:r>
            <a:r>
              <a:rPr lang="en-US" baseline="0" dirty="0" smtClean="0"/>
              <a:t> represents the data entities of business entities /view models</a:t>
            </a:r>
          </a:p>
          <a:p>
            <a:r>
              <a:rPr lang="en-US" dirty="0" smtClean="0"/>
              <a:t>View :  user</a:t>
            </a:r>
            <a:r>
              <a:rPr lang="en-US" baseline="0" dirty="0" smtClean="0"/>
              <a:t> interface , normally it is created based on the models </a:t>
            </a:r>
          </a:p>
          <a:p>
            <a:r>
              <a:rPr lang="en-US" baseline="0" dirty="0" smtClean="0"/>
              <a:t>Controllers : heart of </a:t>
            </a:r>
            <a:r>
              <a:rPr lang="en-US" baseline="0" dirty="0" err="1" smtClean="0"/>
              <a:t>mvc</a:t>
            </a:r>
            <a:r>
              <a:rPr lang="en-US" baseline="0" dirty="0" smtClean="0"/>
              <a:t> application, handles all interaction with the frontend using HTTP Request. Worked with the model and select views to display UI</a:t>
            </a:r>
          </a:p>
          <a:p>
            <a:endParaRPr lang="en-US" baseline="0" dirty="0" smtClean="0"/>
          </a:p>
        </p:txBody>
      </p:sp>
      <p:sp>
        <p:nvSpPr>
          <p:cNvPr id="4" name="Slide Number Placeholder 3"/>
          <p:cNvSpPr>
            <a:spLocks noGrp="1"/>
          </p:cNvSpPr>
          <p:nvPr>
            <p:ph type="sldNum" sz="quarter" idx="10"/>
          </p:nvPr>
        </p:nvSpPr>
        <p:spPr/>
        <p:txBody>
          <a:bodyPr/>
          <a:lstStyle/>
          <a:p>
            <a:fld id="{9A2807CB-A06D-41C8-81BB-3E1F793768F3}" type="slidenum">
              <a:rPr lang="en-US" smtClean="0"/>
              <a:t>24</a:t>
            </a:fld>
            <a:endParaRPr lang="en-US"/>
          </a:p>
        </p:txBody>
      </p:sp>
    </p:spTree>
    <p:extLst>
      <p:ext uri="{BB962C8B-B14F-4D97-AF65-F5344CB8AC3E}">
        <p14:creationId xmlns:p14="http://schemas.microsoft.com/office/powerpoint/2010/main" val="4116367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Microsoft.AspNetCore.MVC.Razor.RuntimeCompilation</a:t>
            </a:r>
            <a:r>
              <a:rPr lang="en-US" dirty="0" smtClean="0"/>
              <a:t> packages to be added</a:t>
            </a:r>
          </a:p>
          <a:p>
            <a:r>
              <a:rPr lang="en-US" dirty="0" smtClean="0"/>
              <a:t>- </a:t>
            </a:r>
            <a:r>
              <a:rPr lang="en-US" dirty="0" err="1" smtClean="0"/>
              <a:t>services.AddRazorpages</a:t>
            </a:r>
            <a:r>
              <a:rPr lang="en-US" dirty="0" smtClean="0"/>
              <a:t>().</a:t>
            </a:r>
            <a:r>
              <a:rPr lang="en-US" dirty="0" err="1" smtClean="0"/>
              <a:t>AddRazorRuntimeCompilation</a:t>
            </a:r>
            <a:r>
              <a:rPr lang="en-US" dirty="0" smtClean="0"/>
              <a:t>();</a:t>
            </a:r>
            <a:endParaRPr lang="en-US" dirty="0"/>
          </a:p>
        </p:txBody>
      </p:sp>
      <p:sp>
        <p:nvSpPr>
          <p:cNvPr id="4" name="Slide Number Placeholder 3"/>
          <p:cNvSpPr>
            <a:spLocks noGrp="1"/>
          </p:cNvSpPr>
          <p:nvPr>
            <p:ph type="sldNum" sz="quarter" idx="10"/>
          </p:nvPr>
        </p:nvSpPr>
        <p:spPr/>
        <p:txBody>
          <a:bodyPr/>
          <a:lstStyle/>
          <a:p>
            <a:fld id="{9A2807CB-A06D-41C8-81BB-3E1F793768F3}" type="slidenum">
              <a:rPr lang="en-US" smtClean="0"/>
              <a:t>27</a:t>
            </a:fld>
            <a:endParaRPr lang="en-US"/>
          </a:p>
        </p:txBody>
      </p:sp>
    </p:spTree>
    <p:extLst>
      <p:ext uri="{BB962C8B-B14F-4D97-AF65-F5344CB8AC3E}">
        <p14:creationId xmlns:p14="http://schemas.microsoft.com/office/powerpoint/2010/main" val="2190791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smtClean="0">
                <a:solidFill>
                  <a:schemeClr val="tx1"/>
                </a:solidFill>
                <a:effectLst/>
                <a:latin typeface="+mn-lt"/>
                <a:ea typeface="+mn-ea"/>
                <a:cs typeface="+mn-cs"/>
                <a:hlinkClick r:id="rId3"/>
              </a:rPr>
              <a:t>Authorization filters</a:t>
            </a:r>
            <a:r>
              <a:rPr lang="en-US" sz="1200" b="0" i="0" kern="1200" dirty="0" smtClean="0">
                <a:solidFill>
                  <a:schemeClr val="tx1"/>
                </a:solidFill>
                <a:effectLst/>
                <a:latin typeface="+mn-lt"/>
                <a:ea typeface="+mn-ea"/>
                <a:cs typeface="+mn-cs"/>
              </a:rPr>
              <a:t> run first and are used to determine whether the user is authorized for the request. Authorization filters short-circuit the pipeline if the request is unauthorized.</a:t>
            </a:r>
          </a:p>
          <a:p>
            <a:r>
              <a:rPr lang="en-US" sz="1200" b="0" i="0" u="sng" kern="1200" dirty="0" smtClean="0">
                <a:solidFill>
                  <a:schemeClr val="tx1"/>
                </a:solidFill>
                <a:effectLst/>
                <a:latin typeface="+mn-lt"/>
                <a:ea typeface="+mn-ea"/>
                <a:cs typeface="+mn-cs"/>
                <a:hlinkClick r:id="rId4"/>
              </a:rPr>
              <a:t>Resource filters</a:t>
            </a:r>
            <a:r>
              <a:rPr lang="en-US" sz="1200" b="0" i="0" kern="1200" dirty="0" smtClean="0">
                <a:solidFill>
                  <a:schemeClr val="tx1"/>
                </a:solidFill>
                <a:effectLst/>
                <a:latin typeface="+mn-lt"/>
                <a:ea typeface="+mn-ea"/>
                <a:cs typeface="+mn-cs"/>
              </a:rPr>
              <a:t>: Run after authorization.</a:t>
            </a:r>
          </a:p>
          <a:p>
            <a:pPr lvl="1"/>
            <a:r>
              <a:rPr lang="en-US" sz="1200" b="0" i="0" u="none" strike="noStrike" kern="1200" dirty="0" err="1" smtClean="0">
                <a:solidFill>
                  <a:schemeClr val="tx1"/>
                </a:solidFill>
                <a:effectLst/>
                <a:latin typeface="+mn-lt"/>
                <a:ea typeface="+mn-ea"/>
                <a:cs typeface="+mn-cs"/>
                <a:hlinkClick r:id="rId5"/>
              </a:rPr>
              <a:t>OnResourceExecuting</a:t>
            </a:r>
            <a:r>
              <a:rPr lang="en-US" sz="1200" b="0" i="0" kern="1200" dirty="0" smtClean="0">
                <a:solidFill>
                  <a:schemeClr val="tx1"/>
                </a:solidFill>
                <a:effectLst/>
                <a:latin typeface="+mn-lt"/>
                <a:ea typeface="+mn-ea"/>
                <a:cs typeface="+mn-cs"/>
              </a:rPr>
              <a:t> can run code before the rest of the filter pipeline. For example, </a:t>
            </a:r>
            <a:r>
              <a:rPr lang="en-US" sz="1200" b="0" i="0" kern="1200" dirty="0" err="1" smtClean="0">
                <a:solidFill>
                  <a:schemeClr val="tx1"/>
                </a:solidFill>
                <a:effectLst/>
                <a:latin typeface="+mn-lt"/>
                <a:ea typeface="+mn-ea"/>
                <a:cs typeface="+mn-cs"/>
              </a:rPr>
              <a:t>OnResourceExecuting</a:t>
            </a:r>
            <a:r>
              <a:rPr lang="en-US" sz="1200" b="0" i="0" kern="1200" dirty="0" smtClean="0">
                <a:solidFill>
                  <a:schemeClr val="tx1"/>
                </a:solidFill>
                <a:effectLst/>
                <a:latin typeface="+mn-lt"/>
                <a:ea typeface="+mn-ea"/>
                <a:cs typeface="+mn-cs"/>
              </a:rPr>
              <a:t> can run code before model binding.</a:t>
            </a:r>
          </a:p>
          <a:p>
            <a:pPr lvl="1"/>
            <a:r>
              <a:rPr lang="en-US" sz="1200" b="0" i="0" u="none" strike="noStrike" kern="1200" dirty="0" err="1" smtClean="0">
                <a:solidFill>
                  <a:schemeClr val="tx1"/>
                </a:solidFill>
                <a:effectLst/>
                <a:latin typeface="+mn-lt"/>
                <a:ea typeface="+mn-ea"/>
                <a:cs typeface="+mn-cs"/>
                <a:hlinkClick r:id="rId6"/>
              </a:rPr>
              <a:t>OnResourceExecuted</a:t>
            </a:r>
            <a:r>
              <a:rPr lang="en-US" sz="1200" b="0" i="0" kern="1200" dirty="0" smtClean="0">
                <a:solidFill>
                  <a:schemeClr val="tx1"/>
                </a:solidFill>
                <a:effectLst/>
                <a:latin typeface="+mn-lt"/>
                <a:ea typeface="+mn-ea"/>
                <a:cs typeface="+mn-cs"/>
              </a:rPr>
              <a:t> can run code after the rest of the pipeline has completed.</a:t>
            </a:r>
          </a:p>
          <a:p>
            <a:r>
              <a:rPr lang="en-US" sz="1200" b="0" i="0" u="sng" kern="1200" dirty="0" smtClean="0">
                <a:solidFill>
                  <a:schemeClr val="tx1"/>
                </a:solidFill>
                <a:effectLst/>
                <a:latin typeface="+mn-lt"/>
                <a:ea typeface="+mn-ea"/>
                <a:cs typeface="+mn-cs"/>
                <a:hlinkClick r:id="rId7"/>
              </a:rPr>
              <a:t>Action filters</a:t>
            </a:r>
            <a:r>
              <a:rPr lang="en-US" sz="1200" b="0" i="0" kern="1200" dirty="0" smtClean="0">
                <a:solidFill>
                  <a:schemeClr val="tx1"/>
                </a:solidFill>
                <a:effectLst/>
                <a:latin typeface="+mn-lt"/>
                <a:ea typeface="+mn-ea"/>
                <a:cs typeface="+mn-cs"/>
              </a:rPr>
              <a:t> can run code immediately before and after an individual action method is called. They can be used to manipulate the arguments passed into an action and the result returned from the action. Action filters are </a:t>
            </a:r>
            <a:r>
              <a:rPr lang="en-US" sz="1200" b="1" i="0" kern="1200" dirty="0" smtClean="0">
                <a:solidFill>
                  <a:schemeClr val="tx1"/>
                </a:solidFill>
                <a:effectLst/>
                <a:latin typeface="+mn-lt"/>
                <a:ea typeface="+mn-ea"/>
                <a:cs typeface="+mn-cs"/>
              </a:rPr>
              <a:t>not</a:t>
            </a:r>
            <a:r>
              <a:rPr lang="en-US" sz="1200" b="0" i="0" kern="1200" dirty="0" smtClean="0">
                <a:solidFill>
                  <a:schemeClr val="tx1"/>
                </a:solidFill>
                <a:effectLst/>
                <a:latin typeface="+mn-lt"/>
                <a:ea typeface="+mn-ea"/>
                <a:cs typeface="+mn-cs"/>
              </a:rPr>
              <a:t> supported in Razor Pages.</a:t>
            </a:r>
          </a:p>
          <a:p>
            <a:r>
              <a:rPr lang="en-US" sz="1200" b="0" i="0" u="sng" kern="1200" dirty="0" smtClean="0">
                <a:solidFill>
                  <a:schemeClr val="tx1"/>
                </a:solidFill>
                <a:effectLst/>
                <a:latin typeface="+mn-lt"/>
                <a:ea typeface="+mn-ea"/>
                <a:cs typeface="+mn-cs"/>
                <a:hlinkClick r:id="rId8"/>
              </a:rPr>
              <a:t>Exception filters</a:t>
            </a:r>
            <a:r>
              <a:rPr lang="en-US" sz="1200" b="0" i="0" kern="1200" dirty="0" smtClean="0">
                <a:solidFill>
                  <a:schemeClr val="tx1"/>
                </a:solidFill>
                <a:effectLst/>
                <a:latin typeface="+mn-lt"/>
                <a:ea typeface="+mn-ea"/>
                <a:cs typeface="+mn-cs"/>
              </a:rPr>
              <a:t> are used to apply global policies to unhandled exceptions that occur before anything has been written to the response body.</a:t>
            </a:r>
          </a:p>
          <a:p>
            <a:r>
              <a:rPr lang="en-US" sz="1200" b="0" i="0" u="sng" kern="1200" dirty="0" smtClean="0">
                <a:solidFill>
                  <a:schemeClr val="tx1"/>
                </a:solidFill>
                <a:effectLst/>
                <a:latin typeface="+mn-lt"/>
                <a:ea typeface="+mn-ea"/>
                <a:cs typeface="+mn-cs"/>
                <a:hlinkClick r:id="rId9"/>
              </a:rPr>
              <a:t>Result filters</a:t>
            </a:r>
            <a:r>
              <a:rPr lang="en-US" sz="1200" b="0" i="0" kern="1200" dirty="0" smtClean="0">
                <a:solidFill>
                  <a:schemeClr val="tx1"/>
                </a:solidFill>
                <a:effectLst/>
                <a:latin typeface="+mn-lt"/>
                <a:ea typeface="+mn-ea"/>
                <a:cs typeface="+mn-cs"/>
              </a:rPr>
              <a:t> can run code immediately before and after the execution of individual action results. They run only when the action method has executed successfully. They are useful for logic that must surround view or formatter execution.</a:t>
            </a:r>
          </a:p>
          <a:p>
            <a:endParaRPr lang="en-US" dirty="0"/>
          </a:p>
        </p:txBody>
      </p:sp>
      <p:sp>
        <p:nvSpPr>
          <p:cNvPr id="4" name="Slide Number Placeholder 3"/>
          <p:cNvSpPr>
            <a:spLocks noGrp="1"/>
          </p:cNvSpPr>
          <p:nvPr>
            <p:ph type="sldNum" sz="quarter" idx="10"/>
          </p:nvPr>
        </p:nvSpPr>
        <p:spPr/>
        <p:txBody>
          <a:bodyPr/>
          <a:lstStyle/>
          <a:p>
            <a:fld id="{9A2807CB-A06D-41C8-81BB-3E1F793768F3}" type="slidenum">
              <a:rPr lang="en-US" smtClean="0"/>
              <a:t>30</a:t>
            </a:fld>
            <a:endParaRPr lang="en-US"/>
          </a:p>
        </p:txBody>
      </p:sp>
    </p:spTree>
    <p:extLst>
      <p:ext uri="{BB962C8B-B14F-4D97-AF65-F5344CB8AC3E}">
        <p14:creationId xmlns:p14="http://schemas.microsoft.com/office/powerpoint/2010/main" val="3415060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https://kimsereyblog.blogspot.com/2017/04/filters-in-asp-net-core-what-are-they.html</a:t>
            </a:r>
            <a:endParaRPr lang="en-US" dirty="0"/>
          </a:p>
        </p:txBody>
      </p:sp>
      <p:sp>
        <p:nvSpPr>
          <p:cNvPr id="4" name="Slide Number Placeholder 3"/>
          <p:cNvSpPr>
            <a:spLocks noGrp="1"/>
          </p:cNvSpPr>
          <p:nvPr>
            <p:ph type="sldNum" sz="quarter" idx="10"/>
          </p:nvPr>
        </p:nvSpPr>
        <p:spPr/>
        <p:txBody>
          <a:bodyPr/>
          <a:lstStyle/>
          <a:p>
            <a:fld id="{9A2807CB-A06D-41C8-81BB-3E1F793768F3}" type="slidenum">
              <a:rPr lang="en-US" smtClean="0"/>
              <a:t>34</a:t>
            </a:fld>
            <a:endParaRPr lang="en-US"/>
          </a:p>
        </p:txBody>
      </p:sp>
    </p:spTree>
    <p:extLst>
      <p:ext uri="{BB962C8B-B14F-4D97-AF65-F5344CB8AC3E}">
        <p14:creationId xmlns:p14="http://schemas.microsoft.com/office/powerpoint/2010/main" val="2618806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 custom company name append to route </a:t>
            </a:r>
          </a:p>
          <a:p>
            <a:endParaRPr lang="en-US" dirty="0" smtClean="0"/>
          </a:p>
          <a:p>
            <a:endParaRPr lang="en-US" dirty="0" smtClean="0"/>
          </a:p>
          <a:p>
            <a:r>
              <a:rPr lang="en-US" dirty="0" smtClean="0"/>
              <a:t>asp-append-version</a:t>
            </a:r>
            <a:r>
              <a:rPr lang="en-US" baseline="0" dirty="0" smtClean="0"/>
              <a:t> for image</a:t>
            </a:r>
          </a:p>
          <a:p>
            <a:r>
              <a:rPr lang="en-US" baseline="0" dirty="0" smtClean="0"/>
              <a:t>Environment </a:t>
            </a:r>
            <a:r>
              <a:rPr lang="en-US" baseline="0" dirty="0" err="1" smtClean="0"/>
              <a:t>taghelpers</a:t>
            </a:r>
            <a:endParaRPr lang="en-US" baseline="0" dirty="0" smtClean="0"/>
          </a:p>
          <a:p>
            <a:r>
              <a:rPr lang="en-US" baseline="0" dirty="0" smtClean="0"/>
              <a:t>	asp-</a:t>
            </a:r>
            <a:r>
              <a:rPr lang="en-US" baseline="0" dirty="0" err="1" smtClean="0"/>
              <a:t>dallback</a:t>
            </a:r>
            <a:r>
              <a:rPr lang="en-US" baseline="0" dirty="0" smtClean="0"/>
              <a:t>-</a:t>
            </a:r>
            <a:r>
              <a:rPr lang="en-US" baseline="0" dirty="0" err="1" smtClean="0"/>
              <a:t>href</a:t>
            </a:r>
            <a:endParaRPr lang="en-US" baseline="0" dirty="0" smtClean="0"/>
          </a:p>
          <a:p>
            <a:r>
              <a:rPr lang="en-US" baseline="0" dirty="0" smtClean="0"/>
              <a:t>	asp-fallback-test-</a:t>
            </a:r>
            <a:r>
              <a:rPr lang="en-US" baseline="0" dirty="0" err="1" smtClean="0"/>
              <a:t>calss</a:t>
            </a:r>
            <a:r>
              <a:rPr lang="en-US" baseline="0" dirty="0" smtClean="0"/>
              <a:t>=“</a:t>
            </a:r>
            <a:r>
              <a:rPr lang="en-US" baseline="0" dirty="0" err="1" smtClean="0"/>
              <a:t>sr</a:t>
            </a:r>
            <a:r>
              <a:rPr lang="en-US" baseline="0" dirty="0" smtClean="0"/>
              <a:t>-only”</a:t>
            </a:r>
          </a:p>
          <a:p>
            <a:r>
              <a:rPr lang="en-US" baseline="0" dirty="0" smtClean="0"/>
              <a:t>	asp-fallback-test-property=“</a:t>
            </a:r>
            <a:r>
              <a:rPr lang="en-US" baseline="0" dirty="0" err="1" smtClean="0"/>
              <a:t>sr</a:t>
            </a:r>
            <a:r>
              <a:rPr lang="en-US" baseline="0" dirty="0" smtClean="0"/>
              <a:t>-only”</a:t>
            </a:r>
          </a:p>
          <a:p>
            <a:r>
              <a:rPr lang="en-US" baseline="0" dirty="0" smtClean="0"/>
              <a:t>	asp-fallback-test-value=“position”</a:t>
            </a:r>
          </a:p>
          <a:p>
            <a:r>
              <a:rPr lang="en-US" baseline="0" dirty="0" smtClean="0"/>
              <a:t>	asp-fallback-test-</a:t>
            </a:r>
            <a:r>
              <a:rPr lang="en-US" baseline="0" dirty="0" err="1" smtClean="0"/>
              <a:t>calss</a:t>
            </a:r>
            <a:r>
              <a:rPr lang="en-US" baseline="0" dirty="0" smtClean="0"/>
              <a:t>=“absolute”</a:t>
            </a:r>
          </a:p>
          <a:p>
            <a:r>
              <a:rPr lang="en-US" baseline="0" dirty="0" smtClean="0"/>
              <a:t>	asp-suppress-fallback-integrity=“true”</a:t>
            </a:r>
          </a:p>
          <a:p>
            <a:r>
              <a:rPr lang="en-US" baseline="0" dirty="0" smtClean="0"/>
              <a:t>Form</a:t>
            </a:r>
          </a:p>
          <a:p>
            <a:r>
              <a:rPr lang="en-US" baseline="0" dirty="0" smtClean="0"/>
              <a:t>	Input</a:t>
            </a:r>
          </a:p>
          <a:p>
            <a:r>
              <a:rPr lang="en-US" baseline="0" dirty="0" smtClean="0"/>
              <a:t>	Label</a:t>
            </a:r>
          </a:p>
          <a:p>
            <a:r>
              <a:rPr lang="en-US" baseline="0" dirty="0" smtClean="0"/>
              <a:t>	Select</a:t>
            </a:r>
          </a:p>
          <a:p>
            <a:r>
              <a:rPr lang="en-US" baseline="0" dirty="0" smtClean="0"/>
              <a:t>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A2807CB-A06D-41C8-81BB-3E1F793768F3}" type="slidenum">
              <a:rPr lang="en-US" smtClean="0"/>
              <a:t>35</a:t>
            </a:fld>
            <a:endParaRPr lang="en-US"/>
          </a:p>
        </p:txBody>
      </p:sp>
    </p:spTree>
    <p:extLst>
      <p:ext uri="{BB962C8B-B14F-4D97-AF65-F5344CB8AC3E}">
        <p14:creationId xmlns:p14="http://schemas.microsoft.com/office/powerpoint/2010/main" val="143376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DB0AE2D3-DF29-4068-A059-0D403DAF6A21}" type="datetime1">
              <a:rPr lang="en-US" smtClean="0"/>
              <a:t>7/30/2020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D22F896-40B5-4ADD-8801-0D06FADFA095}"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07189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E397B3-BD9C-471C-9785-5C2858F5B975}" type="datetime1">
              <a:rPr lang="en-US" smtClean="0"/>
              <a:t>7/30/2020</a:t>
            </a:fld>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7" name="Picture 2" descr="https://thegatewaycorp.com/wp-content/themes/gatewaycorp/images/logo_full.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41611" y="6334264"/>
            <a:ext cx="2381250" cy="42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85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accent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675C1B-7412-43FE-91C0-EEB08F106E8F}" type="datetime1">
              <a:rPr lang="en-US" smtClean="0"/>
              <a:t>7/30/2020</a:t>
            </a:fld>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7" name="Picture 2" descr="https://thegatewaycorp.com/wp-content/themes/gatewaycorp/images/logo_full.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41611" y="6334264"/>
            <a:ext cx="2381250" cy="42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61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545F73-76C2-4082-A1BA-F7B85BE5288A}" type="datetime1">
              <a:rPr lang="en-US" smtClean="0"/>
              <a:t>7/30/2020</a:t>
            </a:fld>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7" name="Picture 2" descr="https://thegatewaycorp.com/wp-content/themes/gatewaycorp/images/logo_full.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41611" y="6334264"/>
            <a:ext cx="2381250" cy="42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911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3935A70-A3A5-4111-B7D4-7245413B43C5}" type="datetime1">
              <a:rPr lang="en-US" smtClean="0"/>
              <a:t>7/30/2020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a:solidFill>
            <a:schemeClr val="accent1"/>
          </a:solidFill>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grp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grpFill/>
            <a:ln w="0">
              <a:noFill/>
              <a:prstDash val="solid"/>
              <a:round/>
              <a:headEnd/>
              <a:tailEnd/>
            </a:ln>
          </p:spPr>
        </p:sp>
      </p:grpSp>
    </p:spTree>
    <p:extLst>
      <p:ext uri="{BB962C8B-B14F-4D97-AF65-F5344CB8AC3E}">
        <p14:creationId xmlns:p14="http://schemas.microsoft.com/office/powerpoint/2010/main" val="25117666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1B06DB-8BA3-4BE4-95EE-A92D30691983}" type="datetime1">
              <a:rPr lang="en-US" smtClean="0"/>
              <a:t>7/30/2020</a:t>
            </a:fld>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8" name="Picture 2" descr="https://thegatewaycorp.com/wp-content/themes/gatewaycorp/images/logo_full.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41611" y="6334264"/>
            <a:ext cx="2381250" cy="42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713313"/>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E8CE1A-0AA7-4BF4-9C72-DBBA5CDDA8EA}" type="datetime1">
              <a:rPr lang="en-US" smtClean="0"/>
              <a:t>7/30/2020</a:t>
            </a:fld>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pic>
        <p:nvPicPr>
          <p:cNvPr id="10" name="Picture 2" descr="https://thegatewaycorp.com/wp-content/themes/gatewaycorp/images/logo_full.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41611" y="6334264"/>
            <a:ext cx="2381250" cy="42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311764"/>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F7D6F2-EA37-43C0-87E4-7B3B04379547}" type="datetime1">
              <a:rPr lang="en-US" smtClean="0"/>
              <a:t>7/30/2020</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pic>
        <p:nvPicPr>
          <p:cNvPr id="6" name="Picture 2" descr="https://thegatewaycorp.com/wp-content/themes/gatewaycorp/images/logo_full.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41611" y="6334264"/>
            <a:ext cx="2381250" cy="42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141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185A88-51BA-42DA-AAE4-066612F6E025}" type="datetime1">
              <a:rPr lang="en-US" smtClean="0"/>
              <a:t>7/30/2020</a:t>
            </a:fld>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pic>
        <p:nvPicPr>
          <p:cNvPr id="5" name="Picture 2" descr="https://thegatewaycorp.com/wp-content/themes/gatewaycorp/images/logo_full.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41611" y="6334264"/>
            <a:ext cx="2381250" cy="42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937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solidFill>
          <a:schemeClr val="accent1"/>
        </a:solidFill>
        <a:effectLst/>
      </p:bgPr>
    </p:bg>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0BA23EF9-2C2C-49DC-8049-81084B706C4B}" type="datetime1">
              <a:rPr lang="en-US" smtClean="0"/>
              <a:t>7/30/2020</a:t>
            </a:fld>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6D22F896-40B5-4ADD-8801-0D06FADFA095}"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https://thegatewaycorp.com/wp-content/themes/gatewaycorp/images/logo_full.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85447" y="6334264"/>
            <a:ext cx="2381250" cy="42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703089"/>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FD68A8B7-9F97-4528-A086-A590BEC9E179}" type="datetime1">
              <a:rPr lang="en-US" smtClean="0"/>
              <a:t>7/30/2020</a:t>
            </a:fld>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6D22F896-40B5-4ADD-8801-0D06FADFA095}" type="slidenum">
              <a:rPr lang="en-US" smtClean="0"/>
              <a:t>‹#›</a:t>
            </a:fld>
            <a:endParaRPr lang="en-US" dirty="0"/>
          </a:p>
        </p:txBody>
      </p:sp>
      <p:pic>
        <p:nvPicPr>
          <p:cNvPr id="10" name="Picture 2" descr="https://thegatewaycorp.com/wp-content/themes/gatewaycorp/images/logo_full.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838514" y="6334264"/>
            <a:ext cx="2381250" cy="42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202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C98AE03-546A-4FCE-A8F6-075184D805C4}" type="datetime1">
              <a:rPr lang="en-US" smtClean="0"/>
              <a:t>7/30/2020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D22F896-40B5-4ADD-8801-0D06FADFA09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2" descr="https://thegatewaycorp.com/wp-content/themes/gatewaycorp/images/logo_full.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041611" y="6334264"/>
            <a:ext cx="2381250" cy="42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96734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sldNum="0" hd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docs.microsoft.com/en-us/aspnet/core/mvc/controllers/filters?view=aspnetcore-3.0#filter-scopes-and-order-of-execu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docs.microsoft.com/en-us/aspnet/core/razor-pages/filter?view=aspnetcore-3.0#implement-razor-page-filters-by-overriding-filter-methods"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microsoft.com/en-au/sql-server/sql-server-downloads" TargetMode="External"/><Relationship Id="rId2" Type="http://schemas.openxmlformats.org/officeDocument/2006/relationships/hyperlink" Target="https://visualstudio.microsoft.com/vs/" TargetMode="External"/><Relationship Id="rId1" Type="http://schemas.openxmlformats.org/officeDocument/2006/relationships/slideLayout" Target="../slideLayouts/slideLayout2.xml"/><Relationship Id="rId5" Type="http://schemas.openxmlformats.org/officeDocument/2006/relationships/hyperlink" Target="https://code.visualstudio.com/docs/?dv=win" TargetMode="External"/><Relationship Id="rId4" Type="http://schemas.openxmlformats.org/officeDocument/2006/relationships/hyperlink" Target="https://dotnet.microsoft.com/download/dotnet-core/3.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Core</a:t>
            </a:r>
            <a:endParaRPr lang="en-US" dirty="0"/>
          </a:p>
        </p:txBody>
      </p:sp>
      <p:sp>
        <p:nvSpPr>
          <p:cNvPr id="3" name="Subtitle 2"/>
          <p:cNvSpPr>
            <a:spLocks noGrp="1"/>
          </p:cNvSpPr>
          <p:nvPr>
            <p:ph type="body" idx="1"/>
          </p:nvPr>
        </p:nvSpPr>
        <p:spPr/>
        <p:txBody>
          <a:bodyPr/>
          <a:lstStyle/>
          <a:p>
            <a:r>
              <a:rPr lang="en-US" dirty="0" smtClean="0"/>
              <a:t>The gateway corp.</a:t>
            </a:r>
            <a:endParaRPr lang="en-US" dirty="0"/>
          </a:p>
        </p:txBody>
      </p:sp>
      <p:pic>
        <p:nvPicPr>
          <p:cNvPr id="1026" name="Picture 2" descr="https://thegatewaycorp.com/wp-content/themes/gatewaycorp/images/logo_fu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03" y="986703"/>
            <a:ext cx="2381250" cy="42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18679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Launchsetting.json</a:t>
            </a:r>
            <a:endParaRPr lang="en-US" dirty="0"/>
          </a:p>
        </p:txBody>
      </p:sp>
      <p:sp>
        <p:nvSpPr>
          <p:cNvPr id="3" name="Content Placeholder 2"/>
          <p:cNvSpPr>
            <a:spLocks noGrp="1"/>
          </p:cNvSpPr>
          <p:nvPr>
            <p:ph idx="1"/>
          </p:nvPr>
        </p:nvSpPr>
        <p:spPr>
          <a:xfrm>
            <a:off x="1251678" y="1514765"/>
            <a:ext cx="10178322" cy="4364828"/>
          </a:xfrm>
        </p:spPr>
        <p:txBody>
          <a:bodyPr/>
          <a:lstStyle/>
          <a:p>
            <a:r>
              <a:rPr lang="en-US" dirty="0" err="1" smtClean="0"/>
              <a:t>Launchsettings.json</a:t>
            </a:r>
            <a:endParaRPr lang="en-US" dirty="0" smtClean="0"/>
          </a:p>
          <a:p>
            <a:pPr lvl="1"/>
            <a:r>
              <a:rPr lang="en-US" dirty="0" smtClean="0"/>
              <a:t>What to do when execute application </a:t>
            </a:r>
          </a:p>
          <a:p>
            <a:pPr lvl="1"/>
            <a:r>
              <a:rPr lang="en-US" dirty="0" smtClean="0"/>
              <a:t>Default profiles created</a:t>
            </a:r>
          </a:p>
          <a:p>
            <a:pPr lvl="2"/>
            <a:r>
              <a:rPr lang="en-US" dirty="0" err="1" smtClean="0"/>
              <a:t>Iisexpress</a:t>
            </a:r>
            <a:endParaRPr lang="en-US" dirty="0" smtClean="0"/>
          </a:p>
          <a:p>
            <a:pPr lvl="2"/>
            <a:r>
              <a:rPr lang="en-US" dirty="0" smtClean="0"/>
              <a:t>Project profile – cli</a:t>
            </a:r>
          </a:p>
          <a:p>
            <a:pPr lvl="1"/>
            <a:r>
              <a:rPr lang="en-US" dirty="0" smtClean="0"/>
              <a:t>Navigate and validate the project properties</a:t>
            </a:r>
          </a:p>
          <a:p>
            <a:pPr lvl="1"/>
            <a:endParaRPr lang="en-US" dirty="0" smtClean="0"/>
          </a:p>
          <a:p>
            <a:pPr lvl="2"/>
            <a:endParaRPr lang="en-US" dirty="0"/>
          </a:p>
        </p:txBody>
      </p:sp>
      <p:sp>
        <p:nvSpPr>
          <p:cNvPr id="4" name="Footer Placeholder 3"/>
          <p:cNvSpPr>
            <a:spLocks noGrp="1"/>
          </p:cNvSpPr>
          <p:nvPr>
            <p:ph type="ftr" sz="quarter" idx="4294967295"/>
          </p:nvPr>
        </p:nvSpPr>
        <p:spPr>
          <a:xfrm>
            <a:off x="4038600" y="6375679"/>
            <a:ext cx="4114800" cy="345796"/>
          </a:xfrm>
        </p:spPr>
        <p:txBody>
          <a:bodyPr/>
          <a:lstStyle/>
          <a:p>
            <a:endParaRPr lang="en-US" dirty="0"/>
          </a:p>
        </p:txBody>
      </p:sp>
    </p:spTree>
    <p:extLst>
      <p:ext uri="{BB962C8B-B14F-4D97-AF65-F5344CB8AC3E}">
        <p14:creationId xmlns:p14="http://schemas.microsoft.com/office/powerpoint/2010/main" val="9773444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Helpers</a:t>
            </a:r>
            <a:endParaRPr lang="en-US" dirty="0"/>
          </a:p>
        </p:txBody>
      </p:sp>
      <p:sp>
        <p:nvSpPr>
          <p:cNvPr id="3" name="Content Placeholder 2"/>
          <p:cNvSpPr>
            <a:spLocks noGrp="1"/>
          </p:cNvSpPr>
          <p:nvPr>
            <p:ph idx="1"/>
          </p:nvPr>
        </p:nvSpPr>
        <p:spPr/>
        <p:txBody>
          <a:bodyPr/>
          <a:lstStyle/>
          <a:p>
            <a:r>
              <a:rPr lang="en-US" dirty="0" smtClean="0"/>
              <a:t>New in asp.net core </a:t>
            </a:r>
          </a:p>
          <a:p>
            <a:r>
              <a:rPr lang="en-US" dirty="0" smtClean="0"/>
              <a:t>Server side component</a:t>
            </a:r>
          </a:p>
          <a:p>
            <a:r>
              <a:rPr lang="en-US" dirty="0" smtClean="0"/>
              <a:t>Similar to html helpers</a:t>
            </a:r>
          </a:p>
          <a:p>
            <a:r>
              <a:rPr lang="en-US" dirty="0" smtClean="0"/>
              <a:t>In order to use it, required to import it first (_</a:t>
            </a:r>
            <a:r>
              <a:rPr lang="en-US" dirty="0" err="1" smtClean="0"/>
              <a:t>ViewImports</a:t>
            </a:r>
            <a:r>
              <a:rPr lang="en-US" dirty="0" smtClean="0"/>
              <a:t>)</a:t>
            </a:r>
          </a:p>
          <a:p>
            <a:pPr lvl="1"/>
            <a:r>
              <a:rPr lang="en-US" dirty="0" smtClean="0"/>
              <a:t>@</a:t>
            </a:r>
            <a:r>
              <a:rPr lang="en-US" dirty="0" err="1" smtClean="0"/>
              <a:t>addTagHelper</a:t>
            </a:r>
            <a:r>
              <a:rPr lang="en-US" dirty="0" smtClean="0"/>
              <a:t> *,</a:t>
            </a:r>
            <a:r>
              <a:rPr lang="en-US" dirty="0" err="1" smtClean="0"/>
              <a:t>Microsoft.AspNetCore.Mvc.TagHelpers</a:t>
            </a:r>
            <a:endParaRPr lang="en-US" dirty="0" smtClean="0"/>
          </a:p>
          <a:p>
            <a:endParaRPr lang="en-US" dirty="0" smtClean="0"/>
          </a:p>
        </p:txBody>
      </p:sp>
    </p:spTree>
    <p:extLst>
      <p:ext uri="{BB962C8B-B14F-4D97-AF65-F5344CB8AC3E}">
        <p14:creationId xmlns:p14="http://schemas.microsoft.com/office/powerpoint/2010/main" val="3162194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wwwroot</a:t>
            </a:r>
            <a:endParaRPr lang="en-US" dirty="0"/>
          </a:p>
        </p:txBody>
      </p:sp>
      <p:sp>
        <p:nvSpPr>
          <p:cNvPr id="3" name="Content Placeholder 2"/>
          <p:cNvSpPr>
            <a:spLocks noGrp="1"/>
          </p:cNvSpPr>
          <p:nvPr>
            <p:ph idx="1"/>
          </p:nvPr>
        </p:nvSpPr>
        <p:spPr>
          <a:xfrm>
            <a:off x="1251678" y="1440873"/>
            <a:ext cx="10178322" cy="4438719"/>
          </a:xfrm>
        </p:spPr>
        <p:txBody>
          <a:bodyPr/>
          <a:lstStyle/>
          <a:p>
            <a:r>
              <a:rPr lang="en-US" dirty="0" smtClean="0"/>
              <a:t>Containing </a:t>
            </a:r>
            <a:r>
              <a:rPr lang="en-US" dirty="0" err="1" smtClean="0"/>
              <a:t>css</a:t>
            </a:r>
            <a:r>
              <a:rPr lang="en-US" dirty="0" smtClean="0"/>
              <a:t>, </a:t>
            </a:r>
            <a:r>
              <a:rPr lang="en-US" dirty="0" err="1" smtClean="0"/>
              <a:t>js</a:t>
            </a:r>
            <a:r>
              <a:rPr lang="en-US" dirty="0" smtClean="0"/>
              <a:t> and lib</a:t>
            </a:r>
          </a:p>
          <a:p>
            <a:r>
              <a:rPr lang="en-US" dirty="0" smtClean="0"/>
              <a:t>Used to be store </a:t>
            </a:r>
            <a:r>
              <a:rPr lang="en-US" dirty="0" err="1" smtClean="0"/>
              <a:t>css,js</a:t>
            </a:r>
            <a:r>
              <a:rPr lang="en-US" dirty="0" smtClean="0"/>
              <a:t> and other libraries</a:t>
            </a:r>
          </a:p>
          <a:p>
            <a:r>
              <a:rPr lang="en-US" dirty="0" smtClean="0"/>
              <a:t>No other files </a:t>
            </a:r>
          </a:p>
          <a:p>
            <a:r>
              <a:rPr lang="en-US" dirty="0" smtClean="0"/>
              <a:t>Same as assets in angular </a:t>
            </a:r>
          </a:p>
          <a:p>
            <a:r>
              <a:rPr lang="en-US" dirty="0" smtClean="0"/>
              <a:t>To separate static files from the application pages</a:t>
            </a:r>
          </a:p>
          <a:p>
            <a:endParaRPr lang="en-US" dirty="0"/>
          </a:p>
        </p:txBody>
      </p:sp>
      <p:sp>
        <p:nvSpPr>
          <p:cNvPr id="4" name="Footer Placeholder 3"/>
          <p:cNvSpPr>
            <a:spLocks noGrp="1"/>
          </p:cNvSpPr>
          <p:nvPr>
            <p:ph type="ftr" sz="quarter" idx="4294967295"/>
          </p:nvPr>
        </p:nvSpPr>
        <p:spPr>
          <a:xfrm>
            <a:off x="4038600" y="6375679"/>
            <a:ext cx="4114800" cy="345796"/>
          </a:xfrm>
        </p:spPr>
        <p:txBody>
          <a:bodyPr/>
          <a:lstStyle/>
          <a:p>
            <a:endParaRPr lang="en-US" dirty="0"/>
          </a:p>
        </p:txBody>
      </p:sp>
    </p:spTree>
    <p:extLst>
      <p:ext uri="{BB962C8B-B14F-4D97-AF65-F5344CB8AC3E}">
        <p14:creationId xmlns:p14="http://schemas.microsoft.com/office/powerpoint/2010/main" val="37391859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Razor ages</a:t>
            </a:r>
            <a:endParaRPr lang="en-US" dirty="0"/>
          </a:p>
        </p:txBody>
      </p:sp>
      <p:sp>
        <p:nvSpPr>
          <p:cNvPr id="3" name="Content Placeholder 2"/>
          <p:cNvSpPr>
            <a:spLocks noGrp="1"/>
          </p:cNvSpPr>
          <p:nvPr>
            <p:ph idx="1"/>
          </p:nvPr>
        </p:nvSpPr>
        <p:spPr>
          <a:xfrm>
            <a:off x="1251678" y="1302327"/>
            <a:ext cx="10178322" cy="4577265"/>
          </a:xfrm>
        </p:spPr>
        <p:txBody>
          <a:bodyPr/>
          <a:lstStyle/>
          <a:p>
            <a:r>
              <a:rPr lang="en-US" dirty="0" smtClean="0"/>
              <a:t>Introduced first time in </a:t>
            </a:r>
            <a:r>
              <a:rPr lang="en-US" dirty="0" err="1" smtClean="0"/>
              <a:t>.net</a:t>
            </a:r>
            <a:r>
              <a:rPr lang="en-US" dirty="0" smtClean="0"/>
              <a:t> core 2.0</a:t>
            </a:r>
          </a:p>
          <a:p>
            <a:r>
              <a:rPr lang="en-US" dirty="0" smtClean="0"/>
              <a:t>New feature of </a:t>
            </a:r>
            <a:r>
              <a:rPr lang="en-US" dirty="0" err="1" smtClean="0"/>
              <a:t>.net</a:t>
            </a:r>
            <a:r>
              <a:rPr lang="en-US" dirty="0" smtClean="0"/>
              <a:t> core </a:t>
            </a:r>
            <a:r>
              <a:rPr lang="en-US" dirty="0" err="1" smtClean="0"/>
              <a:t>mvc</a:t>
            </a:r>
            <a:r>
              <a:rPr lang="en-US" dirty="0" smtClean="0"/>
              <a:t> for coding page </a:t>
            </a:r>
          </a:p>
          <a:p>
            <a:r>
              <a:rPr lang="en-US" dirty="0" smtClean="0"/>
              <a:t>Simple way to do the same as we are doing with </a:t>
            </a:r>
            <a:r>
              <a:rPr lang="en-US" dirty="0" err="1" smtClean="0"/>
              <a:t>mvc</a:t>
            </a:r>
            <a:endParaRPr lang="en-US" dirty="0" smtClean="0"/>
          </a:p>
          <a:p>
            <a:r>
              <a:rPr lang="en-US" dirty="0" smtClean="0"/>
              <a:t>Razor pages have 2 parts</a:t>
            </a:r>
          </a:p>
          <a:p>
            <a:pPr lvl="1"/>
            <a:r>
              <a:rPr lang="en-US" dirty="0" smtClean="0"/>
              <a:t>Razor page - UI</a:t>
            </a:r>
          </a:p>
          <a:p>
            <a:pPr lvl="1"/>
            <a:r>
              <a:rPr lang="en-US" dirty="0" smtClean="0"/>
              <a:t>Page model – contain handler – controller</a:t>
            </a:r>
          </a:p>
          <a:p>
            <a:r>
              <a:rPr lang="en-US" dirty="0" smtClean="0"/>
              <a:t>Contain all the methods like get , put post with prefix “On”</a:t>
            </a:r>
          </a:p>
          <a:p>
            <a:pPr lvl="1"/>
            <a:endParaRPr lang="en-US" dirty="0"/>
          </a:p>
        </p:txBody>
      </p:sp>
      <p:sp>
        <p:nvSpPr>
          <p:cNvPr id="4" name="Footer Placeholder 3"/>
          <p:cNvSpPr>
            <a:spLocks noGrp="1"/>
          </p:cNvSpPr>
          <p:nvPr>
            <p:ph type="ftr" sz="quarter" idx="4294967295"/>
          </p:nvPr>
        </p:nvSpPr>
        <p:spPr>
          <a:xfrm>
            <a:off x="4038600" y="6375679"/>
            <a:ext cx="4114800" cy="345796"/>
          </a:xfrm>
        </p:spPr>
        <p:txBody>
          <a:bodyPr/>
          <a:lstStyle/>
          <a:p>
            <a:endParaRPr lang="en-US" dirty="0"/>
          </a:p>
        </p:txBody>
      </p:sp>
    </p:spTree>
    <p:extLst>
      <p:ext uri="{BB962C8B-B14F-4D97-AF65-F5344CB8AC3E}">
        <p14:creationId xmlns:p14="http://schemas.microsoft.com/office/powerpoint/2010/main" val="20733449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pages</a:t>
            </a:r>
            <a:endParaRPr lang="en-US" dirty="0"/>
          </a:p>
        </p:txBody>
      </p:sp>
      <p:sp>
        <p:nvSpPr>
          <p:cNvPr id="3" name="Content Placeholder 2"/>
          <p:cNvSpPr>
            <a:spLocks noGrp="1"/>
          </p:cNvSpPr>
          <p:nvPr>
            <p:ph idx="1"/>
          </p:nvPr>
        </p:nvSpPr>
        <p:spPr>
          <a:xfrm>
            <a:off x="1251678" y="1320801"/>
            <a:ext cx="10178322" cy="4558792"/>
          </a:xfrm>
        </p:spPr>
        <p:txBody>
          <a:bodyPr>
            <a:normAutofit fontScale="92500" lnSpcReduction="10000"/>
          </a:bodyPr>
          <a:lstStyle/>
          <a:p>
            <a:r>
              <a:rPr lang="en-US" dirty="0" smtClean="0"/>
              <a:t>Shared folder</a:t>
            </a:r>
          </a:p>
          <a:p>
            <a:pPr lvl="1"/>
            <a:r>
              <a:rPr lang="en-US" dirty="0" smtClean="0"/>
              <a:t>Partial views</a:t>
            </a:r>
          </a:p>
          <a:p>
            <a:pPr lvl="1"/>
            <a:r>
              <a:rPr lang="en-US" dirty="0" smtClean="0"/>
              <a:t>Partial pages</a:t>
            </a:r>
          </a:p>
          <a:p>
            <a:pPr lvl="1"/>
            <a:r>
              <a:rPr lang="en-US" dirty="0" smtClean="0"/>
              <a:t>Shared layout </a:t>
            </a:r>
          </a:p>
          <a:p>
            <a:pPr lvl="1"/>
            <a:r>
              <a:rPr lang="en-US" dirty="0" smtClean="0"/>
              <a:t>Validation scripts partial </a:t>
            </a:r>
          </a:p>
          <a:p>
            <a:pPr lvl="2"/>
            <a:r>
              <a:rPr lang="en-US" dirty="0" err="1" smtClean="0"/>
              <a:t>Containg</a:t>
            </a:r>
            <a:r>
              <a:rPr lang="en-US" dirty="0" smtClean="0"/>
              <a:t> the script only</a:t>
            </a:r>
          </a:p>
          <a:p>
            <a:pPr lvl="1"/>
            <a:r>
              <a:rPr lang="en-US" dirty="0" err="1" smtClean="0"/>
              <a:t>ViewImport.cshtml</a:t>
            </a:r>
            <a:r>
              <a:rPr lang="en-US" dirty="0" smtClean="0"/>
              <a:t> (Global declaration)</a:t>
            </a:r>
          </a:p>
          <a:p>
            <a:pPr lvl="2"/>
            <a:r>
              <a:rPr lang="en-US" dirty="0" smtClean="0"/>
              <a:t>Contains name space</a:t>
            </a:r>
          </a:p>
          <a:p>
            <a:pPr lvl="2"/>
            <a:r>
              <a:rPr lang="en-US" dirty="0" err="1" smtClean="0"/>
              <a:t>Taghelpers</a:t>
            </a:r>
            <a:endParaRPr lang="en-US" dirty="0" smtClean="0"/>
          </a:p>
          <a:p>
            <a:pPr lvl="1"/>
            <a:r>
              <a:rPr lang="en-US" dirty="0" smtClean="0"/>
              <a:t>Viewstart.html</a:t>
            </a:r>
          </a:p>
          <a:p>
            <a:pPr lvl="2"/>
            <a:r>
              <a:rPr lang="en-US" dirty="0" smtClean="0"/>
              <a:t>Which master page is to be used by default</a:t>
            </a:r>
          </a:p>
          <a:p>
            <a:pPr lvl="1"/>
            <a:r>
              <a:rPr lang="en-US" dirty="0" err="1" smtClean="0"/>
              <a:t>Erros</a:t>
            </a:r>
            <a:r>
              <a:rPr lang="en-US" dirty="0" smtClean="0"/>
              <a:t> page</a:t>
            </a:r>
          </a:p>
          <a:p>
            <a:pPr lvl="2"/>
            <a:r>
              <a:rPr lang="en-US" dirty="0" smtClean="0"/>
              <a:t>Redirection page in case any error occurred</a:t>
            </a:r>
          </a:p>
          <a:p>
            <a:pPr lvl="2"/>
            <a:endParaRPr lang="en-US" dirty="0" smtClean="0"/>
          </a:p>
          <a:p>
            <a:pPr lvl="2"/>
            <a:endParaRPr lang="en-US" dirty="0" smtClean="0"/>
          </a:p>
          <a:p>
            <a:endParaRPr lang="en-US" dirty="0"/>
          </a:p>
        </p:txBody>
      </p:sp>
      <p:sp>
        <p:nvSpPr>
          <p:cNvPr id="4" name="Footer Placeholder 3"/>
          <p:cNvSpPr>
            <a:spLocks noGrp="1"/>
          </p:cNvSpPr>
          <p:nvPr>
            <p:ph type="ftr" sz="quarter" idx="4294967295"/>
          </p:nvPr>
        </p:nvSpPr>
        <p:spPr>
          <a:xfrm>
            <a:off x="4038600" y="6375679"/>
            <a:ext cx="4114800" cy="345796"/>
          </a:xfrm>
        </p:spPr>
        <p:txBody>
          <a:bodyPr/>
          <a:lstStyle/>
          <a:p>
            <a:endParaRPr lang="en-US" dirty="0"/>
          </a:p>
        </p:txBody>
      </p:sp>
    </p:spTree>
    <p:extLst>
      <p:ext uri="{BB962C8B-B14F-4D97-AF65-F5344CB8AC3E}">
        <p14:creationId xmlns:p14="http://schemas.microsoft.com/office/powerpoint/2010/main" val="28921873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a:t>
            </a:r>
            <a:endParaRPr lang="en-US" dirty="0"/>
          </a:p>
        </p:txBody>
      </p:sp>
      <p:sp>
        <p:nvSpPr>
          <p:cNvPr id="3" name="Content Placeholder 2"/>
          <p:cNvSpPr>
            <a:spLocks noGrp="1"/>
          </p:cNvSpPr>
          <p:nvPr>
            <p:ph idx="1"/>
          </p:nvPr>
        </p:nvSpPr>
        <p:spPr>
          <a:xfrm>
            <a:off x="1251678" y="1293091"/>
            <a:ext cx="10178322" cy="4586501"/>
          </a:xfrm>
        </p:spPr>
        <p:txBody>
          <a:bodyPr>
            <a:normAutofit/>
          </a:bodyPr>
          <a:lstStyle/>
          <a:p>
            <a:r>
              <a:rPr lang="en-US" dirty="0" smtClean="0"/>
              <a:t>What is routing ?</a:t>
            </a:r>
          </a:p>
          <a:p>
            <a:pPr lvl="1"/>
            <a:r>
              <a:rPr lang="en-US" dirty="0" smtClean="0"/>
              <a:t>Used to matches </a:t>
            </a:r>
            <a:r>
              <a:rPr lang="en-US" dirty="0" err="1" smtClean="0"/>
              <a:t>url</a:t>
            </a:r>
            <a:r>
              <a:rPr lang="en-US" dirty="0" smtClean="0"/>
              <a:t> – file paths</a:t>
            </a:r>
          </a:p>
          <a:p>
            <a:r>
              <a:rPr lang="en-US" dirty="0" smtClean="0"/>
              <a:t>Rules</a:t>
            </a:r>
          </a:p>
          <a:p>
            <a:pPr lvl="1"/>
            <a:r>
              <a:rPr lang="en-US" dirty="0" smtClean="0"/>
              <a:t>Required root folder (pages) </a:t>
            </a:r>
          </a:p>
          <a:p>
            <a:pPr lvl="1"/>
            <a:r>
              <a:rPr lang="en-US" dirty="0" smtClean="0"/>
              <a:t>We Can add areas</a:t>
            </a:r>
          </a:p>
          <a:p>
            <a:pPr lvl="1"/>
            <a:r>
              <a:rPr lang="en-US" dirty="0" smtClean="0"/>
              <a:t>Index.cshtml will be default route</a:t>
            </a:r>
          </a:p>
          <a:p>
            <a:r>
              <a:rPr lang="en-US" dirty="0" smtClean="0"/>
              <a:t>How URL and page mapped in routing </a:t>
            </a:r>
          </a:p>
          <a:p>
            <a:r>
              <a:rPr lang="en-US" dirty="0" smtClean="0"/>
              <a:t>No need to write explicit routing rule</a:t>
            </a:r>
          </a:p>
          <a:p>
            <a:r>
              <a:rPr lang="en-US" dirty="0" smtClean="0"/>
              <a:t>Following the path location strategy </a:t>
            </a:r>
          </a:p>
          <a:p>
            <a:endParaRPr lang="en-US" dirty="0" smtClean="0"/>
          </a:p>
        </p:txBody>
      </p:sp>
      <p:sp>
        <p:nvSpPr>
          <p:cNvPr id="4" name="Footer Placeholder 3"/>
          <p:cNvSpPr>
            <a:spLocks noGrp="1"/>
          </p:cNvSpPr>
          <p:nvPr>
            <p:ph type="ftr" sz="quarter" idx="4294967295"/>
          </p:nvPr>
        </p:nvSpPr>
        <p:spPr>
          <a:xfrm>
            <a:off x="4038600" y="6375679"/>
            <a:ext cx="4114800" cy="345796"/>
          </a:xfrm>
        </p:spPr>
        <p:txBody>
          <a:bodyPr/>
          <a:lstStyle/>
          <a:p>
            <a:endParaRPr lang="en-US" dirty="0"/>
          </a:p>
        </p:txBody>
      </p:sp>
    </p:spTree>
    <p:extLst>
      <p:ext uri="{BB962C8B-B14F-4D97-AF65-F5344CB8AC3E}">
        <p14:creationId xmlns:p14="http://schemas.microsoft.com/office/powerpoint/2010/main" val="31116173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Results</a:t>
            </a:r>
            <a:endParaRPr lang="en-US" dirty="0"/>
          </a:p>
        </p:txBody>
      </p:sp>
      <p:sp>
        <p:nvSpPr>
          <p:cNvPr id="3" name="Content Placeholder 2"/>
          <p:cNvSpPr>
            <a:spLocks noGrp="1"/>
          </p:cNvSpPr>
          <p:nvPr>
            <p:ph idx="1"/>
          </p:nvPr>
        </p:nvSpPr>
        <p:spPr>
          <a:xfrm>
            <a:off x="1251678" y="1320801"/>
            <a:ext cx="10178322" cy="4558792"/>
          </a:xfrm>
        </p:spPr>
        <p:txBody>
          <a:bodyPr>
            <a:normAutofit/>
          </a:bodyPr>
          <a:lstStyle/>
          <a:p>
            <a:r>
              <a:rPr lang="en-US" dirty="0" smtClean="0"/>
              <a:t>Action result is result of all action methods</a:t>
            </a:r>
          </a:p>
          <a:p>
            <a:r>
              <a:rPr lang="en-US" dirty="0" smtClean="0"/>
              <a:t>Is a parent class of many derived classes </a:t>
            </a:r>
          </a:p>
          <a:p>
            <a:r>
              <a:rPr lang="en-US" dirty="0" err="1" smtClean="0"/>
              <a:t>iAction</a:t>
            </a:r>
            <a:r>
              <a:rPr lang="en-US" dirty="0" smtClean="0"/>
              <a:t> result return type is to be used when may types can be returned</a:t>
            </a:r>
          </a:p>
          <a:p>
            <a:r>
              <a:rPr lang="en-US" dirty="0" smtClean="0"/>
              <a:t>Action results in Razor pages</a:t>
            </a:r>
          </a:p>
          <a:p>
            <a:pPr lvl="1"/>
            <a:r>
              <a:rPr lang="en-US" dirty="0" smtClean="0"/>
              <a:t>Content result – to return text/html, application/</a:t>
            </a:r>
            <a:r>
              <a:rPr lang="en-US" dirty="0" err="1" smtClean="0"/>
              <a:t>json</a:t>
            </a:r>
            <a:endParaRPr lang="en-US" dirty="0" smtClean="0"/>
          </a:p>
          <a:p>
            <a:pPr lvl="1"/>
            <a:r>
              <a:rPr lang="en-US" dirty="0" smtClean="0"/>
              <a:t>File content result – file from byte array , virtual path</a:t>
            </a:r>
          </a:p>
          <a:p>
            <a:pPr lvl="1"/>
            <a:r>
              <a:rPr lang="en-US" dirty="0" err="1" smtClean="0"/>
              <a:t>Notfountresult</a:t>
            </a:r>
            <a:r>
              <a:rPr lang="en-US" dirty="0" smtClean="0"/>
              <a:t> – 404 not found</a:t>
            </a:r>
          </a:p>
          <a:p>
            <a:pPr lvl="1"/>
            <a:r>
              <a:rPr lang="en-US" dirty="0" err="1" smtClean="0"/>
              <a:t>Pageresult</a:t>
            </a:r>
            <a:r>
              <a:rPr lang="en-US" dirty="0" smtClean="0"/>
              <a:t> – process and return result of page</a:t>
            </a:r>
          </a:p>
          <a:p>
            <a:pPr lvl="1"/>
            <a:r>
              <a:rPr lang="en-US" dirty="0" err="1" smtClean="0"/>
              <a:t>Partialresult</a:t>
            </a:r>
            <a:r>
              <a:rPr lang="en-US" dirty="0" smtClean="0"/>
              <a:t> – return partial page</a:t>
            </a:r>
          </a:p>
          <a:p>
            <a:pPr lvl="1"/>
            <a:r>
              <a:rPr lang="en-US" dirty="0" err="1" smtClean="0"/>
              <a:t>Redirecttopageresult</a:t>
            </a:r>
            <a:r>
              <a:rPr lang="en-US" dirty="0" smtClean="0"/>
              <a:t> – redirects user to specified page</a:t>
            </a:r>
          </a:p>
          <a:p>
            <a:pPr lvl="1"/>
            <a:r>
              <a:rPr lang="en-US" dirty="0" smtClean="0"/>
              <a:t>View component result – result of executing </a:t>
            </a:r>
            <a:r>
              <a:rPr lang="en-US" dirty="0" err="1" smtClean="0"/>
              <a:t>viewcomponent</a:t>
            </a:r>
            <a:endParaRPr lang="en-US" dirty="0" smtClean="0"/>
          </a:p>
        </p:txBody>
      </p:sp>
      <p:sp>
        <p:nvSpPr>
          <p:cNvPr id="4" name="Footer Placeholder 3"/>
          <p:cNvSpPr>
            <a:spLocks noGrp="1"/>
          </p:cNvSpPr>
          <p:nvPr>
            <p:ph type="ftr" sz="quarter" idx="4294967295"/>
          </p:nvPr>
        </p:nvSpPr>
        <p:spPr>
          <a:xfrm>
            <a:off x="4038600" y="6375679"/>
            <a:ext cx="4114800" cy="345796"/>
          </a:xfrm>
        </p:spPr>
        <p:txBody>
          <a:bodyPr/>
          <a:lstStyle/>
          <a:p>
            <a:endParaRPr lang="en-US" dirty="0"/>
          </a:p>
        </p:txBody>
      </p:sp>
    </p:spTree>
    <p:extLst>
      <p:ext uri="{BB962C8B-B14F-4D97-AF65-F5344CB8AC3E}">
        <p14:creationId xmlns:p14="http://schemas.microsoft.com/office/powerpoint/2010/main" val="8989431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Bootstrapping asp.net core application</a:t>
            </a:r>
            <a:endParaRPr lang="en-US" dirty="0"/>
          </a:p>
        </p:txBody>
      </p:sp>
      <p:sp>
        <p:nvSpPr>
          <p:cNvPr id="3" name="Content Placeholder 2"/>
          <p:cNvSpPr>
            <a:spLocks noGrp="1"/>
          </p:cNvSpPr>
          <p:nvPr>
            <p:ph idx="1"/>
          </p:nvPr>
        </p:nvSpPr>
        <p:spPr/>
        <p:txBody>
          <a:bodyPr/>
          <a:lstStyle/>
          <a:p>
            <a:r>
              <a:rPr lang="en-US" dirty="0" smtClean="0"/>
              <a:t>Main method</a:t>
            </a:r>
          </a:p>
          <a:p>
            <a:r>
              <a:rPr lang="en-US" dirty="0" smtClean="0"/>
              <a:t>Startup</a:t>
            </a:r>
          </a:p>
          <a:p>
            <a:r>
              <a:rPr lang="en-US" dirty="0" smtClean="0"/>
              <a:t>Middleware</a:t>
            </a:r>
          </a:p>
          <a:p>
            <a:r>
              <a:rPr lang="en-US" dirty="0" smtClean="0"/>
              <a:t>App settings</a:t>
            </a:r>
          </a:p>
          <a:p>
            <a:endParaRPr lang="en-US" dirty="0"/>
          </a:p>
        </p:txBody>
      </p:sp>
      <p:sp>
        <p:nvSpPr>
          <p:cNvPr id="4" name="Footer Placeholder 3"/>
          <p:cNvSpPr>
            <a:spLocks noGrp="1"/>
          </p:cNvSpPr>
          <p:nvPr>
            <p:ph type="ftr" sz="quarter" idx="4294967295"/>
          </p:nvPr>
        </p:nvSpPr>
        <p:spPr>
          <a:xfrm>
            <a:off x="4038600" y="6375679"/>
            <a:ext cx="4114800" cy="345796"/>
          </a:xfrm>
        </p:spPr>
        <p:txBody>
          <a:bodyPr/>
          <a:lstStyle/>
          <a:p>
            <a:endParaRPr lang="en-US" dirty="0"/>
          </a:p>
        </p:txBody>
      </p:sp>
    </p:spTree>
    <p:extLst>
      <p:ext uri="{BB962C8B-B14F-4D97-AF65-F5344CB8AC3E}">
        <p14:creationId xmlns:p14="http://schemas.microsoft.com/office/powerpoint/2010/main" val="9579561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 Ware </a:t>
            </a:r>
            <a:endParaRPr lang="en-US" dirty="0"/>
          </a:p>
        </p:txBody>
      </p:sp>
      <p:sp>
        <p:nvSpPr>
          <p:cNvPr id="3" name="Content Placeholder 2"/>
          <p:cNvSpPr>
            <a:spLocks noGrp="1"/>
          </p:cNvSpPr>
          <p:nvPr>
            <p:ph idx="1"/>
          </p:nvPr>
        </p:nvSpPr>
        <p:spPr>
          <a:xfrm>
            <a:off x="1251678" y="2286001"/>
            <a:ext cx="4570002" cy="3593591"/>
          </a:xfrm>
        </p:spPr>
        <p:txBody>
          <a:bodyPr>
            <a:normAutofit fontScale="92500"/>
          </a:bodyPr>
          <a:lstStyle/>
          <a:p>
            <a:r>
              <a:rPr lang="en-US" dirty="0"/>
              <a:t>What is Middle ware?</a:t>
            </a:r>
          </a:p>
          <a:p>
            <a:r>
              <a:rPr lang="en-US" dirty="0">
                <a:solidFill>
                  <a:schemeClr val="tx1"/>
                </a:solidFill>
              </a:rPr>
              <a:t>Middleware in ASP.NET Core are software components that are specifically orchestrated in the application pipeline to handle requests and responses. </a:t>
            </a:r>
          </a:p>
          <a:p>
            <a:r>
              <a:rPr lang="en-US" dirty="0">
                <a:solidFill>
                  <a:schemeClr val="tx1"/>
                </a:solidFill>
              </a:rPr>
              <a:t>Each component can choose to potentially modify and let the request thru to the next component or immediately return a response based on specific implementation logic.</a:t>
            </a:r>
            <a:endParaRPr lang="en-US" dirty="0"/>
          </a:p>
          <a:p>
            <a:endParaRPr lang="en-US" dirty="0"/>
          </a:p>
        </p:txBody>
      </p:sp>
      <p:pic>
        <p:nvPicPr>
          <p:cNvPr id="4" name="Picture 2" descr="https://wakeupandcode.com/wp-content/uploads/2019/04/Blog-Diagram-Middleware-Pipeli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3971" y="3785725"/>
            <a:ext cx="5843389" cy="243474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SP.NET Core Middleware visually explain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2891" y="1171572"/>
            <a:ext cx="4585547" cy="2530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9376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HTTPContext</a:t>
            </a:r>
            <a:r>
              <a:rPr lang="en-US" dirty="0" smtClean="0"/>
              <a:t> &amp; Middleware pipe line</a:t>
            </a:r>
            <a:endParaRPr lang="en-US" dirty="0"/>
          </a:p>
        </p:txBody>
      </p:sp>
      <p:pic>
        <p:nvPicPr>
          <p:cNvPr id="4" name="Content Placeholder 3"/>
          <p:cNvPicPr>
            <a:picLocks noGrp="1" noChangeAspect="1"/>
          </p:cNvPicPr>
          <p:nvPr>
            <p:ph idx="1"/>
          </p:nvPr>
        </p:nvPicPr>
        <p:blipFill>
          <a:blip r:embed="rId2"/>
          <a:stretch>
            <a:fillRect/>
          </a:stretch>
        </p:blipFill>
        <p:spPr>
          <a:xfrm>
            <a:off x="4534901" y="2151529"/>
            <a:ext cx="6763019" cy="2766689"/>
          </a:xfrm>
          <a:prstGeom prst="rect">
            <a:avLst/>
          </a:prstGeom>
        </p:spPr>
      </p:pic>
    </p:spTree>
    <p:extLst>
      <p:ext uri="{BB962C8B-B14F-4D97-AF65-F5344CB8AC3E}">
        <p14:creationId xmlns:p14="http://schemas.microsoft.com/office/powerpoint/2010/main" val="1845235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&amp; Purpose</a:t>
            </a:r>
            <a:endParaRPr lang="en-US" dirty="0"/>
          </a:p>
        </p:txBody>
      </p:sp>
      <p:sp>
        <p:nvSpPr>
          <p:cNvPr id="3" name="Content Placeholder 2"/>
          <p:cNvSpPr>
            <a:spLocks noGrp="1"/>
          </p:cNvSpPr>
          <p:nvPr>
            <p:ph idx="1"/>
          </p:nvPr>
        </p:nvSpPr>
        <p:spPr/>
        <p:txBody>
          <a:bodyPr/>
          <a:lstStyle/>
          <a:p>
            <a:r>
              <a:rPr lang="en-US" dirty="0" smtClean="0"/>
              <a:t>Binkal Patel</a:t>
            </a:r>
          </a:p>
          <a:p>
            <a:r>
              <a:rPr lang="en-US" dirty="0" smtClean="0"/>
              <a:t>Technical Leader</a:t>
            </a:r>
          </a:p>
          <a:p>
            <a:r>
              <a:rPr lang="en-US" dirty="0" smtClean="0"/>
              <a:t>The Gateway Corp.</a:t>
            </a:r>
            <a:endParaRPr lang="en-US" dirty="0"/>
          </a:p>
        </p:txBody>
      </p:sp>
    </p:spTree>
    <p:extLst>
      <p:ext uri="{BB962C8B-B14F-4D97-AF65-F5344CB8AC3E}">
        <p14:creationId xmlns:p14="http://schemas.microsoft.com/office/powerpoint/2010/main" val="37074319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appsettings</a:t>
            </a:r>
            <a:endParaRPr lang="en-US" dirty="0"/>
          </a:p>
        </p:txBody>
      </p:sp>
      <p:sp>
        <p:nvSpPr>
          <p:cNvPr id="3" name="Content Placeholder 2"/>
          <p:cNvSpPr>
            <a:spLocks noGrp="1"/>
          </p:cNvSpPr>
          <p:nvPr>
            <p:ph idx="1"/>
          </p:nvPr>
        </p:nvSpPr>
        <p:spPr/>
        <p:txBody>
          <a:bodyPr/>
          <a:lstStyle/>
          <a:p>
            <a:r>
              <a:rPr lang="en-US" dirty="0" smtClean="0"/>
              <a:t>All application specific settings written in this file </a:t>
            </a:r>
          </a:p>
          <a:p>
            <a:r>
              <a:rPr lang="en-US" dirty="0" smtClean="0"/>
              <a:t>File name will be </a:t>
            </a:r>
            <a:r>
              <a:rPr lang="en-US" dirty="0" err="1" smtClean="0"/>
              <a:t>appsettings</a:t>
            </a:r>
            <a:r>
              <a:rPr lang="en-US" dirty="0" smtClean="0"/>
              <a:t>. </a:t>
            </a:r>
            <a:r>
              <a:rPr lang="en-US" dirty="0" err="1" smtClean="0"/>
              <a:t>Json</a:t>
            </a:r>
            <a:endParaRPr lang="en-US" dirty="0" smtClean="0"/>
          </a:p>
          <a:p>
            <a:r>
              <a:rPr lang="en-US" dirty="0" smtClean="0"/>
              <a:t>Any changes to this file required restart app on </a:t>
            </a:r>
            <a:r>
              <a:rPr lang="en-US" dirty="0" err="1" smtClean="0"/>
              <a:t>iis</a:t>
            </a:r>
            <a:r>
              <a:rPr lang="en-US" dirty="0" smtClean="0"/>
              <a:t> to take effect</a:t>
            </a:r>
          </a:p>
          <a:p>
            <a:endParaRPr lang="en-US" dirty="0"/>
          </a:p>
        </p:txBody>
      </p:sp>
    </p:spTree>
    <p:extLst>
      <p:ext uri="{BB962C8B-B14F-4D97-AF65-F5344CB8AC3E}">
        <p14:creationId xmlns:p14="http://schemas.microsoft.com/office/powerpoint/2010/main" val="1514714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What is dependency injection?</a:t>
            </a:r>
          </a:p>
          <a:p>
            <a:r>
              <a:rPr lang="en-US" dirty="0" smtClean="0"/>
              <a:t>.</a:t>
            </a:r>
            <a:r>
              <a:rPr lang="en-US" dirty="0" err="1" smtClean="0"/>
              <a:t>netcore</a:t>
            </a:r>
            <a:r>
              <a:rPr lang="en-US" dirty="0" smtClean="0"/>
              <a:t> is designed from scratch to support dependency injection</a:t>
            </a:r>
          </a:p>
          <a:p>
            <a:r>
              <a:rPr lang="en-US" dirty="0" smtClean="0"/>
              <a:t>It will be used to inject dependency class through constructor or method by using in built IOC container</a:t>
            </a:r>
          </a:p>
          <a:p>
            <a:r>
              <a:rPr lang="en-US" dirty="0" smtClean="0"/>
              <a:t>DI is a pattern that can help developer to decouple the difference piece of code – module</a:t>
            </a:r>
          </a:p>
          <a:p>
            <a:r>
              <a:rPr lang="en-US" dirty="0" smtClean="0"/>
              <a:t>Framework service and application service can be injected in class in </a:t>
            </a:r>
            <a:r>
              <a:rPr lang="en-US" dirty="0" err="1" smtClean="0"/>
              <a:t>.net</a:t>
            </a:r>
            <a:r>
              <a:rPr lang="en-US" dirty="0" smtClean="0"/>
              <a:t> core</a:t>
            </a:r>
          </a:p>
          <a:p>
            <a:r>
              <a:rPr lang="en-US" dirty="0" smtClean="0"/>
              <a:t>Do not need to write and use an individual dependency containers and libraries</a:t>
            </a:r>
          </a:p>
          <a:p>
            <a:r>
              <a:rPr lang="en-US" dirty="0" smtClean="0"/>
              <a:t>Container is responsible for create and manage instance of the class as and </a:t>
            </a:r>
            <a:r>
              <a:rPr lang="en-US" smtClean="0"/>
              <a:t>when required</a:t>
            </a:r>
          </a:p>
          <a:p>
            <a:endParaRPr lang="en-US" dirty="0" smtClean="0"/>
          </a:p>
          <a:p>
            <a:endParaRPr lang="en-US" dirty="0"/>
          </a:p>
        </p:txBody>
      </p:sp>
    </p:spTree>
    <p:extLst>
      <p:ext uri="{BB962C8B-B14F-4D97-AF65-F5344CB8AC3E}">
        <p14:creationId xmlns:p14="http://schemas.microsoft.com/office/powerpoint/2010/main" val="115713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Controllers</a:t>
            </a:r>
            <a:endParaRPr lang="en-US" dirty="0"/>
          </a:p>
        </p:txBody>
      </p:sp>
      <p:sp>
        <p:nvSpPr>
          <p:cNvPr id="3" name="Content Placeholder 2"/>
          <p:cNvSpPr>
            <a:spLocks noGrp="1"/>
          </p:cNvSpPr>
          <p:nvPr>
            <p:ph idx="1"/>
          </p:nvPr>
        </p:nvSpPr>
        <p:spPr>
          <a:xfrm>
            <a:off x="1251678" y="1493521"/>
            <a:ext cx="10178322" cy="5151120"/>
          </a:xfrm>
        </p:spPr>
        <p:txBody>
          <a:bodyPr>
            <a:normAutofit/>
          </a:bodyPr>
          <a:lstStyle/>
          <a:p>
            <a:r>
              <a:rPr lang="en-US" dirty="0" err="1" smtClean="0"/>
              <a:t>Api</a:t>
            </a:r>
            <a:r>
              <a:rPr lang="en-US" dirty="0" smtClean="0"/>
              <a:t> </a:t>
            </a:r>
            <a:r>
              <a:rPr lang="en-US" dirty="0" err="1" smtClean="0"/>
              <a:t>contollers</a:t>
            </a:r>
            <a:r>
              <a:rPr lang="en-US" dirty="0" smtClean="0"/>
              <a:t> can be added to the same MVC application like we had in previous version of MVC.</a:t>
            </a:r>
          </a:p>
          <a:p>
            <a:r>
              <a:rPr lang="en-US" dirty="0" err="1" smtClean="0"/>
              <a:t>Api</a:t>
            </a:r>
            <a:r>
              <a:rPr lang="en-US" dirty="0" smtClean="0"/>
              <a:t> controllers need to be </a:t>
            </a:r>
            <a:r>
              <a:rPr lang="en-US" dirty="0" err="1" smtClean="0"/>
              <a:t>registerd</a:t>
            </a:r>
            <a:r>
              <a:rPr lang="en-US" dirty="0" smtClean="0"/>
              <a:t> in the </a:t>
            </a:r>
            <a:r>
              <a:rPr lang="en-US" dirty="0" err="1" smtClean="0"/>
              <a:t>starup</a:t>
            </a:r>
            <a:r>
              <a:rPr lang="en-US" dirty="0" smtClean="0"/>
              <a:t> orchestration</a:t>
            </a:r>
          </a:p>
          <a:p>
            <a:r>
              <a:rPr lang="en-US" dirty="0" smtClean="0"/>
              <a:t>In configure service method of startup class</a:t>
            </a:r>
          </a:p>
          <a:p>
            <a:pPr lvl="1"/>
            <a:r>
              <a:rPr lang="en-US" dirty="0" err="1" smtClean="0"/>
              <a:t>Services,AddControllersWithViews</a:t>
            </a:r>
            <a:r>
              <a:rPr lang="en-US" dirty="0" smtClean="0"/>
              <a:t>()</a:t>
            </a:r>
          </a:p>
          <a:p>
            <a:pPr lvl="1"/>
            <a:r>
              <a:rPr lang="en-US" dirty="0"/>
              <a:t> </a:t>
            </a:r>
            <a:r>
              <a:rPr lang="en-US" dirty="0" err="1"/>
              <a:t>services.AddControllers</a:t>
            </a:r>
            <a:r>
              <a:rPr lang="en-US" dirty="0"/>
              <a:t>();</a:t>
            </a:r>
            <a:endParaRPr lang="en-US" dirty="0" smtClean="0"/>
          </a:p>
          <a:p>
            <a:r>
              <a:rPr lang="en-US" dirty="0" smtClean="0"/>
              <a:t>Required to add the same in middleware section of the application </a:t>
            </a:r>
          </a:p>
          <a:p>
            <a:pPr marL="457200" lvl="1" indent="0">
              <a:buNone/>
            </a:pPr>
            <a:r>
              <a:rPr lang="en-US" dirty="0" err="1" smtClean="0"/>
              <a:t>App.UseEndpoints</a:t>
            </a:r>
            <a:r>
              <a:rPr lang="en-US" dirty="0" smtClean="0"/>
              <a:t>(endpoints=&gt;</a:t>
            </a:r>
          </a:p>
          <a:p>
            <a:pPr marL="457200" lvl="1" indent="0">
              <a:buNone/>
            </a:pPr>
            <a:r>
              <a:rPr lang="en-US" dirty="0" smtClean="0"/>
              <a:t>{</a:t>
            </a:r>
          </a:p>
          <a:p>
            <a:pPr marL="457200" lvl="1" indent="0">
              <a:buNone/>
            </a:pPr>
            <a:r>
              <a:rPr lang="en-US" dirty="0"/>
              <a:t>	</a:t>
            </a:r>
            <a:r>
              <a:rPr lang="en-US" dirty="0" err="1"/>
              <a:t>endpoints.MapRazorPages</a:t>
            </a:r>
            <a:r>
              <a:rPr lang="en-US" dirty="0"/>
              <a:t>();</a:t>
            </a:r>
          </a:p>
          <a:p>
            <a:pPr marL="457200" lvl="1" indent="0">
              <a:buNone/>
            </a:pPr>
            <a:r>
              <a:rPr lang="en-US" dirty="0" smtClean="0"/>
              <a:t>	</a:t>
            </a:r>
            <a:r>
              <a:rPr lang="en-US" dirty="0" err="1" smtClean="0"/>
              <a:t>endpoints.MapControllers</a:t>
            </a:r>
            <a:r>
              <a:rPr lang="en-US" dirty="0" smtClean="0"/>
              <a:t>();</a:t>
            </a:r>
          </a:p>
          <a:p>
            <a:pPr marL="457200" lvl="1" indent="0">
              <a:buNone/>
            </a:pPr>
            <a:r>
              <a:rPr lang="en-US" dirty="0" smtClean="0"/>
              <a:t>});</a:t>
            </a:r>
            <a:endParaRPr lang="en-US" dirty="0"/>
          </a:p>
        </p:txBody>
      </p:sp>
    </p:spTree>
    <p:extLst>
      <p:ext uri="{BB962C8B-B14F-4D97-AF65-F5344CB8AC3E}">
        <p14:creationId xmlns:p14="http://schemas.microsoft.com/office/powerpoint/2010/main" val="14360071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Controllers</a:t>
            </a:r>
            <a:endParaRPr lang="en-US" dirty="0"/>
          </a:p>
        </p:txBody>
      </p:sp>
      <p:sp>
        <p:nvSpPr>
          <p:cNvPr id="3" name="Content Placeholder 2"/>
          <p:cNvSpPr>
            <a:spLocks noGrp="1"/>
          </p:cNvSpPr>
          <p:nvPr>
            <p:ph idx="1"/>
          </p:nvPr>
        </p:nvSpPr>
        <p:spPr/>
        <p:txBody>
          <a:bodyPr>
            <a:normAutofit/>
          </a:bodyPr>
          <a:lstStyle/>
          <a:p>
            <a:r>
              <a:rPr lang="en-US" dirty="0" smtClean="0"/>
              <a:t>Routing can be defined same as web </a:t>
            </a:r>
            <a:r>
              <a:rPr lang="en-US" dirty="0" err="1" smtClean="0"/>
              <a:t>api</a:t>
            </a:r>
            <a:r>
              <a:rPr lang="en-US" dirty="0" smtClean="0"/>
              <a:t> routing using [Route(“</a:t>
            </a:r>
            <a:r>
              <a:rPr lang="en-US" dirty="0" err="1" smtClean="0"/>
              <a:t>api</a:t>
            </a:r>
            <a:r>
              <a:rPr lang="en-US" dirty="0" smtClean="0"/>
              <a:t>/controller”)]</a:t>
            </a:r>
          </a:p>
          <a:p>
            <a:r>
              <a:rPr lang="en-US" dirty="0" smtClean="0"/>
              <a:t>To make any controller as API Controller need to add [</a:t>
            </a:r>
            <a:r>
              <a:rPr lang="en-US" dirty="0" err="1" smtClean="0"/>
              <a:t>ApiController</a:t>
            </a:r>
            <a:r>
              <a:rPr lang="en-US" dirty="0" smtClean="0"/>
              <a:t>] attribute on top of controller</a:t>
            </a:r>
          </a:p>
          <a:p>
            <a:endParaRPr lang="en-US" dirty="0" smtClean="0"/>
          </a:p>
        </p:txBody>
      </p:sp>
    </p:spTree>
    <p:extLst>
      <p:ext uri="{BB962C8B-B14F-4D97-AF65-F5344CB8AC3E}">
        <p14:creationId xmlns:p14="http://schemas.microsoft.com/office/powerpoint/2010/main" val="34541921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application</a:t>
            </a:r>
            <a:endParaRPr lang="en-US" dirty="0"/>
          </a:p>
        </p:txBody>
      </p:sp>
      <p:sp>
        <p:nvSpPr>
          <p:cNvPr id="3" name="Content Placeholder 2"/>
          <p:cNvSpPr>
            <a:spLocks noGrp="1"/>
          </p:cNvSpPr>
          <p:nvPr>
            <p:ph idx="1"/>
          </p:nvPr>
        </p:nvSpPr>
        <p:spPr/>
        <p:txBody>
          <a:bodyPr/>
          <a:lstStyle/>
          <a:p>
            <a:r>
              <a:rPr lang="en-US" dirty="0" smtClean="0"/>
              <a:t>MVC </a:t>
            </a:r>
          </a:p>
          <a:p>
            <a:pPr lvl="1"/>
            <a:r>
              <a:rPr lang="en-US" dirty="0" smtClean="0"/>
              <a:t>Model ?</a:t>
            </a:r>
          </a:p>
          <a:p>
            <a:pPr lvl="1"/>
            <a:r>
              <a:rPr lang="en-US" dirty="0" smtClean="0"/>
              <a:t>View  ?</a:t>
            </a:r>
          </a:p>
          <a:p>
            <a:pPr lvl="1"/>
            <a:r>
              <a:rPr lang="en-US" dirty="0" smtClean="0"/>
              <a:t>Controller ?</a:t>
            </a:r>
          </a:p>
          <a:p>
            <a:r>
              <a:rPr lang="en-US" dirty="0" smtClean="0"/>
              <a:t>Controller &gt; model &gt; view</a:t>
            </a:r>
          </a:p>
          <a:p>
            <a:r>
              <a:rPr lang="en-US" dirty="0" smtClean="0"/>
              <a:t>Controller &gt; view &gt; model</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4029767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Routing </a:t>
            </a:r>
            <a:endParaRPr lang="en-US" dirty="0"/>
          </a:p>
        </p:txBody>
      </p:sp>
      <p:sp>
        <p:nvSpPr>
          <p:cNvPr id="3" name="Content Placeholder 2"/>
          <p:cNvSpPr>
            <a:spLocks noGrp="1"/>
          </p:cNvSpPr>
          <p:nvPr>
            <p:ph idx="1"/>
          </p:nvPr>
        </p:nvSpPr>
        <p:spPr/>
        <p:txBody>
          <a:bodyPr/>
          <a:lstStyle/>
          <a:p>
            <a:pPr marL="457200" lvl="1" indent="0">
              <a:buNone/>
            </a:pPr>
            <a:r>
              <a:rPr lang="en-US" dirty="0" err="1"/>
              <a:t>App.UseEndpoints</a:t>
            </a:r>
            <a:r>
              <a:rPr lang="en-US" dirty="0"/>
              <a:t>(endpoints=&gt;</a:t>
            </a:r>
          </a:p>
          <a:p>
            <a:pPr marL="457200" lvl="1" indent="0">
              <a:buNone/>
            </a:pPr>
            <a:r>
              <a:rPr lang="en-US" dirty="0"/>
              <a:t>{</a:t>
            </a:r>
          </a:p>
          <a:p>
            <a:pPr marL="457200" lvl="1" indent="0">
              <a:buNone/>
            </a:pPr>
            <a:r>
              <a:rPr lang="en-US" dirty="0"/>
              <a:t>	</a:t>
            </a:r>
            <a:r>
              <a:rPr lang="en-US" dirty="0" err="1"/>
              <a:t>endpoints.MapControllersRoute</a:t>
            </a:r>
            <a:r>
              <a:rPr lang="en-US" dirty="0"/>
              <a:t>(</a:t>
            </a:r>
          </a:p>
          <a:p>
            <a:pPr marL="457200" lvl="1" indent="0">
              <a:buNone/>
            </a:pPr>
            <a:r>
              <a:rPr lang="en-US" dirty="0"/>
              <a:t>		name: “</a:t>
            </a:r>
            <a:r>
              <a:rPr lang="en-US" dirty="0" err="1"/>
              <a:t>defalult</a:t>
            </a:r>
            <a:r>
              <a:rPr lang="en-US" dirty="0"/>
              <a:t>”,</a:t>
            </a:r>
          </a:p>
          <a:p>
            <a:pPr marL="457200" lvl="1" indent="0">
              <a:buNone/>
            </a:pPr>
            <a:r>
              <a:rPr lang="en-US" dirty="0"/>
              <a:t>		Pattern: “{controller=Home}/{action=Index}/{id?}”</a:t>
            </a:r>
          </a:p>
          <a:p>
            <a:pPr marL="457200" lvl="1" indent="0">
              <a:buNone/>
            </a:pPr>
            <a:r>
              <a:rPr lang="en-US" dirty="0"/>
              <a:t>		);</a:t>
            </a:r>
          </a:p>
          <a:p>
            <a:pPr marL="457200" lvl="1" indent="0">
              <a:buNone/>
            </a:pPr>
            <a:r>
              <a:rPr lang="en-US" dirty="0"/>
              <a:t>	</a:t>
            </a:r>
            <a:r>
              <a:rPr lang="en-US" dirty="0" err="1"/>
              <a:t>endpoints.MapRazorPages</a:t>
            </a:r>
            <a:endParaRPr lang="en-US" dirty="0"/>
          </a:p>
          <a:p>
            <a:pPr marL="457200" lvl="1" indent="0">
              <a:buNone/>
            </a:pPr>
            <a:r>
              <a:rPr lang="en-US" dirty="0"/>
              <a:t>});</a:t>
            </a:r>
          </a:p>
          <a:p>
            <a:endParaRPr lang="en-US" dirty="0"/>
          </a:p>
        </p:txBody>
      </p:sp>
    </p:spTree>
    <p:extLst>
      <p:ext uri="{BB962C8B-B14F-4D97-AF65-F5344CB8AC3E}">
        <p14:creationId xmlns:p14="http://schemas.microsoft.com/office/powerpoint/2010/main" val="20062690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Patterns</a:t>
            </a:r>
            <a:endParaRPr lang="en-US" dirty="0"/>
          </a:p>
        </p:txBody>
      </p:sp>
      <p:sp>
        <p:nvSpPr>
          <p:cNvPr id="3" name="Content Placeholder 2"/>
          <p:cNvSpPr>
            <a:spLocks noGrp="1"/>
          </p:cNvSpPr>
          <p:nvPr>
            <p:ph idx="1"/>
          </p:nvPr>
        </p:nvSpPr>
        <p:spPr/>
        <p:txBody>
          <a:bodyPr/>
          <a:lstStyle/>
          <a:p>
            <a:r>
              <a:rPr lang="en-US" dirty="0" err="1" smtClean="0"/>
              <a:t>DomainName</a:t>
            </a:r>
            <a:r>
              <a:rPr lang="en-US" dirty="0" smtClean="0"/>
              <a:t>/Controller/Action/Parameters</a:t>
            </a:r>
          </a:p>
          <a:p>
            <a:r>
              <a:rPr lang="en-US" dirty="0" err="1" smtClean="0"/>
              <a:t>DomainName</a:t>
            </a:r>
            <a:r>
              <a:rPr lang="en-US" dirty="0" smtClean="0"/>
              <a:t>/</a:t>
            </a:r>
            <a:r>
              <a:rPr lang="en-US" dirty="0" err="1" smtClean="0"/>
              <a:t>AreaName</a:t>
            </a:r>
            <a:r>
              <a:rPr lang="en-US" dirty="0" smtClean="0"/>
              <a:t>/Controller/Action/Parameters</a:t>
            </a:r>
          </a:p>
          <a:p>
            <a:endParaRPr lang="en-US" dirty="0"/>
          </a:p>
        </p:txBody>
      </p:sp>
    </p:spTree>
    <p:extLst>
      <p:ext uri="{BB962C8B-B14F-4D97-AF65-F5344CB8AC3E}">
        <p14:creationId xmlns:p14="http://schemas.microsoft.com/office/powerpoint/2010/main" val="35667758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with Area</a:t>
            </a:r>
            <a:endParaRPr lang="en-US" dirty="0"/>
          </a:p>
        </p:txBody>
      </p:sp>
      <p:sp>
        <p:nvSpPr>
          <p:cNvPr id="3" name="Content Placeholder 2"/>
          <p:cNvSpPr>
            <a:spLocks noGrp="1"/>
          </p:cNvSpPr>
          <p:nvPr>
            <p:ph idx="1"/>
          </p:nvPr>
        </p:nvSpPr>
        <p:spPr>
          <a:xfrm>
            <a:off x="1251678" y="1320801"/>
            <a:ext cx="10178322" cy="4558792"/>
          </a:xfrm>
        </p:spPr>
        <p:txBody>
          <a:bodyPr/>
          <a:lstStyle/>
          <a:p>
            <a:pPr marL="457200" lvl="1" indent="0">
              <a:buNone/>
            </a:pPr>
            <a:r>
              <a:rPr lang="en-US" dirty="0" err="1"/>
              <a:t>App.UseEndpoints</a:t>
            </a:r>
            <a:r>
              <a:rPr lang="en-US" dirty="0"/>
              <a:t>(endpoints=&gt;</a:t>
            </a:r>
          </a:p>
          <a:p>
            <a:pPr marL="457200" lvl="1" indent="0">
              <a:buNone/>
            </a:pPr>
            <a:r>
              <a:rPr lang="en-US" dirty="0"/>
              <a:t>{</a:t>
            </a:r>
          </a:p>
          <a:p>
            <a:pPr marL="457200" lvl="1" indent="0">
              <a:buNone/>
            </a:pPr>
            <a:r>
              <a:rPr lang="en-US" dirty="0"/>
              <a:t>	</a:t>
            </a:r>
            <a:r>
              <a:rPr lang="en-US" dirty="0" err="1"/>
              <a:t>endpoints.MapControllersRoute</a:t>
            </a:r>
            <a:r>
              <a:rPr lang="en-US" dirty="0"/>
              <a:t>(</a:t>
            </a:r>
          </a:p>
          <a:p>
            <a:pPr marL="457200" lvl="1" indent="0">
              <a:buNone/>
            </a:pPr>
            <a:r>
              <a:rPr lang="en-US" dirty="0"/>
              <a:t>		name: “</a:t>
            </a:r>
            <a:r>
              <a:rPr lang="en-US" dirty="0" err="1"/>
              <a:t>defalult</a:t>
            </a:r>
            <a:r>
              <a:rPr lang="en-US" dirty="0"/>
              <a:t>”,</a:t>
            </a:r>
          </a:p>
          <a:p>
            <a:pPr marL="457200" lvl="1" indent="0">
              <a:buNone/>
            </a:pPr>
            <a:r>
              <a:rPr lang="en-US" dirty="0"/>
              <a:t>		Pattern: </a:t>
            </a:r>
            <a:r>
              <a:rPr lang="en-US" dirty="0" smtClean="0"/>
              <a:t>“{area=Users}/{controller=Home}/{action=Index}/{</a:t>
            </a:r>
            <a:r>
              <a:rPr lang="en-US" dirty="0"/>
              <a:t>id?}”</a:t>
            </a:r>
          </a:p>
          <a:p>
            <a:pPr marL="457200" lvl="1" indent="0">
              <a:buNone/>
            </a:pPr>
            <a:r>
              <a:rPr lang="en-US" dirty="0"/>
              <a:t>		);</a:t>
            </a:r>
          </a:p>
          <a:p>
            <a:pPr marL="457200" lvl="1" indent="0">
              <a:buNone/>
            </a:pPr>
            <a:r>
              <a:rPr lang="en-US" dirty="0"/>
              <a:t>	</a:t>
            </a:r>
            <a:r>
              <a:rPr lang="en-US" dirty="0" err="1"/>
              <a:t>endpoints.MapRazorPages</a:t>
            </a:r>
            <a:endParaRPr lang="en-US" dirty="0"/>
          </a:p>
          <a:p>
            <a:pPr marL="457200" lvl="1" indent="0">
              <a:buNone/>
            </a:pPr>
            <a:r>
              <a:rPr lang="en-US" dirty="0" smtClean="0"/>
              <a:t>});</a:t>
            </a:r>
          </a:p>
          <a:p>
            <a:pPr lvl="1">
              <a:buFont typeface="Arial" panose="020B0604020202020204" pitchFamily="34" charset="0"/>
              <a:buChar char="•"/>
            </a:pPr>
            <a:r>
              <a:rPr lang="en-US" dirty="0" err="1" smtClean="0"/>
              <a:t>Areaname</a:t>
            </a:r>
            <a:r>
              <a:rPr lang="en-US" dirty="0" smtClean="0"/>
              <a:t> has to be added on top of controller name </a:t>
            </a:r>
          </a:p>
          <a:p>
            <a:pPr lvl="2"/>
            <a:r>
              <a:rPr lang="en-US" dirty="0" smtClean="0"/>
              <a:t>[Area(“Users”)]</a:t>
            </a:r>
            <a:endParaRPr lang="en-US" dirty="0"/>
          </a:p>
          <a:p>
            <a:r>
              <a:rPr lang="en-US" dirty="0" smtClean="0"/>
              <a:t>Copy _</a:t>
            </a:r>
            <a:r>
              <a:rPr lang="en-US" dirty="0" err="1" smtClean="0"/>
              <a:t>viewimports.cshtml</a:t>
            </a:r>
            <a:r>
              <a:rPr lang="en-US" dirty="0" smtClean="0"/>
              <a:t> and _</a:t>
            </a:r>
            <a:r>
              <a:rPr lang="en-US" dirty="0" err="1" smtClean="0"/>
              <a:t>viewStart.cshtml</a:t>
            </a:r>
            <a:r>
              <a:rPr lang="en-US" dirty="0" smtClean="0"/>
              <a:t> to area’s view folder</a:t>
            </a:r>
          </a:p>
          <a:p>
            <a:endParaRPr lang="en-US" dirty="0"/>
          </a:p>
        </p:txBody>
      </p:sp>
    </p:spTree>
    <p:extLst>
      <p:ext uri="{BB962C8B-B14F-4D97-AF65-F5344CB8AC3E}">
        <p14:creationId xmlns:p14="http://schemas.microsoft.com/office/powerpoint/2010/main" val="12431580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a:t>
            </a:r>
            <a:r>
              <a:rPr lang="en-US" dirty="0" smtClean="0"/>
              <a:t> Core Security – Using identity</a:t>
            </a:r>
            <a:endParaRPr lang="en-US" dirty="0"/>
          </a:p>
        </p:txBody>
      </p:sp>
      <p:sp>
        <p:nvSpPr>
          <p:cNvPr id="3" name="Content Placeholder 2"/>
          <p:cNvSpPr>
            <a:spLocks noGrp="1"/>
          </p:cNvSpPr>
          <p:nvPr>
            <p:ph idx="1"/>
          </p:nvPr>
        </p:nvSpPr>
        <p:spPr/>
        <p:txBody>
          <a:bodyPr/>
          <a:lstStyle/>
          <a:p>
            <a:r>
              <a:rPr lang="en-US" dirty="0" err="1" smtClean="0"/>
              <a:t>.net</a:t>
            </a:r>
            <a:r>
              <a:rPr lang="en-US" dirty="0" smtClean="0"/>
              <a:t> Core Identity implementation </a:t>
            </a:r>
            <a:endParaRPr lang="en-US" dirty="0"/>
          </a:p>
        </p:txBody>
      </p:sp>
    </p:spTree>
    <p:extLst>
      <p:ext uri="{BB962C8B-B14F-4D97-AF65-F5344CB8AC3E}">
        <p14:creationId xmlns:p14="http://schemas.microsoft.com/office/powerpoint/2010/main" val="3370494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 will allow ASP .NET Core to be run after or before specific stage in the request processing pipe line </a:t>
            </a:r>
          </a:p>
          <a:p>
            <a:r>
              <a:rPr lang="en-US" dirty="0" smtClean="0"/>
              <a:t>There are 2 built-in filters available </a:t>
            </a:r>
          </a:p>
          <a:p>
            <a:pPr lvl="1"/>
            <a:r>
              <a:rPr lang="en-US" dirty="0" smtClean="0"/>
              <a:t>Authorization</a:t>
            </a:r>
          </a:p>
          <a:p>
            <a:pPr lvl="1"/>
            <a:r>
              <a:rPr lang="en-US" dirty="0" smtClean="0"/>
              <a:t>Response Caching </a:t>
            </a:r>
          </a:p>
          <a:p>
            <a:r>
              <a:rPr lang="en-US" dirty="0" smtClean="0"/>
              <a:t>Custom filters can be created to handle cross cutting concerns </a:t>
            </a:r>
          </a:p>
          <a:p>
            <a:pPr lvl="1"/>
            <a:r>
              <a:rPr lang="en-US" dirty="0" smtClean="0"/>
              <a:t>Error Handling</a:t>
            </a:r>
          </a:p>
          <a:p>
            <a:pPr lvl="1"/>
            <a:r>
              <a:rPr lang="en-US" dirty="0" smtClean="0"/>
              <a:t>Caching </a:t>
            </a:r>
          </a:p>
          <a:p>
            <a:pPr lvl="1"/>
            <a:r>
              <a:rPr lang="en-US" dirty="0" smtClean="0"/>
              <a:t>Configuration </a:t>
            </a:r>
          </a:p>
          <a:p>
            <a:pPr lvl="1"/>
            <a:r>
              <a:rPr lang="en-US" dirty="0" smtClean="0"/>
              <a:t>Authorization </a:t>
            </a:r>
          </a:p>
          <a:p>
            <a:pPr lvl="1"/>
            <a:r>
              <a:rPr lang="en-US" dirty="0" smtClean="0"/>
              <a:t>Logging</a:t>
            </a:r>
          </a:p>
        </p:txBody>
      </p:sp>
    </p:spTree>
    <p:extLst>
      <p:ext uri="{BB962C8B-B14F-4D97-AF65-F5344CB8AC3E}">
        <p14:creationId xmlns:p14="http://schemas.microsoft.com/office/powerpoint/2010/main" val="1377048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Asp.net core?</a:t>
            </a:r>
            <a:endParaRPr lang="en-US" dirty="0"/>
          </a:p>
        </p:txBody>
      </p:sp>
      <p:sp>
        <p:nvSpPr>
          <p:cNvPr id="3" name="Content Placeholder 2"/>
          <p:cNvSpPr>
            <a:spLocks noGrp="1"/>
          </p:cNvSpPr>
          <p:nvPr>
            <p:ph idx="1"/>
          </p:nvPr>
        </p:nvSpPr>
        <p:spPr>
          <a:xfrm>
            <a:off x="1251678" y="1302327"/>
            <a:ext cx="10178322" cy="4577265"/>
          </a:xfrm>
        </p:spPr>
        <p:txBody>
          <a:bodyPr>
            <a:normAutofit/>
          </a:bodyPr>
          <a:lstStyle/>
          <a:p>
            <a:r>
              <a:rPr lang="en-US" dirty="0" smtClean="0"/>
              <a:t>Web framework from the Microsoft </a:t>
            </a:r>
          </a:p>
          <a:p>
            <a:r>
              <a:rPr lang="en-US" dirty="0" smtClean="0"/>
              <a:t>Redesigned asp.net to be faster, flexible and work for any platform</a:t>
            </a:r>
          </a:p>
          <a:p>
            <a:r>
              <a:rPr lang="en-US" dirty="0"/>
              <a:t>ASP.NET Core is the framework that can be used for web development with .NET</a:t>
            </a:r>
            <a:r>
              <a:rPr lang="en-US" dirty="0" smtClean="0"/>
              <a:t>.</a:t>
            </a:r>
          </a:p>
          <a:p>
            <a:r>
              <a:rPr lang="en-US" dirty="0"/>
              <a:t>ASP.NET Core is an open source and cloud-optimized web </a:t>
            </a:r>
            <a:r>
              <a:rPr lang="en-US" dirty="0" smtClean="0"/>
              <a:t>framework.</a:t>
            </a:r>
          </a:p>
          <a:p>
            <a:r>
              <a:rPr lang="en-US" dirty="0" smtClean="0"/>
              <a:t>Used </a:t>
            </a:r>
            <a:r>
              <a:rPr lang="en-US" dirty="0"/>
              <a:t>for developing modern web applications that can be developed and run on Windows, Linux and the </a:t>
            </a:r>
            <a:r>
              <a:rPr lang="en-US" dirty="0" smtClean="0"/>
              <a:t>Mac.</a:t>
            </a:r>
          </a:p>
          <a:p>
            <a:r>
              <a:rPr lang="en-US" dirty="0" smtClean="0"/>
              <a:t>Includes MVC</a:t>
            </a:r>
            <a:r>
              <a:rPr lang="en-US" dirty="0"/>
              <a:t> </a:t>
            </a:r>
            <a:r>
              <a:rPr lang="en-US" dirty="0" smtClean="0"/>
              <a:t>Framework</a:t>
            </a:r>
          </a:p>
          <a:p>
            <a:r>
              <a:rPr lang="en-US" dirty="0" smtClean="0"/>
              <a:t>Combines feature of MVC and Web </a:t>
            </a:r>
            <a:r>
              <a:rPr lang="en-US" dirty="0" err="1" smtClean="0"/>
              <a:t>Api</a:t>
            </a:r>
            <a:r>
              <a:rPr lang="en-US" dirty="0" smtClean="0"/>
              <a:t> in single web application programming framework</a:t>
            </a:r>
          </a:p>
          <a:p>
            <a:endParaRPr lang="en-US" dirty="0" smtClean="0"/>
          </a:p>
        </p:txBody>
      </p:sp>
      <p:sp>
        <p:nvSpPr>
          <p:cNvPr id="4" name="Footer Placeholder 3"/>
          <p:cNvSpPr>
            <a:spLocks noGrp="1"/>
          </p:cNvSpPr>
          <p:nvPr>
            <p:ph type="ftr" sz="quarter" idx="4294967295"/>
          </p:nvPr>
        </p:nvSpPr>
        <p:spPr>
          <a:xfrm>
            <a:off x="4038600" y="6375679"/>
            <a:ext cx="4114800" cy="345796"/>
          </a:xfrm>
        </p:spPr>
        <p:txBody>
          <a:bodyPr/>
          <a:lstStyle/>
          <a:p>
            <a:endParaRPr lang="en-US" dirty="0"/>
          </a:p>
        </p:txBody>
      </p:sp>
    </p:spTree>
    <p:extLst>
      <p:ext uri="{BB962C8B-B14F-4D97-AF65-F5344CB8AC3E}">
        <p14:creationId xmlns:p14="http://schemas.microsoft.com/office/powerpoint/2010/main" val="11745318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Filter Works?</a:t>
            </a:r>
            <a:br>
              <a:rPr lang="en-US" dirty="0" smtClean="0"/>
            </a:br>
            <a:r>
              <a:rPr lang="en-US" dirty="0" smtClean="0"/>
              <a:t>Types of Filters </a:t>
            </a:r>
            <a:br>
              <a:rPr lang="en-US" dirty="0" smtClean="0"/>
            </a:br>
            <a:endParaRPr lang="en-US" dirty="0"/>
          </a:p>
        </p:txBody>
      </p:sp>
      <p:sp>
        <p:nvSpPr>
          <p:cNvPr id="3" name="Content Placeholder 2"/>
          <p:cNvSpPr>
            <a:spLocks noGrp="1"/>
          </p:cNvSpPr>
          <p:nvPr>
            <p:ph idx="1"/>
          </p:nvPr>
        </p:nvSpPr>
        <p:spPr>
          <a:xfrm>
            <a:off x="1337487" y="2253073"/>
            <a:ext cx="6432490" cy="3593591"/>
          </a:xfrm>
        </p:spPr>
        <p:txBody>
          <a:bodyPr>
            <a:normAutofit/>
          </a:bodyPr>
          <a:lstStyle/>
          <a:p>
            <a:r>
              <a:rPr lang="en-US" sz="2800" dirty="0" smtClean="0"/>
              <a:t>Authorization</a:t>
            </a:r>
          </a:p>
          <a:p>
            <a:r>
              <a:rPr lang="en-US" sz="2800" dirty="0" smtClean="0"/>
              <a:t>Resource </a:t>
            </a:r>
          </a:p>
          <a:p>
            <a:r>
              <a:rPr lang="en-US" sz="2800" dirty="0" smtClean="0"/>
              <a:t>Action </a:t>
            </a:r>
          </a:p>
          <a:p>
            <a:r>
              <a:rPr lang="en-US" sz="2800" dirty="0" smtClean="0"/>
              <a:t>Exception</a:t>
            </a:r>
          </a:p>
          <a:p>
            <a:r>
              <a:rPr lang="en-US" sz="2800" dirty="0" smtClean="0"/>
              <a:t>Result</a:t>
            </a:r>
            <a:endParaRPr lang="en-US" sz="2800" dirty="0"/>
          </a:p>
        </p:txBody>
      </p:sp>
      <p:pic>
        <p:nvPicPr>
          <p:cNvPr id="1030" name="Picture 6" descr="The request is processed through Other Middleware, Routing Middleware, Action Selection, and the ASP.NET Core Action Invocation Pipeline. The request processing continues back through Action Selection, Routing Middleware, and various Other Middleware before becoming a response sent to the cli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5785" y="767395"/>
            <a:ext cx="3810000" cy="545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586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Sequence </a:t>
            </a:r>
            <a:endParaRPr lang="en-US" dirty="0"/>
          </a:p>
        </p:txBody>
      </p:sp>
      <p:sp>
        <p:nvSpPr>
          <p:cNvPr id="3" name="Content Placeholder 2"/>
          <p:cNvSpPr>
            <a:spLocks noGrp="1"/>
          </p:cNvSpPr>
          <p:nvPr>
            <p:ph idx="1"/>
          </p:nvPr>
        </p:nvSpPr>
        <p:spPr>
          <a:xfrm>
            <a:off x="1139383" y="2122572"/>
            <a:ext cx="7683775" cy="3593591"/>
          </a:xfrm>
        </p:spPr>
        <p:txBody>
          <a:bodyPr/>
          <a:lstStyle/>
          <a:p>
            <a:r>
              <a:rPr lang="en-US" dirty="0"/>
              <a:t>Filters support both synchronous and asynchronous implementations through different interface definitions</a:t>
            </a:r>
            <a:r>
              <a:rPr lang="en-US" dirty="0" smtClean="0"/>
              <a:t>.</a:t>
            </a:r>
          </a:p>
          <a:p>
            <a:r>
              <a:rPr lang="en-US" dirty="0"/>
              <a:t>Synchronous filters can run code before (On-Stage-Executing) and after (On-Stage-Executed) their pipeline </a:t>
            </a:r>
            <a:r>
              <a:rPr lang="en-US" dirty="0" smtClean="0"/>
              <a:t>stage.</a:t>
            </a:r>
          </a:p>
          <a:p>
            <a:r>
              <a:rPr lang="en-US" dirty="0" err="1"/>
              <a:t>OnActionExecuting</a:t>
            </a:r>
            <a:r>
              <a:rPr lang="en-US" dirty="0"/>
              <a:t> is called before the action method is called. </a:t>
            </a:r>
            <a:r>
              <a:rPr lang="en-US" dirty="0" err="1"/>
              <a:t>OnActionExecuted</a:t>
            </a:r>
            <a:r>
              <a:rPr lang="en-US" dirty="0"/>
              <a:t> is called after the action method returns.</a:t>
            </a:r>
            <a:endParaRPr lang="en-US" dirty="0" smtClean="0"/>
          </a:p>
          <a:p>
            <a:endParaRPr lang="en-US" dirty="0"/>
          </a:p>
        </p:txBody>
      </p:sp>
      <p:pic>
        <p:nvPicPr>
          <p:cNvPr id="2050" name="Picture 2" descr="The request is processed through Authorization Filters, Resource Filters, Model Binding, Action Filters, Action Execution and Action Result Conversion, Exception Filters, Result Filters, and Result Execution. On the way out, the request is only processed by Result Filters and Resource Filters before becoming a response sent to the cli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3110" y="134330"/>
            <a:ext cx="2667837" cy="672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4956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 and </a:t>
            </a:r>
            <a:r>
              <a:rPr lang="en-US" dirty="0" err="1" smtClean="0"/>
              <a:t>Async</a:t>
            </a:r>
            <a:r>
              <a:rPr lang="en-US" dirty="0" smtClean="0"/>
              <a:t> Filter</a:t>
            </a:r>
            <a:endParaRPr lang="en-US" dirty="0"/>
          </a:p>
        </p:txBody>
      </p:sp>
      <p:sp>
        <p:nvSpPr>
          <p:cNvPr id="3" name="Content Placeholder 2"/>
          <p:cNvSpPr>
            <a:spLocks noGrp="1"/>
          </p:cNvSpPr>
          <p:nvPr>
            <p:ph idx="1"/>
          </p:nvPr>
        </p:nvSpPr>
        <p:spPr>
          <a:xfrm>
            <a:off x="1251678" y="2286001"/>
            <a:ext cx="5117038" cy="3593591"/>
          </a:xfrm>
        </p:spPr>
        <p:txBody>
          <a:bodyPr>
            <a:normAutofit fontScale="55000" lnSpcReduction="20000"/>
          </a:bodyPr>
          <a:lstStyle/>
          <a:p>
            <a:pPr marL="0" indent="0">
              <a:buNone/>
            </a:pPr>
            <a:r>
              <a:rPr lang="en-US" b="1" dirty="0" smtClean="0"/>
              <a:t>synchronous </a:t>
            </a:r>
            <a:r>
              <a:rPr lang="en-US" b="1" dirty="0"/>
              <a:t>filters define an </a:t>
            </a:r>
            <a:r>
              <a:rPr lang="en-US" b="1" dirty="0" smtClean="0"/>
              <a:t>On-Stage-</a:t>
            </a:r>
            <a:r>
              <a:rPr lang="en-US" b="1" dirty="0" err="1" smtClean="0"/>
              <a:t>Executionmethod</a:t>
            </a:r>
            <a:r>
              <a:rPr lang="en-US" b="1" dirty="0"/>
              <a:t>:</a:t>
            </a:r>
          </a:p>
          <a:p>
            <a:pPr marL="0" indent="0">
              <a:buNone/>
            </a:pPr>
            <a:endParaRPr lang="en-US" dirty="0" smtClean="0"/>
          </a:p>
          <a:p>
            <a:pPr marL="0" indent="0">
              <a:buNone/>
            </a:pPr>
            <a:r>
              <a:rPr lang="en-US" dirty="0" smtClean="0"/>
              <a:t>public class </a:t>
            </a:r>
            <a:r>
              <a:rPr lang="en-US" dirty="0" err="1" smtClean="0"/>
              <a:t>MySampleActionFilter</a:t>
            </a:r>
            <a:r>
              <a:rPr lang="en-US" dirty="0" smtClean="0"/>
              <a:t> : </a:t>
            </a:r>
            <a:r>
              <a:rPr lang="en-US" dirty="0" err="1" smtClean="0"/>
              <a:t>IActionFilter</a:t>
            </a:r>
            <a:endParaRPr lang="en-US" dirty="0" smtClean="0"/>
          </a:p>
          <a:p>
            <a:pPr marL="0" indent="0">
              <a:buNone/>
            </a:pPr>
            <a:r>
              <a:rPr lang="en-US" dirty="0" smtClean="0"/>
              <a:t>{</a:t>
            </a:r>
          </a:p>
          <a:p>
            <a:pPr marL="0" indent="0">
              <a:buNone/>
            </a:pPr>
            <a:r>
              <a:rPr lang="en-US" dirty="0" smtClean="0"/>
              <a:t>    public void </a:t>
            </a:r>
            <a:r>
              <a:rPr lang="en-US" dirty="0" err="1" smtClean="0"/>
              <a:t>OnActionExecuting</a:t>
            </a:r>
            <a:r>
              <a:rPr lang="en-US" dirty="0" smtClean="0"/>
              <a:t>(</a:t>
            </a:r>
            <a:r>
              <a:rPr lang="en-US" dirty="0" err="1" smtClean="0"/>
              <a:t>ActionExecutingContext</a:t>
            </a:r>
            <a:r>
              <a:rPr lang="en-US" dirty="0" smtClean="0"/>
              <a:t> context)</a:t>
            </a:r>
          </a:p>
          <a:p>
            <a:pPr marL="0" indent="0">
              <a:buNone/>
            </a:pPr>
            <a:r>
              <a:rPr lang="en-US" dirty="0" smtClean="0"/>
              <a:t>    {</a:t>
            </a:r>
          </a:p>
          <a:p>
            <a:pPr marL="0" indent="0">
              <a:buNone/>
            </a:pPr>
            <a:r>
              <a:rPr lang="en-US" dirty="0" smtClean="0"/>
              <a:t>        // Do something before the action executes.</a:t>
            </a:r>
          </a:p>
          <a:p>
            <a:pPr marL="0" indent="0">
              <a:buNone/>
            </a:pPr>
            <a:r>
              <a:rPr lang="en-US" dirty="0" smtClean="0"/>
              <a:t>    }</a:t>
            </a:r>
          </a:p>
          <a:p>
            <a:pPr marL="0" indent="0">
              <a:buNone/>
            </a:pPr>
            <a:endParaRPr lang="en-US" dirty="0" smtClean="0"/>
          </a:p>
          <a:p>
            <a:pPr marL="0" indent="0">
              <a:buNone/>
            </a:pPr>
            <a:r>
              <a:rPr lang="en-US" dirty="0" smtClean="0"/>
              <a:t>    public void </a:t>
            </a:r>
            <a:r>
              <a:rPr lang="en-US" dirty="0" err="1" smtClean="0"/>
              <a:t>OnActionExecuted</a:t>
            </a:r>
            <a:r>
              <a:rPr lang="en-US" dirty="0" smtClean="0"/>
              <a:t>(</a:t>
            </a:r>
            <a:r>
              <a:rPr lang="en-US" dirty="0" err="1" smtClean="0"/>
              <a:t>ActionExecutedContext</a:t>
            </a:r>
            <a:r>
              <a:rPr lang="en-US" dirty="0" smtClean="0"/>
              <a:t> context)</a:t>
            </a:r>
          </a:p>
          <a:p>
            <a:pPr marL="0" indent="0">
              <a:buNone/>
            </a:pPr>
            <a:r>
              <a:rPr lang="en-US" dirty="0" smtClean="0"/>
              <a:t>    {</a:t>
            </a:r>
          </a:p>
          <a:p>
            <a:pPr marL="0" indent="0">
              <a:buNone/>
            </a:pPr>
            <a:r>
              <a:rPr lang="en-US" dirty="0" smtClean="0"/>
              <a:t>        // Do something after the action executes.</a:t>
            </a:r>
          </a:p>
          <a:p>
            <a:pPr marL="0" indent="0">
              <a:buNone/>
            </a:pPr>
            <a:r>
              <a:rPr lang="en-US" dirty="0" smtClean="0"/>
              <a:t>    }</a:t>
            </a:r>
          </a:p>
          <a:p>
            <a:pPr marL="0" indent="0">
              <a:buNone/>
            </a:pPr>
            <a:r>
              <a:rPr lang="en-US" dirty="0" smtClean="0"/>
              <a:t>}</a:t>
            </a:r>
            <a:endParaRPr lang="en-US" dirty="0"/>
          </a:p>
        </p:txBody>
      </p:sp>
      <p:sp>
        <p:nvSpPr>
          <p:cNvPr id="4" name="Content Placeholder 2"/>
          <p:cNvSpPr txBox="1">
            <a:spLocks/>
          </p:cNvSpPr>
          <p:nvPr/>
        </p:nvSpPr>
        <p:spPr>
          <a:xfrm>
            <a:off x="6641826" y="2286000"/>
            <a:ext cx="5117038" cy="3593591"/>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2500" b="1" dirty="0"/>
              <a:t>Asynchronous filters define an On-Stage-</a:t>
            </a:r>
            <a:r>
              <a:rPr lang="en-US" sz="2500" b="1" dirty="0" err="1"/>
              <a:t>ExecutionAsync</a:t>
            </a:r>
            <a:r>
              <a:rPr lang="en-US" sz="2500" b="1" dirty="0"/>
              <a:t> method:</a:t>
            </a:r>
            <a:endParaRPr lang="en-US" b="1" dirty="0" smtClean="0"/>
          </a:p>
          <a:p>
            <a:pPr marL="0" indent="0">
              <a:buNone/>
            </a:pPr>
            <a:r>
              <a:rPr lang="en-US" dirty="0" smtClean="0"/>
              <a:t>public </a:t>
            </a:r>
            <a:r>
              <a:rPr lang="en-US" dirty="0"/>
              <a:t>class </a:t>
            </a:r>
            <a:r>
              <a:rPr lang="en-US" dirty="0" err="1"/>
              <a:t>SampleAsyncActionFilter</a:t>
            </a:r>
            <a:r>
              <a:rPr lang="en-US" dirty="0"/>
              <a:t> : </a:t>
            </a:r>
            <a:r>
              <a:rPr lang="en-US" dirty="0" err="1"/>
              <a:t>IAsyncActionFilter</a:t>
            </a:r>
            <a:endParaRPr lang="en-US" dirty="0"/>
          </a:p>
          <a:p>
            <a:pPr marL="0" indent="0">
              <a:buNone/>
            </a:pPr>
            <a:r>
              <a:rPr lang="en-US" dirty="0"/>
              <a:t>{</a:t>
            </a:r>
          </a:p>
          <a:p>
            <a:pPr marL="0" indent="0">
              <a:buNone/>
            </a:pPr>
            <a:r>
              <a:rPr lang="en-US" dirty="0"/>
              <a:t>    public </a:t>
            </a:r>
            <a:r>
              <a:rPr lang="en-US" dirty="0" err="1"/>
              <a:t>async</a:t>
            </a:r>
            <a:r>
              <a:rPr lang="en-US" dirty="0"/>
              <a:t> Task </a:t>
            </a:r>
            <a:r>
              <a:rPr lang="en-US" dirty="0" err="1"/>
              <a:t>OnActionExecutionAsync</a:t>
            </a:r>
            <a:r>
              <a:rPr lang="en-US" dirty="0"/>
              <a:t>(</a:t>
            </a:r>
          </a:p>
          <a:p>
            <a:pPr marL="0" indent="0">
              <a:buNone/>
            </a:pPr>
            <a:r>
              <a:rPr lang="en-US" dirty="0"/>
              <a:t>        </a:t>
            </a:r>
            <a:r>
              <a:rPr lang="en-US" dirty="0" err="1"/>
              <a:t>ActionExecutingContext</a:t>
            </a:r>
            <a:r>
              <a:rPr lang="en-US" dirty="0"/>
              <a:t> context,</a:t>
            </a:r>
          </a:p>
          <a:p>
            <a:pPr marL="0" indent="0">
              <a:buNone/>
            </a:pPr>
            <a:r>
              <a:rPr lang="en-US" dirty="0"/>
              <a:t>        </a:t>
            </a:r>
            <a:r>
              <a:rPr lang="en-US" dirty="0" err="1"/>
              <a:t>ActionExecutionDelegate</a:t>
            </a:r>
            <a:r>
              <a:rPr lang="en-US" dirty="0"/>
              <a:t> next)</a:t>
            </a:r>
          </a:p>
          <a:p>
            <a:pPr marL="0" indent="0">
              <a:buNone/>
            </a:pPr>
            <a:r>
              <a:rPr lang="en-US" dirty="0"/>
              <a:t>    {</a:t>
            </a:r>
          </a:p>
          <a:p>
            <a:pPr marL="0" indent="0">
              <a:buNone/>
            </a:pPr>
            <a:r>
              <a:rPr lang="en-US" dirty="0"/>
              <a:t>        // Do something before the action executes.</a:t>
            </a:r>
          </a:p>
          <a:p>
            <a:pPr marL="0" indent="0">
              <a:buNone/>
            </a:pPr>
            <a:endParaRPr lang="en-US" dirty="0"/>
          </a:p>
          <a:p>
            <a:pPr marL="0" indent="0">
              <a:buNone/>
            </a:pPr>
            <a:r>
              <a:rPr lang="en-US" dirty="0"/>
              <a:t>        // next() calls the action method.</a:t>
            </a:r>
          </a:p>
          <a:p>
            <a:pPr marL="0" indent="0">
              <a:buNone/>
            </a:pPr>
            <a:r>
              <a:rPr lang="en-US" dirty="0"/>
              <a:t>        </a:t>
            </a:r>
            <a:r>
              <a:rPr lang="en-US" dirty="0" err="1"/>
              <a:t>var</a:t>
            </a:r>
            <a:r>
              <a:rPr lang="en-US" dirty="0"/>
              <a:t> </a:t>
            </a:r>
            <a:r>
              <a:rPr lang="en-US" dirty="0" err="1"/>
              <a:t>resultContext</a:t>
            </a:r>
            <a:r>
              <a:rPr lang="en-US" dirty="0"/>
              <a:t> = await next();</a:t>
            </a:r>
          </a:p>
          <a:p>
            <a:pPr marL="0" indent="0">
              <a:buNone/>
            </a:pPr>
            <a:r>
              <a:rPr lang="en-US" dirty="0"/>
              <a:t>        // </a:t>
            </a:r>
            <a:r>
              <a:rPr lang="en-US" dirty="0" err="1"/>
              <a:t>resultContext.Result</a:t>
            </a:r>
            <a:r>
              <a:rPr lang="en-US" dirty="0"/>
              <a:t> is set.</a:t>
            </a:r>
          </a:p>
          <a:p>
            <a:pPr marL="0" indent="0">
              <a:buNone/>
            </a:pPr>
            <a:r>
              <a:rPr lang="en-US" dirty="0"/>
              <a:t>        // Do something after the action executes.</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794221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Filter scopes and order of execution</a:t>
            </a:r>
            <a:br>
              <a:rPr lang="en-US" b="1" dirty="0"/>
            </a:br>
            <a:endParaRPr lang="en-US" dirty="0"/>
          </a:p>
        </p:txBody>
      </p:sp>
      <p:sp>
        <p:nvSpPr>
          <p:cNvPr id="3" name="Content Placeholder 2"/>
          <p:cNvSpPr>
            <a:spLocks noGrp="1"/>
          </p:cNvSpPr>
          <p:nvPr>
            <p:ph idx="1"/>
          </p:nvPr>
        </p:nvSpPr>
        <p:spPr>
          <a:xfrm>
            <a:off x="1251678" y="1625600"/>
            <a:ext cx="10391682" cy="4612639"/>
          </a:xfrm>
        </p:spPr>
        <p:txBody>
          <a:bodyPr>
            <a:normAutofit fontScale="85000" lnSpcReduction="20000"/>
          </a:bodyPr>
          <a:lstStyle/>
          <a:p>
            <a:r>
              <a:rPr lang="en-US" dirty="0"/>
              <a:t>A filter can be added to the pipeline at one of three </a:t>
            </a:r>
            <a:r>
              <a:rPr lang="en-US" i="1" dirty="0"/>
              <a:t>scopes</a:t>
            </a:r>
            <a:r>
              <a:rPr lang="en-US" dirty="0"/>
              <a:t>:</a:t>
            </a:r>
          </a:p>
          <a:p>
            <a:pPr lvl="1"/>
            <a:r>
              <a:rPr lang="en-US" dirty="0"/>
              <a:t>Using an attribute on an action.</a:t>
            </a:r>
          </a:p>
          <a:p>
            <a:pPr lvl="1"/>
            <a:r>
              <a:rPr lang="en-US" dirty="0"/>
              <a:t>Using an attribute on a controller.</a:t>
            </a:r>
          </a:p>
          <a:p>
            <a:pPr lvl="1"/>
            <a:r>
              <a:rPr lang="en-US" dirty="0"/>
              <a:t>Globally for all controllers and actions as shown in the following code:</a:t>
            </a:r>
          </a:p>
          <a:p>
            <a:pPr marL="0" indent="0">
              <a:buNone/>
            </a:pPr>
            <a:r>
              <a:rPr lang="en-US" dirty="0"/>
              <a:t>public void </a:t>
            </a:r>
            <a:r>
              <a:rPr lang="en-US" dirty="0" err="1"/>
              <a:t>ConfigureServices</a:t>
            </a:r>
            <a:r>
              <a:rPr lang="en-US" dirty="0"/>
              <a:t>(</a:t>
            </a:r>
            <a:r>
              <a:rPr lang="en-US" dirty="0" err="1"/>
              <a:t>IServiceCollection</a:t>
            </a:r>
            <a:r>
              <a:rPr lang="en-US" dirty="0"/>
              <a:t> services)</a:t>
            </a:r>
          </a:p>
          <a:p>
            <a:pPr marL="0" indent="0">
              <a:buNone/>
            </a:pPr>
            <a:r>
              <a:rPr lang="en-US" dirty="0"/>
              <a:t>{</a:t>
            </a:r>
          </a:p>
          <a:p>
            <a:pPr marL="0" indent="0">
              <a:buNone/>
            </a:pPr>
            <a:r>
              <a:rPr lang="en-US" dirty="0"/>
              <a:t>    </a:t>
            </a:r>
            <a:r>
              <a:rPr lang="en-US" dirty="0" err="1"/>
              <a:t>services.AddMvc</a:t>
            </a:r>
            <a:r>
              <a:rPr lang="en-US" dirty="0"/>
              <a:t>(options =&gt;</a:t>
            </a:r>
          </a:p>
          <a:p>
            <a:pPr marL="0" indent="0">
              <a:buNone/>
            </a:pPr>
            <a:r>
              <a:rPr lang="en-US" dirty="0"/>
              <a:t>    {</a:t>
            </a:r>
          </a:p>
          <a:p>
            <a:pPr marL="0" indent="0">
              <a:buNone/>
            </a:pPr>
            <a:r>
              <a:rPr lang="en-US" dirty="0"/>
              <a:t>        </a:t>
            </a:r>
            <a:r>
              <a:rPr lang="en-US" dirty="0" err="1"/>
              <a:t>options.Filters.Add</a:t>
            </a:r>
            <a:r>
              <a:rPr lang="en-US" dirty="0"/>
              <a:t>(new </a:t>
            </a:r>
            <a:r>
              <a:rPr lang="en-US" dirty="0" err="1"/>
              <a:t>AddHeaderAttribute</a:t>
            </a:r>
            <a:r>
              <a:rPr lang="en-US" dirty="0"/>
              <a:t>("</a:t>
            </a:r>
            <a:r>
              <a:rPr lang="en-US" dirty="0" err="1"/>
              <a:t>GlobalAddHeader</a:t>
            </a:r>
            <a:r>
              <a:rPr lang="en-US" dirty="0"/>
              <a:t>",</a:t>
            </a:r>
          </a:p>
          <a:p>
            <a:pPr marL="0" indent="0">
              <a:buNone/>
            </a:pPr>
            <a:r>
              <a:rPr lang="en-US" dirty="0"/>
              <a:t>            "Result filter added to </a:t>
            </a:r>
            <a:r>
              <a:rPr lang="en-US" dirty="0" err="1"/>
              <a:t>MvcOptions.Filters</a:t>
            </a:r>
            <a:r>
              <a:rPr lang="en-US" dirty="0"/>
              <a:t>"));         // An instance</a:t>
            </a:r>
          </a:p>
          <a:p>
            <a:pPr marL="0" indent="0">
              <a:buNone/>
            </a:pPr>
            <a:r>
              <a:rPr lang="en-US" dirty="0"/>
              <a:t>        </a:t>
            </a:r>
            <a:r>
              <a:rPr lang="en-US" dirty="0" err="1"/>
              <a:t>options.Filters.Add</a:t>
            </a:r>
            <a:r>
              <a:rPr lang="en-US" dirty="0"/>
              <a:t>(</a:t>
            </a:r>
            <a:r>
              <a:rPr lang="en-US" dirty="0" err="1"/>
              <a:t>typeof</a:t>
            </a:r>
            <a:r>
              <a:rPr lang="en-US" dirty="0"/>
              <a:t>(</a:t>
            </a:r>
            <a:r>
              <a:rPr lang="en-US" dirty="0" err="1"/>
              <a:t>MySampleActionFilter</a:t>
            </a:r>
            <a:r>
              <a:rPr lang="en-US" dirty="0"/>
              <a:t>));         // By type</a:t>
            </a:r>
          </a:p>
          <a:p>
            <a:pPr marL="0" indent="0">
              <a:buNone/>
            </a:pPr>
            <a:r>
              <a:rPr lang="en-US" dirty="0"/>
              <a:t>        </a:t>
            </a:r>
            <a:r>
              <a:rPr lang="en-US" dirty="0" err="1"/>
              <a:t>options.Filters.Add</a:t>
            </a:r>
            <a:r>
              <a:rPr lang="en-US" dirty="0"/>
              <a:t>(new </a:t>
            </a:r>
            <a:r>
              <a:rPr lang="en-US" dirty="0" err="1"/>
              <a:t>SampleGlobalActionFilter</a:t>
            </a:r>
            <a:r>
              <a:rPr lang="en-US" dirty="0"/>
              <a:t>());       // An instance</a:t>
            </a:r>
          </a:p>
          <a:p>
            <a:pPr marL="0" indent="0">
              <a:buNone/>
            </a:pPr>
            <a:r>
              <a:rPr lang="en-US" dirty="0"/>
              <a:t>    }).</a:t>
            </a:r>
            <a:r>
              <a:rPr lang="en-US" dirty="0" err="1"/>
              <a:t>SetCompatibilityVersion</a:t>
            </a:r>
            <a:r>
              <a:rPr lang="en-US" dirty="0"/>
              <a:t>(CompatibilityVersion.Version_2_2);</a:t>
            </a:r>
          </a:p>
          <a:p>
            <a:pPr marL="0" indent="0">
              <a:buNone/>
            </a:pPr>
            <a:r>
              <a:rPr lang="en-US" dirty="0"/>
              <a:t>}</a:t>
            </a:r>
          </a:p>
        </p:txBody>
      </p:sp>
    </p:spTree>
    <p:extLst>
      <p:ext uri="{BB962C8B-B14F-4D97-AF65-F5344CB8AC3E}">
        <p14:creationId xmlns:p14="http://schemas.microsoft.com/office/powerpoint/2010/main" val="248465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Default order of execution</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42906491"/>
              </p:ext>
            </p:extLst>
          </p:nvPr>
        </p:nvGraphicFramePr>
        <p:xfrm>
          <a:off x="1250950" y="2286000"/>
          <a:ext cx="10179051" cy="2682240"/>
        </p:xfrm>
        <a:graphic>
          <a:graphicData uri="http://schemas.openxmlformats.org/drawingml/2006/table">
            <a:tbl>
              <a:tblPr firstRow="1" bandRow="1">
                <a:tableStyleId>{5C22544A-7EE6-4342-B048-85BDC9FD1C3A}</a:tableStyleId>
              </a:tblPr>
              <a:tblGrid>
                <a:gridCol w="3393017">
                  <a:extLst>
                    <a:ext uri="{9D8B030D-6E8A-4147-A177-3AD203B41FA5}">
                      <a16:colId xmlns:a16="http://schemas.microsoft.com/office/drawing/2014/main" val="408376669"/>
                    </a:ext>
                  </a:extLst>
                </a:gridCol>
                <a:gridCol w="3393017">
                  <a:extLst>
                    <a:ext uri="{9D8B030D-6E8A-4147-A177-3AD203B41FA5}">
                      <a16:colId xmlns:a16="http://schemas.microsoft.com/office/drawing/2014/main" val="2087382732"/>
                    </a:ext>
                  </a:extLst>
                </a:gridCol>
                <a:gridCol w="3393017">
                  <a:extLst>
                    <a:ext uri="{9D8B030D-6E8A-4147-A177-3AD203B41FA5}">
                      <a16:colId xmlns:a16="http://schemas.microsoft.com/office/drawing/2014/main" val="3615718231"/>
                    </a:ext>
                  </a:extLst>
                </a:gridCol>
              </a:tblGrid>
              <a:tr h="457200">
                <a:tc>
                  <a:txBody>
                    <a:bodyPr/>
                    <a:lstStyle/>
                    <a:p>
                      <a:r>
                        <a:rPr lang="en-US" dirty="0" smtClean="0"/>
                        <a:t>Sequence</a:t>
                      </a:r>
                      <a:endParaRPr lang="en-US" dirty="0"/>
                    </a:p>
                  </a:txBody>
                  <a:tcPr/>
                </a:tc>
                <a:tc>
                  <a:txBody>
                    <a:bodyPr/>
                    <a:lstStyle/>
                    <a:p>
                      <a:r>
                        <a:rPr lang="en-US" dirty="0" smtClean="0"/>
                        <a:t>Filter Scope</a:t>
                      </a:r>
                      <a:endParaRPr lang="en-US" dirty="0"/>
                    </a:p>
                  </a:txBody>
                  <a:tcPr/>
                </a:tc>
                <a:tc>
                  <a:txBody>
                    <a:bodyPr/>
                    <a:lstStyle/>
                    <a:p>
                      <a:r>
                        <a:rPr lang="en-US" dirty="0" smtClean="0"/>
                        <a:t>Filter Method</a:t>
                      </a:r>
                      <a:endParaRPr lang="en-US" dirty="0"/>
                    </a:p>
                  </a:txBody>
                  <a:tcPr/>
                </a:tc>
                <a:extLst>
                  <a:ext uri="{0D108BD9-81ED-4DB2-BD59-A6C34878D82A}">
                    <a16:rowId xmlns:a16="http://schemas.microsoft.com/office/drawing/2014/main" val="1017589722"/>
                  </a:ext>
                </a:extLst>
              </a:tr>
              <a:tr h="370840">
                <a:tc>
                  <a:txBody>
                    <a:bodyPr/>
                    <a:lstStyle/>
                    <a:p>
                      <a:r>
                        <a:rPr lang="en-US" dirty="0" smtClean="0"/>
                        <a:t>1</a:t>
                      </a:r>
                      <a:endParaRPr lang="en-US" dirty="0"/>
                    </a:p>
                  </a:txBody>
                  <a:tcPr/>
                </a:tc>
                <a:tc>
                  <a:txBody>
                    <a:bodyPr/>
                    <a:lstStyle/>
                    <a:p>
                      <a:r>
                        <a:rPr lang="en-US" dirty="0" smtClean="0"/>
                        <a:t>Global</a:t>
                      </a:r>
                      <a:endParaRPr lang="en-US" dirty="0"/>
                    </a:p>
                  </a:txBody>
                  <a:tcPr/>
                </a:tc>
                <a:tc>
                  <a:txBody>
                    <a:bodyPr/>
                    <a:lstStyle/>
                    <a:p>
                      <a:r>
                        <a:rPr lang="en-US" dirty="0" err="1" smtClean="0"/>
                        <a:t>OnActionExecuting</a:t>
                      </a:r>
                      <a:endParaRPr lang="en-US" dirty="0"/>
                    </a:p>
                  </a:txBody>
                  <a:tcPr/>
                </a:tc>
                <a:extLst>
                  <a:ext uri="{0D108BD9-81ED-4DB2-BD59-A6C34878D82A}">
                    <a16:rowId xmlns:a16="http://schemas.microsoft.com/office/drawing/2014/main" val="1615720560"/>
                  </a:ext>
                </a:extLst>
              </a:tr>
              <a:tr h="370840">
                <a:tc>
                  <a:txBody>
                    <a:bodyPr/>
                    <a:lstStyle/>
                    <a:p>
                      <a:r>
                        <a:rPr lang="en-US" dirty="0" smtClean="0"/>
                        <a:t>2</a:t>
                      </a:r>
                      <a:endParaRPr lang="en-US" dirty="0"/>
                    </a:p>
                  </a:txBody>
                  <a:tcPr/>
                </a:tc>
                <a:tc>
                  <a:txBody>
                    <a:bodyPr/>
                    <a:lstStyle/>
                    <a:p>
                      <a:r>
                        <a:rPr lang="en-US" dirty="0" smtClean="0"/>
                        <a:t>Controller</a:t>
                      </a:r>
                      <a:endParaRPr lang="en-US" dirty="0"/>
                    </a:p>
                  </a:txBody>
                  <a:tcPr/>
                </a:tc>
                <a:tc>
                  <a:txBody>
                    <a:bodyPr/>
                    <a:lstStyle/>
                    <a:p>
                      <a:r>
                        <a:rPr lang="en-US" dirty="0" err="1" smtClean="0"/>
                        <a:t>OnActionExecuting</a:t>
                      </a:r>
                      <a:endParaRPr lang="en-US" dirty="0"/>
                    </a:p>
                  </a:txBody>
                  <a:tcPr/>
                </a:tc>
                <a:extLst>
                  <a:ext uri="{0D108BD9-81ED-4DB2-BD59-A6C34878D82A}">
                    <a16:rowId xmlns:a16="http://schemas.microsoft.com/office/drawing/2014/main" val="793099485"/>
                  </a:ext>
                </a:extLst>
              </a:tr>
              <a:tr h="370840">
                <a:tc>
                  <a:txBody>
                    <a:bodyPr/>
                    <a:lstStyle/>
                    <a:p>
                      <a:r>
                        <a:rPr lang="en-US" dirty="0" smtClean="0"/>
                        <a:t>3</a:t>
                      </a:r>
                      <a:endParaRPr lang="en-US" dirty="0"/>
                    </a:p>
                  </a:txBody>
                  <a:tcPr/>
                </a:tc>
                <a:tc>
                  <a:txBody>
                    <a:bodyPr/>
                    <a:lstStyle/>
                    <a:p>
                      <a:r>
                        <a:rPr lang="en-US" dirty="0" smtClean="0"/>
                        <a:t>Method</a:t>
                      </a:r>
                      <a:endParaRPr lang="en-US" dirty="0"/>
                    </a:p>
                  </a:txBody>
                  <a:tcPr/>
                </a:tc>
                <a:tc>
                  <a:txBody>
                    <a:bodyPr/>
                    <a:lstStyle/>
                    <a:p>
                      <a:r>
                        <a:rPr lang="en-US" dirty="0" err="1" smtClean="0"/>
                        <a:t>OnActionExecuting</a:t>
                      </a:r>
                      <a:endParaRPr lang="en-US" dirty="0"/>
                    </a:p>
                  </a:txBody>
                  <a:tcPr/>
                </a:tc>
                <a:extLst>
                  <a:ext uri="{0D108BD9-81ED-4DB2-BD59-A6C34878D82A}">
                    <a16:rowId xmlns:a16="http://schemas.microsoft.com/office/drawing/2014/main" val="1329498983"/>
                  </a:ext>
                </a:extLst>
              </a:tr>
              <a:tr h="370840">
                <a:tc>
                  <a:txBody>
                    <a:bodyPr/>
                    <a:lstStyle/>
                    <a:p>
                      <a:r>
                        <a:rPr lang="en-US" dirty="0" smtClean="0"/>
                        <a:t>4</a:t>
                      </a:r>
                      <a:endParaRPr lang="en-US" dirty="0"/>
                    </a:p>
                  </a:txBody>
                  <a:tcPr/>
                </a:tc>
                <a:tc>
                  <a:txBody>
                    <a:bodyPr/>
                    <a:lstStyle/>
                    <a:p>
                      <a:r>
                        <a:rPr lang="en-US" dirty="0" smtClean="0"/>
                        <a:t>Method</a:t>
                      </a:r>
                      <a:endParaRPr lang="en-US" dirty="0"/>
                    </a:p>
                  </a:txBody>
                  <a:tcPr/>
                </a:tc>
                <a:tc>
                  <a:txBody>
                    <a:bodyPr/>
                    <a:lstStyle/>
                    <a:p>
                      <a:r>
                        <a:rPr lang="en-US" dirty="0" err="1" smtClean="0"/>
                        <a:t>OnActionExecuted</a:t>
                      </a:r>
                      <a:endParaRPr lang="en-US" dirty="0"/>
                    </a:p>
                  </a:txBody>
                  <a:tcPr/>
                </a:tc>
                <a:extLst>
                  <a:ext uri="{0D108BD9-81ED-4DB2-BD59-A6C34878D82A}">
                    <a16:rowId xmlns:a16="http://schemas.microsoft.com/office/drawing/2014/main" val="181053897"/>
                  </a:ext>
                </a:extLst>
              </a:tr>
              <a:tr h="370840">
                <a:tc>
                  <a:txBody>
                    <a:bodyPr/>
                    <a:lstStyle/>
                    <a:p>
                      <a:r>
                        <a:rPr lang="en-US" dirty="0" smtClean="0"/>
                        <a:t>5</a:t>
                      </a:r>
                      <a:endParaRPr lang="en-US" dirty="0"/>
                    </a:p>
                  </a:txBody>
                  <a:tcPr/>
                </a:tc>
                <a:tc>
                  <a:txBody>
                    <a:bodyPr/>
                    <a:lstStyle/>
                    <a:p>
                      <a:r>
                        <a:rPr lang="en-US" dirty="0" smtClean="0"/>
                        <a:t>Controller</a:t>
                      </a:r>
                      <a:endParaRPr lang="en-US" dirty="0"/>
                    </a:p>
                  </a:txBody>
                  <a:tcPr/>
                </a:tc>
                <a:tc>
                  <a:txBody>
                    <a:bodyPr/>
                    <a:lstStyle/>
                    <a:p>
                      <a:r>
                        <a:rPr lang="en-US" dirty="0" err="1" smtClean="0"/>
                        <a:t>OnActionExecuted</a:t>
                      </a:r>
                      <a:endParaRPr lang="en-US" dirty="0"/>
                    </a:p>
                  </a:txBody>
                  <a:tcPr/>
                </a:tc>
                <a:extLst>
                  <a:ext uri="{0D108BD9-81ED-4DB2-BD59-A6C34878D82A}">
                    <a16:rowId xmlns:a16="http://schemas.microsoft.com/office/drawing/2014/main" val="2566516146"/>
                  </a:ext>
                </a:extLst>
              </a:tr>
              <a:tr h="370840">
                <a:tc>
                  <a:txBody>
                    <a:bodyPr/>
                    <a:lstStyle/>
                    <a:p>
                      <a:r>
                        <a:rPr lang="en-US" dirty="0" smtClean="0"/>
                        <a:t>6</a:t>
                      </a:r>
                      <a:endParaRPr lang="en-US" dirty="0"/>
                    </a:p>
                  </a:txBody>
                  <a:tcPr/>
                </a:tc>
                <a:tc>
                  <a:txBody>
                    <a:bodyPr/>
                    <a:lstStyle/>
                    <a:p>
                      <a:r>
                        <a:rPr lang="en-US" dirty="0" smtClean="0"/>
                        <a:t>Global</a:t>
                      </a:r>
                      <a:endParaRPr lang="en-US" dirty="0"/>
                    </a:p>
                  </a:txBody>
                  <a:tcPr/>
                </a:tc>
                <a:tc>
                  <a:txBody>
                    <a:bodyPr/>
                    <a:lstStyle/>
                    <a:p>
                      <a:r>
                        <a:rPr lang="en-US" dirty="0" err="1" smtClean="0"/>
                        <a:t>OnActionExecuted</a:t>
                      </a:r>
                      <a:endParaRPr lang="en-US" dirty="0"/>
                    </a:p>
                  </a:txBody>
                  <a:tcPr/>
                </a:tc>
                <a:extLst>
                  <a:ext uri="{0D108BD9-81ED-4DB2-BD59-A6C34878D82A}">
                    <a16:rowId xmlns:a16="http://schemas.microsoft.com/office/drawing/2014/main" val="944261715"/>
                  </a:ext>
                </a:extLst>
              </a:tr>
            </a:tbl>
          </a:graphicData>
        </a:graphic>
      </p:graphicFrame>
      <p:sp>
        <p:nvSpPr>
          <p:cNvPr id="5" name="Rectangle 4"/>
          <p:cNvSpPr/>
          <p:nvPr/>
        </p:nvSpPr>
        <p:spPr>
          <a:xfrm>
            <a:off x="6604000" y="5283815"/>
            <a:ext cx="6096000" cy="923330"/>
          </a:xfrm>
          <a:prstGeom prst="rect">
            <a:avLst/>
          </a:prstGeom>
        </p:spPr>
        <p:txBody>
          <a:bodyPr>
            <a:spAutoFit/>
          </a:bodyPr>
          <a:lstStyle/>
          <a:p>
            <a:r>
              <a:rPr lang="en-US" dirty="0">
                <a:hlinkClick r:id="rId3"/>
              </a:rPr>
              <a:t>https://docs.microsoft.com/en-us/aspnet/core/mvc/controllers/filters?view=aspnetcore-3.0#filter-scopes-and-order-of-execution</a:t>
            </a:r>
            <a:endParaRPr lang="en-US" dirty="0"/>
          </a:p>
        </p:txBody>
      </p:sp>
      <p:sp>
        <p:nvSpPr>
          <p:cNvPr id="6" name="Rectangle 5"/>
          <p:cNvSpPr/>
          <p:nvPr/>
        </p:nvSpPr>
        <p:spPr>
          <a:xfrm>
            <a:off x="1250950" y="5283815"/>
            <a:ext cx="5191760" cy="923330"/>
          </a:xfrm>
          <a:prstGeom prst="rect">
            <a:avLst/>
          </a:prstGeom>
        </p:spPr>
        <p:txBody>
          <a:bodyPr wrap="square">
            <a:spAutoFit/>
          </a:bodyPr>
          <a:lstStyle/>
          <a:p>
            <a:r>
              <a:rPr lang="en-US" dirty="0">
                <a:hlinkClick r:id="rId4"/>
              </a:rPr>
              <a:t>https://docs.microsoft.com/en-us/aspnet/core/razor-pages/filter?view=aspnetcore-3.0#implement-razor-page-filters-by-overriding-filter-methods</a:t>
            </a:r>
            <a:endParaRPr lang="en-US" dirty="0"/>
          </a:p>
        </p:txBody>
      </p:sp>
    </p:spTree>
    <p:extLst>
      <p:ext uri="{BB962C8B-B14F-4D97-AF65-F5344CB8AC3E}">
        <p14:creationId xmlns:p14="http://schemas.microsoft.com/office/powerpoint/2010/main" val="25384185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helpers</a:t>
            </a:r>
            <a:endParaRPr lang="en-US" dirty="0"/>
          </a:p>
        </p:txBody>
      </p:sp>
      <p:sp>
        <p:nvSpPr>
          <p:cNvPr id="3" name="Content Placeholder 2"/>
          <p:cNvSpPr>
            <a:spLocks noGrp="1"/>
          </p:cNvSpPr>
          <p:nvPr>
            <p:ph idx="1"/>
          </p:nvPr>
        </p:nvSpPr>
        <p:spPr>
          <a:xfrm>
            <a:off x="1251678" y="1366983"/>
            <a:ext cx="10178322" cy="5008696"/>
          </a:xfrm>
        </p:spPr>
        <p:txBody>
          <a:bodyPr>
            <a:normAutofit fontScale="92500" lnSpcReduction="20000"/>
          </a:bodyPr>
          <a:lstStyle/>
          <a:p>
            <a:r>
              <a:rPr lang="en-US" dirty="0" smtClean="0"/>
              <a:t>Similar to angular directives</a:t>
            </a:r>
          </a:p>
          <a:p>
            <a:r>
              <a:rPr lang="en-US" dirty="0" smtClean="0"/>
              <a:t>Introduced in only asp.net core</a:t>
            </a:r>
          </a:p>
          <a:p>
            <a:r>
              <a:rPr lang="en-US" dirty="0" smtClean="0"/>
              <a:t>Enables server side coding and rendering html</a:t>
            </a:r>
          </a:p>
          <a:p>
            <a:r>
              <a:rPr lang="en-US" dirty="0" smtClean="0"/>
              <a:t>Focused around </a:t>
            </a:r>
            <a:r>
              <a:rPr lang="en-US" dirty="0" err="1" smtClean="0"/>
              <a:t>HTMl</a:t>
            </a:r>
            <a:r>
              <a:rPr lang="en-US" dirty="0" smtClean="0"/>
              <a:t> elements</a:t>
            </a:r>
          </a:p>
          <a:p>
            <a:pPr lvl="1"/>
            <a:r>
              <a:rPr lang="en-US" dirty="0" smtClean="0"/>
              <a:t>i.e. asp-area, asp-page</a:t>
            </a:r>
          </a:p>
          <a:p>
            <a:r>
              <a:rPr lang="en-US" dirty="0" smtClean="0"/>
              <a:t>Similar to html helper</a:t>
            </a:r>
          </a:p>
          <a:p>
            <a:pPr lvl="1"/>
            <a:r>
              <a:rPr lang="en-US" dirty="0" smtClean="0"/>
              <a:t>Syntax is different</a:t>
            </a:r>
          </a:p>
          <a:p>
            <a:r>
              <a:rPr lang="en-US" dirty="0" smtClean="0"/>
              <a:t>Examples</a:t>
            </a:r>
          </a:p>
          <a:p>
            <a:pPr lvl="1"/>
            <a:r>
              <a:rPr lang="en-US" dirty="0" smtClean="0"/>
              <a:t>Anchor</a:t>
            </a:r>
          </a:p>
          <a:p>
            <a:pPr lvl="1"/>
            <a:r>
              <a:rPr lang="en-US" dirty="0" smtClean="0"/>
              <a:t>Image</a:t>
            </a:r>
          </a:p>
          <a:p>
            <a:pPr lvl="1"/>
            <a:r>
              <a:rPr lang="en-US" dirty="0" smtClean="0"/>
              <a:t>Environment</a:t>
            </a:r>
          </a:p>
          <a:p>
            <a:pPr lvl="1"/>
            <a:r>
              <a:rPr lang="en-US" dirty="0" smtClean="0"/>
              <a:t>form</a:t>
            </a:r>
          </a:p>
          <a:p>
            <a:r>
              <a:rPr lang="en-US" dirty="0" smtClean="0"/>
              <a:t>Why Tag Helpers</a:t>
            </a:r>
          </a:p>
          <a:p>
            <a:r>
              <a:rPr lang="en-US" dirty="0" smtClean="0"/>
              <a:t>Custom Tag Helper</a:t>
            </a:r>
          </a:p>
          <a:p>
            <a:pPr marL="0" indent="0">
              <a:buNone/>
            </a:pPr>
            <a:endParaRPr lang="en-US" dirty="0" smtClean="0"/>
          </a:p>
          <a:p>
            <a:endParaRPr lang="en-US" dirty="0" smtClean="0"/>
          </a:p>
          <a:p>
            <a:endParaRPr lang="en-US" dirty="0"/>
          </a:p>
        </p:txBody>
      </p:sp>
      <p:sp>
        <p:nvSpPr>
          <p:cNvPr id="4" name="Footer Placeholder 3"/>
          <p:cNvSpPr>
            <a:spLocks noGrp="1"/>
          </p:cNvSpPr>
          <p:nvPr>
            <p:ph type="ftr" sz="quarter" idx="4294967295"/>
          </p:nvPr>
        </p:nvSpPr>
        <p:spPr>
          <a:xfrm>
            <a:off x="4038600" y="6375679"/>
            <a:ext cx="4114800" cy="345796"/>
          </a:xfrm>
        </p:spPr>
        <p:txBody>
          <a:bodyPr/>
          <a:lstStyle/>
          <a:p>
            <a:endParaRPr lang="en-US" dirty="0"/>
          </a:p>
        </p:txBody>
      </p:sp>
    </p:spTree>
    <p:extLst>
      <p:ext uri="{BB962C8B-B14F-4D97-AF65-F5344CB8AC3E}">
        <p14:creationId xmlns:p14="http://schemas.microsoft.com/office/powerpoint/2010/main" val="3247081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730951" y="2416383"/>
            <a:ext cx="7219048" cy="3333333"/>
          </a:xfrm>
          <a:prstGeom prst="rect">
            <a:avLst/>
          </a:prstGeom>
        </p:spPr>
      </p:pic>
    </p:spTree>
    <p:extLst>
      <p:ext uri="{BB962C8B-B14F-4D97-AF65-F5344CB8AC3E}">
        <p14:creationId xmlns:p14="http://schemas.microsoft.com/office/powerpoint/2010/main" val="3297091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Asp.net core?</a:t>
            </a:r>
          </a:p>
        </p:txBody>
      </p:sp>
      <p:sp>
        <p:nvSpPr>
          <p:cNvPr id="3" name="Content Placeholder 2"/>
          <p:cNvSpPr>
            <a:spLocks noGrp="1"/>
          </p:cNvSpPr>
          <p:nvPr>
            <p:ph idx="1"/>
          </p:nvPr>
        </p:nvSpPr>
        <p:spPr>
          <a:xfrm>
            <a:off x="1251678" y="1422401"/>
            <a:ext cx="10178322" cy="4457192"/>
          </a:xfrm>
        </p:spPr>
        <p:txBody>
          <a:bodyPr/>
          <a:lstStyle/>
          <a:p>
            <a:r>
              <a:rPr lang="en-US" dirty="0"/>
              <a:t>ASP.NET Core apps can run on .NET Core or on the full .NET Framework</a:t>
            </a:r>
            <a:r>
              <a:rPr lang="en-US" dirty="0" smtClean="0"/>
              <a:t>.</a:t>
            </a:r>
          </a:p>
          <a:p>
            <a:r>
              <a:rPr lang="en-US" dirty="0" smtClean="0"/>
              <a:t>architected </a:t>
            </a:r>
            <a:r>
              <a:rPr lang="en-US" dirty="0"/>
              <a:t>to provide an optimized development framework for apps that are deployed to the cloud or run on-premises.</a:t>
            </a:r>
          </a:p>
          <a:p>
            <a:r>
              <a:rPr lang="en-US" dirty="0"/>
              <a:t>It consists of modular components with minimal overhead, </a:t>
            </a:r>
            <a:endParaRPr lang="en-US" dirty="0" smtClean="0"/>
          </a:p>
          <a:p>
            <a:r>
              <a:rPr lang="en-US" dirty="0" smtClean="0"/>
              <a:t>flexible </a:t>
            </a:r>
            <a:r>
              <a:rPr lang="en-US" dirty="0"/>
              <a:t>while constructing </a:t>
            </a:r>
            <a:r>
              <a:rPr lang="en-US" dirty="0" smtClean="0"/>
              <a:t>solutions</a:t>
            </a:r>
            <a:r>
              <a:rPr lang="en-US" dirty="0"/>
              <a:t>.</a:t>
            </a:r>
          </a:p>
          <a:p>
            <a:r>
              <a:rPr lang="en-US" dirty="0" smtClean="0"/>
              <a:t>develop </a:t>
            </a:r>
            <a:r>
              <a:rPr lang="en-US" dirty="0"/>
              <a:t>and run your ASP.NET Core apps cross-platform on Windows, Mac and Linux.</a:t>
            </a:r>
          </a:p>
          <a:p>
            <a:endParaRPr lang="en-US" dirty="0"/>
          </a:p>
        </p:txBody>
      </p:sp>
      <p:sp>
        <p:nvSpPr>
          <p:cNvPr id="4" name="Footer Placeholder 3"/>
          <p:cNvSpPr>
            <a:spLocks noGrp="1"/>
          </p:cNvSpPr>
          <p:nvPr>
            <p:ph type="ftr" sz="quarter" idx="4294967295"/>
          </p:nvPr>
        </p:nvSpPr>
        <p:spPr>
          <a:xfrm>
            <a:off x="4038600" y="6375679"/>
            <a:ext cx="4114800" cy="345796"/>
          </a:xfrm>
        </p:spPr>
        <p:txBody>
          <a:bodyPr/>
          <a:lstStyle/>
          <a:p>
            <a:endParaRPr lang="en-US" dirty="0"/>
          </a:p>
        </p:txBody>
      </p:sp>
    </p:spTree>
    <p:extLst>
      <p:ext uri="{BB962C8B-B14F-4D97-AF65-F5344CB8AC3E}">
        <p14:creationId xmlns:p14="http://schemas.microsoft.com/office/powerpoint/2010/main" val="1309783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ASP.NET Core</a:t>
            </a:r>
          </a:p>
        </p:txBody>
      </p:sp>
      <p:sp>
        <p:nvSpPr>
          <p:cNvPr id="3" name="Content Placeholder 2"/>
          <p:cNvSpPr>
            <a:spLocks noGrp="1"/>
          </p:cNvSpPr>
          <p:nvPr>
            <p:ph idx="1"/>
          </p:nvPr>
        </p:nvSpPr>
        <p:spPr>
          <a:xfrm>
            <a:off x="1251678" y="1422401"/>
            <a:ext cx="10178322" cy="4457192"/>
          </a:xfrm>
        </p:spPr>
        <p:txBody>
          <a:bodyPr>
            <a:normAutofit lnSpcReduction="10000"/>
          </a:bodyPr>
          <a:lstStyle/>
          <a:p>
            <a:r>
              <a:rPr lang="en-US" dirty="0"/>
              <a:t>ASP.NET Core has a number of architectural changes that result in a much leaner and modular framework</a:t>
            </a:r>
            <a:r>
              <a:rPr lang="en-US" dirty="0" smtClean="0"/>
              <a:t>.</a:t>
            </a:r>
          </a:p>
          <a:p>
            <a:r>
              <a:rPr lang="en-US" dirty="0"/>
              <a:t>ASP.NET Core is no longer based on System.Web.dll. </a:t>
            </a:r>
            <a:endParaRPr lang="en-US" dirty="0" smtClean="0"/>
          </a:p>
          <a:p>
            <a:r>
              <a:rPr lang="en-US" dirty="0" smtClean="0"/>
              <a:t>It </a:t>
            </a:r>
            <a:r>
              <a:rPr lang="en-US" dirty="0"/>
              <a:t>is based on a set of granular and well factored </a:t>
            </a:r>
            <a:r>
              <a:rPr lang="en-US" dirty="0" err="1"/>
              <a:t>NuGet</a:t>
            </a:r>
            <a:r>
              <a:rPr lang="en-US" dirty="0"/>
              <a:t> packages</a:t>
            </a:r>
            <a:r>
              <a:rPr lang="en-US" dirty="0" smtClean="0"/>
              <a:t>.</a:t>
            </a:r>
          </a:p>
          <a:p>
            <a:r>
              <a:rPr lang="en-US" dirty="0" smtClean="0"/>
              <a:t>allows to </a:t>
            </a:r>
            <a:r>
              <a:rPr lang="en-US" dirty="0"/>
              <a:t>optimize </a:t>
            </a:r>
            <a:r>
              <a:rPr lang="en-US" dirty="0" smtClean="0"/>
              <a:t>app </a:t>
            </a:r>
            <a:r>
              <a:rPr lang="en-US" dirty="0"/>
              <a:t>to include just the </a:t>
            </a:r>
            <a:r>
              <a:rPr lang="en-US" dirty="0" err="1"/>
              <a:t>NuGet</a:t>
            </a:r>
            <a:r>
              <a:rPr lang="en-US" dirty="0"/>
              <a:t> packages </a:t>
            </a:r>
            <a:r>
              <a:rPr lang="en-US" dirty="0" smtClean="0"/>
              <a:t>needed.</a:t>
            </a:r>
          </a:p>
          <a:p>
            <a:r>
              <a:rPr lang="en-US" dirty="0"/>
              <a:t>The benefits of a smaller app surface area include tighter security, reduced servicing, improved performance, and decreased </a:t>
            </a:r>
            <a:r>
              <a:rPr lang="en-US" dirty="0" smtClean="0"/>
              <a:t>costs</a:t>
            </a:r>
          </a:p>
          <a:p>
            <a:r>
              <a:rPr lang="en-US" dirty="0"/>
              <a:t>Cloud-ready environment-based configuration</a:t>
            </a:r>
            <a:r>
              <a:rPr lang="en-US" dirty="0" smtClean="0"/>
              <a:t>.</a:t>
            </a:r>
          </a:p>
          <a:p>
            <a:r>
              <a:rPr lang="en-US" dirty="0"/>
              <a:t>Built-in support for dependency injection</a:t>
            </a:r>
            <a:r>
              <a:rPr lang="en-US" dirty="0" smtClean="0"/>
              <a:t>.</a:t>
            </a:r>
          </a:p>
          <a:p>
            <a:r>
              <a:rPr lang="en-US" dirty="0"/>
              <a:t>Tag Helpers which makes Razor markup more natural with HTML</a:t>
            </a:r>
            <a:r>
              <a:rPr lang="en-US" dirty="0" smtClean="0"/>
              <a:t>.</a:t>
            </a:r>
          </a:p>
          <a:p>
            <a:r>
              <a:rPr lang="en-US" dirty="0"/>
              <a:t>Ability to host on IIS or self-host in your own process.</a:t>
            </a:r>
          </a:p>
        </p:txBody>
      </p:sp>
      <p:sp>
        <p:nvSpPr>
          <p:cNvPr id="4" name="Footer Placeholder 3"/>
          <p:cNvSpPr>
            <a:spLocks noGrp="1"/>
          </p:cNvSpPr>
          <p:nvPr>
            <p:ph type="ftr" sz="quarter" idx="4294967295"/>
          </p:nvPr>
        </p:nvSpPr>
        <p:spPr>
          <a:xfrm>
            <a:off x="4038600" y="6375679"/>
            <a:ext cx="4114800" cy="345796"/>
          </a:xfrm>
        </p:spPr>
        <p:txBody>
          <a:bodyPr/>
          <a:lstStyle/>
          <a:p>
            <a:endParaRPr lang="en-US" dirty="0"/>
          </a:p>
        </p:txBody>
      </p:sp>
    </p:spTree>
    <p:extLst>
      <p:ext uri="{BB962C8B-B14F-4D97-AF65-F5344CB8AC3E}">
        <p14:creationId xmlns:p14="http://schemas.microsoft.com/office/powerpoint/2010/main" val="27751560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a:xfrm>
            <a:off x="1251677" y="1302327"/>
            <a:ext cx="10395377" cy="4969164"/>
          </a:xfrm>
        </p:spPr>
        <p:txBody>
          <a:bodyPr>
            <a:normAutofit fontScale="92500" lnSpcReduction="20000"/>
          </a:bodyPr>
          <a:lstStyle/>
          <a:p>
            <a:r>
              <a:rPr lang="en-US" dirty="0" smtClean="0"/>
              <a:t>Asp(classic ASP) – 1996</a:t>
            </a:r>
          </a:p>
          <a:p>
            <a:r>
              <a:rPr lang="en-US" dirty="0" err="1" smtClean="0"/>
              <a:t>Asp.Net</a:t>
            </a:r>
            <a:r>
              <a:rPr lang="en-US" dirty="0" smtClean="0"/>
              <a:t> web forms – 2002 (</a:t>
            </a:r>
            <a:r>
              <a:rPr lang="en-US" dirty="0" err="1" smtClean="0"/>
              <a:t>statemanagement</a:t>
            </a:r>
            <a:r>
              <a:rPr lang="en-US" dirty="0" smtClean="0"/>
              <a:t>, </a:t>
            </a:r>
            <a:r>
              <a:rPr lang="en-US" dirty="0" err="1" smtClean="0"/>
              <a:t>viewstates</a:t>
            </a:r>
            <a:r>
              <a:rPr lang="en-US" dirty="0" smtClean="0"/>
              <a:t>) </a:t>
            </a:r>
          </a:p>
          <a:p>
            <a:pPr lvl="1"/>
            <a:r>
              <a:rPr lang="en-US" dirty="0" smtClean="0"/>
              <a:t>First time </a:t>
            </a:r>
            <a:r>
              <a:rPr lang="en-US" dirty="0" err="1" smtClean="0"/>
              <a:t>introducted</a:t>
            </a:r>
            <a:r>
              <a:rPr lang="en-US" dirty="0" smtClean="0"/>
              <a:t> code behind</a:t>
            </a:r>
          </a:p>
          <a:p>
            <a:r>
              <a:rPr lang="en-US" dirty="0" err="1" smtClean="0"/>
              <a:t>ASP.Net</a:t>
            </a:r>
            <a:r>
              <a:rPr lang="en-US" dirty="0" smtClean="0"/>
              <a:t> MVC -	2009	</a:t>
            </a:r>
          </a:p>
          <a:p>
            <a:pPr lvl="1"/>
            <a:r>
              <a:rPr lang="en-US" dirty="0" smtClean="0"/>
              <a:t>Overcome issues of </a:t>
            </a:r>
            <a:r>
              <a:rPr lang="en-US" dirty="0" err="1" smtClean="0"/>
              <a:t>ASP.Net</a:t>
            </a:r>
            <a:endParaRPr lang="en-US" dirty="0" smtClean="0"/>
          </a:p>
          <a:p>
            <a:pPr lvl="1"/>
            <a:r>
              <a:rPr lang="en-US" dirty="0" smtClean="0"/>
              <a:t>Unit test</a:t>
            </a:r>
          </a:p>
          <a:p>
            <a:pPr lvl="1"/>
            <a:r>
              <a:rPr lang="en-US" dirty="0" smtClean="0"/>
              <a:t>Separation of concern</a:t>
            </a:r>
          </a:p>
          <a:p>
            <a:pPr lvl="1"/>
            <a:r>
              <a:rPr lang="en-US" dirty="0" smtClean="0"/>
              <a:t>Created on top of web platform component</a:t>
            </a:r>
          </a:p>
          <a:p>
            <a:pPr lvl="1"/>
            <a:r>
              <a:rPr lang="en-US" dirty="0" smtClean="0"/>
              <a:t>Created before cloud platform </a:t>
            </a:r>
          </a:p>
          <a:p>
            <a:r>
              <a:rPr lang="en-US" dirty="0" smtClean="0"/>
              <a:t>Asp.net core – 2016 </a:t>
            </a:r>
          </a:p>
          <a:p>
            <a:pPr lvl="1"/>
            <a:r>
              <a:rPr lang="en-US" dirty="0" smtClean="0"/>
              <a:t>New </a:t>
            </a:r>
            <a:r>
              <a:rPr lang="en-US" dirty="0" err="1" smtClean="0"/>
              <a:t>.net</a:t>
            </a:r>
            <a:r>
              <a:rPr lang="en-US" dirty="0" smtClean="0"/>
              <a:t> core framework</a:t>
            </a:r>
          </a:p>
          <a:p>
            <a:pPr lvl="1"/>
            <a:r>
              <a:rPr lang="en-US" dirty="0" smtClean="0"/>
              <a:t>First version of </a:t>
            </a:r>
            <a:r>
              <a:rPr lang="en-US" dirty="0" err="1" smtClean="0"/>
              <a:t>.net</a:t>
            </a:r>
            <a:r>
              <a:rPr lang="en-US" dirty="0" smtClean="0"/>
              <a:t> </a:t>
            </a:r>
          </a:p>
          <a:p>
            <a:pPr lvl="1"/>
            <a:r>
              <a:rPr lang="en-US" dirty="0" smtClean="0"/>
              <a:t>2017 – core 2</a:t>
            </a:r>
          </a:p>
          <a:p>
            <a:pPr lvl="1"/>
            <a:r>
              <a:rPr lang="en-US" dirty="0" smtClean="0"/>
              <a:t>Sep. 2019 – core 3</a:t>
            </a:r>
          </a:p>
          <a:p>
            <a:pPr lvl="1"/>
            <a:endParaRPr lang="en-US" dirty="0" smtClean="0"/>
          </a:p>
          <a:p>
            <a:endParaRPr lang="en-US" dirty="0"/>
          </a:p>
        </p:txBody>
      </p:sp>
      <p:sp>
        <p:nvSpPr>
          <p:cNvPr id="4" name="Footer Placeholder 3"/>
          <p:cNvSpPr>
            <a:spLocks noGrp="1"/>
          </p:cNvSpPr>
          <p:nvPr>
            <p:ph type="ftr" sz="quarter" idx="4294967295"/>
          </p:nvPr>
        </p:nvSpPr>
        <p:spPr>
          <a:xfrm>
            <a:off x="4038600" y="6375679"/>
            <a:ext cx="4114800" cy="345796"/>
          </a:xfrm>
        </p:spPr>
        <p:txBody>
          <a:bodyPr/>
          <a:lstStyle/>
          <a:p>
            <a:endParaRPr lang="en-US" dirty="0"/>
          </a:p>
        </p:txBody>
      </p:sp>
    </p:spTree>
    <p:extLst>
      <p:ext uri="{BB962C8B-B14F-4D97-AF65-F5344CB8AC3E}">
        <p14:creationId xmlns:p14="http://schemas.microsoft.com/office/powerpoint/2010/main" val="2225594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t>
            </a:r>
            <a:endParaRPr lang="en-US" dirty="0"/>
          </a:p>
        </p:txBody>
      </p:sp>
      <p:sp>
        <p:nvSpPr>
          <p:cNvPr id="3" name="Content Placeholder 2"/>
          <p:cNvSpPr>
            <a:spLocks noGrp="1"/>
          </p:cNvSpPr>
          <p:nvPr>
            <p:ph idx="1"/>
          </p:nvPr>
        </p:nvSpPr>
        <p:spPr>
          <a:xfrm>
            <a:off x="1251678" y="1394691"/>
            <a:ext cx="10178322" cy="4484901"/>
          </a:xfrm>
        </p:spPr>
        <p:txBody>
          <a:bodyPr>
            <a:normAutofit lnSpcReduction="10000"/>
          </a:bodyPr>
          <a:lstStyle/>
          <a:p>
            <a:r>
              <a:rPr lang="en-US" dirty="0" smtClean="0"/>
              <a:t>Visual Studio 2019 </a:t>
            </a:r>
          </a:p>
          <a:p>
            <a:pPr lvl="1"/>
            <a:r>
              <a:rPr lang="en-US" dirty="0">
                <a:hlinkClick r:id="rId2"/>
              </a:rPr>
              <a:t>https://visualstudio.microsoft.com/vs/</a:t>
            </a:r>
            <a:endParaRPr lang="en-US" dirty="0" smtClean="0"/>
          </a:p>
          <a:p>
            <a:r>
              <a:rPr lang="en-US" dirty="0" err="1" smtClean="0"/>
              <a:t>Sql</a:t>
            </a:r>
            <a:r>
              <a:rPr lang="en-US" dirty="0" smtClean="0"/>
              <a:t> Server 2017 or higher</a:t>
            </a:r>
          </a:p>
          <a:p>
            <a:pPr lvl="1"/>
            <a:r>
              <a:rPr lang="en-US" dirty="0">
                <a:hlinkClick r:id="rId3"/>
              </a:rPr>
              <a:t>https://www.microsoft.com/en-au/sql-server/sql-server-downloads</a:t>
            </a:r>
            <a:endParaRPr lang="en-US" dirty="0" smtClean="0"/>
          </a:p>
          <a:p>
            <a:r>
              <a:rPr lang="en-US" dirty="0" smtClean="0"/>
              <a:t>Asp.net Core </a:t>
            </a:r>
          </a:p>
          <a:p>
            <a:pPr lvl="1"/>
            <a:r>
              <a:rPr lang="en-US" dirty="0">
                <a:hlinkClick r:id="rId4"/>
              </a:rPr>
              <a:t>https://</a:t>
            </a:r>
            <a:r>
              <a:rPr lang="en-US" dirty="0" smtClean="0">
                <a:hlinkClick r:id="rId4"/>
              </a:rPr>
              <a:t>dotnet.microsoft.com/download/dotnet-core/3.0</a:t>
            </a:r>
            <a:endParaRPr lang="en-US" dirty="0" smtClean="0"/>
          </a:p>
          <a:p>
            <a:r>
              <a:rPr lang="en-US" dirty="0" smtClean="0"/>
              <a:t>Visual studio code</a:t>
            </a:r>
          </a:p>
          <a:p>
            <a:pPr lvl="1"/>
            <a:r>
              <a:rPr lang="en-US" dirty="0">
                <a:hlinkClick r:id="rId5"/>
              </a:rPr>
              <a:t>https://code.visualstudio.com/docs/?</a:t>
            </a:r>
            <a:r>
              <a:rPr lang="en-US" dirty="0" smtClean="0">
                <a:hlinkClick r:id="rId5"/>
              </a:rPr>
              <a:t>dv=win</a:t>
            </a:r>
            <a:endParaRPr lang="en-US" dirty="0" smtClean="0"/>
          </a:p>
          <a:p>
            <a:r>
              <a:rPr lang="en-US" dirty="0" err="1" smtClean="0"/>
              <a:t>Dotnet</a:t>
            </a:r>
            <a:r>
              <a:rPr lang="en-US" dirty="0" smtClean="0"/>
              <a:t> </a:t>
            </a:r>
            <a:r>
              <a:rPr lang="en-US" dirty="0" err="1" smtClean="0"/>
              <a:t>Cli</a:t>
            </a:r>
            <a:endParaRPr lang="en-US" dirty="0" smtClean="0"/>
          </a:p>
          <a:p>
            <a:r>
              <a:rPr lang="en-US" dirty="0" smtClean="0"/>
              <a:t>Node </a:t>
            </a:r>
            <a:r>
              <a:rPr lang="en-US" dirty="0" err="1" smtClean="0"/>
              <a:t>js</a:t>
            </a:r>
            <a:r>
              <a:rPr lang="en-US" dirty="0" smtClean="0"/>
              <a:t> </a:t>
            </a:r>
          </a:p>
          <a:p>
            <a:r>
              <a:rPr lang="en-US" dirty="0" err="1" smtClean="0"/>
              <a:t>Npm</a:t>
            </a:r>
            <a:r>
              <a:rPr lang="en-US" dirty="0" smtClean="0"/>
              <a:t> </a:t>
            </a:r>
            <a:endParaRPr lang="en-US" dirty="0"/>
          </a:p>
        </p:txBody>
      </p:sp>
      <p:sp>
        <p:nvSpPr>
          <p:cNvPr id="4" name="Footer Placeholder 3"/>
          <p:cNvSpPr>
            <a:spLocks noGrp="1"/>
          </p:cNvSpPr>
          <p:nvPr>
            <p:ph type="ftr" sz="quarter" idx="4294967295"/>
          </p:nvPr>
        </p:nvSpPr>
        <p:spPr>
          <a:xfrm>
            <a:off x="4038600" y="6375679"/>
            <a:ext cx="4114800" cy="345796"/>
          </a:xfrm>
        </p:spPr>
        <p:txBody>
          <a:bodyPr/>
          <a:lstStyle/>
          <a:p>
            <a:endParaRPr lang="en-US" dirty="0"/>
          </a:p>
        </p:txBody>
      </p:sp>
    </p:spTree>
    <p:extLst>
      <p:ext uri="{BB962C8B-B14F-4D97-AF65-F5344CB8AC3E}">
        <p14:creationId xmlns:p14="http://schemas.microsoft.com/office/powerpoint/2010/main" val="2567563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Fundamentals &amp; project structure walkthrough </a:t>
            </a:r>
            <a:endParaRPr lang="en-US" dirty="0"/>
          </a:p>
        </p:txBody>
      </p:sp>
      <p:sp>
        <p:nvSpPr>
          <p:cNvPr id="3" name="Content Placeholder 2"/>
          <p:cNvSpPr>
            <a:spLocks noGrp="1"/>
          </p:cNvSpPr>
          <p:nvPr>
            <p:ph idx="1"/>
          </p:nvPr>
        </p:nvSpPr>
        <p:spPr>
          <a:xfrm>
            <a:off x="1251678" y="1874517"/>
            <a:ext cx="10178322" cy="4005076"/>
          </a:xfrm>
        </p:spPr>
        <p:txBody>
          <a:bodyPr>
            <a:normAutofit/>
          </a:bodyPr>
          <a:lstStyle/>
          <a:p>
            <a:r>
              <a:rPr lang="en-US" dirty="0" smtClean="0"/>
              <a:t>Create first </a:t>
            </a:r>
            <a:r>
              <a:rPr lang="en-US" dirty="0" err="1" smtClean="0"/>
              <a:t>.net</a:t>
            </a:r>
            <a:r>
              <a:rPr lang="en-US" dirty="0" smtClean="0"/>
              <a:t> core application using vs 2019 </a:t>
            </a:r>
          </a:p>
          <a:p>
            <a:r>
              <a:rPr lang="en-US" dirty="0"/>
              <a:t>Create first </a:t>
            </a:r>
            <a:r>
              <a:rPr lang="en-US" dirty="0" err="1"/>
              <a:t>.net</a:t>
            </a:r>
            <a:r>
              <a:rPr lang="en-US" dirty="0"/>
              <a:t> core application using </a:t>
            </a:r>
            <a:r>
              <a:rPr lang="en-US" dirty="0" err="1" smtClean="0"/>
              <a:t>dotnet</a:t>
            </a:r>
            <a:r>
              <a:rPr lang="en-US" dirty="0" smtClean="0"/>
              <a:t> cli and VS code</a:t>
            </a:r>
          </a:p>
          <a:p>
            <a:endParaRPr lang="en-US" dirty="0"/>
          </a:p>
          <a:p>
            <a:r>
              <a:rPr lang="en-US" dirty="0" smtClean="0"/>
              <a:t>.</a:t>
            </a:r>
            <a:r>
              <a:rPr lang="en-US" dirty="0" err="1" smtClean="0"/>
              <a:t>csproj</a:t>
            </a:r>
            <a:r>
              <a:rPr lang="en-US" dirty="0" smtClean="0"/>
              <a:t> file</a:t>
            </a:r>
          </a:p>
          <a:p>
            <a:r>
              <a:rPr lang="en-US" dirty="0" err="1" smtClean="0"/>
              <a:t>Launchsetting.json</a:t>
            </a:r>
            <a:endParaRPr lang="en-US" dirty="0" smtClean="0"/>
          </a:p>
          <a:p>
            <a:r>
              <a:rPr lang="en-US" dirty="0" err="1" smtClean="0"/>
              <a:t>Wwwroot</a:t>
            </a:r>
            <a:endParaRPr lang="en-US" dirty="0" smtClean="0"/>
          </a:p>
          <a:p>
            <a:r>
              <a:rPr lang="en-US" dirty="0" smtClean="0"/>
              <a:t>Razor pages</a:t>
            </a:r>
          </a:p>
          <a:p>
            <a:r>
              <a:rPr lang="en-US" dirty="0" smtClean="0"/>
              <a:t>Page folder</a:t>
            </a:r>
          </a:p>
          <a:p>
            <a:endParaRPr lang="en-US" dirty="0" smtClean="0"/>
          </a:p>
        </p:txBody>
      </p:sp>
      <p:sp>
        <p:nvSpPr>
          <p:cNvPr id="4" name="Footer Placeholder 3"/>
          <p:cNvSpPr>
            <a:spLocks noGrp="1"/>
          </p:cNvSpPr>
          <p:nvPr>
            <p:ph type="ftr" sz="quarter" idx="4294967295"/>
          </p:nvPr>
        </p:nvSpPr>
        <p:spPr>
          <a:xfrm>
            <a:off x="4038600" y="6375679"/>
            <a:ext cx="4114800" cy="345796"/>
          </a:xfrm>
        </p:spPr>
        <p:txBody>
          <a:bodyPr/>
          <a:lstStyle/>
          <a:p>
            <a:endParaRPr lang="en-US" dirty="0"/>
          </a:p>
        </p:txBody>
      </p:sp>
    </p:spTree>
    <p:extLst>
      <p:ext uri="{BB962C8B-B14F-4D97-AF65-F5344CB8AC3E}">
        <p14:creationId xmlns:p14="http://schemas.microsoft.com/office/powerpoint/2010/main" val="2415961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.CSPROJ</a:t>
            </a:r>
            <a:endParaRPr lang="en-US" dirty="0"/>
          </a:p>
        </p:txBody>
      </p:sp>
      <p:sp>
        <p:nvSpPr>
          <p:cNvPr id="3" name="Content Placeholder 2"/>
          <p:cNvSpPr>
            <a:spLocks noGrp="1"/>
          </p:cNvSpPr>
          <p:nvPr>
            <p:ph idx="1"/>
          </p:nvPr>
        </p:nvSpPr>
        <p:spPr>
          <a:xfrm>
            <a:off x="1251678" y="1450109"/>
            <a:ext cx="10178322" cy="4429483"/>
          </a:xfrm>
        </p:spPr>
        <p:txBody>
          <a:bodyPr/>
          <a:lstStyle/>
          <a:p>
            <a:r>
              <a:rPr lang="en-US" dirty="0" err="1"/>
              <a:t>csproj</a:t>
            </a:r>
            <a:r>
              <a:rPr lang="en-US" dirty="0"/>
              <a:t> file</a:t>
            </a:r>
          </a:p>
          <a:p>
            <a:pPr lvl="1"/>
            <a:r>
              <a:rPr lang="en-US" dirty="0"/>
              <a:t>Containing framework information</a:t>
            </a:r>
          </a:p>
          <a:p>
            <a:pPr lvl="1"/>
            <a:r>
              <a:rPr lang="en-US" dirty="0"/>
              <a:t>Installed nugget packages</a:t>
            </a:r>
          </a:p>
          <a:p>
            <a:pPr lvl="1"/>
            <a:r>
              <a:rPr lang="en-US" dirty="0"/>
              <a:t>Prior to </a:t>
            </a:r>
            <a:r>
              <a:rPr lang="en-US" dirty="0" err="1"/>
              <a:t>.net</a:t>
            </a:r>
            <a:r>
              <a:rPr lang="en-US" dirty="0"/>
              <a:t> core 3.0 meta packages were installed automatically as a part of project thru </a:t>
            </a:r>
            <a:r>
              <a:rPr lang="en-US" dirty="0" err="1"/>
              <a:t>Nuget</a:t>
            </a:r>
            <a:r>
              <a:rPr lang="en-US" dirty="0"/>
              <a:t> package</a:t>
            </a:r>
          </a:p>
          <a:p>
            <a:pPr lvl="1"/>
            <a:r>
              <a:rPr lang="en-US" dirty="0"/>
              <a:t>In </a:t>
            </a:r>
            <a:r>
              <a:rPr lang="en-US" dirty="0" err="1"/>
              <a:t>.net</a:t>
            </a:r>
            <a:r>
              <a:rPr lang="en-US" dirty="0"/>
              <a:t> core 3 it is a part of </a:t>
            </a:r>
            <a:r>
              <a:rPr lang="en-US" dirty="0" err="1"/>
              <a:t>.net</a:t>
            </a:r>
            <a:r>
              <a:rPr lang="en-US" dirty="0"/>
              <a:t> core installation </a:t>
            </a:r>
          </a:p>
          <a:p>
            <a:endParaRPr lang="en-US" dirty="0"/>
          </a:p>
        </p:txBody>
      </p:sp>
      <p:sp>
        <p:nvSpPr>
          <p:cNvPr id="4" name="Footer Placeholder 3"/>
          <p:cNvSpPr>
            <a:spLocks noGrp="1"/>
          </p:cNvSpPr>
          <p:nvPr>
            <p:ph type="ftr" sz="quarter" idx="4294967295"/>
          </p:nvPr>
        </p:nvSpPr>
        <p:spPr>
          <a:xfrm>
            <a:off x="4038600" y="6375679"/>
            <a:ext cx="4114800" cy="345796"/>
          </a:xfrm>
        </p:spPr>
        <p:txBody>
          <a:bodyPr/>
          <a:lstStyle/>
          <a:p>
            <a:endParaRPr lang="en-US" dirty="0"/>
          </a:p>
        </p:txBody>
      </p:sp>
    </p:spTree>
    <p:extLst>
      <p:ext uri="{BB962C8B-B14F-4D97-AF65-F5344CB8AC3E}">
        <p14:creationId xmlns:p14="http://schemas.microsoft.com/office/powerpoint/2010/main" val="3043817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630</TotalTime>
  <Words>1626</Words>
  <Application>Microsoft Office PowerPoint</Application>
  <PresentationFormat>Widescreen</PresentationFormat>
  <Paragraphs>359</Paragraphs>
  <Slides>36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Gill Sans MT</vt:lpstr>
      <vt:lpstr>Impact</vt:lpstr>
      <vt:lpstr>Badge</vt:lpstr>
      <vt:lpstr>Asp.net Core</vt:lpstr>
      <vt:lpstr>Introduction &amp; Purpose</vt:lpstr>
      <vt:lpstr>What is Asp.net core?</vt:lpstr>
      <vt:lpstr>What is Asp.net core?</vt:lpstr>
      <vt:lpstr>Advantages of ASP.NET Core</vt:lpstr>
      <vt:lpstr>Evolution</vt:lpstr>
      <vt:lpstr>Tools </vt:lpstr>
      <vt:lpstr>Fundamentals &amp; project structure walkthrough </vt:lpstr>
      <vt:lpstr>.CSPROJ</vt:lpstr>
      <vt:lpstr>Launchsetting.json</vt:lpstr>
      <vt:lpstr>Tag Helpers</vt:lpstr>
      <vt:lpstr>wwwroot</vt:lpstr>
      <vt:lpstr>Razor ages</vt:lpstr>
      <vt:lpstr>pages</vt:lpstr>
      <vt:lpstr>Routing </vt:lpstr>
      <vt:lpstr>Action Results</vt:lpstr>
      <vt:lpstr>How Bootstrapping asp.net core application</vt:lpstr>
      <vt:lpstr>Middle Ware </vt:lpstr>
      <vt:lpstr>HTTPContext &amp; Middleware pipe line</vt:lpstr>
      <vt:lpstr>appsettings</vt:lpstr>
      <vt:lpstr>Dependency injection</vt:lpstr>
      <vt:lpstr>API Controllers</vt:lpstr>
      <vt:lpstr>API Controllers</vt:lpstr>
      <vt:lpstr>MVC application</vt:lpstr>
      <vt:lpstr>MVC Routing </vt:lpstr>
      <vt:lpstr>URL Patterns</vt:lpstr>
      <vt:lpstr>Routing with Area</vt:lpstr>
      <vt:lpstr>.Net Core Security – Using identity</vt:lpstr>
      <vt:lpstr>Filters</vt:lpstr>
      <vt:lpstr>How Filter Works? Types of Filters  </vt:lpstr>
      <vt:lpstr>Filter Sequence </vt:lpstr>
      <vt:lpstr>Sync and Async Filter</vt:lpstr>
      <vt:lpstr>Filter scopes and order of execution </vt:lpstr>
      <vt:lpstr>Default order of execution </vt:lpstr>
      <vt:lpstr>Tag helpers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dc:title>
  <dc:creator>Urvil Kaswala</dc:creator>
  <cp:lastModifiedBy>Binkal B. Patel</cp:lastModifiedBy>
  <cp:revision>67</cp:revision>
  <dcterms:created xsi:type="dcterms:W3CDTF">2019-10-22T02:07:07Z</dcterms:created>
  <dcterms:modified xsi:type="dcterms:W3CDTF">2020-07-30T10:57:11Z</dcterms:modified>
</cp:coreProperties>
</file>