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61" r:id="rId4"/>
    <p:sldId id="258" r:id="rId5"/>
    <p:sldId id="290" r:id="rId6"/>
    <p:sldId id="259" r:id="rId7"/>
    <p:sldId id="263" r:id="rId8"/>
    <p:sldId id="260" r:id="rId9"/>
    <p:sldId id="262" r:id="rId10"/>
    <p:sldId id="291" r:id="rId11"/>
    <p:sldId id="292" r:id="rId12"/>
    <p:sldId id="264" r:id="rId13"/>
    <p:sldId id="296" r:id="rId14"/>
    <p:sldId id="270" r:id="rId15"/>
    <p:sldId id="298" r:id="rId16"/>
    <p:sldId id="294" r:id="rId17"/>
    <p:sldId id="293" r:id="rId18"/>
    <p:sldId id="295" r:id="rId19"/>
    <p:sldId id="268" r:id="rId20"/>
    <p:sldId id="271" r:id="rId21"/>
    <p:sldId id="269" r:id="rId22"/>
    <p:sldId id="297" r:id="rId23"/>
    <p:sldId id="299" r:id="rId24"/>
    <p:sldId id="272" r:id="rId25"/>
    <p:sldId id="301" r:id="rId26"/>
    <p:sldId id="302" r:id="rId27"/>
    <p:sldId id="273" r:id="rId28"/>
    <p:sldId id="275" r:id="rId29"/>
    <p:sldId id="283" r:id="rId30"/>
    <p:sldId id="282" r:id="rId31"/>
    <p:sldId id="278" r:id="rId32"/>
    <p:sldId id="281" r:id="rId33"/>
    <p:sldId id="288" r:id="rId34"/>
    <p:sldId id="289" r:id="rId35"/>
    <p:sldId id="303" r:id="rId36"/>
    <p:sldId id="30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83" autoAdjust="0"/>
  </p:normalViewPr>
  <p:slideViewPr>
    <p:cSldViewPr snapToGrid="0">
      <p:cViewPr>
        <p:scale>
          <a:sx n="75" d="100"/>
          <a:sy n="75" d="100"/>
        </p:scale>
        <p:origin x="94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6034D-7DD1-4BA3-B611-E1EFFCFA57A7}" type="datetimeFigureOut">
              <a:rPr lang="en-US" smtClean="0"/>
              <a:t>8/13/2020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4E9B5-8296-467D-B978-431E2F58ED3F}" type="slidenum">
              <a:rPr lang="en-US" smtClean="0"/>
              <a:t>‹#›</a:t>
            </a:fld>
            <a:endParaRPr lang="en-US"/>
          </a:p>
        </p:txBody>
      </p:sp>
    </p:spTree>
    <p:extLst>
      <p:ext uri="{BB962C8B-B14F-4D97-AF65-F5344CB8AC3E}">
        <p14:creationId xmlns:p14="http://schemas.microsoft.com/office/powerpoint/2010/main" val="12024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service-fabric/service-fabric-overview"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ec.ch9.ms/ch9/06f0/23eee9dc-57b4-4db9-8ac2-85b37d3906f0/T6051.mp4"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github.com/dotnet-architecture/eShopOnContainers" TargetMode="External"/><Relationship Id="rId4" Type="http://schemas.openxmlformats.org/officeDocument/2006/relationships/hyperlink" Target="https://dotnet.microsoft.com/learn/aspnet/microservices-architectur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ppdynamics.com/blog/product/4-challenges-you-need-to-address-with-microservices-adop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zone.com/articles/9-fundamentals-to-a-successful-microservice-desig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icroservices.io/patterns/data/database-per-service.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dotnet/architecture/microservices/microservice-ddd-cqrs-pattern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pUGvXUBfvEE"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github.com/phenixita/TutorialCQRS" TargetMode="External"/><Relationship Id="rId4" Type="http://schemas.openxmlformats.org/officeDocument/2006/relationships/hyperlink" Target="https://dzone.com/articles/cqrs-by-example-simple-aspnet-core-implementation"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icroservices.io/patterns/client-side-discovery.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2</a:t>
            </a:fld>
            <a:endParaRPr lang="en-US"/>
          </a:p>
        </p:txBody>
      </p:sp>
    </p:spTree>
    <p:extLst>
      <p:ext uri="{BB962C8B-B14F-4D97-AF65-F5344CB8AC3E}">
        <p14:creationId xmlns:p14="http://schemas.microsoft.com/office/powerpoint/2010/main" val="38699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34</a:t>
            </a:fld>
            <a:endParaRPr lang="en-US"/>
          </a:p>
        </p:txBody>
      </p:sp>
    </p:spTree>
    <p:extLst>
      <p:ext uri="{BB962C8B-B14F-4D97-AF65-F5344CB8AC3E}">
        <p14:creationId xmlns:p14="http://schemas.microsoft.com/office/powerpoint/2010/main" val="3595204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https://docs.microsoft.com/en-us/azure/service-fabric/service-fabric-overview</a:t>
            </a:r>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36</a:t>
            </a:fld>
            <a:endParaRPr lang="en-US"/>
          </a:p>
        </p:txBody>
      </p:sp>
    </p:spTree>
    <p:extLst>
      <p:ext uri="{BB962C8B-B14F-4D97-AF65-F5344CB8AC3E}">
        <p14:creationId xmlns:p14="http://schemas.microsoft.com/office/powerpoint/2010/main" val="56131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https://sec.ch9.ms/ch9/06f0/23eee9dc-57b4-4db9-8ac2-85b37d3906f0/T6051.mp4</a:t>
            </a:r>
            <a:endParaRPr lang="en-US" dirty="0" smtClean="0"/>
          </a:p>
          <a:p>
            <a:endParaRPr lang="en-US" dirty="0" smtClean="0"/>
          </a:p>
          <a:p>
            <a:r>
              <a:rPr lang="en-US" dirty="0" smtClean="0"/>
              <a:t>Code</a:t>
            </a:r>
          </a:p>
          <a:p>
            <a:endParaRPr lang="en-US" dirty="0" smtClean="0"/>
          </a:p>
          <a:p>
            <a:r>
              <a:rPr lang="en-US" dirty="0" smtClean="0">
                <a:hlinkClick r:id="rId4"/>
              </a:rPr>
              <a:t>https://dotnet.microsoft.com/learn/aspnet/microservices-architecture</a:t>
            </a:r>
            <a:endParaRPr lang="en-US" dirty="0" smtClean="0"/>
          </a:p>
          <a:p>
            <a:endParaRPr lang="en-US" dirty="0" smtClean="0"/>
          </a:p>
          <a:p>
            <a:r>
              <a:rPr lang="en-US" dirty="0" smtClean="0">
                <a:hlinkClick r:id="rId5"/>
              </a:rPr>
              <a:t>https://github.com/dotnet-architecture/eShopOnContainers</a:t>
            </a:r>
            <a:endParaRPr lang="en-US" dirty="0" smtClean="0"/>
          </a:p>
          <a:p>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10</a:t>
            </a:fld>
            <a:endParaRPr lang="en-US"/>
          </a:p>
        </p:txBody>
      </p:sp>
    </p:spTree>
    <p:extLst>
      <p:ext uri="{BB962C8B-B14F-4D97-AF65-F5344CB8AC3E}">
        <p14:creationId xmlns:p14="http://schemas.microsoft.com/office/powerpoint/2010/main" val="2726206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https://www.appdynamics.com/blog/product/4-challenges-you-need-to-address-with-microservices-adoption/</a:t>
            </a:r>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12</a:t>
            </a:fld>
            <a:endParaRPr lang="en-US"/>
          </a:p>
        </p:txBody>
      </p:sp>
    </p:spTree>
    <p:extLst>
      <p:ext uri="{BB962C8B-B14F-4D97-AF65-F5344CB8AC3E}">
        <p14:creationId xmlns:p14="http://schemas.microsoft.com/office/powerpoint/2010/main" val="2375428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https://dzone.com/articles/9-fundamentals-to-a-successful-microservice-design</a:t>
            </a:r>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19</a:t>
            </a:fld>
            <a:endParaRPr lang="en-US"/>
          </a:p>
        </p:txBody>
      </p:sp>
    </p:spTree>
    <p:extLst>
      <p:ext uri="{BB962C8B-B14F-4D97-AF65-F5344CB8AC3E}">
        <p14:creationId xmlns:p14="http://schemas.microsoft.com/office/powerpoint/2010/main" val="3234949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https://microservices.io/patterns/data/database-per-service.html</a:t>
            </a:r>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20</a:t>
            </a:fld>
            <a:endParaRPr lang="en-US"/>
          </a:p>
        </p:txBody>
      </p:sp>
    </p:spTree>
    <p:extLst>
      <p:ext uri="{BB962C8B-B14F-4D97-AF65-F5344CB8AC3E}">
        <p14:creationId xmlns:p14="http://schemas.microsoft.com/office/powerpoint/2010/main" val="323078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https://docs.microsoft.com/en-us/dotnet/architecture/microservices/microservice-ddd-cqrs-patterns/</a:t>
            </a:r>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21</a:t>
            </a:fld>
            <a:endParaRPr lang="en-US"/>
          </a:p>
        </p:txBody>
      </p:sp>
    </p:spTree>
    <p:extLst>
      <p:ext uri="{BB962C8B-B14F-4D97-AF65-F5344CB8AC3E}">
        <p14:creationId xmlns:p14="http://schemas.microsoft.com/office/powerpoint/2010/main" val="3991943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https://www.youtube.com/watch?v=pUGvXUBfvEE</a:t>
            </a:r>
            <a:r>
              <a:rPr lang="en-US" dirty="0" smtClean="0"/>
              <a:t/>
            </a:r>
            <a:br>
              <a:rPr lang="en-US" dirty="0" smtClean="0"/>
            </a:br>
            <a:endParaRPr lang="en-US" dirty="0" smtClean="0"/>
          </a:p>
          <a:p>
            <a:r>
              <a:rPr lang="en-US" dirty="0" smtClean="0"/>
              <a:t>Document : </a:t>
            </a:r>
            <a:r>
              <a:rPr lang="en-US" dirty="0" smtClean="0">
                <a:hlinkClick r:id="rId4"/>
              </a:rPr>
              <a:t>https://dzone.com/articles/cqrs-by-example-simple-aspnet-core-implementation</a:t>
            </a:r>
            <a:endParaRPr lang="en-US" dirty="0" smtClean="0"/>
          </a:p>
          <a:p>
            <a:r>
              <a:rPr lang="en-US" dirty="0" smtClean="0"/>
              <a:t>Code</a:t>
            </a:r>
          </a:p>
          <a:p>
            <a:r>
              <a:rPr lang="en-US" dirty="0" smtClean="0">
                <a:hlinkClick r:id="rId5"/>
              </a:rPr>
              <a:t>https://github.com/phenixita/TutorialCQRS</a:t>
            </a:r>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22</a:t>
            </a:fld>
            <a:endParaRPr lang="en-US"/>
          </a:p>
        </p:txBody>
      </p:sp>
    </p:spTree>
    <p:extLst>
      <p:ext uri="{BB962C8B-B14F-4D97-AF65-F5344CB8AC3E}">
        <p14:creationId xmlns:p14="http://schemas.microsoft.com/office/powerpoint/2010/main" val="3673630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https://microservices.io/patterns/client-side-discovery.html</a:t>
            </a:r>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25</a:t>
            </a:fld>
            <a:endParaRPr lang="en-US"/>
          </a:p>
        </p:txBody>
      </p:sp>
    </p:spTree>
    <p:extLst>
      <p:ext uri="{BB962C8B-B14F-4D97-AF65-F5344CB8AC3E}">
        <p14:creationId xmlns:p14="http://schemas.microsoft.com/office/powerpoint/2010/main" val="37786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E14E9B5-8296-467D-B978-431E2F58ED3F}" type="slidenum">
              <a:rPr lang="en-US" smtClean="0"/>
              <a:t>28</a:t>
            </a:fld>
            <a:endParaRPr lang="en-US"/>
          </a:p>
        </p:txBody>
      </p:sp>
    </p:spTree>
    <p:extLst>
      <p:ext uri="{BB962C8B-B14F-4D97-AF65-F5344CB8AC3E}">
        <p14:creationId xmlns:p14="http://schemas.microsoft.com/office/powerpoint/2010/main" val="868095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4E172BF-E9B6-494C-B5A4-7D243FDED048}" type="datetimeFigureOut">
              <a:rPr lang="en-US" smtClean="0"/>
              <a:t>8/13/2020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AC53234-BF6A-4F50-BBDA-479E1E3D59C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192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E172BF-E9B6-494C-B5A4-7D243FDED048}"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53234-BF6A-4F50-BBDA-479E1E3D59CB}" type="slidenum">
              <a:rPr lang="en-US" smtClean="0"/>
              <a:t>‹#›</a:t>
            </a:fld>
            <a:endParaRPr lang="en-US"/>
          </a:p>
        </p:txBody>
      </p:sp>
    </p:spTree>
    <p:extLst>
      <p:ext uri="{BB962C8B-B14F-4D97-AF65-F5344CB8AC3E}">
        <p14:creationId xmlns:p14="http://schemas.microsoft.com/office/powerpoint/2010/main" val="3005935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E172BF-E9B6-494C-B5A4-7D243FDED048}"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53234-BF6A-4F50-BBDA-479E1E3D59CB}" type="slidenum">
              <a:rPr lang="en-US" smtClean="0"/>
              <a:t>‹#›</a:t>
            </a:fld>
            <a:endParaRPr lang="en-US"/>
          </a:p>
        </p:txBody>
      </p:sp>
    </p:spTree>
    <p:extLst>
      <p:ext uri="{BB962C8B-B14F-4D97-AF65-F5344CB8AC3E}">
        <p14:creationId xmlns:p14="http://schemas.microsoft.com/office/powerpoint/2010/main" val="1851687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E172BF-E9B6-494C-B5A4-7D243FDED048}"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53234-BF6A-4F50-BBDA-479E1E3D59CB}" type="slidenum">
              <a:rPr lang="en-US" smtClean="0"/>
              <a:t>‹#›</a:t>
            </a:fld>
            <a:endParaRPr lang="en-US"/>
          </a:p>
        </p:txBody>
      </p:sp>
    </p:spTree>
    <p:extLst>
      <p:ext uri="{BB962C8B-B14F-4D97-AF65-F5344CB8AC3E}">
        <p14:creationId xmlns:p14="http://schemas.microsoft.com/office/powerpoint/2010/main" val="402545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4E172BF-E9B6-494C-B5A4-7D243FDED048}" type="datetimeFigureOut">
              <a:rPr lang="en-US" smtClean="0"/>
              <a:t>8/13/2020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AC53234-BF6A-4F50-BBDA-479E1E3D59C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64285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E172BF-E9B6-494C-B5A4-7D243FDED048}"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C53234-BF6A-4F50-BBDA-479E1E3D59CB}" type="slidenum">
              <a:rPr lang="en-US" smtClean="0"/>
              <a:t>‹#›</a:t>
            </a:fld>
            <a:endParaRPr lang="en-US"/>
          </a:p>
        </p:txBody>
      </p:sp>
    </p:spTree>
    <p:extLst>
      <p:ext uri="{BB962C8B-B14F-4D97-AF65-F5344CB8AC3E}">
        <p14:creationId xmlns:p14="http://schemas.microsoft.com/office/powerpoint/2010/main" val="224465437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E172BF-E9B6-494C-B5A4-7D243FDED048}"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C53234-BF6A-4F50-BBDA-479E1E3D59CB}" type="slidenum">
              <a:rPr lang="en-US" smtClean="0"/>
              <a:t>‹#›</a:t>
            </a:fld>
            <a:endParaRPr lang="en-US"/>
          </a:p>
        </p:txBody>
      </p:sp>
    </p:spTree>
    <p:extLst>
      <p:ext uri="{BB962C8B-B14F-4D97-AF65-F5344CB8AC3E}">
        <p14:creationId xmlns:p14="http://schemas.microsoft.com/office/powerpoint/2010/main" val="22583386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E172BF-E9B6-494C-B5A4-7D243FDED048}"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C53234-BF6A-4F50-BBDA-479E1E3D59CB}" type="slidenum">
              <a:rPr lang="en-US" smtClean="0"/>
              <a:t>‹#›</a:t>
            </a:fld>
            <a:endParaRPr lang="en-US"/>
          </a:p>
        </p:txBody>
      </p:sp>
    </p:spTree>
    <p:extLst>
      <p:ext uri="{BB962C8B-B14F-4D97-AF65-F5344CB8AC3E}">
        <p14:creationId xmlns:p14="http://schemas.microsoft.com/office/powerpoint/2010/main" val="316214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172BF-E9B6-494C-B5A4-7D243FDED048}"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C53234-BF6A-4F50-BBDA-479E1E3D59CB}" type="slidenum">
              <a:rPr lang="en-US" smtClean="0"/>
              <a:t>‹#›</a:t>
            </a:fld>
            <a:endParaRPr lang="en-US"/>
          </a:p>
        </p:txBody>
      </p:sp>
    </p:spTree>
    <p:extLst>
      <p:ext uri="{BB962C8B-B14F-4D97-AF65-F5344CB8AC3E}">
        <p14:creationId xmlns:p14="http://schemas.microsoft.com/office/powerpoint/2010/main" val="133491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24E172BF-E9B6-494C-B5A4-7D243FDED048}" type="datetimeFigureOut">
              <a:rPr lang="en-US" smtClean="0"/>
              <a:t>8/13/2020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9AC53234-BF6A-4F50-BBDA-479E1E3D59C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8454066"/>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24E172BF-E9B6-494C-B5A4-7D243FDED048}" type="datetimeFigureOut">
              <a:rPr lang="en-US" smtClean="0"/>
              <a:t>8/13/2020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9AC53234-BF6A-4F50-BBDA-479E1E3D59CB}" type="slidenum">
              <a:rPr lang="en-US" smtClean="0"/>
              <a:t>‹#›</a:t>
            </a:fld>
            <a:endParaRPr lang="en-US"/>
          </a:p>
        </p:txBody>
      </p:sp>
    </p:spTree>
    <p:extLst>
      <p:ext uri="{BB962C8B-B14F-4D97-AF65-F5344CB8AC3E}">
        <p14:creationId xmlns:p14="http://schemas.microsoft.com/office/powerpoint/2010/main" val="16955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4E172BF-E9B6-494C-B5A4-7D243FDED048}" type="datetimeFigureOut">
              <a:rPr lang="en-US" smtClean="0"/>
              <a:t>8/13/2020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AC53234-BF6A-4F50-BBDA-479E1E3D59C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2919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dotnet-architecture/eShopOnContaine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hyperlink" Target="https://docs.docker.com/develop/" TargetMode="External"/><Relationship Id="rId2" Type="http://schemas.openxmlformats.org/officeDocument/2006/relationships/hyperlink" Target="https://docs.docker.com/get-docker/"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Microservices</a:t>
            </a:r>
          </a:p>
        </p:txBody>
      </p:sp>
      <p:sp>
        <p:nvSpPr>
          <p:cNvPr id="7" name="Subtitle 6"/>
          <p:cNvSpPr>
            <a:spLocks noGrp="1"/>
          </p:cNvSpPr>
          <p:nvPr>
            <p:ph type="subTitle" idx="1"/>
          </p:nvPr>
        </p:nvSpPr>
        <p:spPr/>
        <p:txBody>
          <a:bodyPr/>
          <a:lstStyle/>
          <a:p>
            <a:r>
              <a:rPr lang="en-US" dirty="0"/>
              <a:t>The gateway corp.</a:t>
            </a:r>
          </a:p>
        </p:txBody>
      </p:sp>
      <p:pic>
        <p:nvPicPr>
          <p:cNvPr id="8"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903" y="280937"/>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168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gram of client apps using eShopOnContainers in a single Docker host."/>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079957" y="604789"/>
            <a:ext cx="10214042" cy="54760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hegatewaycorp.com/wp-content/themes/gatewaycorp/images/logo_fu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922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agram showing 12 complex microservices in a polyglot world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9464" y="204281"/>
            <a:ext cx="9994080" cy="59922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05060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problems causing people move toward the Microservice world</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How </a:t>
            </a:r>
            <a:r>
              <a:rPr lang="en-US" dirty="0"/>
              <a:t>much of the workload should be moved to </a:t>
            </a:r>
            <a:r>
              <a:rPr lang="en-US" dirty="0" smtClean="0"/>
              <a:t>Microservices?</a:t>
            </a:r>
          </a:p>
          <a:p>
            <a:endParaRPr lang="en-US" dirty="0"/>
          </a:p>
          <a:p>
            <a:r>
              <a:rPr lang="en-US" dirty="0"/>
              <a:t>Should you allow code to be migrated to different services</a:t>
            </a:r>
            <a:r>
              <a:rPr lang="en-US" dirty="0" smtClean="0"/>
              <a:t>?</a:t>
            </a:r>
          </a:p>
          <a:p>
            <a:endParaRPr lang="en-US" dirty="0"/>
          </a:p>
          <a:p>
            <a:r>
              <a:rPr lang="en-US" dirty="0"/>
              <a:t>How do you decide what the boundaries of each microservice will be while the operation is running</a:t>
            </a:r>
            <a:r>
              <a:rPr lang="en-US" dirty="0" smtClean="0"/>
              <a:t>?</a:t>
            </a:r>
          </a:p>
          <a:p>
            <a:endParaRPr lang="en-US" dirty="0"/>
          </a:p>
          <a:p>
            <a:r>
              <a:rPr lang="en-US" dirty="0"/>
              <a:t>How do you monitor the performance of </a:t>
            </a:r>
            <a:r>
              <a:rPr lang="en-US" dirty="0" smtClean="0"/>
              <a:t>Microservices?</a:t>
            </a:r>
            <a:endParaRPr lang="en-US" dirty="0"/>
          </a:p>
          <a:p>
            <a:endParaRPr lang="en-US" dirty="0"/>
          </a:p>
        </p:txBody>
      </p:sp>
      <p:pic>
        <p:nvPicPr>
          <p:cNvPr id="4"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64164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t>
            </a:r>
            <a:r>
              <a:rPr lang="en-US" dirty="0"/>
              <a:t>of </a:t>
            </a:r>
            <a:r>
              <a:rPr lang="en-US" dirty="0" smtClean="0"/>
              <a:t>Microservices</a:t>
            </a:r>
            <a:endParaRPr lang="en-US" dirty="0"/>
          </a:p>
        </p:txBody>
      </p:sp>
      <p:sp>
        <p:nvSpPr>
          <p:cNvPr id="3" name="Content Placeholder 2"/>
          <p:cNvSpPr>
            <a:spLocks noGrp="1"/>
          </p:cNvSpPr>
          <p:nvPr>
            <p:ph idx="1"/>
          </p:nvPr>
        </p:nvSpPr>
        <p:spPr>
          <a:xfrm>
            <a:off x="1251678" y="1663431"/>
            <a:ext cx="10178322" cy="4216162"/>
          </a:xfrm>
        </p:spPr>
        <p:txBody>
          <a:bodyPr>
            <a:normAutofit fontScale="85000" lnSpcReduction="20000"/>
          </a:bodyPr>
          <a:lstStyle/>
          <a:p>
            <a:pPr lvl="0"/>
            <a:r>
              <a:rPr lang="en-US" dirty="0"/>
              <a:t>Due to distributed deployment, testing can become </a:t>
            </a:r>
            <a:r>
              <a:rPr lang="en-US" dirty="0" smtClean="0"/>
              <a:t>complicated</a:t>
            </a:r>
          </a:p>
          <a:p>
            <a:pPr lvl="0"/>
            <a:endParaRPr lang="en-US" dirty="0"/>
          </a:p>
          <a:p>
            <a:pPr lvl="0"/>
            <a:r>
              <a:rPr lang="en-US" dirty="0"/>
              <a:t>Increasing number of services can result in information </a:t>
            </a:r>
            <a:r>
              <a:rPr lang="en-US" dirty="0" smtClean="0"/>
              <a:t>barriers</a:t>
            </a:r>
          </a:p>
          <a:p>
            <a:pPr marL="0" lvl="0" indent="0">
              <a:buNone/>
            </a:pPr>
            <a:endParaRPr lang="en-US" dirty="0"/>
          </a:p>
          <a:p>
            <a:pPr lvl="0"/>
            <a:r>
              <a:rPr lang="en-US" dirty="0"/>
              <a:t>The architecture brings additional complexity as the developers have to mitigate fault tolerance, network latency, and deal with a variety of message formats as well as load </a:t>
            </a:r>
            <a:r>
              <a:rPr lang="en-US" dirty="0" smtClean="0"/>
              <a:t>balancing</a:t>
            </a:r>
          </a:p>
          <a:p>
            <a:pPr lvl="0"/>
            <a:endParaRPr lang="en-US" dirty="0"/>
          </a:p>
          <a:p>
            <a:pPr lvl="0"/>
            <a:r>
              <a:rPr lang="en-US" dirty="0"/>
              <a:t>Being a distributed system, it can result in duplication of </a:t>
            </a:r>
            <a:r>
              <a:rPr lang="en-US" dirty="0" smtClean="0"/>
              <a:t>effort</a:t>
            </a:r>
          </a:p>
          <a:p>
            <a:pPr lvl="0"/>
            <a:endParaRPr lang="en-US" dirty="0"/>
          </a:p>
          <a:p>
            <a:pPr lvl="0"/>
            <a:r>
              <a:rPr lang="en-US" dirty="0"/>
              <a:t>Handling use cases that span more than one service without using distributed transactions is not only tough but also requires communication and cooperation between different </a:t>
            </a:r>
            <a:r>
              <a:rPr lang="en-US" dirty="0" smtClean="0"/>
              <a:t>teams</a:t>
            </a:r>
          </a:p>
          <a:p>
            <a:pPr lvl="0"/>
            <a:endParaRPr lang="en-US" dirty="0"/>
          </a:p>
          <a:p>
            <a:pPr lvl="0"/>
            <a:r>
              <a:rPr lang="en-US" dirty="0"/>
              <a:t>Partitioning the application into </a:t>
            </a:r>
            <a:r>
              <a:rPr lang="en-US" dirty="0" smtClean="0"/>
              <a:t>Microservices </a:t>
            </a:r>
            <a:r>
              <a:rPr lang="en-US" dirty="0"/>
              <a:t>requires experienced and skilled </a:t>
            </a:r>
            <a:r>
              <a:rPr lang="en-US" dirty="0" smtClean="0"/>
              <a:t>architects</a:t>
            </a:r>
            <a:endParaRPr lang="en-US" dirty="0"/>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8177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convert monolith arch to </a:t>
            </a:r>
            <a:r>
              <a:rPr lang="en-US" dirty="0" smtClean="0"/>
              <a:t>Microservices </a:t>
            </a:r>
            <a:r>
              <a:rPr lang="en-US" dirty="0"/>
              <a:t>evolution</a:t>
            </a:r>
            <a:br>
              <a:rPr lang="en-US" dirty="0"/>
            </a:br>
            <a:endParaRPr lang="en-US" dirty="0"/>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63931" y="2124891"/>
            <a:ext cx="2185852" cy="86214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6" name="Rectangle 5"/>
          <p:cNvSpPr/>
          <p:nvPr/>
        </p:nvSpPr>
        <p:spPr>
          <a:xfrm>
            <a:off x="1780902" y="3831771"/>
            <a:ext cx="2168434" cy="792480"/>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Company</a:t>
            </a:r>
            <a:endParaRPr lang="en-US" dirty="0"/>
          </a:p>
        </p:txBody>
      </p:sp>
      <p:sp>
        <p:nvSpPr>
          <p:cNvPr id="7" name="Rectangle 6"/>
          <p:cNvSpPr/>
          <p:nvPr/>
        </p:nvSpPr>
        <p:spPr>
          <a:xfrm>
            <a:off x="4426131" y="3799727"/>
            <a:ext cx="2264229" cy="80118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 </a:t>
            </a:r>
            <a:endParaRPr lang="en-US" dirty="0"/>
          </a:p>
        </p:txBody>
      </p:sp>
      <p:sp>
        <p:nvSpPr>
          <p:cNvPr id="8" name="Rectangle 7"/>
          <p:cNvSpPr/>
          <p:nvPr/>
        </p:nvSpPr>
        <p:spPr>
          <a:xfrm>
            <a:off x="7167155" y="3831771"/>
            <a:ext cx="2194559" cy="80118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Supplier</a:t>
            </a:r>
            <a:endParaRPr lang="en-US" dirty="0"/>
          </a:p>
        </p:txBody>
      </p:sp>
      <p:cxnSp>
        <p:nvCxnSpPr>
          <p:cNvPr id="9" name="Straight Connector 8"/>
          <p:cNvCxnSpPr>
            <a:stCxn id="5" idx="2"/>
          </p:cNvCxnSpPr>
          <p:nvPr/>
        </p:nvCxnSpPr>
        <p:spPr>
          <a:xfrm flipH="1">
            <a:off x="2751909" y="2987040"/>
            <a:ext cx="404948" cy="98406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00548" y="2987040"/>
            <a:ext cx="1750424" cy="84473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3"/>
          </p:cNvCxnSpPr>
          <p:nvPr/>
        </p:nvCxnSpPr>
        <p:spPr>
          <a:xfrm flipV="1">
            <a:off x="4249783" y="2551611"/>
            <a:ext cx="95794" cy="435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p:cNvCxnSpPr>
          <p:nvPr/>
        </p:nvCxnSpPr>
        <p:spPr>
          <a:xfrm>
            <a:off x="4249783" y="2555966"/>
            <a:ext cx="3744686" cy="127580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9797143" y="3823062"/>
            <a:ext cx="1898468" cy="8098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a:t>
            </a:r>
            <a:endParaRPr lang="en-US" dirty="0"/>
          </a:p>
        </p:txBody>
      </p:sp>
      <p:cxnSp>
        <p:nvCxnSpPr>
          <p:cNvPr id="14" name="Straight Connector 13"/>
          <p:cNvCxnSpPr>
            <a:stCxn id="5" idx="3"/>
          </p:cNvCxnSpPr>
          <p:nvPr/>
        </p:nvCxnSpPr>
        <p:spPr>
          <a:xfrm>
            <a:off x="4249783" y="2555966"/>
            <a:ext cx="6627223" cy="126709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81897" y="1746068"/>
            <a:ext cx="2081348" cy="860923"/>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a:t>
            </a:r>
            <a:endParaRPr lang="en-US" dirty="0"/>
          </a:p>
        </p:txBody>
      </p:sp>
      <p:cxnSp>
        <p:nvCxnSpPr>
          <p:cNvPr id="16" name="Straight Connector 15"/>
          <p:cNvCxnSpPr>
            <a:stCxn id="5" idx="3"/>
            <a:endCxn id="15" idx="1"/>
          </p:cNvCxnSpPr>
          <p:nvPr/>
        </p:nvCxnSpPr>
        <p:spPr>
          <a:xfrm flipV="1">
            <a:off x="4249783" y="2176530"/>
            <a:ext cx="1132114" cy="37943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9483634" y="5672410"/>
            <a:ext cx="2098765" cy="72839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Vehicle</a:t>
            </a:r>
            <a:endParaRPr lang="en-US" dirty="0"/>
          </a:p>
        </p:txBody>
      </p:sp>
      <p:cxnSp>
        <p:nvCxnSpPr>
          <p:cNvPr id="20" name="Straight Arrow Connector 19"/>
          <p:cNvCxnSpPr>
            <a:stCxn id="13" idx="2"/>
            <a:endCxn id="19" idx="3"/>
          </p:cNvCxnSpPr>
          <p:nvPr/>
        </p:nvCxnSpPr>
        <p:spPr>
          <a:xfrm>
            <a:off x="10746377" y="4632960"/>
            <a:ext cx="836022" cy="140364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190410" y="1812638"/>
            <a:ext cx="2342607" cy="727781"/>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 Type</a:t>
            </a:r>
            <a:endParaRPr lang="en-US" dirty="0"/>
          </a:p>
        </p:txBody>
      </p:sp>
      <p:cxnSp>
        <p:nvCxnSpPr>
          <p:cNvPr id="22" name="Straight Connector 21"/>
          <p:cNvCxnSpPr>
            <a:stCxn id="15" idx="3"/>
            <a:endCxn id="21" idx="1"/>
          </p:cNvCxnSpPr>
          <p:nvPr/>
        </p:nvCxnSpPr>
        <p:spPr>
          <a:xfrm flipV="1">
            <a:off x="7463245" y="2176529"/>
            <a:ext cx="72716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64178" y="3344092"/>
            <a:ext cx="167639" cy="24261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1"/>
            <a:endCxn id="6" idx="3"/>
          </p:cNvCxnSpPr>
          <p:nvPr/>
        </p:nvCxnSpPr>
        <p:spPr>
          <a:xfrm flipH="1">
            <a:off x="3949336" y="4200322"/>
            <a:ext cx="476795" cy="276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29360" y="3189479"/>
            <a:ext cx="389851" cy="246221"/>
          </a:xfrm>
          <a:prstGeom prst="rect">
            <a:avLst/>
          </a:prstGeom>
          <a:solidFill>
            <a:schemeClr val="accent4">
              <a:lumMod val="75000"/>
            </a:schemeClr>
          </a:solidFill>
          <a:ln>
            <a:solidFill>
              <a:schemeClr val="accent6"/>
            </a:solidFill>
          </a:ln>
        </p:spPr>
        <p:txBody>
          <a:bodyPr wrap="none" lIns="91440" tIns="45720" rIns="91440" bIns="45720">
            <a:spAutoFit/>
          </a:bodyPr>
          <a:lstStyle/>
          <a:p>
            <a:pPr algn="ctr"/>
            <a:r>
              <a:rPr lang="en-US" sz="1000" dirty="0" smtClean="0">
                <a:ln w="0"/>
                <a:effectLst>
                  <a:outerShdw blurRad="38100" dist="19050" dir="2700000" algn="tl" rotWithShape="0">
                    <a:schemeClr val="dk1">
                      <a:alpha val="40000"/>
                    </a:schemeClr>
                  </a:outerShdw>
                </a:effectLst>
              </a:rPr>
              <a:t>B</a:t>
            </a:r>
            <a:r>
              <a:rPr lang="en-US" sz="1000" b="0" cap="none" spc="0" dirty="0" smtClean="0">
                <a:ln w="0"/>
                <a:solidFill>
                  <a:schemeClr val="tx1"/>
                </a:solidFill>
                <a:effectLst>
                  <a:outerShdw blurRad="38100" dist="19050" dir="2700000" algn="tl" rotWithShape="0">
                    <a:schemeClr val="dk1">
                      <a:alpha val="40000"/>
                    </a:schemeClr>
                  </a:outerShdw>
                </a:effectLst>
              </a:rPr>
              <a:t>2C</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27" name="Rectangle 26"/>
          <p:cNvSpPr/>
          <p:nvPr/>
        </p:nvSpPr>
        <p:spPr>
          <a:xfrm>
            <a:off x="4297680" y="5334783"/>
            <a:ext cx="1824446" cy="701822"/>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Consumer</a:t>
            </a:r>
            <a:endParaRPr lang="en-US" dirty="0"/>
          </a:p>
        </p:txBody>
      </p:sp>
      <p:cxnSp>
        <p:nvCxnSpPr>
          <p:cNvPr id="28" name="Straight Connector 27"/>
          <p:cNvCxnSpPr>
            <a:stCxn id="7" idx="2"/>
            <a:endCxn id="27" idx="0"/>
          </p:cNvCxnSpPr>
          <p:nvPr/>
        </p:nvCxnSpPr>
        <p:spPr>
          <a:xfrm flipH="1">
            <a:off x="5209903" y="4600916"/>
            <a:ext cx="348343" cy="73386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90702" y="3890674"/>
            <a:ext cx="420307" cy="246221"/>
          </a:xfrm>
          <a:prstGeom prst="rect">
            <a:avLst/>
          </a:prstGeom>
          <a:solidFill>
            <a:schemeClr val="accent4">
              <a:lumMod val="75000"/>
            </a:schemeClr>
          </a:solidFill>
          <a:ln>
            <a:solidFill>
              <a:schemeClr val="accent6"/>
            </a:solidFill>
          </a:ln>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 B2B</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0" name="Rectangle 29"/>
          <p:cNvSpPr/>
          <p:nvPr/>
        </p:nvSpPr>
        <p:spPr>
          <a:xfrm>
            <a:off x="5503575" y="5096112"/>
            <a:ext cx="766557" cy="246221"/>
          </a:xfrm>
          <a:prstGeom prst="rect">
            <a:avLst/>
          </a:prstGeom>
          <a:solidFill>
            <a:schemeClr val="accent4">
              <a:lumMod val="75000"/>
            </a:schemeClr>
          </a:solidFill>
          <a:ln>
            <a:solidFill>
              <a:schemeClr val="accent6"/>
            </a:solidFill>
          </a:ln>
        </p:spPr>
        <p:txBody>
          <a:bodyPr wrap="none" lIns="91440" tIns="45720" rIns="91440" bIns="45720">
            <a:spAutoFit/>
          </a:bodyPr>
          <a:lstStyle/>
          <a:p>
            <a:pPr algn="ctr"/>
            <a:r>
              <a:rPr lang="en-US" sz="1000" dirty="0" smtClean="0">
                <a:ln w="0"/>
                <a:effectLst>
                  <a:outerShdw blurRad="38100" dist="19050" dir="2700000" algn="tl" rotWithShape="0">
                    <a:schemeClr val="dk1">
                      <a:alpha val="40000"/>
                    </a:schemeClr>
                  </a:outerShdw>
                </a:effectLst>
              </a:rPr>
              <a:t>B</a:t>
            </a:r>
            <a:r>
              <a:rPr lang="en-US" sz="1000" b="0" cap="none" spc="0" dirty="0" smtClean="0">
                <a:ln w="0"/>
                <a:solidFill>
                  <a:schemeClr val="tx1"/>
                </a:solidFill>
                <a:effectLst>
                  <a:outerShdw blurRad="38100" dist="19050" dir="2700000" algn="tl" rotWithShape="0">
                    <a:schemeClr val="dk1">
                      <a:alpha val="40000"/>
                    </a:schemeClr>
                  </a:outerShdw>
                </a:effectLst>
              </a:rPr>
              <a:t>2C or B2B</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2513440" y="3307212"/>
            <a:ext cx="389851" cy="246221"/>
          </a:xfrm>
          <a:prstGeom prst="rect">
            <a:avLst/>
          </a:prstGeom>
          <a:solidFill>
            <a:schemeClr val="accent4">
              <a:lumMod val="75000"/>
            </a:schemeClr>
          </a:solidFill>
          <a:ln>
            <a:solidFill>
              <a:schemeClr val="accent6"/>
            </a:solidFill>
          </a:ln>
        </p:spPr>
        <p:txBody>
          <a:bodyPr wrap="none" lIns="91440" tIns="45720" rIns="91440" bIns="45720">
            <a:spAutoFit/>
          </a:bodyPr>
          <a:lstStyle/>
          <a:p>
            <a:pPr algn="ctr"/>
            <a:r>
              <a:rPr lang="en-US" sz="1000" dirty="0" smtClean="0">
                <a:ln w="0"/>
                <a:effectLst>
                  <a:outerShdw blurRad="38100" dist="19050" dir="2700000" algn="tl" rotWithShape="0">
                    <a:schemeClr val="dk1">
                      <a:alpha val="40000"/>
                    </a:schemeClr>
                  </a:outerShdw>
                </a:effectLst>
              </a:rPr>
              <a:t>B</a:t>
            </a:r>
            <a:r>
              <a:rPr lang="en-US" sz="1000" b="0" cap="none" spc="0" dirty="0" smtClean="0">
                <a:ln w="0"/>
                <a:solidFill>
                  <a:schemeClr val="tx1"/>
                </a:solidFill>
                <a:effectLst>
                  <a:outerShdw blurRad="38100" dist="19050" dir="2700000" algn="tl" rotWithShape="0">
                    <a:schemeClr val="dk1">
                      <a:alpha val="40000"/>
                    </a:schemeClr>
                  </a:outerShdw>
                </a:effectLst>
              </a:rPr>
              <a:t>2C</a:t>
            </a:r>
            <a:endParaRPr lang="en-US" sz="1000" b="0" cap="none" spc="0" dirty="0">
              <a:ln w="0"/>
              <a:solidFill>
                <a:schemeClr val="tx1"/>
              </a:solidFill>
              <a:effectLst>
                <a:outerShdw blurRad="38100" dist="19050" dir="2700000" algn="tl" rotWithShape="0">
                  <a:schemeClr val="dk1">
                    <a:alpha val="40000"/>
                  </a:schemeClr>
                </a:outerShdw>
              </a:effectLst>
            </a:endParaRPr>
          </a:p>
        </p:txBody>
      </p:sp>
      <p:cxnSp>
        <p:nvCxnSpPr>
          <p:cNvPr id="32" name="Curved Connector 31"/>
          <p:cNvCxnSpPr>
            <a:stCxn id="6" idx="2"/>
            <a:endCxn id="8" idx="2"/>
          </p:cNvCxnSpPr>
          <p:nvPr/>
        </p:nvCxnSpPr>
        <p:spPr>
          <a:xfrm rot="16200000" flipH="1">
            <a:off x="5560423" y="1928947"/>
            <a:ext cx="8709" cy="5399316"/>
          </a:xfrm>
          <a:prstGeom prst="curvedConnector3">
            <a:avLst>
              <a:gd name="adj1" fmla="val 272487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683786" y="4882157"/>
            <a:ext cx="2438488" cy="369332"/>
          </a:xfrm>
          <a:prstGeom prst="rect">
            <a:avLst/>
          </a:prstGeom>
          <a:solidFill>
            <a:schemeClr val="accent4">
              <a:lumMod val="75000"/>
            </a:schemeClr>
          </a:solidFill>
          <a:ln>
            <a:solidFill>
              <a:schemeClr val="accent6"/>
            </a:solidFill>
          </a:ln>
        </p:spPr>
        <p:txBody>
          <a:bodyPr wrap="none" lIns="91440" tIns="45720" rIns="91440" bIns="45720">
            <a:spAutoFit/>
          </a:bodyPr>
          <a:lstStyle/>
          <a:p>
            <a:pPr algn="ctr"/>
            <a:r>
              <a:rPr lang="en-US" dirty="0"/>
              <a:t>B2B customer UI online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4" name="Rectangle 33"/>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9330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2659" y="2419890"/>
            <a:ext cx="1451070" cy="209658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Vehicle</a:t>
            </a:r>
          </a:p>
          <a:p>
            <a:endParaRPr lang="en-US" dirty="0"/>
          </a:p>
          <a:p>
            <a:endParaRPr lang="en-US" sz="1200" dirty="0"/>
          </a:p>
          <a:p>
            <a:pPr marL="228600" indent="-228600">
              <a:buAutoNum type="alphaLcParenR"/>
            </a:pPr>
            <a:endParaRPr lang="en-US" sz="1200" dirty="0" smtClean="0"/>
          </a:p>
          <a:p>
            <a:pPr marL="228600" indent="-228600">
              <a:buAutoNum type="alphaLcParenR"/>
            </a:pPr>
            <a:endParaRPr lang="en-US" sz="1200" dirty="0"/>
          </a:p>
          <a:p>
            <a:pPr marL="228600" indent="-228600">
              <a:buAutoNum type="alphaLcParenR"/>
            </a:pPr>
            <a:endParaRPr lang="en-US" sz="1200" dirty="0"/>
          </a:p>
        </p:txBody>
      </p:sp>
      <p:sp>
        <p:nvSpPr>
          <p:cNvPr id="5" name="Rectangle 4"/>
          <p:cNvSpPr/>
          <p:nvPr/>
        </p:nvSpPr>
        <p:spPr>
          <a:xfrm>
            <a:off x="2867846" y="2403574"/>
            <a:ext cx="2226126" cy="209658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User</a:t>
            </a:r>
            <a:br>
              <a:rPr lang="en-US" dirty="0" smtClean="0"/>
            </a:br>
            <a:r>
              <a:rPr lang="en-US" dirty="0"/>
              <a:t> </a:t>
            </a:r>
          </a:p>
          <a:p>
            <a:pPr marL="342900" indent="-342900">
              <a:buFont typeface="+mj-lt"/>
              <a:buAutoNum type="alphaLcParenR"/>
            </a:pPr>
            <a:r>
              <a:rPr lang="en-US" sz="1400" dirty="0"/>
              <a:t>L</a:t>
            </a:r>
            <a:r>
              <a:rPr lang="en-US" sz="1400" dirty="0" smtClean="0"/>
              <a:t>ogin </a:t>
            </a:r>
            <a:endParaRPr lang="en-US" sz="1400" dirty="0"/>
          </a:p>
          <a:p>
            <a:pPr marL="342900" indent="-342900">
              <a:buFont typeface="+mj-lt"/>
              <a:buAutoNum type="alphaLcParenR"/>
            </a:pPr>
            <a:r>
              <a:rPr lang="en-US" sz="1400" dirty="0" smtClean="0"/>
              <a:t>Role </a:t>
            </a:r>
            <a:r>
              <a:rPr lang="en-US" sz="1400" dirty="0"/>
              <a:t>Management</a:t>
            </a:r>
          </a:p>
          <a:p>
            <a:pPr marL="342900" indent="-342900">
              <a:buFont typeface="+mj-lt"/>
              <a:buAutoNum type="alphaLcParenR"/>
            </a:pPr>
            <a:r>
              <a:rPr lang="en-US" sz="1400" dirty="0" smtClean="0"/>
              <a:t>Person</a:t>
            </a:r>
            <a:endParaRPr lang="en-US" sz="1400" dirty="0"/>
          </a:p>
          <a:p>
            <a:pPr marL="342900" indent="-342900">
              <a:buFont typeface="+mj-lt"/>
              <a:buAutoNum type="alphaLcParenR"/>
            </a:pPr>
            <a:r>
              <a:rPr lang="en-US" sz="1400" dirty="0" smtClean="0"/>
              <a:t>Driver </a:t>
            </a:r>
            <a:endParaRPr lang="en-US" sz="1400" dirty="0"/>
          </a:p>
          <a:p>
            <a:pPr algn="ctr"/>
            <a:endParaRPr lang="en-US" dirty="0"/>
          </a:p>
        </p:txBody>
      </p:sp>
      <p:sp>
        <p:nvSpPr>
          <p:cNvPr id="6" name="Rectangle 5"/>
          <p:cNvSpPr/>
          <p:nvPr/>
        </p:nvSpPr>
        <p:spPr>
          <a:xfrm>
            <a:off x="5234940" y="2442752"/>
            <a:ext cx="1676400" cy="19768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Company </a:t>
            </a:r>
            <a:endParaRPr lang="en-US" dirty="0" smtClean="0"/>
          </a:p>
          <a:p>
            <a:r>
              <a:rPr lang="en-US" dirty="0" smtClean="0"/>
              <a:t/>
            </a:r>
            <a:br>
              <a:rPr lang="en-US" dirty="0" smtClean="0"/>
            </a:br>
            <a:r>
              <a:rPr lang="en-US" sz="1200" dirty="0" smtClean="0"/>
              <a:t>a)  Supplier</a:t>
            </a:r>
            <a:br>
              <a:rPr lang="en-US" sz="1200" dirty="0" smtClean="0"/>
            </a:br>
            <a:r>
              <a:rPr lang="en-US" sz="1200" dirty="0" smtClean="0"/>
              <a:t>b) Customer</a:t>
            </a:r>
            <a:r>
              <a:rPr lang="en-US" dirty="0"/>
              <a:t> </a:t>
            </a:r>
            <a:endParaRPr lang="en-US" dirty="0" smtClean="0"/>
          </a:p>
          <a:p>
            <a:r>
              <a:rPr lang="en-US" sz="1200" dirty="0" smtClean="0"/>
              <a:t>c) Company</a:t>
            </a:r>
          </a:p>
          <a:p>
            <a:endParaRPr lang="en-US" dirty="0"/>
          </a:p>
          <a:p>
            <a:r>
              <a:rPr lang="en-US" dirty="0"/>
              <a:t>   </a:t>
            </a:r>
          </a:p>
        </p:txBody>
      </p:sp>
      <p:sp>
        <p:nvSpPr>
          <p:cNvPr id="7" name="Rectangle 6"/>
          <p:cNvSpPr/>
          <p:nvPr/>
        </p:nvSpPr>
        <p:spPr>
          <a:xfrm>
            <a:off x="7193277" y="2438395"/>
            <a:ext cx="1750423" cy="205957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Contract </a:t>
            </a:r>
          </a:p>
          <a:p>
            <a:endParaRPr lang="en-US" dirty="0" smtClean="0"/>
          </a:p>
          <a:p>
            <a:pPr marL="342900" indent="-342900">
              <a:buFont typeface="+mj-lt"/>
              <a:buAutoNum type="alphaLcParenR"/>
            </a:pPr>
            <a:r>
              <a:rPr lang="en-US" sz="1200" dirty="0" smtClean="0"/>
              <a:t>Discount</a:t>
            </a:r>
            <a:endParaRPr lang="en-US" sz="1200" dirty="0"/>
          </a:p>
          <a:p>
            <a:pPr marL="228600" indent="-228600">
              <a:buFont typeface="+mj-lt"/>
              <a:buAutoNum type="alphaLcParenR"/>
            </a:pPr>
            <a:r>
              <a:rPr lang="en-US" sz="1200" dirty="0"/>
              <a:t>   OTR</a:t>
            </a:r>
          </a:p>
          <a:p>
            <a:pPr marL="228600" indent="-228600">
              <a:buFont typeface="+mj-lt"/>
              <a:buAutoNum type="alphaLcParenR"/>
            </a:pPr>
            <a:r>
              <a:rPr lang="en-US" sz="1200" dirty="0"/>
              <a:t>   </a:t>
            </a:r>
            <a:r>
              <a:rPr lang="en-US" sz="1200" dirty="0" smtClean="0"/>
              <a:t>Price</a:t>
            </a:r>
          </a:p>
          <a:p>
            <a:endParaRPr lang="en-US" sz="1200" dirty="0"/>
          </a:p>
          <a:p>
            <a:pPr algn="ctr"/>
            <a:r>
              <a:rPr lang="en-US" sz="1200" dirty="0" smtClean="0"/>
              <a:t> </a:t>
            </a:r>
            <a:endParaRPr lang="en-US" sz="1200" dirty="0"/>
          </a:p>
        </p:txBody>
      </p:sp>
      <p:sp>
        <p:nvSpPr>
          <p:cNvPr id="8" name="Rectangle 7"/>
          <p:cNvSpPr/>
          <p:nvPr/>
        </p:nvSpPr>
        <p:spPr>
          <a:xfrm flipH="1">
            <a:off x="1529653" y="5156349"/>
            <a:ext cx="9422676" cy="84473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Event Bus</a:t>
            </a:r>
          </a:p>
          <a:p>
            <a:pPr algn="ctr"/>
            <a:r>
              <a:rPr lang="en-US" sz="1400" dirty="0" smtClean="0"/>
              <a:t>Azure Bus</a:t>
            </a:r>
            <a:endParaRPr lang="en-US" sz="1400" dirty="0"/>
          </a:p>
        </p:txBody>
      </p:sp>
      <p:sp>
        <p:nvSpPr>
          <p:cNvPr id="9" name="Rectangle 8"/>
          <p:cNvSpPr/>
          <p:nvPr/>
        </p:nvSpPr>
        <p:spPr>
          <a:xfrm>
            <a:off x="9265917" y="2438395"/>
            <a:ext cx="1524003" cy="83820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a:p>
            <a:endParaRPr lang="en-US" dirty="0"/>
          </a:p>
          <a:p>
            <a:endParaRPr lang="en-US" dirty="0" smtClean="0"/>
          </a:p>
          <a:p>
            <a:r>
              <a:rPr lang="en-US" dirty="0"/>
              <a:t> </a:t>
            </a:r>
            <a:r>
              <a:rPr lang="en-US" dirty="0" smtClean="0"/>
              <a:t>      Invoice</a:t>
            </a:r>
            <a:endParaRPr lang="en-US" dirty="0"/>
          </a:p>
          <a:p>
            <a:endParaRPr lang="en-US" dirty="0"/>
          </a:p>
          <a:p>
            <a:endParaRPr lang="en-US" sz="1200" dirty="0"/>
          </a:p>
          <a:p>
            <a:pPr marL="228600" indent="-228600">
              <a:buAutoNum type="alphaLcParenR"/>
            </a:pPr>
            <a:endParaRPr lang="en-US" sz="1200" dirty="0" smtClean="0"/>
          </a:p>
          <a:p>
            <a:pPr marL="228600" indent="-228600">
              <a:buAutoNum type="alphaLcParenR"/>
            </a:pPr>
            <a:endParaRPr lang="en-US" sz="1200" dirty="0"/>
          </a:p>
          <a:p>
            <a:pPr marL="228600" indent="-228600">
              <a:buAutoNum type="alphaLcParenR"/>
            </a:pPr>
            <a:endParaRPr lang="en-US" sz="1200" dirty="0"/>
          </a:p>
        </p:txBody>
      </p:sp>
      <p:sp>
        <p:nvSpPr>
          <p:cNvPr id="10" name="Rectangle 9"/>
          <p:cNvSpPr/>
          <p:nvPr/>
        </p:nvSpPr>
        <p:spPr>
          <a:xfrm>
            <a:off x="9265918" y="3446271"/>
            <a:ext cx="1607822" cy="9144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Funder</a:t>
            </a:r>
          </a:p>
        </p:txBody>
      </p:sp>
      <p:cxnSp>
        <p:nvCxnSpPr>
          <p:cNvPr id="11" name="Straight Arrow Connector 10"/>
          <p:cNvCxnSpPr>
            <a:stCxn id="8" idx="0"/>
          </p:cNvCxnSpPr>
          <p:nvPr/>
        </p:nvCxnSpPr>
        <p:spPr>
          <a:xfrm flipH="1">
            <a:off x="6083149" y="5156349"/>
            <a:ext cx="1578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35178" y="4650722"/>
            <a:ext cx="1532792" cy="246221"/>
          </a:xfrm>
          <a:prstGeom prst="rect">
            <a:avLst/>
          </a:prstGeom>
          <a:solidFill>
            <a:schemeClr val="accent4">
              <a:lumMod val="50000"/>
            </a:schemeClr>
          </a:solidFill>
        </p:spPr>
        <p:txBody>
          <a:bodyPr wrap="none" lIns="91440" tIns="45720" rIns="91440" bIns="45720">
            <a:spAutoFit/>
          </a:bodyPr>
          <a:lstStyle/>
          <a:p>
            <a:pPr algn="ctr"/>
            <a:r>
              <a:rPr lang="en-US" sz="1000" dirty="0" smtClean="0">
                <a:ln w="0"/>
                <a:effectLst>
                  <a:outerShdw blurRad="38100" dist="19050" dir="2700000" algn="tl" rotWithShape="0">
                    <a:schemeClr val="dk1">
                      <a:alpha val="40000"/>
                    </a:schemeClr>
                  </a:outerShdw>
                </a:effectLst>
              </a:rPr>
              <a:t>Insert / update  operation</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1135591" y="891461"/>
            <a:ext cx="10210800" cy="914400"/>
          </a:xfrm>
          <a:prstGeom prst="rect">
            <a:avLst/>
          </a:prstGeom>
          <a:solidFill>
            <a:schemeClr val="accent4">
              <a:lumMod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bg1"/>
                </a:solidFill>
              </a:rPr>
              <a:t>API Gateway / HTTP Client or GRPC Client</a:t>
            </a:r>
            <a:r>
              <a:rPr lang="en-US" dirty="0" smtClean="0"/>
              <a:t> </a:t>
            </a:r>
            <a:endParaRPr lang="en-US" dirty="0"/>
          </a:p>
        </p:txBody>
      </p:sp>
      <p:sp>
        <p:nvSpPr>
          <p:cNvPr id="14" name="Rectangle 13"/>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pic>
        <p:nvPicPr>
          <p:cNvPr id="15"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15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72905" y="1284051"/>
            <a:ext cx="10849430" cy="4883286"/>
          </a:xfrm>
          <a:prstGeom prst="rect">
            <a:avLst/>
          </a:prstGeom>
        </p:spPr>
      </p:pic>
      <p:sp>
        <p:nvSpPr>
          <p:cNvPr id="3" name="Title 1"/>
          <p:cNvSpPr>
            <a:spLocks noGrp="1"/>
          </p:cNvSpPr>
          <p:nvPr>
            <p:ph type="title"/>
          </p:nvPr>
        </p:nvSpPr>
        <p:spPr>
          <a:xfrm>
            <a:off x="1251678" y="382385"/>
            <a:ext cx="10178322" cy="1492132"/>
          </a:xfrm>
        </p:spPr>
        <p:txBody>
          <a:bodyPr/>
          <a:lstStyle/>
          <a:p>
            <a:r>
              <a:rPr lang="en-US" dirty="0"/>
              <a:t>Microservice </a:t>
            </a:r>
            <a:r>
              <a:rPr lang="en-US" dirty="0" smtClean="0"/>
              <a:t>boundaries </a:t>
            </a:r>
            <a:endParaRPr lang="en-US" dirty="0"/>
          </a:p>
        </p:txBody>
      </p:sp>
      <p:pic>
        <p:nvPicPr>
          <p:cNvPr id="5"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10286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Identify domain-model boundaries for each microservice</a:t>
            </a:r>
            <a:br>
              <a:rPr lang="en-US" b="1" dirty="0"/>
            </a:br>
            <a:endParaRPr lang="en-US" dirty="0"/>
          </a:p>
        </p:txBody>
      </p:sp>
      <p:pic>
        <p:nvPicPr>
          <p:cNvPr id="6" name="Content Placeholder 5"/>
          <p:cNvPicPr>
            <a:picLocks noGrp="1" noChangeAspect="1"/>
          </p:cNvPicPr>
          <p:nvPr>
            <p:ph idx="1"/>
          </p:nvPr>
        </p:nvPicPr>
        <p:blipFill>
          <a:blip r:embed="rId2"/>
          <a:stretch>
            <a:fillRect/>
          </a:stretch>
        </p:blipFill>
        <p:spPr>
          <a:xfrm>
            <a:off x="1585608" y="1738330"/>
            <a:ext cx="9348211" cy="4448462"/>
          </a:xfrm>
          <a:prstGeom prst="rect">
            <a:avLst/>
          </a:prstGeom>
        </p:spPr>
      </p:pic>
      <p:pic>
        <p:nvPicPr>
          <p:cNvPr id="4"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1494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7" y="372657"/>
            <a:ext cx="10178322" cy="1492132"/>
          </a:xfrm>
        </p:spPr>
        <p:txBody>
          <a:bodyPr/>
          <a:lstStyle/>
          <a:p>
            <a:r>
              <a:rPr lang="en-US" dirty="0" smtClean="0"/>
              <a:t>Database </a:t>
            </a:r>
            <a:endParaRPr lang="en-US" dirty="0"/>
          </a:p>
        </p:txBody>
      </p:sp>
      <p:pic>
        <p:nvPicPr>
          <p:cNvPr id="4" name="Content Placeholder 3"/>
          <p:cNvPicPr>
            <a:picLocks noGrp="1" noChangeAspect="1"/>
          </p:cNvPicPr>
          <p:nvPr>
            <p:ph idx="1"/>
          </p:nvPr>
        </p:nvPicPr>
        <p:blipFill>
          <a:blip r:embed="rId2"/>
          <a:stretch>
            <a:fillRect/>
          </a:stretch>
        </p:blipFill>
        <p:spPr>
          <a:xfrm>
            <a:off x="1539506" y="1235413"/>
            <a:ext cx="9602665" cy="5009745"/>
          </a:xfrm>
          <a:prstGeom prst="rect">
            <a:avLst/>
          </a:prstGeom>
        </p:spPr>
      </p:pic>
      <p:pic>
        <p:nvPicPr>
          <p:cNvPr id="5"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88578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 Fundamentals</a:t>
            </a:r>
            <a:br>
              <a:rPr lang="en-US" dirty="0"/>
            </a:br>
            <a:endParaRPr lang="en-US" dirty="0"/>
          </a:p>
        </p:txBody>
      </p:sp>
      <p:sp>
        <p:nvSpPr>
          <p:cNvPr id="3" name="Content Placeholder 2"/>
          <p:cNvSpPr>
            <a:spLocks noGrp="1"/>
          </p:cNvSpPr>
          <p:nvPr>
            <p:ph idx="1"/>
          </p:nvPr>
        </p:nvSpPr>
        <p:spPr>
          <a:xfrm>
            <a:off x="1251678" y="1585609"/>
            <a:ext cx="10178322" cy="4293983"/>
          </a:xfrm>
        </p:spPr>
        <p:txBody>
          <a:bodyPr>
            <a:normAutofit/>
          </a:bodyPr>
          <a:lstStyle/>
          <a:p>
            <a:pPr marL="0" indent="0">
              <a:buNone/>
            </a:pPr>
            <a:endParaRPr lang="en-US" b="1" dirty="0"/>
          </a:p>
          <a:p>
            <a:r>
              <a:rPr lang="en-US" dirty="0"/>
              <a:t>The Scope Of Functionality</a:t>
            </a:r>
          </a:p>
          <a:p>
            <a:r>
              <a:rPr lang="en-US" dirty="0"/>
              <a:t>High Cohesion Combined With Loose Coupling</a:t>
            </a:r>
          </a:p>
          <a:p>
            <a:r>
              <a:rPr lang="en-US" dirty="0"/>
              <a:t>Unique Source Of Identification</a:t>
            </a:r>
          </a:p>
          <a:p>
            <a:r>
              <a:rPr lang="en-US" dirty="0" smtClean="0"/>
              <a:t>API </a:t>
            </a:r>
            <a:r>
              <a:rPr lang="en-US" dirty="0"/>
              <a:t>Integration</a:t>
            </a:r>
          </a:p>
          <a:p>
            <a:r>
              <a:rPr lang="en-US" dirty="0"/>
              <a:t>Data Storage Segregation</a:t>
            </a:r>
          </a:p>
          <a:p>
            <a:r>
              <a:rPr lang="en-US" dirty="0"/>
              <a:t>Traffic Management</a:t>
            </a:r>
          </a:p>
          <a:p>
            <a:r>
              <a:rPr lang="en-US" dirty="0"/>
              <a:t>Automating The </a:t>
            </a:r>
            <a:r>
              <a:rPr lang="en-US" dirty="0" smtClean="0"/>
              <a:t>Process</a:t>
            </a:r>
          </a:p>
          <a:p>
            <a:r>
              <a:rPr lang="en-US" dirty="0"/>
              <a:t>Minimal Database </a:t>
            </a:r>
            <a:r>
              <a:rPr lang="en-US" dirty="0" smtClean="0"/>
              <a:t>Tables</a:t>
            </a:r>
            <a:endParaRPr lang="en-US" dirty="0"/>
          </a:p>
          <a:p>
            <a:r>
              <a:rPr lang="en-US" dirty="0"/>
              <a:t>Constant Monitoring</a:t>
            </a:r>
          </a:p>
        </p:txBody>
      </p:sp>
      <p:pic>
        <p:nvPicPr>
          <p:cNvPr id="5"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074514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&amp; Purpose</a:t>
            </a:r>
          </a:p>
        </p:txBody>
      </p:sp>
      <p:pic>
        <p:nvPicPr>
          <p:cNvPr id="8"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p:txBody>
          <a:bodyPr/>
          <a:lstStyle/>
          <a:p>
            <a:r>
              <a:rPr lang="en-US" dirty="0" smtClean="0"/>
              <a:t>Binkal Patel</a:t>
            </a:r>
          </a:p>
          <a:p>
            <a:r>
              <a:rPr lang="en-US" dirty="0" smtClean="0"/>
              <a:t>Technical Leader</a:t>
            </a:r>
          </a:p>
          <a:p>
            <a:r>
              <a:rPr lang="en-US" dirty="0" smtClean="0"/>
              <a:t>The Gateway Corp.</a:t>
            </a:r>
            <a:endParaRPr lang="en-US" dirty="0"/>
          </a:p>
        </p:txBody>
      </p:sp>
      <p:sp>
        <p:nvSpPr>
          <p:cNvPr id="3" name="Rectangle 2"/>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48887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 Data</a:t>
            </a:r>
            <a:br>
              <a:rPr lang="en-US" dirty="0"/>
            </a:br>
            <a:endParaRPr lang="en-US" dirty="0"/>
          </a:p>
        </p:txBody>
      </p:sp>
      <p:pic>
        <p:nvPicPr>
          <p:cNvPr id="5" name="Content Placeholder 4"/>
          <p:cNvPicPr>
            <a:picLocks noGrp="1" noChangeAspect="1"/>
          </p:cNvPicPr>
          <p:nvPr>
            <p:ph idx="1"/>
          </p:nvPr>
        </p:nvPicPr>
        <p:blipFill>
          <a:blip r:embed="rId3"/>
          <a:stretch>
            <a:fillRect/>
          </a:stretch>
        </p:blipFill>
        <p:spPr>
          <a:xfrm>
            <a:off x="1251678" y="1712946"/>
            <a:ext cx="8305800" cy="3067050"/>
          </a:xfrm>
          <a:prstGeom prst="rect">
            <a:avLst/>
          </a:prstGeom>
        </p:spPr>
      </p:pic>
      <p:pic>
        <p:nvPicPr>
          <p:cNvPr id="4" name="Picture 2" descr="https://thegatewaycorp.com/wp-content/themes/gatewaycorp/images/logo_fu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96377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a:t>
            </a:r>
            <a:r>
              <a:rPr lang="en-US" dirty="0" err="1"/>
              <a:t>microservise</a:t>
            </a:r>
            <a:r>
              <a:rPr lang="en-US" dirty="0"/>
              <a:t> , </a:t>
            </a:r>
            <a:r>
              <a:rPr lang="en-US" dirty="0" err="1"/>
              <a:t>Moduler</a:t>
            </a:r>
            <a:r>
              <a:rPr lang="en-US" dirty="0"/>
              <a:t>, DDD</a:t>
            </a:r>
          </a:p>
        </p:txBody>
      </p:sp>
      <p:pic>
        <p:nvPicPr>
          <p:cNvPr id="4"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iagram comparing external and internal architecture pattern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78604" y="1836092"/>
            <a:ext cx="10020128" cy="44549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01646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 reads/queries in a CQRS microservice</a:t>
            </a:r>
            <a:br>
              <a:rPr lang="en-US" b="1" dirty="0"/>
            </a:br>
            <a:endParaRPr lang="en-US" dirty="0"/>
          </a:p>
        </p:txBody>
      </p:sp>
      <p:pic>
        <p:nvPicPr>
          <p:cNvPr id="10" name="Content Placeholder 9"/>
          <p:cNvPicPr>
            <a:picLocks noGrp="1" noChangeAspect="1"/>
          </p:cNvPicPr>
          <p:nvPr>
            <p:ph idx="1"/>
          </p:nvPr>
        </p:nvPicPr>
        <p:blipFill>
          <a:blip r:embed="rId3"/>
          <a:stretch>
            <a:fillRect/>
          </a:stretch>
        </p:blipFill>
        <p:spPr>
          <a:xfrm>
            <a:off x="1076579" y="2030158"/>
            <a:ext cx="7979872" cy="3877723"/>
          </a:xfrm>
          <a:prstGeom prst="rect">
            <a:avLst/>
          </a:prstGeom>
        </p:spPr>
      </p:pic>
      <p:pic>
        <p:nvPicPr>
          <p:cNvPr id="11" name="Picture 2" descr="https://thegatewaycorp.com/wp-content/themes/gatewaycorp/images/logo_fu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9325786" y="3114472"/>
            <a:ext cx="2447925" cy="2438400"/>
          </a:xfrm>
          <a:prstGeom prst="rect">
            <a:avLst/>
          </a:prstGeom>
        </p:spPr>
      </p:pic>
      <p:sp>
        <p:nvSpPr>
          <p:cNvPr id="6" name="Rectangle 5"/>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6841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63770" y="252920"/>
            <a:ext cx="8011362" cy="5992238"/>
          </a:xfrm>
          <a:prstGeom prst="rect">
            <a:avLst/>
          </a:prstGeom>
        </p:spPr>
      </p:pic>
      <p:pic>
        <p:nvPicPr>
          <p:cNvPr id="5"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3798"/>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8864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Microservice </a:t>
            </a:r>
            <a:r>
              <a:rPr lang="en-US" dirty="0" smtClean="0"/>
              <a:t>Components</a:t>
            </a:r>
            <a:r>
              <a:rPr lang="en-US" dirty="0"/>
              <a:t/>
            </a:r>
            <a:br>
              <a:rPr lang="en-US" dirty="0"/>
            </a:br>
            <a:endParaRPr lang="en-US" dirty="0"/>
          </a:p>
        </p:txBody>
      </p:sp>
      <p:sp>
        <p:nvSpPr>
          <p:cNvPr id="3" name="Content Placeholder 2"/>
          <p:cNvSpPr>
            <a:spLocks noGrp="1"/>
          </p:cNvSpPr>
          <p:nvPr>
            <p:ph idx="1"/>
          </p:nvPr>
        </p:nvSpPr>
        <p:spPr>
          <a:xfrm>
            <a:off x="1154401" y="1874517"/>
            <a:ext cx="3163599" cy="3593591"/>
          </a:xfrm>
        </p:spPr>
        <p:txBody>
          <a:bodyPr/>
          <a:lstStyle/>
          <a:p>
            <a:r>
              <a:rPr lang="en-US" dirty="0"/>
              <a:t>Clients.</a:t>
            </a:r>
          </a:p>
          <a:p>
            <a:r>
              <a:rPr lang="en-US" dirty="0"/>
              <a:t>Identity Providers.</a:t>
            </a:r>
          </a:p>
          <a:p>
            <a:r>
              <a:rPr lang="en-US" dirty="0"/>
              <a:t>API Gateway.</a:t>
            </a:r>
          </a:p>
          <a:p>
            <a:r>
              <a:rPr lang="en-US" dirty="0"/>
              <a:t>Messaging Formats.</a:t>
            </a:r>
          </a:p>
          <a:p>
            <a:r>
              <a:rPr lang="en-US" dirty="0"/>
              <a:t>Databases.</a:t>
            </a:r>
          </a:p>
          <a:p>
            <a:r>
              <a:rPr lang="en-US" dirty="0"/>
              <a:t>Static Content.</a:t>
            </a:r>
          </a:p>
          <a:p>
            <a:r>
              <a:rPr lang="en-US" dirty="0"/>
              <a:t>Management.</a:t>
            </a:r>
          </a:p>
          <a:p>
            <a:r>
              <a:rPr lang="en-US" dirty="0"/>
              <a:t>Service Discovery.</a:t>
            </a:r>
          </a:p>
          <a:p>
            <a:endParaRPr lang="en-US" dirty="0"/>
          </a:p>
          <a:p>
            <a:endParaRPr lang="en-US" dirty="0"/>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pic>
        <p:nvPicPr>
          <p:cNvPr id="5122" name="Picture 2" descr="Microservice Architecture - Learn, Build and Deploy Applicatio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740" y="1757172"/>
            <a:ext cx="7825537" cy="403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237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Discovery.</a:t>
            </a:r>
          </a:p>
        </p:txBody>
      </p:sp>
      <p:pic>
        <p:nvPicPr>
          <p:cNvPr id="4"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p:cNvPicPr>
            <a:picLocks noGrp="1" noChangeAspect="1"/>
          </p:cNvPicPr>
          <p:nvPr>
            <p:ph idx="1"/>
          </p:nvPr>
        </p:nvPicPr>
        <p:blipFill>
          <a:blip r:embed="rId4"/>
          <a:stretch>
            <a:fillRect/>
          </a:stretch>
        </p:blipFill>
        <p:spPr>
          <a:xfrm>
            <a:off x="1251678" y="1490278"/>
            <a:ext cx="10115849" cy="4617918"/>
          </a:xfrm>
          <a:prstGeom prst="rect">
            <a:avLst/>
          </a:prstGeom>
        </p:spPr>
      </p:pic>
      <p:sp>
        <p:nvSpPr>
          <p:cNvPr id="8" name="Rectangle 7"/>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28933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Gateway</a:t>
            </a:r>
            <a:endParaRPr lang="en-US" dirty="0"/>
          </a:p>
        </p:txBody>
      </p:sp>
      <p:pic>
        <p:nvPicPr>
          <p:cNvPr id="2050" name="Picture 2" descr="API gateway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9930" y="1310311"/>
            <a:ext cx="9706710" cy="47374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69160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891938"/>
          </a:xfrm>
        </p:spPr>
        <p:txBody>
          <a:bodyPr>
            <a:normAutofit fontScale="90000"/>
          </a:bodyPr>
          <a:lstStyle/>
          <a:p>
            <a:r>
              <a:rPr lang="en-US" dirty="0"/>
              <a:t>deployment </a:t>
            </a:r>
            <a:r>
              <a:rPr lang="en-US" dirty="0" smtClean="0"/>
              <a:t>Microservice</a:t>
            </a:r>
            <a:r>
              <a:rPr lang="en-US" dirty="0"/>
              <a:t/>
            </a:r>
            <a:br>
              <a:rPr lang="en-US" dirty="0"/>
            </a:br>
            <a:endParaRPr lang="en-US" dirty="0"/>
          </a:p>
        </p:txBody>
      </p:sp>
      <p:sp>
        <p:nvSpPr>
          <p:cNvPr id="3" name="Content Placeholder 2"/>
          <p:cNvSpPr>
            <a:spLocks noGrp="1"/>
          </p:cNvSpPr>
          <p:nvPr>
            <p:ph idx="1"/>
          </p:nvPr>
        </p:nvSpPr>
        <p:spPr>
          <a:xfrm>
            <a:off x="2029891" y="1610886"/>
            <a:ext cx="820313" cy="894944"/>
          </a:xfrm>
        </p:spPr>
        <p:txBody>
          <a:bodyPr/>
          <a:lstStyle/>
          <a:p>
            <a:pPr marL="0" indent="0">
              <a:buNone/>
            </a:pPr>
            <a:r>
              <a:rPr lang="en-US" dirty="0" smtClean="0">
                <a:solidFill>
                  <a:schemeClr val="tx1"/>
                </a:solidFill>
              </a:rPr>
              <a:t>IIS</a:t>
            </a:r>
            <a:endParaRPr lang="en-US" dirty="0">
              <a:solidFill>
                <a:schemeClr val="tx1"/>
              </a:solidFill>
            </a:endParaRPr>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nternet Information Services - Wikipe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140" y="2108183"/>
            <a:ext cx="5201966" cy="3402434"/>
          </a:xfrm>
          <a:prstGeom prst="rect">
            <a:avLst/>
          </a:prstGeom>
        </p:spPr>
      </p:pic>
      <p:sp>
        <p:nvSpPr>
          <p:cNvPr id="6" name="Rectangle 5"/>
          <p:cNvSpPr/>
          <p:nvPr/>
        </p:nvSpPr>
        <p:spPr>
          <a:xfrm>
            <a:off x="6517532" y="1610885"/>
            <a:ext cx="4272090" cy="338554"/>
          </a:xfrm>
          <a:prstGeom prst="rect">
            <a:avLst/>
          </a:prstGeom>
          <a:noFill/>
        </p:spPr>
        <p:txBody>
          <a:bodyPr wrap="square" lIns="91440" tIns="45720" rIns="91440" bIns="45720">
            <a:spAutoFit/>
          </a:bodyPr>
          <a:lstStyle/>
          <a:p>
            <a:pPr algn="ctr"/>
            <a:r>
              <a:rPr lang="en-US" sz="1600" b="0" cap="none" spc="0" dirty="0" smtClean="0">
                <a:ln w="0"/>
                <a:solidFill>
                  <a:schemeClr val="tx1"/>
                </a:solidFill>
                <a:effectLst>
                  <a:outerShdw blurRad="38100" dist="19050" dir="2700000" algn="tl" rotWithShape="0">
                    <a:schemeClr val="dk1">
                      <a:alpha val="40000"/>
                    </a:schemeClr>
                  </a:outerShdw>
                </a:effectLst>
              </a:rPr>
              <a:t>Docker Host</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descr="Connect to SQL Server in local machine (host) from docker using host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6192" y="2030362"/>
            <a:ext cx="4306257" cy="3402434"/>
          </a:xfrm>
          <a:prstGeom prst="rect">
            <a:avLst/>
          </a:prstGeom>
        </p:spPr>
      </p:pic>
      <p:sp>
        <p:nvSpPr>
          <p:cNvPr id="8" name="Rectangle 7"/>
          <p:cNvSpPr/>
          <p:nvPr/>
        </p:nvSpPr>
        <p:spPr>
          <a:xfrm>
            <a:off x="6192789" y="3029199"/>
            <a:ext cx="1173719"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36737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application on microservice based architecture</a:t>
            </a:r>
            <a:br>
              <a:rPr lang="en-US" dirty="0"/>
            </a:br>
            <a:endParaRPr lang="en-US" dirty="0"/>
          </a:p>
        </p:txBody>
      </p:sp>
      <p:sp>
        <p:nvSpPr>
          <p:cNvPr id="3" name="Content Placeholder 2"/>
          <p:cNvSpPr>
            <a:spLocks noGrp="1"/>
          </p:cNvSpPr>
          <p:nvPr>
            <p:ph idx="1"/>
          </p:nvPr>
        </p:nvSpPr>
        <p:spPr>
          <a:xfrm>
            <a:off x="1251678" y="1813230"/>
            <a:ext cx="10178322" cy="1264595"/>
          </a:xfrm>
        </p:spPr>
        <p:txBody>
          <a:bodyPr/>
          <a:lstStyle/>
          <a:p>
            <a:r>
              <a:rPr lang="en-US" dirty="0">
                <a:hlinkClick r:id="rId3"/>
              </a:rPr>
              <a:t>https://github.com/dotnet-architecture/eShopOnContainers</a:t>
            </a:r>
            <a:endParaRPr lang="en-US" dirty="0"/>
          </a:p>
        </p:txBody>
      </p:sp>
      <p:pic>
        <p:nvPicPr>
          <p:cNvPr id="4" name="Picture 2" descr="https://thegatewaycorp.com/wp-content/themes/gatewaycorp/images/logo_fu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5"/>
          <a:stretch>
            <a:fillRect/>
          </a:stretch>
        </p:blipFill>
        <p:spPr>
          <a:xfrm>
            <a:off x="1251678" y="2324936"/>
            <a:ext cx="9497386" cy="3700803"/>
          </a:xfrm>
          <a:prstGeom prst="rect">
            <a:avLst/>
          </a:prstGeom>
        </p:spPr>
      </p:pic>
    </p:spTree>
    <p:extLst>
      <p:ext uri="{BB962C8B-B14F-4D97-AF65-F5344CB8AC3E}">
        <p14:creationId xmlns:p14="http://schemas.microsoft.com/office/powerpoint/2010/main" val="3994571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a:t>
            </a:r>
            <a:r>
              <a:rPr lang="en-US" dirty="0" err="1"/>
              <a:t>communicaiton</a:t>
            </a:r>
            <a:r>
              <a:rPr lang="en-US" dirty="0"/>
              <a:t> patterns between </a:t>
            </a:r>
            <a:r>
              <a:rPr lang="en-US" dirty="0" err="1"/>
              <a:t>microservices</a:t>
            </a:r>
            <a:r>
              <a:rPr lang="en-US" dirty="0"/>
              <a:t/>
            </a:r>
            <a:br>
              <a:rPr lang="en-US" dirty="0"/>
            </a:br>
            <a:endParaRPr lang="en-US" dirty="0"/>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iagram showing three types of communications across microservice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59685" y="1654153"/>
            <a:ext cx="9333435" cy="463692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2554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is Microservices?</a:t>
            </a:r>
            <a:r>
              <a:rPr lang="en-US" dirty="0"/>
              <a:t/>
            </a:r>
            <a:br>
              <a:rPr lang="en-US" dirty="0"/>
            </a:br>
            <a:endParaRPr lang="en-US" dirty="0"/>
          </a:p>
        </p:txBody>
      </p:sp>
      <p:sp>
        <p:nvSpPr>
          <p:cNvPr id="3" name="Content Placeholder 2"/>
          <p:cNvSpPr>
            <a:spLocks noGrp="1"/>
          </p:cNvSpPr>
          <p:nvPr>
            <p:ph idx="1"/>
          </p:nvPr>
        </p:nvSpPr>
        <p:spPr>
          <a:xfrm>
            <a:off x="1103896" y="1528619"/>
            <a:ext cx="10178322" cy="3593591"/>
          </a:xfrm>
        </p:spPr>
        <p:txBody>
          <a:bodyPr>
            <a:normAutofit fontScale="85000" lnSpcReduction="20000"/>
          </a:bodyPr>
          <a:lstStyle/>
          <a:p>
            <a:r>
              <a:rPr lang="en-US" dirty="0"/>
              <a:t>Microservices are an architectural approach to building applications</a:t>
            </a:r>
            <a:r>
              <a:rPr lang="en-US" dirty="0" smtClean="0"/>
              <a:t>.</a:t>
            </a:r>
          </a:p>
          <a:p>
            <a:endParaRPr lang="en-US" dirty="0" smtClean="0"/>
          </a:p>
          <a:p>
            <a:r>
              <a:rPr lang="en-US" dirty="0" smtClean="0"/>
              <a:t> </a:t>
            </a:r>
            <a:r>
              <a:rPr lang="en-US" dirty="0"/>
              <a:t>As an architectural framework, </a:t>
            </a:r>
            <a:r>
              <a:rPr lang="en-US" dirty="0" smtClean="0"/>
              <a:t>Microservices </a:t>
            </a:r>
            <a:r>
              <a:rPr lang="en-US" dirty="0"/>
              <a:t>are distributed and loosely coupled, so one team’s changes won’t break the entire app</a:t>
            </a:r>
            <a:r>
              <a:rPr lang="en-US" dirty="0" smtClean="0"/>
              <a:t>.</a:t>
            </a:r>
          </a:p>
          <a:p>
            <a:pPr marL="0" indent="0">
              <a:buNone/>
            </a:pPr>
            <a:endParaRPr lang="en-US" dirty="0" smtClean="0"/>
          </a:p>
          <a:p>
            <a:r>
              <a:rPr lang="en-US" dirty="0" smtClean="0"/>
              <a:t> </a:t>
            </a:r>
            <a:r>
              <a:rPr lang="en-US" dirty="0"/>
              <a:t>The benefit to using </a:t>
            </a:r>
            <a:r>
              <a:rPr lang="en-US" dirty="0" smtClean="0"/>
              <a:t>Microservices </a:t>
            </a:r>
            <a:r>
              <a:rPr lang="en-US" dirty="0"/>
              <a:t>is that development teams are able to rapidly build new components of apps to meet changing business needs</a:t>
            </a:r>
            <a:r>
              <a:rPr lang="en-US" dirty="0" smtClean="0"/>
              <a:t>.</a:t>
            </a:r>
          </a:p>
          <a:p>
            <a:endParaRPr lang="en-US" dirty="0" smtClean="0"/>
          </a:p>
          <a:p>
            <a:r>
              <a:rPr lang="en-US" dirty="0"/>
              <a:t>You are developing a server-side enterprise application. It must support a variety of different clients including desktop browsers, mobile browsers and native mobile applications. The application might also expose an API for 3rd parties to consume. It might also integrate with other applications via either web services or a message broker. </a:t>
            </a:r>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26220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 </a:t>
            </a:r>
            <a:r>
              <a:rPr lang="en-US" dirty="0" smtClean="0"/>
              <a:t>Communication </a:t>
            </a:r>
            <a:endParaRPr lang="en-US" dirty="0"/>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62465" y="1077389"/>
            <a:ext cx="2908745" cy="923330"/>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API</a:t>
            </a:r>
            <a:r>
              <a:rPr lang="en-US" sz="5400" b="0" cap="none" spc="0" dirty="0" smtClean="0">
                <a:ln w="0"/>
                <a:solidFill>
                  <a:schemeClr val="tx1"/>
                </a:solidFill>
                <a:effectLst>
                  <a:outerShdw blurRad="38100" dist="19050" dir="2700000" algn="tl" rotWithShape="0">
                    <a:schemeClr val="dk1">
                      <a:alpha val="40000"/>
                    </a:schemeClr>
                  </a:outerShdw>
                </a:effectLst>
              </a:rPr>
              <a:t> </a:t>
            </a:r>
            <a:r>
              <a:rPr lang="en-US" sz="4000" dirty="0">
                <a:ln w="0"/>
                <a:effectLst>
                  <a:outerShdw blurRad="38100" dist="19050" dir="2700000" algn="tl" rotWithShape="0">
                    <a:schemeClr val="dk1">
                      <a:alpha val="40000"/>
                    </a:schemeClr>
                  </a:outerShdw>
                </a:effectLst>
              </a:rPr>
              <a:t>Gateway</a:t>
            </a:r>
            <a:endParaRPr lang="en-US" sz="4000" dirty="0">
              <a:ln w="0"/>
              <a:effectLst>
                <a:outerShdw blurRad="38100" dist="19050" dir="2700000" algn="tl" rotWithShape="0">
                  <a:schemeClr val="dk1">
                    <a:alpha val="40000"/>
                  </a:schemeClr>
                </a:outerShdw>
              </a:effectLst>
            </a:endParaRPr>
          </a:p>
        </p:txBody>
      </p:sp>
      <p:sp>
        <p:nvSpPr>
          <p:cNvPr id="6" name="Rectangle 5"/>
          <p:cNvSpPr/>
          <p:nvPr/>
        </p:nvSpPr>
        <p:spPr>
          <a:xfrm>
            <a:off x="4091843" y="4857020"/>
            <a:ext cx="4086495" cy="707886"/>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rPr>
              <a:t>CQRS</a:t>
            </a:r>
            <a:endParaRPr lang="en-US" sz="4000" dirty="0">
              <a:ln w="0"/>
              <a:effectLst>
                <a:outerShdw blurRad="38100" dist="19050" dir="2700000" algn="tl" rotWithShape="0">
                  <a:schemeClr val="dk1">
                    <a:alpha val="40000"/>
                  </a:schemeClr>
                </a:outerShdw>
              </a:effectLst>
            </a:endParaRPr>
          </a:p>
        </p:txBody>
      </p:sp>
      <p:sp>
        <p:nvSpPr>
          <p:cNvPr id="7" name="Rectangle 6"/>
          <p:cNvSpPr/>
          <p:nvPr/>
        </p:nvSpPr>
        <p:spPr>
          <a:xfrm>
            <a:off x="6340839" y="1292833"/>
            <a:ext cx="5437385" cy="707886"/>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rPr>
              <a:t>Event </a:t>
            </a:r>
            <a:r>
              <a:rPr lang="en-US" sz="4000" dirty="0" smtClean="0">
                <a:ln w="0"/>
                <a:effectLst>
                  <a:outerShdw blurRad="38100" dist="19050" dir="2700000" algn="tl" rotWithShape="0">
                    <a:schemeClr val="dk1">
                      <a:alpha val="40000"/>
                    </a:schemeClr>
                  </a:outerShdw>
                </a:effectLst>
              </a:rPr>
              <a:t>Bus /Azure </a:t>
            </a:r>
            <a:r>
              <a:rPr lang="en-US" sz="4000" dirty="0">
                <a:ln w="0"/>
                <a:effectLst>
                  <a:outerShdw blurRad="38100" dist="19050" dir="2700000" algn="tl" rotWithShape="0">
                    <a:schemeClr val="dk1">
                      <a:alpha val="40000"/>
                    </a:schemeClr>
                  </a:outerShdw>
                </a:effectLst>
              </a:rPr>
              <a:t>Bus</a:t>
            </a:r>
          </a:p>
        </p:txBody>
      </p:sp>
      <p:pic>
        <p:nvPicPr>
          <p:cNvPr id="8" name="Picture 7"/>
          <p:cNvPicPr>
            <a:picLocks noChangeAspect="1"/>
          </p:cNvPicPr>
          <p:nvPr/>
        </p:nvPicPr>
        <p:blipFill>
          <a:blip r:embed="rId3"/>
          <a:stretch>
            <a:fillRect/>
          </a:stretch>
        </p:blipFill>
        <p:spPr>
          <a:xfrm>
            <a:off x="1248763" y="2105097"/>
            <a:ext cx="4079908" cy="2647545"/>
          </a:xfrm>
          <a:prstGeom prst="rect">
            <a:avLst/>
          </a:prstGeom>
        </p:spPr>
      </p:pic>
      <p:pic>
        <p:nvPicPr>
          <p:cNvPr id="1026" name="Picture 2" descr="Implementing event-based communication between microservices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2018" y="2105097"/>
            <a:ext cx="5864872" cy="2265994"/>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9"/>
          <p:cNvPicPr>
            <a:picLocks noGrp="1" noChangeAspect="1"/>
          </p:cNvPicPr>
          <p:nvPr>
            <p:ph idx="1"/>
          </p:nvPr>
        </p:nvPicPr>
        <p:blipFill>
          <a:blip r:embed="rId5"/>
          <a:stretch>
            <a:fillRect/>
          </a:stretch>
        </p:blipFill>
        <p:spPr>
          <a:xfrm>
            <a:off x="7092282" y="4807780"/>
            <a:ext cx="3934498" cy="1911922"/>
          </a:xfrm>
          <a:prstGeom prst="rect">
            <a:avLst/>
          </a:prstGeom>
        </p:spPr>
      </p:pic>
    </p:spTree>
    <p:extLst>
      <p:ext uri="{BB962C8B-B14F-4D97-AF65-F5344CB8AC3E}">
        <p14:creationId xmlns:p14="http://schemas.microsoft.com/office/powerpoint/2010/main" val="2229641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Microservice</a:t>
            </a:r>
            <a:br>
              <a:rPr lang="en-US" dirty="0"/>
            </a:br>
            <a:endParaRPr lang="en-US" dirty="0"/>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esting Microservices 1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2006" y="1462853"/>
            <a:ext cx="5920637" cy="43755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3" name="AutoShape 2" descr="Gears, Chains, Wheels And Other Different Parts Of Bicycle. Bik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4"/>
          <a:stretch>
            <a:fillRect/>
          </a:stretch>
        </p:blipFill>
        <p:spPr>
          <a:xfrm>
            <a:off x="7172315" y="1462853"/>
            <a:ext cx="4731263" cy="4287707"/>
          </a:xfrm>
          <a:prstGeom prst="rect">
            <a:avLst/>
          </a:prstGeom>
        </p:spPr>
      </p:pic>
    </p:spTree>
    <p:extLst>
      <p:ext uri="{BB962C8B-B14F-4D97-AF65-F5344CB8AC3E}">
        <p14:creationId xmlns:p14="http://schemas.microsoft.com/office/powerpoint/2010/main" val="479174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Deployment of microservice on </a:t>
            </a:r>
            <a:r>
              <a:rPr lang="en-US" dirty="0" err="1"/>
              <a:t>docker</a:t>
            </a:r>
            <a:r>
              <a:rPr lang="en-US" dirty="0"/>
              <a:t> containers</a:t>
            </a:r>
            <a:br>
              <a:rPr lang="en-US" dirty="0"/>
            </a:br>
            <a:endParaRPr lang="en-US" dirty="0"/>
          </a:p>
        </p:txBody>
      </p:sp>
      <p:sp>
        <p:nvSpPr>
          <p:cNvPr id="3" name="Content Placeholder 2"/>
          <p:cNvSpPr>
            <a:spLocks noGrp="1"/>
          </p:cNvSpPr>
          <p:nvPr>
            <p:ph idx="1"/>
          </p:nvPr>
        </p:nvSpPr>
        <p:spPr/>
        <p:txBody>
          <a:bodyPr/>
          <a:lstStyle/>
          <a:p>
            <a:r>
              <a:rPr lang="en-US" dirty="0" smtClean="0"/>
              <a:t>URL </a:t>
            </a:r>
            <a:r>
              <a:rPr lang="en-US" dirty="0"/>
              <a:t>:  </a:t>
            </a:r>
            <a:endParaRPr lang="en-US" dirty="0" smtClean="0"/>
          </a:p>
          <a:p>
            <a:r>
              <a:rPr lang="en-US" dirty="0" smtClean="0">
                <a:hlinkClick r:id="rId2"/>
              </a:rPr>
              <a:t>https</a:t>
            </a:r>
            <a:r>
              <a:rPr lang="en-US" dirty="0">
                <a:hlinkClick r:id="rId2"/>
              </a:rPr>
              <a:t>://</a:t>
            </a:r>
            <a:r>
              <a:rPr lang="en-US" dirty="0" smtClean="0">
                <a:hlinkClick r:id="rId2"/>
              </a:rPr>
              <a:t>docs.docker.com/get-docker/</a:t>
            </a:r>
            <a:r>
              <a:rPr lang="en-US" dirty="0" smtClean="0"/>
              <a:t>   </a:t>
            </a:r>
          </a:p>
          <a:p>
            <a:r>
              <a:rPr lang="en-US" dirty="0" smtClean="0">
                <a:hlinkClick r:id="rId3"/>
              </a:rPr>
              <a:t>https</a:t>
            </a:r>
            <a:r>
              <a:rPr lang="en-US" dirty="0">
                <a:hlinkClick r:id="rId3"/>
              </a:rPr>
              <a:t>://docs.docker.com/develop</a:t>
            </a:r>
            <a:r>
              <a:rPr lang="en-US" dirty="0" smtClean="0">
                <a:hlinkClick r:id="rId3"/>
              </a:rPr>
              <a:t>/</a:t>
            </a:r>
            <a:r>
              <a:rPr lang="en-US" dirty="0" smtClean="0"/>
              <a:t> </a:t>
            </a:r>
            <a:endParaRPr lang="en-US" dirty="0"/>
          </a:p>
        </p:txBody>
      </p:sp>
      <p:pic>
        <p:nvPicPr>
          <p:cNvPr id="4" name="Picture 2" descr="https://thegatewaycorp.com/wp-content/themes/gatewaycorp/images/logo_fu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5"/>
          <a:stretch>
            <a:fillRect/>
          </a:stretch>
        </p:blipFill>
        <p:spPr>
          <a:xfrm>
            <a:off x="1337248" y="3902615"/>
            <a:ext cx="2105025" cy="628650"/>
          </a:xfrm>
          <a:prstGeom prst="rect">
            <a:avLst/>
          </a:prstGeom>
        </p:spPr>
      </p:pic>
      <p:sp>
        <p:nvSpPr>
          <p:cNvPr id="6" name="Rectangle 5"/>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10104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Microservice Security Day </a:t>
            </a:r>
          </a:p>
        </p:txBody>
      </p:sp>
      <p:sp>
        <p:nvSpPr>
          <p:cNvPr id="3" name="Content Placeholder 2"/>
          <p:cNvSpPr>
            <a:spLocks noGrp="1"/>
          </p:cNvSpPr>
          <p:nvPr>
            <p:ph idx="1"/>
          </p:nvPr>
        </p:nvSpPr>
        <p:spPr>
          <a:xfrm>
            <a:off x="1251678" y="1962728"/>
            <a:ext cx="10178322" cy="3593591"/>
          </a:xfrm>
        </p:spPr>
        <p:txBody>
          <a:bodyPr/>
          <a:lstStyle/>
          <a:p>
            <a:r>
              <a:rPr lang="en-US" dirty="0"/>
              <a:t>Data Encryption</a:t>
            </a:r>
          </a:p>
          <a:p>
            <a:r>
              <a:rPr lang="en-US" dirty="0"/>
              <a:t>Different types of authentication and authorization practice</a:t>
            </a:r>
          </a:p>
          <a:p>
            <a:r>
              <a:rPr lang="en-US" dirty="0"/>
              <a:t>Authentication and Authorization</a:t>
            </a:r>
          </a:p>
          <a:p>
            <a:r>
              <a:rPr lang="en-US" dirty="0"/>
              <a:t>Network Security</a:t>
            </a:r>
          </a:p>
          <a:p>
            <a:endParaRPr lang="en-US" dirty="0"/>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60577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and Monitoring Day</a:t>
            </a:r>
          </a:p>
        </p:txBody>
      </p:sp>
      <p:sp>
        <p:nvSpPr>
          <p:cNvPr id="3" name="Content Placeholder 2"/>
          <p:cNvSpPr>
            <a:spLocks noGrp="1"/>
          </p:cNvSpPr>
          <p:nvPr>
            <p:ph idx="1"/>
          </p:nvPr>
        </p:nvSpPr>
        <p:spPr>
          <a:xfrm>
            <a:off x="1007838" y="1412241"/>
            <a:ext cx="10178322" cy="1869439"/>
          </a:xfrm>
        </p:spPr>
        <p:txBody>
          <a:bodyPr/>
          <a:lstStyle/>
          <a:p>
            <a:r>
              <a:rPr lang="en-US" dirty="0"/>
              <a:t>Manual Deployment</a:t>
            </a:r>
          </a:p>
          <a:p>
            <a:r>
              <a:rPr lang="en-US" dirty="0"/>
              <a:t>Automated Deployment</a:t>
            </a:r>
          </a:p>
          <a:p>
            <a:r>
              <a:rPr lang="en-US" dirty="0"/>
              <a:t>Deployment Environments</a:t>
            </a:r>
          </a:p>
          <a:p>
            <a:r>
              <a:rPr lang="en-US" dirty="0" smtClean="0"/>
              <a:t>Centralized </a:t>
            </a:r>
            <a:r>
              <a:rPr lang="en-US" dirty="0"/>
              <a:t>Logging Monitoring and health check</a:t>
            </a:r>
          </a:p>
          <a:p>
            <a:endParaRPr lang="en-US" dirty="0"/>
          </a:p>
        </p:txBody>
      </p:sp>
      <p:pic>
        <p:nvPicPr>
          <p:cNvPr id="4"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4"/>
          <a:stretch>
            <a:fillRect/>
          </a:stretch>
        </p:blipFill>
        <p:spPr>
          <a:xfrm>
            <a:off x="1251678" y="3281680"/>
            <a:ext cx="8883498" cy="2997200"/>
          </a:xfrm>
          <a:prstGeom prst="rect">
            <a:avLst/>
          </a:prstGeom>
        </p:spPr>
      </p:pic>
    </p:spTree>
    <p:extLst>
      <p:ext uri="{BB962C8B-B14F-4D97-AF65-F5344CB8AC3E}">
        <p14:creationId xmlns:p14="http://schemas.microsoft.com/office/powerpoint/2010/main" val="3102490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 Delivery Network</a:t>
            </a:r>
            <a:br>
              <a:rPr lang="en-US" b="1" dirty="0"/>
            </a:br>
            <a:endParaRPr lang="en-US" dirty="0"/>
          </a:p>
        </p:txBody>
      </p:sp>
      <p:sp>
        <p:nvSpPr>
          <p:cNvPr id="3" name="Content Placeholder 2"/>
          <p:cNvSpPr>
            <a:spLocks noGrp="1"/>
          </p:cNvSpPr>
          <p:nvPr>
            <p:ph idx="1"/>
          </p:nvPr>
        </p:nvSpPr>
        <p:spPr>
          <a:xfrm>
            <a:off x="1251678" y="1666241"/>
            <a:ext cx="10178322" cy="1381759"/>
          </a:xfrm>
        </p:spPr>
        <p:txBody>
          <a:bodyPr>
            <a:normAutofit fontScale="85000" lnSpcReduction="20000"/>
          </a:bodyPr>
          <a:lstStyle/>
          <a:p>
            <a:r>
              <a:rPr lang="en-US" dirty="0"/>
              <a:t>Azure Content Delivery Network (CDN) </a:t>
            </a:r>
            <a:endParaRPr lang="en-US" dirty="0" smtClean="0"/>
          </a:p>
          <a:p>
            <a:pPr marL="0" indent="0">
              <a:buNone/>
            </a:pPr>
            <a:r>
              <a:rPr lang="en-US" dirty="0" smtClean="0"/>
              <a:t>Blob Storage </a:t>
            </a:r>
          </a:p>
          <a:p>
            <a:pPr marL="0" indent="0">
              <a:buNone/>
            </a:pPr>
            <a:r>
              <a:rPr lang="en-US" dirty="0"/>
              <a:t> </a:t>
            </a:r>
            <a:r>
              <a:rPr lang="en-US" dirty="0" smtClean="0"/>
              <a:t>  Images /Document /Audio/Binary data</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251678" y="3158373"/>
            <a:ext cx="8156482" cy="2993986"/>
          </a:xfrm>
          <a:prstGeom prst="rect">
            <a:avLst/>
          </a:prstGeom>
        </p:spPr>
      </p:pic>
      <p:pic>
        <p:nvPicPr>
          <p:cNvPr id="5"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13911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Azure Service Fabric</a:t>
            </a:r>
          </a:p>
        </p:txBody>
      </p:sp>
      <p:sp>
        <p:nvSpPr>
          <p:cNvPr id="4" name="Rectangle 3"/>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pic>
        <p:nvPicPr>
          <p:cNvPr id="4098" name="Picture 2" descr="Service Fabric platform"/>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32066" y="1271269"/>
            <a:ext cx="9154654" cy="51494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hegatewaycorp.com/wp-content/themes/gatewaycorp/images/logo_ful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2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Monolithic Architecture</a:t>
            </a:r>
            <a:r>
              <a:rPr lang="en-US" dirty="0"/>
              <a:t/>
            </a:r>
            <a:br>
              <a:rPr lang="en-US" dirty="0"/>
            </a:br>
            <a:endParaRPr lang="en-US" dirty="0"/>
          </a:p>
        </p:txBody>
      </p:sp>
      <p:sp>
        <p:nvSpPr>
          <p:cNvPr id="3" name="Content Placeholder 2"/>
          <p:cNvSpPr>
            <a:spLocks noGrp="1"/>
          </p:cNvSpPr>
          <p:nvPr>
            <p:ph idx="1"/>
          </p:nvPr>
        </p:nvSpPr>
        <p:spPr>
          <a:xfrm>
            <a:off x="1185900" y="1874517"/>
            <a:ext cx="5304765" cy="3593591"/>
          </a:xfrm>
        </p:spPr>
        <p:txBody>
          <a:bodyPr/>
          <a:lstStyle/>
          <a:p>
            <a:pPr marL="342900" indent="-342900"/>
            <a:r>
              <a:rPr lang="en-US" dirty="0"/>
              <a:t>A monolithic architecture is an architecture where all components for an application are collocated within a single unit.</a:t>
            </a:r>
          </a:p>
          <a:p>
            <a:pPr marL="342900" indent="-342900"/>
            <a:r>
              <a:rPr lang="en-US" dirty="0"/>
              <a:t>Monolithic application often consist of User interface, Business logic and Data Access layer.</a:t>
            </a:r>
          </a:p>
          <a:p>
            <a:pPr marL="342900" indent="-342900"/>
            <a:r>
              <a:rPr lang="en-US" dirty="0"/>
              <a:t>All this layers are combined on a single runtime instance of an application.</a:t>
            </a:r>
          </a:p>
          <a:p>
            <a:pPr marL="342900" indent="-342900"/>
            <a:r>
              <a:rPr lang="en-US" dirty="0"/>
              <a:t>Often suitable for small application</a:t>
            </a:r>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582341C-BF7D-4246-8340-8C992F3E223E}"/>
              </a:ext>
            </a:extLst>
          </p:cNvPr>
          <p:cNvSpPr/>
          <p:nvPr/>
        </p:nvSpPr>
        <p:spPr>
          <a:xfrm>
            <a:off x="7062643" y="1138136"/>
            <a:ext cx="4834285" cy="558156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Rectangle 8">
            <a:extLst>
              <a:ext uri="{FF2B5EF4-FFF2-40B4-BE49-F238E27FC236}">
                <a16:creationId xmlns:a16="http://schemas.microsoft.com/office/drawing/2014/main" id="{A358CBB8-4E1B-4ED2-B9D9-AF75B1B992A2}"/>
              </a:ext>
            </a:extLst>
          </p:cNvPr>
          <p:cNvSpPr/>
          <p:nvPr/>
        </p:nvSpPr>
        <p:spPr>
          <a:xfrm>
            <a:off x="7731117" y="1195586"/>
            <a:ext cx="3593833" cy="3165217"/>
          </a:xfrm>
          <a:prstGeom prst="rect">
            <a:avLst/>
          </a:prstGeom>
          <a:solidFill>
            <a:schemeClr val="bg1"/>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solidFill>
                  <a:schemeClr val="tx1"/>
                </a:solidFill>
              </a:rPr>
              <a:t>Application Instance</a:t>
            </a:r>
          </a:p>
        </p:txBody>
      </p:sp>
      <p:sp>
        <p:nvSpPr>
          <p:cNvPr id="10" name="Oval 9">
            <a:extLst>
              <a:ext uri="{FF2B5EF4-FFF2-40B4-BE49-F238E27FC236}">
                <a16:creationId xmlns:a16="http://schemas.microsoft.com/office/drawing/2014/main" id="{19BDAC9E-BADD-48A6-B1B8-4294D6D80432}"/>
              </a:ext>
            </a:extLst>
          </p:cNvPr>
          <p:cNvSpPr/>
          <p:nvPr/>
        </p:nvSpPr>
        <p:spPr>
          <a:xfrm>
            <a:off x="8771516" y="1174186"/>
            <a:ext cx="1589962" cy="1348889"/>
          </a:xfrm>
          <a:prstGeom prst="ellipse">
            <a:avLst/>
          </a:prstGeom>
          <a:solidFill>
            <a:srgbClr val="FF00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B0A54E91-FFC3-4B34-B9CB-43229ED86796}"/>
              </a:ext>
            </a:extLst>
          </p:cNvPr>
          <p:cNvSpPr/>
          <p:nvPr/>
        </p:nvSpPr>
        <p:spPr>
          <a:xfrm>
            <a:off x="8085716" y="2266386"/>
            <a:ext cx="1589962" cy="1348889"/>
          </a:xfrm>
          <a:prstGeom prst="ellipse">
            <a:avLst/>
          </a:prstGeom>
          <a:solidFill>
            <a:schemeClr val="accent6">
              <a:lumMod val="5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Business Logic</a:t>
            </a:r>
          </a:p>
        </p:txBody>
      </p:sp>
      <p:sp>
        <p:nvSpPr>
          <p:cNvPr id="12" name="Oval 11">
            <a:extLst>
              <a:ext uri="{FF2B5EF4-FFF2-40B4-BE49-F238E27FC236}">
                <a16:creationId xmlns:a16="http://schemas.microsoft.com/office/drawing/2014/main" id="{59B55C92-921E-40BA-9A98-FEC0E31D186F}"/>
              </a:ext>
            </a:extLst>
          </p:cNvPr>
          <p:cNvSpPr/>
          <p:nvPr/>
        </p:nvSpPr>
        <p:spPr>
          <a:xfrm>
            <a:off x="9457316" y="2266386"/>
            <a:ext cx="1589962" cy="1348889"/>
          </a:xfrm>
          <a:prstGeom prst="ellipse">
            <a:avLst/>
          </a:prstGeom>
          <a:solidFill>
            <a:schemeClr val="accent5">
              <a:lumMod val="50000"/>
            </a:schemeClr>
          </a:solidFill>
          <a:ln>
            <a:solidFill>
              <a:schemeClr val="accent5">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 Access Layer</a:t>
            </a:r>
          </a:p>
        </p:txBody>
      </p:sp>
      <p:sp>
        <p:nvSpPr>
          <p:cNvPr id="13" name="Cylinder 22">
            <a:extLst>
              <a:ext uri="{FF2B5EF4-FFF2-40B4-BE49-F238E27FC236}">
                <a16:creationId xmlns:a16="http://schemas.microsoft.com/office/drawing/2014/main" id="{FD622EC8-1804-4338-BBC5-B57D04862EE3}"/>
              </a:ext>
            </a:extLst>
          </p:cNvPr>
          <p:cNvSpPr/>
          <p:nvPr/>
        </p:nvSpPr>
        <p:spPr>
          <a:xfrm>
            <a:off x="8657618" y="5073632"/>
            <a:ext cx="1742894" cy="1541177"/>
          </a:xfrm>
          <a:prstGeom prst="can">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Database</a:t>
            </a:r>
          </a:p>
        </p:txBody>
      </p:sp>
      <p:cxnSp>
        <p:nvCxnSpPr>
          <p:cNvPr id="14" name="Straight Arrow Connector 13">
            <a:extLst>
              <a:ext uri="{FF2B5EF4-FFF2-40B4-BE49-F238E27FC236}">
                <a16:creationId xmlns:a16="http://schemas.microsoft.com/office/drawing/2014/main" id="{DA31508F-7D4A-4180-B409-2158AFE96815}"/>
              </a:ext>
            </a:extLst>
          </p:cNvPr>
          <p:cNvCxnSpPr>
            <a:stCxn id="9" idx="2"/>
            <a:endCxn id="13" idx="1"/>
          </p:cNvCxnSpPr>
          <p:nvPr/>
        </p:nvCxnSpPr>
        <p:spPr>
          <a:xfrm>
            <a:off x="9528034" y="4360803"/>
            <a:ext cx="1031" cy="712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7" name="Picture 16" descr="File:Globe icon.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9192" y="1221601"/>
            <a:ext cx="1310495" cy="1199016"/>
          </a:xfrm>
          <a:prstGeom prst="rect">
            <a:avLst/>
          </a:prstGeom>
        </p:spPr>
      </p:pic>
      <p:sp>
        <p:nvSpPr>
          <p:cNvPr id="15" name="Rectangle 1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50807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Architecture</a:t>
            </a:r>
            <a:endParaRPr lang="en-US" dirty="0"/>
          </a:p>
        </p:txBody>
      </p:sp>
      <p:pic>
        <p:nvPicPr>
          <p:cNvPr id="5" name="Content Placeholder 4"/>
          <p:cNvPicPr>
            <a:picLocks noGrp="1" noChangeAspect="1"/>
          </p:cNvPicPr>
          <p:nvPr>
            <p:ph idx="1"/>
          </p:nvPr>
        </p:nvPicPr>
        <p:blipFill>
          <a:blip r:embed="rId2"/>
          <a:stretch>
            <a:fillRect/>
          </a:stretch>
        </p:blipFill>
        <p:spPr>
          <a:xfrm>
            <a:off x="2179547" y="2193637"/>
            <a:ext cx="7195019" cy="3594100"/>
          </a:xfrm>
          <a:prstGeom prst="rect">
            <a:avLst/>
          </a:prstGeom>
        </p:spPr>
      </p:pic>
      <p:sp>
        <p:nvSpPr>
          <p:cNvPr id="4" name="Rectangle 3"/>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323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33746"/>
            <a:ext cx="10178322" cy="1492132"/>
          </a:xfrm>
        </p:spPr>
        <p:txBody>
          <a:bodyPr>
            <a:normAutofit fontScale="90000"/>
          </a:bodyPr>
          <a:lstStyle/>
          <a:p>
            <a:r>
              <a:rPr lang="en-US" sz="5400" dirty="0"/>
              <a:t>Limitations of Monolithic</a:t>
            </a:r>
            <a:r>
              <a:rPr lang="en-US" dirty="0"/>
              <a:t/>
            </a:r>
            <a:br>
              <a:rPr lang="en-US" dirty="0"/>
            </a:br>
            <a:endParaRPr lang="en-US" dirty="0"/>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a:extLst>
              <a:ext uri="{FF2B5EF4-FFF2-40B4-BE49-F238E27FC236}">
                <a16:creationId xmlns:a16="http://schemas.microsoft.com/office/drawing/2014/main" id="{C5A94AC1-60B6-42D8-B7F4-A697B64CC029}"/>
              </a:ext>
            </a:extLst>
          </p:cNvPr>
          <p:cNvSpPr txBox="1">
            <a:spLocks noGrp="1"/>
          </p:cNvSpPr>
          <p:nvPr>
            <p:ph idx="1"/>
          </p:nvPr>
        </p:nvSpPr>
        <p:spPr>
          <a:xfrm>
            <a:off x="1251678" y="2071991"/>
            <a:ext cx="10178322" cy="380760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85000"/>
                    <a:lumOff val="1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Difficult to maintain</a:t>
            </a:r>
          </a:p>
          <a:p>
            <a:pPr marL="342900" indent="-342900">
              <a:buFont typeface="Arial" panose="020B0604020202020204" pitchFamily="34" charset="0"/>
              <a:buChar char="•"/>
            </a:pPr>
            <a:r>
              <a:rPr lang="en-US" dirty="0"/>
              <a:t>Difficult to scale</a:t>
            </a:r>
          </a:p>
          <a:p>
            <a:pPr marL="342900" indent="-342900">
              <a:buFont typeface="Arial" panose="020B0604020202020204" pitchFamily="34" charset="0"/>
              <a:buChar char="•"/>
            </a:pPr>
            <a:r>
              <a:rPr lang="en-US" dirty="0"/>
              <a:t>Difficult to manage deployments</a:t>
            </a:r>
          </a:p>
          <a:p>
            <a:pPr marL="342900" indent="-342900">
              <a:buFont typeface="Arial" panose="020B0604020202020204" pitchFamily="34" charset="0"/>
              <a:buChar char="•"/>
            </a:pPr>
            <a:r>
              <a:rPr lang="en-US" dirty="0"/>
              <a:t>Tied to single technology stack, which limits innovation in new platforms and SDKs</a:t>
            </a:r>
          </a:p>
          <a:p>
            <a:pPr marL="342900" indent="-342900">
              <a:buFont typeface="Arial" panose="020B0604020202020204" pitchFamily="34" charset="0"/>
              <a:buChar char="•"/>
            </a:pPr>
            <a:r>
              <a:rPr lang="en-US" dirty="0"/>
              <a:t>Difficult to reuse – Part of the application inside another application</a:t>
            </a:r>
          </a:p>
          <a:p>
            <a:pPr marL="342900" indent="-342900">
              <a:buFont typeface="Arial" panose="020B0604020202020204" pitchFamily="34" charset="0"/>
              <a:buChar char="•"/>
            </a:pPr>
            <a:r>
              <a:rPr lang="en-US" dirty="0"/>
              <a:t>Fault in application instance brings down the entire application</a:t>
            </a:r>
          </a:p>
          <a:p>
            <a:pPr marL="342900" indent="-342900">
              <a:buFont typeface="Arial" panose="020B0604020202020204" pitchFamily="34" charset="0"/>
              <a:buChar char="•"/>
            </a:pPr>
            <a:r>
              <a:rPr lang="en-US" dirty="0"/>
              <a:t>Difficult to update database schema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8" name="Rectangle 7"/>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44454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Microservice</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733568" y="1595438"/>
            <a:ext cx="9213813" cy="4284662"/>
          </a:xfrm>
          <a:prstGeom prst="rect">
            <a:avLst/>
          </a:prstGeom>
        </p:spPr>
      </p:pic>
      <p:pic>
        <p:nvPicPr>
          <p:cNvPr id="4" name="Picture 2" descr="https://thegatewaycorp.com/wp-content/themes/gatewaycorp/images/logo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61200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Microservices Architecture</a:t>
            </a:r>
            <a:r>
              <a:rPr lang="en-US" dirty="0"/>
              <a:t/>
            </a:r>
            <a:br>
              <a:rPr lang="en-US" dirty="0"/>
            </a:br>
            <a:endParaRPr lang="en-US" dirty="0"/>
          </a:p>
        </p:txBody>
      </p:sp>
      <p:sp>
        <p:nvSpPr>
          <p:cNvPr id="3" name="Content Placeholder 2"/>
          <p:cNvSpPr>
            <a:spLocks noGrp="1"/>
          </p:cNvSpPr>
          <p:nvPr>
            <p:ph idx="1"/>
          </p:nvPr>
        </p:nvSpPr>
        <p:spPr>
          <a:xfrm>
            <a:off x="1251677" y="1527243"/>
            <a:ext cx="9118008" cy="4503906"/>
          </a:xfrm>
        </p:spPr>
        <p:txBody>
          <a:bodyPr>
            <a:normAutofit/>
          </a:bodyPr>
          <a:lstStyle/>
          <a:p>
            <a:pPr marL="0" indent="0">
              <a:buNone/>
            </a:pPr>
            <a:endParaRPr lang="en-US" dirty="0"/>
          </a:p>
          <a:p>
            <a:r>
              <a:rPr lang="en-US" dirty="0"/>
              <a:t>Microservices are a software architecture style. It is a software development technique.</a:t>
            </a:r>
          </a:p>
          <a:p>
            <a:r>
              <a:rPr lang="en-US" dirty="0"/>
              <a:t>Structure an application as collection of services.</a:t>
            </a:r>
          </a:p>
          <a:p>
            <a:r>
              <a:rPr lang="en-US" dirty="0"/>
              <a:t>Each service implement a single business capability</a:t>
            </a:r>
          </a:p>
          <a:p>
            <a:r>
              <a:rPr lang="en-US" dirty="0"/>
              <a:t>These services communicate with each other to achieve business goal</a:t>
            </a:r>
          </a:p>
          <a:p>
            <a:r>
              <a:rPr lang="en-US" dirty="0"/>
              <a:t>These services are small, independent, and loosely coupled</a:t>
            </a:r>
          </a:p>
          <a:p>
            <a:r>
              <a:rPr lang="en-US" dirty="0"/>
              <a:t>Services can be deployed independently. Facilitates continues delivery and deployment</a:t>
            </a:r>
          </a:p>
          <a:p>
            <a:r>
              <a:rPr lang="en-US" dirty="0"/>
              <a:t>Services are responsible for persisting their own data or external state.</a:t>
            </a:r>
          </a:p>
          <a:p>
            <a:r>
              <a:rPr lang="en-US" dirty="0"/>
              <a:t>Services don't need to share the same technology stack, libraries, or frameworks.</a:t>
            </a:r>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46464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Microservice</a:t>
            </a:r>
            <a:r>
              <a:rPr lang="en-US" dirty="0"/>
              <a:t/>
            </a:r>
            <a:br>
              <a:rPr lang="en-US" dirty="0"/>
            </a:br>
            <a:endParaRPr lang="en-US" dirty="0"/>
          </a:p>
        </p:txBody>
      </p:sp>
      <p:sp>
        <p:nvSpPr>
          <p:cNvPr id="3" name="Content Placeholder 2"/>
          <p:cNvSpPr>
            <a:spLocks noGrp="1"/>
          </p:cNvSpPr>
          <p:nvPr>
            <p:ph idx="1"/>
          </p:nvPr>
        </p:nvSpPr>
        <p:spPr>
          <a:xfrm>
            <a:off x="1251678" y="1731523"/>
            <a:ext cx="10178322" cy="4148070"/>
          </a:xfrm>
        </p:spPr>
        <p:txBody>
          <a:bodyPr>
            <a:normAutofit fontScale="92500" lnSpcReduction="20000"/>
          </a:bodyPr>
          <a:lstStyle/>
          <a:p>
            <a:pPr marL="342900"/>
            <a:r>
              <a:rPr lang="en-US" dirty="0">
                <a:solidFill>
                  <a:srgbClr val="000000"/>
                </a:solidFill>
              </a:rPr>
              <a:t>Easier to scale service </a:t>
            </a:r>
          </a:p>
          <a:p>
            <a:pPr marL="342900"/>
            <a:r>
              <a:rPr lang="en-US" dirty="0">
                <a:solidFill>
                  <a:srgbClr val="000000"/>
                </a:solidFill>
              </a:rPr>
              <a:t>Better fault isolation</a:t>
            </a:r>
          </a:p>
          <a:p>
            <a:pPr marL="342900"/>
            <a:r>
              <a:rPr lang="en-US" dirty="0">
                <a:solidFill>
                  <a:srgbClr val="000000"/>
                </a:solidFill>
              </a:rPr>
              <a:t>Use the best approach</a:t>
            </a:r>
          </a:p>
          <a:p>
            <a:pPr marL="342900"/>
            <a:r>
              <a:rPr lang="en-US" dirty="0">
                <a:solidFill>
                  <a:srgbClr val="000000"/>
                </a:solidFill>
              </a:rPr>
              <a:t>Deliver value faster</a:t>
            </a:r>
          </a:p>
          <a:p>
            <a:pPr marL="342900"/>
            <a:r>
              <a:rPr lang="en-US" dirty="0">
                <a:solidFill>
                  <a:srgbClr val="000000"/>
                </a:solidFill>
              </a:rPr>
              <a:t>Easier to maintain and deploy</a:t>
            </a:r>
          </a:p>
          <a:p>
            <a:pPr marL="342900"/>
            <a:r>
              <a:rPr lang="en-US" dirty="0">
                <a:solidFill>
                  <a:srgbClr val="000000"/>
                </a:solidFill>
              </a:rPr>
              <a:t>Enables us to choose latest technologies</a:t>
            </a:r>
          </a:p>
          <a:p>
            <a:pPr marL="342900"/>
            <a:r>
              <a:rPr lang="en-US" dirty="0">
                <a:solidFill>
                  <a:srgbClr val="000000"/>
                </a:solidFill>
              </a:rPr>
              <a:t>Supports continuous integration and continuous delivery</a:t>
            </a:r>
          </a:p>
          <a:p>
            <a:pPr marL="342900"/>
            <a:r>
              <a:rPr lang="en-US" dirty="0">
                <a:solidFill>
                  <a:srgbClr val="000000"/>
                </a:solidFill>
              </a:rPr>
              <a:t>Easier to understand</a:t>
            </a:r>
          </a:p>
          <a:p>
            <a:pPr marL="342900"/>
            <a:r>
              <a:rPr lang="en-US" dirty="0">
                <a:solidFill>
                  <a:srgbClr val="000000"/>
                </a:solidFill>
              </a:rPr>
              <a:t>Facilitates code reuse</a:t>
            </a:r>
          </a:p>
          <a:p>
            <a:pPr marL="342900"/>
            <a:r>
              <a:rPr lang="en-US" dirty="0">
                <a:solidFill>
                  <a:srgbClr val="000000"/>
                </a:solidFill>
              </a:rPr>
              <a:t>Easier to integrate with other systems</a:t>
            </a:r>
          </a:p>
          <a:p>
            <a:pPr marL="342900"/>
            <a:r>
              <a:rPr lang="en-US" dirty="0">
                <a:solidFill>
                  <a:srgbClr val="000000"/>
                </a:solidFill>
              </a:rPr>
              <a:t>Suitable for large applications</a:t>
            </a:r>
          </a:p>
          <a:p>
            <a:endParaRPr lang="en-US" dirty="0"/>
          </a:p>
        </p:txBody>
      </p:sp>
      <p:pic>
        <p:nvPicPr>
          <p:cNvPr id="4" name="Picture 2" descr="https://thegatewaycorp.com/wp-content/themes/gatewaycorp/images/logo_fu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393" y="6291076"/>
            <a:ext cx="2381250" cy="428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113287" y="6596591"/>
            <a:ext cx="782587" cy="246221"/>
          </a:xfrm>
          <a:prstGeom prst="rect">
            <a:avLst/>
          </a:prstGeom>
          <a:noFill/>
        </p:spPr>
        <p:txBody>
          <a:bodyPr wrap="none" lIns="91440" tIns="45720" rIns="91440" bIns="45720">
            <a:spAutoFit/>
          </a:bodyPr>
          <a:lstStyle/>
          <a:p>
            <a:pPr algn="ctr"/>
            <a:r>
              <a:rPr lang="en-US" sz="1000" b="0" cap="none" spc="0" dirty="0" smtClean="0">
                <a:ln w="0"/>
                <a:solidFill>
                  <a:schemeClr val="tx1"/>
                </a:solidFill>
                <a:effectLst>
                  <a:outerShdw blurRad="38100" dist="19050" dir="2700000" algn="tl" rotWithShape="0">
                    <a:schemeClr val="dk1">
                      <a:alpha val="40000"/>
                    </a:schemeClr>
                  </a:outerShdw>
                </a:effectLst>
              </a:rPr>
              <a:t>Binkal Patel</a:t>
            </a:r>
            <a:endParaRPr lang="en-US" sz="1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83017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965</TotalTime>
  <Words>878</Words>
  <Application>Microsoft Office PowerPoint</Application>
  <PresentationFormat>Widescreen</PresentationFormat>
  <Paragraphs>259</Paragraphs>
  <Slides>36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Gill Sans MT</vt:lpstr>
      <vt:lpstr>Impact</vt:lpstr>
      <vt:lpstr>Badge</vt:lpstr>
      <vt:lpstr>Microservices</vt:lpstr>
      <vt:lpstr>Introduction &amp; Purpose</vt:lpstr>
      <vt:lpstr>What is Microservices? </vt:lpstr>
      <vt:lpstr>Monolithic Architecture </vt:lpstr>
      <vt:lpstr>Architecture</vt:lpstr>
      <vt:lpstr>Limitations of Monolithic </vt:lpstr>
      <vt:lpstr>Evolution of Microservice </vt:lpstr>
      <vt:lpstr>Microservices Architecture </vt:lpstr>
      <vt:lpstr>Why use Microservice </vt:lpstr>
      <vt:lpstr>PowerPoint Presentation</vt:lpstr>
      <vt:lpstr>PowerPoint Presentation</vt:lpstr>
      <vt:lpstr>What are the problems causing people move toward the Microservice world </vt:lpstr>
      <vt:lpstr>challenges of Microservices</vt:lpstr>
      <vt:lpstr>How to convert monolith arch to Microservices evolution </vt:lpstr>
      <vt:lpstr>PowerPoint Presentation</vt:lpstr>
      <vt:lpstr>Microservice boundaries </vt:lpstr>
      <vt:lpstr>Identify domain-model boundaries for each microservice </vt:lpstr>
      <vt:lpstr>Database </vt:lpstr>
      <vt:lpstr>Microservice Fundamentals </vt:lpstr>
      <vt:lpstr>Microservice Data </vt:lpstr>
      <vt:lpstr>Different types of microservise , Moduler, DDD</vt:lpstr>
      <vt:lpstr>Implement reads/queries in a CQRS microservice </vt:lpstr>
      <vt:lpstr>PowerPoint Presentation</vt:lpstr>
      <vt:lpstr>Microservice Components </vt:lpstr>
      <vt:lpstr>Service Discovery.</vt:lpstr>
      <vt:lpstr>API Gateway</vt:lpstr>
      <vt:lpstr>deployment Microservice </vt:lpstr>
      <vt:lpstr>Sample application on microservice based architecture </vt:lpstr>
      <vt:lpstr>Different communicaiton patterns between microservices </vt:lpstr>
      <vt:lpstr>Microservice Communication </vt:lpstr>
      <vt:lpstr>Testing Microservice </vt:lpstr>
      <vt:lpstr>Deployment of microservice on docker containers </vt:lpstr>
      <vt:lpstr>Microservice Security Day </vt:lpstr>
      <vt:lpstr>Deployment and Monitoring Day</vt:lpstr>
      <vt:lpstr>Content Delivery Network </vt:lpstr>
      <vt:lpstr>Azure Service Fabric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dc:title>
  <dc:creator>Binkal B. Patel</dc:creator>
  <cp:lastModifiedBy>Binkal B. Patel</cp:lastModifiedBy>
  <cp:revision>97</cp:revision>
  <dcterms:created xsi:type="dcterms:W3CDTF">2020-07-30T10:03:46Z</dcterms:created>
  <dcterms:modified xsi:type="dcterms:W3CDTF">2020-08-13T11:50:17Z</dcterms:modified>
</cp:coreProperties>
</file>