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92" r:id="rId9"/>
    <p:sldId id="293" r:id="rId10"/>
    <p:sldId id="283" r:id="rId11"/>
    <p:sldId id="284" r:id="rId12"/>
    <p:sldId id="297" r:id="rId13"/>
    <p:sldId id="285" r:id="rId14"/>
    <p:sldId id="294" r:id="rId15"/>
    <p:sldId id="299" r:id="rId16"/>
    <p:sldId id="295" r:id="rId17"/>
    <p:sldId id="296" r:id="rId18"/>
    <p:sldId id="286" r:id="rId19"/>
    <p:sldId id="298" r:id="rId20"/>
    <p:sldId id="301" r:id="rId21"/>
    <p:sldId id="302" r:id="rId22"/>
    <p:sldId id="303" r:id="rId23"/>
    <p:sldId id="304" r:id="rId24"/>
    <p:sldId id="282" r:id="rId25"/>
    <p:sldId id="291" r:id="rId26"/>
    <p:sldId id="305" r:id="rId27"/>
    <p:sldId id="307" r:id="rId28"/>
    <p:sldId id="306" r:id="rId29"/>
    <p:sldId id="308" r:id="rId30"/>
    <p:sldId id="300" r:id="rId31"/>
    <p:sldId id="287" r:id="rId32"/>
    <p:sldId id="288" r:id="rId33"/>
    <p:sldId id="289" r:id="rId34"/>
    <p:sldId id="309" r:id="rId35"/>
    <p:sldId id="310" r:id="rId36"/>
    <p:sldId id="311" r:id="rId37"/>
    <p:sldId id="312" r:id="rId38"/>
    <p:sldId id="313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7" y="1417638"/>
            <a:ext cx="6421576" cy="434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593" y="5761090"/>
            <a:ext cx="293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Domain Name System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519" y="211015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468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350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393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97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2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873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3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29519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7876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3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3350" y="4583140"/>
            <a:ext cx="4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12411" y="1995575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4811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6034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3833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902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57877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5614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3351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34248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519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939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8489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9" idx="3"/>
            <a:endCxn id="21" idx="0"/>
          </p:cNvCxnSpPr>
          <p:nvPr/>
        </p:nvCxnSpPr>
        <p:spPr>
          <a:xfrm rot="5400000">
            <a:off x="3007957" y="2357027"/>
            <a:ext cx="776218" cy="109650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2" idx="0"/>
          </p:cNvCxnSpPr>
          <p:nvPr/>
        </p:nvCxnSpPr>
        <p:spPr>
          <a:xfrm rot="16200000" flipH="1">
            <a:off x="5431729" y="2149504"/>
            <a:ext cx="776218" cy="15115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73372" y="2962570"/>
            <a:ext cx="66164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rot="10800000" flipV="1">
            <a:off x="1516361" y="3806922"/>
            <a:ext cx="758706" cy="74395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0"/>
          </p:cNvCxnSpPr>
          <p:nvPr/>
        </p:nvCxnSpPr>
        <p:spPr>
          <a:xfrm rot="5400000">
            <a:off x="2214410" y="4035889"/>
            <a:ext cx="646400" cy="3835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5" idx="0"/>
          </p:cNvCxnSpPr>
          <p:nvPr/>
        </p:nvCxnSpPr>
        <p:spPr>
          <a:xfrm rot="5400000">
            <a:off x="2762199" y="4109007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6232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92615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591541" y="4136808"/>
            <a:ext cx="702001" cy="23733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0"/>
          </p:cNvCxnSpPr>
          <p:nvPr/>
        </p:nvCxnSpPr>
        <p:spPr>
          <a:xfrm rot="16200000" flipH="1">
            <a:off x="6961633" y="4017295"/>
            <a:ext cx="702002" cy="3651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95504" y="4161252"/>
            <a:ext cx="669736" cy="10951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71191" y="5225917"/>
            <a:ext cx="290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Computer File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3517850" y="4038005"/>
            <a:ext cx="734268" cy="35600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69646" y="461540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469647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79025" y="5887994"/>
            <a:ext cx="74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tree is a ternary (3-ary) tree, since each non-leaf node has three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models: game tree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0" y="1417638"/>
            <a:ext cx="6909538" cy="512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and </a:t>
            </a:r>
            <a:r>
              <a:rPr lang="en-US" dirty="0" err="1" smtClean="0"/>
              <a:t>m-ary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1813" y="2005124"/>
            <a:ext cx="8845240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Binary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2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two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binary tree.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m-ary</a:t>
            </a:r>
            <a:r>
              <a:rPr lang="en-US" sz="2400" b="1" dirty="0" smtClean="0"/>
              <a:t> tree</a:t>
            </a:r>
            <a:r>
              <a:rPr lang="en-US" sz="2400" dirty="0" smtClean="0"/>
              <a:t>. 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</a:t>
            </a:r>
            <a:r>
              <a:rPr lang="en-US" sz="2400" b="1" dirty="0" err="1" smtClean="0">
                <a:solidFill>
                  <a:srgbClr val="0000FF"/>
                </a:solidFill>
              </a:rPr>
              <a:t>m-ary</a:t>
            </a:r>
            <a:r>
              <a:rPr lang="en-US" sz="2400" b="1" dirty="0" smtClean="0">
                <a:solidFill>
                  <a:srgbClr val="0000FF"/>
                </a:solidFill>
              </a:rPr>
              <a:t> tree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763863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Theorem</a:t>
            </a:r>
            <a:r>
              <a:rPr lang="en-US" sz="2400" dirty="0" smtClean="0"/>
              <a:t>. 	A full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err="1" smtClean="0"/>
              <a:t>-ary</a:t>
            </a:r>
            <a:r>
              <a:rPr lang="en-US" sz="2400" dirty="0" smtClean="0"/>
              <a:t> tree with </a:t>
            </a:r>
            <a:r>
              <a:rPr lang="en-US" sz="2400" dirty="0" err="1" smtClean="0"/>
              <a:t>k</a:t>
            </a:r>
            <a:r>
              <a:rPr lang="en-US" sz="2400" dirty="0" smtClean="0"/>
              <a:t> internal vertices contains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	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(</a:t>
            </a:r>
            <a:r>
              <a:rPr lang="en-US" sz="2400" dirty="0" err="1" smtClean="0">
                <a:solidFill>
                  <a:srgbClr val="0000FF"/>
                </a:solidFill>
              </a:rPr>
              <a:t>m.k</a:t>
            </a:r>
            <a:r>
              <a:rPr lang="en-US" sz="2400" dirty="0" smtClean="0">
                <a:solidFill>
                  <a:srgbClr val="0000FF"/>
                </a:solidFill>
              </a:rPr>
              <a:t> + 1) </a:t>
            </a:r>
            <a:r>
              <a:rPr lang="en-US" sz="2400" dirty="0" smtClean="0"/>
              <a:t>vertices.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Proof. </a:t>
            </a:r>
            <a:r>
              <a:rPr lang="en-US" sz="2400" dirty="0" smtClean="0"/>
              <a:t>Try to prove it by induction.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[Note. Every node except the leaves is an internal vertex]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2005124"/>
            <a:ext cx="531648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	Every tree is a bipartite graph.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Theorem. </a:t>
            </a:r>
            <a:r>
              <a:rPr lang="en-US" sz="2400" dirty="0" smtClean="0"/>
              <a:t>Every tree is a planar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417638"/>
            <a:ext cx="83528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level</a:t>
            </a:r>
            <a:r>
              <a:rPr lang="en-US" sz="2400" dirty="0" smtClean="0"/>
              <a:t> of a vertex </a:t>
            </a:r>
            <a:r>
              <a:rPr lang="en-US" sz="2400" dirty="0" err="1" smtClean="0"/>
              <a:t>v</a:t>
            </a:r>
            <a:r>
              <a:rPr lang="en-US" sz="2400" dirty="0" smtClean="0"/>
              <a:t> in a rooted tree is </a:t>
            </a:r>
            <a:r>
              <a:rPr lang="en-US" sz="2400" i="1" dirty="0" smtClean="0">
                <a:solidFill>
                  <a:srgbClr val="0000FF"/>
                </a:solidFill>
              </a:rPr>
              <a:t>the length of the unique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path from the root to this vertex</a:t>
            </a:r>
            <a:r>
              <a:rPr lang="en-US" sz="2400" dirty="0" smtClean="0"/>
              <a:t>. The level of the root is zero. The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height</a:t>
            </a:r>
            <a:r>
              <a:rPr lang="en-US" sz="2400" dirty="0" smtClean="0"/>
              <a:t> of a rooted tree is the maximum of the levels of vertices. </a:t>
            </a:r>
          </a:p>
          <a:p>
            <a:endParaRPr lang="en-US" sz="2400" dirty="0" smtClean="0"/>
          </a:p>
          <a:p>
            <a:r>
              <a:rPr lang="en-US" sz="2400" dirty="0" smtClean="0"/>
              <a:t>The height of a rooted tree is the </a:t>
            </a:r>
            <a:r>
              <a:rPr lang="en-US" sz="2400" dirty="0" smtClean="0">
                <a:solidFill>
                  <a:srgbClr val="0000FF"/>
                </a:solidFill>
              </a:rPr>
              <a:t>length of the longest path </a:t>
            </a:r>
            <a:r>
              <a:rPr lang="en-US" sz="2400" dirty="0" smtClean="0"/>
              <a:t>from 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root </a:t>
            </a:r>
            <a:r>
              <a:rPr lang="en-US" sz="2400" dirty="0" smtClean="0"/>
              <a:t>to any vertex.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rooted </a:t>
            </a:r>
            <a:r>
              <a:rPr lang="en-US" sz="2400" dirty="0" err="1" smtClean="0">
                <a:solidFill>
                  <a:srgbClr val="0000FF"/>
                </a:solidFill>
              </a:rPr>
              <a:t>m-ary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balanced </a:t>
            </a:r>
            <a:r>
              <a:rPr lang="en-US" sz="2400" dirty="0" smtClean="0"/>
              <a:t>if all leaves are at </a:t>
            </a:r>
          </a:p>
          <a:p>
            <a:r>
              <a:rPr lang="en-US" sz="2400" dirty="0" smtClean="0"/>
              <a:t>levels </a:t>
            </a:r>
            <a:r>
              <a:rPr lang="en-US" sz="2400" dirty="0" err="1" smtClean="0"/>
              <a:t>h</a:t>
            </a:r>
            <a:r>
              <a:rPr lang="en-US" sz="2400" dirty="0" smtClean="0"/>
              <a:t> or </a:t>
            </a:r>
            <a:r>
              <a:rPr lang="en-US" sz="2400" dirty="0" err="1" smtClean="0"/>
              <a:t>h</a:t>
            </a:r>
            <a:r>
              <a:rPr lang="en-US" sz="2400" dirty="0" smtClean="0"/>
              <a:t> − 1.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011" y="1648150"/>
            <a:ext cx="86059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Theorem</a:t>
            </a:r>
            <a:r>
              <a:rPr lang="en-US" sz="2400" dirty="0" smtClean="0"/>
              <a:t>. There are </a:t>
            </a:r>
            <a:r>
              <a:rPr lang="en-US" sz="2400" dirty="0" smtClean="0">
                <a:solidFill>
                  <a:srgbClr val="0000FF"/>
                </a:solidFill>
              </a:rPr>
              <a:t>at most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m</a:t>
            </a:r>
            <a:r>
              <a:rPr lang="en-US" sz="2800" baseline="30000" dirty="0" err="1" smtClean="0"/>
              <a:t>h</a:t>
            </a:r>
            <a:r>
              <a:rPr lang="en-US" sz="2800" dirty="0" smtClean="0"/>
              <a:t> </a:t>
            </a:r>
            <a:r>
              <a:rPr lang="en-US" sz="2400" dirty="0" smtClean="0"/>
              <a:t>leaves in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dirty="0" err="1" smtClean="0"/>
              <a:t>h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Proof. </a:t>
            </a:r>
            <a:r>
              <a:rPr lang="en-US" sz="2400" dirty="0" smtClean="0">
                <a:solidFill>
                  <a:schemeClr val="tx2"/>
                </a:solidFill>
              </a:rPr>
              <a:t>Prove it by induction.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Corollary. </a:t>
            </a:r>
            <a:r>
              <a:rPr lang="en-US" sz="2400" dirty="0" smtClean="0"/>
              <a:t>If an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of height </a:t>
            </a:r>
            <a:r>
              <a:rPr lang="en-US" sz="2400" b="1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 has </a:t>
            </a:r>
            <a:r>
              <a:rPr lang="en-US" sz="2400" b="1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smtClean="0"/>
              <a:t> leaves, then  </a:t>
            </a:r>
          </a:p>
          <a:p>
            <a:r>
              <a:rPr lang="en-US" sz="2400" dirty="0" smtClean="0"/>
              <a:t>If the </a:t>
            </a:r>
            <a:r>
              <a:rPr lang="en-US" sz="2400" dirty="0" err="1" smtClean="0"/>
              <a:t>m-ary</a:t>
            </a:r>
            <a:r>
              <a:rPr lang="en-US" sz="2400" dirty="0" smtClean="0"/>
              <a:t> tree is full and balanced, then 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267232" y="3218740"/>
          <a:ext cx="1186060" cy="450595"/>
        </p:xfrm>
        <a:graphic>
          <a:graphicData uri="http://schemas.openxmlformats.org/presentationml/2006/ole">
            <p:oleObj spid="_x0000_s29699" name="Equation" r:id="rId3" imgW="698500" imgH="228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696258" y="3566445"/>
          <a:ext cx="1312606" cy="451585"/>
        </p:xfrm>
        <a:graphic>
          <a:graphicData uri="http://schemas.openxmlformats.org/presentationml/2006/ole">
            <p:oleObj spid="_x0000_s29700" name="Equation" r:id="rId4" imgW="6985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" y="1842803"/>
            <a:ext cx="3145973" cy="253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57" y="4767074"/>
            <a:ext cx="3171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 binary search tree of size 9 </a:t>
            </a:r>
          </a:p>
          <a:p>
            <a:pPr algn="ctr"/>
            <a:r>
              <a:rPr lang="en-US" sz="2000" dirty="0" smtClean="0"/>
              <a:t>and depth 3, with root 8 and </a:t>
            </a:r>
          </a:p>
          <a:p>
            <a:pPr algn="ctr"/>
            <a:r>
              <a:rPr lang="en-US" sz="2000" dirty="0" smtClean="0"/>
              <a:t>leaves 1, 4, 7 and 13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2814" y="1842803"/>
            <a:ext cx="4996806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Ordered binary tree. For any non-leaf node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left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lower keys.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The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contains the higher keys.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How can you search an item? How many steps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does each search take?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12" y="1729603"/>
            <a:ext cx="5869965" cy="169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4" y="3819345"/>
            <a:ext cx="6819953" cy="2359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778482"/>
            <a:ext cx="60071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in a binary search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0108" y="1658525"/>
            <a:ext cx="77466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procedure </a:t>
            </a:r>
            <a:r>
              <a:rPr lang="en-US" sz="2000" dirty="0" smtClean="0"/>
              <a:t>insertion (T : binary search tree, </a:t>
            </a:r>
            <a:r>
              <a:rPr lang="en-US" sz="2000" dirty="0" err="1" smtClean="0"/>
              <a:t>x</a:t>
            </a:r>
            <a:r>
              <a:rPr lang="en-US" sz="2000" dirty="0" smtClean="0"/>
              <a:t>: item)</a:t>
            </a:r>
          </a:p>
          <a:p>
            <a:r>
              <a:rPr lang="en-US" sz="2000" dirty="0" err="1" smtClean="0"/>
              <a:t>v</a:t>
            </a:r>
            <a:r>
              <a:rPr lang="en-US" sz="2000" dirty="0" smtClean="0"/>
              <a:t> := root of T {a vertex not present in T has the value </a:t>
            </a:r>
            <a:r>
              <a:rPr lang="en-US" sz="2000" i="1" dirty="0" smtClean="0">
                <a:solidFill>
                  <a:srgbClr val="3366FF"/>
                </a:solidFill>
              </a:rPr>
              <a:t>null</a:t>
            </a:r>
            <a:r>
              <a:rPr lang="en-US" sz="2000" dirty="0" smtClean="0"/>
              <a:t> }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and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dirty="0" smtClean="0"/>
              <a:t> &lt;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:= left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left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≠ null then </a:t>
            </a:r>
            <a:r>
              <a:rPr lang="en-US" sz="2000" dirty="0" err="1" smtClean="0"/>
              <a:t>v</a:t>
            </a:r>
            <a:r>
              <a:rPr lang="en-US" sz="2000" dirty="0" smtClean="0"/>
              <a:t> := right child of </a:t>
            </a:r>
            <a:r>
              <a:rPr lang="en-US" sz="2000" dirty="0" err="1" smtClean="0"/>
              <a:t>v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 add new vertex as a right child of </a:t>
            </a:r>
            <a:r>
              <a:rPr lang="en-US" sz="2000" dirty="0" err="1" smtClean="0"/>
              <a:t>v</a:t>
            </a:r>
            <a:r>
              <a:rPr lang="en-US" sz="2000" dirty="0" smtClean="0"/>
              <a:t> and set </a:t>
            </a:r>
            <a:r>
              <a:rPr lang="en-US" sz="2000" dirty="0" err="1" smtClean="0"/>
              <a:t>v</a:t>
            </a:r>
            <a:r>
              <a:rPr lang="en-US" sz="2000" dirty="0" smtClean="0"/>
              <a:t> := null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root of T = null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add a vertex </a:t>
            </a:r>
            <a:r>
              <a:rPr lang="en-US" sz="2000" dirty="0" err="1" smtClean="0"/>
              <a:t>v</a:t>
            </a:r>
            <a:r>
              <a:rPr lang="en-US" sz="2000" dirty="0" smtClean="0"/>
              <a:t> to the tree and label it with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FF"/>
                </a:solidFill>
              </a:rPr>
              <a:t>else if </a:t>
            </a:r>
            <a:r>
              <a:rPr lang="en-US" sz="2000" dirty="0" err="1" smtClean="0"/>
              <a:t>v</a:t>
            </a:r>
            <a:r>
              <a:rPr lang="en-US" sz="2000" dirty="0" smtClean="0"/>
              <a:t> = null or </a:t>
            </a:r>
            <a:r>
              <a:rPr lang="en-US" sz="2000" dirty="0" err="1" smtClean="0"/>
              <a:t>label(v</a:t>
            </a:r>
            <a:r>
              <a:rPr lang="en-US" sz="2000" dirty="0" smtClean="0"/>
              <a:t>) ≠ </a:t>
            </a:r>
            <a:r>
              <a:rPr lang="en-US" sz="2000" dirty="0" err="1" smtClean="0"/>
              <a:t>x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label new vertex with </a:t>
            </a:r>
            <a:r>
              <a:rPr lang="en-US" sz="2000" dirty="0" err="1" smtClean="0"/>
              <a:t>x</a:t>
            </a:r>
            <a:r>
              <a:rPr lang="en-US" sz="2000" dirty="0" smtClean="0"/>
              <a:t> and let </a:t>
            </a:r>
            <a:r>
              <a:rPr lang="en-US" sz="2000" dirty="0" err="1" smtClean="0"/>
              <a:t>v</a:t>
            </a:r>
            <a:r>
              <a:rPr lang="en-US" sz="2000" dirty="0" smtClean="0"/>
              <a:t> be the new vertex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 {</a:t>
            </a:r>
            <a:r>
              <a:rPr lang="en-US" sz="2000" dirty="0" err="1" smtClean="0"/>
              <a:t>v</a:t>
            </a:r>
            <a:r>
              <a:rPr lang="en-US" sz="2000" dirty="0" smtClean="0"/>
              <a:t> = location of </a:t>
            </a:r>
            <a:r>
              <a:rPr lang="en-US" sz="2000" dirty="0" err="1" smtClean="0"/>
              <a:t>x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1658525"/>
            <a:ext cx="8051800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Decision trees </a:t>
            </a:r>
            <a:r>
              <a:rPr lang="en-US" sz="2400" dirty="0" smtClean="0"/>
              <a:t>generate solutions via a sequence of decisions.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Example 1</a:t>
            </a:r>
            <a:r>
              <a:rPr lang="en-US" sz="2400" dirty="0" smtClean="0"/>
              <a:t>. There are </a:t>
            </a:r>
            <a:r>
              <a:rPr lang="en-US" sz="2400" dirty="0" smtClean="0">
                <a:solidFill>
                  <a:srgbClr val="0000FF"/>
                </a:solidFill>
              </a:rPr>
              <a:t>seven coins</a:t>
            </a:r>
            <a:r>
              <a:rPr lang="en-US" sz="2400" dirty="0" smtClean="0"/>
              <a:t>, all of which are of </a:t>
            </a:r>
            <a:r>
              <a:rPr lang="en-US" sz="2400" i="1" dirty="0" smtClean="0">
                <a:solidFill>
                  <a:srgbClr val="0000FF"/>
                </a:solidFill>
              </a:rPr>
              <a:t>equal  weight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one counterfeit coin </a:t>
            </a:r>
            <a:r>
              <a:rPr lang="en-US" sz="2400" dirty="0" smtClean="0"/>
              <a:t>that is </a:t>
            </a:r>
            <a:r>
              <a:rPr lang="en-US" sz="2400" i="1" dirty="0" smtClean="0">
                <a:solidFill>
                  <a:srgbClr val="FF0000"/>
                </a:solidFill>
              </a:rPr>
              <a:t>lighter than the rest</a:t>
            </a:r>
            <a:r>
              <a:rPr lang="en-US" sz="2400" dirty="0" smtClean="0"/>
              <a:t>. Given a weighing scale, in </a:t>
            </a:r>
            <a:r>
              <a:rPr lang="en-US" sz="2400" dirty="0" smtClean="0">
                <a:solidFill>
                  <a:srgbClr val="0000FF"/>
                </a:solidFill>
              </a:rPr>
              <a:t>how many times do you need to weigh </a:t>
            </a:r>
            <a:r>
              <a:rPr lang="en-US" sz="2400" dirty="0" smtClean="0"/>
              <a:t>(each weighing determines the relative weights of the objects on the the two pans) to identify the counterfeit coin?</a:t>
            </a:r>
          </a:p>
          <a:p>
            <a:endParaRPr lang="en-US" sz="2400" dirty="0" smtClean="0"/>
          </a:p>
          <a:p>
            <a:r>
              <a:rPr lang="en-US" sz="2400" dirty="0" smtClean="0"/>
              <a:t>{We will solve it in the class}.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based sorting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3546" y="5530196"/>
            <a:ext cx="538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decision tree for sorting three elements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87500"/>
            <a:ext cx="5715000" cy="36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based sorting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31818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Given </a:t>
            </a:r>
            <a:r>
              <a:rPr lang="en-US" sz="2400" dirty="0" err="1" smtClean="0"/>
              <a:t>n</a:t>
            </a:r>
            <a:r>
              <a:rPr lang="en-US" sz="2400" dirty="0" smtClean="0"/>
              <a:t> items (no two of which are equal), a sorting </a:t>
            </a:r>
          </a:p>
          <a:p>
            <a:r>
              <a:rPr lang="en-US" sz="2400" dirty="0" smtClean="0"/>
              <a:t>algorithm based on </a:t>
            </a:r>
            <a:r>
              <a:rPr lang="en-US" sz="2400" dirty="0" smtClean="0">
                <a:solidFill>
                  <a:srgbClr val="0000FF"/>
                </a:solidFill>
              </a:rPr>
              <a:t>binary comparisons </a:t>
            </a:r>
            <a:r>
              <a:rPr lang="en-US" sz="2400" dirty="0" smtClean="0"/>
              <a:t>requires </a:t>
            </a:r>
            <a:r>
              <a:rPr lang="en-US" sz="2400" dirty="0" smtClean="0">
                <a:solidFill>
                  <a:srgbClr val="0000FF"/>
                </a:solidFill>
              </a:rPr>
              <a:t>at least  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comparisons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Proof</a:t>
            </a:r>
            <a:r>
              <a:rPr lang="en-US" sz="2400" dirty="0" smtClean="0"/>
              <a:t>. 	See page 761-762 of your textbook. </a:t>
            </a:r>
          </a:p>
          <a:p>
            <a:r>
              <a:rPr lang="en-US" sz="2400" dirty="0" smtClean="0"/>
              <a:t>		We will discuss it in the class</a:t>
            </a:r>
          </a:p>
          <a:p>
            <a:endParaRPr lang="en-US" sz="2400" dirty="0" smtClean="0"/>
          </a:p>
          <a:p>
            <a:r>
              <a:rPr lang="en-US" sz="2400" dirty="0" smtClean="0"/>
              <a:t>The complexity of such an algorithm is </a:t>
            </a:r>
          </a:p>
          <a:p>
            <a:endParaRPr lang="en-US" sz="2400" dirty="0" smtClean="0"/>
          </a:p>
          <a:p>
            <a:r>
              <a:rPr lang="en-US" sz="2400" dirty="0" smtClean="0"/>
              <a:t>Why?</a:t>
            </a:r>
            <a:endParaRPr lang="en-US" sz="24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82345" y="2205182"/>
          <a:ext cx="1004455" cy="426027"/>
        </p:xfrm>
        <a:graphic>
          <a:graphicData uri="http://schemas.openxmlformats.org/presentationml/2006/ole">
            <p:oleObj spid="_x0000_s44034" name="Equation" r:id="rId3" imgW="508000" imgH="228600" progId="Equation.DSMT4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461000" y="4282352"/>
          <a:ext cx="1397000" cy="496454"/>
        </p:xfrm>
        <a:graphic>
          <a:graphicData uri="http://schemas.openxmlformats.org/presentationml/2006/ole">
            <p:oleObj spid="_x0000_s44035" name="Equation" r:id="rId4" imgW="6477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417638"/>
            <a:ext cx="743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a connected graph G. A </a:t>
            </a:r>
            <a:r>
              <a:rPr lang="en-US" sz="2400" dirty="0" smtClean="0">
                <a:solidFill>
                  <a:srgbClr val="FF0000"/>
                </a:solidFill>
              </a:rPr>
              <a:t>spanning tree</a:t>
            </a:r>
            <a:r>
              <a:rPr lang="en-US" sz="2400" dirty="0" smtClean="0"/>
              <a:t> is </a:t>
            </a:r>
            <a:r>
              <a:rPr lang="en-US" sz="2400" smtClean="0"/>
              <a:t>a tree that </a:t>
            </a:r>
            <a:r>
              <a:rPr lang="en-US" sz="2400" dirty="0" smtClean="0"/>
              <a:t>contains every vertex of G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64" y="2881094"/>
            <a:ext cx="2794000" cy="279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9380" y="6046508"/>
            <a:ext cx="5829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other spanning trees of this graph exist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 spanning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4891" y="1857548"/>
            <a:ext cx="7125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a connected graph G,  remove the edges (in some order) without disrupting the connectivity, i.e. not causing a partition of the graph.  When no further edges can be removed, a  spanning tree is generated.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17" y="3857255"/>
            <a:ext cx="3933412" cy="2445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6628" y="4843174"/>
            <a:ext cx="9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 spanning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82" y="1630092"/>
            <a:ext cx="3663060" cy="1999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39" y="3970982"/>
            <a:ext cx="5990161" cy="1972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2183" y="6041910"/>
            <a:ext cx="192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Spanning tree of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8248" y="1620616"/>
            <a:ext cx="7563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DFS (G: connected graph with vertices v1…</a:t>
            </a:r>
            <a:r>
              <a:rPr lang="en-US" sz="2400" dirty="0" err="1" smtClean="0"/>
              <a:t>vn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 := tree consisting only of the vertex v1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visit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00FF"/>
                </a:solidFill>
              </a:rPr>
              <a:t>v1</a:t>
            </a:r>
            <a:r>
              <a:rPr lang="en-US" sz="2400" dirty="0" smtClean="0"/>
              <a:t>)	</a:t>
            </a:r>
            <a:r>
              <a:rPr lang="en-US" sz="2400" dirty="0" smtClean="0">
                <a:solidFill>
                  <a:srgbClr val="FF0000"/>
                </a:solidFill>
              </a:rPr>
              <a:t>{Recursive procedure}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visit</a:t>
            </a:r>
            <a:r>
              <a:rPr lang="en-US" sz="2400" dirty="0" smtClean="0"/>
              <a:t> (</a:t>
            </a:r>
            <a:r>
              <a:rPr lang="en-US" sz="2400" dirty="0" err="1" smtClean="0"/>
              <a:t>v</a:t>
            </a:r>
            <a:r>
              <a:rPr lang="en-US" sz="2400" dirty="0" smtClean="0"/>
              <a:t>: vertex of G)</a:t>
            </a:r>
          </a:p>
          <a:p>
            <a:r>
              <a:rPr lang="en-US" sz="2400" dirty="0" smtClean="0"/>
              <a:t>for each vertex </a:t>
            </a:r>
            <a:r>
              <a:rPr lang="en-US" sz="2400" dirty="0" err="1" smtClean="0"/>
              <a:t>w</a:t>
            </a:r>
            <a:r>
              <a:rPr lang="en-US" sz="2400" dirty="0" smtClean="0"/>
              <a:t> adjacent to </a:t>
            </a:r>
            <a:r>
              <a:rPr lang="en-US" sz="2400" dirty="0" err="1" smtClean="0"/>
              <a:t>v</a:t>
            </a:r>
            <a:r>
              <a:rPr lang="en-US" sz="2400" dirty="0" smtClean="0"/>
              <a:t> and not yet in T</a:t>
            </a:r>
          </a:p>
          <a:p>
            <a:r>
              <a:rPr lang="en-US" sz="2400" dirty="0" smtClean="0"/>
              <a:t>add vertex </a:t>
            </a:r>
            <a:r>
              <a:rPr lang="en-US" sz="2400" dirty="0" err="1" smtClean="0"/>
              <a:t>w</a:t>
            </a:r>
            <a:r>
              <a:rPr lang="en-US" sz="2400" dirty="0" smtClean="0"/>
              <a:t> and edge {</a:t>
            </a:r>
            <a:r>
              <a:rPr lang="en-US" sz="2400" dirty="0" err="1" smtClean="0"/>
              <a:t>v</a:t>
            </a:r>
            <a:r>
              <a:rPr lang="en-US" sz="2400" dirty="0" smtClean="0"/>
              <a:t>, </a:t>
            </a:r>
            <a:r>
              <a:rPr lang="en-US" sz="2400" dirty="0" err="1" smtClean="0"/>
              <a:t>w</a:t>
            </a:r>
            <a:r>
              <a:rPr lang="en-US" sz="2400" dirty="0" smtClean="0"/>
              <a:t>} to 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visit </a:t>
            </a:r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The visited nodes and the edges connecting them form a spanning tree. DFS can also be used as a search or traversal algorithm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Search: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6" y="1417638"/>
            <a:ext cx="4672705" cy="209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13" y="3790914"/>
            <a:ext cx="7383443" cy="2448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417638"/>
            <a:ext cx="2857500" cy="225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0" y="3897934"/>
            <a:ext cx="7953976" cy="28368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638" y="2160821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different way of</a:t>
            </a:r>
          </a:p>
          <a:p>
            <a:r>
              <a:rPr lang="en-US" dirty="0" smtClean="0"/>
              <a:t>generating a spanning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4066" y="2132389"/>
            <a:ext cx="15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graph 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728" y="6226576"/>
            <a:ext cx="148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Spanning tree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tree: recursive definition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6" y="1980752"/>
            <a:ext cx="54229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20" y="4279452"/>
            <a:ext cx="61341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879303"/>
            <a:ext cx="7347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minimum spanning tree (MST) of a connected weighted graph is a spanning tree for which the sum of the edge weights is the minimum.</a:t>
            </a:r>
          </a:p>
          <a:p>
            <a:endParaRPr lang="en-US" sz="2400" dirty="0" smtClean="0"/>
          </a:p>
          <a:p>
            <a:r>
              <a:rPr lang="en-US" sz="2400" dirty="0" smtClean="0"/>
              <a:t>How can you compute the MST of </a:t>
            </a:r>
            <a:r>
              <a:rPr lang="en-US" sz="2400" smtClean="0"/>
              <a:t>a graph G?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7189" y="1814159"/>
            <a:ext cx="75663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the problem of coding the letters of the English </a:t>
            </a:r>
          </a:p>
          <a:p>
            <a:r>
              <a:rPr lang="en-US" sz="2400" dirty="0" smtClean="0"/>
              <a:t>alphabet using bit-strings. One easy solution is to use</a:t>
            </a:r>
          </a:p>
          <a:p>
            <a:r>
              <a:rPr lang="en-US" sz="2400" dirty="0" smtClean="0"/>
              <a:t>5 bits for each letter (2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&gt; 26). Another such example is</a:t>
            </a:r>
          </a:p>
          <a:p>
            <a:r>
              <a:rPr lang="en-US" sz="2400" dirty="0" smtClean="0"/>
              <a:t>The ASCII code. These are static codes, and do not make</a:t>
            </a:r>
          </a:p>
          <a:p>
            <a:r>
              <a:rPr lang="en-US" sz="2400" dirty="0" smtClean="0"/>
              <a:t>use of the frequency of usage of the letters to reduce the </a:t>
            </a:r>
          </a:p>
          <a:p>
            <a:r>
              <a:rPr lang="en-US" sz="2400" dirty="0" smtClean="0"/>
              <a:t>size of the bit string. </a:t>
            </a:r>
          </a:p>
          <a:p>
            <a:endParaRPr lang="en-US" sz="2400" dirty="0" smtClean="0"/>
          </a:p>
          <a:p>
            <a:r>
              <a:rPr lang="en-US" sz="2400" dirty="0" smtClean="0"/>
              <a:t>One method of reducing the size of the bit pattern is to use </a:t>
            </a:r>
          </a:p>
          <a:p>
            <a:r>
              <a:rPr lang="en-US" sz="2400" dirty="0" smtClean="0"/>
              <a:t>prefix codes.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296748" y="2294233"/>
            <a:ext cx="3026782" cy="232031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106476" y="2016633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023142" y="3152128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4808" y="2570430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091076" y="4461718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32743" y="3859811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58722" y="2441538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59008" y="3023236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75388" y="3649759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37372" y="4886623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43322" y="4886623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4989" y="4284716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60863" y="243198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54208" y="302323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9980" y="362741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3264" y="426237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68374" y="4967783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1866" y="5111952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7995" y="1417638"/>
            <a:ext cx="4565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typical English texts, </a:t>
            </a:r>
            <a:r>
              <a:rPr lang="en-US" sz="2400" dirty="0" err="1" smtClean="0"/>
              <a:t>e</a:t>
            </a:r>
            <a:r>
              <a:rPr lang="en-US" sz="2400" dirty="0" smtClean="0"/>
              <a:t> </a:t>
            </a:r>
            <a:r>
              <a:rPr lang="en-US" sz="2400" dirty="0" smtClean="0"/>
              <a:t>is most frequent</a:t>
            </a:r>
            <a:r>
              <a:rPr lang="en-US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folloed</a:t>
            </a:r>
            <a:r>
              <a:rPr lang="en-US" sz="2400" dirty="0" smtClean="0"/>
              <a:t> by, </a:t>
            </a:r>
            <a:r>
              <a:rPr lang="en-US" sz="2400" dirty="0" err="1" smtClean="0"/>
              <a:t>l</a:t>
            </a:r>
            <a:r>
              <a:rPr lang="en-US" sz="2400" dirty="0" smtClean="0"/>
              <a:t>, </a:t>
            </a:r>
            <a:r>
              <a:rPr lang="en-US" sz="2400" dirty="0" err="1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/>
              <a:t>t</a:t>
            </a:r>
            <a:r>
              <a:rPr lang="en-US" sz="2400" dirty="0" smtClean="0"/>
              <a:t> …</a:t>
            </a:r>
            <a:r>
              <a:rPr lang="en-US" sz="2400" dirty="0" smtClean="0"/>
              <a:t> The </a:t>
            </a:r>
            <a:r>
              <a:rPr lang="en-US" sz="2400" dirty="0" smtClean="0"/>
              <a:t>prefix </a:t>
            </a:r>
            <a:r>
              <a:rPr lang="en-US" sz="2400" dirty="0" smtClean="0"/>
              <a:t>tree assigns t</a:t>
            </a:r>
            <a:r>
              <a:rPr lang="en-US" sz="2400" dirty="0" smtClean="0"/>
              <a:t>o each letter of the alphabet a code whose length </a:t>
            </a:r>
            <a:r>
              <a:rPr lang="en-US" sz="2400" dirty="0" smtClean="0"/>
              <a:t>depends on the frequency: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 = 0, a = 10,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= 110,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1110 </a:t>
            </a:r>
            <a:r>
              <a:rPr lang="en-US" sz="2400" dirty="0" smtClean="0"/>
              <a:t>etc</a:t>
            </a:r>
          </a:p>
          <a:p>
            <a:endParaRPr lang="en-US" sz="2400" dirty="0" smtClean="0"/>
          </a:p>
          <a:p>
            <a:r>
              <a:rPr lang="en-US" sz="2400" dirty="0" smtClean="0"/>
              <a:t>Such techniques are popular for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data compression </a:t>
            </a:r>
            <a:r>
              <a:rPr lang="en-US" sz="2400" dirty="0" smtClean="0"/>
              <a:t>purposes. The</a:t>
            </a:r>
          </a:p>
          <a:p>
            <a:r>
              <a:rPr lang="en-US" sz="2400" dirty="0" smtClean="0"/>
              <a:t>resulting code is a variable-length</a:t>
            </a:r>
          </a:p>
          <a:p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41571" y="1950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0044" y="2072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74104" y="24947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37148" y="31855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95481" y="38120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2028" y="4365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9645" y="38120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64700" y="3023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98771" y="24077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93821" y="44470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7444766" cy="3939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Another </a:t>
            </a:r>
            <a:r>
              <a:rPr lang="en-US" sz="2400" dirty="0" smtClean="0">
                <a:solidFill>
                  <a:srgbClr val="0000FF"/>
                </a:solidFill>
              </a:rPr>
              <a:t>data compression technique </a:t>
            </a:r>
            <a:r>
              <a:rPr lang="en-US" sz="2400" dirty="0" smtClean="0"/>
              <a:t>first developed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By David Huffman when he was a graduate student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 MIT in 1951. (see pp. 763-764 of the textbook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Huffman coding </a:t>
            </a:r>
            <a:r>
              <a:rPr lang="en-US" sz="2400" dirty="0" smtClean="0"/>
              <a:t>is a fundamental algorithm in data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compression, the </a:t>
            </a:r>
            <a:r>
              <a:rPr lang="en-US" sz="2400" dirty="0" smtClean="0"/>
              <a:t>subject devoted to reducing the number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 </a:t>
            </a:r>
            <a:r>
              <a:rPr lang="en-US" sz="2400" dirty="0" smtClean="0"/>
              <a:t>bits required to represent information.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21461" y="1825181"/>
            <a:ext cx="7280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. </a:t>
            </a:r>
            <a:r>
              <a:rPr lang="en-US" sz="2400" dirty="0" smtClean="0"/>
              <a:t>Use Huffman coding to encode the following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symbols </a:t>
            </a:r>
            <a:r>
              <a:rPr lang="en-US" sz="2400" dirty="0" smtClean="0"/>
              <a:t>with the frequencies listed: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 smtClean="0"/>
              <a:t>: 0.08, B</a:t>
            </a:r>
            <a:r>
              <a:rPr lang="en-US" sz="2400" dirty="0" smtClean="0"/>
              <a:t>: 0.10</a:t>
            </a:r>
            <a:r>
              <a:rPr lang="en-US" sz="2400" dirty="0" smtClean="0"/>
              <a:t>,</a:t>
            </a:r>
            <a:r>
              <a:rPr lang="en-US" sz="2400" dirty="0" smtClean="0"/>
              <a:t> C</a:t>
            </a:r>
            <a:r>
              <a:rPr lang="en-US" sz="2400" dirty="0" smtClean="0"/>
              <a:t>: 0.12, D: 0.15, E: 0.20, F: 0.35.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 smtClean="0"/>
              <a:t>is the average number of bits used to encode a</a:t>
            </a:r>
          </a:p>
          <a:p>
            <a:r>
              <a:rPr lang="en-US" sz="2400" dirty="0" smtClean="0"/>
              <a:t>character?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dirty="0" smtClean="0"/>
              <a:t>coding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" y="1936749"/>
            <a:ext cx="8089680" cy="3721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51" y="1563752"/>
            <a:ext cx="7013796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73" y="1720246"/>
            <a:ext cx="4530533" cy="4326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</a:t>
            </a:r>
            <a:r>
              <a:rPr lang="en-US" smtClean="0"/>
              <a:t>coding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396" y="2218622"/>
            <a:ext cx="8852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what is the average number of bits needed to encode each letter?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trees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613401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How to visualize the moves in a game as a tree?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How does Deep Blue play chess?</a:t>
            </a:r>
            <a:endParaRPr lang="en-US" sz="2400" smtClean="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We will discuss this in the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2" y="1417638"/>
            <a:ext cx="4556127" cy="229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36" y="3716338"/>
            <a:ext cx="4005512" cy="2359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600"/>
            <a:ext cx="4025943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3" y="1879601"/>
            <a:ext cx="4203657" cy="309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20216" y="2966391"/>
            <a:ext cx="1497540" cy="2012010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1772405" y="5423382"/>
            <a:ext cx="1260588" cy="612648"/>
          </a:xfrm>
          <a:prstGeom prst="wedgeRoundRectCallout">
            <a:avLst>
              <a:gd name="adj1" fmla="val 57363"/>
              <a:gd name="adj2" fmla="val -141696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6" y="1781729"/>
            <a:ext cx="6168664" cy="3248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2" y="1838593"/>
            <a:ext cx="7023274" cy="3403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9982" y="1806783"/>
            <a:ext cx="589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 tree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has </a:t>
            </a:r>
            <a:r>
              <a:rPr lang="en-US" sz="2400" dirty="0" smtClean="0">
                <a:solidFill>
                  <a:srgbClr val="0000FF"/>
                </a:solidFill>
              </a:rPr>
              <a:t>(n-1) edges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Proof. </a:t>
            </a:r>
            <a:r>
              <a:rPr lang="en-US" sz="2400" dirty="0" smtClean="0"/>
              <a:t>Try a proof by induction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1431</Words>
  <Application>Microsoft Macintosh PowerPoint</Application>
  <PresentationFormat>On-screen Show (4:3)</PresentationFormat>
  <Paragraphs>206</Paragraphs>
  <Slides>39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22C:19 Discrete Structures Trees</vt:lpstr>
      <vt:lpstr>What is a tree?</vt:lpstr>
      <vt:lpstr>Rooted tree: recursive definition</vt:lpstr>
      <vt:lpstr>Rooted tree terminology</vt:lpstr>
      <vt:lpstr>Rooted tree terminology</vt:lpstr>
      <vt:lpstr>Rooted tree terminology</vt:lpstr>
      <vt:lpstr>Important properties of trees</vt:lpstr>
      <vt:lpstr>Important properties of trees</vt:lpstr>
      <vt:lpstr>Important properties of trees</vt:lpstr>
      <vt:lpstr>Trees as models</vt:lpstr>
      <vt:lpstr>Trees as models</vt:lpstr>
      <vt:lpstr>Trees as models: game tree</vt:lpstr>
      <vt:lpstr>Binary and m-ary tree</vt:lpstr>
      <vt:lpstr>Properties of trees</vt:lpstr>
      <vt:lpstr>Properties of trees</vt:lpstr>
      <vt:lpstr>Balanced trees</vt:lpstr>
      <vt:lpstr>Balanced trees</vt:lpstr>
      <vt:lpstr>Binary search tree</vt:lpstr>
      <vt:lpstr>Binary search tree</vt:lpstr>
      <vt:lpstr>Insertion in a binary search tree</vt:lpstr>
      <vt:lpstr>Decision tree</vt:lpstr>
      <vt:lpstr>Comparison based sorting algorithms</vt:lpstr>
      <vt:lpstr>Comparison based sorting algorithms</vt:lpstr>
      <vt:lpstr>Spanning tree</vt:lpstr>
      <vt:lpstr>Computing a spanning tree</vt:lpstr>
      <vt:lpstr>Computing a spanning tree</vt:lpstr>
      <vt:lpstr>Depth First Search</vt:lpstr>
      <vt:lpstr>Depth First Search: example</vt:lpstr>
      <vt:lpstr>Breadth First Search</vt:lpstr>
      <vt:lpstr>Minimum spanning tree</vt:lpstr>
      <vt:lpstr>Huffman coding</vt:lpstr>
      <vt:lpstr>Prefix codes</vt:lpstr>
      <vt:lpstr>Huffman codes</vt:lpstr>
      <vt:lpstr>Huffman codes</vt:lpstr>
      <vt:lpstr>Huffman coding example</vt:lpstr>
      <vt:lpstr>Huffman coding example</vt:lpstr>
      <vt:lpstr>Huffman coding example</vt:lpstr>
      <vt:lpstr>Huffman coding example</vt:lpstr>
      <vt:lpstr>Game trees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248</cp:revision>
  <dcterms:created xsi:type="dcterms:W3CDTF">2014-05-01T16:28:06Z</dcterms:created>
  <dcterms:modified xsi:type="dcterms:W3CDTF">2014-05-01T16:56:46Z</dcterms:modified>
</cp:coreProperties>
</file>