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0"/>
  </p:notesMasterIdLst>
  <p:sldIdLst>
    <p:sldId id="376" r:id="rId2"/>
    <p:sldId id="347" r:id="rId3"/>
    <p:sldId id="341" r:id="rId4"/>
    <p:sldId id="316" r:id="rId5"/>
    <p:sldId id="379" r:id="rId6"/>
    <p:sldId id="350" r:id="rId7"/>
    <p:sldId id="351" r:id="rId8"/>
    <p:sldId id="348" r:id="rId9"/>
    <p:sldId id="352" r:id="rId10"/>
    <p:sldId id="377" r:id="rId11"/>
    <p:sldId id="380" r:id="rId12"/>
    <p:sldId id="383" r:id="rId13"/>
    <p:sldId id="382" r:id="rId14"/>
    <p:sldId id="384" r:id="rId15"/>
    <p:sldId id="381" r:id="rId16"/>
    <p:sldId id="344" r:id="rId17"/>
    <p:sldId id="378" r:id="rId18"/>
    <p:sldId id="349" r:id="rId19"/>
  </p:sldIdLst>
  <p:sldSz cx="9144000" cy="5143500" type="screen16x9"/>
  <p:notesSz cx="6858000" cy="9144000"/>
  <p:embeddedFontLst>
    <p:embeddedFont>
      <p:font typeface="AR HERMANN" panose="020B0600000101010101" charset="0"/>
      <p:regular r:id="rId21"/>
    </p:embeddedFont>
    <p:embeddedFont>
      <p:font typeface="D2Coding" panose="020B0609020101020101" pitchFamily="49" charset="-127"/>
      <p:regular r:id="rId22"/>
      <p:bold r:id="rId23"/>
    </p:embeddedFont>
    <p:embeddedFont>
      <p:font typeface="나눔고딕" panose="020D0604000000000000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78075" autoAdjust="0"/>
  </p:normalViewPr>
  <p:slideViewPr>
    <p:cSldViewPr snapToGrid="0">
      <p:cViewPr varScale="1">
        <p:scale>
          <a:sx n="125" d="100"/>
          <a:sy n="125" d="100"/>
        </p:scale>
        <p:origin x="3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2025-08-16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const ext = gl.getExtension('OES_element_index_uint');</a:t>
            </a:r>
          </a:p>
          <a:p>
            <a:r>
              <a:rPr lang="en-US" altLang="ko-KR"/>
              <a:t>if (ext) {</a:t>
            </a:r>
          </a:p>
          <a:p>
            <a:r>
              <a:rPr lang="en-US" altLang="ko-KR"/>
              <a:t>    // Now you can use gl.UNSIGNED_INT in drawElements}</a:t>
            </a:r>
          </a:p>
          <a:p>
            <a:endParaRPr lang="en-US" altLang="ko-KR"/>
          </a:p>
          <a:p>
            <a:r>
              <a:rPr lang="en-US" altLang="ko-KR"/>
              <a:t>createVertexArray()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94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FE963-CD7E-290F-F284-8E85E43B7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D393EE-BA45-4B93-4D97-2CBE029B3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00751E5-B165-F7C6-6D08-480B0C4E3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0EE8A6-1F8C-EF73-ACDC-BAD638B60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29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FDE25-C6E1-4255-2DDE-1076A3DF9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FBC66F-DA75-2A09-A531-379A1624D1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B76242-7D1C-0A39-BBC3-CCD0EC76C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2742EB-A32C-2721-7C95-5A01B92F5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08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7FA88-DAF7-BA47-F094-57FD23348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A5FA00-DB2B-744E-DDC8-BA5A21AAC7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3C87D8-992A-998B-F8B3-3E70D344D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47B873-F119-863B-4F3E-D6306EB7F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69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3D772-EAA5-9B15-416F-C828DC857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4CB9BC-5B6C-5B09-EFCF-A5EA1F7B9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913DFC-D200-5B6C-E9FF-A85731938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const ext = gl.getExtension('OES_element_index_uint');</a:t>
            </a:r>
          </a:p>
          <a:p>
            <a:r>
              <a:rPr lang="en-US" altLang="ko-KR"/>
              <a:t>if (ext) {</a:t>
            </a:r>
          </a:p>
          <a:p>
            <a:r>
              <a:rPr lang="en-US" altLang="ko-KR"/>
              <a:t>    // Now you can use gl.UNSIGNED_INT in drawElements}</a:t>
            </a:r>
          </a:p>
          <a:p>
            <a:endParaRPr lang="en-US" altLang="ko-KR"/>
          </a:p>
          <a:p>
            <a:r>
              <a:rPr lang="en-US" altLang="ko-KR"/>
              <a:t>createVertexArray()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17837-6912-42D2-53DE-AC34A7D37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2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92D05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623912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  <a:lvl2pPr>
              <a:defRPr>
                <a:solidFill>
                  <a:srgbClr val="00B0F0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solidFill>
                  <a:srgbClr val="00B0F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rgbClr val="92D050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i="0" u="none" kern="120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rgbClr val="00B0F0"/>
          </a:solidFill>
          <a:latin typeface="+mn-ea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u="none" kern="1200">
          <a:solidFill>
            <a:srgbClr val="92D050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seYrrlvWNqmtCMZyoraXIAG2F0sG2o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ngeul.naver.com/font" TargetMode="External"/><Relationship Id="rId2" Type="http://schemas.openxmlformats.org/officeDocument/2006/relationships/hyperlink" Target="https://fontzone.net/font-details/ar-herman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aniuse.com/webgl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chemeClr val="tx2">
                    <a:lumMod val="50000"/>
                  </a:schemeClr>
                </a:solidFill>
              </a:rPr>
              <a:t>Are you </a:t>
            </a:r>
            <a:r>
              <a:rPr lang="en-US" altLang="ko-KR" b="0">
                <a:solidFill>
                  <a:schemeClr val="tx2">
                    <a:lumMod val="50000"/>
                  </a:schemeClr>
                </a:solidFill>
              </a:rPr>
              <a:t>ready?</a:t>
            </a:r>
            <a:br>
              <a:rPr lang="en-US" altLang="ko-KR" b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ko-KR" b="0">
                <a:solidFill>
                  <a:schemeClr val="tx2">
                    <a:lumMod val="50000"/>
                  </a:schemeClr>
                </a:solidFill>
              </a:rPr>
              <a:t>[SPACE] to start</a:t>
            </a:r>
            <a:endParaRPr lang="ko-KR" altLang="en-US" b="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1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2FFF2-7AD7-54FB-258C-E3471DEF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W01: WebGL 2 – Backward Compatibility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9CF96-3B3F-4BD6-C09B-825D67C3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WebGL 1 </a:t>
            </a:r>
            <a:r>
              <a:rPr lang="ko-KR" altLang="en-US"/>
              <a:t>코드를 </a:t>
            </a:r>
            <a:r>
              <a:rPr lang="en-US" altLang="ko-KR"/>
              <a:t>WebGL 2 </a:t>
            </a:r>
            <a:r>
              <a:rPr lang="ko-KR" altLang="en-US"/>
              <a:t>에서 실행하기</a:t>
            </a:r>
            <a:endParaRPr lang="en-US" altLang="ko-KR"/>
          </a:p>
          <a:p>
            <a:pPr lvl="1"/>
            <a:r>
              <a:rPr lang="en-US" altLang="ko-KR"/>
              <a:t>T01 – Hello Triange Code</a:t>
            </a:r>
            <a:r>
              <a:rPr lang="ko-KR" altLang="en-US"/>
              <a:t>를 </a:t>
            </a:r>
            <a:r>
              <a:rPr lang="en-US" altLang="ko-KR"/>
              <a:t>webgl2 context</a:t>
            </a:r>
            <a:r>
              <a:rPr lang="ko-KR" altLang="en-US"/>
              <a:t>에서 실행해 보기</a:t>
            </a:r>
            <a:endParaRPr lang="en-US" altLang="ko-KR"/>
          </a:p>
          <a:p>
            <a:pPr lvl="1"/>
            <a:r>
              <a:rPr lang="en-US" altLang="ko-KR"/>
              <a:t>W01 </a:t>
            </a:r>
            <a:r>
              <a:rPr lang="ko-KR" altLang="en-US"/>
              <a:t>코드 참조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결론 </a:t>
            </a:r>
            <a:endParaRPr lang="en-US" altLang="ko-KR"/>
          </a:p>
          <a:p>
            <a:pPr lvl="1"/>
            <a:r>
              <a:rPr lang="ko-KR" altLang="en-US"/>
              <a:t>특별한 </a:t>
            </a:r>
            <a:r>
              <a:rPr lang="en-US" altLang="ko-KR"/>
              <a:t>Error </a:t>
            </a:r>
            <a:r>
              <a:rPr lang="ko-KR" altLang="en-US"/>
              <a:t>처리 등의 코드가 없으면 그대로 실행 가능</a:t>
            </a:r>
          </a:p>
        </p:txBody>
      </p:sp>
    </p:spTree>
    <p:extLst>
      <p:ext uri="{BB962C8B-B14F-4D97-AF65-F5344CB8AC3E}">
        <p14:creationId xmlns:p14="http://schemas.microsoft.com/office/powerpoint/2010/main" val="351687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5E048-CDE1-C04E-A822-56D84066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WebGL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2  - Shader, Objects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3DB0CB5-4FE5-E1D5-4A1F-1BF120B64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355988"/>
              </p:ext>
            </p:extLst>
          </p:nvPr>
        </p:nvGraphicFramePr>
        <p:xfrm>
          <a:off x="628650" y="1206500"/>
          <a:ext cx="7886700" cy="3535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825364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89987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64216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Item</a:t>
                      </a:r>
                      <a:endParaRPr lang="ko-KR" alt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WebGL 1</a:t>
                      </a:r>
                      <a:endParaRPr lang="ko-KR" alt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WebGL 2</a:t>
                      </a:r>
                      <a:endParaRPr lang="ko-KR" altLang="en-US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GLSL </a:t>
                      </a:r>
                      <a:b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Version Directives</a:t>
                      </a:r>
                      <a:endParaRPr lang="ko-KR" altLang="en-US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version 1.0</a:t>
                      </a:r>
                      <a:b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 need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version 3.0</a:t>
                      </a:r>
                      <a:b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#version 300 es, version-300-es, glsl-version-300-es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3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Vertex Index</a:t>
                      </a:r>
                      <a:endParaRPr lang="ko-KR" altLang="en-US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UNSIGNED_BYTE,UNSIGNED_SHORT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UNSIGNED_INT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89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Vertex Array Object</a:t>
                      </a:r>
                      <a:b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(createVertexArray()) </a:t>
                      </a:r>
                      <a:endParaRPr lang="ko-KR" altLang="en-US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(Extension)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Always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8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Shader Matrix Functions</a:t>
                      </a:r>
                      <a:endParaRPr lang="ko-KR" altLang="en-US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matrix * vec or matrix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inverse, transpose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5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Uniform Buffer Objects</a:t>
                      </a:r>
                      <a:endParaRPr lang="ko-KR" altLang="en-US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Must be send one by one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global data access with number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Sampler Objects</a:t>
                      </a:r>
                      <a:endParaRPr lang="ko-KR" altLang="en-US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all texture params are per texture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move all texture params to a sampler, single texture to be sampled in different ways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97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38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4B32B-ACE8-8644-431C-7B35959B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BCF6-A420-0A95-9C9C-7AAA2F41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8134350" cy="692693"/>
          </a:xfrm>
        </p:spPr>
        <p:txBody>
          <a:bodyPr>
            <a:noAutofit/>
          </a:bodyPr>
          <a:lstStyle/>
          <a:p>
            <a:r>
              <a:rPr lang="en-US" altLang="ko-KR"/>
              <a:t>WebGL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2  - Shader, Rendering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8572445-980A-E5CF-E7F8-C41E55D68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394081"/>
              </p:ext>
            </p:extLst>
          </p:nvPr>
        </p:nvGraphicFramePr>
        <p:xfrm>
          <a:off x="628650" y="1206500"/>
          <a:ext cx="7886700" cy="35890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825364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89987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64216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Item</a:t>
                      </a:r>
                      <a:endParaRPr lang="ko-KR" alt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WebGL 1</a:t>
                      </a:r>
                      <a:endParaRPr lang="ko-KR" alt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WebGL 2</a:t>
                      </a:r>
                      <a:endParaRPr lang="ko-KR" altLang="en-US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Transform Feedback</a:t>
                      </a:r>
                      <a:endParaRPr lang="ko-KR" altLang="en-US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Vertex shader can write result back into buffer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3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Standard Derivatives</a:t>
                      </a:r>
                      <a:endParaRPr lang="ko-KR" altLang="en-US" sz="12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normal must be computed in CPU</a:t>
                      </a:r>
                      <a:endParaRPr lang="ko-KR" altLang="en-US" baseline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50" baseline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Computed in shaders with math op</a:t>
                      </a:r>
                      <a:endParaRPr lang="ko-KR" altLang="en-US" sz="1350" baseline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8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Blend equation</a:t>
                      </a:r>
                      <a:endParaRPr lang="ko-KR" altLang="en-US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min, max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1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Shader loop</a:t>
                      </a:r>
                      <a:endParaRPr lang="ko-KR" altLang="en-US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constant integer expression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 limit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Multiple Render Target (MRT)</a:t>
                      </a:r>
                      <a:endParaRPr lang="en-US" altLang="ko-KR" sz="11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draw to multiple buffers at once from a shader.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57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Multi-Sampled Renderbuffers</a:t>
                      </a:r>
                      <a:endParaRPr lang="ko-KR" altLang="en-US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only with GPU's built in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support to perform our own custom multi-sampling.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2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Instanced Rendering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examples are grass and fur</a:t>
                      </a:r>
                      <a:b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drawArraysInstanced(...)</a:t>
                      </a:r>
                      <a:endParaRPr lang="en-US" altLang="ko-KR" sz="11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669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91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BDE63-1EC6-1219-2258-DE827372A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1F978-0E03-64FF-D479-363B2DA7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WebGL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2  - Texture (1)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48D1680-155E-3345-4F0B-06251A77A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204204"/>
              </p:ext>
            </p:extLst>
          </p:nvPr>
        </p:nvGraphicFramePr>
        <p:xfrm>
          <a:off x="628650" y="1206500"/>
          <a:ext cx="7886700" cy="354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825364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89987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64216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Item</a:t>
                      </a:r>
                      <a:endParaRPr lang="ko-KR" alt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WebGL 1</a:t>
                      </a:r>
                      <a:endParaRPr lang="ko-KR" alt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WebGL 2</a:t>
                      </a:r>
                      <a:endParaRPr lang="ko-KR" altLang="en-US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3D Texture </a:t>
                      </a:r>
                      <a:b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Volume or medical imaging</a:t>
                      </a:r>
                      <a:b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sz="11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(with mipmap)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Extension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Always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3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Texture Array</a:t>
                      </a:r>
                      <a:endParaRPr lang="ko-KR" altLang="en-US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Extension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Always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89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Texture Size in shader</a:t>
                      </a:r>
                      <a:b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sz="1200" b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(with mipmap)</a:t>
                      </a:r>
                      <a:endParaRPr lang="ko-KR" altLang="en-US" sz="1200" b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must be 2</a:t>
                      </a:r>
                      <a:r>
                        <a:rPr lang="en-US" altLang="ko-KR" baseline="300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</a:t>
                      </a:r>
                    </a:p>
                    <a:p>
                      <a:pPr latinLnBrk="1"/>
                      <a:r>
                        <a:rPr lang="en-US" altLang="ko-KR" baseline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and extension</a:t>
                      </a:r>
                      <a:endParaRPr lang="ko-KR" altLang="en-US" baseline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non 2</a:t>
                      </a:r>
                      <a:r>
                        <a:rPr lang="en-US" altLang="ko-KR" baseline="300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</a:t>
                      </a:r>
                    </a:p>
                    <a:p>
                      <a:pPr latinLnBrk="1"/>
                      <a:r>
                        <a:rPr lang="en-US" altLang="ko-KR" sz="1200" baseline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 shader vec2 size = textureSize(sampler, lod);</a:t>
                      </a:r>
                      <a:endParaRPr lang="ko-KR" altLang="en-US" sz="1200" baseline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8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Direct Texel Lookup in shader</a:t>
                      </a:r>
                      <a:endParaRPr lang="ko-KR" altLang="en-US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vec4 values = texelFetch(sampler, ivec2Position, lod);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1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Compressed texture</a:t>
                      </a:r>
                      <a:endParaRPr lang="ko-KR" altLang="en-US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Hardware dependent</a:t>
                      </a:r>
                      <a:b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(e.g. S3TC is iOS only)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EAC, ETC2,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0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Integer Textures and Attributes</a:t>
                      </a:r>
                      <a:endParaRPr lang="ko-KR" altLang="en-US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Only floating point or normalized int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integer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7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110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9DCA5-84E5-7E1E-2989-355642229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1835A-F974-E4A7-9C8C-FA38EBE2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WebGL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2  - Texture (2)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55EF5D3-7B5D-6A6A-A990-22CD26E19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041284"/>
              </p:ext>
            </p:extLst>
          </p:nvPr>
        </p:nvGraphicFramePr>
        <p:xfrm>
          <a:off x="628650" y="1206500"/>
          <a:ext cx="7886700" cy="3449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825364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89987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64216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Item</a:t>
                      </a:r>
                      <a:endParaRPr lang="ko-KR" alt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WebGL 1</a:t>
                      </a:r>
                      <a:endParaRPr lang="ko-KR" altLang="en-US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+mn-lt"/>
                        </a:rPr>
                        <a:t>WebGL 2</a:t>
                      </a:r>
                      <a:endParaRPr lang="ko-KR" altLang="en-US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3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Depth texture</a:t>
                      </a:r>
                      <a:endParaRPr lang="en-US" altLang="ko-KR" sz="1100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Extension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Always default 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3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Texture access in Vertex Shaders</a:t>
                      </a:r>
                      <a:endParaRPr lang="ko-KR" altLang="en-US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Optional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 least 16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89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1350" b="1" kern="120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Texture LOD</a:t>
                      </a:r>
                      <a:endParaRPr lang="ko-KR" altLang="en-US" sz="1350" b="1" kern="120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aseline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used to determine which mipmap to fetch from. This allows for mipmap streaming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8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b="1" kern="1200">
                          <a:solidFill>
                            <a:schemeClr val="dk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Shader Texture LOD</a:t>
                      </a:r>
                      <a:endParaRPr lang="ko-KR" altLang="en-US" sz="1350" b="1" kern="1200">
                        <a:solidFill>
                          <a:schemeClr val="dk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bias control makes mipmap level control simpler for glossy environment effects in physically-based rendering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1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Floating point Texture</a:t>
                      </a:r>
                      <a:endParaRPr lang="ko-KR" altLang="en-US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Optional</a:t>
                      </a:r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Always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30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More Texture format</a:t>
                      </a:r>
                      <a:endParaRPr lang="ko-KR" altLang="en-US" b="1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next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7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78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F23401-CC1C-B445-30FF-B33043ACC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157E2D-4C49-1562-762C-80D5CD0D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075329"/>
            <a:ext cx="2255427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 latinLnBrk="0"/>
            <a:r>
              <a:rPr lang="en-US" altLang="ko-KR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texture format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EF68FD-664A-0607-0A8B-C218BBDC0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530" y="176234"/>
            <a:ext cx="3989241" cy="486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9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79782"/>
            <a:ext cx="7886700" cy="405294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200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</a:t>
            </a:r>
            <a:r>
              <a:rPr lang="en-US" altLang="ko-KR" sz="1600">
                <a:latin typeface="+mn-ea"/>
                <a:cs typeface="Arial" panose="020B0604020202020204" pitchFamily="34" charset="0"/>
              </a:rPr>
              <a:t>) KNU and Ajou Univ.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C70FF6EA-A66C-DAF1-62D9-2E8238C45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8270" y="446073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CD033A-4356-5AC6-9660-114BA261C2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4423" y="446073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F74C1-D8EB-C0A8-42BA-8728F4091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EB57-69CB-2016-C3A0-5DD18F5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A7FF70-47C3-949B-47A6-E0B165A4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DBC2DEAB-CDD3-D3E0-C088-0F8CC428F3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2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D3E755-EA4E-99A9-6B95-5D47E3DCC6CD}"/>
              </a:ext>
            </a:extLst>
          </p:cNvPr>
          <p:cNvSpPr/>
          <p:nvPr/>
        </p:nvSpPr>
        <p:spPr>
          <a:xfrm>
            <a:off x="0" y="0"/>
            <a:ext cx="9144000" cy="39920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7DB02-830E-812D-5F2F-11E3AF44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91507"/>
            <a:ext cx="7886700" cy="224121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영상은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2021,2022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년도 과학기술정보통신부 및 정보통신기획평가원에서 지원하는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중심대학사업의 결과물 입니다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영상의 내용을 전재할 수 없으며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인용할 때에는 반드시 과학기술정보통신부와 정보통신기획평가원의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의 </a:t>
            </a:r>
            <a:b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결과물이라는 출처를 밝혀야 합니다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719298DE-1B38-0696-3250-3A49C540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030" y="955191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5BC281-2B33-FDFE-A92E-B1012F78F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183" y="955191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30" name="Picture 6" descr="과기정통부·IITP, CES 2025에서 '디지털 청년인재' 도전·성장 격려 - 전자신문">
            <a:extLst>
              <a:ext uri="{FF2B5EF4-FFF2-40B4-BE49-F238E27FC236}">
                <a16:creationId xmlns:a16="http://schemas.microsoft.com/office/drawing/2014/main" id="{A163AA76-1DE4-D735-E695-713964CFD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5" b="28517"/>
          <a:stretch>
            <a:fillRect/>
          </a:stretch>
        </p:blipFill>
        <p:spPr bwMode="auto">
          <a:xfrm>
            <a:off x="3539033" y="4249040"/>
            <a:ext cx="2065934" cy="5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1905" y="1657440"/>
            <a:ext cx="545997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000" dirty="0">
                <a:latin typeface="AR HERMANN" panose="02000000000000000000" pitchFamily="2" charset="0"/>
              </a:rPr>
              <a:t>o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AR HERMANN" panose="02000000000000000000" pitchFamily="2" charset="0"/>
              </a:rPr>
              <a:t>f</a:t>
            </a:r>
            <a:r>
              <a:rPr lang="en-US" altLang="ko-KR" sz="4000" dirty="0">
                <a:solidFill>
                  <a:srgbClr val="0070C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000" dirty="0">
                <a:latin typeface="AR HERMANN" panose="02000000000000000000" pitchFamily="2" charset="0"/>
              </a:rPr>
              <a:t>a</a:t>
            </a:r>
            <a:r>
              <a:rPr lang="en-US" altLang="ko-KR" sz="4000" dirty="0">
                <a:solidFill>
                  <a:srgbClr val="7030A0"/>
                </a:solidFill>
                <a:latin typeface="AR HERMANN" panose="02000000000000000000" pitchFamily="2" charset="0"/>
              </a:rPr>
              <a:t>r</a:t>
            </a:r>
            <a:r>
              <a:rPr lang="en-US" altLang="ko-KR" sz="4000" dirty="0">
                <a:latin typeface="AR HERMANN" panose="02000000000000000000" pitchFamily="2" charset="0"/>
              </a:rPr>
              <a:t>e </a:t>
            </a:r>
            <a:r>
              <a:rPr lang="en-US" altLang="ko-K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oo</a:t>
            </a:r>
            <a:r>
              <a:rPr lang="en-US" altLang="ko-KR" sz="4000" dirty="0">
                <a:solidFill>
                  <a:srgbClr val="00B0F0"/>
                </a:solidFill>
                <a:latin typeface="AR HERMANN" panose="02000000000000000000" pitchFamily="2" charset="0"/>
              </a:rPr>
              <a:t>l</a:t>
            </a:r>
            <a:r>
              <a:rPr lang="en-US" altLang="ko-KR" sz="4000" dirty="0">
                <a:latin typeface="AR HERMANN" panose="02000000000000000000" pitchFamily="2" charset="0"/>
              </a:rPr>
              <a:t> </a:t>
            </a:r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i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AR HERMANN" panose="02000000000000000000" pitchFamily="2" charset="0"/>
              </a:rPr>
              <a:t>m</a:t>
            </a:r>
            <a:r>
              <a:rPr lang="en-US" altLang="ko-KR" sz="4000" dirty="0">
                <a:latin typeface="AR HERMANN" panose="02000000000000000000" pitchFamily="2" charset="0"/>
              </a:rPr>
              <a:t>e</a:t>
            </a:r>
            <a:endParaRPr lang="ko-KR" altLang="en-US" sz="40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4705" y="1868423"/>
            <a:ext cx="895390" cy="912445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47" y="2490546"/>
            <a:ext cx="1185153" cy="29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8FD79F-10A3-B8CF-AB8A-3042D83AD4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434" y="1863502"/>
            <a:ext cx="917366" cy="91736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B0F0"/>
                </a:solidFill>
                <a:latin typeface="+mn-lt"/>
                <a:ea typeface="+mn-ea"/>
              </a:rPr>
              <a:t>WebGL 2 Tutorial (Part 1) - Introduction</a:t>
            </a:r>
            <a:endParaRPr lang="ko-KR" altLang="en-US" sz="28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강사</a:t>
            </a:r>
            <a:endParaRPr lang="en-US" altLang="ko-KR" sz="2000" dirty="0"/>
          </a:p>
          <a:p>
            <a:pPr lvl="1"/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경북대학교 백낙훈 교수</a:t>
            </a:r>
            <a:endParaRPr lang="en-US" altLang="ko-KR" sz="160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아주대학교 이환용 교수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en-US" altLang="ko-KR" sz="1600">
                <a:solidFill>
                  <a:schemeClr val="tx1">
                    <a:lumMod val="85000"/>
                  </a:schemeClr>
                </a:solidFill>
              </a:rPr>
              <a:t>WebGL 1 </a:t>
            </a:r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을 공부한 사람들에게 </a:t>
            </a:r>
            <a:r>
              <a:rPr lang="en-US" altLang="ko-KR" sz="1600">
                <a:solidFill>
                  <a:schemeClr val="tx1">
                    <a:lumMod val="85000"/>
                  </a:schemeClr>
                </a:solidFill>
              </a:rPr>
              <a:t>WebGL 2 </a:t>
            </a:r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변경된 기능을 소개</a:t>
            </a:r>
            <a:b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</a:br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ko-KR" altLang="en-US" sz="2000" dirty="0"/>
              <a:t>사전 준비</a:t>
            </a:r>
            <a:endParaRPr lang="en-US" altLang="ko-KR" sz="2000" dirty="0"/>
          </a:p>
          <a:p>
            <a:pPr lvl="1"/>
            <a:r>
              <a:rPr lang="en-US" altLang="ko-KR" sz="1600">
                <a:solidFill>
                  <a:srgbClr val="FFC000"/>
                </a:solidFill>
                <a:latin typeface="+mn-ea"/>
              </a:rPr>
              <a:t>WebGL 1.0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튜토리얼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– YouTube </a:t>
            </a:r>
            <a:r>
              <a:rPr lang="en-US" altLang="ko-KR" sz="1600">
                <a:solidFill>
                  <a:srgbClr val="FFC000"/>
                </a:solidFill>
                <a:hlinkClick r:id="rId3"/>
              </a:rPr>
              <a:t>https://www.youtube.com/playlist?list=PLKseYrrlvWNqmtCMZyoraXIAG2F0sG2o7</a:t>
            </a:r>
            <a:r>
              <a:rPr lang="en-US" altLang="ko-KR" sz="1600">
                <a:solidFill>
                  <a:srgbClr val="FFC000"/>
                </a:solidFill>
              </a:rPr>
              <a:t> 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FFC000"/>
                </a:solidFill>
                <a:latin typeface="+mn-ea"/>
              </a:rPr>
              <a:t>JavaScript Language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기능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FFC000"/>
                </a:solidFill>
                <a:latin typeface="+mn-ea"/>
              </a:rPr>
              <a:t>로컬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Web Server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설치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– Python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설치 권장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marL="342900" lvl="1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703E5-F787-C1C8-FD34-184EC126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190C4-77C1-E577-C0B5-65619484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Part 1 – Introduction</a:t>
            </a:r>
          </a:p>
          <a:p>
            <a:pPr lvl="1"/>
            <a:r>
              <a:rPr lang="en-US" altLang="ko-KR"/>
              <a:t>[W01] – context changed to webgl2</a:t>
            </a:r>
          </a:p>
          <a:p>
            <a:r>
              <a:rPr lang="en-US" altLang="ko-KR"/>
              <a:t>Part 2 – GLSL</a:t>
            </a:r>
            <a:r>
              <a:rPr lang="ko-KR" altLang="en-US"/>
              <a:t> </a:t>
            </a:r>
            <a:r>
              <a:rPr lang="en-US" altLang="ko-KR"/>
              <a:t>3.00</a:t>
            </a:r>
          </a:p>
          <a:p>
            <a:pPr lvl="1"/>
            <a:r>
              <a:rPr lang="en-US" altLang="ko-KR"/>
              <a:t>[W02] – Hello triangle</a:t>
            </a:r>
            <a:r>
              <a:rPr lang="ko-KR" altLang="en-US"/>
              <a:t>의 </a:t>
            </a:r>
            <a:r>
              <a:rPr lang="en-US" altLang="ko-KR"/>
              <a:t>shader code</a:t>
            </a:r>
            <a:r>
              <a:rPr lang="ko-KR" altLang="en-US"/>
              <a:t>를 </a:t>
            </a:r>
            <a:r>
              <a:rPr lang="en-US" altLang="ko-KR"/>
              <a:t>glsl 3.00 </a:t>
            </a:r>
            <a:r>
              <a:rPr lang="ko-KR" altLang="en-US"/>
              <a:t>으로 바꾸기</a:t>
            </a:r>
            <a:endParaRPr lang="en-US" altLang="ko-KR"/>
          </a:p>
          <a:p>
            <a:r>
              <a:rPr lang="en-US" altLang="ko-KR"/>
              <a:t>Part 3 – WebGL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의 유용한 기능</a:t>
            </a:r>
            <a:endParaRPr lang="en-US" altLang="ko-KR"/>
          </a:p>
          <a:p>
            <a:pPr lvl="1"/>
            <a:r>
              <a:rPr lang="en-US" altLang="ko-KR"/>
              <a:t>[W03] – Not power of 2 texture size, Floating point texture</a:t>
            </a:r>
          </a:p>
          <a:p>
            <a:pPr lvl="1"/>
            <a:r>
              <a:rPr lang="en-US" altLang="ko-KR"/>
              <a:t>[W04] – Using texture in Vertex Shader</a:t>
            </a:r>
          </a:p>
          <a:p>
            <a:pPr lvl="1"/>
            <a:r>
              <a:rPr lang="en-US" altLang="ko-KR"/>
              <a:t>[W05] – Transform feedback</a:t>
            </a:r>
          </a:p>
          <a:p>
            <a:r>
              <a:rPr lang="en-US" altLang="ko-KR"/>
              <a:t>Part 4 – WebGL 2 Rendering – fbo, rbo</a:t>
            </a:r>
          </a:p>
          <a:p>
            <a:pPr lvl="1"/>
            <a:r>
              <a:rPr lang="en-US" altLang="ko-KR"/>
              <a:t>[W06] – fbo, rbo </a:t>
            </a:r>
          </a:p>
          <a:p>
            <a:pPr lvl="1"/>
            <a:r>
              <a:rPr lang="en-US" altLang="ko-KR"/>
              <a:t>[W07] – render</a:t>
            </a:r>
            <a:r>
              <a:rPr lang="ko-KR" altLang="en-US"/>
              <a:t> </a:t>
            </a:r>
            <a:r>
              <a:rPr lang="en-US" altLang="ko-KR"/>
              <a:t>to texture</a:t>
            </a:r>
          </a:p>
        </p:txBody>
      </p:sp>
    </p:spTree>
    <p:extLst>
      <p:ext uri="{BB962C8B-B14F-4D97-AF65-F5344CB8AC3E}">
        <p14:creationId xmlns:p14="http://schemas.microsoft.com/office/powerpoint/2010/main" val="275903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B26908-1297-CB8F-7D37-9810011DB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B1065-4DBE-F81B-BA4E-A8B14271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PPT </a:t>
            </a:r>
            <a:r>
              <a:rPr lang="ko-KR" altLang="en-US"/>
              <a:t>설정 </a:t>
            </a:r>
            <a:r>
              <a:rPr lang="en-US" altLang="ko-KR"/>
              <a:t>(</a:t>
            </a:r>
            <a:r>
              <a:rPr lang="ko-KR" altLang="en-US"/>
              <a:t>이 슬라이드는 쇼에 안보임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E0B10-A7B6-AC07-92B3-827820F6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반드시 다음 </a:t>
            </a:r>
            <a:r>
              <a:rPr lang="en-US" altLang="ko-KR" dirty="0"/>
              <a:t>2</a:t>
            </a:r>
            <a:r>
              <a:rPr lang="ko-KR" altLang="en-US" dirty="0"/>
              <a:t>개 슬라이드를 음악과 함께 캡처해서 동영상에 포함해야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SWTT </a:t>
            </a:r>
            <a:r>
              <a:rPr lang="ko-KR" altLang="en-US" dirty="0"/>
              <a:t>라이선스</a:t>
            </a:r>
            <a:endParaRPr lang="en-US" altLang="ko-KR" dirty="0"/>
          </a:p>
          <a:p>
            <a:pPr lvl="1"/>
            <a:r>
              <a:rPr lang="ko-KR" altLang="en-US" dirty="0"/>
              <a:t>소중사업 사사 문구 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맨 첫 타이틀이 이상하게 나오면 아래 글꼴을 설치하세요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https://fontzone.net/font-details/</a:t>
            </a:r>
            <a:r>
              <a:rPr lang="en-US" altLang="ko-KR">
                <a:hlinkClick r:id="rId2"/>
              </a:rPr>
              <a:t>ar-hermann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나눔고딕 글꼴과 </a:t>
            </a:r>
            <a:r>
              <a:rPr lang="en-US" altLang="ko-KR"/>
              <a:t>D2Coding </a:t>
            </a:r>
            <a:r>
              <a:rPr lang="ko-KR" altLang="en-US"/>
              <a:t>글꼴 </a:t>
            </a:r>
            <a:r>
              <a:rPr lang="en-US" altLang="ko-KR"/>
              <a:t>- </a:t>
            </a:r>
            <a:r>
              <a:rPr lang="en-US" altLang="ko-KR">
                <a:hlinkClick r:id="rId3"/>
              </a:rPr>
              <a:t>https://hangeul.naver.com/font</a:t>
            </a:r>
            <a:r>
              <a:rPr lang="en-US" altLang="ko-KR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Mac </a:t>
            </a:r>
            <a:r>
              <a:rPr lang="ko-KR" altLang="en-US" dirty="0"/>
              <a:t>사용자는 </a:t>
            </a:r>
            <a:r>
              <a:rPr lang="en-US" altLang="ko-KR" dirty="0"/>
              <a:t> </a:t>
            </a:r>
            <a:r>
              <a:rPr lang="ko-KR" altLang="en-US" dirty="0" err="1"/>
              <a:t>나눔고딕코딩</a:t>
            </a:r>
            <a:r>
              <a:rPr lang="en-US" altLang="ko-KR" dirty="0"/>
              <a:t> </a:t>
            </a:r>
            <a:r>
              <a:rPr lang="ko-KR" altLang="en-US" dirty="0"/>
              <a:t>글꼴을 설치해야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0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327E5-BCFF-79D2-8429-CCF870C6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WebGL 2 </a:t>
            </a:r>
            <a:r>
              <a:rPr lang="ko-KR" altLang="en-US"/>
              <a:t>소개 </a:t>
            </a:r>
            <a:r>
              <a:rPr lang="en-US" altLang="ko-KR"/>
              <a:t>- History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8DE252-B8A4-B269-62DC-1B1225B41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56" y="1107535"/>
            <a:ext cx="6308344" cy="354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9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WebGL 2 </a:t>
            </a:r>
            <a:r>
              <a:rPr lang="ko-KR" altLang="en-US"/>
              <a:t>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E1624-DBC9-9DBE-EDD6-B01F83A7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WebGL 2 </a:t>
            </a:r>
            <a:r>
              <a:rPr lang="ko-KR" altLang="en-US"/>
              <a:t>를 지원하는 웹 브라우저</a:t>
            </a:r>
            <a:endParaRPr lang="en-US" altLang="ko-KR" dirty="0"/>
          </a:p>
          <a:p>
            <a:pPr lvl="2"/>
            <a:r>
              <a:rPr lang="en-US" altLang="ko-KR"/>
              <a:t>Chrome, Safari, Edge, etc. </a:t>
            </a:r>
            <a:endParaRPr lang="en-US" altLang="ko-KR" dirty="0"/>
          </a:p>
          <a:p>
            <a:r>
              <a:rPr lang="ko-KR" altLang="en-US"/>
              <a:t>로컬 웹 서버</a:t>
            </a:r>
            <a:endParaRPr lang="en-US" altLang="ko-KR"/>
          </a:p>
          <a:p>
            <a:pPr lvl="1"/>
            <a:r>
              <a:rPr lang="en-US" altLang="ko-KR"/>
              <a:t>python</a:t>
            </a:r>
            <a:r>
              <a:rPr lang="ko-KR" altLang="en-US"/>
              <a:t> 설치 </a:t>
            </a:r>
            <a:r>
              <a:rPr lang="en-US" altLang="ko-KR"/>
              <a:t>&amp;</a:t>
            </a:r>
            <a:r>
              <a:rPr lang="ko-KR" altLang="en-US"/>
              <a:t> 로컬 웹 서버</a:t>
            </a:r>
            <a:endParaRPr lang="en-US" altLang="ko-KR"/>
          </a:p>
          <a:p>
            <a:pPr lvl="2"/>
            <a:r>
              <a:rPr lang="en-US" altLang="ko-KR"/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python –m http.server 8000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/>
              <a:t>코드 편집기</a:t>
            </a:r>
            <a:endParaRPr lang="en-US" altLang="ko-KR"/>
          </a:p>
          <a:p>
            <a:pPr lvl="1"/>
            <a:r>
              <a:rPr lang="en-US" altLang="ko-KR"/>
              <a:t>VS Code </a:t>
            </a:r>
            <a:r>
              <a:rPr lang="ko-KR" altLang="en-US"/>
              <a:t>권장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330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31325-9089-70B5-2E57-9C662450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WebGL 2 – Web browser supports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2FD2E-C4E9-AE65-2EAB-61823C3E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https://caniuse.com/webgl2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B753A-81FB-6E8B-7A00-B67813AD7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707910"/>
            <a:ext cx="7660640" cy="30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82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10983</TotalTime>
  <Words>949</Words>
  <Application>Microsoft Office PowerPoint</Application>
  <PresentationFormat>화면 슬라이드 쇼(16:9)</PresentationFormat>
  <Paragraphs>170</Paragraphs>
  <Slides>18</Slides>
  <Notes>9</Notes>
  <HiddenSlides>1</HiddenSlides>
  <MMClips>4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AR HERMANN</vt:lpstr>
      <vt:lpstr>나눔고딕</vt:lpstr>
      <vt:lpstr>D2Coding</vt:lpstr>
      <vt:lpstr>맑은 고딕</vt:lpstr>
      <vt:lpstr>Office Theme</vt:lpstr>
      <vt:lpstr>Are you ready? [SPACE] to start</vt:lpstr>
      <vt:lpstr>PowerPoint 프레젠테이션</vt:lpstr>
      <vt:lpstr>PowerPoint 프레젠테이션</vt:lpstr>
      <vt:lpstr>WebGL 2 Tutorial (Part 1) - Introduction</vt:lpstr>
      <vt:lpstr>Program</vt:lpstr>
      <vt:lpstr>PPT 설정 (이 슬라이드는 쇼에 안보임)</vt:lpstr>
      <vt:lpstr>WebGL 2 소개 - History</vt:lpstr>
      <vt:lpstr>WebGL 2 환경 설정</vt:lpstr>
      <vt:lpstr>WebGL 2 – Web browser supports</vt:lpstr>
      <vt:lpstr>W01: WebGL 2 – Backward Compatibility</vt:lpstr>
      <vt:lpstr>WebGL 1 vs 2  - Shader, Objects</vt:lpstr>
      <vt:lpstr>WebGL 1 vs 2  - Shader, Rendering</vt:lpstr>
      <vt:lpstr>WebGL 1 vs 2  - Texture (1)</vt:lpstr>
      <vt:lpstr>WebGL 1 vs 2  - Texture (2)</vt:lpstr>
      <vt:lpstr>texture format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HyLee HyLab</cp:lastModifiedBy>
  <cp:revision>122</cp:revision>
  <dcterms:created xsi:type="dcterms:W3CDTF">2017-03-17T07:48:16Z</dcterms:created>
  <dcterms:modified xsi:type="dcterms:W3CDTF">2025-08-16T08:05:03Z</dcterms:modified>
</cp:coreProperties>
</file>