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14"/>
  </p:notesMasterIdLst>
  <p:sldIdLst>
    <p:sldId id="376" r:id="rId2"/>
    <p:sldId id="347" r:id="rId3"/>
    <p:sldId id="341" r:id="rId4"/>
    <p:sldId id="379" r:id="rId5"/>
    <p:sldId id="316" r:id="rId6"/>
    <p:sldId id="385" r:id="rId7"/>
    <p:sldId id="377" r:id="rId8"/>
    <p:sldId id="386" r:id="rId9"/>
    <p:sldId id="380" r:id="rId10"/>
    <p:sldId id="344" r:id="rId11"/>
    <p:sldId id="349" r:id="rId12"/>
    <p:sldId id="378" r:id="rId13"/>
  </p:sldIdLst>
  <p:sldSz cx="9144000" cy="5143500" type="screen16x9"/>
  <p:notesSz cx="6858000" cy="9144000"/>
  <p:embeddedFontLst>
    <p:embeddedFont>
      <p:font typeface="AR HERMANN" panose="020B0600000101010101" charset="0"/>
      <p:regular r:id="rId15"/>
    </p:embeddedFont>
    <p:embeddedFont>
      <p:font typeface="D2Coding" panose="020B0609020101020101" pitchFamily="49" charset="-127"/>
      <p:regular r:id="rId16"/>
      <p:bold r:id="rId17"/>
    </p:embeddedFont>
    <p:embeddedFont>
      <p:font typeface="나눔고딕" panose="020D0604000000000000" pitchFamily="50" charset="-127"/>
      <p:regular r:id="rId18"/>
      <p:bold r:id="rId19"/>
    </p:embeddedFont>
    <p:embeddedFont>
      <p:font typeface="맑은 고딕" panose="020B0503020000020004" pitchFamily="50" charset="-127"/>
      <p:regular r:id="rId20"/>
      <p:bold r:id="rId21"/>
    </p:embeddedFont>
  </p:embeddedFontLst>
  <p:custDataLst>
    <p:tags r:id="rId2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0" autoAdjust="0"/>
    <p:restoredTop sz="78075" autoAdjust="0"/>
  </p:normalViewPr>
  <p:slideViewPr>
    <p:cSldViewPr snapToGrid="0">
      <p:cViewPr varScale="1">
        <p:scale>
          <a:sx n="125" d="100"/>
          <a:sy n="125" d="100"/>
        </p:scale>
        <p:origin x="38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F6C2B-BA23-4B6F-A16C-E83E1A24F26C}" type="datetimeFigureOut">
              <a:rPr lang="ko-KR" altLang="en-US" smtClean="0"/>
              <a:t>2025-08-16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09C8C-1C0B-460F-A188-A3D13441D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145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21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766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8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372BD1-829F-ADE4-0BAC-39642BA97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AE8839C-5BBC-407E-351C-5CD22B5E3C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317A639-7D7B-1635-0261-F47C99D6C2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const ext = gl.getExtension('OES_element_index_uint');</a:t>
            </a:r>
          </a:p>
          <a:p>
            <a:r>
              <a:rPr lang="en-US" altLang="ko-KR"/>
              <a:t>if (ext) {</a:t>
            </a:r>
          </a:p>
          <a:p>
            <a:r>
              <a:rPr lang="en-US" altLang="ko-KR"/>
              <a:t>    // Now you can use gl.UNSIGNED_INT in drawElements}</a:t>
            </a:r>
          </a:p>
          <a:p>
            <a:endParaRPr lang="en-US" altLang="ko-KR"/>
          </a:p>
          <a:p>
            <a:r>
              <a:rPr lang="en-US" altLang="ko-KR"/>
              <a:t>createVertexArray()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87D62B-75C7-5568-1F39-D64C9907AC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218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const ext = gl.getExtension('OES_element_index_uint');</a:t>
            </a:r>
          </a:p>
          <a:p>
            <a:r>
              <a:rPr lang="en-US" altLang="ko-KR"/>
              <a:t>if (ext) {</a:t>
            </a:r>
          </a:p>
          <a:p>
            <a:r>
              <a:rPr lang="en-US" altLang="ko-KR"/>
              <a:t>    // Now you can use gl.UNSIGNED_INT in drawElements}</a:t>
            </a:r>
          </a:p>
          <a:p>
            <a:endParaRPr lang="en-US" altLang="ko-KR"/>
          </a:p>
          <a:p>
            <a:r>
              <a:rPr lang="en-US" altLang="ko-KR"/>
              <a:t>createVertexArray()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948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985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>
                <a:solidFill>
                  <a:srgbClr val="00B0F0"/>
                </a:solidFill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>
                <a:solidFill>
                  <a:srgbClr val="92D05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51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07168"/>
            <a:ext cx="7886700" cy="3623912"/>
          </a:xfrm>
        </p:spPr>
        <p:txBody>
          <a:bodyPr/>
          <a:lstStyle>
            <a:lvl1pPr>
              <a:defRPr>
                <a:solidFill>
                  <a:srgbClr val="92D050"/>
                </a:solidFill>
              </a:defRPr>
            </a:lvl1pPr>
            <a:lvl2pPr>
              <a:defRPr>
                <a:solidFill>
                  <a:srgbClr val="00B0F0"/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23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>
                <a:solidFill>
                  <a:srgbClr val="00B0F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rgbClr val="92D050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16149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92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7168"/>
            <a:ext cx="7886700" cy="3425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60751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b="1" i="0" u="none" kern="1200">
          <a:solidFill>
            <a:srgbClr val="FFC000"/>
          </a:solidFill>
          <a:latin typeface="+mn-ea"/>
          <a:ea typeface="+mn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rgbClr val="00B0F0"/>
          </a:solidFill>
          <a:latin typeface="+mn-ea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b="0" i="0" u="none" kern="1200">
          <a:solidFill>
            <a:srgbClr val="92D050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ea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ea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ea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hyperlink" Target="https://www.youtube.com/c/SoftwareToolTime" TargetMode="External"/><Relationship Id="rId10" Type="http://schemas.openxmlformats.org/officeDocument/2006/relationships/image" Target="../media/image5.png"/><Relationship Id="rId4" Type="http://schemas.openxmlformats.org/officeDocument/2006/relationships/notesSlide" Target="../notesSlides/notesSlide6.xml"/><Relationship Id="rId9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4.png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4.pn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KseYrrlvWNqmtCMZyoraXIAG2F0sG2o7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2437C-04F3-4742-88FA-75438542E8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0" dirty="0">
                <a:solidFill>
                  <a:schemeClr val="tx2">
                    <a:lumMod val="50000"/>
                  </a:schemeClr>
                </a:solidFill>
              </a:rPr>
              <a:t>Are you </a:t>
            </a:r>
            <a:r>
              <a:rPr lang="en-US" altLang="ko-KR" b="0">
                <a:solidFill>
                  <a:schemeClr val="tx2">
                    <a:lumMod val="50000"/>
                  </a:schemeClr>
                </a:solidFill>
              </a:rPr>
              <a:t>ready?</a:t>
            </a:r>
            <a:br>
              <a:rPr lang="en-US" altLang="ko-KR" b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altLang="ko-KR" b="0">
                <a:solidFill>
                  <a:schemeClr val="tx2">
                    <a:lumMod val="50000"/>
                  </a:schemeClr>
                </a:solidFill>
              </a:rPr>
              <a:t>[SPACE] to start</a:t>
            </a:r>
            <a:endParaRPr lang="ko-KR" altLang="en-US" b="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010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8650" y="579782"/>
            <a:ext cx="7886700" cy="405294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altLang="ko-KR" sz="2000">
              <a:solidFill>
                <a:srgbClr val="FFFF00"/>
              </a:solidFill>
              <a:latin typeface="+mn-ea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altLang="ko-KR" sz="2000">
              <a:solidFill>
                <a:srgbClr val="FFFF00"/>
              </a:solidFill>
              <a:latin typeface="+mn-ea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altLang="ko-KR" sz="2000">
              <a:solidFill>
                <a:srgbClr val="FFFF00"/>
              </a:solidFill>
              <a:latin typeface="+mn-ea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sz="2000">
                <a:solidFill>
                  <a:srgbClr val="FFFF00"/>
                </a:solidFill>
                <a:latin typeface="+mn-ea"/>
                <a:cs typeface="Arial" panose="020B0604020202020204" pitchFamily="34" charset="0"/>
              </a:rPr>
              <a:t>Software </a:t>
            </a:r>
            <a:r>
              <a:rPr lang="en-US" altLang="ko-KR" sz="2000" dirty="0">
                <a:solidFill>
                  <a:srgbClr val="FFFF00"/>
                </a:solidFill>
                <a:latin typeface="+mn-ea"/>
                <a:cs typeface="Arial" panose="020B0604020202020204" pitchFamily="34" charset="0"/>
              </a:rPr>
              <a:t>Tool Time (</a:t>
            </a:r>
            <a:r>
              <a:rPr lang="ko-KR" altLang="en-US" sz="2000" dirty="0">
                <a:solidFill>
                  <a:srgbClr val="FFFF00"/>
                </a:solidFill>
                <a:latin typeface="+mn-ea"/>
                <a:cs typeface="Arial" panose="020B0604020202020204" pitchFamily="34" charset="0"/>
              </a:rPr>
              <a:t>소프트웨어 툴 타임</a:t>
            </a:r>
            <a:r>
              <a:rPr lang="en-US" altLang="ko-KR" sz="2000" dirty="0">
                <a:solidFill>
                  <a:srgbClr val="FFFF00"/>
                </a:solidFill>
                <a:latin typeface="+mn-ea"/>
                <a:cs typeface="Arial" panose="020B0604020202020204" pitchFamily="34" charset="0"/>
              </a:rPr>
              <a:t>)</a:t>
            </a:r>
          </a:p>
          <a:p>
            <a:pPr marL="0" indent="0" algn="ctr">
              <a:buNone/>
            </a:pPr>
            <a:r>
              <a:rPr lang="en-US" altLang="ko-KR" sz="1600" dirty="0">
                <a:latin typeface="+mn-ea"/>
                <a:cs typeface="Arial" panose="020B0604020202020204" pitchFamily="34" charset="0"/>
              </a:rPr>
              <a:t>(CC-BY-NC 4.0</a:t>
            </a:r>
            <a:r>
              <a:rPr lang="en-US" altLang="ko-KR" sz="1600">
                <a:latin typeface="+mn-ea"/>
                <a:cs typeface="Arial" panose="020B0604020202020204" pitchFamily="34" charset="0"/>
              </a:rPr>
              <a:t>) KNU and Ajou Univ.</a:t>
            </a:r>
            <a:endParaRPr lang="en-US" altLang="ko-KR" sz="1600" dirty="0">
              <a:latin typeface="+mn-ea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sz="1600" dirty="0">
                <a:latin typeface="+mn-ea"/>
                <a:cs typeface="Arial" panose="020B0604020202020204" pitchFamily="34" charset="0"/>
              </a:rPr>
              <a:t>Visit “Software Tool Time” channel in YouTube :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https://www.youtube.com/c/SoftwareToolTime</a:t>
            </a:r>
            <a:r>
              <a:rPr lang="en-US" altLang="ko-KR" sz="1600" dirty="0">
                <a:latin typeface="+mn-ea"/>
                <a:cs typeface="Arial" panose="020B0604020202020204" pitchFamily="34" charset="0"/>
              </a:rPr>
              <a:t> </a:t>
            </a:r>
            <a:b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  <a:cs typeface="Arial" panose="020B0604020202020204" pitchFamily="34" charset="0"/>
              </a:rPr>
            </a:br>
            <a:endParaRPr lang="en-US" altLang="ko-KR" sz="1600" dirty="0">
              <a:solidFill>
                <a:schemeClr val="accent4">
                  <a:lumMod val="60000"/>
                  <a:lumOff val="4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All product names, trademarks, and/or company names are used solely for identification and belong to their respective owners.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“Software Tool Time” video is licensed to the public under a Creative Commons Attribution 4.0 License  (https://creativecommons.org/license/by/4.0/) 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Twin </a:t>
            </a:r>
            <a:r>
              <a:rPr lang="en-US" altLang="ko-KR" sz="1500" dirty="0" err="1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Musicom’s</a:t>
            </a:r>
            <a:r>
              <a:rPr lang="ko-KR" altLang="en-US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African Drums (Sting) is licensed to the to the public under a Creative Commons Attribution 4.0 License (Artist: http://www.twinmusicom.org/)</a:t>
            </a:r>
          </a:p>
        </p:txBody>
      </p:sp>
      <p:pic>
        <p:nvPicPr>
          <p:cNvPr id="2050" name="Picture 2" descr="Creative Commons">
            <a:extLst>
              <a:ext uri="{FF2B5EF4-FFF2-40B4-BE49-F238E27FC236}">
                <a16:creationId xmlns:a16="http://schemas.microsoft.com/office/drawing/2014/main" id="{6AE06B9F-FD0B-4C77-AC7E-03A6408D6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632723"/>
            <a:ext cx="1159042" cy="28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African Drums (Sting) - Twin Musicom_6sec">
            <a:hlinkClick r:id="" action="ppaction://media"/>
            <a:extLst>
              <a:ext uri="{FF2B5EF4-FFF2-40B4-BE49-F238E27FC236}">
                <a16:creationId xmlns:a16="http://schemas.microsoft.com/office/drawing/2014/main" id="{B87ECA76-32A7-4267-9D4E-8F36C49682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224338" y="5532524"/>
            <a:ext cx="347662" cy="34766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C70FF6EA-A66C-DAF1-62D9-2E8238C454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28270" y="446073"/>
            <a:ext cx="636156" cy="648273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DCD033A-4356-5AC6-9660-114BA261C26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84423" y="446073"/>
            <a:ext cx="651769" cy="651769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4121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5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5D3E755-EA4E-99A9-6B95-5D47E3DCC6CD}"/>
              </a:ext>
            </a:extLst>
          </p:cNvPr>
          <p:cNvSpPr/>
          <p:nvPr/>
        </p:nvSpPr>
        <p:spPr>
          <a:xfrm>
            <a:off x="0" y="0"/>
            <a:ext cx="9144000" cy="399205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A7DB02-830E-812D-5F2F-11E3AF44F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391507"/>
            <a:ext cx="7886700" cy="2241215"/>
          </a:xfrm>
        </p:spPr>
        <p:txBody>
          <a:bodyPr>
            <a:normAutofit/>
          </a:bodyPr>
          <a:lstStyle/>
          <a:p>
            <a:pPr marL="0" indent="0" algn="ctr">
              <a:lnSpc>
                <a:spcPts val="1320"/>
              </a:lnSpc>
              <a:buNone/>
            </a:pPr>
            <a:r>
              <a:rPr lang="ko-KR" altLang="en-US" sz="1100">
                <a:solidFill>
                  <a:schemeClr val="bg1">
                    <a:lumMod val="50000"/>
                    <a:lumOff val="50000"/>
                  </a:schemeClr>
                </a:solidFill>
              </a:rPr>
              <a:t>본 영상은 </a:t>
            </a:r>
            <a:r>
              <a:rPr lang="en-US" altLang="ko-KR" sz="1100">
                <a:solidFill>
                  <a:schemeClr val="bg1">
                    <a:lumMod val="50000"/>
                    <a:lumOff val="50000"/>
                  </a:schemeClr>
                </a:solidFill>
              </a:rPr>
              <a:t>2021,2022</a:t>
            </a:r>
            <a:r>
              <a:rPr lang="ko-KR" altLang="en-US" sz="1100">
                <a:solidFill>
                  <a:schemeClr val="bg1">
                    <a:lumMod val="50000"/>
                    <a:lumOff val="50000"/>
                  </a:schemeClr>
                </a:solidFill>
              </a:rPr>
              <a:t>년도 과학기술정보통신부 및 정보통신기획평가원에서 지원하는 </a:t>
            </a:r>
            <a:r>
              <a:rPr lang="en-US" altLang="ko-KR" sz="1100">
                <a:solidFill>
                  <a:schemeClr val="bg1">
                    <a:lumMod val="50000"/>
                    <a:lumOff val="50000"/>
                  </a:schemeClr>
                </a:solidFill>
              </a:rPr>
              <a:t>SW</a:t>
            </a:r>
            <a:r>
              <a:rPr lang="ko-KR" altLang="en-US" sz="1100">
                <a:solidFill>
                  <a:schemeClr val="bg1">
                    <a:lumMod val="50000"/>
                    <a:lumOff val="50000"/>
                  </a:schemeClr>
                </a:solidFill>
              </a:rPr>
              <a:t>중심대학사업의 결과물 입니다</a:t>
            </a:r>
            <a:r>
              <a:rPr lang="en-US" altLang="ko-KR" sz="1100">
                <a:solidFill>
                  <a:schemeClr val="bg1">
                    <a:lumMod val="50000"/>
                    <a:lumOff val="50000"/>
                  </a:schemeClr>
                </a:solidFill>
              </a:rPr>
              <a:t>. </a:t>
            </a:r>
          </a:p>
          <a:p>
            <a:pPr marL="0" indent="0" algn="ctr">
              <a:lnSpc>
                <a:spcPts val="1320"/>
              </a:lnSpc>
              <a:buNone/>
            </a:pPr>
            <a:r>
              <a:rPr lang="ko-KR" altLang="en-US" sz="1100">
                <a:solidFill>
                  <a:schemeClr val="bg1">
                    <a:lumMod val="50000"/>
                    <a:lumOff val="50000"/>
                  </a:schemeClr>
                </a:solidFill>
              </a:rPr>
              <a:t>본 영상의 내용을 전재할 수 없으며</a:t>
            </a:r>
            <a:r>
              <a:rPr lang="en-US" altLang="ko-KR" sz="1100">
                <a:solidFill>
                  <a:schemeClr val="bg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100">
                <a:solidFill>
                  <a:schemeClr val="bg1">
                    <a:lumMod val="50000"/>
                    <a:lumOff val="50000"/>
                  </a:schemeClr>
                </a:solidFill>
              </a:rPr>
              <a:t>인용할 때에는 반드시 과학기술정보통신부와 정보통신기획평가원의 </a:t>
            </a:r>
            <a:r>
              <a:rPr lang="en-US" altLang="ko-KR" sz="1100">
                <a:solidFill>
                  <a:schemeClr val="bg1">
                    <a:lumMod val="50000"/>
                    <a:lumOff val="50000"/>
                  </a:schemeClr>
                </a:solidFill>
              </a:rPr>
              <a:t>'SW</a:t>
            </a:r>
            <a:r>
              <a:rPr lang="ko-KR" altLang="en-US" sz="1100">
                <a:solidFill>
                  <a:schemeClr val="bg1">
                    <a:lumMod val="50000"/>
                    <a:lumOff val="50000"/>
                  </a:schemeClr>
                </a:solidFill>
              </a:rPr>
              <a:t>중심대학사업</a:t>
            </a:r>
            <a:r>
              <a:rPr lang="en-US" altLang="ko-KR" sz="1100">
                <a:solidFill>
                  <a:schemeClr val="bg1">
                    <a:lumMod val="50000"/>
                    <a:lumOff val="50000"/>
                  </a:schemeClr>
                </a:solidFill>
              </a:rPr>
              <a:t>'</a:t>
            </a:r>
            <a:r>
              <a:rPr lang="ko-KR" altLang="en-US" sz="1100">
                <a:solidFill>
                  <a:schemeClr val="bg1">
                    <a:lumMod val="50000"/>
                    <a:lumOff val="50000"/>
                  </a:schemeClr>
                </a:solidFill>
              </a:rPr>
              <a:t>의 </a:t>
            </a:r>
            <a:br>
              <a:rPr lang="en-US" altLang="ko-KR" sz="110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ko-KR" altLang="en-US" sz="1100">
                <a:solidFill>
                  <a:schemeClr val="bg1">
                    <a:lumMod val="50000"/>
                    <a:lumOff val="50000"/>
                  </a:schemeClr>
                </a:solidFill>
              </a:rPr>
              <a:t>결과물이라는 출처를 밝혀야 합니다</a:t>
            </a:r>
            <a:r>
              <a:rPr lang="en-US" altLang="ko-KR" sz="1100">
                <a:solidFill>
                  <a:schemeClr val="bg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10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719298DE-1B38-0696-3250-3A49C5401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0030" y="955191"/>
            <a:ext cx="636156" cy="648273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F5BC281-2B33-FDFE-A92E-B1012F78F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6183" y="955191"/>
            <a:ext cx="651769" cy="651769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1030" name="Picture 6" descr="과기정통부·IITP, CES 2025에서 '디지털 청년인재' 도전·성장 격려 - 전자신문">
            <a:extLst>
              <a:ext uri="{FF2B5EF4-FFF2-40B4-BE49-F238E27FC236}">
                <a16:creationId xmlns:a16="http://schemas.microsoft.com/office/drawing/2014/main" id="{A163AA76-1DE4-D735-E695-713964CFD7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85" b="28517"/>
          <a:stretch>
            <a:fillRect/>
          </a:stretch>
        </p:blipFill>
        <p:spPr bwMode="auto">
          <a:xfrm>
            <a:off x="3539033" y="4249040"/>
            <a:ext cx="2065934" cy="527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33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5F74C1-D8EB-C0A8-42BA-8728F4091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FEB57-69CB-2016-C3A0-5DD18F59C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FA7FF70-47C3-949B-47A6-E0B165A41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</p:spPr>
      </p:pic>
      <p:pic>
        <p:nvPicPr>
          <p:cNvPr id="4" name="19th Floor_5sec">
            <a:hlinkClick r:id="" action="ppaction://media"/>
            <a:extLst>
              <a:ext uri="{FF2B5EF4-FFF2-40B4-BE49-F238E27FC236}">
                <a16:creationId xmlns:a16="http://schemas.microsoft.com/office/drawing/2014/main" id="{DBC2DEAB-CDD3-D3E0-C088-0F8CC428F35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368800" y="5542831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12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506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231905" y="1657440"/>
            <a:ext cx="5459975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C000"/>
                </a:solidFill>
                <a:latin typeface="AR HERMANN" panose="02000000000000000000" pitchFamily="2" charset="0"/>
              </a:rPr>
              <a:t>S</a:t>
            </a:r>
            <a:r>
              <a:rPr lang="en-US" altLang="ko-KR" sz="4000" dirty="0">
                <a:latin typeface="AR HERMANN" panose="02000000000000000000" pitchFamily="2" charset="0"/>
              </a:rPr>
              <a:t>o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  <a:latin typeface="AR HERMANN" panose="02000000000000000000" pitchFamily="2" charset="0"/>
              </a:rPr>
              <a:t>f</a:t>
            </a:r>
            <a:r>
              <a:rPr lang="en-US" altLang="ko-KR" sz="4000" dirty="0">
                <a:solidFill>
                  <a:srgbClr val="0070C0"/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 HERMANN" panose="02000000000000000000" pitchFamily="2" charset="0"/>
              </a:rPr>
              <a:t>w</a:t>
            </a:r>
            <a:r>
              <a:rPr lang="en-US" altLang="ko-KR" sz="4000" dirty="0">
                <a:latin typeface="AR HERMANN" panose="02000000000000000000" pitchFamily="2" charset="0"/>
              </a:rPr>
              <a:t>a</a:t>
            </a:r>
            <a:r>
              <a:rPr lang="en-US" altLang="ko-KR" sz="4000" dirty="0">
                <a:solidFill>
                  <a:srgbClr val="7030A0"/>
                </a:solidFill>
                <a:latin typeface="AR HERMANN" panose="02000000000000000000" pitchFamily="2" charset="0"/>
              </a:rPr>
              <a:t>r</a:t>
            </a:r>
            <a:r>
              <a:rPr lang="en-US" altLang="ko-KR" sz="4000" dirty="0">
                <a:latin typeface="AR HERMANN" panose="02000000000000000000" pitchFamily="2" charset="0"/>
              </a:rPr>
              <a:t>e </a:t>
            </a:r>
            <a:r>
              <a:rPr lang="en-US" altLang="ko-KR" sz="40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000" dirty="0">
                <a:latin typeface="AR HERMANN" panose="02000000000000000000" pitchFamily="2" charset="0"/>
              </a:rPr>
              <a:t>oo</a:t>
            </a:r>
            <a:r>
              <a:rPr lang="en-US" altLang="ko-KR" sz="4000" dirty="0">
                <a:solidFill>
                  <a:srgbClr val="00B0F0"/>
                </a:solidFill>
                <a:latin typeface="AR HERMANN" panose="02000000000000000000" pitchFamily="2" charset="0"/>
              </a:rPr>
              <a:t>l</a:t>
            </a:r>
            <a:r>
              <a:rPr lang="en-US" altLang="ko-KR" sz="4000" dirty="0">
                <a:latin typeface="AR HERMANN" panose="02000000000000000000" pitchFamily="2" charset="0"/>
              </a:rPr>
              <a:t> </a:t>
            </a:r>
            <a:r>
              <a:rPr lang="en-US" altLang="ko-KR" sz="4000" dirty="0">
                <a:solidFill>
                  <a:srgbClr val="FFC000"/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000" dirty="0">
                <a:latin typeface="AR HERMANN" panose="02000000000000000000" pitchFamily="2" charset="0"/>
              </a:rPr>
              <a:t>i</a:t>
            </a:r>
            <a:r>
              <a:rPr lang="en-US" altLang="ko-KR" sz="4000" dirty="0">
                <a:solidFill>
                  <a:schemeClr val="accent2">
                    <a:lumMod val="75000"/>
                  </a:schemeClr>
                </a:solidFill>
                <a:latin typeface="AR HERMANN" panose="02000000000000000000" pitchFamily="2" charset="0"/>
              </a:rPr>
              <a:t>m</a:t>
            </a:r>
            <a:r>
              <a:rPr lang="en-US" altLang="ko-KR" sz="4000" dirty="0">
                <a:latin typeface="AR HERMANN" panose="02000000000000000000" pitchFamily="2" charset="0"/>
              </a:rPr>
              <a:t>e</a:t>
            </a:r>
            <a:endParaRPr lang="ko-KR" altLang="en-US" sz="4000" dirty="0">
              <a:latin typeface="AR HERMANN" panose="02000000000000000000" pitchFamily="2" charset="0"/>
            </a:endParaRPr>
          </a:p>
        </p:txBody>
      </p:sp>
      <p:pic>
        <p:nvPicPr>
          <p:cNvPr id="12" name="그래픽 11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44705" y="1868423"/>
            <a:ext cx="895390" cy="912445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1026" name="Picture 2" descr="Creative Commons">
            <a:extLst>
              <a:ext uri="{FF2B5EF4-FFF2-40B4-BE49-F238E27FC236}">
                <a16:creationId xmlns:a16="http://schemas.microsoft.com/office/drawing/2014/main" id="{2DCAC4BA-2943-451C-A1DB-EBE3FE34B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847" y="2490546"/>
            <a:ext cx="1185153" cy="290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rican Drums (Sting) - Twin Musicom_6sec">
            <a:hlinkClick r:id="" action="ppaction://media"/>
            <a:extLst>
              <a:ext uri="{FF2B5EF4-FFF2-40B4-BE49-F238E27FC236}">
                <a16:creationId xmlns:a16="http://schemas.microsoft.com/office/drawing/2014/main" id="{2531412B-F6C5-4F12-9A19-53BF3016D2F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224338" y="5532524"/>
            <a:ext cx="347662" cy="34766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D8FD79F-10A3-B8CF-AB8A-3042D83AD4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1434" y="1863502"/>
            <a:ext cx="917366" cy="917366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498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5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6" presetClass="entr" presetSubtype="0" fill="hold" grpId="1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7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27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3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30" tmFilter="0, 0; 0.125,0.2665; 0.25,0.4; 0.375,0.465; 0.5,0.5;  0.625,0.535; 0.75,0.6; 0.875,0.7335; 1,1">
                                          <p:stCondLst>
                                            <p:cond delay="83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15" tmFilter="0, 0; 0.125,0.2665; 0.25,0.4; 0.375,0.465; 0.5,0.5;  0.625,0.535; 0.75,0.6; 0.875,0.7335; 1,1">
                                          <p:stCondLst>
                                            <p:cond delay="16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5" tmFilter="0, 0; 0.125,0.2665; 0.25,0.4; 0.375,0.465; 0.5,0.5;  0.625,0.535; 0.75,0.6; 0.875,0.7335; 1,1">
                                          <p:stCondLst>
                                            <p:cond delay="20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33">
                                          <p:stCondLst>
                                            <p:cond delay="81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208" decel="50000">
                                          <p:stCondLst>
                                            <p:cond delay="84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33">
                                          <p:stCondLst>
                                            <p:cond delay="164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208" decel="50000">
                                          <p:stCondLst>
                                            <p:cond delay="167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33">
                                          <p:stCondLst>
                                            <p:cond delay="205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208" decel="50000">
                                          <p:stCondLst>
                                            <p:cond delay="208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33">
                                          <p:stCondLst>
                                            <p:cond delay="226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208" decel="50000">
                                          <p:stCondLst>
                                            <p:cond delay="229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2" presetClass="emph" presetSubtype="0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Rot by="120000">
                                      <p:cBhvr>
                                        <p:cTn id="3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4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9" grpId="0"/>
      <p:bldP spid="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D56DE-5A39-4F1B-83C3-E62546E6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1CB7948-2FA1-470D-B905-245CDE99B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</p:spPr>
      </p:pic>
      <p:pic>
        <p:nvPicPr>
          <p:cNvPr id="4" name="19th Floor_5sec">
            <a:hlinkClick r:id="" action="ppaction://media"/>
            <a:extLst>
              <a:ext uri="{FF2B5EF4-FFF2-40B4-BE49-F238E27FC236}">
                <a16:creationId xmlns:a16="http://schemas.microsoft.com/office/drawing/2014/main" id="{A15257F4-4B45-4548-8245-545E0003B31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368800" y="5542831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08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506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A703E5-F787-C1C8-FD34-184EC1263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Program (plan)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5190C4-77C1-E577-C0B5-656194842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/>
              <a:t>Part 1 – Introduction</a:t>
            </a:r>
          </a:p>
          <a:p>
            <a:pPr lvl="1"/>
            <a:r>
              <a:rPr lang="en-US" altLang="ko-KR"/>
              <a:t>[W01] – context changed to webgl2</a:t>
            </a:r>
          </a:p>
          <a:p>
            <a:r>
              <a:rPr lang="en-US" altLang="ko-KR"/>
              <a:t>Part 2 – GLSL</a:t>
            </a:r>
            <a:r>
              <a:rPr lang="ko-KR" altLang="en-US"/>
              <a:t> </a:t>
            </a:r>
            <a:r>
              <a:rPr lang="en-US" altLang="ko-KR"/>
              <a:t>3.00</a:t>
            </a:r>
          </a:p>
          <a:p>
            <a:pPr lvl="1"/>
            <a:r>
              <a:rPr lang="en-US" altLang="ko-KR"/>
              <a:t>[W02] – Hello triangle</a:t>
            </a:r>
            <a:r>
              <a:rPr lang="ko-KR" altLang="en-US"/>
              <a:t>의 </a:t>
            </a:r>
            <a:r>
              <a:rPr lang="en-US" altLang="ko-KR"/>
              <a:t>shader code</a:t>
            </a:r>
            <a:r>
              <a:rPr lang="ko-KR" altLang="en-US"/>
              <a:t>를 </a:t>
            </a:r>
            <a:r>
              <a:rPr lang="en-US" altLang="ko-KR"/>
              <a:t>glsl 3.00 </a:t>
            </a:r>
            <a:r>
              <a:rPr lang="ko-KR" altLang="en-US"/>
              <a:t>으로 바꾸기</a:t>
            </a:r>
            <a:endParaRPr lang="en-US" altLang="ko-KR"/>
          </a:p>
          <a:p>
            <a:r>
              <a:rPr lang="en-US" altLang="ko-KR"/>
              <a:t>Part 3 – WebGL</a:t>
            </a:r>
            <a:r>
              <a:rPr lang="ko-KR" altLang="en-US"/>
              <a:t> </a:t>
            </a:r>
            <a:r>
              <a:rPr lang="en-US" altLang="ko-KR"/>
              <a:t>2</a:t>
            </a:r>
            <a:r>
              <a:rPr lang="ko-KR" altLang="en-US"/>
              <a:t> 의 유용한 기능</a:t>
            </a:r>
            <a:endParaRPr lang="en-US" altLang="ko-KR"/>
          </a:p>
          <a:p>
            <a:pPr lvl="1"/>
            <a:r>
              <a:rPr lang="en-US" altLang="ko-KR"/>
              <a:t>[W03] – Not power of 2 texture size</a:t>
            </a:r>
          </a:p>
          <a:p>
            <a:pPr lvl="1"/>
            <a:r>
              <a:rPr lang="en-US" altLang="ko-KR"/>
              <a:t>[W04] – Floating point texture</a:t>
            </a:r>
          </a:p>
          <a:p>
            <a:pPr lvl="1"/>
            <a:r>
              <a:rPr lang="en-US" altLang="ko-KR"/>
              <a:t>[W05] – Transform feedback</a:t>
            </a:r>
          </a:p>
          <a:p>
            <a:pPr lvl="1"/>
            <a:r>
              <a:rPr lang="en-US" altLang="ko-KR"/>
              <a:t>[W06] – Using texture in Vertex Shader</a:t>
            </a:r>
          </a:p>
          <a:p>
            <a:r>
              <a:rPr lang="en-US" altLang="ko-KR"/>
              <a:t>Part 4 – WebGL 2 Rendering </a:t>
            </a:r>
          </a:p>
          <a:p>
            <a:pPr lvl="1"/>
            <a:r>
              <a:rPr lang="en-US" altLang="ko-KR"/>
              <a:t>[W07] – Multi-target Rendering</a:t>
            </a:r>
          </a:p>
          <a:p>
            <a:pPr lvl="1"/>
            <a:r>
              <a:rPr lang="en-US" altLang="ko-KR"/>
              <a:t>[W08] – Using renderbuffer, depth buffer 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039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CCDFD-EBD7-4FD7-8F4F-A276841D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9" y="299037"/>
            <a:ext cx="7101784" cy="799582"/>
          </a:xfrm>
        </p:spPr>
        <p:txBody>
          <a:bodyPr>
            <a:noAutofit/>
          </a:bodyPr>
          <a:lstStyle/>
          <a:p>
            <a:r>
              <a:rPr lang="en-US" altLang="ko-KR" sz="2800" b="1">
                <a:solidFill>
                  <a:srgbClr val="00B0F0"/>
                </a:solidFill>
                <a:latin typeface="+mn-lt"/>
                <a:ea typeface="+mn-ea"/>
              </a:rPr>
              <a:t>WebGL 2 Tutorial (Part 2) – </a:t>
            </a:r>
            <a:r>
              <a:rPr lang="en-US" altLang="ko-KR" sz="2800">
                <a:solidFill>
                  <a:srgbClr val="00B0F0"/>
                </a:solidFill>
                <a:latin typeface="+mn-lt"/>
              </a:rPr>
              <a:t>GLSL</a:t>
            </a:r>
            <a:r>
              <a:rPr lang="ko-KR" altLang="en-US" sz="2800">
                <a:solidFill>
                  <a:srgbClr val="00B0F0"/>
                </a:solidFill>
                <a:latin typeface="+mn-lt"/>
              </a:rPr>
              <a:t> </a:t>
            </a:r>
            <a:r>
              <a:rPr lang="en-US" altLang="ko-KR" sz="2800">
                <a:solidFill>
                  <a:srgbClr val="00B0F0"/>
                </a:solidFill>
                <a:latin typeface="+mn-lt"/>
              </a:rPr>
              <a:t>3.00</a:t>
            </a:r>
            <a:endParaRPr lang="ko-KR" altLang="en-US" sz="2800" b="1" dirty="0">
              <a:solidFill>
                <a:srgbClr val="00B0F0"/>
              </a:solidFill>
              <a:latin typeface="+mn-lt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3C38BD-6602-4EC4-A99D-FC94ECF41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839" y="1159017"/>
            <a:ext cx="7302524" cy="3543612"/>
          </a:xfrm>
        </p:spPr>
        <p:txBody>
          <a:bodyPr>
            <a:normAutofit lnSpcReduction="10000"/>
          </a:bodyPr>
          <a:lstStyle/>
          <a:p>
            <a:r>
              <a:rPr lang="ko-KR" altLang="en-US" sz="2000" dirty="0"/>
              <a:t>강사</a:t>
            </a:r>
            <a:endParaRPr lang="en-US" altLang="ko-KR" sz="2000" dirty="0"/>
          </a:p>
          <a:p>
            <a:pPr lvl="1"/>
            <a:r>
              <a:rPr lang="ko-KR" altLang="en-US" sz="1600">
                <a:solidFill>
                  <a:schemeClr val="tx1">
                    <a:lumMod val="85000"/>
                  </a:schemeClr>
                </a:solidFill>
              </a:rPr>
              <a:t>경북대학교 백낙훈 교수</a:t>
            </a:r>
            <a:endParaRPr lang="en-US" altLang="ko-KR" sz="1600">
              <a:solidFill>
                <a:schemeClr val="tx1">
                  <a:lumMod val="85000"/>
                </a:schemeClr>
              </a:solidFill>
            </a:endParaRPr>
          </a:p>
          <a:p>
            <a:pPr lvl="1"/>
            <a:r>
              <a:rPr lang="ko-KR" altLang="en-US" sz="1600">
                <a:solidFill>
                  <a:schemeClr val="tx1">
                    <a:lumMod val="85000"/>
                  </a:schemeClr>
                </a:solidFill>
              </a:rPr>
              <a:t>아주대학교 이환용 교수</a:t>
            </a:r>
            <a:br>
              <a:rPr lang="en-US" altLang="ko-KR" sz="1600" dirty="0"/>
            </a:br>
            <a:endParaRPr lang="en-US" altLang="ko-KR" sz="1600" dirty="0"/>
          </a:p>
          <a:p>
            <a:r>
              <a:rPr lang="ko-KR" altLang="en-US" sz="2000" dirty="0"/>
              <a:t>목표</a:t>
            </a:r>
            <a:endParaRPr lang="en-US" altLang="ko-KR" sz="2000" dirty="0"/>
          </a:p>
          <a:p>
            <a:pPr lvl="1"/>
            <a:r>
              <a:rPr lang="en-US" altLang="ko-KR" sz="1600">
                <a:solidFill>
                  <a:schemeClr val="tx1">
                    <a:lumMod val="85000"/>
                  </a:schemeClr>
                </a:solidFill>
              </a:rPr>
              <a:t>WebGL 2 </a:t>
            </a:r>
            <a:r>
              <a:rPr lang="ko-KR" altLang="en-US" sz="1600">
                <a:solidFill>
                  <a:schemeClr val="tx1">
                    <a:lumMod val="85000"/>
                  </a:schemeClr>
                </a:solidFill>
              </a:rPr>
              <a:t>에서 사용되는 </a:t>
            </a:r>
            <a:r>
              <a:rPr lang="en-US" altLang="ko-KR" sz="1600">
                <a:solidFill>
                  <a:schemeClr val="tx1">
                    <a:lumMod val="85000"/>
                  </a:schemeClr>
                </a:solidFill>
              </a:rPr>
              <a:t>GLSL 3.00 </a:t>
            </a:r>
            <a:r>
              <a:rPr lang="ko-KR" altLang="en-US" sz="1600">
                <a:solidFill>
                  <a:schemeClr val="tx1">
                    <a:lumMod val="85000"/>
                  </a:schemeClr>
                </a:solidFill>
              </a:rPr>
              <a:t>에 대한 소개</a:t>
            </a:r>
            <a:b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</a:br>
            <a:endParaRPr lang="en-US" altLang="ko-KR" sz="1600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ko-KR" altLang="en-US" sz="2000" dirty="0"/>
              <a:t>사전 준비</a:t>
            </a:r>
            <a:endParaRPr lang="en-US" altLang="ko-KR" sz="2000" dirty="0"/>
          </a:p>
          <a:p>
            <a:pPr lvl="1"/>
            <a:r>
              <a:rPr lang="en-US" altLang="ko-KR" sz="1600">
                <a:solidFill>
                  <a:srgbClr val="FFC000"/>
                </a:solidFill>
                <a:latin typeface="+mn-ea"/>
              </a:rPr>
              <a:t>WebGL 1.0 </a:t>
            </a:r>
            <a:r>
              <a:rPr lang="ko-KR" altLang="en-US" sz="1600">
                <a:solidFill>
                  <a:srgbClr val="FFC000"/>
                </a:solidFill>
                <a:latin typeface="+mn-ea"/>
              </a:rPr>
              <a:t>튜토리얼 </a:t>
            </a:r>
            <a:r>
              <a:rPr lang="en-US" altLang="ko-KR" sz="1600">
                <a:solidFill>
                  <a:srgbClr val="FFC000"/>
                </a:solidFill>
                <a:latin typeface="+mn-ea"/>
              </a:rPr>
              <a:t>– YouTube </a:t>
            </a:r>
            <a:r>
              <a:rPr lang="en-US" altLang="ko-KR" sz="1600">
                <a:solidFill>
                  <a:srgbClr val="FFC000"/>
                </a:solidFill>
                <a:latin typeface="+mn-ea"/>
                <a:hlinkClick r:id="rId3"/>
              </a:rPr>
              <a:t>Link</a:t>
            </a:r>
            <a:endParaRPr lang="en-US" altLang="ko-KR" sz="1600">
              <a:solidFill>
                <a:srgbClr val="FFC000"/>
              </a:solidFill>
              <a:latin typeface="+mn-ea"/>
            </a:endParaRPr>
          </a:p>
          <a:p>
            <a:pPr lvl="1"/>
            <a:r>
              <a:rPr lang="en-US" altLang="ko-KR" sz="1600">
                <a:solidFill>
                  <a:srgbClr val="FFC000"/>
                </a:solidFill>
                <a:latin typeface="+mn-ea"/>
              </a:rPr>
              <a:t>JavaScript Language </a:t>
            </a:r>
            <a:r>
              <a:rPr lang="ko-KR" altLang="en-US" sz="1600">
                <a:solidFill>
                  <a:srgbClr val="FFC000"/>
                </a:solidFill>
                <a:latin typeface="+mn-ea"/>
              </a:rPr>
              <a:t>기능</a:t>
            </a:r>
            <a:endParaRPr lang="en-US" altLang="ko-KR" sz="1600">
              <a:solidFill>
                <a:srgbClr val="FFC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FFC000"/>
                </a:solidFill>
                <a:latin typeface="+mn-ea"/>
              </a:rPr>
              <a:t>로컬 </a:t>
            </a:r>
            <a:r>
              <a:rPr lang="en-US" altLang="ko-KR" sz="1600">
                <a:solidFill>
                  <a:srgbClr val="FFC000"/>
                </a:solidFill>
                <a:latin typeface="+mn-ea"/>
              </a:rPr>
              <a:t>Web Server </a:t>
            </a:r>
            <a:r>
              <a:rPr lang="ko-KR" altLang="en-US" sz="1600">
                <a:solidFill>
                  <a:srgbClr val="FFC000"/>
                </a:solidFill>
                <a:latin typeface="+mn-ea"/>
              </a:rPr>
              <a:t>설치 </a:t>
            </a:r>
            <a:r>
              <a:rPr lang="en-US" altLang="ko-KR" sz="1600">
                <a:solidFill>
                  <a:srgbClr val="FFC000"/>
                </a:solidFill>
                <a:latin typeface="+mn-ea"/>
              </a:rPr>
              <a:t>– Python </a:t>
            </a:r>
            <a:r>
              <a:rPr lang="ko-KR" altLang="en-US" sz="1600">
                <a:solidFill>
                  <a:srgbClr val="FFC000"/>
                </a:solidFill>
                <a:latin typeface="+mn-ea"/>
              </a:rPr>
              <a:t>설치 권장</a:t>
            </a:r>
            <a:endParaRPr lang="en-US" altLang="ko-KR" sz="1600">
              <a:solidFill>
                <a:srgbClr val="FFC000"/>
              </a:solidFill>
              <a:latin typeface="+mn-ea"/>
            </a:endParaRPr>
          </a:p>
          <a:p>
            <a:pPr marL="342900" lvl="1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060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3D53F-7C55-EB0A-2D39-B5DDCD4EA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Major Difference : GLSL 1.00 vs 3.00</a:t>
            </a:r>
            <a:endParaRPr lang="ko-KR" altLang="en-US"/>
          </a:p>
        </p:txBody>
      </p:sp>
      <p:graphicFrame>
        <p:nvGraphicFramePr>
          <p:cNvPr id="6" name="내용 개체 틀 3">
            <a:extLst>
              <a:ext uri="{FF2B5EF4-FFF2-40B4-BE49-F238E27FC236}">
                <a16:creationId xmlns:a16="http://schemas.microsoft.com/office/drawing/2014/main" id="{F11A124F-FB77-8074-6064-C66AF17DF9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8406046"/>
              </p:ext>
            </p:extLst>
          </p:nvPr>
        </p:nvGraphicFramePr>
        <p:xfrm>
          <a:off x="628650" y="1206500"/>
          <a:ext cx="7995600" cy="3860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19600">
                  <a:extLst>
                    <a:ext uri="{9D8B030D-6E8A-4147-A177-3AD203B41FA5}">
                      <a16:colId xmlns:a16="http://schemas.microsoft.com/office/drawing/2014/main" val="3982536447"/>
                    </a:ext>
                  </a:extLst>
                </a:gridCol>
                <a:gridCol w="2988000">
                  <a:extLst>
                    <a:ext uri="{9D8B030D-6E8A-4147-A177-3AD203B41FA5}">
                      <a16:colId xmlns:a16="http://schemas.microsoft.com/office/drawing/2014/main" val="4198998775"/>
                    </a:ext>
                  </a:extLst>
                </a:gridCol>
                <a:gridCol w="2988000">
                  <a:extLst>
                    <a:ext uri="{9D8B030D-6E8A-4147-A177-3AD203B41FA5}">
                      <a16:colId xmlns:a16="http://schemas.microsoft.com/office/drawing/2014/main" val="1764216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Item</a:t>
                      </a:r>
                      <a:endParaRPr lang="ko-KR" altLang="en-US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GLSL 1</a:t>
                      </a:r>
                      <a:endParaRPr lang="ko-KR" altLang="en-US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GLSL 3</a:t>
                      </a:r>
                      <a:endParaRPr lang="ko-KR" altLang="en-US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33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Version Directives</a:t>
                      </a:r>
                      <a:endParaRPr lang="ko-KR" altLang="en-US" sz="1200" b="1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No need</a:t>
                      </a:r>
                      <a:endParaRPr lang="ko-KR" altLang="en-US" sz="12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#version 300 es</a:t>
                      </a:r>
                      <a:endParaRPr lang="ko-KR" altLang="en-US" sz="12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033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Attributes Definition</a:t>
                      </a:r>
                      <a:endParaRPr lang="ko-KR" altLang="en-US" sz="1200" b="1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attribute vec3 myPoints;</a:t>
                      </a:r>
                      <a:endParaRPr lang="ko-KR" altLang="en-US" sz="12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 vec3 myPoints;</a:t>
                      </a:r>
                      <a:endParaRPr lang="ko-KR" altLang="en-US" sz="12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892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Varying definition</a:t>
                      </a:r>
                      <a:endParaRPr lang="ko-KR" altLang="en-US" sz="1200" b="1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varying vec3 vNormal; //in VS</a:t>
                      </a:r>
                    </a:p>
                    <a:p>
                      <a:pPr latinLnBrk="1"/>
                      <a:r>
                        <a:rPr lang="en-US" altLang="ko-KR" sz="12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varying vec3 vNormal; //in FS</a:t>
                      </a:r>
                      <a:endParaRPr lang="ko-KR" altLang="en-US" sz="12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out vec3 vNormal; // in VS</a:t>
                      </a:r>
                    </a:p>
                    <a:p>
                      <a:pPr latinLnBrk="1"/>
                      <a:r>
                        <a:rPr lang="en-US" altLang="ko-KR" sz="12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  vec3 vNormal; // in FS</a:t>
                      </a:r>
                    </a:p>
                    <a:p>
                      <a:pPr latinLnBrk="1"/>
                      <a:r>
                        <a:rPr lang="en-US" altLang="ko-KR" sz="12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(with qualifier – smooth, flat and centroid) </a:t>
                      </a:r>
                      <a:endParaRPr lang="ko-KR" altLang="en-US" sz="12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480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No More gl_FragColor</a:t>
                      </a:r>
                      <a:endParaRPr lang="ko-KR" altLang="en-US" sz="1200" b="1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gl_FragColor=vec4(...);</a:t>
                      </a:r>
                      <a:endParaRPr lang="ko-KR" altLang="en-US" sz="12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out vec4 fragColor; //in FS</a:t>
                      </a:r>
                      <a:br>
                        <a:rPr lang="en-US" altLang="ko-KR" sz="12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altLang="ko-KR" sz="12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fragColor = vec4(...);</a:t>
                      </a:r>
                      <a:endParaRPr lang="ko-KR" altLang="en-US" sz="12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651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Texture Type Detection</a:t>
                      </a:r>
                      <a:endParaRPr lang="ko-KR" altLang="en-US" sz="1200" b="1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uniform sampler2D u2DTex;</a:t>
                      </a:r>
                    </a:p>
                    <a:p>
                      <a:pPr latinLnBrk="1"/>
                      <a:r>
                        <a:rPr lang="en-US" altLang="ko-KR" sz="11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uniform samplerCube uCubeTex;</a:t>
                      </a:r>
                    </a:p>
                    <a:p>
                      <a:pPr latinLnBrk="1"/>
                      <a:r>
                        <a:rPr lang="en-US" altLang="ko-KR" sz="11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void main(void) {</a:t>
                      </a:r>
                    </a:p>
                    <a:p>
                      <a:pPr latinLnBrk="1"/>
                      <a:r>
                        <a:rPr lang="en-US" altLang="ko-KR" sz="11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vec4 co1 = texture2D(u2DTex, ...);</a:t>
                      </a:r>
                    </a:p>
                    <a:p>
                      <a:pPr latinLnBrk="1"/>
                      <a:r>
                        <a:rPr lang="en-US" altLang="ko-KR" sz="11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vec4 co2 = textureCube(uCubeTex, ...);</a:t>
                      </a:r>
                    </a:p>
                    <a:p>
                      <a:pPr latinLnBrk="1"/>
                      <a:r>
                        <a:rPr lang="en-US" altLang="ko-KR" sz="11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}</a:t>
                      </a:r>
                      <a:endParaRPr lang="ko-KR" altLang="en-US" sz="11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uniform sampler2D u2DTex;</a:t>
                      </a:r>
                    </a:p>
                    <a:p>
                      <a:pPr latinLnBrk="1"/>
                      <a:r>
                        <a:rPr lang="en-US" altLang="ko-KR" sz="11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uniform samplerCube uCubeTex;</a:t>
                      </a:r>
                    </a:p>
                    <a:p>
                      <a:pPr latinLnBrk="1"/>
                      <a:r>
                        <a:rPr lang="en-US" altLang="ko-KR" sz="11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void main(void) {</a:t>
                      </a:r>
                    </a:p>
                    <a:p>
                      <a:pPr latinLnBrk="1"/>
                      <a:r>
                        <a:rPr lang="en-US" altLang="ko-KR" sz="11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vec4 co1 = texture(u2DTex, ...);</a:t>
                      </a:r>
                    </a:p>
                    <a:p>
                      <a:pPr latinLnBrk="1"/>
                      <a:r>
                        <a:rPr lang="en-US" altLang="ko-KR" sz="11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vec4 co2 = texture(uCubeTex, ...);</a:t>
                      </a:r>
                    </a:p>
                    <a:p>
                      <a:pPr latinLnBrk="1"/>
                      <a:r>
                        <a:rPr lang="en-US" altLang="ko-KR" sz="11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}</a:t>
                      </a:r>
                      <a:endParaRPr lang="ko-KR" altLang="en-US" sz="11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7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Precision definition</a:t>
                      </a:r>
                      <a:endParaRPr lang="ko-KR" altLang="en-US" sz="1200" b="1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there is default</a:t>
                      </a:r>
                      <a:endParaRPr lang="ko-KR" altLang="en-US" sz="11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required</a:t>
                      </a:r>
                      <a:endParaRPr lang="ko-KR" altLang="en-US" sz="11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396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3213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2FFF2-7AD7-54FB-258C-E3471DEF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W02: WebGL 2 – Change Code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59CF96-3B3F-4BD6-C09B-825D67C39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vao(vertex array object)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를 사용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WebGL 1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코드를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WebGL 2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용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GLSL 3.00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코드로 변경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W02 – GLSL 3.00 </a:t>
            </a:r>
          </a:p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GLSL </a:t>
            </a:r>
          </a:p>
          <a:p>
            <a:pPr lvl="1"/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Use Javascript  ` (backquote)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</a:p>
          <a:p>
            <a:pPr lvl="1"/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#version 300 es</a:t>
            </a:r>
          </a:p>
          <a:p>
            <a:pPr lvl="1"/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precision must be</a:t>
            </a:r>
          </a:p>
          <a:p>
            <a:pPr lvl="1"/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6878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D29848-FD45-64D2-F9CF-4D174A1C4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130F3-17DB-44D4-2C10-67D422413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GLSL 1.00 vs 3.00 - Functions</a:t>
            </a:r>
            <a:endParaRPr lang="ko-KR" altLang="en-US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67A0481E-DBA4-373C-F1C5-35B6985EC8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696802"/>
              </p:ext>
            </p:extLst>
          </p:nvPr>
        </p:nvGraphicFramePr>
        <p:xfrm>
          <a:off x="628650" y="1206500"/>
          <a:ext cx="7995600" cy="3296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19600">
                  <a:extLst>
                    <a:ext uri="{9D8B030D-6E8A-4147-A177-3AD203B41FA5}">
                      <a16:colId xmlns:a16="http://schemas.microsoft.com/office/drawing/2014/main" val="3982536447"/>
                    </a:ext>
                  </a:extLst>
                </a:gridCol>
                <a:gridCol w="2988000">
                  <a:extLst>
                    <a:ext uri="{9D8B030D-6E8A-4147-A177-3AD203B41FA5}">
                      <a16:colId xmlns:a16="http://schemas.microsoft.com/office/drawing/2014/main" val="4198998775"/>
                    </a:ext>
                  </a:extLst>
                </a:gridCol>
                <a:gridCol w="2988000">
                  <a:extLst>
                    <a:ext uri="{9D8B030D-6E8A-4147-A177-3AD203B41FA5}">
                      <a16:colId xmlns:a16="http://schemas.microsoft.com/office/drawing/2014/main" val="1764216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Item</a:t>
                      </a:r>
                      <a:endParaRPr lang="ko-KR" altLang="en-US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WebGL 1</a:t>
                      </a:r>
                      <a:endParaRPr lang="ko-KR" altLang="en-US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WebGL 2</a:t>
                      </a:r>
                      <a:endParaRPr lang="ko-KR" altLang="en-US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33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Angle and Trigonometry</a:t>
                      </a:r>
                      <a:endParaRPr lang="ko-KR" altLang="en-US" sz="1200" b="1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radians, degreesm sin, cos, tan, asin, acos, atan</a:t>
                      </a:r>
                      <a:endParaRPr lang="ko-KR" altLang="en-US" sz="12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+ sinh, cosh, tanh, asinh, acosh, atanh</a:t>
                      </a:r>
                      <a:endParaRPr lang="ko-KR" altLang="en-US" sz="12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19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Shader Matrix Functions</a:t>
                      </a:r>
                      <a:endParaRPr lang="ko-KR" altLang="en-US" sz="1200" b="1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matrixCompMult</a:t>
                      </a:r>
                      <a:endParaRPr lang="ko-KR" altLang="en-US" sz="12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+ outerProduct, tanspose, determinant, inverse</a:t>
                      </a:r>
                      <a:endParaRPr lang="ko-KR" altLang="en-US" sz="12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095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Floating point pack and unpack</a:t>
                      </a:r>
                      <a:endParaRPr lang="ko-KR" altLang="en-US" sz="1200" b="1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+ packSnorm2x16(vec2), packUnorm,… unpackSnorm2x16(uint), unparkUnorm,…</a:t>
                      </a:r>
                      <a:endParaRPr lang="ko-KR" altLang="en-US" sz="12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869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Geometric Functions</a:t>
                      </a:r>
                      <a:endParaRPr lang="ko-KR" altLang="en-US" sz="1200" b="1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length, distance, dot, cross, normalize, faceforward, reflect, refract</a:t>
                      </a:r>
                      <a:endParaRPr lang="ko-KR" altLang="en-US" sz="12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Same</a:t>
                      </a:r>
                      <a:endParaRPr lang="ko-KR" altLang="en-US" sz="12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178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Texture Lookup</a:t>
                      </a:r>
                      <a:endParaRPr lang="ko-KR" altLang="en-US" sz="1200" b="1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no</a:t>
                      </a:r>
                      <a:endParaRPr lang="ko-KR" altLang="en-US" sz="12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highp ivec2 textureSize(sampler, lod)</a:t>
                      </a:r>
                    </a:p>
                    <a:p>
                      <a:pPr latinLnBrk="1"/>
                      <a:r>
                        <a:rPr lang="en-US" altLang="ko-KR" sz="12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texture(...), textureGrad</a:t>
                      </a:r>
                      <a:endParaRPr lang="ko-KR" altLang="en-US" sz="12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338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Fragement Processing</a:t>
                      </a:r>
                    </a:p>
                    <a:p>
                      <a:pPr latinLnBrk="1"/>
                      <a:r>
                        <a:rPr lang="en-US" altLang="ko-KR" sz="1200" b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Derivatives</a:t>
                      </a:r>
                      <a:endParaRPr lang="ko-KR" altLang="en-US" sz="1200" b="1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no</a:t>
                      </a:r>
                      <a:endParaRPr lang="ko-KR" altLang="en-US" sz="12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dFdx, dFdy, fwidth</a:t>
                      </a:r>
                      <a:endParaRPr lang="ko-KR" altLang="en-US" sz="12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572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7644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5E048-CDE1-C04E-A822-56D84066A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GLSL 1.00 vs 3.00 - Functions</a:t>
            </a:r>
            <a:endParaRPr lang="ko-KR" altLang="en-US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3DB0CB5-4FE5-E1D5-4A1F-1BF120B640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6433169"/>
              </p:ext>
            </p:extLst>
          </p:nvPr>
        </p:nvGraphicFramePr>
        <p:xfrm>
          <a:off x="628650" y="1206500"/>
          <a:ext cx="7995600" cy="3423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19600">
                  <a:extLst>
                    <a:ext uri="{9D8B030D-6E8A-4147-A177-3AD203B41FA5}">
                      <a16:colId xmlns:a16="http://schemas.microsoft.com/office/drawing/2014/main" val="3982536447"/>
                    </a:ext>
                  </a:extLst>
                </a:gridCol>
                <a:gridCol w="2988000">
                  <a:extLst>
                    <a:ext uri="{9D8B030D-6E8A-4147-A177-3AD203B41FA5}">
                      <a16:colId xmlns:a16="http://schemas.microsoft.com/office/drawing/2014/main" val="4198998775"/>
                    </a:ext>
                  </a:extLst>
                </a:gridCol>
                <a:gridCol w="2988000">
                  <a:extLst>
                    <a:ext uri="{9D8B030D-6E8A-4147-A177-3AD203B41FA5}">
                      <a16:colId xmlns:a16="http://schemas.microsoft.com/office/drawing/2014/main" val="1764216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Item</a:t>
                      </a:r>
                      <a:endParaRPr lang="ko-KR" altLang="en-US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WebGL 1</a:t>
                      </a:r>
                      <a:endParaRPr lang="ko-KR" altLang="en-US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WebGL 2</a:t>
                      </a:r>
                      <a:endParaRPr lang="ko-KR" altLang="en-US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33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3D Texture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Extension</a:t>
                      </a:r>
                      <a:endParaRPr lang="ko-KR" altLang="en-US" sz="12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Always</a:t>
                      </a:r>
                      <a:endParaRPr lang="ko-KR" altLang="en-US" sz="12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892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Texture Array</a:t>
                      </a:r>
                      <a:endParaRPr lang="ko-KR" altLang="en-US" sz="1200" b="1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Extension</a:t>
                      </a:r>
                      <a:endParaRPr lang="ko-KR" altLang="en-US" sz="12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Always</a:t>
                      </a:r>
                      <a:endParaRPr lang="ko-KR" altLang="en-US" sz="12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753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Direct Texel Lookup</a:t>
                      </a:r>
                      <a:endParaRPr lang="ko-KR" altLang="en-US" sz="1200" b="1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vec4 values = texelFetch(sampler, ivec2Position, lod);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13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Depth texture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Extension</a:t>
                      </a:r>
                      <a:endParaRPr lang="ko-KR" altLang="en-US" sz="12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Always default </a:t>
                      </a:r>
                      <a:endParaRPr lang="ko-KR" altLang="en-US" sz="12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489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Texture access in VS</a:t>
                      </a:r>
                      <a:endParaRPr lang="ko-KR" altLang="en-US" sz="1200" b="1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Optional</a:t>
                      </a:r>
                      <a:endParaRPr lang="ko-KR" altLang="en-US" sz="12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At least 16</a:t>
                      </a:r>
                      <a:endParaRPr lang="ko-KR" altLang="en-US" sz="12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720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685800" rtl="0" eaLnBrk="1" latinLnBrk="1" hangingPunct="1"/>
                      <a:r>
                        <a:rPr lang="en-US" altLang="ko-KR" sz="1200" b="1" kern="120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Texture LOD</a:t>
                      </a:r>
                      <a:endParaRPr lang="ko-KR" altLang="en-US" sz="1200" b="1" kern="120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mipmap streaming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999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Shader Texture LOD</a:t>
                      </a:r>
                      <a:endParaRPr lang="ko-KR" altLang="en-US" sz="1200" b="1" kern="120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mipmap level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522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Floating point Texture</a:t>
                      </a:r>
                      <a:endParaRPr lang="ko-KR" altLang="en-US" sz="1200" b="1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Optional</a:t>
                      </a:r>
                      <a:endParaRPr lang="ko-KR" altLang="en-US" sz="12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Always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41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5311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PERSISTENCEDATA" val="MMPROD_UIPERSISTENCEDATA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2&quot;/&gt;&lt;property id=&quot;20307&quot; value=&quot;256&quot;/&gt;&lt;/object&gt;&lt;object type=&quot;3&quot; unique_id=&quot;10004&quot;&gt;&lt;property id=&quot;20148&quot; value=&quot;5&quot;/&gt;&lt;property id=&quot;20300&quot; value=&quot;Slide 6&quot;/&gt;&lt;property id=&quot;20307&quot; value=&quot;257&quot;/&gt;&lt;/object&gt;&lt;object type=&quot;3&quot; unique_id=&quot;10021&quot;&gt;&lt;property id=&quot;20148&quot; value=&quot;5&quot;/&gt;&lt;property id=&quot;20300&quot; value=&quot;Slide 3 - &amp;quot;Lecture : vi editor 초보편&amp;quot;&quot;/&gt;&lt;property id=&quot;20307&quot; value=&quot;258&quot;/&gt;&lt;/object&gt;&lt;object type=&quot;3&quot; unique_id=&quot;10047&quot;&gt;&lt;property id=&quot;20148&quot; value=&quot;5&quot;/&gt;&lt;property id=&quot;20300&quot; value=&quot;Slide 4 - &amp;quot;여기 부터 강의&amp;quot;&quot;/&gt;&lt;property id=&quot;20307&quot; value=&quot;260&quot;/&gt;&lt;/object&gt;&lt;object type=&quot;3&quot; unique_id=&quot;10048&quot;&gt;&lt;property id=&quot;20148&quot; value=&quot;5&quot;/&gt;&lt;property id=&quot;20300&quot; value=&quot;Slide 5 - &amp;quot;Lecture : vi editor 초보편&amp;quot;&quot;/&gt;&lt;property id=&quot;20307&quot; value=&quot;259&quot;/&gt;&lt;/object&gt;&lt;object type=&quot;3&quot; unique_id=&quot;10071&quot;&gt;&lt;property id=&quot;20148&quot; value=&quot;5&quot;/&gt;&lt;property id=&quot;20300&quot; value=&quot;Slide 1 - &amp;quot;Are you ready?&amp;quot;&quot;/&gt;&lt;property id=&quot;20307&quot; value=&quot;261&quot;/&gt;&lt;/object&gt;&lt;/object&gt;&lt;object type=&quot;8&quot; unique_id=&quot;1000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사용자 지정 1">
      <a:majorFont>
        <a:latin typeface="나눔고딕 ExtraBold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16058</TotalTime>
  <Words>782</Words>
  <Application>Microsoft Office PowerPoint</Application>
  <PresentationFormat>화면 슬라이드 쇼(16:9)</PresentationFormat>
  <Paragraphs>145</Paragraphs>
  <Slides>12</Slides>
  <Notes>6</Notes>
  <HiddenSlides>1</HiddenSlides>
  <MMClips>4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AR HERMANN</vt:lpstr>
      <vt:lpstr>맑은 고딕</vt:lpstr>
      <vt:lpstr>D2Coding</vt:lpstr>
      <vt:lpstr>Arial</vt:lpstr>
      <vt:lpstr>나눔고딕</vt:lpstr>
      <vt:lpstr>Office Theme</vt:lpstr>
      <vt:lpstr>Are you ready? [SPACE] to start</vt:lpstr>
      <vt:lpstr>PowerPoint 프레젠테이션</vt:lpstr>
      <vt:lpstr>PowerPoint 프레젠테이션</vt:lpstr>
      <vt:lpstr>Program (plan)</vt:lpstr>
      <vt:lpstr>WebGL 2 Tutorial (Part 2) – GLSL 3.00</vt:lpstr>
      <vt:lpstr>Major Difference : GLSL 1.00 vs 3.00</vt:lpstr>
      <vt:lpstr>W02: WebGL 2 – Change Code</vt:lpstr>
      <vt:lpstr>GLSL 1.00 vs 3.00 - Functions</vt:lpstr>
      <vt:lpstr>GLSL 1.00 vs 3.00 - Functions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HyL</dc:creator>
  <cp:lastModifiedBy>HyLee HyLab</cp:lastModifiedBy>
  <cp:revision>128</cp:revision>
  <dcterms:created xsi:type="dcterms:W3CDTF">2017-03-17T07:48:16Z</dcterms:created>
  <dcterms:modified xsi:type="dcterms:W3CDTF">2025-08-17T03:57:47Z</dcterms:modified>
</cp:coreProperties>
</file>