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3"/>
  </p:notesMasterIdLst>
  <p:sldIdLst>
    <p:sldId id="376" r:id="rId2"/>
    <p:sldId id="347" r:id="rId3"/>
    <p:sldId id="341" r:id="rId4"/>
    <p:sldId id="379" r:id="rId5"/>
    <p:sldId id="316" r:id="rId6"/>
    <p:sldId id="350" r:id="rId7"/>
    <p:sldId id="385" r:id="rId8"/>
    <p:sldId id="377" r:id="rId9"/>
    <p:sldId id="344" r:id="rId10"/>
    <p:sldId id="378" r:id="rId11"/>
    <p:sldId id="349" r:id="rId12"/>
  </p:sldIdLst>
  <p:sldSz cx="9144000" cy="5143500" type="screen16x9"/>
  <p:notesSz cx="6858000" cy="9144000"/>
  <p:embeddedFontLst>
    <p:embeddedFont>
      <p:font typeface="나눔고딕" panose="020D0604000000000000" pitchFamily="50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AR HERMANN" panose="020B0600000101010101" charset="0"/>
      <p:regular r:id="rId18"/>
    </p:embeddedFont>
  </p:embeddedFontLst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78075" autoAdjust="0"/>
  </p:normalViewPr>
  <p:slideViewPr>
    <p:cSldViewPr snapToGrid="0">
      <p:cViewPr varScale="1">
        <p:scale>
          <a:sx n="104" d="100"/>
          <a:sy n="104" d="100"/>
        </p:scale>
        <p:origin x="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42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92D05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623912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  <a:lvl2pPr>
              <a:defRPr>
                <a:solidFill>
                  <a:srgbClr val="00B0F0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00B0F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rgbClr val="92D050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i="0" u="none" kern="120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rgbClr val="00B0F0"/>
          </a:solidFill>
          <a:latin typeface="+mn-ea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u="none" kern="1200">
          <a:solidFill>
            <a:srgbClr val="92D050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seYrrlvWNqmtCMZyoraXIAG2F0sG2o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ngeul.naver.com/font" TargetMode="External"/><Relationship Id="rId2" Type="http://schemas.openxmlformats.org/officeDocument/2006/relationships/hyperlink" Target="https://fontzone.net/font-details/ar-herman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chemeClr val="tx2">
                    <a:lumMod val="50000"/>
                  </a:schemeClr>
                </a:solidFill>
              </a:rPr>
              <a:t>Are you </a:t>
            </a:r>
            <a:r>
              <a:rPr lang="en-US" altLang="ko-KR" b="0">
                <a:solidFill>
                  <a:schemeClr val="tx2">
                    <a:lumMod val="50000"/>
                  </a:schemeClr>
                </a:solidFill>
              </a:rPr>
              <a:t>ready?</a:t>
            </a:r>
            <a:br>
              <a:rPr lang="en-US" altLang="ko-KR" b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b="0">
                <a:solidFill>
                  <a:schemeClr val="tx2">
                    <a:lumMod val="50000"/>
                  </a:schemeClr>
                </a:solidFill>
              </a:rPr>
              <a:t>[SPACE] to start</a:t>
            </a:r>
            <a:endParaRPr lang="ko-KR" altLang="en-US" b="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10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F74C1-D8EB-C0A8-42BA-8728F4091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EB57-69CB-2016-C3A0-5DD18F5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A7FF70-47C3-949B-47A6-E0B165A4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DBC2DEAB-CDD3-D3E0-C088-0F8CC428F3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D3E755-EA4E-99A9-6B95-5D47E3DCC6CD}"/>
              </a:ext>
            </a:extLst>
          </p:cNvPr>
          <p:cNvSpPr/>
          <p:nvPr/>
        </p:nvSpPr>
        <p:spPr>
          <a:xfrm>
            <a:off x="0" y="0"/>
            <a:ext cx="9144000" cy="39920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7DB02-830E-812D-5F2F-11E3AF44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91507"/>
            <a:ext cx="7886700" cy="224121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영상은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2021,2022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년도 과학기술정보통신부 및 정보통신기획평가원에서 지원하는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중심대학사업의 결과물 입니다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영상의 내용을 전재할 수 없으며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인용할 때에는 반드시 과학기술정보통신부와 정보통신기획평가원의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의 </a:t>
            </a:r>
            <a:b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결과물이라는 출처를 밝혀야 합니다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719298DE-1B38-0696-3250-3A49C540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030" y="955191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5BC281-2B33-FDFE-A92E-B1012F78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183" y="955191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30" name="Picture 6" descr="과기정통부·IITP, CES 2025에서 '디지털 청년인재' 도전·성장 격려 - 전자신문">
            <a:extLst>
              <a:ext uri="{FF2B5EF4-FFF2-40B4-BE49-F238E27FC236}">
                <a16:creationId xmlns:a16="http://schemas.microsoft.com/office/drawing/2014/main" id="{A163AA76-1DE4-D735-E695-713964CFD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5" b="28517"/>
          <a:stretch>
            <a:fillRect/>
          </a:stretch>
        </p:blipFill>
        <p:spPr bwMode="auto">
          <a:xfrm>
            <a:off x="3539033" y="4249040"/>
            <a:ext cx="2065934" cy="5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1905" y="1657440"/>
            <a:ext cx="545997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000" dirty="0">
                <a:latin typeface="AR HERMANN" panose="02000000000000000000" pitchFamily="2" charset="0"/>
              </a:rPr>
              <a:t>o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AR HERMANN" panose="02000000000000000000" pitchFamily="2" charset="0"/>
              </a:rPr>
              <a:t>f</a:t>
            </a:r>
            <a:r>
              <a:rPr lang="en-US" altLang="ko-KR" sz="4000" dirty="0">
                <a:solidFill>
                  <a:srgbClr val="0070C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000" dirty="0">
                <a:latin typeface="AR HERMANN" panose="02000000000000000000" pitchFamily="2" charset="0"/>
              </a:rPr>
              <a:t>a</a:t>
            </a:r>
            <a:r>
              <a:rPr lang="en-US" altLang="ko-KR" sz="4000" dirty="0">
                <a:solidFill>
                  <a:srgbClr val="7030A0"/>
                </a:solidFill>
                <a:latin typeface="AR HERMANN" panose="02000000000000000000" pitchFamily="2" charset="0"/>
              </a:rPr>
              <a:t>r</a:t>
            </a:r>
            <a:r>
              <a:rPr lang="en-US" altLang="ko-KR" sz="4000" dirty="0">
                <a:latin typeface="AR HERMANN" panose="02000000000000000000" pitchFamily="2" charset="0"/>
              </a:rPr>
              <a:t>e </a:t>
            </a:r>
            <a:r>
              <a:rPr lang="en-US" altLang="ko-K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oo</a:t>
            </a:r>
            <a:r>
              <a:rPr lang="en-US" altLang="ko-KR" sz="4000" dirty="0">
                <a:solidFill>
                  <a:srgbClr val="00B0F0"/>
                </a:solidFill>
                <a:latin typeface="AR HERMANN" panose="02000000000000000000" pitchFamily="2" charset="0"/>
              </a:rPr>
              <a:t>l</a:t>
            </a:r>
            <a:r>
              <a:rPr lang="en-US" altLang="ko-KR" sz="4000" dirty="0">
                <a:latin typeface="AR HERMANN" panose="02000000000000000000" pitchFamily="2" charset="0"/>
              </a:rPr>
              <a:t> </a:t>
            </a:r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i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AR HERMANN" panose="02000000000000000000" pitchFamily="2" charset="0"/>
              </a:rPr>
              <a:t>m</a:t>
            </a:r>
            <a:r>
              <a:rPr lang="en-US" altLang="ko-KR" sz="4000" dirty="0">
                <a:latin typeface="AR HERMANN" panose="02000000000000000000" pitchFamily="2" charset="0"/>
              </a:rPr>
              <a:t>e</a:t>
            </a:r>
            <a:endParaRPr lang="ko-KR" altLang="en-US" sz="40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4705" y="1868423"/>
            <a:ext cx="895390" cy="912445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47" y="2490546"/>
            <a:ext cx="1185153" cy="29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8FD79F-10A3-B8CF-AB8A-3042D83AD4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434" y="1863502"/>
            <a:ext cx="917366" cy="91736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703E5-F787-C1C8-FD34-184EC126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190C4-77C1-E577-C0B5-65619484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Part 1 – Introduction</a:t>
            </a:r>
          </a:p>
          <a:p>
            <a:pPr lvl="1"/>
            <a:r>
              <a:rPr lang="en-US" altLang="ko-KR"/>
              <a:t>[W01] – context changed to webgl2</a:t>
            </a:r>
          </a:p>
          <a:p>
            <a:r>
              <a:rPr lang="en-US" altLang="ko-KR"/>
              <a:t>Part 2 – GLSL</a:t>
            </a:r>
            <a:r>
              <a:rPr lang="ko-KR" altLang="en-US"/>
              <a:t> </a:t>
            </a:r>
            <a:r>
              <a:rPr lang="en-US" altLang="ko-KR"/>
              <a:t>3.00</a:t>
            </a:r>
          </a:p>
          <a:p>
            <a:pPr lvl="1"/>
            <a:r>
              <a:rPr lang="en-US" altLang="ko-KR"/>
              <a:t>[W02] – Hello triangle</a:t>
            </a:r>
            <a:r>
              <a:rPr lang="ko-KR" altLang="en-US"/>
              <a:t>의 </a:t>
            </a:r>
            <a:r>
              <a:rPr lang="en-US" altLang="ko-KR"/>
              <a:t>shader code</a:t>
            </a:r>
            <a:r>
              <a:rPr lang="ko-KR" altLang="en-US"/>
              <a:t>를 </a:t>
            </a:r>
            <a:r>
              <a:rPr lang="en-US" altLang="ko-KR"/>
              <a:t>glsl 3.00 </a:t>
            </a:r>
            <a:r>
              <a:rPr lang="ko-KR" altLang="en-US"/>
              <a:t>으로 바꾸기</a:t>
            </a:r>
            <a:endParaRPr lang="en-US" altLang="ko-KR"/>
          </a:p>
          <a:p>
            <a:r>
              <a:rPr lang="en-US" altLang="ko-KR"/>
              <a:t>Part 3 – WebGL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 의 유용한 기능</a:t>
            </a:r>
            <a:endParaRPr lang="en-US" altLang="ko-KR"/>
          </a:p>
          <a:p>
            <a:pPr lvl="1"/>
            <a:r>
              <a:rPr lang="en-US" altLang="ko-KR"/>
              <a:t>[W03] – Not power of 2 texture size, Floating point texture</a:t>
            </a:r>
          </a:p>
          <a:p>
            <a:pPr lvl="1"/>
            <a:r>
              <a:rPr lang="en-US" altLang="ko-KR"/>
              <a:t>[W04] – Using texture in Vertex Shader</a:t>
            </a:r>
          </a:p>
          <a:p>
            <a:pPr lvl="1"/>
            <a:r>
              <a:rPr lang="en-US" altLang="ko-KR"/>
              <a:t>[W05] – Transform feedback</a:t>
            </a:r>
          </a:p>
          <a:p>
            <a:r>
              <a:rPr lang="en-US" altLang="ko-KR"/>
              <a:t>Part 4 – WebGL 2 Rendering – fbo, rbo</a:t>
            </a:r>
          </a:p>
          <a:p>
            <a:pPr lvl="1"/>
            <a:r>
              <a:rPr lang="en-US" altLang="ko-KR"/>
              <a:t>[W06] – fbo, rbo </a:t>
            </a:r>
          </a:p>
          <a:p>
            <a:pPr lvl="1"/>
            <a:r>
              <a:rPr lang="en-US" altLang="ko-KR"/>
              <a:t>[W07] – render</a:t>
            </a:r>
            <a:r>
              <a:rPr lang="ko-KR" altLang="en-US"/>
              <a:t> </a:t>
            </a:r>
            <a:r>
              <a:rPr lang="en-US" altLang="ko-KR"/>
              <a:t>to texture</a:t>
            </a:r>
          </a:p>
        </p:txBody>
      </p:sp>
    </p:spTree>
    <p:extLst>
      <p:ext uri="{BB962C8B-B14F-4D97-AF65-F5344CB8AC3E}">
        <p14:creationId xmlns:p14="http://schemas.microsoft.com/office/powerpoint/2010/main" val="275903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B0F0"/>
                </a:solidFill>
                <a:latin typeface="+mn-lt"/>
                <a:ea typeface="+mn-ea"/>
              </a:rPr>
              <a:t>WebGL 2 Tutorial (Part 2) - VAO</a:t>
            </a:r>
            <a:endParaRPr lang="ko-KR" altLang="en-US" sz="28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경북대학교 백낙훈 교수</a:t>
            </a:r>
            <a:endParaRPr lang="en-US" altLang="ko-KR" sz="160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아주대학교 이환용 교수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VAO</a:t>
            </a:r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를 이용한 버텍스 데이터 정의</a:t>
            </a:r>
            <a:b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</a:br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ko-KR" altLang="en-US" sz="2000" dirty="0"/>
              <a:t>사전 준비</a:t>
            </a:r>
            <a:endParaRPr lang="en-US" altLang="ko-KR" sz="2000" dirty="0"/>
          </a:p>
          <a:p>
            <a:pPr lvl="1"/>
            <a:r>
              <a:rPr lang="en-US" altLang="ko-KR" sz="1600">
                <a:solidFill>
                  <a:srgbClr val="FFC000"/>
                </a:solidFill>
                <a:latin typeface="+mn-ea"/>
              </a:rPr>
              <a:t>WebGL 1.0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튜토리얼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– YouTube </a:t>
            </a:r>
            <a:r>
              <a:rPr lang="en-US" altLang="ko-KR" sz="1600">
                <a:solidFill>
                  <a:srgbClr val="FFC000"/>
                </a:solidFill>
                <a:hlinkClick r:id="rId3"/>
              </a:rPr>
              <a:t>https://www.youtube.com/playlist?list=PLKseYrrlvWNqmtCMZyoraXIAG2F0sG2o7</a:t>
            </a:r>
            <a:r>
              <a:rPr lang="en-US" altLang="ko-KR" sz="1600">
                <a:solidFill>
                  <a:srgbClr val="FFC000"/>
                </a:solidFill>
              </a:rPr>
              <a:t> 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FFC000"/>
                </a:solidFill>
                <a:latin typeface="+mn-ea"/>
              </a:rPr>
              <a:t>JavaScript Language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기능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FFC000"/>
                </a:solidFill>
                <a:latin typeface="+mn-ea"/>
              </a:rPr>
              <a:t>로컬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Web Server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설치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– Python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설치 권장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marL="342900" lvl="1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B26908-1297-CB8F-7D37-9810011DB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B1065-4DBE-F81B-BA4E-A8B14271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PPT </a:t>
            </a:r>
            <a:r>
              <a:rPr lang="ko-KR" altLang="en-US"/>
              <a:t>설정 </a:t>
            </a:r>
            <a:r>
              <a:rPr lang="en-US" altLang="ko-KR"/>
              <a:t>(</a:t>
            </a:r>
            <a:r>
              <a:rPr lang="ko-KR" altLang="en-US"/>
              <a:t>이 슬라이드는 쇼에 안보임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E0B10-A7B6-AC07-92B3-827820F6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반드시 다음 </a:t>
            </a:r>
            <a:r>
              <a:rPr lang="en-US" altLang="ko-KR" dirty="0"/>
              <a:t>2</a:t>
            </a:r>
            <a:r>
              <a:rPr lang="ko-KR" altLang="en-US" dirty="0"/>
              <a:t>개 슬라이드를 음악과 함께 캡처해서 동영상에 포함해야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SWTT </a:t>
            </a:r>
            <a:r>
              <a:rPr lang="ko-KR" altLang="en-US" dirty="0"/>
              <a:t>라이선스</a:t>
            </a:r>
            <a:endParaRPr lang="en-US" altLang="ko-KR" dirty="0"/>
          </a:p>
          <a:p>
            <a:pPr lvl="1"/>
            <a:r>
              <a:rPr lang="ko-KR" altLang="en-US" dirty="0"/>
              <a:t>소중사업 사사 문구 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맨 첫 타이틀이 이상하게 나오면 아래 글꼴을 설치하세요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https://fontzone.net/font-details/</a:t>
            </a:r>
            <a:r>
              <a:rPr lang="en-US" altLang="ko-KR">
                <a:hlinkClick r:id="rId2"/>
              </a:rPr>
              <a:t>ar-hermann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나눔고딕 글꼴과 </a:t>
            </a:r>
            <a:r>
              <a:rPr lang="en-US" altLang="ko-KR"/>
              <a:t>D2Coding </a:t>
            </a:r>
            <a:r>
              <a:rPr lang="ko-KR" altLang="en-US"/>
              <a:t>글꼴 </a:t>
            </a:r>
            <a:r>
              <a:rPr lang="en-US" altLang="ko-KR"/>
              <a:t>- </a:t>
            </a:r>
            <a:r>
              <a:rPr lang="en-US" altLang="ko-KR">
                <a:hlinkClick r:id="rId3"/>
              </a:rPr>
              <a:t>https://hangeul.naver.com/font</a:t>
            </a:r>
            <a:r>
              <a:rPr lang="en-US" altLang="ko-KR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Mac </a:t>
            </a:r>
            <a:r>
              <a:rPr lang="ko-KR" altLang="en-US" dirty="0"/>
              <a:t>사용자는 </a:t>
            </a:r>
            <a:r>
              <a:rPr lang="en-US" altLang="ko-KR" dirty="0"/>
              <a:t> </a:t>
            </a:r>
            <a:r>
              <a:rPr lang="ko-KR" altLang="en-US" dirty="0" err="1"/>
              <a:t>나눔고딕코딩</a:t>
            </a:r>
            <a:r>
              <a:rPr lang="en-US" altLang="ko-KR" dirty="0"/>
              <a:t> </a:t>
            </a:r>
            <a:r>
              <a:rPr lang="ko-KR" altLang="en-US" dirty="0"/>
              <a:t>글꼴을 설치해야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0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92698-22E2-42FF-3650-046EA8A4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VAO </a:t>
            </a:r>
            <a:r>
              <a:rPr lang="ko-KR" altLang="en-US"/>
              <a:t>사용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AE6A5C-CA3E-7BE6-EF0C-F9C0B56D3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3960"/>
            <a:ext cx="7886700" cy="3939898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/>
              <a:t>버텍스 상태 저장</a:t>
            </a:r>
            <a:endParaRPr lang="en-US" altLang="ko-KR"/>
          </a:p>
          <a:p>
            <a:pPr lvl="1"/>
            <a:r>
              <a:rPr lang="en-US" altLang="ko-KR"/>
              <a:t>VAO</a:t>
            </a:r>
            <a:r>
              <a:rPr lang="ko-KR" altLang="en-US"/>
              <a:t>는 버텍스 속성 설정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gl.vertexAttribPointer, gl.enableVertexAttribArray)</a:t>
            </a:r>
            <a:r>
              <a:rPr lang="ko-KR" altLang="en-US"/>
              <a:t>과 버퍼 바인딩 상태를 저장합니다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한 번 설정해두면 </a:t>
            </a:r>
            <a:r>
              <a:rPr lang="en-US" altLang="ko-KR"/>
              <a:t>gl.bindVertexArray()</a:t>
            </a:r>
            <a:r>
              <a:rPr lang="ko-KR" altLang="en-US"/>
              <a:t>만으로 해당 상태를 복원</a:t>
            </a:r>
            <a:r>
              <a:rPr lang="en-US" altLang="ko-KR"/>
              <a:t> (</a:t>
            </a:r>
            <a:r>
              <a:rPr lang="ko-KR" altLang="en-US"/>
              <a:t>프레임마다 반복 설정할 필요가 없음</a:t>
            </a:r>
            <a:r>
              <a:rPr lang="en-US" altLang="ko-KR"/>
              <a:t>)</a:t>
            </a:r>
          </a:p>
          <a:p>
            <a:r>
              <a:rPr lang="ko-KR" altLang="en-US"/>
              <a:t>렌더링 성능 향상</a:t>
            </a:r>
            <a:endParaRPr lang="en-US" altLang="ko-KR"/>
          </a:p>
          <a:p>
            <a:pPr lvl="1"/>
            <a:r>
              <a:rPr lang="en-US" altLang="ko-KR"/>
              <a:t>GPU</a:t>
            </a:r>
            <a:r>
              <a:rPr lang="ko-KR" altLang="en-US"/>
              <a:t>가 필요한 상태를 빠르게 로딩할 수 있어</a:t>
            </a:r>
            <a:r>
              <a:rPr lang="en-US" altLang="ko-KR"/>
              <a:t>, </a:t>
            </a:r>
            <a:r>
              <a:rPr lang="ko-KR" altLang="en-US"/>
              <a:t>복잡한 씬에서 성능이 향상됩니다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특히 여러 개의 객체를 렌더링할 때 각각의 </a:t>
            </a:r>
            <a:r>
              <a:rPr lang="en-US" altLang="ko-KR"/>
              <a:t>VAO</a:t>
            </a:r>
            <a:r>
              <a:rPr lang="ko-KR" altLang="en-US"/>
              <a:t>를 만들어두면 상태 전환이 빠르고 효율적</a:t>
            </a:r>
            <a:endParaRPr lang="en-US" altLang="ko-KR"/>
          </a:p>
          <a:p>
            <a:r>
              <a:rPr lang="ko-KR" altLang="en-US"/>
              <a:t>코드 간결화 및 유지보수 용이</a:t>
            </a:r>
          </a:p>
          <a:p>
            <a:pPr lvl="1"/>
            <a:r>
              <a:rPr lang="ko-KR" altLang="en-US"/>
              <a:t>객체별로 </a:t>
            </a:r>
            <a:r>
              <a:rPr lang="en-US" altLang="ko-KR"/>
              <a:t>VAO</a:t>
            </a:r>
            <a:r>
              <a:rPr lang="ko-KR" altLang="en-US"/>
              <a:t>를 만들어두면</a:t>
            </a:r>
            <a:r>
              <a:rPr lang="en-US" altLang="ko-KR"/>
              <a:t>, </a:t>
            </a:r>
            <a:r>
              <a:rPr lang="ko-KR" altLang="en-US"/>
              <a:t>각 객체의 렌더링 로직이 독립적으로 관리됩니다</a:t>
            </a:r>
            <a:r>
              <a:rPr lang="en-US" altLang="ko-KR"/>
              <a:t>.</a:t>
            </a:r>
          </a:p>
          <a:p>
            <a:r>
              <a:rPr lang="en-US" altLang="ko-KR"/>
              <a:t>WebGL 2</a:t>
            </a:r>
            <a:r>
              <a:rPr lang="ko-KR" altLang="en-US"/>
              <a:t>의 필수 요소</a:t>
            </a:r>
          </a:p>
          <a:p>
            <a:pPr lvl="1"/>
            <a:r>
              <a:rPr lang="en-US" altLang="ko-KR"/>
              <a:t>WebGL 2</a:t>
            </a:r>
            <a:r>
              <a:rPr lang="ko-KR" altLang="en-US"/>
              <a:t>에서는 </a:t>
            </a:r>
            <a:r>
              <a:rPr lang="en-US" altLang="ko-KR"/>
              <a:t>VAO </a:t>
            </a:r>
            <a:r>
              <a:rPr lang="ko-KR" altLang="en-US"/>
              <a:t>사용이 사실상 필수입니다</a:t>
            </a:r>
            <a:r>
              <a:rPr lang="en-US" altLang="ko-KR"/>
              <a:t>. </a:t>
            </a:r>
            <a:br>
              <a:rPr lang="en-US" altLang="ko-KR"/>
            </a:br>
            <a:r>
              <a:rPr lang="en-US" altLang="ko-KR"/>
              <a:t>(gl.drawElements()</a:t>
            </a:r>
            <a:r>
              <a:rPr lang="ko-KR" altLang="en-US"/>
              <a:t>를 사용할 때는 </a:t>
            </a:r>
            <a:r>
              <a:rPr lang="en-US" altLang="ko-KR"/>
              <a:t>ELEMENT_ARRAY_BUFFER</a:t>
            </a:r>
            <a:r>
              <a:rPr lang="ko-KR" altLang="en-US"/>
              <a:t>가 </a:t>
            </a:r>
            <a:r>
              <a:rPr lang="en-US" altLang="ko-KR"/>
              <a:t>VAO</a:t>
            </a:r>
            <a:r>
              <a:rPr lang="ko-KR" altLang="en-US"/>
              <a:t>에 바인딩되어 있어야 합니다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90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2FFF2-7AD7-54FB-258C-E3471DEF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W03: </a:t>
            </a:r>
            <a:r>
              <a:rPr lang="ko-KR" altLang="en-US"/>
              <a:t>실습 </a:t>
            </a:r>
            <a:r>
              <a:rPr lang="en-US" altLang="ko-KR"/>
              <a:t>WebGL 2 – VAO </a:t>
            </a:r>
            <a:r>
              <a:rPr lang="ko-KR" altLang="en-US"/>
              <a:t>의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9CF96-3B3F-4BD6-C09B-825D67C3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Hello Triange Code</a:t>
            </a:r>
            <a:r>
              <a:rPr lang="ko-KR" altLang="en-US"/>
              <a:t>를 </a:t>
            </a:r>
            <a:r>
              <a:rPr lang="en-US" altLang="ko-KR"/>
              <a:t>2</a:t>
            </a:r>
            <a:r>
              <a:rPr lang="ko-KR" altLang="en-US"/>
              <a:t>개의 </a:t>
            </a:r>
            <a:r>
              <a:rPr lang="en-US" altLang="ko-KR"/>
              <a:t>VAO</a:t>
            </a:r>
            <a:r>
              <a:rPr lang="ko-KR" altLang="en-US"/>
              <a:t>로 렌더링</a:t>
            </a:r>
            <a:endParaRPr lang="en-US" altLang="ko-KR"/>
          </a:p>
          <a:p>
            <a:pPr lvl="1"/>
            <a:r>
              <a:rPr lang="en-US" altLang="ko-KR"/>
              <a:t>W03 </a:t>
            </a:r>
            <a:r>
              <a:rPr lang="ko-KR" altLang="en-US"/>
              <a:t>코드 참조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87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79782"/>
            <a:ext cx="7886700" cy="405294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200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</a:t>
            </a:r>
            <a:r>
              <a:rPr lang="en-US" altLang="ko-KR" sz="1600">
                <a:latin typeface="+mn-ea"/>
                <a:cs typeface="Arial" panose="020B0604020202020204" pitchFamily="34" charset="0"/>
              </a:rPr>
              <a:t>) KNU and Ajou Univ.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C70FF6EA-A66C-DAF1-62D9-2E8238C45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8270" y="446073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CD033A-4356-5AC6-9660-114BA261C2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4423" y="446073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11172</TotalTime>
  <Words>541</Words>
  <Application>Microsoft Office PowerPoint</Application>
  <PresentationFormat>화면 슬라이드 쇼(16:9)</PresentationFormat>
  <Paragraphs>66</Paragraphs>
  <Slides>11</Slides>
  <Notes>5</Notes>
  <HiddenSlides>2</HiddenSlides>
  <MMClips>4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 HERMANN</vt:lpstr>
      <vt:lpstr>Arial</vt:lpstr>
      <vt:lpstr>나눔고딕</vt:lpstr>
      <vt:lpstr>Office Theme</vt:lpstr>
      <vt:lpstr>Are you ready? [SPACE] to start</vt:lpstr>
      <vt:lpstr>PowerPoint 프레젠테이션</vt:lpstr>
      <vt:lpstr>PowerPoint 프레젠테이션</vt:lpstr>
      <vt:lpstr>Program</vt:lpstr>
      <vt:lpstr>WebGL 2 Tutorial (Part 2) - VAO</vt:lpstr>
      <vt:lpstr>PPT 설정 (이 슬라이드는 쇼에 안보임)</vt:lpstr>
      <vt:lpstr>VAO 사용  </vt:lpstr>
      <vt:lpstr>W03: 실습 WebGL 2 – VAO 의 사용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HyLee HyLab</cp:lastModifiedBy>
  <cp:revision>123</cp:revision>
  <dcterms:created xsi:type="dcterms:W3CDTF">2017-03-17T07:48:16Z</dcterms:created>
  <dcterms:modified xsi:type="dcterms:W3CDTF">2025-08-17T07:08:44Z</dcterms:modified>
</cp:coreProperties>
</file>