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5"/>
  </p:notesMasterIdLst>
  <p:sldIdLst>
    <p:sldId id="379" r:id="rId2"/>
    <p:sldId id="350" r:id="rId3"/>
    <p:sldId id="376" r:id="rId4"/>
    <p:sldId id="347" r:id="rId5"/>
    <p:sldId id="341" r:id="rId6"/>
    <p:sldId id="316" r:id="rId7"/>
    <p:sldId id="385" r:id="rId8"/>
    <p:sldId id="386" r:id="rId9"/>
    <p:sldId id="387" r:id="rId10"/>
    <p:sldId id="377" r:id="rId11"/>
    <p:sldId id="344" r:id="rId12"/>
    <p:sldId id="378" r:id="rId13"/>
    <p:sldId id="349" r:id="rId14"/>
  </p:sldIdLst>
  <p:sldSz cx="9144000" cy="5143500" type="screen16x9"/>
  <p:notesSz cx="6858000" cy="9144000"/>
  <p:embeddedFontLst>
    <p:embeddedFont>
      <p:font typeface="D2Coding" panose="020B0609020101020101" pitchFamily="49" charset="-127"/>
      <p:regular r:id="rId16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AR HERMANN" panose="020B0600000101010101" charset="0"/>
      <p:regular r:id="rId22"/>
    </p:embeddedFont>
  </p:embeddedFontLst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8075" autoAdjust="0"/>
  </p:normalViewPr>
  <p:slideViewPr>
    <p:cSldViewPr snapToGrid="0">
      <p:cViewPr varScale="1">
        <p:scale>
          <a:sx n="125" d="100"/>
          <a:sy n="125" d="100"/>
        </p:scale>
        <p:origin x="3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0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4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D05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23912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92D05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u="none" kern="120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00B0F0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rgbClr val="92D050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eul.naver.com/font" TargetMode="External"/><Relationship Id="rId2" Type="http://schemas.openxmlformats.org/officeDocument/2006/relationships/hyperlink" Target="https://fontzone.net/font-details/ar-herma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seYrrlvWNqmtCMZyoraXIAG2F0sG2o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03E5-F787-C1C8-FD34-184EC126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90C4-77C1-E577-C0B5-65619484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Part 1 – Introduction</a:t>
            </a:r>
          </a:p>
          <a:p>
            <a:pPr lvl="1"/>
            <a:r>
              <a:rPr lang="en-US" altLang="ko-KR"/>
              <a:t>[W01] – context changed to webgl2</a:t>
            </a:r>
          </a:p>
          <a:p>
            <a:r>
              <a:rPr lang="en-US" altLang="ko-KR"/>
              <a:t>Part 2 – GLSL</a:t>
            </a:r>
            <a:r>
              <a:rPr lang="ko-KR" altLang="en-US"/>
              <a:t> </a:t>
            </a:r>
            <a:r>
              <a:rPr lang="en-US" altLang="ko-KR"/>
              <a:t>3.00</a:t>
            </a:r>
          </a:p>
          <a:p>
            <a:pPr lvl="1"/>
            <a:r>
              <a:rPr lang="en-US" altLang="ko-KR"/>
              <a:t>[W02] – Hello triangle</a:t>
            </a:r>
            <a:r>
              <a:rPr lang="ko-KR" altLang="en-US"/>
              <a:t>의 </a:t>
            </a:r>
            <a:r>
              <a:rPr lang="en-US" altLang="ko-KR"/>
              <a:t>shader code</a:t>
            </a:r>
            <a:r>
              <a:rPr lang="ko-KR" altLang="en-US"/>
              <a:t>를 </a:t>
            </a:r>
            <a:r>
              <a:rPr lang="en-US" altLang="ko-KR"/>
              <a:t>glsl 3.00 </a:t>
            </a:r>
            <a:r>
              <a:rPr lang="ko-KR" altLang="en-US"/>
              <a:t>으로 바꾸기</a:t>
            </a:r>
            <a:endParaRPr lang="en-US" altLang="ko-KR"/>
          </a:p>
          <a:p>
            <a:pPr lvl="1"/>
            <a:r>
              <a:rPr lang="en-US" altLang="ko-KR"/>
              <a:t>[W03] – vertex array object</a:t>
            </a:r>
          </a:p>
          <a:p>
            <a:pPr lvl="1"/>
            <a:r>
              <a:rPr lang="en-US" altLang="ko-KR"/>
              <a:t>[W04] – instanced rendering</a:t>
            </a:r>
          </a:p>
          <a:p>
            <a:pPr lvl="1"/>
            <a:r>
              <a:rPr lang="en-US" altLang="ko-KR"/>
              <a:t>[W05] – Transform feedback</a:t>
            </a:r>
          </a:p>
          <a:p>
            <a:r>
              <a:rPr lang="en-US" altLang="ko-KR"/>
              <a:t>Part 4 – WebGL 2 Rendering – fbo, rbo</a:t>
            </a:r>
          </a:p>
          <a:p>
            <a:pPr lvl="1"/>
            <a:r>
              <a:rPr lang="en-US" altLang="ko-KR"/>
              <a:t>[W06] – fbo, rbo </a:t>
            </a:r>
          </a:p>
          <a:p>
            <a:pPr lvl="1"/>
            <a:r>
              <a:rPr lang="en-US" altLang="ko-KR"/>
              <a:t>[W07] – render</a:t>
            </a:r>
            <a:r>
              <a:rPr lang="ko-KR" altLang="en-US"/>
              <a:t> </a:t>
            </a:r>
            <a:r>
              <a:rPr lang="en-US" altLang="ko-KR"/>
              <a:t>to texture</a:t>
            </a:r>
          </a:p>
        </p:txBody>
      </p:sp>
    </p:spTree>
    <p:extLst>
      <p:ext uri="{BB962C8B-B14F-4D97-AF65-F5344CB8AC3E}">
        <p14:creationId xmlns:p14="http://schemas.microsoft.com/office/powerpoint/2010/main" val="275903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FFF2-7AD7-54FB-258C-E3471DEF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W04: Inctanced Rendering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9CF96-3B3F-4BD6-C09B-825D67C3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Instanced Rendering </a:t>
            </a:r>
            <a:r>
              <a:rPr lang="ko-KR" altLang="en-US"/>
              <a:t>으로 삼각형 </a:t>
            </a:r>
            <a:r>
              <a:rPr lang="en-US" altLang="ko-KR"/>
              <a:t>5</a:t>
            </a:r>
            <a:r>
              <a:rPr lang="ko-KR" altLang="en-US"/>
              <a:t>개 그리기 </a:t>
            </a:r>
            <a:endParaRPr lang="en-US" altLang="ko-KR"/>
          </a:p>
          <a:p>
            <a:r>
              <a:rPr lang="en-US" altLang="ko-KR"/>
              <a:t>W04 </a:t>
            </a:r>
            <a:r>
              <a:rPr lang="ko-KR" altLang="en-US"/>
              <a:t>코드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87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79782"/>
            <a:ext cx="7886700" cy="4052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00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) KNU and Ajou Univ.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70FF6EA-A66C-DAF1-62D9-2E8238C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70" y="446073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D033A-4356-5AC6-9660-114BA261C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423" y="446073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74C1-D8EB-C0A8-42BA-8728F409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EB57-69CB-2016-C3A0-5DD18F5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7FF70-47C3-949B-47A6-E0B165A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DBC2DEAB-CDD3-D3E0-C088-0F8CC428F3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D3E755-EA4E-99A9-6B95-5D47E3DCC6CD}"/>
              </a:ext>
            </a:extLst>
          </p:cNvPr>
          <p:cNvSpPr/>
          <p:nvPr/>
        </p:nvSpPr>
        <p:spPr>
          <a:xfrm>
            <a:off x="0" y="0"/>
            <a:ext cx="9144000" cy="399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7DB02-830E-812D-5F2F-11E3AF44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07"/>
            <a:ext cx="7886700" cy="224121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영상은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2021,2022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년도 과학기술정보통신부 및 정보통신기획평가원에서 지원하는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중심대학사업의 결과물 입니다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영상의 내용을 전재할 수 없으며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인용할 때에는 반드시 과학기술정보통신부와 정보통신기획평가원의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의 </a:t>
            </a:r>
            <a:b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결과물이라는 출처를 밝혀야 합니다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19298DE-1B38-0696-3250-3A49C54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030" y="955191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BC281-2B33-FDFE-A92E-B1012F78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83" y="955191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30" name="Picture 6" descr="과기정통부·IITP, CES 2025에서 '디지털 청년인재' 도전·성장 격려 - 전자신문">
            <a:extLst>
              <a:ext uri="{FF2B5EF4-FFF2-40B4-BE49-F238E27FC236}">
                <a16:creationId xmlns:a16="http://schemas.microsoft.com/office/drawing/2014/main" id="{A163AA76-1DE4-D735-E695-713964CF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 b="28517"/>
          <a:stretch>
            <a:fillRect/>
          </a:stretch>
        </p:blipFill>
        <p:spPr bwMode="auto">
          <a:xfrm>
            <a:off x="3539033" y="4249040"/>
            <a:ext cx="2065934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B26908-1297-CB8F-7D37-9810011DB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1065-4DBE-F81B-BA4E-A8B14271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PPT </a:t>
            </a:r>
            <a:r>
              <a:rPr lang="ko-KR" altLang="en-US"/>
              <a:t>설정 </a:t>
            </a:r>
            <a:r>
              <a:rPr lang="en-US" altLang="ko-KR"/>
              <a:t>(</a:t>
            </a:r>
            <a:r>
              <a:rPr lang="ko-KR" altLang="en-US"/>
              <a:t>이 슬라이드는 쇼에 안보임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E0B10-A7B6-AC07-92B3-827820F6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반드시 다음 </a:t>
            </a:r>
            <a:r>
              <a:rPr lang="en-US" altLang="ko-KR" dirty="0"/>
              <a:t>2</a:t>
            </a:r>
            <a:r>
              <a:rPr lang="ko-KR" altLang="en-US" dirty="0"/>
              <a:t>개 슬라이드를 음악과 함께 캡처해서 동영상에 포함해야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SWTT </a:t>
            </a:r>
            <a:r>
              <a:rPr lang="ko-KR" altLang="en-US" dirty="0"/>
              <a:t>라이선스</a:t>
            </a:r>
            <a:endParaRPr lang="en-US" altLang="ko-KR" dirty="0"/>
          </a:p>
          <a:p>
            <a:pPr lvl="1"/>
            <a:r>
              <a:rPr lang="ko-KR" altLang="en-US" dirty="0"/>
              <a:t>소중사업 사사 문구 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맨 첫 타이틀이 이상하게 나오면 아래 글꼴을 설치하세요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https://fontzone.net/font-details/</a:t>
            </a:r>
            <a:r>
              <a:rPr lang="en-US" altLang="ko-KR">
                <a:hlinkClick r:id="rId2"/>
              </a:rPr>
              <a:t>ar-hermann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나눔고딕 글꼴과 </a:t>
            </a:r>
            <a:r>
              <a:rPr lang="en-US" altLang="ko-KR"/>
              <a:t>D2Coding </a:t>
            </a:r>
            <a:r>
              <a:rPr lang="ko-KR" altLang="en-US"/>
              <a:t>글꼴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https://hangeul.naver.com/font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Mac </a:t>
            </a:r>
            <a:r>
              <a:rPr lang="ko-KR" altLang="en-US" dirty="0"/>
              <a:t>사용자는 </a:t>
            </a:r>
            <a:r>
              <a:rPr lang="en-US" altLang="ko-KR" dirty="0"/>
              <a:t> </a:t>
            </a:r>
            <a:r>
              <a:rPr lang="ko-KR" altLang="en-US" dirty="0" err="1"/>
              <a:t>나눔고딕코딩</a:t>
            </a:r>
            <a:r>
              <a:rPr lang="en-US" altLang="ko-KR" dirty="0"/>
              <a:t> </a:t>
            </a:r>
            <a:r>
              <a:rPr lang="ko-KR" altLang="en-US" dirty="0"/>
              <a:t>글꼴을 설치해야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tx2">
                    <a:lumMod val="50000"/>
                  </a:schemeClr>
                </a:solidFill>
              </a:rPr>
              <a:t>Are you </a:t>
            </a: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ready?</a:t>
            </a:r>
            <a:br>
              <a:rPr lang="en-US" altLang="ko-KR" b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[SPACE] to start</a:t>
            </a:r>
            <a:endParaRPr lang="ko-KR" altLang="en-US" b="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1905" y="1657440"/>
            <a:ext cx="54599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000" dirty="0">
                <a:latin typeface="AR HERMANN" panose="02000000000000000000" pitchFamily="2" charset="0"/>
              </a:rPr>
              <a:t>o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AR HERMANN" panose="02000000000000000000" pitchFamily="2" charset="0"/>
              </a:rPr>
              <a:t>f</a:t>
            </a:r>
            <a:r>
              <a:rPr lang="en-US" altLang="ko-KR" sz="4000" dirty="0">
                <a:solidFill>
                  <a:srgbClr val="0070C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000" dirty="0">
                <a:latin typeface="AR HERMANN" panose="02000000000000000000" pitchFamily="2" charset="0"/>
              </a:rPr>
              <a:t>a</a:t>
            </a:r>
            <a:r>
              <a:rPr lang="en-US" altLang="ko-KR" sz="4000" dirty="0">
                <a:solidFill>
                  <a:srgbClr val="7030A0"/>
                </a:solidFill>
                <a:latin typeface="AR HERMANN" panose="02000000000000000000" pitchFamily="2" charset="0"/>
              </a:rPr>
              <a:t>r</a:t>
            </a:r>
            <a:r>
              <a:rPr lang="en-US" altLang="ko-KR" sz="4000" dirty="0">
                <a:latin typeface="AR HERMANN" panose="02000000000000000000" pitchFamily="2" charset="0"/>
              </a:rPr>
              <a:t>e 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oo</a:t>
            </a:r>
            <a:r>
              <a:rPr lang="en-US" altLang="ko-KR" sz="4000" dirty="0">
                <a:solidFill>
                  <a:srgbClr val="00B0F0"/>
                </a:solidFill>
                <a:latin typeface="AR HERMANN" panose="02000000000000000000" pitchFamily="2" charset="0"/>
              </a:rPr>
              <a:t>l</a:t>
            </a:r>
            <a:r>
              <a:rPr lang="en-US" altLang="ko-KR" sz="4000" dirty="0">
                <a:latin typeface="AR HERMANN" panose="02000000000000000000" pitchFamily="2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i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AR HERMANN" panose="02000000000000000000" pitchFamily="2" charset="0"/>
              </a:rPr>
              <a:t>m</a:t>
            </a:r>
            <a:r>
              <a:rPr lang="en-US" altLang="ko-KR" sz="4000" dirty="0">
                <a:latin typeface="AR HERMANN" panose="02000000000000000000" pitchFamily="2" charset="0"/>
              </a:rPr>
              <a:t>e</a:t>
            </a:r>
            <a:endParaRPr lang="ko-KR" altLang="en-US" sz="40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4705" y="1868423"/>
            <a:ext cx="895390" cy="91244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7" y="2490546"/>
            <a:ext cx="1185153" cy="2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FD79F-10A3-B8CF-AB8A-3042D83AD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4" y="1863502"/>
            <a:ext cx="917366" cy="91736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WebGL 2 Tutorial (Part 2) </a:t>
            </a:r>
            <a:b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                               </a:t>
            </a:r>
            <a:r>
              <a:rPr lang="en-US" altLang="ko-KR" sz="2800">
                <a:solidFill>
                  <a:srgbClr val="00B0F0"/>
                </a:solidFill>
                <a:latin typeface="+mn-lt"/>
              </a:rPr>
              <a:t>Instanced Rendering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경북대학교 백낙훈 교수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아주대학교 이환용 교수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Instanced Rendering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WebGL 1.0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튜토리얼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YouTube </a:t>
            </a:r>
            <a:r>
              <a:rPr lang="en-US" altLang="ko-KR" sz="1600">
                <a:solidFill>
                  <a:srgbClr val="FFC000"/>
                </a:solidFill>
                <a:hlinkClick r:id="rId3"/>
              </a:rPr>
              <a:t>https://www.youtube.com/playlist?list=PLKseYrrlvWNqmtCMZyoraXIAG2F0sG2o7</a:t>
            </a:r>
            <a:r>
              <a:rPr lang="en-US" altLang="ko-KR" sz="1600">
                <a:solidFill>
                  <a:srgbClr val="FFC000"/>
                </a:solidFill>
              </a:rPr>
              <a:t> 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JavaScript Language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기능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FFC000"/>
                </a:solidFill>
                <a:latin typeface="+mn-ea"/>
              </a:rPr>
              <a:t>로컬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Web Server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Python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권장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imple instanced rendering example showing 20 000 metallic doughnut shapes.">
            <a:extLst>
              <a:ext uri="{FF2B5EF4-FFF2-40B4-BE49-F238E27FC236}">
                <a16:creationId xmlns:a16="http://schemas.microsoft.com/office/drawing/2014/main" id="{B9CCF793-A562-9EF1-95C7-DD360A9FDB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D92698-22E2-42FF-3650-046EA8A4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753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latinLnBrk="0"/>
            <a:r>
              <a:rPr lang="en-US" altLang="ko-KR" sz="6000">
                <a:solidFill>
                  <a:srgbClr val="FFFFFF"/>
                </a:solidFill>
                <a:latin typeface="+mj-lt"/>
                <a:ea typeface="+mj-ea"/>
              </a:rPr>
              <a:t>Inctanced Rendering</a:t>
            </a:r>
          </a:p>
        </p:txBody>
      </p:sp>
    </p:spTree>
    <p:extLst>
      <p:ext uri="{BB962C8B-B14F-4D97-AF65-F5344CB8AC3E}">
        <p14:creationId xmlns:p14="http://schemas.microsoft.com/office/powerpoint/2010/main" val="58590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11AE-1ED8-9B44-0474-395321C4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Inctanced Rendering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51D4B-0BC6-B8E4-FBAB-49F9BD35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</a:t>
            </a:r>
            <a:r>
              <a:rPr lang="en-US" altLang="ko-KR"/>
              <a:t>Vertex Data</a:t>
            </a:r>
            <a:r>
              <a:rPr lang="ko-KR" altLang="en-US"/>
              <a:t>에 변화를 주어 동시에 그리는 기법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장점 </a:t>
            </a:r>
            <a:endParaRPr lang="en-US" altLang="ko-KR"/>
          </a:p>
          <a:p>
            <a:pPr lvl="1"/>
            <a:r>
              <a:rPr lang="en-US" altLang="ko-KR"/>
              <a:t>Performance</a:t>
            </a:r>
          </a:p>
          <a:p>
            <a:pPr lvl="1"/>
            <a:r>
              <a:rPr lang="en-US" altLang="ko-KR"/>
              <a:t>GPU</a:t>
            </a:r>
            <a:r>
              <a:rPr lang="ko-KR" altLang="en-US"/>
              <a:t> 메모리 자원의 절약</a:t>
            </a:r>
            <a:endParaRPr lang="en-US" altLang="ko-KR"/>
          </a:p>
          <a:p>
            <a:pPr lvl="1"/>
            <a:r>
              <a:rPr lang="ko-KR" altLang="en-US"/>
              <a:t>대규모의 데이터에 대한 관리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2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485E5-942E-32ED-2967-3B4DBD20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37159-079F-3E03-DA03-F15F79D4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Shader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Attribute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추가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변화를 주기위한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Attribute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) in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vec2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myOffset;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VS</a:t>
            </a: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데이터를 버퍼를 통해 전달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gl.bindBuffer, glBufferData // with vao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Attribute Pointer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loc_aOffset - gl.getAttribLocation(gl.programObject, 'aOffset');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gl.enableVertexAttribArray( aOffsetLoc )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gl.vertexAttribPoiter(loc_aOffset , 2, gl.FLOAT, false, 0, 0);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gl.vertexAttribDivisor(loc_aOffset, 1)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Draw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gl.drawArraysInstanced(gl.TRIANGLES, 0, 3, 5);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526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11247</TotalTime>
  <Words>509</Words>
  <Application>Microsoft Office PowerPoint</Application>
  <PresentationFormat>화면 슬라이드 쇼(16:9)</PresentationFormat>
  <Paragraphs>75</Paragraphs>
  <Slides>13</Slides>
  <Notes>6</Notes>
  <HiddenSlides>2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나눔고딕</vt:lpstr>
      <vt:lpstr>맑은 고딕</vt:lpstr>
      <vt:lpstr>AR HERMANN</vt:lpstr>
      <vt:lpstr>Arial</vt:lpstr>
      <vt:lpstr>Office Theme</vt:lpstr>
      <vt:lpstr>Program</vt:lpstr>
      <vt:lpstr>PPT 설정 (이 슬라이드는 쇼에 안보임)</vt:lpstr>
      <vt:lpstr>Are you ready? [SPACE] to start</vt:lpstr>
      <vt:lpstr>PowerPoint 프레젠테이션</vt:lpstr>
      <vt:lpstr>PowerPoint 프레젠테이션</vt:lpstr>
      <vt:lpstr>WebGL 2 Tutorial (Part 2)                                 Instanced Rendering</vt:lpstr>
      <vt:lpstr>Inctanced Rendering</vt:lpstr>
      <vt:lpstr>Inctanced Rendering</vt:lpstr>
      <vt:lpstr>사용 방법</vt:lpstr>
      <vt:lpstr>W04: Inctanced Rendering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HyLee HyLab</cp:lastModifiedBy>
  <cp:revision>124</cp:revision>
  <dcterms:created xsi:type="dcterms:W3CDTF">2017-03-17T07:48:16Z</dcterms:created>
  <dcterms:modified xsi:type="dcterms:W3CDTF">2025-08-17T08:33:43Z</dcterms:modified>
</cp:coreProperties>
</file>