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2"/>
  </p:notesMasterIdLst>
  <p:sldIdLst>
    <p:sldId id="379" r:id="rId2"/>
    <p:sldId id="350" r:id="rId3"/>
    <p:sldId id="376" r:id="rId4"/>
    <p:sldId id="347" r:id="rId5"/>
    <p:sldId id="341" r:id="rId6"/>
    <p:sldId id="316" r:id="rId7"/>
    <p:sldId id="385" r:id="rId8"/>
    <p:sldId id="338" r:id="rId9"/>
    <p:sldId id="389" r:id="rId10"/>
    <p:sldId id="342" r:id="rId11"/>
    <p:sldId id="348" r:id="rId12"/>
    <p:sldId id="390" r:id="rId13"/>
    <p:sldId id="386" r:id="rId14"/>
    <p:sldId id="377" r:id="rId15"/>
    <p:sldId id="392" r:id="rId16"/>
    <p:sldId id="393" r:id="rId17"/>
    <p:sldId id="391" r:id="rId18"/>
    <p:sldId id="344" r:id="rId19"/>
    <p:sldId id="378" r:id="rId20"/>
    <p:sldId id="349" r:id="rId21"/>
  </p:sldIdLst>
  <p:sldSz cx="9144000" cy="5143500" type="screen16x9"/>
  <p:notesSz cx="6858000" cy="9144000"/>
  <p:embeddedFontLst>
    <p:embeddedFont>
      <p:font typeface="AR HERMANN" panose="020B0600000101010101" charset="0"/>
      <p:regular r:id="rId23"/>
    </p:embeddedFont>
    <p:embeddedFont>
      <p:font typeface="D2Coding" panose="020B0609020101020101" pitchFamily="49" charset="-127"/>
      <p:regular r:id="rId24"/>
      <p:bold r:id="rId25"/>
    </p:embeddedFont>
    <p:embeddedFont>
      <p:font typeface="나눔고딕" panose="020D0604000000000000" pitchFamily="50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</p:embeddedFontLst>
  <p:custDataLst>
    <p:tags r:id="rId3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0" autoAdjust="0"/>
    <p:restoredTop sz="78075" autoAdjust="0"/>
  </p:normalViewPr>
  <p:slideViewPr>
    <p:cSldViewPr snapToGrid="0">
      <p:cViewPr varScale="1">
        <p:scale>
          <a:sx n="94" d="100"/>
          <a:sy n="94" d="100"/>
        </p:scale>
        <p:origin x="60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2025-08-22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09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6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70421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FA258-5E9F-8917-AC28-4C662D322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817AF7-DC10-C834-A386-27EB5A4292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3DB107-5C97-8BDA-5A35-EF32113F79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0E983F-837B-3C41-8D3D-194559878C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8740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solidFill>
                  <a:srgbClr val="00B0F0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>
                <a:solidFill>
                  <a:srgbClr val="92D05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7168"/>
            <a:ext cx="7886700" cy="3623912"/>
          </a:xfrm>
        </p:spPr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  <a:lvl2pPr>
              <a:defRPr>
                <a:solidFill>
                  <a:srgbClr val="00B0F0"/>
                </a:solidFill>
              </a:defRPr>
            </a:lvl2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>
                <a:solidFill>
                  <a:srgbClr val="00B0F0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rgbClr val="92D050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1" i="0" u="none" kern="120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100" kern="1200">
          <a:solidFill>
            <a:srgbClr val="00B0F0"/>
          </a:solidFill>
          <a:latin typeface="+mn-ea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b="0" i="0" u="none" kern="1200">
          <a:solidFill>
            <a:srgbClr val="92D050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ea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ea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3.png"/><Relationship Id="rId5" Type="http://schemas.openxmlformats.org/officeDocument/2006/relationships/hyperlink" Target="https://www.youtube.com/c/SoftwareToolTime" TargetMode="External"/><Relationship Id="rId10" Type="http://schemas.openxmlformats.org/officeDocument/2006/relationships/image" Target="../media/image5.png"/><Relationship Id="rId4" Type="http://schemas.openxmlformats.org/officeDocument/2006/relationships/notesSlide" Target="../notesSlides/notesSlide8.xml"/><Relationship Id="rId9" Type="http://schemas.openxmlformats.org/officeDocument/2006/relationships/image" Target="../media/image2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angeul.naver.com/font" TargetMode="External"/><Relationship Id="rId2" Type="http://schemas.openxmlformats.org/officeDocument/2006/relationships/hyperlink" Target="https://fontzone.net/font-details/ar-hermann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playlist?list=PLKseYrrlvWNqmtCMZyoraXIAG2F0sG2o7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703E5-F787-C1C8-FD34-184EC1263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Program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5190C4-77C1-E577-C0B5-656194842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/>
              <a:t>Part 1 – Introduction</a:t>
            </a:r>
          </a:p>
          <a:p>
            <a:pPr lvl="1"/>
            <a:r>
              <a:rPr lang="en-US" altLang="ko-KR"/>
              <a:t>[W01] – context changed to webgl2</a:t>
            </a:r>
          </a:p>
          <a:p>
            <a:r>
              <a:rPr lang="en-US" altLang="ko-KR"/>
              <a:t>Part 2 – GLSL</a:t>
            </a:r>
            <a:r>
              <a:rPr lang="ko-KR" altLang="en-US"/>
              <a:t> </a:t>
            </a:r>
            <a:r>
              <a:rPr lang="en-US" altLang="ko-KR"/>
              <a:t>3.00</a:t>
            </a:r>
          </a:p>
          <a:p>
            <a:pPr lvl="1"/>
            <a:r>
              <a:rPr lang="en-US" altLang="ko-KR"/>
              <a:t>[W02] – Hello triangle</a:t>
            </a:r>
            <a:r>
              <a:rPr lang="ko-KR" altLang="en-US"/>
              <a:t>의 </a:t>
            </a:r>
            <a:r>
              <a:rPr lang="en-US" altLang="ko-KR"/>
              <a:t>shader code</a:t>
            </a:r>
            <a:r>
              <a:rPr lang="ko-KR" altLang="en-US"/>
              <a:t>를 </a:t>
            </a:r>
            <a:r>
              <a:rPr lang="en-US" altLang="ko-KR"/>
              <a:t>glsl 3.00 </a:t>
            </a:r>
            <a:r>
              <a:rPr lang="ko-KR" altLang="en-US"/>
              <a:t>으로 바꾸기</a:t>
            </a:r>
            <a:endParaRPr lang="en-US" altLang="ko-KR"/>
          </a:p>
          <a:p>
            <a:pPr lvl="1"/>
            <a:r>
              <a:rPr lang="en-US" altLang="ko-KR"/>
              <a:t>[W03] – vertex array object</a:t>
            </a:r>
          </a:p>
          <a:p>
            <a:pPr lvl="1"/>
            <a:r>
              <a:rPr lang="en-US" altLang="ko-KR"/>
              <a:t>[W04] – instanced rendering</a:t>
            </a:r>
          </a:p>
          <a:p>
            <a:pPr lvl="1"/>
            <a:r>
              <a:rPr lang="en-US" altLang="ko-KR"/>
              <a:t>[W05] – Transform feedback and</a:t>
            </a:r>
            <a:r>
              <a:rPr lang="ko-KR" altLang="en-US"/>
              <a:t> </a:t>
            </a:r>
            <a:r>
              <a:rPr lang="en-US" altLang="ko-KR"/>
              <a:t>uniform</a:t>
            </a:r>
            <a:r>
              <a:rPr lang="ko-KR" altLang="en-US"/>
              <a:t> </a:t>
            </a:r>
            <a:r>
              <a:rPr lang="en-US" altLang="ko-KR"/>
              <a:t>array</a:t>
            </a:r>
          </a:p>
          <a:p>
            <a:pPr lvl="1"/>
            <a:r>
              <a:rPr lang="en-US" altLang="ko-KR"/>
              <a:t>[W06] – Textures – float, vs</a:t>
            </a:r>
          </a:p>
          <a:p>
            <a:r>
              <a:rPr lang="en-US" altLang="ko-KR"/>
              <a:t>Part 4 – WebGL 2 Rendering – fbo, rbo</a:t>
            </a:r>
          </a:p>
          <a:p>
            <a:pPr lvl="1"/>
            <a:r>
              <a:rPr lang="en-US" altLang="ko-KR"/>
              <a:t>[W07] – fbo, rbo </a:t>
            </a:r>
          </a:p>
          <a:p>
            <a:pPr lvl="1"/>
            <a:r>
              <a:rPr lang="en-US" altLang="ko-KR"/>
              <a:t>[W08] – render</a:t>
            </a:r>
            <a:r>
              <a:rPr lang="ko-KR" altLang="en-US"/>
              <a:t> </a:t>
            </a:r>
            <a:r>
              <a:rPr lang="en-US" altLang="ko-KR"/>
              <a:t>to texture</a:t>
            </a:r>
          </a:p>
        </p:txBody>
      </p:sp>
    </p:spTree>
    <p:extLst>
      <p:ext uri="{BB962C8B-B14F-4D97-AF65-F5344CB8AC3E}">
        <p14:creationId xmlns:p14="http://schemas.microsoft.com/office/powerpoint/2010/main" val="2759039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</a:t>
            </a:r>
            <a:r>
              <a:rPr lang="en-US"/>
              <a:t>ES 2.0/3.0 </a:t>
            </a:r>
            <a:r>
              <a:rPr lang="en-US" dirty="0"/>
              <a:t>pipeline diagram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84B47F-4837-4C6C-B354-1F6F1DDB0683}"/>
              </a:ext>
            </a:extLst>
          </p:cNvPr>
          <p:cNvSpPr/>
          <p:nvPr/>
        </p:nvSpPr>
        <p:spPr>
          <a:xfrm>
            <a:off x="1626500" y="2331637"/>
            <a:ext cx="674301" cy="1192592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API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E2CBCED-021C-4CD4-AF86-985ABC029C2B}"/>
              </a:ext>
            </a:extLst>
          </p:cNvPr>
          <p:cNvSpPr/>
          <p:nvPr/>
        </p:nvSpPr>
        <p:spPr>
          <a:xfrm>
            <a:off x="675217" y="2332641"/>
            <a:ext cx="674301" cy="1194415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</a:t>
            </a:r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  <a:ea typeface="맑은 고딕" panose="020B0503020000020004" pitchFamily="50" charset="-127"/>
              </a:rPr>
              <a:t>pp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B18E814-8C00-4E76-904D-2176F68C1D37}"/>
              </a:ext>
            </a:extLst>
          </p:cNvPr>
          <p:cNvSpPr/>
          <p:nvPr/>
        </p:nvSpPr>
        <p:spPr>
          <a:xfrm>
            <a:off x="675816" y="3905408"/>
            <a:ext cx="1624985" cy="777011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System SW</a:t>
            </a:r>
          </a:p>
          <a:p>
            <a:pPr algn="ctr" defTabSz="914400"/>
            <a:r>
              <a:rPr lang="en-US" sz="10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(Window, Web, HAL)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1D26A50-EC98-4575-82D2-2EEAD82F3971}"/>
              </a:ext>
            </a:extLst>
          </p:cNvPr>
          <p:cNvSpPr/>
          <p:nvPr/>
        </p:nvSpPr>
        <p:spPr>
          <a:xfrm>
            <a:off x="2552574" y="1142999"/>
            <a:ext cx="1731521" cy="3571900"/>
          </a:xfrm>
          <a:prstGeom prst="roundRect">
            <a:avLst>
              <a:gd name="adj" fmla="val 7131"/>
            </a:avLst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Graphics Context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0E1D67-D855-4C0F-82AC-78B011AE3E57}"/>
              </a:ext>
            </a:extLst>
          </p:cNvPr>
          <p:cNvSpPr/>
          <p:nvPr/>
        </p:nvSpPr>
        <p:spPr>
          <a:xfrm>
            <a:off x="2710573" y="1454768"/>
            <a:ext cx="1389391" cy="501217"/>
          </a:xfrm>
          <a:prstGeom prst="roundRect">
            <a:avLst/>
          </a:prstGeom>
          <a:solidFill>
            <a:srgbClr val="C00000"/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latin typeface="Calibri" panose="020F0502020204030204"/>
              </a:rPr>
              <a:t>Buffer</a:t>
            </a:r>
            <a:br>
              <a:rPr lang="en-US" sz="1200" kern="0" dirty="0">
                <a:latin typeface="Calibri" panose="020F0502020204030204"/>
              </a:rPr>
            </a:br>
            <a:r>
              <a:rPr lang="en-US" sz="1200" kern="0" dirty="0">
                <a:latin typeface="Calibri" panose="020F0502020204030204"/>
              </a:rPr>
              <a:t>(Array, Element)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0448239-B40D-4DA3-9865-F25160F1C5F7}"/>
              </a:ext>
            </a:extLst>
          </p:cNvPr>
          <p:cNvSpPr/>
          <p:nvPr/>
        </p:nvSpPr>
        <p:spPr>
          <a:xfrm>
            <a:off x="2710573" y="40437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Framebuffer</a:t>
            </a:r>
          </a:p>
          <a:p>
            <a:pPr algn="ctr" defTabSz="914400"/>
            <a:r>
              <a:rPr lang="en-US" sz="1000" kern="0" dirty="0">
                <a:latin typeface="Calibri" panose="020F0502020204030204"/>
              </a:rPr>
              <a:t>(Color, Stencil, Depth)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80BFE8-45AE-4C04-9196-98BA2CB10F73}"/>
              </a:ext>
            </a:extLst>
          </p:cNvPr>
          <p:cNvSpPr/>
          <p:nvPr/>
        </p:nvSpPr>
        <p:spPr>
          <a:xfrm>
            <a:off x="2724569" y="2741057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Texture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447148-6BF5-468E-A032-F8C44AF78D3E}"/>
              </a:ext>
            </a:extLst>
          </p:cNvPr>
          <p:cNvSpPr/>
          <p:nvPr/>
        </p:nvSpPr>
        <p:spPr>
          <a:xfrm>
            <a:off x="2710573" y="2087524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Vertex Shader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9EB67AA-BCB1-43D3-A278-D6E6E1BE921A}"/>
              </a:ext>
            </a:extLst>
          </p:cNvPr>
          <p:cNvSpPr/>
          <p:nvPr/>
        </p:nvSpPr>
        <p:spPr>
          <a:xfrm>
            <a:off x="2710573" y="34012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Fragment Shader</a:t>
            </a:r>
          </a:p>
        </p:txBody>
      </p:sp>
      <p:cxnSp>
        <p:nvCxnSpPr>
          <p:cNvPr id="46" name="직선 화살표 연결선 19">
            <a:extLst>
              <a:ext uri="{FF2B5EF4-FFF2-40B4-BE49-F238E27FC236}">
                <a16:creationId xmlns:a16="http://schemas.microsoft.com/office/drawing/2014/main" id="{3246078A-335C-4F92-BD78-2F7ADCC8529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300801" y="2927936"/>
            <a:ext cx="251773" cy="101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직선 화살표 연결선 20">
            <a:extLst>
              <a:ext uri="{FF2B5EF4-FFF2-40B4-BE49-F238E27FC236}">
                <a16:creationId xmlns:a16="http://schemas.microsoft.com/office/drawing/2014/main" id="{3F24DA29-4A52-440E-A8C2-8BBD74058B3E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1349518" y="2927936"/>
            <a:ext cx="276983" cy="191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BC3162D-2F7C-4A0A-A2D9-F5E5793AE0C6}"/>
              </a:ext>
            </a:extLst>
          </p:cNvPr>
          <p:cNvSpPr/>
          <p:nvPr/>
        </p:nvSpPr>
        <p:spPr>
          <a:xfrm>
            <a:off x="4772649" y="177529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Vertex Processing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C91749F-15DB-46CB-BB3F-87D42994A259}"/>
              </a:ext>
            </a:extLst>
          </p:cNvPr>
          <p:cNvSpPr/>
          <p:nvPr/>
        </p:nvSpPr>
        <p:spPr>
          <a:xfrm>
            <a:off x="6477296" y="177628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B6770C0-57DA-4C22-A0EC-2201D3122110}"/>
              </a:ext>
            </a:extLst>
          </p:cNvPr>
          <p:cNvSpPr/>
          <p:nvPr/>
        </p:nvSpPr>
        <p:spPr>
          <a:xfrm>
            <a:off x="6509709" y="2521895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Rasterization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105B87A-2996-4CDC-A3A8-A7543FBB8893}"/>
              </a:ext>
            </a:extLst>
          </p:cNvPr>
          <p:cNvSpPr/>
          <p:nvPr/>
        </p:nvSpPr>
        <p:spPr>
          <a:xfrm>
            <a:off x="4799949" y="331974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Fragment Processing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145A77-BC78-4679-93F6-80C7ADC82ADB}"/>
              </a:ext>
            </a:extLst>
          </p:cNvPr>
          <p:cNvSpPr/>
          <p:nvPr/>
        </p:nvSpPr>
        <p:spPr>
          <a:xfrm>
            <a:off x="4799949" y="4044800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Pixel 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</a:t>
            </a:r>
          </a:p>
        </p:txBody>
      </p:sp>
      <p:cxnSp>
        <p:nvCxnSpPr>
          <p:cNvPr id="53" name="직선 화살표 연결선 31">
            <a:extLst>
              <a:ext uri="{FF2B5EF4-FFF2-40B4-BE49-F238E27FC236}">
                <a16:creationId xmlns:a16="http://schemas.microsoft.com/office/drawing/2014/main" id="{C3CC3B80-CCAE-4A4D-A064-0FEF0583482A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099964" y="2025906"/>
            <a:ext cx="672686" cy="3122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직선 화살표 연결선 35">
            <a:extLst>
              <a:ext uri="{FF2B5EF4-FFF2-40B4-BE49-F238E27FC236}">
                <a16:creationId xmlns:a16="http://schemas.microsoft.com/office/drawing/2014/main" id="{035EC68D-D069-444A-8059-78A8268A2683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6162040" y="2025909"/>
            <a:ext cx="315256" cy="98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직선 화살표 연결선 36">
            <a:extLst>
              <a:ext uri="{FF2B5EF4-FFF2-40B4-BE49-F238E27FC236}">
                <a16:creationId xmlns:a16="http://schemas.microsoft.com/office/drawing/2014/main" id="{8A1B27D9-A830-44D2-A499-BA1A63481DB3}"/>
              </a:ext>
            </a:extLst>
          </p:cNvPr>
          <p:cNvCxnSpPr>
            <a:cxnSpLocks/>
            <a:stCxn id="49" idx="3"/>
            <a:endCxn id="50" idx="3"/>
          </p:cNvCxnSpPr>
          <p:nvPr/>
        </p:nvCxnSpPr>
        <p:spPr>
          <a:xfrm>
            <a:off x="7866687" y="2026893"/>
            <a:ext cx="32413" cy="745611"/>
          </a:xfrm>
          <a:prstGeom prst="bentConnector3">
            <a:avLst>
              <a:gd name="adj1" fmla="val 644389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직선 화살표 연결선 20">
            <a:extLst>
              <a:ext uri="{FF2B5EF4-FFF2-40B4-BE49-F238E27FC236}">
                <a16:creationId xmlns:a16="http://schemas.microsoft.com/office/drawing/2014/main" id="{9250B009-3167-4CA3-9622-560589B3F335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rot="16200000" flipH="1">
            <a:off x="1061162" y="3478264"/>
            <a:ext cx="378352" cy="47594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직선 화살표 연결선 31">
            <a:extLst>
              <a:ext uri="{FF2B5EF4-FFF2-40B4-BE49-F238E27FC236}">
                <a16:creationId xmlns:a16="http://schemas.microsoft.com/office/drawing/2014/main" id="{1BDBE3DC-99DA-4DAE-815C-878E71F42E06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4099964" y="1705379"/>
            <a:ext cx="672686" cy="32053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직선 화살표 연결선 35">
            <a:extLst>
              <a:ext uri="{FF2B5EF4-FFF2-40B4-BE49-F238E27FC236}">
                <a16:creationId xmlns:a16="http://schemas.microsoft.com/office/drawing/2014/main" id="{11118594-2105-4707-A8AD-B6A3487C6FB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6201210" y="2316553"/>
            <a:ext cx="296636" cy="170976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직선 화살표 연결선 31">
            <a:extLst>
              <a:ext uri="{FF2B5EF4-FFF2-40B4-BE49-F238E27FC236}">
                <a16:creationId xmlns:a16="http://schemas.microsoft.com/office/drawing/2014/main" id="{430AB037-06A0-4C1A-BF95-07FA2D391309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 flipV="1">
            <a:off x="4113960" y="2775762"/>
            <a:ext cx="685691" cy="21590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직선 화살표 연결선 35">
            <a:extLst>
              <a:ext uri="{FF2B5EF4-FFF2-40B4-BE49-F238E27FC236}">
                <a16:creationId xmlns:a16="http://schemas.microsoft.com/office/drawing/2014/main" id="{FD060479-2120-4E81-8B60-162141DB5DE4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>
          <a:xfrm>
            <a:off x="6189340" y="3570356"/>
            <a:ext cx="9803" cy="725052"/>
          </a:xfrm>
          <a:prstGeom prst="bentConnector3">
            <a:avLst>
              <a:gd name="adj1" fmla="val 180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직선 화살표 연결선 35">
            <a:extLst>
              <a:ext uri="{FF2B5EF4-FFF2-40B4-BE49-F238E27FC236}">
                <a16:creationId xmlns:a16="http://schemas.microsoft.com/office/drawing/2014/main" id="{3217F9C1-78D0-4260-BAA9-5B00A1FFF5F2}"/>
              </a:ext>
            </a:extLst>
          </p:cNvPr>
          <p:cNvCxnSpPr>
            <a:cxnSpLocks/>
            <a:stCxn id="52" idx="1"/>
            <a:endCxn id="42" idx="3"/>
          </p:cNvCxnSpPr>
          <p:nvPr/>
        </p:nvCxnSpPr>
        <p:spPr>
          <a:xfrm rot="10800000">
            <a:off x="4099964" y="4294318"/>
            <a:ext cx="699985" cy="109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2" name="직선 화살표 연결선 31">
            <a:extLst>
              <a:ext uri="{FF2B5EF4-FFF2-40B4-BE49-F238E27FC236}">
                <a16:creationId xmlns:a16="http://schemas.microsoft.com/office/drawing/2014/main" id="{701467F1-2E4C-46B2-999A-980805CDBD8A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4099967" y="3570359"/>
            <a:ext cx="699985" cy="8146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DA52491-8735-4B59-B954-724C2C6215C6}"/>
              </a:ext>
            </a:extLst>
          </p:cNvPr>
          <p:cNvSpPr/>
          <p:nvPr/>
        </p:nvSpPr>
        <p:spPr>
          <a:xfrm>
            <a:off x="4799651" y="252515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Texture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 </a:t>
            </a:r>
          </a:p>
        </p:txBody>
      </p:sp>
      <p:cxnSp>
        <p:nvCxnSpPr>
          <p:cNvPr id="64" name="직선 화살표 연결선 31">
            <a:extLst>
              <a:ext uri="{FF2B5EF4-FFF2-40B4-BE49-F238E27FC236}">
                <a16:creationId xmlns:a16="http://schemas.microsoft.com/office/drawing/2014/main" id="{EF434FBD-AF6E-4C65-B76B-9B774E544D7D}"/>
              </a:ext>
            </a:extLst>
          </p:cNvPr>
          <p:cNvCxnSpPr>
            <a:cxnSpLocks/>
            <a:stCxn id="63" idx="2"/>
            <a:endCxn id="51" idx="0"/>
          </p:cNvCxnSpPr>
          <p:nvPr/>
        </p:nvCxnSpPr>
        <p:spPr>
          <a:xfrm rot="16200000" flipH="1">
            <a:off x="5347806" y="3172910"/>
            <a:ext cx="293378" cy="2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3713335C-1D47-44CD-BC6E-414BD93FF27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300801" y="4293914"/>
            <a:ext cx="251773" cy="40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직선 화살표 연결선 20">
            <a:extLst>
              <a:ext uri="{FF2B5EF4-FFF2-40B4-BE49-F238E27FC236}">
                <a16:creationId xmlns:a16="http://schemas.microsoft.com/office/drawing/2014/main" id="{8B080F91-2296-4021-9E89-6A65405C47B9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5400000">
            <a:off x="1535391" y="3477151"/>
            <a:ext cx="381178" cy="47534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03882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2CE10-76FF-4BF9-8BEE-DFD7B365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Processing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570C0AF7-C5A2-472B-A7BB-0764F95DCF9A}"/>
              </a:ext>
            </a:extLst>
          </p:cNvPr>
          <p:cNvSpPr/>
          <p:nvPr/>
        </p:nvSpPr>
        <p:spPr>
          <a:xfrm>
            <a:off x="161290" y="1419062"/>
            <a:ext cx="3296947" cy="2592098"/>
          </a:xfrm>
          <a:prstGeom prst="roundRect">
            <a:avLst>
              <a:gd name="adj" fmla="val 6264"/>
            </a:avLst>
          </a:prstGeom>
          <a:solidFill>
            <a:schemeClr val="bg1"/>
          </a:solidFill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Processing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0FC0D85-C7A7-48B1-96C9-93C5069C81C6}"/>
              </a:ext>
            </a:extLst>
          </p:cNvPr>
          <p:cNvSpPr/>
          <p:nvPr/>
        </p:nvSpPr>
        <p:spPr>
          <a:xfrm>
            <a:off x="1929551" y="1765990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Assembly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8B0E5B8-224E-4729-8478-289253E4E0F8}"/>
              </a:ext>
            </a:extLst>
          </p:cNvPr>
          <p:cNvSpPr/>
          <p:nvPr/>
        </p:nvSpPr>
        <p:spPr>
          <a:xfrm>
            <a:off x="289290" y="1765724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Buffer</a:t>
            </a:r>
            <a:b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(Array, Element)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0947F54-F5AC-41EB-91DF-B88AC08B3D4F}"/>
              </a:ext>
            </a:extLst>
          </p:cNvPr>
          <p:cNvSpPr/>
          <p:nvPr/>
        </p:nvSpPr>
        <p:spPr>
          <a:xfrm>
            <a:off x="289290" y="2493932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Shader</a:t>
            </a:r>
            <a:b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(uniform, attribute)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8" name="직선 화살표 연결선 19">
            <a:extLst>
              <a:ext uri="{FF2B5EF4-FFF2-40B4-BE49-F238E27FC236}">
                <a16:creationId xmlns:a16="http://schemas.microsoft.com/office/drawing/2014/main" id="{2D0E5B89-0472-4829-966A-B995C4F36ED9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1639290" y="2035724"/>
            <a:ext cx="270000" cy="266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40E1387E-4DF4-4DD7-8BB4-66F9C9C812AC}"/>
              </a:ext>
            </a:extLst>
          </p:cNvPr>
          <p:cNvSpPr/>
          <p:nvPr/>
        </p:nvSpPr>
        <p:spPr>
          <a:xfrm>
            <a:off x="1929555" y="2492911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shading</a:t>
            </a:r>
          </a:p>
        </p:txBody>
      </p:sp>
      <p:cxnSp>
        <p:nvCxnSpPr>
          <p:cNvPr id="10" name="직선 화살표 연결선 19">
            <a:extLst>
              <a:ext uri="{FF2B5EF4-FFF2-40B4-BE49-F238E27FC236}">
                <a16:creationId xmlns:a16="http://schemas.microsoft.com/office/drawing/2014/main" id="{E1858A52-B1FC-47DB-B2C8-1EEDFDF261DB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1639290" y="2762911"/>
            <a:ext cx="290265" cy="102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" name="직선 화살표 연결선 19">
            <a:extLst>
              <a:ext uri="{FF2B5EF4-FFF2-40B4-BE49-F238E27FC236}">
                <a16:creationId xmlns:a16="http://schemas.microsoft.com/office/drawing/2014/main" id="{A592FDC3-F293-4352-9771-690DF39C744F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2511093" y="2399448"/>
            <a:ext cx="186921" cy="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471A91F-67FA-4A1F-ABA3-9AAF35AE1E68}"/>
              </a:ext>
            </a:extLst>
          </p:cNvPr>
          <p:cNvSpPr/>
          <p:nvPr/>
        </p:nvSpPr>
        <p:spPr>
          <a:xfrm>
            <a:off x="1931285" y="3221385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(varying, built-in output)</a:t>
            </a:r>
          </a:p>
        </p:txBody>
      </p:sp>
      <p:cxnSp>
        <p:nvCxnSpPr>
          <p:cNvPr id="13" name="직선 화살표 연결선 19">
            <a:extLst>
              <a:ext uri="{FF2B5EF4-FFF2-40B4-BE49-F238E27FC236}">
                <a16:creationId xmlns:a16="http://schemas.microsoft.com/office/drawing/2014/main" id="{E2F9417C-0873-4CF5-B3B9-3441DEBE9538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16200000" flipH="1">
            <a:off x="2511183" y="3126283"/>
            <a:ext cx="188474" cy="173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E179A090-85DF-B5F9-95EB-AAE78F3DA7E4}"/>
              </a:ext>
            </a:extLst>
          </p:cNvPr>
          <p:cNvSpPr/>
          <p:nvPr/>
        </p:nvSpPr>
        <p:spPr>
          <a:xfrm>
            <a:off x="5873246" y="1419062"/>
            <a:ext cx="1492754" cy="1745778"/>
          </a:xfrm>
          <a:prstGeom prst="roundRect">
            <a:avLst>
              <a:gd name="adj" fmla="val 6264"/>
            </a:avLst>
          </a:prstGeom>
          <a:solidFill>
            <a:schemeClr val="bg1"/>
          </a:solidFill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Processing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9746CEB2-A5C5-D8DB-A542-01B668734B82}"/>
              </a:ext>
            </a:extLst>
          </p:cNvPr>
          <p:cNvSpPr/>
          <p:nvPr/>
        </p:nvSpPr>
        <p:spPr>
          <a:xfrm>
            <a:off x="5948092" y="1765990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Assembly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5984484-3242-EF9C-2862-24260F5BDEEC}"/>
              </a:ext>
            </a:extLst>
          </p:cNvPr>
          <p:cNvSpPr/>
          <p:nvPr/>
        </p:nvSpPr>
        <p:spPr>
          <a:xfrm>
            <a:off x="4699378" y="462293"/>
            <a:ext cx="3840489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Buffer</a:t>
            </a:r>
            <a:b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(Array, Element)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E976E08-9BEB-81BA-EF02-E253F4E07449}"/>
              </a:ext>
            </a:extLst>
          </p:cNvPr>
          <p:cNvSpPr/>
          <p:nvPr/>
        </p:nvSpPr>
        <p:spPr>
          <a:xfrm>
            <a:off x="4307831" y="2493932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Shader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D5837C80-8C1E-F85A-699E-DA7BAEF94739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 rot="5400000">
            <a:off x="6411239" y="1210677"/>
            <a:ext cx="416769" cy="127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37AB88C-42DF-9CCD-84D3-AB3446A84818}"/>
              </a:ext>
            </a:extLst>
          </p:cNvPr>
          <p:cNvSpPr/>
          <p:nvPr/>
        </p:nvSpPr>
        <p:spPr>
          <a:xfrm>
            <a:off x="5948096" y="2492911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shading</a:t>
            </a:r>
          </a:p>
        </p:txBody>
      </p: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0C93A462-C853-D167-6DBF-21AB028B57AA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5657831" y="2762911"/>
            <a:ext cx="290265" cy="102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DDA889CA-196D-DE2C-31EC-370621A39803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rot="16200000" flipH="1">
            <a:off x="6529634" y="2399448"/>
            <a:ext cx="186921" cy="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C0DC895C-7743-8DD0-0F7D-40384D276FC2}"/>
              </a:ext>
            </a:extLst>
          </p:cNvPr>
          <p:cNvSpPr/>
          <p:nvPr/>
        </p:nvSpPr>
        <p:spPr>
          <a:xfrm>
            <a:off x="5949826" y="4280139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</a:t>
            </a:r>
          </a:p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(varying, built-in output)</a:t>
            </a:r>
          </a:p>
        </p:txBody>
      </p:sp>
      <p:cxnSp>
        <p:nvCxnSpPr>
          <p:cNvPr id="22" name="직선 화살표 연결선 19">
            <a:extLst>
              <a:ext uri="{FF2B5EF4-FFF2-40B4-BE49-F238E27FC236}">
                <a16:creationId xmlns:a16="http://schemas.microsoft.com/office/drawing/2014/main" id="{EA8A59DC-5530-23C2-F8D9-536945520DC9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16200000" flipH="1">
            <a:off x="6000347" y="3655660"/>
            <a:ext cx="1247228" cy="173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A2DD7A7-50A1-999B-496D-C8D608EB016D}"/>
              </a:ext>
            </a:extLst>
          </p:cNvPr>
          <p:cNvSpPr/>
          <p:nvPr/>
        </p:nvSpPr>
        <p:spPr>
          <a:xfrm>
            <a:off x="3546500" y="2492911"/>
            <a:ext cx="698316" cy="619282"/>
          </a:xfrm>
          <a:prstGeom prst="rightArrow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7808A1A-F5DC-753E-9C55-65BACB8DB866}"/>
              </a:ext>
            </a:extLst>
          </p:cNvPr>
          <p:cNvSpPr/>
          <p:nvPr/>
        </p:nvSpPr>
        <p:spPr>
          <a:xfrm>
            <a:off x="4307831" y="3112193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Uniform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50AD8C92-2CFF-0C64-A230-9B32F27B2390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 flipV="1">
            <a:off x="5657831" y="2762911"/>
            <a:ext cx="290265" cy="61928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556AB76-76BF-58F7-2D9F-0BBFF41C4912}"/>
              </a:ext>
            </a:extLst>
          </p:cNvPr>
          <p:cNvSpPr/>
          <p:nvPr/>
        </p:nvSpPr>
        <p:spPr>
          <a:xfrm>
            <a:off x="7502656" y="1419062"/>
            <a:ext cx="1492754" cy="1745778"/>
          </a:xfrm>
          <a:prstGeom prst="roundRect">
            <a:avLst>
              <a:gd name="adj" fmla="val 6264"/>
            </a:avLst>
          </a:prstGeom>
          <a:solidFill>
            <a:schemeClr val="bg1"/>
          </a:solidFill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Processing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B751D9D8-F199-B940-5046-6BB6E0BADCBC}"/>
              </a:ext>
            </a:extLst>
          </p:cNvPr>
          <p:cNvSpPr/>
          <p:nvPr/>
        </p:nvSpPr>
        <p:spPr>
          <a:xfrm>
            <a:off x="7577502" y="1765990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Assembly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DBBBEDA-C121-9DF9-71D2-1CFBFC3220C2}"/>
              </a:ext>
            </a:extLst>
          </p:cNvPr>
          <p:cNvSpPr/>
          <p:nvPr/>
        </p:nvSpPr>
        <p:spPr>
          <a:xfrm>
            <a:off x="7577506" y="2492911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shading</a:t>
            </a:r>
          </a:p>
        </p:txBody>
      </p:sp>
      <p:cxnSp>
        <p:nvCxnSpPr>
          <p:cNvPr id="36" name="직선 화살표 연결선 19">
            <a:extLst>
              <a:ext uri="{FF2B5EF4-FFF2-40B4-BE49-F238E27FC236}">
                <a16:creationId xmlns:a16="http://schemas.microsoft.com/office/drawing/2014/main" id="{C88957A6-BBE1-1EA9-16FB-F75E95B2321A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16200000" flipH="1">
            <a:off x="8159044" y="2399448"/>
            <a:ext cx="186921" cy="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직선 화살표 연결선 19">
            <a:extLst>
              <a:ext uri="{FF2B5EF4-FFF2-40B4-BE49-F238E27FC236}">
                <a16:creationId xmlns:a16="http://schemas.microsoft.com/office/drawing/2014/main" id="{07942AC1-E7D8-DA01-6CC0-9CE5C51CA0CC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 rot="16200000" flipH="1">
            <a:off x="7225944" y="395972"/>
            <a:ext cx="416769" cy="162941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997894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5" grpId="0" animBg="1"/>
      <p:bldP spid="16" grpId="0" animBg="1"/>
      <p:bldP spid="18" grpId="0" animBg="1"/>
      <p:bldP spid="21" grpId="0" animBg="1"/>
      <p:bldP spid="27" grpId="0" animBg="1"/>
      <p:bldP spid="33" grpId="0" animBg="1"/>
      <p:bldP spid="34" grpId="0" animBg="1"/>
      <p:bldP spid="3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ABEBE-80DF-0234-51C9-99EEAA858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2AFB17-FE35-2C9D-24DE-EC6136841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Processing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89083406-5657-B8A6-B1A8-786F1811A2C7}"/>
              </a:ext>
            </a:extLst>
          </p:cNvPr>
          <p:cNvSpPr/>
          <p:nvPr/>
        </p:nvSpPr>
        <p:spPr>
          <a:xfrm>
            <a:off x="1817384" y="1891502"/>
            <a:ext cx="1492754" cy="1745778"/>
          </a:xfrm>
          <a:prstGeom prst="roundRect">
            <a:avLst>
              <a:gd name="adj" fmla="val 6264"/>
            </a:avLst>
          </a:prstGeom>
          <a:solidFill>
            <a:schemeClr val="bg1"/>
          </a:solidFill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Processing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8A2684A7-84B1-B5F0-E20F-FDBA8E77AF9B}"/>
              </a:ext>
            </a:extLst>
          </p:cNvPr>
          <p:cNvSpPr/>
          <p:nvPr/>
        </p:nvSpPr>
        <p:spPr>
          <a:xfrm>
            <a:off x="1892230" y="2238430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Assembly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4D3AC4AB-77D0-282D-FB98-1B182190436C}"/>
              </a:ext>
            </a:extLst>
          </p:cNvPr>
          <p:cNvSpPr/>
          <p:nvPr/>
        </p:nvSpPr>
        <p:spPr>
          <a:xfrm>
            <a:off x="1817384" y="896991"/>
            <a:ext cx="6948564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Buffer</a:t>
            </a:r>
            <a:br>
              <a:rPr kumimoji="0" lang="en-US" sz="13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 and Element [  ]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0FA06CED-236C-FB26-07A4-269004E0F028}"/>
              </a:ext>
            </a:extLst>
          </p:cNvPr>
          <p:cNvSpPr/>
          <p:nvPr/>
        </p:nvSpPr>
        <p:spPr>
          <a:xfrm>
            <a:off x="251969" y="2966372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Shader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75E09EE0-1D97-D98D-4BE8-74D38092A4CD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 rot="5400000">
            <a:off x="3700459" y="300294"/>
            <a:ext cx="454511" cy="272790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3B4E8D0-1F8A-A15A-D7E9-673A8D363978}"/>
              </a:ext>
            </a:extLst>
          </p:cNvPr>
          <p:cNvSpPr/>
          <p:nvPr/>
        </p:nvSpPr>
        <p:spPr>
          <a:xfrm>
            <a:off x="1892234" y="2965351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shading</a:t>
            </a:r>
          </a:p>
        </p:txBody>
      </p: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9D097F3F-EA15-9009-7275-1BD8AFC953E2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1601969" y="3235351"/>
            <a:ext cx="290265" cy="102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A7B7208-978B-16D6-568F-E2003AE95EE8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rot="16200000" flipH="1">
            <a:off x="2473772" y="2871888"/>
            <a:ext cx="186921" cy="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0D21AE36-0A9B-08BF-DBC9-324C3F9B4689}"/>
              </a:ext>
            </a:extLst>
          </p:cNvPr>
          <p:cNvSpPr/>
          <p:nvPr/>
        </p:nvSpPr>
        <p:spPr>
          <a:xfrm>
            <a:off x="1893964" y="4493499"/>
            <a:ext cx="6871984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50" kern="0">
                <a:latin typeface="Calibri" panose="020F0502020204030204"/>
              </a:rPr>
              <a:t>Output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직선 화살표 연결선 19">
            <a:extLst>
              <a:ext uri="{FF2B5EF4-FFF2-40B4-BE49-F238E27FC236}">
                <a16:creationId xmlns:a16="http://schemas.microsoft.com/office/drawing/2014/main" id="{C3E97354-75CA-9021-6BD0-844DA3EE7C73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16200000" flipH="1">
            <a:off x="3454521" y="2618064"/>
            <a:ext cx="988148" cy="276272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E032C74-06C7-0F50-39B9-10D3D5BF385E}"/>
              </a:ext>
            </a:extLst>
          </p:cNvPr>
          <p:cNvSpPr/>
          <p:nvPr/>
        </p:nvSpPr>
        <p:spPr>
          <a:xfrm>
            <a:off x="251969" y="3584633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Uniform [ ]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55052945-F782-1B67-8C93-82D81C26FAF2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 flipV="1">
            <a:off x="1601969" y="3235351"/>
            <a:ext cx="290265" cy="61928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40D72AED-7B44-CAB1-3B4E-243CE95E7540}"/>
              </a:ext>
            </a:extLst>
          </p:cNvPr>
          <p:cNvSpPr/>
          <p:nvPr/>
        </p:nvSpPr>
        <p:spPr>
          <a:xfrm>
            <a:off x="3446794" y="1891502"/>
            <a:ext cx="1492754" cy="1745778"/>
          </a:xfrm>
          <a:prstGeom prst="roundRect">
            <a:avLst>
              <a:gd name="adj" fmla="val 6264"/>
            </a:avLst>
          </a:prstGeom>
          <a:solidFill>
            <a:schemeClr val="bg1"/>
          </a:solidFill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Processing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52709379-19E0-E03E-CE9D-E8B5F0F27C56}"/>
              </a:ext>
            </a:extLst>
          </p:cNvPr>
          <p:cNvSpPr/>
          <p:nvPr/>
        </p:nvSpPr>
        <p:spPr>
          <a:xfrm>
            <a:off x="3521640" y="2238430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Assembly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80942221-6E19-D2A1-101C-AA2877902E8B}"/>
              </a:ext>
            </a:extLst>
          </p:cNvPr>
          <p:cNvSpPr/>
          <p:nvPr/>
        </p:nvSpPr>
        <p:spPr>
          <a:xfrm>
            <a:off x="3521644" y="2965351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shading</a:t>
            </a:r>
          </a:p>
        </p:txBody>
      </p:sp>
      <p:cxnSp>
        <p:nvCxnSpPr>
          <p:cNvPr id="36" name="직선 화살표 연결선 19">
            <a:extLst>
              <a:ext uri="{FF2B5EF4-FFF2-40B4-BE49-F238E27FC236}">
                <a16:creationId xmlns:a16="http://schemas.microsoft.com/office/drawing/2014/main" id="{4259A3E3-CD81-A32A-0607-32DD4653A32A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16200000" flipH="1">
            <a:off x="4103182" y="2871888"/>
            <a:ext cx="186921" cy="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직선 화살표 연결선 19">
            <a:extLst>
              <a:ext uri="{FF2B5EF4-FFF2-40B4-BE49-F238E27FC236}">
                <a16:creationId xmlns:a16="http://schemas.microsoft.com/office/drawing/2014/main" id="{0120F23C-D7A4-DEC3-381D-3A54A26AEA79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 rot="5400000">
            <a:off x="4515164" y="1114999"/>
            <a:ext cx="454511" cy="109849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3D08A2CC-63E2-9733-7114-D7960A6E11CF}"/>
              </a:ext>
            </a:extLst>
          </p:cNvPr>
          <p:cNvSpPr/>
          <p:nvPr/>
        </p:nvSpPr>
        <p:spPr>
          <a:xfrm>
            <a:off x="5643784" y="1891502"/>
            <a:ext cx="1492754" cy="1745778"/>
          </a:xfrm>
          <a:prstGeom prst="roundRect">
            <a:avLst>
              <a:gd name="adj" fmla="val 6264"/>
            </a:avLst>
          </a:prstGeom>
          <a:solidFill>
            <a:schemeClr val="bg1"/>
          </a:solidFill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Processing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56C8B9F-6299-416A-4AD7-79942CA792BD}"/>
              </a:ext>
            </a:extLst>
          </p:cNvPr>
          <p:cNvSpPr/>
          <p:nvPr/>
        </p:nvSpPr>
        <p:spPr>
          <a:xfrm>
            <a:off x="5718630" y="2238430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Assembly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938A77D3-36AD-F4B5-3E86-E99A32C7405E}"/>
              </a:ext>
            </a:extLst>
          </p:cNvPr>
          <p:cNvSpPr/>
          <p:nvPr/>
        </p:nvSpPr>
        <p:spPr>
          <a:xfrm>
            <a:off x="5718634" y="2965351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shading</a:t>
            </a:r>
          </a:p>
        </p:txBody>
      </p:sp>
      <p:cxnSp>
        <p:nvCxnSpPr>
          <p:cNvPr id="44" name="직선 화살표 연결선 19">
            <a:extLst>
              <a:ext uri="{FF2B5EF4-FFF2-40B4-BE49-F238E27FC236}">
                <a16:creationId xmlns:a16="http://schemas.microsoft.com/office/drawing/2014/main" id="{01974F98-8B8F-BFFD-D6F5-CFCACEABCC26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16200000" flipH="1">
            <a:off x="6300172" y="2871888"/>
            <a:ext cx="186921" cy="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DBB3E484-0EB3-97F4-CAF1-66A3689E8CF2}"/>
              </a:ext>
            </a:extLst>
          </p:cNvPr>
          <p:cNvSpPr/>
          <p:nvPr/>
        </p:nvSpPr>
        <p:spPr>
          <a:xfrm>
            <a:off x="7273194" y="1891502"/>
            <a:ext cx="1492754" cy="1745778"/>
          </a:xfrm>
          <a:prstGeom prst="roundRect">
            <a:avLst>
              <a:gd name="adj" fmla="val 6264"/>
            </a:avLst>
          </a:prstGeom>
          <a:solidFill>
            <a:schemeClr val="bg1"/>
          </a:solidFill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Processing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8CB53D49-3683-343D-2F6C-1AD2452F9984}"/>
              </a:ext>
            </a:extLst>
          </p:cNvPr>
          <p:cNvSpPr/>
          <p:nvPr/>
        </p:nvSpPr>
        <p:spPr>
          <a:xfrm>
            <a:off x="7348040" y="2238430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Assembly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93CF79D0-8BEA-6911-3530-D95BF6FCE9C3}"/>
              </a:ext>
            </a:extLst>
          </p:cNvPr>
          <p:cNvSpPr/>
          <p:nvPr/>
        </p:nvSpPr>
        <p:spPr>
          <a:xfrm>
            <a:off x="7348044" y="2965351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shading</a:t>
            </a:r>
          </a:p>
        </p:txBody>
      </p:sp>
      <p:cxnSp>
        <p:nvCxnSpPr>
          <p:cNvPr id="48" name="직선 화살표 연결선 19">
            <a:extLst>
              <a:ext uri="{FF2B5EF4-FFF2-40B4-BE49-F238E27FC236}">
                <a16:creationId xmlns:a16="http://schemas.microsoft.com/office/drawing/2014/main" id="{34BE6C05-A7AE-7686-7C3B-D2CC5E748ABC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16200000" flipH="1">
            <a:off x="7929582" y="2871888"/>
            <a:ext cx="186921" cy="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직선 화살표 연결선 19">
            <a:extLst>
              <a:ext uri="{FF2B5EF4-FFF2-40B4-BE49-F238E27FC236}">
                <a16:creationId xmlns:a16="http://schemas.microsoft.com/office/drawing/2014/main" id="{17140A4D-ACED-EED8-C9A5-BED6F1DF7AE1}"/>
              </a:ext>
            </a:extLst>
          </p:cNvPr>
          <p:cNvCxnSpPr>
            <a:cxnSpLocks/>
            <a:stCxn id="15" idx="2"/>
            <a:endCxn id="41" idx="0"/>
          </p:cNvCxnSpPr>
          <p:nvPr/>
        </p:nvCxnSpPr>
        <p:spPr>
          <a:xfrm rot="16200000" flipH="1">
            <a:off x="5613658" y="1114998"/>
            <a:ext cx="454511" cy="109849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직선 화살표 연결선 19">
            <a:extLst>
              <a:ext uri="{FF2B5EF4-FFF2-40B4-BE49-F238E27FC236}">
                <a16:creationId xmlns:a16="http://schemas.microsoft.com/office/drawing/2014/main" id="{D96FCE3C-46E3-9F7F-B3E2-8B805963E76C}"/>
              </a:ext>
            </a:extLst>
          </p:cNvPr>
          <p:cNvCxnSpPr>
            <a:cxnSpLocks/>
            <a:stCxn id="15" idx="2"/>
            <a:endCxn id="45" idx="0"/>
          </p:cNvCxnSpPr>
          <p:nvPr/>
        </p:nvCxnSpPr>
        <p:spPr>
          <a:xfrm rot="16200000" flipH="1">
            <a:off x="6428363" y="300293"/>
            <a:ext cx="454511" cy="272790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직선 화살표 연결선 19">
            <a:extLst>
              <a:ext uri="{FF2B5EF4-FFF2-40B4-BE49-F238E27FC236}">
                <a16:creationId xmlns:a16="http://schemas.microsoft.com/office/drawing/2014/main" id="{DFE8F5B2-F8B3-475F-C35E-5B6903959001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 rot="16200000" flipH="1">
            <a:off x="4269226" y="3432769"/>
            <a:ext cx="988148" cy="113331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A0C94D22-CA6A-0DAB-9498-27A814C6BB52}"/>
              </a:ext>
            </a:extLst>
          </p:cNvPr>
          <p:cNvCxnSpPr>
            <a:cxnSpLocks/>
            <a:stCxn id="41" idx="2"/>
            <a:endCxn id="21" idx="0"/>
          </p:cNvCxnSpPr>
          <p:nvPr/>
        </p:nvCxnSpPr>
        <p:spPr>
          <a:xfrm rot="5400000">
            <a:off x="5431950" y="3535287"/>
            <a:ext cx="856219" cy="1060205"/>
          </a:xfrm>
          <a:prstGeom prst="bentConnector3">
            <a:avLst>
              <a:gd name="adj1" fmla="val 42677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직선 화살표 연결선 19">
            <a:extLst>
              <a:ext uri="{FF2B5EF4-FFF2-40B4-BE49-F238E27FC236}">
                <a16:creationId xmlns:a16="http://schemas.microsoft.com/office/drawing/2014/main" id="{FF49926D-C60A-E7AD-A568-29D4D23AAA1B}"/>
              </a:ext>
            </a:extLst>
          </p:cNvPr>
          <p:cNvCxnSpPr>
            <a:cxnSpLocks/>
            <a:stCxn id="45" idx="2"/>
            <a:endCxn id="21" idx="0"/>
          </p:cNvCxnSpPr>
          <p:nvPr/>
        </p:nvCxnSpPr>
        <p:spPr>
          <a:xfrm rot="5400000">
            <a:off x="6246655" y="2720582"/>
            <a:ext cx="856219" cy="2689615"/>
          </a:xfrm>
          <a:prstGeom prst="bentConnector3">
            <a:avLst>
              <a:gd name="adj1" fmla="val 42677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15A34E8-F3B7-FEC4-F222-4DF2A97144B6}"/>
              </a:ext>
            </a:extLst>
          </p:cNvPr>
          <p:cNvSpPr txBox="1"/>
          <p:nvPr/>
        </p:nvSpPr>
        <p:spPr>
          <a:xfrm>
            <a:off x="4967505" y="2509912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cxnSp>
        <p:nvCxnSpPr>
          <p:cNvPr id="74" name="직선 화살표 연결선 19">
            <a:extLst>
              <a:ext uri="{FF2B5EF4-FFF2-40B4-BE49-F238E27FC236}">
                <a16:creationId xmlns:a16="http://schemas.microsoft.com/office/drawing/2014/main" id="{3DE0C982-575C-4D51-991E-73BFF7B8CBC9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5329956" y="1166991"/>
            <a:ext cx="3435992" cy="3079518"/>
          </a:xfrm>
          <a:prstGeom prst="bentConnector3">
            <a:avLst>
              <a:gd name="adj1" fmla="val 106653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77271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2A11AE-1ED8-9B44-0474-395321C4C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Uniform Array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51D4B-0BC6-B8E4-FBAB-49F9BD350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Uniform </a:t>
            </a:r>
            <a:r>
              <a:rPr lang="ko-KR" altLang="en-US"/>
              <a:t>으로 전달하는 값을 </a:t>
            </a:r>
            <a:r>
              <a:rPr lang="en-US" altLang="ko-KR"/>
              <a:t>Array</a:t>
            </a:r>
            <a:r>
              <a:rPr lang="ko-KR" altLang="en-US"/>
              <a:t>로 미리 전달하여 </a:t>
            </a:r>
            <a:r>
              <a:rPr lang="en-US" altLang="ko-KR"/>
              <a:t>360</a:t>
            </a:r>
            <a:r>
              <a:rPr lang="ko-KR" altLang="en-US"/>
              <a:t>도 회전하는 삼각형을 그리기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장점 </a:t>
            </a:r>
            <a:endParaRPr lang="en-US" altLang="ko-KR"/>
          </a:p>
          <a:p>
            <a:pPr lvl="1"/>
            <a:r>
              <a:rPr lang="en-US" altLang="ko-KR"/>
              <a:t>Performance</a:t>
            </a:r>
          </a:p>
          <a:p>
            <a:pPr lvl="1"/>
            <a:r>
              <a:rPr lang="en-US" altLang="ko-KR"/>
              <a:t>GPU</a:t>
            </a:r>
            <a:r>
              <a:rPr lang="ko-KR" altLang="en-US"/>
              <a:t> </a:t>
            </a:r>
            <a:r>
              <a:rPr lang="en-US" altLang="ko-KR"/>
              <a:t>– CPU </a:t>
            </a:r>
            <a:r>
              <a:rPr lang="ko-KR" altLang="en-US"/>
              <a:t>통신을 줄임</a:t>
            </a:r>
            <a:endParaRPr lang="en-US" altLang="ko-KR"/>
          </a:p>
          <a:p>
            <a:pPr lvl="1"/>
            <a:r>
              <a:rPr lang="ko-KR" altLang="en-US"/>
              <a:t>선택적인 사용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50238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2FFF2-7AD7-54FB-258C-E3471DEF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W05a: Uniform Array</a:t>
            </a:r>
            <a:r>
              <a:rPr lang="ko-KR" altLang="en-US"/>
              <a:t>로 삼각형 회전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59CF96-3B3F-4BD6-C09B-825D67C39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Uniform Array</a:t>
            </a:r>
            <a:r>
              <a:rPr lang="ko-KR" altLang="en-US"/>
              <a:t>를 사용하여 삼각형 회전하는 코드 제작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1687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B59AA-AFBD-8D00-1044-59B5EA5F1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8D404-8AFB-7DA2-4619-EF239410B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Vertex Processing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701FBA9-9F03-486D-F7C1-1E534843C13B}"/>
              </a:ext>
            </a:extLst>
          </p:cNvPr>
          <p:cNvSpPr/>
          <p:nvPr/>
        </p:nvSpPr>
        <p:spPr>
          <a:xfrm>
            <a:off x="1817384" y="1891502"/>
            <a:ext cx="1492754" cy="1745778"/>
          </a:xfrm>
          <a:prstGeom prst="roundRect">
            <a:avLst>
              <a:gd name="adj" fmla="val 6264"/>
            </a:avLst>
          </a:prstGeom>
          <a:solidFill>
            <a:schemeClr val="bg1"/>
          </a:solidFill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Processing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D4F554A-DD86-DB72-F4C8-004A1B930135}"/>
              </a:ext>
            </a:extLst>
          </p:cNvPr>
          <p:cNvSpPr/>
          <p:nvPr/>
        </p:nvSpPr>
        <p:spPr>
          <a:xfrm>
            <a:off x="1892230" y="2238430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Assembly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71E2D63F-F00A-8EAD-AAB8-11EAEAF6EA85}"/>
              </a:ext>
            </a:extLst>
          </p:cNvPr>
          <p:cNvSpPr/>
          <p:nvPr/>
        </p:nvSpPr>
        <p:spPr>
          <a:xfrm>
            <a:off x="1817384" y="896991"/>
            <a:ext cx="6948564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Buffer</a:t>
            </a:r>
            <a:br>
              <a:rPr kumimoji="0" lang="en-US" sz="13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Array and Element [  ]  –  Read - Write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E18CEF3F-7A06-5B0F-A2D3-FB185FCDF270}"/>
              </a:ext>
            </a:extLst>
          </p:cNvPr>
          <p:cNvSpPr/>
          <p:nvPr/>
        </p:nvSpPr>
        <p:spPr>
          <a:xfrm>
            <a:off x="251969" y="2966372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Shader</a:t>
            </a:r>
            <a:br>
              <a:rPr kumimoji="0" lang="en-US" sz="13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Drawing &amp; TF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7" name="직선 화살표 연결선 19">
            <a:extLst>
              <a:ext uri="{FF2B5EF4-FFF2-40B4-BE49-F238E27FC236}">
                <a16:creationId xmlns:a16="http://schemas.microsoft.com/office/drawing/2014/main" id="{AFF99583-A41E-F1BE-973D-FF097CC25D1C}"/>
              </a:ext>
            </a:extLst>
          </p:cNvPr>
          <p:cNvCxnSpPr>
            <a:cxnSpLocks/>
            <a:stCxn id="15" idx="2"/>
            <a:endCxn id="3" idx="0"/>
          </p:cNvCxnSpPr>
          <p:nvPr/>
        </p:nvCxnSpPr>
        <p:spPr>
          <a:xfrm rot="5400000">
            <a:off x="3700459" y="300294"/>
            <a:ext cx="454511" cy="272790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B1D762D2-C180-B4A1-5770-FDE9C224E5A5}"/>
              </a:ext>
            </a:extLst>
          </p:cNvPr>
          <p:cNvSpPr/>
          <p:nvPr/>
        </p:nvSpPr>
        <p:spPr>
          <a:xfrm>
            <a:off x="1892234" y="2965351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shading</a:t>
            </a:r>
          </a:p>
        </p:txBody>
      </p:sp>
      <p:cxnSp>
        <p:nvCxnSpPr>
          <p:cNvPr id="19" name="직선 화살표 연결선 19">
            <a:extLst>
              <a:ext uri="{FF2B5EF4-FFF2-40B4-BE49-F238E27FC236}">
                <a16:creationId xmlns:a16="http://schemas.microsoft.com/office/drawing/2014/main" id="{8AB45E9C-D92A-B7A5-6272-26805DD3A486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 flipV="1">
            <a:off x="1601969" y="3235351"/>
            <a:ext cx="290265" cy="1021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C9B95B0-C0E1-5AE4-FBF5-AF74078F6307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rot="16200000" flipH="1">
            <a:off x="2473772" y="2871888"/>
            <a:ext cx="186921" cy="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2A06113-496E-BF7A-BD22-C2DC0B4EEA92}"/>
              </a:ext>
            </a:extLst>
          </p:cNvPr>
          <p:cNvSpPr/>
          <p:nvPr/>
        </p:nvSpPr>
        <p:spPr>
          <a:xfrm>
            <a:off x="1893964" y="4493499"/>
            <a:ext cx="6871984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350" kern="0">
                <a:latin typeface="Calibri" panose="020F0502020204030204"/>
              </a:rPr>
              <a:t>Output</a:t>
            </a:r>
            <a:endParaRPr kumimoji="0" lang="en-US" sz="9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2" name="직선 화살표 연결선 19">
            <a:extLst>
              <a:ext uri="{FF2B5EF4-FFF2-40B4-BE49-F238E27FC236}">
                <a16:creationId xmlns:a16="http://schemas.microsoft.com/office/drawing/2014/main" id="{034680FC-28C0-0FB2-07CE-9E25118F2B0E}"/>
              </a:ext>
            </a:extLst>
          </p:cNvPr>
          <p:cNvCxnSpPr>
            <a:cxnSpLocks/>
            <a:stCxn id="18" idx="2"/>
            <a:endCxn id="21" idx="0"/>
          </p:cNvCxnSpPr>
          <p:nvPr/>
        </p:nvCxnSpPr>
        <p:spPr>
          <a:xfrm rot="16200000" flipH="1">
            <a:off x="3454521" y="2618064"/>
            <a:ext cx="988148" cy="276272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8C2E7E8F-6A0D-D550-FEAF-B029AB779619}"/>
              </a:ext>
            </a:extLst>
          </p:cNvPr>
          <p:cNvSpPr/>
          <p:nvPr/>
        </p:nvSpPr>
        <p:spPr>
          <a:xfrm>
            <a:off x="251969" y="3584633"/>
            <a:ext cx="1350000" cy="540000"/>
          </a:xfrm>
          <a:prstGeom prst="roundRect">
            <a:avLst/>
          </a:prstGeom>
          <a:solidFill>
            <a:schemeClr val="bg1">
              <a:lumMod val="75000"/>
              <a:lumOff val="25000"/>
            </a:schemeClr>
          </a:solidFill>
          <a:ln w="12700" cap="flat" cmpd="sng" algn="ctr">
            <a:solidFill>
              <a:srgbClr val="ED7D3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Uniform [ ]</a:t>
            </a:r>
            <a:endParaRPr kumimoji="0" lang="en-US" sz="135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8" name="직선 화살표 연결선 19">
            <a:extLst>
              <a:ext uri="{FF2B5EF4-FFF2-40B4-BE49-F238E27FC236}">
                <a16:creationId xmlns:a16="http://schemas.microsoft.com/office/drawing/2014/main" id="{BD30DE64-05E8-BC02-871B-701BAD5553AF}"/>
              </a:ext>
            </a:extLst>
          </p:cNvPr>
          <p:cNvCxnSpPr>
            <a:cxnSpLocks/>
            <a:stCxn id="27" idx="3"/>
            <a:endCxn id="18" idx="1"/>
          </p:cNvCxnSpPr>
          <p:nvPr/>
        </p:nvCxnSpPr>
        <p:spPr>
          <a:xfrm flipV="1">
            <a:off x="1601969" y="3235351"/>
            <a:ext cx="290265" cy="61928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506FC2C4-AF5B-25D8-806C-311B8BFFFE72}"/>
              </a:ext>
            </a:extLst>
          </p:cNvPr>
          <p:cNvSpPr/>
          <p:nvPr/>
        </p:nvSpPr>
        <p:spPr>
          <a:xfrm>
            <a:off x="3446794" y="1891502"/>
            <a:ext cx="1492754" cy="1745778"/>
          </a:xfrm>
          <a:prstGeom prst="roundRect">
            <a:avLst>
              <a:gd name="adj" fmla="val 6264"/>
            </a:avLst>
          </a:prstGeom>
          <a:solidFill>
            <a:schemeClr val="bg1"/>
          </a:solidFill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Processing</a:t>
            </a: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C06380EA-6FB8-C1C2-E9C5-5E7B9FDD832D}"/>
              </a:ext>
            </a:extLst>
          </p:cNvPr>
          <p:cNvSpPr/>
          <p:nvPr/>
        </p:nvSpPr>
        <p:spPr>
          <a:xfrm>
            <a:off x="3521640" y="2238430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Assembly</a:t>
            </a: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19CB8183-62F0-9E11-D429-4B62F47DBE4D}"/>
              </a:ext>
            </a:extLst>
          </p:cNvPr>
          <p:cNvSpPr/>
          <p:nvPr/>
        </p:nvSpPr>
        <p:spPr>
          <a:xfrm>
            <a:off x="3521644" y="2965351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shading</a:t>
            </a:r>
          </a:p>
        </p:txBody>
      </p:sp>
      <p:cxnSp>
        <p:nvCxnSpPr>
          <p:cNvPr id="36" name="직선 화살표 연결선 19">
            <a:extLst>
              <a:ext uri="{FF2B5EF4-FFF2-40B4-BE49-F238E27FC236}">
                <a16:creationId xmlns:a16="http://schemas.microsoft.com/office/drawing/2014/main" id="{8BEFFEF1-75B4-1A81-9073-3D92A24BABA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rot="16200000" flipH="1">
            <a:off x="4103182" y="2871888"/>
            <a:ext cx="186921" cy="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9" name="직선 화살표 연결선 19">
            <a:extLst>
              <a:ext uri="{FF2B5EF4-FFF2-40B4-BE49-F238E27FC236}">
                <a16:creationId xmlns:a16="http://schemas.microsoft.com/office/drawing/2014/main" id="{3BB5D357-99EE-C1AE-400E-7F7E1FA57072}"/>
              </a:ext>
            </a:extLst>
          </p:cNvPr>
          <p:cNvCxnSpPr>
            <a:cxnSpLocks/>
            <a:stCxn id="15" idx="2"/>
            <a:endCxn id="33" idx="0"/>
          </p:cNvCxnSpPr>
          <p:nvPr/>
        </p:nvCxnSpPr>
        <p:spPr>
          <a:xfrm rot="5400000">
            <a:off x="4515164" y="1114999"/>
            <a:ext cx="454511" cy="109849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BAC822C7-BADD-55A1-4588-FF8ECDB8FDA6}"/>
              </a:ext>
            </a:extLst>
          </p:cNvPr>
          <p:cNvSpPr/>
          <p:nvPr/>
        </p:nvSpPr>
        <p:spPr>
          <a:xfrm>
            <a:off x="5643784" y="1891502"/>
            <a:ext cx="1492754" cy="1745778"/>
          </a:xfrm>
          <a:prstGeom prst="roundRect">
            <a:avLst>
              <a:gd name="adj" fmla="val 6264"/>
            </a:avLst>
          </a:prstGeom>
          <a:solidFill>
            <a:schemeClr val="bg1"/>
          </a:solidFill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Processing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50E334A0-9003-B2B0-6E62-5889F3A29A6E}"/>
              </a:ext>
            </a:extLst>
          </p:cNvPr>
          <p:cNvSpPr/>
          <p:nvPr/>
        </p:nvSpPr>
        <p:spPr>
          <a:xfrm>
            <a:off x="5718630" y="2238430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Assembly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39FF1044-F6A1-406C-379F-0FA05BEEF761}"/>
              </a:ext>
            </a:extLst>
          </p:cNvPr>
          <p:cNvSpPr/>
          <p:nvPr/>
        </p:nvSpPr>
        <p:spPr>
          <a:xfrm>
            <a:off x="5718634" y="2965351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shading</a:t>
            </a:r>
          </a:p>
        </p:txBody>
      </p:sp>
      <p:cxnSp>
        <p:nvCxnSpPr>
          <p:cNvPr id="44" name="직선 화살표 연결선 19">
            <a:extLst>
              <a:ext uri="{FF2B5EF4-FFF2-40B4-BE49-F238E27FC236}">
                <a16:creationId xmlns:a16="http://schemas.microsoft.com/office/drawing/2014/main" id="{D0463EBD-7889-0C16-5E87-D89D87E7AAF9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16200000" flipH="1">
            <a:off x="6300172" y="2871888"/>
            <a:ext cx="186921" cy="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00CDAF66-C184-403A-F24B-96E5C00AF642}"/>
              </a:ext>
            </a:extLst>
          </p:cNvPr>
          <p:cNvSpPr/>
          <p:nvPr/>
        </p:nvSpPr>
        <p:spPr>
          <a:xfrm>
            <a:off x="7273194" y="1891502"/>
            <a:ext cx="1492754" cy="1745778"/>
          </a:xfrm>
          <a:prstGeom prst="roundRect">
            <a:avLst>
              <a:gd name="adj" fmla="val 6264"/>
            </a:avLst>
          </a:prstGeom>
          <a:solidFill>
            <a:schemeClr val="bg1"/>
          </a:solidFill>
          <a:ln w="25400" cap="flat" cmpd="sng" algn="ctr">
            <a:solidFill>
              <a:schemeClr val="tx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t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Processing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9B281371-6C34-CD94-A7E9-59B0E98FA6F2}"/>
              </a:ext>
            </a:extLst>
          </p:cNvPr>
          <p:cNvSpPr/>
          <p:nvPr/>
        </p:nvSpPr>
        <p:spPr>
          <a:xfrm>
            <a:off x="7348040" y="2238430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Assembly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0E9510C0-B44F-AC36-8D7F-DA838A6F81C3}"/>
              </a:ext>
            </a:extLst>
          </p:cNvPr>
          <p:cNvSpPr/>
          <p:nvPr/>
        </p:nvSpPr>
        <p:spPr>
          <a:xfrm>
            <a:off x="7348044" y="2965351"/>
            <a:ext cx="1350000" cy="540000"/>
          </a:xfrm>
          <a:prstGeom prst="roundRect">
            <a:avLst/>
          </a:prstGeom>
          <a:solidFill>
            <a:schemeClr val="bg1"/>
          </a:solidFill>
          <a:ln w="25400" cap="flat" cmpd="sng" algn="ctr">
            <a:solidFill>
              <a:srgbClr val="92D05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35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Vertex shading</a:t>
            </a:r>
          </a:p>
        </p:txBody>
      </p:sp>
      <p:cxnSp>
        <p:nvCxnSpPr>
          <p:cNvPr id="48" name="직선 화살표 연결선 19">
            <a:extLst>
              <a:ext uri="{FF2B5EF4-FFF2-40B4-BE49-F238E27FC236}">
                <a16:creationId xmlns:a16="http://schemas.microsoft.com/office/drawing/2014/main" id="{1F8BBF73-E9A1-80A4-70FD-5BF2150AFD45}"/>
              </a:ext>
            </a:extLst>
          </p:cNvPr>
          <p:cNvCxnSpPr>
            <a:cxnSpLocks/>
            <a:stCxn id="46" idx="2"/>
            <a:endCxn id="47" idx="0"/>
          </p:cNvCxnSpPr>
          <p:nvPr/>
        </p:nvCxnSpPr>
        <p:spPr>
          <a:xfrm rot="16200000" flipH="1">
            <a:off x="7929582" y="2871888"/>
            <a:ext cx="186921" cy="4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직선 화살표 연결선 19">
            <a:extLst>
              <a:ext uri="{FF2B5EF4-FFF2-40B4-BE49-F238E27FC236}">
                <a16:creationId xmlns:a16="http://schemas.microsoft.com/office/drawing/2014/main" id="{D0E849F4-62EF-F9AF-71B8-8CCE3394DE3A}"/>
              </a:ext>
            </a:extLst>
          </p:cNvPr>
          <p:cNvCxnSpPr>
            <a:cxnSpLocks/>
            <a:stCxn id="15" idx="2"/>
            <a:endCxn id="41" idx="0"/>
          </p:cNvCxnSpPr>
          <p:nvPr/>
        </p:nvCxnSpPr>
        <p:spPr>
          <a:xfrm rot="16200000" flipH="1">
            <a:off x="5613658" y="1114998"/>
            <a:ext cx="454511" cy="109849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직선 화살표 연결선 19">
            <a:extLst>
              <a:ext uri="{FF2B5EF4-FFF2-40B4-BE49-F238E27FC236}">
                <a16:creationId xmlns:a16="http://schemas.microsoft.com/office/drawing/2014/main" id="{0178D4F6-0A69-68FE-99B7-E8B81C8A8597}"/>
              </a:ext>
            </a:extLst>
          </p:cNvPr>
          <p:cNvCxnSpPr>
            <a:cxnSpLocks/>
            <a:stCxn id="15" idx="2"/>
            <a:endCxn id="45" idx="0"/>
          </p:cNvCxnSpPr>
          <p:nvPr/>
        </p:nvCxnSpPr>
        <p:spPr>
          <a:xfrm rot="16200000" flipH="1">
            <a:off x="6428363" y="300293"/>
            <a:ext cx="454511" cy="2727905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2" name="직선 화살표 연결선 19">
            <a:extLst>
              <a:ext uri="{FF2B5EF4-FFF2-40B4-BE49-F238E27FC236}">
                <a16:creationId xmlns:a16="http://schemas.microsoft.com/office/drawing/2014/main" id="{63566187-38C1-111F-DDC6-2F485984E5AD}"/>
              </a:ext>
            </a:extLst>
          </p:cNvPr>
          <p:cNvCxnSpPr>
            <a:cxnSpLocks/>
            <a:stCxn id="35" idx="2"/>
            <a:endCxn id="21" idx="0"/>
          </p:cNvCxnSpPr>
          <p:nvPr/>
        </p:nvCxnSpPr>
        <p:spPr>
          <a:xfrm rot="16200000" flipH="1">
            <a:off x="4269226" y="3432769"/>
            <a:ext cx="988148" cy="1133312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27ED05AE-218A-27BC-4B85-BF21CB1DCDF9}"/>
              </a:ext>
            </a:extLst>
          </p:cNvPr>
          <p:cNvCxnSpPr>
            <a:cxnSpLocks/>
            <a:stCxn id="41" idx="2"/>
            <a:endCxn id="21" idx="0"/>
          </p:cNvCxnSpPr>
          <p:nvPr/>
        </p:nvCxnSpPr>
        <p:spPr>
          <a:xfrm rot="5400000">
            <a:off x="5431950" y="3535287"/>
            <a:ext cx="856219" cy="1060205"/>
          </a:xfrm>
          <a:prstGeom prst="bentConnector3">
            <a:avLst>
              <a:gd name="adj1" fmla="val 42677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직선 화살표 연결선 19">
            <a:extLst>
              <a:ext uri="{FF2B5EF4-FFF2-40B4-BE49-F238E27FC236}">
                <a16:creationId xmlns:a16="http://schemas.microsoft.com/office/drawing/2014/main" id="{6DD8B910-D1FF-A303-C8B5-03D870794C99}"/>
              </a:ext>
            </a:extLst>
          </p:cNvPr>
          <p:cNvCxnSpPr>
            <a:cxnSpLocks/>
            <a:stCxn id="45" idx="2"/>
            <a:endCxn id="21" idx="0"/>
          </p:cNvCxnSpPr>
          <p:nvPr/>
        </p:nvCxnSpPr>
        <p:spPr>
          <a:xfrm rot="5400000">
            <a:off x="6246655" y="2720582"/>
            <a:ext cx="856219" cy="2689615"/>
          </a:xfrm>
          <a:prstGeom prst="bentConnector3">
            <a:avLst>
              <a:gd name="adj1" fmla="val 42677"/>
            </a:avLst>
          </a:prstGeom>
          <a:noFill/>
          <a:ln w="2540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A5564DE-5B29-1D6A-8C6B-87DF0F3B32DC}"/>
              </a:ext>
            </a:extLst>
          </p:cNvPr>
          <p:cNvSpPr txBox="1"/>
          <p:nvPr/>
        </p:nvSpPr>
        <p:spPr>
          <a:xfrm>
            <a:off x="4967505" y="2509912"/>
            <a:ext cx="6190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/>
              <a:t>…</a:t>
            </a:r>
            <a:endParaRPr lang="ko-KR" altLang="en-US" sz="3600" b="1"/>
          </a:p>
        </p:txBody>
      </p:sp>
      <p:cxnSp>
        <p:nvCxnSpPr>
          <p:cNvPr id="74" name="직선 화살표 연결선 19">
            <a:extLst>
              <a:ext uri="{FF2B5EF4-FFF2-40B4-BE49-F238E27FC236}">
                <a16:creationId xmlns:a16="http://schemas.microsoft.com/office/drawing/2014/main" id="{8CB2ED36-E837-4468-300E-67990975E86C}"/>
              </a:ext>
            </a:extLst>
          </p:cNvPr>
          <p:cNvCxnSpPr>
            <a:cxnSpLocks/>
            <a:endCxn id="15" idx="3"/>
          </p:cNvCxnSpPr>
          <p:nvPr/>
        </p:nvCxnSpPr>
        <p:spPr>
          <a:xfrm flipV="1">
            <a:off x="5329956" y="1166991"/>
            <a:ext cx="3435992" cy="3079518"/>
          </a:xfrm>
          <a:prstGeom prst="bentConnector3">
            <a:avLst>
              <a:gd name="adj1" fmla="val 106653"/>
            </a:avLst>
          </a:prstGeom>
          <a:noFill/>
          <a:ln w="2540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64204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B897E4-37CB-9E68-2C0F-625FF64F3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Transform Feedback (TF) </a:t>
            </a:r>
            <a:r>
              <a:rPr lang="ko-KR" altLang="en-US"/>
              <a:t>사용방법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D1C700-929F-2886-1BA9-52603DC48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VAO 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생성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 &amp; Bind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vao = gl.createVertexArray();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gl.bindVertexArray(vao);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Two buffer – Input/Output</a:t>
            </a:r>
            <a:r>
              <a:rPr lang="ko-KR" altLang="en-US">
                <a:latin typeface="D2Coding" panose="020B0609020101020101" pitchFamily="49" charset="-127"/>
                <a:ea typeface="D2Coding" panose="020B0609020101020101" pitchFamily="49" charset="-127"/>
              </a:rPr>
              <a:t>으로 사용될 버퍼를 생성 </a:t>
            </a:r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&amp; Bind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bufferB = gl.createBuffer();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gl.bindBuffer(gl.ARRAY_BUFFER, bufferB);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gl.bufferData(gl.ARRAY_BUFFER, new Float32Array(vertexData), gl.DYNAMIC_COPY);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Two Shader vs One Shader</a:t>
            </a:r>
          </a:p>
          <a:p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In VS</a:t>
            </a:r>
          </a:p>
          <a:p>
            <a:pPr lvl="1"/>
            <a:r>
              <a:rPr lang="en-US" altLang="ko-KR">
                <a:latin typeface="D2Coding" panose="020B0609020101020101" pitchFamily="49" charset="-127"/>
                <a:ea typeface="D2Coding" panose="020B0609020101020101" pitchFamily="49" charset="-127"/>
              </a:rPr>
              <a:t>gl.transformFeedbackVaryings(tfProgram, ["tfPosition"], gl.SEPARATE_ATTRIBS);</a:t>
            </a:r>
          </a:p>
          <a:p>
            <a:pPr lvl="1"/>
            <a:endParaRPr lang="ko-KR" altLang="en-US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6096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8B695-2FA9-3ABD-ED00-C6469547F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15BC4F-2A10-A08A-CF95-AA5B3A3CF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W05b: Transform Feedback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220ECD-4EB4-1890-1BDA-6B9914894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Transform</a:t>
            </a:r>
            <a:r>
              <a:rPr lang="ko-KR" altLang="en-US"/>
              <a:t> </a:t>
            </a:r>
            <a:r>
              <a:rPr lang="en-US" altLang="ko-KR"/>
              <a:t>Feedback</a:t>
            </a:r>
            <a:r>
              <a:rPr lang="ko-KR" altLang="en-US"/>
              <a:t>을 통해 삼각형을 오른쪽으로 이동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12280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79782"/>
            <a:ext cx="7886700" cy="4052941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altLang="ko-KR" sz="2000">
              <a:solidFill>
                <a:srgbClr val="FFFF00"/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200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Software 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Tool Time (</a:t>
            </a:r>
            <a:r>
              <a:rPr lang="ko-KR" altLang="en-US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+mn-ea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(CC-BY-NC 4.0</a:t>
            </a:r>
            <a:r>
              <a:rPr lang="en-US" altLang="ko-KR" sz="1600">
                <a:latin typeface="+mn-ea"/>
                <a:cs typeface="Arial" panose="020B0604020202020204" pitchFamily="34" charset="0"/>
              </a:rPr>
              <a:t>) KNU and Ajou Univ.</a:t>
            </a:r>
            <a:endParaRPr lang="en-US" altLang="ko-KR" sz="1600" dirty="0"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+mn-ea"/>
                <a:cs typeface="Arial" panose="020B0604020202020204" pitchFamily="34" charset="0"/>
              </a:rPr>
              <a:t>Visit “Software Tool Time” channel in YouTube :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latin typeface="+mn-ea"/>
                <a:cs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https://www.youtube.com/c/SoftwareToolTime</a:t>
            </a:r>
            <a:r>
              <a:rPr lang="en-US" altLang="ko-KR" sz="1600" dirty="0">
                <a:latin typeface="+mn-ea"/>
                <a:cs typeface="Arial" panose="020B0604020202020204" pitchFamily="34" charset="0"/>
              </a:rPr>
              <a:t> 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+mn-ea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+mn-ea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C70FF6EA-A66C-DAF1-62D9-2E8238C4542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28270" y="446073"/>
            <a:ext cx="636156" cy="648273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8DCD033A-4356-5AC6-9660-114BA261C26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784423" y="446073"/>
            <a:ext cx="651769" cy="65176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F74C1-D8EB-C0A8-42BA-8728F4091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FEB57-69CB-2016-C3A0-5DD18F59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FA7FF70-47C3-949B-47A6-E0B165A41F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DBC2DEAB-CDD3-D3E0-C088-0F8CC428F35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12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4B26908-1297-CB8F-7D37-9810011DB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0B1065-4DBE-F81B-BA4E-A8B14271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PPT </a:t>
            </a:r>
            <a:r>
              <a:rPr lang="ko-KR" altLang="en-US"/>
              <a:t>설정 </a:t>
            </a:r>
            <a:r>
              <a:rPr lang="en-US" altLang="ko-KR"/>
              <a:t>(</a:t>
            </a:r>
            <a:r>
              <a:rPr lang="ko-KR" altLang="en-US"/>
              <a:t>이 슬라이드는 쇼에 안보임</a:t>
            </a:r>
            <a:r>
              <a:rPr lang="en-US" altLang="ko-KR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BE0B10-A7B6-AC07-92B3-827820F60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반드시 다음 </a:t>
            </a:r>
            <a:r>
              <a:rPr lang="en-US" altLang="ko-KR" dirty="0"/>
              <a:t>2</a:t>
            </a:r>
            <a:r>
              <a:rPr lang="ko-KR" altLang="en-US" dirty="0"/>
              <a:t>개 슬라이드를 음악과 함께 캡처해서 동영상에 포함해야 합니다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SWTT </a:t>
            </a:r>
            <a:r>
              <a:rPr lang="ko-KR" altLang="en-US" dirty="0"/>
              <a:t>라이선스</a:t>
            </a:r>
            <a:endParaRPr lang="en-US" altLang="ko-KR" dirty="0"/>
          </a:p>
          <a:p>
            <a:pPr lvl="1"/>
            <a:r>
              <a:rPr lang="ko-KR" altLang="en-US" dirty="0"/>
              <a:t>소중사업 사사 문구 </a:t>
            </a:r>
            <a:r>
              <a:rPr lang="en-US" altLang="ko-KR" dirty="0"/>
              <a:t> 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맨 첫 타이틀이 이상하게 나오면 아래 글꼴을 설치하세요</a:t>
            </a:r>
            <a:endParaRPr lang="en-US" altLang="ko-KR" dirty="0"/>
          </a:p>
          <a:p>
            <a:pPr lvl="1"/>
            <a:r>
              <a:rPr lang="en-US" altLang="ko-KR" dirty="0">
                <a:hlinkClick r:id="rId2"/>
              </a:rPr>
              <a:t>https://fontzone.net/font-details/</a:t>
            </a:r>
            <a:r>
              <a:rPr lang="en-US" altLang="ko-KR">
                <a:hlinkClick r:id="rId2"/>
              </a:rPr>
              <a:t>ar-hermann</a:t>
            </a:r>
            <a:r>
              <a:rPr lang="en-US" altLang="ko-KR"/>
              <a:t> </a:t>
            </a:r>
          </a:p>
          <a:p>
            <a:pPr lvl="1"/>
            <a:r>
              <a:rPr lang="ko-KR" altLang="en-US"/>
              <a:t>나눔고딕 글꼴과 </a:t>
            </a:r>
            <a:r>
              <a:rPr lang="en-US" altLang="ko-KR"/>
              <a:t>D2Coding </a:t>
            </a:r>
            <a:r>
              <a:rPr lang="ko-KR" altLang="en-US"/>
              <a:t>글꼴 </a:t>
            </a:r>
            <a:r>
              <a:rPr lang="en-US" altLang="ko-KR"/>
              <a:t>- </a:t>
            </a:r>
            <a:r>
              <a:rPr lang="en-US" altLang="ko-KR">
                <a:hlinkClick r:id="rId3"/>
              </a:rPr>
              <a:t>https://hangeul.naver.com/font</a:t>
            </a:r>
            <a:r>
              <a:rPr lang="en-US" altLang="ko-KR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Mac </a:t>
            </a:r>
            <a:r>
              <a:rPr lang="ko-KR" altLang="en-US" dirty="0"/>
              <a:t>사용자는 </a:t>
            </a:r>
            <a:r>
              <a:rPr lang="en-US" altLang="ko-KR" dirty="0"/>
              <a:t> </a:t>
            </a:r>
            <a:r>
              <a:rPr lang="ko-KR" altLang="en-US" dirty="0" err="1"/>
              <a:t>나눔고딕코딩</a:t>
            </a:r>
            <a:r>
              <a:rPr lang="en-US" altLang="ko-KR" dirty="0"/>
              <a:t> </a:t>
            </a:r>
            <a:r>
              <a:rPr lang="ko-KR" altLang="en-US" dirty="0"/>
              <a:t>글꼴을 설치해야 할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001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D3E755-EA4E-99A9-6B95-5D47E3DCC6CD}"/>
              </a:ext>
            </a:extLst>
          </p:cNvPr>
          <p:cNvSpPr/>
          <p:nvPr/>
        </p:nvSpPr>
        <p:spPr>
          <a:xfrm>
            <a:off x="0" y="0"/>
            <a:ext cx="9144000" cy="399205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A7DB02-830E-812D-5F2F-11E3AF44FD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391507"/>
            <a:ext cx="7886700" cy="2241215"/>
          </a:xfrm>
        </p:spPr>
        <p:txBody>
          <a:bodyPr>
            <a:normAutofit/>
          </a:bodyPr>
          <a:lstStyle/>
          <a:p>
            <a:pPr marL="0" indent="0" algn="ctr">
              <a:lnSpc>
                <a:spcPts val="1320"/>
              </a:lnSpc>
              <a:buNone/>
            </a:pP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본 영상은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2021,2022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년도 과학기술정보통신부 및 정보통신기획평가원에서 지원하는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SW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중심대학사업의 결과물 입니다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. </a:t>
            </a:r>
          </a:p>
          <a:p>
            <a:pPr marL="0" indent="0" algn="ctr">
              <a:lnSpc>
                <a:spcPts val="1320"/>
              </a:lnSpc>
              <a:buNone/>
            </a:pP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본 영상의 내용을 전재할 수 없으며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, 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인용할 때에는 반드시 과학기술정보통신부와 정보통신기획평가원의 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'SW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중심대학사업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'</a:t>
            </a: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의 </a:t>
            </a:r>
            <a:b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ko-KR" altLang="en-US" sz="1100">
                <a:solidFill>
                  <a:schemeClr val="bg1">
                    <a:lumMod val="50000"/>
                    <a:lumOff val="50000"/>
                  </a:schemeClr>
                </a:solidFill>
              </a:rPr>
              <a:t>결과물이라는 출처를 밝혀야 합니다</a:t>
            </a:r>
            <a:r>
              <a:rPr lang="en-US" altLang="ko-KR" sz="1100">
                <a:solidFill>
                  <a:schemeClr val="bg1">
                    <a:lumMod val="50000"/>
                    <a:lumOff val="50000"/>
                  </a:schemeClr>
                </a:solidFill>
              </a:rPr>
              <a:t>.</a:t>
            </a:r>
            <a:endParaRPr lang="ko-KR" altLang="en-US" sz="110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4" name="그래픽 3">
            <a:extLst>
              <a:ext uri="{FF2B5EF4-FFF2-40B4-BE49-F238E27FC236}">
                <a16:creationId xmlns:a16="http://schemas.microsoft.com/office/drawing/2014/main" id="{719298DE-1B38-0696-3250-3A49C54013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0030" y="955191"/>
            <a:ext cx="636156" cy="648273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F5BC281-2B33-FDFE-A92E-B1012F78FA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6183" y="955191"/>
            <a:ext cx="651769" cy="651769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30" name="Picture 6" descr="과기정통부·IITP, CES 2025에서 '디지털 청년인재' 도전·성장 격려 - 전자신문">
            <a:extLst>
              <a:ext uri="{FF2B5EF4-FFF2-40B4-BE49-F238E27FC236}">
                <a16:creationId xmlns:a16="http://schemas.microsoft.com/office/drawing/2014/main" id="{A163AA76-1DE4-D735-E695-713964CFD7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085" b="28517"/>
          <a:stretch>
            <a:fillRect/>
          </a:stretch>
        </p:blipFill>
        <p:spPr bwMode="auto">
          <a:xfrm>
            <a:off x="3539033" y="4249040"/>
            <a:ext cx="2065934" cy="527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133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1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0" dirty="0">
                <a:solidFill>
                  <a:schemeClr val="tx2">
                    <a:lumMod val="50000"/>
                  </a:schemeClr>
                </a:solidFill>
              </a:rPr>
              <a:t>Are you </a:t>
            </a:r>
            <a:r>
              <a:rPr lang="en-US" altLang="ko-KR" b="0">
                <a:solidFill>
                  <a:schemeClr val="tx2">
                    <a:lumMod val="50000"/>
                  </a:schemeClr>
                </a:solidFill>
              </a:rPr>
              <a:t>ready?</a:t>
            </a:r>
            <a:br>
              <a:rPr lang="en-US" altLang="ko-KR" b="0">
                <a:solidFill>
                  <a:schemeClr val="tx2">
                    <a:lumMod val="50000"/>
                  </a:schemeClr>
                </a:solidFill>
              </a:rPr>
            </a:br>
            <a:r>
              <a:rPr lang="en-US" altLang="ko-KR" b="0">
                <a:solidFill>
                  <a:schemeClr val="tx2">
                    <a:lumMod val="50000"/>
                  </a:schemeClr>
                </a:solidFill>
              </a:rPr>
              <a:t>[SPACE] to start</a:t>
            </a:r>
            <a:endParaRPr lang="ko-KR" altLang="en-US" b="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01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3231905" y="1657440"/>
            <a:ext cx="5459975" cy="707886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000" dirty="0">
                <a:solidFill>
                  <a:srgbClr val="FFC000"/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000" dirty="0">
                <a:latin typeface="AR HERMANN" panose="02000000000000000000" pitchFamily="2" charset="0"/>
              </a:rPr>
              <a:t>o</a:t>
            </a:r>
            <a:r>
              <a:rPr lang="en-US" altLang="ko-KR" sz="4000" dirty="0">
                <a:solidFill>
                  <a:schemeClr val="accent6">
                    <a:lumMod val="75000"/>
                  </a:schemeClr>
                </a:solidFill>
                <a:latin typeface="AR HERMANN" panose="02000000000000000000" pitchFamily="2" charset="0"/>
              </a:rPr>
              <a:t>f</a:t>
            </a:r>
            <a:r>
              <a:rPr lang="en-US" altLang="ko-KR" sz="4000" dirty="0">
                <a:solidFill>
                  <a:srgbClr val="0070C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000" dirty="0">
                <a:latin typeface="AR HERMANN" panose="02000000000000000000" pitchFamily="2" charset="0"/>
              </a:rPr>
              <a:t>a</a:t>
            </a:r>
            <a:r>
              <a:rPr lang="en-US" altLang="ko-KR" sz="4000" dirty="0">
                <a:solidFill>
                  <a:srgbClr val="7030A0"/>
                </a:solidFill>
                <a:latin typeface="AR HERMANN" panose="02000000000000000000" pitchFamily="2" charset="0"/>
              </a:rPr>
              <a:t>r</a:t>
            </a:r>
            <a:r>
              <a:rPr lang="en-US" altLang="ko-KR" sz="4000" dirty="0">
                <a:latin typeface="AR HERMANN" panose="02000000000000000000" pitchFamily="2" charset="0"/>
              </a:rPr>
              <a:t>e </a:t>
            </a:r>
            <a:r>
              <a:rPr lang="en-US" altLang="ko-KR" sz="40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latin typeface="AR HERMANN" panose="02000000000000000000" pitchFamily="2" charset="0"/>
              </a:rPr>
              <a:t>oo</a:t>
            </a:r>
            <a:r>
              <a:rPr lang="en-US" altLang="ko-KR" sz="4000" dirty="0">
                <a:solidFill>
                  <a:srgbClr val="00B0F0"/>
                </a:solidFill>
                <a:latin typeface="AR HERMANN" panose="02000000000000000000" pitchFamily="2" charset="0"/>
              </a:rPr>
              <a:t>l</a:t>
            </a:r>
            <a:r>
              <a:rPr lang="en-US" altLang="ko-KR" sz="4000" dirty="0">
                <a:latin typeface="AR HERMANN" panose="02000000000000000000" pitchFamily="2" charset="0"/>
              </a:rPr>
              <a:t> </a:t>
            </a:r>
            <a:r>
              <a:rPr lang="en-US" altLang="ko-KR" sz="40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000" dirty="0">
                <a:latin typeface="AR HERMANN" panose="02000000000000000000" pitchFamily="2" charset="0"/>
              </a:rPr>
              <a:t>i</a:t>
            </a:r>
            <a:r>
              <a:rPr lang="en-US" altLang="ko-KR" sz="4000" dirty="0">
                <a:solidFill>
                  <a:schemeClr val="accent2">
                    <a:lumMod val="75000"/>
                  </a:schemeClr>
                </a:solidFill>
                <a:latin typeface="AR HERMANN" panose="02000000000000000000" pitchFamily="2" charset="0"/>
              </a:rPr>
              <a:t>m</a:t>
            </a:r>
            <a:r>
              <a:rPr lang="en-US" altLang="ko-KR" sz="4000" dirty="0">
                <a:latin typeface="AR HERMANN" panose="02000000000000000000" pitchFamily="2" charset="0"/>
              </a:rPr>
              <a:t>e</a:t>
            </a:r>
            <a:endParaRPr lang="ko-KR" altLang="en-US" sz="40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44705" y="1868423"/>
            <a:ext cx="895390" cy="912445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6847" y="2490546"/>
            <a:ext cx="1185153" cy="290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D8FD79F-10A3-B8CF-AB8A-3042D83AD4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1434" y="1863502"/>
            <a:ext cx="917366" cy="91736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1498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5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6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7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9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089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8" y="299037"/>
            <a:ext cx="7833521" cy="799582"/>
          </a:xfrm>
        </p:spPr>
        <p:txBody>
          <a:bodyPr>
            <a:noAutofit/>
          </a:bodyPr>
          <a:lstStyle/>
          <a:p>
            <a:r>
              <a:rPr lang="en-US" altLang="ko-KR" sz="2800" b="1">
                <a:solidFill>
                  <a:srgbClr val="00B0F0"/>
                </a:solidFill>
                <a:latin typeface="+mn-lt"/>
                <a:ea typeface="+mn-ea"/>
              </a:rPr>
              <a:t>WebGL 2 Tutorial (Part 2) </a:t>
            </a:r>
            <a:br>
              <a:rPr lang="en-US" altLang="ko-KR" sz="2800" b="1">
                <a:solidFill>
                  <a:srgbClr val="00B0F0"/>
                </a:solidFill>
                <a:latin typeface="+mn-lt"/>
                <a:ea typeface="+mn-ea"/>
              </a:rPr>
            </a:br>
            <a:r>
              <a:rPr lang="en-US" altLang="ko-KR" sz="2800" b="1">
                <a:solidFill>
                  <a:srgbClr val="00B0F0"/>
                </a:solidFill>
                <a:latin typeface="+mn-lt"/>
                <a:ea typeface="+mn-ea"/>
              </a:rPr>
              <a:t>         </a:t>
            </a:r>
            <a:r>
              <a:rPr lang="en-US" altLang="ko-KR" sz="2800">
                <a:solidFill>
                  <a:srgbClr val="00B0F0"/>
                </a:solidFill>
                <a:latin typeface="+mn-lt"/>
              </a:rPr>
              <a:t>Uniform Array and transform feedback</a:t>
            </a:r>
            <a:endParaRPr lang="ko-KR" altLang="en-US" sz="28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8" y="1159017"/>
            <a:ext cx="7599841" cy="3543612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sz="2000" dirty="0"/>
              <a:t>강사</a:t>
            </a:r>
            <a:endParaRPr lang="en-US" altLang="ko-KR" sz="2000" dirty="0"/>
          </a:p>
          <a:p>
            <a:pPr lvl="1"/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경북대학교 백낙훈 교수</a:t>
            </a:r>
            <a:endParaRPr lang="en-US" altLang="ko-KR" sz="160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아주대학교 이환용 교수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ko-KR" altLang="en-US" sz="2000" dirty="0"/>
              <a:t>목표</a:t>
            </a:r>
            <a:endParaRPr lang="en-US" altLang="ko-KR" sz="2000" dirty="0"/>
          </a:p>
          <a:p>
            <a:pPr lvl="1"/>
            <a:r>
              <a:rPr lang="en-US" altLang="ko-KR" sz="1600">
                <a:solidFill>
                  <a:schemeClr val="tx1">
                    <a:lumMod val="85000"/>
                  </a:schemeClr>
                </a:solidFill>
              </a:rPr>
              <a:t>OpenGL ES vertex buffer</a:t>
            </a:r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 에 대한 이해 </a:t>
            </a:r>
            <a:endParaRPr lang="en-US" altLang="ko-KR" sz="1600">
              <a:solidFill>
                <a:schemeClr val="tx1">
                  <a:lumMod val="85000"/>
                </a:schemeClr>
              </a:solidFill>
            </a:endParaRPr>
          </a:p>
          <a:p>
            <a:pPr lvl="1"/>
            <a:r>
              <a:rPr lang="en-US" altLang="ko-KR" sz="1600">
                <a:solidFill>
                  <a:schemeClr val="tx1">
                    <a:lumMod val="85000"/>
                  </a:schemeClr>
                </a:solidFill>
              </a:rPr>
              <a:t>Uniform array, transform feedback </a:t>
            </a:r>
            <a:r>
              <a:rPr lang="ko-KR" altLang="en-US" sz="1600">
                <a:solidFill>
                  <a:schemeClr val="tx1">
                    <a:lumMod val="85000"/>
                  </a:schemeClr>
                </a:solidFill>
              </a:rPr>
              <a:t>실습</a:t>
            </a:r>
            <a:br>
              <a:rPr lang="en-US" altLang="ko-KR" sz="1600" dirty="0">
                <a:solidFill>
                  <a:schemeClr val="tx1">
                    <a:lumMod val="85000"/>
                  </a:schemeClr>
                </a:solidFill>
              </a:rPr>
            </a:br>
            <a:endParaRPr lang="en-US" altLang="ko-KR" sz="1600" dirty="0">
              <a:solidFill>
                <a:schemeClr val="tx1">
                  <a:lumMod val="85000"/>
                </a:schemeClr>
              </a:solidFill>
            </a:endParaRPr>
          </a:p>
          <a:p>
            <a:r>
              <a:rPr lang="ko-KR" altLang="en-US" sz="2000" dirty="0"/>
              <a:t>사전 준비</a:t>
            </a:r>
            <a:endParaRPr lang="en-US" altLang="ko-KR" sz="2000" dirty="0"/>
          </a:p>
          <a:p>
            <a:pPr lvl="1"/>
            <a:r>
              <a:rPr lang="en-US" altLang="ko-KR" sz="1600">
                <a:solidFill>
                  <a:srgbClr val="FFC000"/>
                </a:solidFill>
                <a:latin typeface="+mn-ea"/>
              </a:rPr>
              <a:t>WebGL 1.0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튜토리얼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– YouTube </a:t>
            </a:r>
            <a:r>
              <a:rPr lang="en-US" altLang="ko-KR" sz="1600">
                <a:solidFill>
                  <a:srgbClr val="FFC000"/>
                </a:solidFill>
                <a:hlinkClick r:id="rId3"/>
              </a:rPr>
              <a:t>https://www.youtube.com/playlist?list=PLKseYrrlvWNqmtCMZyoraXIAG2F0sG2o7</a:t>
            </a:r>
            <a:r>
              <a:rPr lang="en-US" altLang="ko-KR" sz="1600">
                <a:solidFill>
                  <a:srgbClr val="FFC000"/>
                </a:solidFill>
              </a:rPr>
              <a:t> 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en-US" altLang="ko-KR" sz="1600">
                <a:solidFill>
                  <a:srgbClr val="FFC000"/>
                </a:solidFill>
                <a:latin typeface="+mn-ea"/>
              </a:rPr>
              <a:t>JavaScript Language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기능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lvl="1"/>
            <a:r>
              <a:rPr lang="ko-KR" altLang="en-US" sz="1600">
                <a:solidFill>
                  <a:srgbClr val="FFC000"/>
                </a:solidFill>
                <a:latin typeface="+mn-ea"/>
              </a:rPr>
              <a:t>로컬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Web Server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설치 </a:t>
            </a:r>
            <a:r>
              <a:rPr lang="en-US" altLang="ko-KR" sz="1600">
                <a:solidFill>
                  <a:srgbClr val="FFC000"/>
                </a:solidFill>
                <a:latin typeface="+mn-ea"/>
              </a:rPr>
              <a:t>– Python </a:t>
            </a:r>
            <a:r>
              <a:rPr lang="ko-KR" altLang="en-US" sz="1600">
                <a:solidFill>
                  <a:srgbClr val="FFC000"/>
                </a:solidFill>
                <a:latin typeface="+mn-ea"/>
              </a:rPr>
              <a:t>설치 권장</a:t>
            </a:r>
            <a:endParaRPr lang="en-US" altLang="ko-KR" sz="1600">
              <a:solidFill>
                <a:srgbClr val="FFC000"/>
              </a:solidFill>
              <a:latin typeface="+mn-ea"/>
            </a:endParaRPr>
          </a:p>
          <a:p>
            <a:pPr marL="342900" lvl="1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Rectangle 1042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4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9" name="Picture 1038" descr="전자 회로 기판">
            <a:extLst>
              <a:ext uri="{FF2B5EF4-FFF2-40B4-BE49-F238E27FC236}">
                <a16:creationId xmlns:a16="http://schemas.microsoft.com/office/drawing/2014/main" id="{A20C61D7-8AB8-B886-E5E2-1E1F0F53418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730"/>
          <a:stretch>
            <a:fillRect/>
          </a:stretch>
        </p:blipFill>
        <p:spPr>
          <a:xfrm>
            <a:off x="20" y="10"/>
            <a:ext cx="9143980" cy="51434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0D92698-22E2-42FF-3650-046EA8A4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41771"/>
            <a:ext cx="6858000" cy="217538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 latinLnBrk="0"/>
            <a:r>
              <a:rPr lang="en-US" altLang="ko-KR" sz="6000">
                <a:solidFill>
                  <a:srgbClr val="FFFFFF"/>
                </a:solidFill>
                <a:latin typeface="+mj-lt"/>
                <a:ea typeface="+mj-ea"/>
              </a:rPr>
              <a:t>GPU Memory</a:t>
            </a:r>
          </a:p>
        </p:txBody>
      </p:sp>
    </p:spTree>
    <p:extLst>
      <p:ext uri="{BB962C8B-B14F-4D97-AF65-F5344CB8AC3E}">
        <p14:creationId xmlns:p14="http://schemas.microsoft.com/office/powerpoint/2010/main" val="585905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2A6E5-60C9-4A79-8E4C-DDFC6653A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NVIDIA </a:t>
            </a:r>
            <a:r>
              <a:rPr lang="en-US" altLang="ko-KR" dirty="0" err="1"/>
              <a:t>Tegra</a:t>
            </a:r>
            <a:r>
              <a:rPr lang="en-US" altLang="ko-KR" dirty="0"/>
              <a:t> 4 GPU Architecture</a:t>
            </a:r>
            <a:endParaRPr lang="ko-KR" altLang="en-US" dirty="0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7EE9F10-5805-49B6-9F19-766566C8CA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177" y="966537"/>
            <a:ext cx="7217927" cy="4111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042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FCEDAF-2E03-FC38-C199-070253839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6985DB-BD1B-5C5C-A1A9-58735A622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1" y="479394"/>
            <a:ext cx="2678858" cy="2680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latinLnBrk="0"/>
            <a:r>
              <a:rPr lang="en-US" altLang="ko-KR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NVIDIA GeForce 6 GPU Architecture</a:t>
            </a:r>
          </a:p>
        </p:txBody>
      </p:sp>
      <p:sp>
        <p:nvSpPr>
          <p:cNvPr id="103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3306950"/>
            <a:ext cx="2441321" cy="13716"/>
          </a:xfrm>
          <a:custGeom>
            <a:avLst/>
            <a:gdLst>
              <a:gd name="connsiteX0" fmla="*/ 0 w 2441321"/>
              <a:gd name="connsiteY0" fmla="*/ 0 h 13716"/>
              <a:gd name="connsiteX1" fmla="*/ 585917 w 2441321"/>
              <a:gd name="connsiteY1" fmla="*/ 0 h 13716"/>
              <a:gd name="connsiteX2" fmla="*/ 1196247 w 2441321"/>
              <a:gd name="connsiteY2" fmla="*/ 0 h 13716"/>
              <a:gd name="connsiteX3" fmla="*/ 1806578 w 2441321"/>
              <a:gd name="connsiteY3" fmla="*/ 0 h 13716"/>
              <a:gd name="connsiteX4" fmla="*/ 2441321 w 2441321"/>
              <a:gd name="connsiteY4" fmla="*/ 0 h 13716"/>
              <a:gd name="connsiteX5" fmla="*/ 2441321 w 2441321"/>
              <a:gd name="connsiteY5" fmla="*/ 13716 h 13716"/>
              <a:gd name="connsiteX6" fmla="*/ 1830991 w 2441321"/>
              <a:gd name="connsiteY6" fmla="*/ 13716 h 13716"/>
              <a:gd name="connsiteX7" fmla="*/ 1269487 w 2441321"/>
              <a:gd name="connsiteY7" fmla="*/ 13716 h 13716"/>
              <a:gd name="connsiteX8" fmla="*/ 707983 w 2441321"/>
              <a:gd name="connsiteY8" fmla="*/ 13716 h 13716"/>
              <a:gd name="connsiteX9" fmla="*/ 0 w 2441321"/>
              <a:gd name="connsiteY9" fmla="*/ 13716 h 13716"/>
              <a:gd name="connsiteX10" fmla="*/ 0 w 2441321"/>
              <a:gd name="connsiteY10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3716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0939" y="4363"/>
                  <a:pt x="2441580" y="8857"/>
                  <a:pt x="2441321" y="13716"/>
                </a:cubicBezTo>
                <a:cubicBezTo>
                  <a:pt x="2169723" y="25934"/>
                  <a:pt x="2045712" y="34568"/>
                  <a:pt x="1830991" y="13716"/>
                </a:cubicBezTo>
                <a:cubicBezTo>
                  <a:pt x="1616270" y="-7136"/>
                  <a:pt x="1505876" y="-623"/>
                  <a:pt x="1269487" y="13716"/>
                </a:cubicBezTo>
                <a:cubicBezTo>
                  <a:pt x="1033098" y="28055"/>
                  <a:pt x="908661" y="36619"/>
                  <a:pt x="707983" y="13716"/>
                </a:cubicBezTo>
                <a:cubicBezTo>
                  <a:pt x="507305" y="-9187"/>
                  <a:pt x="333592" y="16187"/>
                  <a:pt x="0" y="13716"/>
                </a:cubicBezTo>
                <a:cubicBezTo>
                  <a:pt x="-459" y="8317"/>
                  <a:pt x="190" y="2744"/>
                  <a:pt x="0" y="0"/>
                </a:cubicBezTo>
                <a:close/>
              </a:path>
              <a:path w="2441321" h="13716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507" y="3335"/>
                  <a:pt x="2441322" y="9457"/>
                  <a:pt x="2441321" y="13716"/>
                </a:cubicBezTo>
                <a:cubicBezTo>
                  <a:pt x="2166745" y="24201"/>
                  <a:pt x="2078726" y="10904"/>
                  <a:pt x="1879817" y="13716"/>
                </a:cubicBezTo>
                <a:cubicBezTo>
                  <a:pt x="1680908" y="16528"/>
                  <a:pt x="1548770" y="-8699"/>
                  <a:pt x="1318313" y="13716"/>
                </a:cubicBezTo>
                <a:cubicBezTo>
                  <a:pt x="1087856" y="36131"/>
                  <a:pt x="894613" y="-645"/>
                  <a:pt x="659157" y="13716"/>
                </a:cubicBezTo>
                <a:cubicBezTo>
                  <a:pt x="423701" y="28077"/>
                  <a:pt x="246611" y="29403"/>
                  <a:pt x="0" y="13716"/>
                </a:cubicBezTo>
                <a:cubicBezTo>
                  <a:pt x="-120" y="7867"/>
                  <a:pt x="674" y="39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144367F-28B8-2A69-7058-7237094E22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3505" y="480060"/>
            <a:ext cx="4985396" cy="4162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1604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사용자 지정 1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11540</TotalTime>
  <Words>759</Words>
  <Application>Microsoft Office PowerPoint</Application>
  <PresentationFormat>화면 슬라이드 쇼(16:9)</PresentationFormat>
  <Paragraphs>156</Paragraphs>
  <Slides>20</Slides>
  <Notes>8</Notes>
  <HiddenSlides>2</HiddenSlides>
  <MMClips>4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AR HERMANN</vt:lpstr>
      <vt:lpstr>나눔고딕</vt:lpstr>
      <vt:lpstr>맑은 고딕</vt:lpstr>
      <vt:lpstr>D2Coding</vt:lpstr>
      <vt:lpstr>Calibri</vt:lpstr>
      <vt:lpstr>Arial</vt:lpstr>
      <vt:lpstr>Office Theme</vt:lpstr>
      <vt:lpstr>Program</vt:lpstr>
      <vt:lpstr>PPT 설정 (이 슬라이드는 쇼에 안보임)</vt:lpstr>
      <vt:lpstr>Are you ready? [SPACE] to start</vt:lpstr>
      <vt:lpstr>PowerPoint 프레젠테이션</vt:lpstr>
      <vt:lpstr>PowerPoint 프레젠테이션</vt:lpstr>
      <vt:lpstr>WebGL 2 Tutorial (Part 2)           Uniform Array and transform feedback</vt:lpstr>
      <vt:lpstr>GPU Memory</vt:lpstr>
      <vt:lpstr>NVIDIA Tegra 4 GPU Architecture</vt:lpstr>
      <vt:lpstr>NVIDIA GeForce 6 GPU Architecture</vt:lpstr>
      <vt:lpstr>OpenGL ES 2.0/3.0 pipeline diagram</vt:lpstr>
      <vt:lpstr>Vertex Processing</vt:lpstr>
      <vt:lpstr>Vertex Processing</vt:lpstr>
      <vt:lpstr>Uniform Array</vt:lpstr>
      <vt:lpstr>W05a: Uniform Array로 삼각형 회전</vt:lpstr>
      <vt:lpstr>Vertex Processing</vt:lpstr>
      <vt:lpstr>Transform Feedback (TF) 사용방법</vt:lpstr>
      <vt:lpstr>W05b: Transform Feedback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HyLee HyLab</cp:lastModifiedBy>
  <cp:revision>125</cp:revision>
  <dcterms:created xsi:type="dcterms:W3CDTF">2017-03-17T07:48:16Z</dcterms:created>
  <dcterms:modified xsi:type="dcterms:W3CDTF">2025-08-22T09:57:21Z</dcterms:modified>
</cp:coreProperties>
</file>