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notesMasterIdLst>
    <p:notesMasterId r:id="rId37"/>
  </p:notesMasterIdLst>
  <p:sldIdLst>
    <p:sldId id="347" r:id="rId3"/>
    <p:sldId id="341" r:id="rId4"/>
    <p:sldId id="399" r:id="rId5"/>
    <p:sldId id="316" r:id="rId6"/>
    <p:sldId id="268" r:id="rId7"/>
    <p:sldId id="274" r:id="rId8"/>
    <p:sldId id="424" r:id="rId9"/>
    <p:sldId id="397" r:id="rId10"/>
    <p:sldId id="425" r:id="rId11"/>
    <p:sldId id="428" r:id="rId12"/>
    <p:sldId id="429" r:id="rId13"/>
    <p:sldId id="426" r:id="rId14"/>
    <p:sldId id="431" r:id="rId15"/>
    <p:sldId id="434" r:id="rId16"/>
    <p:sldId id="432" r:id="rId17"/>
    <p:sldId id="435" r:id="rId18"/>
    <p:sldId id="280" r:id="rId19"/>
    <p:sldId id="433" r:id="rId20"/>
    <p:sldId id="278" r:id="rId21"/>
    <p:sldId id="281" r:id="rId22"/>
    <p:sldId id="440" r:id="rId23"/>
    <p:sldId id="282" r:id="rId24"/>
    <p:sldId id="441" r:id="rId25"/>
    <p:sldId id="442" r:id="rId26"/>
    <p:sldId id="443" r:id="rId27"/>
    <p:sldId id="454" r:id="rId28"/>
    <p:sldId id="455" r:id="rId29"/>
    <p:sldId id="445" r:id="rId30"/>
    <p:sldId id="449" r:id="rId31"/>
    <p:sldId id="456" r:id="rId32"/>
    <p:sldId id="263" r:id="rId33"/>
    <p:sldId id="344" r:id="rId34"/>
    <p:sldId id="378" r:id="rId35"/>
    <p:sldId id="349" r:id="rId36"/>
  </p:sldIdLst>
  <p:sldSz cx="9144000" cy="5143500" type="screen16x9"/>
  <p:notesSz cx="6858000" cy="9144000"/>
  <p:custDataLst>
    <p:tags r:id="rId3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12" d="100"/>
          <a:sy n="112" d="100"/>
        </p:scale>
        <p:origin x="7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M-2024A">
    <p:bg bwMode="auto">
      <p:bgPr>
        <a:solidFill>
          <a:srgbClr val="FF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642F-780D-4172-A49F-DEDA3893C787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0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10783-F9FD-4CC8-9DF3-1A650AB36FC2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0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34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Y-2024A"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13B006-CC8F-4F80-AF2A-AD144F17FD44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CC97C5-9A02-42EC-9B78-8754C8C43B91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FF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11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C-2024A"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C7240B-D069-4452-B8DA-9654F5B60CF5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2C4AE0-78CD-4316-81ED-DEFCC86B42E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85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M-2024A">
    <p:bg>
      <p:bgPr>
        <a:solidFill>
          <a:srgbClr val="FF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6CEC08-FBB8-46BC-A2D1-626085CE9863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0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CA85A5-B98A-4E96-8ABB-62DA183074E1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0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30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Y-2024A"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FA99F9-18A3-44C8-B51E-4D3FEC215B23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F3651-3F5E-4922-BC98-D608B4849890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FF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60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-C-2024A">
    <p:bg bwMode="gray">
      <p:bgPr>
        <a:gradFill>
          <a:gsLst>
            <a:gs pos="50000">
              <a:srgbClr val="F0FFFF"/>
            </a:gs>
            <a:gs pos="0">
              <a:srgbClr val="F0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13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-M-2024A">
    <p:bg bwMode="auto">
      <p:bgPr>
        <a:gradFill>
          <a:gsLst>
            <a:gs pos="50000">
              <a:srgbClr val="FFF0FF"/>
            </a:gs>
            <a:gs pos="0">
              <a:srgbClr val="FFF0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642F-780D-4172-A49F-DEDA3893C787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0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10783-F9FD-4CC8-9DF3-1A650AB36FC2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0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9486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-Y-2024A">
    <p:bg>
      <p:bgPr>
        <a:gradFill>
          <a:gsLst>
            <a:gs pos="50000">
              <a:srgbClr val="FFFFF0"/>
            </a:gs>
            <a:gs pos="0">
              <a:srgbClr val="FFFFF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13B006-CC8F-4F80-AF2A-AD144F17FD44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CC97C5-9A02-42EC-9B78-8754C8C43B91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FF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680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327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2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B282B-A5FB-4772-9253-A892A3C7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B595F-CD2D-4949-8FBC-A725A30A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843560"/>
            <a:ext cx="4166754" cy="37407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 marL="6858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07105-454A-4A59-9B93-D7E1E1A7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145" y="843558"/>
            <a:ext cx="4166756" cy="3740776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F5A98-7DEC-4207-878E-24155EE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10A9E-484D-48A8-A243-CF0E255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62731-5B30-48BB-85C2-98E9FC3E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26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BA468A-F082-491C-8CAB-C49D4CAF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27D5B6-6FA6-4421-AD36-0283455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84148-55D8-48A7-AB90-2E708051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65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2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E5A1-637E-4971-8725-AF0EEBD0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4DB2B-6ADD-4C41-920F-8107FBA3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33686-3A23-4255-870B-661FE88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FF597E-6D44-4534-BB04-2CCDD55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7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ook-title">
    <p:bg bwMode="gray">
      <p:bgPr>
        <a:gradFill>
          <a:gsLst>
            <a:gs pos="50000">
              <a:srgbClr val="F0FFFF"/>
            </a:gs>
            <a:gs pos="0">
              <a:srgbClr val="F0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767588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C4E9D10-8479-414C-9B82-B3AA6EF7E3DF}"/>
              </a:ext>
            </a:extLst>
          </p:cNvPr>
          <p:cNvSpPr txBox="1">
            <a:spLocks/>
          </p:cNvSpPr>
          <p:nvPr userDrawn="1"/>
        </p:nvSpPr>
        <p:spPr>
          <a:xfrm>
            <a:off x="324197" y="2853283"/>
            <a:ext cx="8657703" cy="1770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5000"/>
              </a:lnSpc>
              <a:spcBef>
                <a:spcPts val="10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b="1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■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▶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◆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biz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</a:p>
          <a:p>
            <a:pPr marL="0" indent="0" algn="r">
              <a:buNone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© 2025. biz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. All rights reserved.</a:t>
            </a:r>
          </a:p>
          <a:p>
            <a:pPr marL="0" indent="0" algn="r">
              <a:buNone/>
            </a:pPr>
            <a:endParaRPr lang="en-US" altLang="ko-KR" sz="13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US" altLang="ko-KR" sz="13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2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title">
    <p:bg bwMode="gray"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767588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197" y="4767262"/>
            <a:ext cx="4377641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695C551-F80A-40C8-97E2-8F8F04DB0647}"/>
              </a:ext>
            </a:extLst>
          </p:cNvPr>
          <p:cNvSpPr txBox="1">
            <a:spLocks/>
          </p:cNvSpPr>
          <p:nvPr userDrawn="1"/>
        </p:nvSpPr>
        <p:spPr>
          <a:xfrm>
            <a:off x="324197" y="2853284"/>
            <a:ext cx="8657703" cy="10655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5000"/>
              </a:lnSpc>
              <a:spcBef>
                <a:spcPts val="10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b="1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■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▶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◆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biz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</a:p>
          <a:p>
            <a:pPr marL="0" indent="0" algn="r">
              <a:buNone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© 2025. biz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. All rights reserved.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A60E-319B-43EF-B7DB-04D50F764DF9}"/>
              </a:ext>
            </a:extLst>
          </p:cNvPr>
          <p:cNvGrpSpPr/>
          <p:nvPr userDrawn="1"/>
        </p:nvGrpSpPr>
        <p:grpSpPr>
          <a:xfrm>
            <a:off x="4604261" y="3803118"/>
            <a:ext cx="4276250" cy="738664"/>
            <a:chOff x="432262" y="5046523"/>
            <a:chExt cx="5701667" cy="984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72505-AD9F-4840-A734-0D244320248C}"/>
                </a:ext>
              </a:extLst>
            </p:cNvPr>
            <p:cNvSpPr txBox="1"/>
            <p:nvPr userDrawn="1"/>
          </p:nvSpPr>
          <p:spPr>
            <a:xfrm>
              <a:off x="432262" y="5046523"/>
              <a:ext cx="5239042" cy="98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Noto Sans KR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	</a:t>
              </a:r>
              <a:r>
                <a:rPr lang="ko-KR" altLang="en-US" sz="1200" b="0" dirty="0" err="1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정참판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 err="1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양반댁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규수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큰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교자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타고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혼례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치른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날</a:t>
              </a:r>
              <a:endParaRPr lang="en-US" altLang="ko-KR" sz="1500" dirty="0">
                <a:solidFill>
                  <a:schemeClr val="accent4">
                    <a:lumMod val="75000"/>
                  </a:scheme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  <a:p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Source Sans 3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	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The quick brown fox jumps over the lazy dog</a:t>
              </a:r>
              <a:endParaRPr lang="en-US" altLang="ko-KR" sz="1500" b="0" dirty="0">
                <a:solidFill>
                  <a:schemeClr val="accent4">
                    <a:lumMod val="75000"/>
                  </a:scheme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  <a:p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Source Serif 4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	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Mathematical Notations O(</a:t>
              </a:r>
              <a:r>
                <a:rPr lang="en-US" altLang="ko-KR" sz="1200" b="0" i="1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log </a:t>
              </a:r>
              <a:r>
                <a:rPr lang="en-US" altLang="ko-KR" sz="1200" b="0" i="1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)</a:t>
              </a:r>
              <a:endParaRPr lang="en-US" altLang="ko-KR" sz="1500" dirty="0">
                <a:solidFill>
                  <a:schemeClr val="accent4">
                    <a:lumMod val="75000"/>
                  </a:schemeClr>
                </a:solidFill>
                <a:latin typeface="Source Serif 4" panose="02040603050405020204" pitchFamily="18" charset="0"/>
                <a:ea typeface="Source Serif 4" panose="02040603050405020204" pitchFamily="18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2E68266-A57C-4604-BDC4-FE7DA922D1DD}"/>
                </a:ext>
              </a:extLst>
            </p:cNvPr>
            <p:cNvCxnSpPr/>
            <p:nvPr userDrawn="1"/>
          </p:nvCxnSpPr>
          <p:spPr>
            <a:xfrm>
              <a:off x="5651352" y="5783698"/>
              <a:ext cx="0" cy="144016"/>
            </a:xfrm>
            <a:prstGeom prst="line">
              <a:avLst/>
            </a:prstGeom>
            <a:ln w="38100">
              <a:solidFill>
                <a:srgbClr val="6666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62E5291-0840-4D04-9A89-8031F5D36B63}"/>
                </a:ext>
              </a:extLst>
            </p:cNvPr>
            <p:cNvCxnSpPr/>
            <p:nvPr userDrawn="1"/>
          </p:nvCxnSpPr>
          <p:spPr>
            <a:xfrm>
              <a:off x="6042797" y="5213189"/>
              <a:ext cx="0" cy="144016"/>
            </a:xfrm>
            <a:prstGeom prst="line">
              <a:avLst/>
            </a:prstGeom>
            <a:ln w="38100">
              <a:solidFill>
                <a:srgbClr val="6666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9A7BEF-FD89-421F-97B9-FF6E9707C41C}"/>
                </a:ext>
              </a:extLst>
            </p:cNvPr>
            <p:cNvCxnSpPr/>
            <p:nvPr userDrawn="1"/>
          </p:nvCxnSpPr>
          <p:spPr>
            <a:xfrm>
              <a:off x="6133929" y="5510516"/>
              <a:ext cx="0" cy="144016"/>
            </a:xfrm>
            <a:prstGeom prst="line">
              <a:avLst/>
            </a:prstGeom>
            <a:ln w="38100">
              <a:solidFill>
                <a:srgbClr val="6666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16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593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B282B-A5FB-4772-9253-A892A3C7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B595F-CD2D-4949-8FBC-A725A30A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843558"/>
            <a:ext cx="4166754" cy="3740776"/>
          </a:xfrm>
        </p:spPr>
        <p:txBody>
          <a:bodyPr/>
          <a:lstStyle>
            <a:lvl1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07105-454A-4A59-9B93-D7E1E1A7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145" y="843558"/>
            <a:ext cx="4166756" cy="3740775"/>
          </a:xfrm>
        </p:spPr>
        <p:txBody>
          <a:bodyPr/>
          <a:lstStyle>
            <a:lvl1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F5A98-7DEC-4207-878E-24155EE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10A9E-484D-48A8-A243-CF0E255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62731-5B30-48BB-85C2-98E9FC3E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32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 marL="6858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3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C-2024A">
    <p:bg bwMode="gray"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7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06B17CD-5024-4FCB-8604-47F6597E39A2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A7B4D-F1C4-4D70-90B6-A7B880F1D8B3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B9C357-9DC9-4292-80FC-8BBBFC8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" y="141480"/>
            <a:ext cx="8657704" cy="585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C26DE-50E7-49E8-8B63-56CD718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5" y="843559"/>
            <a:ext cx="8514357" cy="367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19932-3DD0-4B08-A407-504D93051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197" y="47672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9F3AD-E3E1-43C3-B86A-FB7E888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5146" y="4761726"/>
            <a:ext cx="41667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6969E-2AFF-4EBE-A18B-AB3DE1861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502" y="4767263"/>
            <a:ext cx="2057399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4DB3F4-45E7-424C-8B3C-5458E668CA18}"/>
              </a:ext>
            </a:extLst>
          </p:cNvPr>
          <p:cNvCxnSpPr>
            <a:cxnSpLocks/>
          </p:cNvCxnSpPr>
          <p:nvPr userDrawn="1"/>
        </p:nvCxnSpPr>
        <p:spPr>
          <a:xfrm>
            <a:off x="1" y="0"/>
            <a:ext cx="89819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D47015-9EA8-4FEF-BFAF-E5477619B891}"/>
              </a:ext>
            </a:extLst>
          </p:cNvPr>
          <p:cNvCxnSpPr>
            <a:cxnSpLocks/>
          </p:cNvCxnSpPr>
          <p:nvPr userDrawn="1"/>
        </p:nvCxnSpPr>
        <p:spPr>
          <a:xfrm>
            <a:off x="324198" y="5143500"/>
            <a:ext cx="881980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65DB3B-8F57-48F2-A1DA-05BF112517E1}"/>
              </a:ext>
            </a:extLst>
          </p:cNvPr>
          <p:cNvCxnSpPr>
            <a:cxnSpLocks/>
          </p:cNvCxnSpPr>
          <p:nvPr userDrawn="1"/>
        </p:nvCxnSpPr>
        <p:spPr>
          <a:xfrm flipH="1">
            <a:off x="6924501" y="4538825"/>
            <a:ext cx="2057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sldNum="0" hdr="0" dt="0"/>
  <p:txStyles>
    <p:titleStyle>
      <a:lvl1pPr algn="l" defTabSz="685800" rtl="0" eaLnBrk="1" fontAlgn="ctr" latinLnBrk="1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chemeClr val="accent1">
              <a:lumMod val="75000"/>
            </a:schemeClr>
          </a:solidFill>
          <a:latin typeface="Source Sans 3" panose="020B0303030403020204" pitchFamily="34" charset="0"/>
          <a:ea typeface="Noto Sans KR" panose="020B02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5000"/>
        </a:lnSpc>
        <a:spcBef>
          <a:spcPts val="750"/>
        </a:spcBef>
        <a:buClr>
          <a:schemeClr val="accent2"/>
        </a:buClr>
        <a:buSzPct val="40000"/>
        <a:buFont typeface="Noto Sans KR" panose="020B0500000000000000" pitchFamily="34" charset="-127"/>
        <a:buChar char="●"/>
        <a:defRPr sz="1950" b="1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■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▶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◆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●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3FF62E-83B3-41FF-8A88-06E16F06ED0F}"/>
              </a:ext>
            </a:extLst>
          </p:cNvPr>
          <p:cNvGrpSpPr/>
          <p:nvPr/>
        </p:nvGrpSpPr>
        <p:grpSpPr>
          <a:xfrm>
            <a:off x="7849035" y="993577"/>
            <a:ext cx="1199367" cy="2969741"/>
            <a:chOff x="10465382" y="1356299"/>
            <a:chExt cx="1599156" cy="39596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72DA32-8A06-4608-BA33-B5566D7CC1D4}"/>
                </a:ext>
              </a:extLst>
            </p:cNvPr>
            <p:cNvSpPr/>
            <p:nvPr/>
          </p:nvSpPr>
          <p:spPr>
            <a:xfrm>
              <a:off x="10483598" y="1402482"/>
              <a:ext cx="1425604" cy="1211033"/>
            </a:xfrm>
            <a:prstGeom prst="rect">
              <a:avLst/>
            </a:prstGeom>
            <a:solidFill>
              <a:srgbClr val="E6F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A7461AC-BD7C-4808-8ACC-17DA9FF905C1}"/>
                </a:ext>
              </a:extLst>
            </p:cNvPr>
            <p:cNvSpPr/>
            <p:nvPr/>
          </p:nvSpPr>
          <p:spPr>
            <a:xfrm>
              <a:off x="10483599" y="2640877"/>
              <a:ext cx="1425603" cy="1150081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848AC87-49E2-4A3D-B56D-FDAC2C49BADD}"/>
                </a:ext>
              </a:extLst>
            </p:cNvPr>
            <p:cNvSpPr/>
            <p:nvPr/>
          </p:nvSpPr>
          <p:spPr>
            <a:xfrm>
              <a:off x="10483599" y="3871188"/>
              <a:ext cx="1425604" cy="1435893"/>
            </a:xfrm>
            <a:prstGeom prst="rect">
              <a:avLst/>
            </a:prstGeom>
            <a:solidFill>
              <a:srgbClr val="FF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4C71AB-AAB8-44AB-A963-1F4A81FAF1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2640877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7967A5-D16A-4702-BC30-890E9D6DA23A}"/>
                </a:ext>
              </a:extLst>
            </p:cNvPr>
            <p:cNvSpPr txBox="1"/>
            <p:nvPr/>
          </p:nvSpPr>
          <p:spPr>
            <a:xfrm>
              <a:off x="10661745" y="1356299"/>
              <a:ext cx="129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frame buffer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490DB0-B7F1-42FF-9682-1DA0782AAFA9}"/>
                </a:ext>
              </a:extLst>
            </p:cNvPr>
            <p:cNvSpPr txBox="1"/>
            <p:nvPr/>
          </p:nvSpPr>
          <p:spPr>
            <a:xfrm>
              <a:off x="10595221" y="2592860"/>
              <a:ext cx="1415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main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4B525-1452-4886-8B83-24FBF62FBD55}"/>
                </a:ext>
              </a:extLst>
            </p:cNvPr>
            <p:cNvSpPr txBox="1"/>
            <p:nvPr/>
          </p:nvSpPr>
          <p:spPr>
            <a:xfrm>
              <a:off x="10465382" y="4946621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816E95E-92F2-4E64-9A5A-9CB5B6F18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3816465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DEF14B-4440-44C0-86B0-972BCBC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</a:rPr>
              <a:t>기존의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framebuffer </a:t>
            </a:r>
            <a:r>
              <a:rPr lang="ko-KR" altLang="en-US" dirty="0">
                <a:ea typeface="Noto Sans KR" panose="020B0200000000000000" pitchFamily="50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67EAE-EC16-4EC7-B54E-67EF36C4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에서</a:t>
            </a:r>
            <a:r>
              <a:rPr lang="ko-KR" altLang="en-US" dirty="0"/>
              <a:t> </a:t>
            </a:r>
            <a:r>
              <a:rPr lang="en-US" altLang="ko-KR" dirty="0"/>
              <a:t>framebuffer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rendering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대상으로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선택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OpenGL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의</a:t>
            </a:r>
            <a:r>
              <a:rPr lang="ko-KR" altLang="en-US" dirty="0"/>
              <a:t> </a:t>
            </a:r>
            <a:r>
              <a:rPr lang="en-US" altLang="ko-KR" dirty="0"/>
              <a:t>default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상태</a:t>
            </a:r>
            <a:endParaRPr lang="en-US" altLang="ko-KR" dirty="0">
              <a:ea typeface="Noto Sans KR" panose="020B0200000000000000" pitchFamily="50" charset="-127"/>
              <a:sym typeface="Noto Sans KR" panose="020B0200000000000000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A397C-CC07-40BB-A9EA-BC7294F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02108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E8FFD1-1EE5-4CEC-8CBF-F6683F09FEC1}"/>
              </a:ext>
            </a:extLst>
          </p:cNvPr>
          <p:cNvSpPr/>
          <p:nvPr/>
        </p:nvSpPr>
        <p:spPr>
          <a:xfrm>
            <a:off x="7930298" y="1408359"/>
            <a:ext cx="852125" cy="44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(physical) framebuffer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9962D8-ED9A-49E3-991E-2D5868F9847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 bwMode="auto">
          <a:xfrm flipV="1">
            <a:off x="6565541" y="2310241"/>
            <a:ext cx="197050" cy="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0180F-8EBD-43A8-A2E4-923A6B5601BD}"/>
              </a:ext>
            </a:extLst>
          </p:cNvPr>
          <p:cNvSpPr/>
          <p:nvPr/>
        </p:nvSpPr>
        <p:spPr>
          <a:xfrm>
            <a:off x="2565893" y="2085694"/>
            <a:ext cx="852125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primitive assembly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DDF8B-5B3D-40C2-B1A4-EF55A950183D}"/>
              </a:ext>
            </a:extLst>
          </p:cNvPr>
          <p:cNvSpPr/>
          <p:nvPr/>
        </p:nvSpPr>
        <p:spPr>
          <a:xfrm>
            <a:off x="3615067" y="2085694"/>
            <a:ext cx="852125" cy="449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rasterization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D9E4A-80B8-4227-B010-47FCBFC502EB}"/>
              </a:ext>
            </a:extLst>
          </p:cNvPr>
          <p:cNvSpPr/>
          <p:nvPr/>
        </p:nvSpPr>
        <p:spPr>
          <a:xfrm>
            <a:off x="5713416" y="2085694"/>
            <a:ext cx="852125" cy="44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blend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589C4-641A-4E79-9BC3-43A69C95EEA3}"/>
              </a:ext>
            </a:extLst>
          </p:cNvPr>
          <p:cNvSpPr/>
          <p:nvPr/>
        </p:nvSpPr>
        <p:spPr>
          <a:xfrm>
            <a:off x="467545" y="2085694"/>
            <a:ext cx="852125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input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C5143-792E-4428-A211-6CFB1CF5F67C}"/>
              </a:ext>
            </a:extLst>
          </p:cNvPr>
          <p:cNvSpPr/>
          <p:nvPr/>
        </p:nvSpPr>
        <p:spPr>
          <a:xfrm>
            <a:off x="1516719" y="2085694"/>
            <a:ext cx="852125" cy="449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processing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3E8B1-F896-41BB-93C2-24593E92BC06}"/>
              </a:ext>
            </a:extLst>
          </p:cNvPr>
          <p:cNvSpPr/>
          <p:nvPr/>
        </p:nvSpPr>
        <p:spPr>
          <a:xfrm>
            <a:off x="4664242" y="2088430"/>
            <a:ext cx="852125" cy="449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fragment processing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DCD07B-C096-4544-91F9-5387FFF8FC74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1319670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8364EA-23C2-46F2-BE8D-B4E86CB72076}"/>
              </a:ext>
            </a:extLst>
          </p:cNvPr>
          <p:cNvCxnSpPr>
            <a:stCxn id="11" idx="3"/>
            <a:endCxn id="7" idx="1"/>
          </p:cNvCxnSpPr>
          <p:nvPr/>
        </p:nvCxnSpPr>
        <p:spPr bwMode="auto">
          <a:xfrm>
            <a:off x="2368844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D354C1-AF47-4099-A832-749D9591AB8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418018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AA80D8-F3B9-4BC9-8BA0-BCEA6D110969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4467192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061DE2-7F63-4C64-9978-9E4129125E47}"/>
              </a:ext>
            </a:extLst>
          </p:cNvPr>
          <p:cNvCxnSpPr>
            <a:stCxn id="12" idx="3"/>
            <a:endCxn id="9" idx="1"/>
          </p:cNvCxnSpPr>
          <p:nvPr/>
        </p:nvCxnSpPr>
        <p:spPr bwMode="auto">
          <a:xfrm flipV="1">
            <a:off x="5516367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4CF7-ECC6-4BE7-B85C-0FAF12409CD2}"/>
              </a:ext>
            </a:extLst>
          </p:cNvPr>
          <p:cNvSpPr txBox="1"/>
          <p:nvPr/>
        </p:nvSpPr>
        <p:spPr>
          <a:xfrm>
            <a:off x="2533177" y="2554834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CD6A78-A316-428B-9D5D-65FEFFE0A806}"/>
              </a:ext>
            </a:extLst>
          </p:cNvPr>
          <p:cNvSpPr/>
          <p:nvPr/>
        </p:nvSpPr>
        <p:spPr>
          <a:xfrm>
            <a:off x="7930299" y="2189775"/>
            <a:ext cx="864691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RBO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95C52D-2841-4D5E-B1E8-B6806C08DB3C}"/>
              </a:ext>
            </a:extLst>
          </p:cNvPr>
          <p:cNvSpPr/>
          <p:nvPr/>
        </p:nvSpPr>
        <p:spPr>
          <a:xfrm>
            <a:off x="7930299" y="2971192"/>
            <a:ext cx="864691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49F987-CA76-4D1D-A630-5870852CEC90}"/>
              </a:ext>
            </a:extLst>
          </p:cNvPr>
          <p:cNvSpPr/>
          <p:nvPr/>
        </p:nvSpPr>
        <p:spPr>
          <a:xfrm>
            <a:off x="6762590" y="2085693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</a:t>
            </a: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CCB1078-0E07-4768-9FBB-33DB67A3E2DE}"/>
              </a:ext>
            </a:extLst>
          </p:cNvPr>
          <p:cNvCxnSpPr>
            <a:stCxn id="38" idx="3"/>
            <a:endCxn id="21" idx="1"/>
          </p:cNvCxnSpPr>
          <p:nvPr/>
        </p:nvCxnSpPr>
        <p:spPr bwMode="auto">
          <a:xfrm>
            <a:off x="7614715" y="2310241"/>
            <a:ext cx="315584" cy="10408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rgbClr val="FF9999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1472A0B-8695-4387-BF2F-57B451E3EF3B}"/>
              </a:ext>
            </a:extLst>
          </p:cNvPr>
          <p:cNvCxnSpPr>
            <a:stCxn id="38" idx="3"/>
            <a:endCxn id="22" idx="1"/>
          </p:cNvCxnSpPr>
          <p:nvPr/>
        </p:nvCxnSpPr>
        <p:spPr bwMode="auto">
          <a:xfrm>
            <a:off x="7614715" y="2310241"/>
            <a:ext cx="315584" cy="885499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rgbClr val="FFCCCC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53F7A4-0614-4FE3-8E76-6187B67751C3}"/>
              </a:ext>
            </a:extLst>
          </p:cNvPr>
          <p:cNvSpPr txBox="1"/>
          <p:nvPr/>
        </p:nvSpPr>
        <p:spPr>
          <a:xfrm>
            <a:off x="7306994" y="1643590"/>
            <a:ext cx="49725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C3A60C6-30DF-4438-B3DA-B7C2D4A79A72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 bwMode="auto">
          <a:xfrm flipV="1">
            <a:off x="7614715" y="1632907"/>
            <a:ext cx="315584" cy="677334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80A05C-3B27-4163-BDCC-B93DBB9CFB3E}"/>
              </a:ext>
            </a:extLst>
          </p:cNvPr>
          <p:cNvSpPr/>
          <p:nvPr/>
        </p:nvSpPr>
        <p:spPr>
          <a:xfrm>
            <a:off x="7847663" y="1930400"/>
            <a:ext cx="1131809" cy="20262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EF5088F-4784-4A6A-AFFA-5B441D1F101C}"/>
              </a:ext>
            </a:extLst>
          </p:cNvPr>
          <p:cNvCxnSpPr>
            <a:cxnSpLocks/>
            <a:stCxn id="18" idx="2"/>
            <a:endCxn id="44" idx="3"/>
          </p:cNvCxnSpPr>
          <p:nvPr/>
        </p:nvCxnSpPr>
        <p:spPr bwMode="auto">
          <a:xfrm rot="5400000">
            <a:off x="6059203" y="1315991"/>
            <a:ext cx="1755695" cy="2838621"/>
          </a:xfrm>
          <a:prstGeom prst="bentConnector2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82952C2-4DBA-4884-93DA-A3B902070962}"/>
              </a:ext>
            </a:extLst>
          </p:cNvPr>
          <p:cNvSpPr/>
          <p:nvPr/>
        </p:nvSpPr>
        <p:spPr>
          <a:xfrm>
            <a:off x="4653049" y="3388602"/>
            <a:ext cx="864691" cy="449096"/>
          </a:xfrm>
          <a:prstGeom prst="rect">
            <a:avLst/>
          </a:prstGeom>
          <a:solidFill>
            <a:srgbClr val="F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memory buffer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59F305-C8FE-49D1-9A3F-E938058C73A5}"/>
              </a:ext>
            </a:extLst>
          </p:cNvPr>
          <p:cNvSpPr txBox="1"/>
          <p:nvPr/>
        </p:nvSpPr>
        <p:spPr>
          <a:xfrm>
            <a:off x="6199240" y="3322884"/>
            <a:ext cx="853119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read pixels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3FF62E-83B3-41FF-8A88-06E16F06ED0F}"/>
              </a:ext>
            </a:extLst>
          </p:cNvPr>
          <p:cNvGrpSpPr/>
          <p:nvPr/>
        </p:nvGrpSpPr>
        <p:grpSpPr>
          <a:xfrm>
            <a:off x="7849035" y="993577"/>
            <a:ext cx="1199367" cy="2969741"/>
            <a:chOff x="10465382" y="1356299"/>
            <a:chExt cx="1599156" cy="39596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72DA32-8A06-4608-BA33-B5566D7CC1D4}"/>
                </a:ext>
              </a:extLst>
            </p:cNvPr>
            <p:cNvSpPr/>
            <p:nvPr/>
          </p:nvSpPr>
          <p:spPr>
            <a:xfrm>
              <a:off x="10483598" y="1402482"/>
              <a:ext cx="1425604" cy="1211033"/>
            </a:xfrm>
            <a:prstGeom prst="rect">
              <a:avLst/>
            </a:prstGeom>
            <a:solidFill>
              <a:srgbClr val="E6F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A7461AC-BD7C-4808-8ACC-17DA9FF905C1}"/>
                </a:ext>
              </a:extLst>
            </p:cNvPr>
            <p:cNvSpPr/>
            <p:nvPr/>
          </p:nvSpPr>
          <p:spPr>
            <a:xfrm>
              <a:off x="10483599" y="2640877"/>
              <a:ext cx="1425603" cy="1150081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848AC87-49E2-4A3D-B56D-FDAC2C49BADD}"/>
                </a:ext>
              </a:extLst>
            </p:cNvPr>
            <p:cNvSpPr/>
            <p:nvPr/>
          </p:nvSpPr>
          <p:spPr>
            <a:xfrm>
              <a:off x="10483599" y="3871188"/>
              <a:ext cx="1425604" cy="1435893"/>
            </a:xfrm>
            <a:prstGeom prst="rect">
              <a:avLst/>
            </a:prstGeom>
            <a:solidFill>
              <a:srgbClr val="FF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4C71AB-AAB8-44AB-A963-1F4A81FAF1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2640877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7967A5-D16A-4702-BC30-890E9D6DA23A}"/>
                </a:ext>
              </a:extLst>
            </p:cNvPr>
            <p:cNvSpPr txBox="1"/>
            <p:nvPr/>
          </p:nvSpPr>
          <p:spPr>
            <a:xfrm>
              <a:off x="10661745" y="1356299"/>
              <a:ext cx="129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frame buffer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490DB0-B7F1-42FF-9682-1DA0782AAFA9}"/>
                </a:ext>
              </a:extLst>
            </p:cNvPr>
            <p:cNvSpPr txBox="1"/>
            <p:nvPr/>
          </p:nvSpPr>
          <p:spPr>
            <a:xfrm>
              <a:off x="10595221" y="2592860"/>
              <a:ext cx="1415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main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4B525-1452-4886-8B83-24FBF62FBD55}"/>
                </a:ext>
              </a:extLst>
            </p:cNvPr>
            <p:cNvSpPr txBox="1"/>
            <p:nvPr/>
          </p:nvSpPr>
          <p:spPr>
            <a:xfrm>
              <a:off x="10465382" y="4946621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816E95E-92F2-4E64-9A5A-9CB5B6F18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3816465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DEF14B-4440-44C0-86B0-972BCBC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 to Texture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67EAE-EC16-4EC7-B54E-67EF36C4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에서</a:t>
            </a:r>
            <a:r>
              <a:rPr lang="ko-KR" altLang="en-US" dirty="0"/>
              <a:t> </a:t>
            </a:r>
            <a:r>
              <a:rPr lang="en-US" altLang="ko-KR" dirty="0"/>
              <a:t>texture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rendering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대상으로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선택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texture image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직접</a:t>
            </a:r>
            <a:r>
              <a:rPr lang="ko-KR" altLang="en-US" dirty="0"/>
              <a:t> </a:t>
            </a:r>
            <a:r>
              <a:rPr lang="en-US" altLang="ko-KR" dirty="0"/>
              <a:t>rendering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A397C-CC07-40BB-A9EA-BC7294F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02109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E8FFD1-1EE5-4CEC-8CBF-F6683F09FEC1}"/>
              </a:ext>
            </a:extLst>
          </p:cNvPr>
          <p:cNvSpPr/>
          <p:nvPr/>
        </p:nvSpPr>
        <p:spPr>
          <a:xfrm>
            <a:off x="7930298" y="1408359"/>
            <a:ext cx="852125" cy="44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framebuffer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9962D8-ED9A-49E3-991E-2D5868F9847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 bwMode="auto">
          <a:xfrm flipV="1">
            <a:off x="6565541" y="2310241"/>
            <a:ext cx="197050" cy="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0180F-8EBD-43A8-A2E4-923A6B5601BD}"/>
              </a:ext>
            </a:extLst>
          </p:cNvPr>
          <p:cNvSpPr/>
          <p:nvPr/>
        </p:nvSpPr>
        <p:spPr>
          <a:xfrm>
            <a:off x="2565893" y="2085694"/>
            <a:ext cx="852125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primitive assembly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DDF8B-5B3D-40C2-B1A4-EF55A950183D}"/>
              </a:ext>
            </a:extLst>
          </p:cNvPr>
          <p:cNvSpPr/>
          <p:nvPr/>
        </p:nvSpPr>
        <p:spPr>
          <a:xfrm>
            <a:off x="3615067" y="2085694"/>
            <a:ext cx="852125" cy="449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rasterization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D9E4A-80B8-4227-B010-47FCBFC502EB}"/>
              </a:ext>
            </a:extLst>
          </p:cNvPr>
          <p:cNvSpPr/>
          <p:nvPr/>
        </p:nvSpPr>
        <p:spPr>
          <a:xfrm>
            <a:off x="5713416" y="2085694"/>
            <a:ext cx="852125" cy="44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blend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589C4-641A-4E79-9BC3-43A69C95EEA3}"/>
              </a:ext>
            </a:extLst>
          </p:cNvPr>
          <p:cNvSpPr/>
          <p:nvPr/>
        </p:nvSpPr>
        <p:spPr>
          <a:xfrm>
            <a:off x="467545" y="2085694"/>
            <a:ext cx="852125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input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C5143-792E-4428-A211-6CFB1CF5F67C}"/>
              </a:ext>
            </a:extLst>
          </p:cNvPr>
          <p:cNvSpPr/>
          <p:nvPr/>
        </p:nvSpPr>
        <p:spPr>
          <a:xfrm>
            <a:off x="1516719" y="2085694"/>
            <a:ext cx="852125" cy="449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processing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3E8B1-F896-41BB-93C2-24593E92BC06}"/>
              </a:ext>
            </a:extLst>
          </p:cNvPr>
          <p:cNvSpPr/>
          <p:nvPr/>
        </p:nvSpPr>
        <p:spPr>
          <a:xfrm>
            <a:off x="4664242" y="2088430"/>
            <a:ext cx="852125" cy="449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fragment processing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DCD07B-C096-4544-91F9-5387FFF8FC74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1319670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8364EA-23C2-46F2-BE8D-B4E86CB72076}"/>
              </a:ext>
            </a:extLst>
          </p:cNvPr>
          <p:cNvCxnSpPr>
            <a:stCxn id="11" idx="3"/>
            <a:endCxn id="7" idx="1"/>
          </p:cNvCxnSpPr>
          <p:nvPr/>
        </p:nvCxnSpPr>
        <p:spPr bwMode="auto">
          <a:xfrm>
            <a:off x="2368844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D354C1-AF47-4099-A832-749D9591AB8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418018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AA80D8-F3B9-4BC9-8BA0-BCEA6D110969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4467192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061DE2-7F63-4C64-9978-9E4129125E47}"/>
              </a:ext>
            </a:extLst>
          </p:cNvPr>
          <p:cNvCxnSpPr>
            <a:stCxn id="12" idx="3"/>
            <a:endCxn id="9" idx="1"/>
          </p:cNvCxnSpPr>
          <p:nvPr/>
        </p:nvCxnSpPr>
        <p:spPr bwMode="auto">
          <a:xfrm flipV="1">
            <a:off x="5516367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4CF7-ECC6-4BE7-B85C-0FAF12409CD2}"/>
              </a:ext>
            </a:extLst>
          </p:cNvPr>
          <p:cNvSpPr txBox="1"/>
          <p:nvPr/>
        </p:nvSpPr>
        <p:spPr>
          <a:xfrm>
            <a:off x="2533177" y="2554834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CD6A78-A316-428B-9D5D-65FEFFE0A806}"/>
              </a:ext>
            </a:extLst>
          </p:cNvPr>
          <p:cNvSpPr/>
          <p:nvPr/>
        </p:nvSpPr>
        <p:spPr>
          <a:xfrm>
            <a:off x="7930299" y="2189775"/>
            <a:ext cx="864691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RBO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95C52D-2841-4D5E-B1E8-B6806C08DB3C}"/>
              </a:ext>
            </a:extLst>
          </p:cNvPr>
          <p:cNvSpPr/>
          <p:nvPr/>
        </p:nvSpPr>
        <p:spPr>
          <a:xfrm>
            <a:off x="7930299" y="2971192"/>
            <a:ext cx="864691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49F987-CA76-4D1D-A630-5870852CEC90}"/>
              </a:ext>
            </a:extLst>
          </p:cNvPr>
          <p:cNvSpPr/>
          <p:nvPr/>
        </p:nvSpPr>
        <p:spPr>
          <a:xfrm>
            <a:off x="6762590" y="2085693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C3A60C6-30DF-4438-B3DA-B7C2D4A79A72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 bwMode="auto">
          <a:xfrm flipV="1">
            <a:off x="7614715" y="1632907"/>
            <a:ext cx="315584" cy="677334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rgbClr val="FF9999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CCB1078-0E07-4768-9FBB-33DB67A3E2DE}"/>
              </a:ext>
            </a:extLst>
          </p:cNvPr>
          <p:cNvCxnSpPr>
            <a:stCxn id="38" idx="3"/>
            <a:endCxn id="21" idx="1"/>
          </p:cNvCxnSpPr>
          <p:nvPr/>
        </p:nvCxnSpPr>
        <p:spPr bwMode="auto">
          <a:xfrm>
            <a:off x="7614715" y="2310241"/>
            <a:ext cx="315584" cy="10408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rgbClr val="FF9999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1472A0B-8695-4387-BF2F-57B451E3EF3B}"/>
              </a:ext>
            </a:extLst>
          </p:cNvPr>
          <p:cNvCxnSpPr>
            <a:stCxn id="38" idx="3"/>
            <a:endCxn id="22" idx="1"/>
          </p:cNvCxnSpPr>
          <p:nvPr/>
        </p:nvCxnSpPr>
        <p:spPr bwMode="auto">
          <a:xfrm>
            <a:off x="7614715" y="2310241"/>
            <a:ext cx="315584" cy="885499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A4D712A-434C-4A45-AD03-D1C222535482}"/>
              </a:ext>
            </a:extLst>
          </p:cNvPr>
          <p:cNvCxnSpPr>
            <a:stCxn id="22" idx="2"/>
            <a:endCxn id="12" idx="2"/>
          </p:cNvCxnSpPr>
          <p:nvPr/>
        </p:nvCxnSpPr>
        <p:spPr bwMode="auto">
          <a:xfrm rot="5400000" flipH="1">
            <a:off x="6285094" y="1342737"/>
            <a:ext cx="882761" cy="3272340"/>
          </a:xfrm>
          <a:prstGeom prst="bentConnector3">
            <a:avLst>
              <a:gd name="adj1" fmla="val -19422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12E45A-68EA-43FF-ADEC-582925DF1D94}"/>
              </a:ext>
            </a:extLst>
          </p:cNvPr>
          <p:cNvSpPr txBox="1"/>
          <p:nvPr/>
        </p:nvSpPr>
        <p:spPr>
          <a:xfrm>
            <a:off x="4790822" y="2732707"/>
            <a:ext cx="63511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3F7A4-0614-4FE3-8E76-6187B67751C3}"/>
              </a:ext>
            </a:extLst>
          </p:cNvPr>
          <p:cNvSpPr txBox="1"/>
          <p:nvPr/>
        </p:nvSpPr>
        <p:spPr>
          <a:xfrm>
            <a:off x="7284383" y="2612995"/>
            <a:ext cx="49725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1959241-00CB-4E86-A7EB-13C0FBB33604}"/>
              </a:ext>
            </a:extLst>
          </p:cNvPr>
          <p:cNvSpPr/>
          <p:nvPr/>
        </p:nvSpPr>
        <p:spPr>
          <a:xfrm>
            <a:off x="7861855" y="784231"/>
            <a:ext cx="1130402" cy="20262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09973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3FF62E-83B3-41FF-8A88-06E16F06ED0F}"/>
              </a:ext>
            </a:extLst>
          </p:cNvPr>
          <p:cNvGrpSpPr/>
          <p:nvPr/>
        </p:nvGrpSpPr>
        <p:grpSpPr>
          <a:xfrm>
            <a:off x="7849035" y="993577"/>
            <a:ext cx="1199367" cy="2969741"/>
            <a:chOff x="10465382" y="1356299"/>
            <a:chExt cx="1599156" cy="39596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72DA32-8A06-4608-BA33-B5566D7CC1D4}"/>
                </a:ext>
              </a:extLst>
            </p:cNvPr>
            <p:cNvSpPr/>
            <p:nvPr/>
          </p:nvSpPr>
          <p:spPr>
            <a:xfrm>
              <a:off x="10483598" y="1402482"/>
              <a:ext cx="1425604" cy="1211033"/>
            </a:xfrm>
            <a:prstGeom prst="rect">
              <a:avLst/>
            </a:prstGeom>
            <a:solidFill>
              <a:srgbClr val="E6F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A7461AC-BD7C-4808-8ACC-17DA9FF905C1}"/>
                </a:ext>
              </a:extLst>
            </p:cNvPr>
            <p:cNvSpPr/>
            <p:nvPr/>
          </p:nvSpPr>
          <p:spPr>
            <a:xfrm>
              <a:off x="10483599" y="2640877"/>
              <a:ext cx="1425603" cy="1150081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848AC87-49E2-4A3D-B56D-FDAC2C49BADD}"/>
                </a:ext>
              </a:extLst>
            </p:cNvPr>
            <p:cNvSpPr/>
            <p:nvPr/>
          </p:nvSpPr>
          <p:spPr>
            <a:xfrm>
              <a:off x="10483599" y="3871188"/>
              <a:ext cx="1425604" cy="1435893"/>
            </a:xfrm>
            <a:prstGeom prst="rect">
              <a:avLst/>
            </a:prstGeom>
            <a:solidFill>
              <a:srgbClr val="FF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4C71AB-AAB8-44AB-A963-1F4A81FAF1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2640877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7967A5-D16A-4702-BC30-890E9D6DA23A}"/>
                </a:ext>
              </a:extLst>
            </p:cNvPr>
            <p:cNvSpPr txBox="1"/>
            <p:nvPr/>
          </p:nvSpPr>
          <p:spPr>
            <a:xfrm>
              <a:off x="10661745" y="1356299"/>
              <a:ext cx="129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frame buffer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490DB0-B7F1-42FF-9682-1DA0782AAFA9}"/>
                </a:ext>
              </a:extLst>
            </p:cNvPr>
            <p:cNvSpPr txBox="1"/>
            <p:nvPr/>
          </p:nvSpPr>
          <p:spPr>
            <a:xfrm>
              <a:off x="10595221" y="2592860"/>
              <a:ext cx="1415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main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4B525-1452-4886-8B83-24FBF62FBD55}"/>
                </a:ext>
              </a:extLst>
            </p:cNvPr>
            <p:cNvSpPr txBox="1"/>
            <p:nvPr/>
          </p:nvSpPr>
          <p:spPr>
            <a:xfrm>
              <a:off x="10465382" y="4946621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816E95E-92F2-4E64-9A5A-9CB5B6F18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3816465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DEF14B-4440-44C0-86B0-972BCBC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Off-screen Rendering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67EAE-EC16-4EC7-B54E-67EF36C4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에서</a:t>
            </a:r>
            <a:r>
              <a:rPr lang="ko-KR" altLang="en-US" dirty="0"/>
              <a:t> </a:t>
            </a:r>
            <a:r>
              <a:rPr lang="en-US" altLang="ko-KR" dirty="0"/>
              <a:t>RBO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rendering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대상으로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선택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RBO = render-buffer object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= main memory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상의</a:t>
            </a:r>
            <a:r>
              <a:rPr lang="ko-KR" altLang="en-US" dirty="0"/>
              <a:t> </a:t>
            </a:r>
            <a:r>
              <a:rPr lang="en-US" altLang="ko-KR" dirty="0"/>
              <a:t>2D array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그래픽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카드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메모리가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부족할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때</a:t>
            </a:r>
            <a:r>
              <a:rPr lang="en-US" altLang="ko-KR" dirty="0"/>
              <a:t>, main memory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fragment shader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와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연결이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곤란하므로</a:t>
            </a:r>
            <a:r>
              <a:rPr lang="en-US" altLang="ko-KR" dirty="0"/>
              <a:t>, write-only buffer</a:t>
            </a:r>
          </a:p>
          <a:p>
            <a:pPr lvl="1"/>
            <a:r>
              <a:rPr lang="en-US" altLang="ko-KR" dirty="0"/>
              <a:t>depth buffer, stencil buffer</a:t>
            </a:r>
          </a:p>
          <a:p>
            <a:pPr lvl="1"/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A397C-CC07-40BB-A9EA-BC7294F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02110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E8FFD1-1EE5-4CEC-8CBF-F6683F09FEC1}"/>
              </a:ext>
            </a:extLst>
          </p:cNvPr>
          <p:cNvSpPr/>
          <p:nvPr/>
        </p:nvSpPr>
        <p:spPr>
          <a:xfrm>
            <a:off x="7930298" y="1408359"/>
            <a:ext cx="852125" cy="44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framebuffer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9962D8-ED9A-49E3-991E-2D5868F9847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 bwMode="auto">
          <a:xfrm flipV="1">
            <a:off x="6565541" y="2310241"/>
            <a:ext cx="197050" cy="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0180F-8EBD-43A8-A2E4-923A6B5601BD}"/>
              </a:ext>
            </a:extLst>
          </p:cNvPr>
          <p:cNvSpPr/>
          <p:nvPr/>
        </p:nvSpPr>
        <p:spPr>
          <a:xfrm>
            <a:off x="2565893" y="2085694"/>
            <a:ext cx="852125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primitive assembly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DDF8B-5B3D-40C2-B1A4-EF55A950183D}"/>
              </a:ext>
            </a:extLst>
          </p:cNvPr>
          <p:cNvSpPr/>
          <p:nvPr/>
        </p:nvSpPr>
        <p:spPr>
          <a:xfrm>
            <a:off x="3615067" y="2085694"/>
            <a:ext cx="852125" cy="449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rasterization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D9E4A-80B8-4227-B010-47FCBFC502EB}"/>
              </a:ext>
            </a:extLst>
          </p:cNvPr>
          <p:cNvSpPr/>
          <p:nvPr/>
        </p:nvSpPr>
        <p:spPr>
          <a:xfrm>
            <a:off x="5713416" y="2085694"/>
            <a:ext cx="852125" cy="44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blend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589C4-641A-4E79-9BC3-43A69C95EEA3}"/>
              </a:ext>
            </a:extLst>
          </p:cNvPr>
          <p:cNvSpPr/>
          <p:nvPr/>
        </p:nvSpPr>
        <p:spPr>
          <a:xfrm>
            <a:off x="467545" y="2085694"/>
            <a:ext cx="852125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input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C5143-792E-4428-A211-6CFB1CF5F67C}"/>
              </a:ext>
            </a:extLst>
          </p:cNvPr>
          <p:cNvSpPr/>
          <p:nvPr/>
        </p:nvSpPr>
        <p:spPr>
          <a:xfrm>
            <a:off x="1516719" y="2085694"/>
            <a:ext cx="852125" cy="449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processing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3E8B1-F896-41BB-93C2-24593E92BC06}"/>
              </a:ext>
            </a:extLst>
          </p:cNvPr>
          <p:cNvSpPr/>
          <p:nvPr/>
        </p:nvSpPr>
        <p:spPr>
          <a:xfrm>
            <a:off x="4664242" y="2088430"/>
            <a:ext cx="852125" cy="449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fragment processing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DCD07B-C096-4544-91F9-5387FFF8FC74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1319670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8364EA-23C2-46F2-BE8D-B4E86CB72076}"/>
              </a:ext>
            </a:extLst>
          </p:cNvPr>
          <p:cNvCxnSpPr>
            <a:stCxn id="11" idx="3"/>
            <a:endCxn id="7" idx="1"/>
          </p:cNvCxnSpPr>
          <p:nvPr/>
        </p:nvCxnSpPr>
        <p:spPr bwMode="auto">
          <a:xfrm>
            <a:off x="2368844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D354C1-AF47-4099-A832-749D9591AB8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418018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AA80D8-F3B9-4BC9-8BA0-BCEA6D110969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4467192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061DE2-7F63-4C64-9978-9E4129125E47}"/>
              </a:ext>
            </a:extLst>
          </p:cNvPr>
          <p:cNvCxnSpPr>
            <a:stCxn id="12" idx="3"/>
            <a:endCxn id="9" idx="1"/>
          </p:cNvCxnSpPr>
          <p:nvPr/>
        </p:nvCxnSpPr>
        <p:spPr bwMode="auto">
          <a:xfrm flipV="1">
            <a:off x="5516367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4CF7-ECC6-4BE7-B85C-0FAF12409CD2}"/>
              </a:ext>
            </a:extLst>
          </p:cNvPr>
          <p:cNvSpPr txBox="1"/>
          <p:nvPr/>
        </p:nvSpPr>
        <p:spPr>
          <a:xfrm>
            <a:off x="2533177" y="2554834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CD6A78-A316-428B-9D5D-65FEFFE0A806}"/>
              </a:ext>
            </a:extLst>
          </p:cNvPr>
          <p:cNvSpPr/>
          <p:nvPr/>
        </p:nvSpPr>
        <p:spPr>
          <a:xfrm>
            <a:off x="7930299" y="2189775"/>
            <a:ext cx="864691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RBO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95C52D-2841-4D5E-B1E8-B6806C08DB3C}"/>
              </a:ext>
            </a:extLst>
          </p:cNvPr>
          <p:cNvSpPr/>
          <p:nvPr/>
        </p:nvSpPr>
        <p:spPr>
          <a:xfrm>
            <a:off x="7930299" y="2971192"/>
            <a:ext cx="864691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49F987-CA76-4D1D-A630-5870852CEC90}"/>
              </a:ext>
            </a:extLst>
          </p:cNvPr>
          <p:cNvSpPr/>
          <p:nvPr/>
        </p:nvSpPr>
        <p:spPr>
          <a:xfrm>
            <a:off x="6762590" y="2085693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C3A60C6-30DF-4438-B3DA-B7C2D4A79A72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 bwMode="auto">
          <a:xfrm flipV="1">
            <a:off x="7614715" y="1632907"/>
            <a:ext cx="315584" cy="677334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rgbClr val="FF9999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CCB1078-0E07-4768-9FBB-33DB67A3E2DE}"/>
              </a:ext>
            </a:extLst>
          </p:cNvPr>
          <p:cNvCxnSpPr>
            <a:stCxn id="38" idx="3"/>
            <a:endCxn id="21" idx="1"/>
          </p:cNvCxnSpPr>
          <p:nvPr/>
        </p:nvCxnSpPr>
        <p:spPr bwMode="auto">
          <a:xfrm>
            <a:off x="7614715" y="2310241"/>
            <a:ext cx="315584" cy="10408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1472A0B-8695-4387-BF2F-57B451E3EF3B}"/>
              </a:ext>
            </a:extLst>
          </p:cNvPr>
          <p:cNvCxnSpPr>
            <a:stCxn id="38" idx="3"/>
            <a:endCxn id="22" idx="1"/>
          </p:cNvCxnSpPr>
          <p:nvPr/>
        </p:nvCxnSpPr>
        <p:spPr bwMode="auto">
          <a:xfrm>
            <a:off x="7614715" y="2310241"/>
            <a:ext cx="315584" cy="885499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rgbClr val="FF9999">
                <a:alpha val="50196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53F7A4-0614-4FE3-8E76-6187B67751C3}"/>
              </a:ext>
            </a:extLst>
          </p:cNvPr>
          <p:cNvSpPr txBox="1"/>
          <p:nvPr/>
        </p:nvSpPr>
        <p:spPr>
          <a:xfrm>
            <a:off x="7284350" y="1806487"/>
            <a:ext cx="49725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5F4197-16ED-4816-BA1C-46D3A23CBDE7}"/>
              </a:ext>
            </a:extLst>
          </p:cNvPr>
          <p:cNvSpPr/>
          <p:nvPr/>
        </p:nvSpPr>
        <p:spPr>
          <a:xfrm>
            <a:off x="7861855" y="784231"/>
            <a:ext cx="1130402" cy="113173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26979FC-C0F7-490B-BC0F-FB572EB9AD5D}"/>
              </a:ext>
            </a:extLst>
          </p:cNvPr>
          <p:cNvSpPr/>
          <p:nvPr/>
        </p:nvSpPr>
        <p:spPr>
          <a:xfrm>
            <a:off x="7836843" y="2860715"/>
            <a:ext cx="1130402" cy="113173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2047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B6B2-59E9-4760-A9F9-8A2189E6A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Framebuffer Object 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2B7266-B770-4613-8E15-FA52BE4A1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8753-23D0-429A-A5D8-0A1351B2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02111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34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B911-85A9-4E92-BB25-A68D9D77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</a:rPr>
              <a:t>여러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개의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Framebuffer Object </a:t>
            </a:r>
            <a:r>
              <a:rPr lang="ko-KR" altLang="en-US" dirty="0">
                <a:ea typeface="Noto Sans KR" panose="020B0200000000000000" pitchFamily="50" charset="-127"/>
              </a:rPr>
              <a:t>사용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가능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188B7-9EA5-41C2-87DC-F8224FA3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843559"/>
            <a:ext cx="8514357" cy="3672406"/>
          </a:xfrm>
        </p:spPr>
        <p:txBody>
          <a:bodyPr/>
          <a:lstStyle/>
          <a:p>
            <a:r>
              <a:rPr lang="en-US" altLang="ko-KR" dirty="0"/>
              <a:t>A framebuffer object is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switch box</a:t>
            </a:r>
          </a:p>
          <a:p>
            <a:pPr lvl="1"/>
            <a:r>
              <a:rPr lang="en-US" altLang="ko-KR" dirty="0"/>
              <a:t>it does NOT have the real memory</a:t>
            </a:r>
          </a:p>
          <a:p>
            <a:r>
              <a:rPr lang="en-US" altLang="ko-KR" dirty="0"/>
              <a:t>FBO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여러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두고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선택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가능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a typeface="Noto Sans KR" panose="020B0200000000000000" pitchFamily="50" charset="-127"/>
            </a:endParaRPr>
          </a:p>
          <a:p>
            <a:pPr lvl="1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FBO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#0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physical framebuffer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2FD7CF-3CE3-4CF3-9B68-27020A3084E1}"/>
              </a:ext>
            </a:extLst>
          </p:cNvPr>
          <p:cNvSpPr/>
          <p:nvPr/>
        </p:nvSpPr>
        <p:spPr>
          <a:xfrm>
            <a:off x="2422546" y="2857326"/>
            <a:ext cx="852125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primitive assembly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745B21-F41E-49B7-BEB7-60EF94F59246}"/>
              </a:ext>
            </a:extLst>
          </p:cNvPr>
          <p:cNvSpPr/>
          <p:nvPr/>
        </p:nvSpPr>
        <p:spPr>
          <a:xfrm>
            <a:off x="3471720" y="2857326"/>
            <a:ext cx="852125" cy="449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rasterization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19AA1F-6D04-4770-B964-79C752607607}"/>
              </a:ext>
            </a:extLst>
          </p:cNvPr>
          <p:cNvSpPr/>
          <p:nvPr/>
        </p:nvSpPr>
        <p:spPr>
          <a:xfrm>
            <a:off x="5570068" y="2857326"/>
            <a:ext cx="852125" cy="44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blend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375799-2560-4456-BA1E-92C5CA728D38}"/>
              </a:ext>
            </a:extLst>
          </p:cNvPr>
          <p:cNvSpPr/>
          <p:nvPr/>
        </p:nvSpPr>
        <p:spPr>
          <a:xfrm>
            <a:off x="324197" y="2857326"/>
            <a:ext cx="852125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input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04FE64-43BE-4041-B1DA-4256B1A9C59A}"/>
              </a:ext>
            </a:extLst>
          </p:cNvPr>
          <p:cNvSpPr/>
          <p:nvPr/>
        </p:nvSpPr>
        <p:spPr>
          <a:xfrm>
            <a:off x="1373371" y="2857326"/>
            <a:ext cx="852125" cy="449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processing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DE1A86-AC0D-4A04-96F4-C339DA22A18D}"/>
              </a:ext>
            </a:extLst>
          </p:cNvPr>
          <p:cNvSpPr/>
          <p:nvPr/>
        </p:nvSpPr>
        <p:spPr>
          <a:xfrm>
            <a:off x="4520894" y="2860062"/>
            <a:ext cx="852125" cy="449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fragment processing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87B7888-0E13-4DEA-AB43-CE54430BFFAE}"/>
              </a:ext>
            </a:extLst>
          </p:cNvPr>
          <p:cNvCxnSpPr>
            <a:stCxn id="19" idx="3"/>
            <a:endCxn id="20" idx="1"/>
          </p:cNvCxnSpPr>
          <p:nvPr/>
        </p:nvCxnSpPr>
        <p:spPr bwMode="auto">
          <a:xfrm>
            <a:off x="1176322" y="3081874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CACB8C-E7CC-49A8-B8E3-6BA87B8675A8}"/>
              </a:ext>
            </a:extLst>
          </p:cNvPr>
          <p:cNvCxnSpPr>
            <a:stCxn id="20" idx="3"/>
            <a:endCxn id="16" idx="1"/>
          </p:cNvCxnSpPr>
          <p:nvPr/>
        </p:nvCxnSpPr>
        <p:spPr bwMode="auto">
          <a:xfrm>
            <a:off x="2225496" y="3081874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48223C4-94DE-4991-9278-709BF1425DB7}"/>
              </a:ext>
            </a:extLst>
          </p:cNvPr>
          <p:cNvCxnSpPr>
            <a:stCxn id="16" idx="3"/>
            <a:endCxn id="17" idx="1"/>
          </p:cNvCxnSpPr>
          <p:nvPr/>
        </p:nvCxnSpPr>
        <p:spPr bwMode="auto">
          <a:xfrm>
            <a:off x="3274671" y="3081874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2D55E5-8B3C-483B-8E57-F1FA6ADF67C2}"/>
              </a:ext>
            </a:extLst>
          </p:cNvPr>
          <p:cNvCxnSpPr>
            <a:stCxn id="17" idx="3"/>
            <a:endCxn id="21" idx="1"/>
          </p:cNvCxnSpPr>
          <p:nvPr/>
        </p:nvCxnSpPr>
        <p:spPr bwMode="auto">
          <a:xfrm>
            <a:off x="4323845" y="3081874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682C7F-6974-4C9B-AA25-19ACA4C1B43F}"/>
              </a:ext>
            </a:extLst>
          </p:cNvPr>
          <p:cNvCxnSpPr>
            <a:stCxn id="21" idx="3"/>
            <a:endCxn id="18" idx="1"/>
          </p:cNvCxnSpPr>
          <p:nvPr/>
        </p:nvCxnSpPr>
        <p:spPr bwMode="auto">
          <a:xfrm flipV="1">
            <a:off x="5373019" y="3081874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5527B6-E947-4407-8F27-731CB782A0CA}"/>
              </a:ext>
            </a:extLst>
          </p:cNvPr>
          <p:cNvSpPr txBox="1"/>
          <p:nvPr/>
        </p:nvSpPr>
        <p:spPr>
          <a:xfrm>
            <a:off x="2389829" y="3326465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25DA3C-7E8A-49AA-93EF-19BC95FBBF56}"/>
              </a:ext>
            </a:extLst>
          </p:cNvPr>
          <p:cNvSpPr/>
          <p:nvPr/>
        </p:nvSpPr>
        <p:spPr>
          <a:xfrm>
            <a:off x="7982601" y="2589314"/>
            <a:ext cx="864691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RBO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D5918C-BC73-4B58-A9B5-7C435F4BC5AE}"/>
              </a:ext>
            </a:extLst>
          </p:cNvPr>
          <p:cNvSpPr/>
          <p:nvPr/>
        </p:nvSpPr>
        <p:spPr>
          <a:xfrm>
            <a:off x="7982601" y="1892352"/>
            <a:ext cx="864691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1EE90-B62F-4890-A47A-9E4CC77C322B}"/>
              </a:ext>
            </a:extLst>
          </p:cNvPr>
          <p:cNvSpPr/>
          <p:nvPr/>
        </p:nvSpPr>
        <p:spPr>
          <a:xfrm>
            <a:off x="6873240" y="2589315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 #2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097D660-23A8-4B52-AFDE-C8B7CE5C1ABD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 bwMode="auto">
          <a:xfrm flipV="1">
            <a:off x="7725364" y="2813862"/>
            <a:ext cx="257237" cy="1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FAB8825-3D43-4AF8-9499-BB2256F292B1}"/>
              </a:ext>
            </a:extLst>
          </p:cNvPr>
          <p:cNvSpPr/>
          <p:nvPr/>
        </p:nvSpPr>
        <p:spPr>
          <a:xfrm>
            <a:off x="6877034" y="1124445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 #0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1A23C7-616F-4857-808E-D5E5C603323C}"/>
              </a:ext>
            </a:extLst>
          </p:cNvPr>
          <p:cNvSpPr/>
          <p:nvPr/>
        </p:nvSpPr>
        <p:spPr>
          <a:xfrm>
            <a:off x="7982601" y="1124445"/>
            <a:ext cx="852125" cy="44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(physical)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framebuffer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79130B1-232C-42C1-BB5E-1BBA653B7D51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 bwMode="auto">
          <a:xfrm>
            <a:off x="7729159" y="1348993"/>
            <a:ext cx="253442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4A6395-9767-443C-8926-D0C2985443C3}"/>
              </a:ext>
            </a:extLst>
          </p:cNvPr>
          <p:cNvSpPr/>
          <p:nvPr/>
        </p:nvSpPr>
        <p:spPr>
          <a:xfrm>
            <a:off x="6877034" y="1892352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 #1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48F3A39-8240-42EA-A03A-1AD020926F45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 bwMode="auto">
          <a:xfrm>
            <a:off x="7729159" y="2116900"/>
            <a:ext cx="253442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79FCEAF-7294-407F-81A6-E4C5C7097D10}"/>
              </a:ext>
            </a:extLst>
          </p:cNvPr>
          <p:cNvSpPr/>
          <p:nvPr/>
        </p:nvSpPr>
        <p:spPr>
          <a:xfrm>
            <a:off x="6877034" y="3599060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 #3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9742A74-78C2-4E4F-8057-6838902C5E4D}"/>
              </a:ext>
            </a:extLst>
          </p:cNvPr>
          <p:cNvSpPr/>
          <p:nvPr/>
        </p:nvSpPr>
        <p:spPr>
          <a:xfrm>
            <a:off x="7982601" y="3936273"/>
            <a:ext cx="864691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RBO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C8650B6-00D8-4AD3-B385-1CAA2B2CCC06}"/>
              </a:ext>
            </a:extLst>
          </p:cNvPr>
          <p:cNvSpPr/>
          <p:nvPr/>
        </p:nvSpPr>
        <p:spPr>
          <a:xfrm>
            <a:off x="7982601" y="3286606"/>
            <a:ext cx="864691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35C6539-5F42-4455-95FC-4059E67658C0}"/>
              </a:ext>
            </a:extLst>
          </p:cNvPr>
          <p:cNvCxnSpPr>
            <a:stCxn id="53" idx="3"/>
            <a:endCxn id="56" idx="1"/>
          </p:cNvCxnSpPr>
          <p:nvPr/>
        </p:nvCxnSpPr>
        <p:spPr bwMode="auto">
          <a:xfrm flipV="1">
            <a:off x="7729159" y="3511153"/>
            <a:ext cx="253442" cy="312455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870EDD3-ED49-4C03-9D29-ECC24832BBAA}"/>
              </a:ext>
            </a:extLst>
          </p:cNvPr>
          <p:cNvCxnSpPr>
            <a:stCxn id="53" idx="3"/>
            <a:endCxn id="55" idx="1"/>
          </p:cNvCxnSpPr>
          <p:nvPr/>
        </p:nvCxnSpPr>
        <p:spPr bwMode="auto">
          <a:xfrm>
            <a:off x="7729159" y="3823608"/>
            <a:ext cx="253442" cy="337213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C1CE77C-3A33-4CD7-B7B2-DEA920825DC0}"/>
              </a:ext>
            </a:extLst>
          </p:cNvPr>
          <p:cNvCxnSpPr>
            <a:cxnSpLocks/>
          </p:cNvCxnSpPr>
          <p:nvPr/>
        </p:nvCxnSpPr>
        <p:spPr bwMode="auto">
          <a:xfrm>
            <a:off x="6669084" y="1742998"/>
            <a:ext cx="2159606" cy="0"/>
          </a:xfrm>
          <a:prstGeom prst="line">
            <a:avLst/>
          </a:prstGeom>
          <a:solidFill>
            <a:srgbClr val="E66714"/>
          </a:solidFill>
          <a:ln w="28575" cap="flat" cmpd="sng" algn="ctr">
            <a:solidFill>
              <a:srgbClr val="7030A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056960C5-407E-4402-9787-A7C359F38164}"/>
              </a:ext>
            </a:extLst>
          </p:cNvPr>
          <p:cNvCxnSpPr>
            <a:stCxn id="18" idx="3"/>
            <a:endCxn id="47" idx="1"/>
          </p:cNvCxnSpPr>
          <p:nvPr/>
        </p:nvCxnSpPr>
        <p:spPr bwMode="auto">
          <a:xfrm flipV="1">
            <a:off x="6422194" y="2116900"/>
            <a:ext cx="454841" cy="964974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8EF6FC41-EF6B-4C00-9FD3-A26F9798856E}"/>
              </a:ext>
            </a:extLst>
          </p:cNvPr>
          <p:cNvCxnSpPr>
            <a:stCxn id="18" idx="3"/>
            <a:endCxn id="30" idx="1"/>
          </p:cNvCxnSpPr>
          <p:nvPr/>
        </p:nvCxnSpPr>
        <p:spPr bwMode="auto">
          <a:xfrm flipV="1">
            <a:off x="6422193" y="2813863"/>
            <a:ext cx="451047" cy="268011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E78EC8E9-3C47-4F41-97CE-E14B51017630}"/>
              </a:ext>
            </a:extLst>
          </p:cNvPr>
          <p:cNvCxnSpPr>
            <a:stCxn id="18" idx="3"/>
            <a:endCxn id="53" idx="1"/>
          </p:cNvCxnSpPr>
          <p:nvPr/>
        </p:nvCxnSpPr>
        <p:spPr bwMode="auto">
          <a:xfrm>
            <a:off x="6422194" y="3081874"/>
            <a:ext cx="454841" cy="741734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789DDCE4-BDD5-4471-91D8-4CC84F175596}"/>
              </a:ext>
            </a:extLst>
          </p:cNvPr>
          <p:cNvCxnSpPr>
            <a:stCxn id="18" idx="3"/>
            <a:endCxn id="40" idx="1"/>
          </p:cNvCxnSpPr>
          <p:nvPr/>
        </p:nvCxnSpPr>
        <p:spPr bwMode="auto">
          <a:xfrm flipV="1">
            <a:off x="6422194" y="1348993"/>
            <a:ext cx="454841" cy="1732881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CC9EE-BBA4-4DF0-B8DE-DAD9565D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02112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8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FBO Attachment Points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physical framebuffer = color buffer + depth buffer + stencil buffer</a:t>
            </a:r>
          </a:p>
          <a:p>
            <a:r>
              <a:rPr lang="en-US" altLang="ko-KR" dirty="0"/>
              <a:t>FBO</a:t>
            </a:r>
            <a:r>
              <a:rPr lang="ko-KR" altLang="en-US" dirty="0"/>
              <a:t> </a:t>
            </a:r>
            <a:r>
              <a:rPr lang="en-US" altLang="ko-KR" dirty="0"/>
              <a:t>has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attachment points</a:t>
            </a:r>
          </a:p>
          <a:p>
            <a:pPr lvl="1"/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framebuffer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multiple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color attachment </a:t>
            </a:r>
            <a:r>
              <a:rPr lang="en-US" altLang="ko-KR" dirty="0"/>
              <a:t>points</a:t>
            </a:r>
          </a:p>
          <a:p>
            <a:pPr lvl="2"/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동시에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여러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버퍼에</a:t>
            </a:r>
            <a:r>
              <a:rPr lang="ko-KR" altLang="en-US" dirty="0"/>
              <a:t> </a:t>
            </a:r>
            <a:r>
              <a:rPr lang="en-US" altLang="ko-KR" dirty="0"/>
              <a:t>draw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가능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2"/>
            <a:r>
              <a:rPr lang="en-US" altLang="ko-KR" sz="1800" dirty="0"/>
              <a:t>COLOR_ATTACHMENT0</a:t>
            </a:r>
            <a:r>
              <a:rPr lang="en-US" altLang="ko-KR" dirty="0"/>
              <a:t>, . . . , </a:t>
            </a:r>
            <a:r>
              <a:rPr lang="en-US" altLang="ko-KR" sz="1800" dirty="0" err="1"/>
              <a:t>COLOR_ATTACHMENT</a:t>
            </a:r>
            <a:r>
              <a:rPr lang="en-US" altLang="ko-KR" sz="1800" i="1" dirty="0" err="1">
                <a:latin typeface="Source Serif 4" panose="02040603050405020204" pitchFamily="18" charset="0"/>
                <a:ea typeface="Source Serif 4" panose="02040603050405020204" pitchFamily="18" charset="0"/>
              </a:rPr>
              <a:t>i</a:t>
            </a:r>
            <a:endParaRPr lang="en-US" altLang="ko-KR" i="1" dirty="0">
              <a:latin typeface="Source Serif 4" panose="02040603050405020204" pitchFamily="18" charset="0"/>
              <a:ea typeface="Source Serif 4" panose="02040603050405020204" pitchFamily="18" charset="0"/>
            </a:endParaRPr>
          </a:p>
          <a:p>
            <a:pPr lvl="1"/>
            <a:r>
              <a:rPr lang="en-US" altLang="ko-KR" dirty="0"/>
              <a:t>depth buffer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1 </a:t>
            </a:r>
            <a:r>
              <a:rPr lang="en-US" altLang="ko-KR" sz="1800" dirty="0">
                <a:latin typeface="Source Serif 4" panose="02040603050405020204" pitchFamily="18" charset="0"/>
                <a:ea typeface="Source Serif 4" panose="02040603050405020204" pitchFamily="18" charset="0"/>
              </a:rPr>
              <a:t>× </a:t>
            </a:r>
            <a:r>
              <a:rPr lang="en-US" altLang="ko-KR" sz="1800" dirty="0"/>
              <a:t>DEPTH_ATTACHMENT</a:t>
            </a:r>
          </a:p>
          <a:p>
            <a:pPr lvl="1"/>
            <a:r>
              <a:rPr lang="en-US" altLang="ko-KR" dirty="0"/>
              <a:t>stencil buffer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1 </a:t>
            </a:r>
            <a:r>
              <a:rPr lang="en-US" altLang="ko-KR" dirty="0">
                <a:latin typeface="Source Serif 4" panose="02040603050405020204" pitchFamily="18" charset="0"/>
                <a:ea typeface="Source Serif 4" panose="02040603050405020204" pitchFamily="18" charset="0"/>
              </a:rPr>
              <a:t>× </a:t>
            </a:r>
            <a:r>
              <a:rPr lang="en-US" altLang="ko-KR" sz="1800" dirty="0"/>
              <a:t>STENCIL_ATTACHMENT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0782E-49F5-4544-9A43-EA0E1BF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02113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B51B48-E5B4-4D20-8FA5-9B24DF7F4810}"/>
              </a:ext>
            </a:extLst>
          </p:cNvPr>
          <p:cNvGrpSpPr/>
          <p:nvPr/>
        </p:nvGrpSpPr>
        <p:grpSpPr>
          <a:xfrm>
            <a:off x="6898522" y="2777574"/>
            <a:ext cx="2093387" cy="1636405"/>
            <a:chOff x="9228084" y="3724452"/>
            <a:chExt cx="2791183" cy="218187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B80F74E-8CE7-439F-8F19-F8053D59329B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#1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7C3BEC-00F7-4745-B46B-5D813B80F17F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8D043E-4A2C-44A2-A88E-A9FE4930AB47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34A563D-997D-420F-8011-D2828D02920A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6A22A6-3565-470F-A7DF-E5AA55FD476B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B93474-B22F-48D2-8CA5-A17F9D86C7F2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509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312E8-6BD9-403F-AD92-AB8E7FE0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FBO Scenarios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EDD14-7C51-41A3-83B8-F70F66B8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FBO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#0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physical framebuffer</a:t>
            </a:r>
          </a:p>
          <a:p>
            <a:pPr lvl="1"/>
            <a:r>
              <a:rPr lang="en-US" altLang="ko-KR" dirty="0"/>
              <a:t>attachment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변경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불가능</a:t>
            </a:r>
            <a:r>
              <a:rPr lang="ko-KR" altLang="en-US" dirty="0"/>
              <a:t> </a:t>
            </a:r>
            <a:r>
              <a:rPr lang="en-US" altLang="ko-KR" dirty="0"/>
              <a:t>(fixed)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FBO #</a:t>
            </a:r>
            <a:r>
              <a:rPr lang="en-US" altLang="ko-KR" i="1" dirty="0" err="1">
                <a:latin typeface="Source Serif 4" panose="02040603050405020204" pitchFamily="18" charset="0"/>
                <a:ea typeface="Source Serif 4" panose="02040603050405020204" pitchFamily="18" charset="0"/>
              </a:rPr>
              <a:t>i</a:t>
            </a:r>
            <a:r>
              <a:rPr lang="en-US" altLang="ko-KR" dirty="0"/>
              <a:t> :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사용자가</a:t>
            </a:r>
            <a:r>
              <a:rPr lang="ko-KR" altLang="en-US" dirty="0"/>
              <a:t> </a:t>
            </a:r>
            <a:r>
              <a:rPr lang="en-US" altLang="ko-KR" dirty="0"/>
              <a:t>create,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관리</a:t>
            </a:r>
            <a:endParaRPr lang="en-US" altLang="ko-KR" dirty="0"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C696C7E-84A4-4298-B151-DDFE3818B702}"/>
              </a:ext>
            </a:extLst>
          </p:cNvPr>
          <p:cNvGrpSpPr/>
          <p:nvPr/>
        </p:nvGrpSpPr>
        <p:grpSpPr>
          <a:xfrm>
            <a:off x="4515342" y="588532"/>
            <a:ext cx="4364346" cy="1636405"/>
            <a:chOff x="6020456" y="994914"/>
            <a:chExt cx="5819128" cy="218187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CB10669-430D-4137-8C51-8745F642BF7F}"/>
                </a:ext>
              </a:extLst>
            </p:cNvPr>
            <p:cNvGrpSpPr/>
            <p:nvPr/>
          </p:nvGrpSpPr>
          <p:grpSpPr>
            <a:xfrm>
              <a:off x="6020456" y="994914"/>
              <a:ext cx="5819128" cy="2181873"/>
              <a:chOff x="1259269" y="1511779"/>
              <a:chExt cx="5819128" cy="2181873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E14F8A72-90D6-4A8E-AD3E-6678D6F0BB85}"/>
                  </a:ext>
                </a:extLst>
              </p:cNvPr>
              <p:cNvGrpSpPr/>
              <p:nvPr/>
            </p:nvGrpSpPr>
            <p:grpSpPr>
              <a:xfrm>
                <a:off x="1259269" y="1511779"/>
                <a:ext cx="2791183" cy="2181873"/>
                <a:chOff x="9228084" y="3724452"/>
                <a:chExt cx="2791183" cy="2181873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2DB6587-6E37-458F-923B-E94019FAE1AA}"/>
                    </a:ext>
                  </a:extLst>
                </p:cNvPr>
                <p:cNvSpPr/>
                <p:nvPr/>
              </p:nvSpPr>
              <p:spPr>
                <a:xfrm>
                  <a:off x="9228084" y="3920359"/>
                  <a:ext cx="2666344" cy="1985966"/>
                </a:xfrm>
                <a:prstGeom prst="rect">
                  <a:avLst/>
                </a:prstGeom>
                <a:solidFill>
                  <a:srgbClr val="FFE6FF"/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8580" tIns="34290" rIns="68580" bIns="34290" rtlCol="0" anchor="t"/>
                <a:lstStyle/>
                <a:p>
                  <a:pPr algn="ctr" defTabSz="685800" latinLnBrk="1"/>
                  <a:r>
                    <a:rPr lang="en-US" altLang="ko-KR" sz="1050" b="1" dirty="0">
                      <a:solidFill>
                        <a:srgbClr val="0000FF">
                          <a:lumMod val="75000"/>
                        </a:srgbClr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cs typeface="Tahoma" panose="020B0604030504040204" pitchFamily="34" charset="0"/>
                      <a:sym typeface="Source Sans 3" panose="020B0303030403020204" pitchFamily="34" charset="0"/>
                    </a:rPr>
                    <a:t>FBO #0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BBBFF69-2A75-4692-8E9F-7719A4483933}"/>
                    </a:ext>
                  </a:extLst>
                </p:cNvPr>
                <p:cNvSpPr/>
                <p:nvPr/>
              </p:nvSpPr>
              <p:spPr>
                <a:xfrm>
                  <a:off x="9401349" y="4236800"/>
                  <a:ext cx="2340360" cy="325820"/>
                </a:xfrm>
                <a:prstGeom prst="rect">
                  <a:avLst/>
                </a:prstGeom>
                <a:solidFill>
                  <a:srgbClr val="F0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1"/>
                  <a:r>
                    <a:rPr lang="en-US" altLang="ko-KR" sz="1200" dirty="0">
                      <a:solidFill>
                        <a:prstClr val="black"/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sym typeface="Source Sans 3" panose="020B0303030403020204" pitchFamily="34" charset="0"/>
                    </a:rPr>
                    <a:t>COLOR_ATTACHMENT0</a:t>
                  </a:r>
                  <a:endParaRPr lang="ko-KR" altLang="en-US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17D7A04-0138-4EFA-92B4-7BD39D465167}"/>
                    </a:ext>
                  </a:extLst>
                </p:cNvPr>
                <p:cNvSpPr/>
                <p:nvPr/>
              </p:nvSpPr>
              <p:spPr>
                <a:xfrm>
                  <a:off x="9392966" y="4648449"/>
                  <a:ext cx="2340360" cy="325820"/>
                </a:xfrm>
                <a:prstGeom prst="rect">
                  <a:avLst/>
                </a:prstGeom>
                <a:solidFill>
                  <a:srgbClr val="F0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1"/>
                  <a:r>
                    <a:rPr lang="en-US" altLang="ko-KR" sz="1200" dirty="0">
                      <a:solidFill>
                        <a:prstClr val="black"/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sym typeface="Source Sans 3" panose="020B0303030403020204" pitchFamily="34" charset="0"/>
                    </a:rPr>
                    <a:t>COLOR_ATTACHMENT1</a:t>
                  </a:r>
                  <a:endParaRPr lang="ko-KR" altLang="en-US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F75EB24-67C3-41BE-897E-1AB7B446315C}"/>
                    </a:ext>
                  </a:extLst>
                </p:cNvPr>
                <p:cNvSpPr/>
                <p:nvPr/>
              </p:nvSpPr>
              <p:spPr>
                <a:xfrm>
                  <a:off x="9392966" y="5060098"/>
                  <a:ext cx="2323593" cy="325820"/>
                </a:xfrm>
                <a:prstGeom prst="rect">
                  <a:avLst/>
                </a:prstGeom>
                <a:solidFill>
                  <a:srgbClr val="F0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1"/>
                  <a:r>
                    <a:rPr lang="en-US" altLang="ko-KR" sz="1200" dirty="0">
                      <a:solidFill>
                        <a:prstClr val="black"/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sym typeface="Source Sans 3" panose="020B0303030403020204" pitchFamily="34" charset="0"/>
                    </a:rPr>
                    <a:t>DEPTH_ATTACHMENT</a:t>
                  </a:r>
                  <a:endParaRPr lang="ko-KR" altLang="en-US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F2D1622-59AE-4F5D-B79D-548C101B5380}"/>
                    </a:ext>
                  </a:extLst>
                </p:cNvPr>
                <p:cNvSpPr/>
                <p:nvPr/>
              </p:nvSpPr>
              <p:spPr>
                <a:xfrm>
                  <a:off x="9401349" y="5471746"/>
                  <a:ext cx="2323593" cy="325820"/>
                </a:xfrm>
                <a:prstGeom prst="rect">
                  <a:avLst/>
                </a:prstGeom>
                <a:solidFill>
                  <a:srgbClr val="F0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latinLnBrk="1"/>
                  <a:r>
                    <a:rPr lang="en-US" altLang="ko-KR" sz="1200" dirty="0">
                      <a:solidFill>
                        <a:prstClr val="black"/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sym typeface="Source Sans 3" panose="020B0303030403020204" pitchFamily="34" charset="0"/>
                    </a:rPr>
                    <a:t>STENCIL_ATTACHMENT</a:t>
                  </a:r>
                  <a:endParaRPr lang="ko-KR" altLang="en-US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47838D-748A-4DAA-BB0B-EC972705CF40}"/>
                    </a:ext>
                  </a:extLst>
                </p:cNvPr>
                <p:cNvSpPr txBox="1"/>
                <p:nvPr/>
              </p:nvSpPr>
              <p:spPr>
                <a:xfrm>
                  <a:off x="10554763" y="3724452"/>
                  <a:ext cx="146450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685800" latinLnBrk="1"/>
                  <a:r>
                    <a:rPr lang="en-US" altLang="ko-KR" sz="450" dirty="0">
                      <a:solidFill>
                        <a:prstClr val="white">
                          <a:lumMod val="75000"/>
                        </a:prstClr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sym typeface="Source Sans 3" panose="020B0303030403020204" pitchFamily="34" charset="0"/>
                    </a:rPr>
                    <a:t>© Illustration by biztripcru@gmail.com</a:t>
                  </a:r>
                  <a:endParaRPr lang="ko-KR" altLang="en-US" sz="450" dirty="0">
                    <a:solidFill>
                      <a:prstClr val="white">
                        <a:lumMod val="7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endParaRPr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F8B2CCC-7A79-4270-8674-49237F867F99}"/>
                  </a:ext>
                </a:extLst>
              </p:cNvPr>
              <p:cNvSpPr/>
              <p:nvPr/>
            </p:nvSpPr>
            <p:spPr>
              <a:xfrm>
                <a:off x="4738037" y="2024127"/>
                <a:ext cx="2340360" cy="3258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physical color buffer</a:t>
                </a:r>
                <a:endParaRPr lang="ko-KR" altLang="en-US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34CCBEB-A986-4883-B737-3E7ECF0CB3C0}"/>
                  </a:ext>
                </a:extLst>
              </p:cNvPr>
              <p:cNvSpPr/>
              <p:nvPr/>
            </p:nvSpPr>
            <p:spPr>
              <a:xfrm>
                <a:off x="4729654" y="2847425"/>
                <a:ext cx="2323593" cy="3258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physical depth buffer</a:t>
                </a:r>
                <a:endParaRPr lang="ko-KR" altLang="en-US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7281C4F-D2A3-4D65-A86F-F1EE71FA72AE}"/>
                  </a:ext>
                </a:extLst>
              </p:cNvPr>
              <p:cNvSpPr/>
              <p:nvPr/>
            </p:nvSpPr>
            <p:spPr>
              <a:xfrm>
                <a:off x="4738037" y="3259073"/>
                <a:ext cx="2323593" cy="3258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12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physical stencil buffer</a:t>
                </a:r>
                <a:endParaRPr lang="ko-KR" altLang="en-US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A0443A7-D847-4C88-A08E-B8D88F790EAB}"/>
                  </a:ext>
                </a:extLst>
              </p:cNvPr>
              <p:cNvCxnSpPr>
                <a:stCxn id="15" idx="3"/>
                <a:endCxn id="20" idx="1"/>
              </p:cNvCxnSpPr>
              <p:nvPr/>
            </p:nvCxnSpPr>
            <p:spPr bwMode="auto">
              <a:xfrm>
                <a:off x="3772894" y="2187037"/>
                <a:ext cx="965143" cy="0"/>
              </a:xfrm>
              <a:prstGeom prst="straightConnector1">
                <a:avLst/>
              </a:prstGeom>
              <a:solidFill>
                <a:srgbClr val="E66714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71F57D70-12B7-4348-BB54-B0FBACB2369A}"/>
                  </a:ext>
                </a:extLst>
              </p:cNvPr>
              <p:cNvCxnSpPr>
                <a:stCxn id="17" idx="3"/>
                <a:endCxn id="22" idx="1"/>
              </p:cNvCxnSpPr>
              <p:nvPr/>
            </p:nvCxnSpPr>
            <p:spPr bwMode="auto">
              <a:xfrm>
                <a:off x="3747744" y="3010335"/>
                <a:ext cx="981910" cy="0"/>
              </a:xfrm>
              <a:prstGeom prst="straightConnector1">
                <a:avLst/>
              </a:prstGeom>
              <a:solidFill>
                <a:srgbClr val="E66714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DFED548C-A446-47B5-949F-002F958BE6EC}"/>
                  </a:ext>
                </a:extLst>
              </p:cNvPr>
              <p:cNvCxnSpPr>
                <a:stCxn id="18" idx="3"/>
                <a:endCxn id="23" idx="1"/>
              </p:cNvCxnSpPr>
              <p:nvPr/>
            </p:nvCxnSpPr>
            <p:spPr bwMode="auto">
              <a:xfrm>
                <a:off x="3756127" y="3421983"/>
                <a:ext cx="981910" cy="0"/>
              </a:xfrm>
              <a:prstGeom prst="straightConnector1">
                <a:avLst/>
              </a:prstGeom>
              <a:solidFill>
                <a:srgbClr val="E66714"/>
              </a:solidFill>
              <a:ln w="3810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8697C4-3AA7-42FC-9CB1-CA0888DB015D}"/>
                </a:ext>
              </a:extLst>
            </p:cNvPr>
            <p:cNvSpPr txBox="1"/>
            <p:nvPr/>
          </p:nvSpPr>
          <p:spPr>
            <a:xfrm>
              <a:off x="8725147" y="1332366"/>
              <a:ext cx="69933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fixed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A9B293A-76B0-4675-B153-C8E2EE36CED5}"/>
                </a:ext>
              </a:extLst>
            </p:cNvPr>
            <p:cNvSpPr txBox="1"/>
            <p:nvPr/>
          </p:nvSpPr>
          <p:spPr>
            <a:xfrm>
              <a:off x="8697643" y="2145894"/>
              <a:ext cx="69933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fixed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31CE29-1131-4820-AFD4-D86B8381EEE0}"/>
                </a:ext>
              </a:extLst>
            </p:cNvPr>
            <p:cNvSpPr txBox="1"/>
            <p:nvPr/>
          </p:nvSpPr>
          <p:spPr>
            <a:xfrm>
              <a:off x="8703803" y="2557542"/>
              <a:ext cx="69933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fixed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D1E86E-EB01-41CF-8AA9-35EB06A75337}"/>
              </a:ext>
            </a:extLst>
          </p:cNvPr>
          <p:cNvGrpSpPr/>
          <p:nvPr/>
        </p:nvGrpSpPr>
        <p:grpSpPr>
          <a:xfrm>
            <a:off x="3813596" y="2828139"/>
            <a:ext cx="2093387" cy="1636405"/>
            <a:chOff x="9228084" y="3724452"/>
            <a:chExt cx="2791183" cy="218187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3E94FC0-8218-475E-92FC-146EAE4CBF0B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</a:t>
              </a:r>
              <a:r>
                <a:rPr lang="en-US" altLang="ko-KR" sz="1050" b="1" i="1" dirty="0" err="1">
                  <a:solidFill>
                    <a:srgbClr val="0000FF">
                      <a:lumMod val="75000"/>
                    </a:srgbClr>
                  </a:solidFill>
                  <a:latin typeface="Source Serif 4" panose="02040603050405020204" pitchFamily="18" charset="0"/>
                  <a:ea typeface="Source Serif 4" panose="02040603050405020204" pitchFamily="18" charset="0"/>
                  <a:cs typeface="Tahoma" panose="020B0604030504040204" pitchFamily="34" charset="0"/>
                </a:rPr>
                <a:t>i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erif 4" panose="02040603050405020204" pitchFamily="18" charset="0"/>
                <a:ea typeface="Source Serif 4" panose="0204060305040502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440424C-AD58-4B13-9CAB-E9D65EAB8154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A643A2-107E-4F46-A024-C6A4433DDCE5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B946CDD-195C-4E52-89E9-85A419A90BA0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99D8697-95FB-47A6-A135-29CD3F5B6DEE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11E27B-2685-4BCD-B816-A471C89CBE1F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18C33A-1E3A-4337-9E95-93D0F71758E3}"/>
              </a:ext>
            </a:extLst>
          </p:cNvPr>
          <p:cNvSpPr/>
          <p:nvPr/>
        </p:nvSpPr>
        <p:spPr>
          <a:xfrm>
            <a:off x="6940013" y="3048557"/>
            <a:ext cx="1755270" cy="4215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color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2D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  <a:b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</a:b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with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mipmap</a:t>
            </a:r>
            <a:endParaRPr lang="ko-KR" altLang="en-US" sz="120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6F234EC-1C4A-4436-8450-DDC431674444}"/>
              </a:ext>
            </a:extLst>
          </p:cNvPr>
          <p:cNvSpPr/>
          <p:nvPr/>
        </p:nvSpPr>
        <p:spPr>
          <a:xfrm>
            <a:off x="6940013" y="3712381"/>
            <a:ext cx="1755270" cy="3081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depth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2D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797FD6D-822C-496D-8FBE-45DF0FED2B10}"/>
              </a:ext>
            </a:extLst>
          </p:cNvPr>
          <p:cNvSpPr/>
          <p:nvPr/>
        </p:nvSpPr>
        <p:spPr>
          <a:xfrm>
            <a:off x="810199" y="3259903"/>
            <a:ext cx="1460037" cy="603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OpenGL rendering pipeline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388E90D-F0D6-4334-BE0F-5AC72A6EAB3D}"/>
              </a:ext>
            </a:extLst>
          </p:cNvPr>
          <p:cNvCxnSpPr>
            <a:cxnSpLocks/>
            <a:endCxn id="36" idx="1"/>
          </p:cNvCxnSpPr>
          <p:nvPr/>
        </p:nvCxnSpPr>
        <p:spPr bwMode="auto">
          <a:xfrm>
            <a:off x="544914" y="3561500"/>
            <a:ext cx="265285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76453A3-F402-44E0-8317-DC8D696722A2}"/>
              </a:ext>
            </a:extLst>
          </p:cNvPr>
          <p:cNvCxnSpPr>
            <a:stCxn id="36" idx="3"/>
            <a:endCxn id="7" idx="1"/>
          </p:cNvCxnSpPr>
          <p:nvPr/>
        </p:nvCxnSpPr>
        <p:spPr bwMode="auto">
          <a:xfrm>
            <a:off x="2270236" y="3561500"/>
            <a:ext cx="1543361" cy="158307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BA1E3FC5-AD9A-4610-963D-74D5939AA14B}"/>
              </a:ext>
            </a:extLst>
          </p:cNvPr>
          <p:cNvCxnSpPr>
            <a:cxnSpLocks/>
            <a:stCxn id="8" idx="3"/>
            <a:endCxn id="31" idx="1"/>
          </p:cNvCxnSpPr>
          <p:nvPr/>
        </p:nvCxnSpPr>
        <p:spPr bwMode="auto">
          <a:xfrm flipV="1">
            <a:off x="5698816" y="3259330"/>
            <a:ext cx="1241197" cy="75253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07E3D8E0-1AD5-4844-AD7D-8E186DF836D8}"/>
              </a:ext>
            </a:extLst>
          </p:cNvPr>
          <p:cNvCxnSpPr>
            <a:stCxn id="10" idx="3"/>
            <a:endCxn id="32" idx="1"/>
          </p:cNvCxnSpPr>
          <p:nvPr/>
        </p:nvCxnSpPr>
        <p:spPr bwMode="auto">
          <a:xfrm flipV="1">
            <a:off x="5679954" y="3866479"/>
            <a:ext cx="1260059" cy="85577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23EDB2A-B572-4886-AC3E-431A9FFFEE3B}"/>
              </a:ext>
            </a:extLst>
          </p:cNvPr>
          <p:cNvSpPr txBox="1"/>
          <p:nvPr/>
        </p:nvSpPr>
        <p:spPr>
          <a:xfrm>
            <a:off x="2053333" y="2935401"/>
            <a:ext cx="1678665" cy="300082"/>
          </a:xfrm>
          <a:prstGeom prst="rect">
            <a:avLst/>
          </a:prstGeom>
          <a:solidFill>
            <a:srgbClr val="FFF0FF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gl.bindFramebuffer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 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DAA37B-F055-4252-8BE8-DB1E242B188C}"/>
              </a:ext>
            </a:extLst>
          </p:cNvPr>
          <p:cNvSpPr txBox="1"/>
          <p:nvPr/>
        </p:nvSpPr>
        <p:spPr>
          <a:xfrm>
            <a:off x="5927895" y="2757041"/>
            <a:ext cx="2048959" cy="300082"/>
          </a:xfrm>
          <a:prstGeom prst="rect">
            <a:avLst/>
          </a:prstGeom>
          <a:solidFill>
            <a:srgbClr val="FFF0FF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gl.framebufferTexture2D( 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42DC02-975F-4A2F-9F37-65AD168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02114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WebGL functions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>
                <a:solidFill>
                  <a:srgbClr val="0000FF"/>
                </a:solidFill>
              </a:rPr>
              <a:t>WebGLFramebuffer</a:t>
            </a:r>
            <a:r>
              <a:rPr lang="en-US" altLang="ko-KR" b="0" dirty="0">
                <a:solidFill>
                  <a:srgbClr val="0000FF"/>
                </a:solidFill>
              </a:rPr>
              <a:t> 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b="0" dirty="0">
                <a:solidFill>
                  <a:srgbClr val="0000FF"/>
                </a:solidFill>
              </a:rPr>
              <a:t> =</a:t>
            </a:r>
            <a:r>
              <a:rPr lang="en-US" altLang="ko-KR" b="0" dirty="0">
                <a:solidFill>
                  <a:srgbClr val="000000"/>
                </a:solidFill>
              </a:rPr>
              <a:t> </a:t>
            </a:r>
            <a:r>
              <a:rPr lang="en-US" altLang="ko-KR" dirty="0" err="1"/>
              <a:t>createFramebuffer</a:t>
            </a:r>
            <a:r>
              <a:rPr lang="en-US" altLang="ko-KR" b="0" dirty="0">
                <a:solidFill>
                  <a:srgbClr val="000000"/>
                </a:solidFill>
              </a:rPr>
              <a:t>( );</a:t>
            </a:r>
          </a:p>
          <a:p>
            <a:r>
              <a:rPr lang="en-US" altLang="ko-KR" b="0" dirty="0">
                <a:solidFill>
                  <a:srgbClr val="0000FF"/>
                </a:solidFill>
              </a:rPr>
              <a:t>void</a:t>
            </a:r>
            <a:r>
              <a:rPr lang="en-US" altLang="ko-KR" b="0" dirty="0">
                <a:solidFill>
                  <a:srgbClr val="000000"/>
                </a:solidFill>
              </a:rPr>
              <a:t>  </a:t>
            </a:r>
            <a:r>
              <a:rPr lang="en-US" altLang="ko-KR" dirty="0" err="1"/>
              <a:t>deleteFramebuffer</a:t>
            </a:r>
            <a:r>
              <a:rPr lang="en-US" altLang="ko-KR" b="0" dirty="0">
                <a:solidFill>
                  <a:srgbClr val="000000"/>
                </a:solidFill>
              </a:rPr>
              <a:t>(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b="0" dirty="0">
                <a:solidFill>
                  <a:srgbClr val="000000"/>
                </a:solidFill>
              </a:rPr>
              <a:t> );</a:t>
            </a:r>
          </a:p>
          <a:p>
            <a:pPr lvl="1"/>
            <a:r>
              <a:rPr lang="en-US" altLang="ko-KR" b="0" dirty="0">
                <a:solidFill>
                  <a:srgbClr val="000000"/>
                </a:solidFill>
              </a:rPr>
              <a:t>create / delete FBO</a:t>
            </a:r>
          </a:p>
          <a:p>
            <a:pPr lvl="1"/>
            <a:endParaRPr lang="en-US" altLang="ko-KR" b="0" dirty="0">
              <a:solidFill>
                <a:srgbClr val="0000FF"/>
              </a:solidFill>
            </a:endParaRPr>
          </a:p>
          <a:p>
            <a:r>
              <a:rPr lang="en-US" altLang="ko-KR" b="0" dirty="0">
                <a:solidFill>
                  <a:srgbClr val="0000FF"/>
                </a:solidFill>
              </a:rPr>
              <a:t>void</a:t>
            </a:r>
            <a:r>
              <a:rPr lang="en-US" altLang="ko-KR" b="0" dirty="0">
                <a:solidFill>
                  <a:srgbClr val="000000"/>
                </a:solidFill>
              </a:rPr>
              <a:t>  </a:t>
            </a:r>
            <a:r>
              <a:rPr lang="en-US" altLang="ko-KR" dirty="0" err="1"/>
              <a:t>bindFramebuffer</a:t>
            </a:r>
            <a:r>
              <a:rPr lang="en-US" altLang="ko-KR" b="0" dirty="0">
                <a:solidFill>
                  <a:srgbClr val="000000"/>
                </a:solidFill>
              </a:rPr>
              <a:t>( </a:t>
            </a:r>
            <a:r>
              <a:rPr lang="en-US" altLang="ko-KR" b="0" dirty="0" err="1">
                <a:solidFill>
                  <a:schemeClr val="accent1"/>
                </a:solidFill>
              </a:rPr>
              <a:t>gl.FRAMEBUFFER</a:t>
            </a:r>
            <a:r>
              <a:rPr lang="en-US" altLang="ko-KR" b="0" dirty="0">
                <a:solidFill>
                  <a:srgbClr val="000000"/>
                </a:solidFill>
              </a:rPr>
              <a:t>,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b="0" dirty="0">
                <a:solidFill>
                  <a:srgbClr val="000000"/>
                </a:solidFill>
              </a:rPr>
              <a:t> );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dirty="0"/>
              <a:t> ==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altLang="ko-KR" dirty="0"/>
              <a:t>, use the default (real) framebuffer.</a:t>
            </a:r>
          </a:p>
          <a:p>
            <a:pPr lvl="1"/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사용할</a:t>
            </a:r>
            <a:r>
              <a:rPr lang="ko-KR" altLang="en-US" dirty="0"/>
              <a:t> </a:t>
            </a:r>
            <a:r>
              <a:rPr lang="en-US" altLang="ko-KR" dirty="0"/>
              <a:t>framebuffer object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선택</a:t>
            </a: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78FD7CBB-257C-42E1-91C8-D8574A24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02115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848172-21FF-4CBA-A382-1F0CDA0FC1E5}"/>
              </a:ext>
            </a:extLst>
          </p:cNvPr>
          <p:cNvGrpSpPr/>
          <p:nvPr/>
        </p:nvGrpSpPr>
        <p:grpSpPr>
          <a:xfrm>
            <a:off x="6348394" y="1826607"/>
            <a:ext cx="2586212" cy="2610893"/>
            <a:chOff x="8464524" y="2435476"/>
            <a:chExt cx="3448283" cy="348119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D17D42-7EFF-4BCF-A972-6156E16D4C85}"/>
                </a:ext>
              </a:extLst>
            </p:cNvPr>
            <p:cNvSpPr/>
            <p:nvPr/>
          </p:nvSpPr>
          <p:spPr>
            <a:xfrm>
              <a:off x="8660100" y="4400054"/>
              <a:ext cx="845750" cy="445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blend</a:t>
              </a: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D1F7CE7-501E-4D43-B651-84A6676FC174}"/>
                </a:ext>
              </a:extLst>
            </p:cNvPr>
            <p:cNvCxnSpPr>
              <a:endCxn id="13" idx="1"/>
            </p:cNvCxnSpPr>
            <p:nvPr/>
          </p:nvCxnSpPr>
          <p:spPr bwMode="auto">
            <a:xfrm flipV="1">
              <a:off x="8464524" y="4622922"/>
              <a:ext cx="195576" cy="2716"/>
            </a:xfrm>
            <a:prstGeom prst="straightConnector1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538586-37C9-42C1-964A-919654EEFA25}"/>
                </a:ext>
              </a:extLst>
            </p:cNvPr>
            <p:cNvSpPr/>
            <p:nvPr/>
          </p:nvSpPr>
          <p:spPr>
            <a:xfrm>
              <a:off x="11054585" y="4134047"/>
              <a:ext cx="858222" cy="445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RBO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F46706-A36F-4A0F-92E3-4121C33C2C15}"/>
                </a:ext>
              </a:extLst>
            </p:cNvPr>
            <p:cNvSpPr/>
            <p:nvPr/>
          </p:nvSpPr>
          <p:spPr>
            <a:xfrm>
              <a:off x="11054585" y="3442298"/>
              <a:ext cx="858222" cy="4457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texture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2252C7-7070-4C76-9887-B8F6B79B4991}"/>
                </a:ext>
              </a:extLst>
            </p:cNvPr>
            <p:cNvSpPr/>
            <p:nvPr/>
          </p:nvSpPr>
          <p:spPr>
            <a:xfrm>
              <a:off x="9953523" y="4134048"/>
              <a:ext cx="845750" cy="445737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#2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9F8EF55B-46EA-4868-8E1A-F9113EE6BE60}"/>
                </a:ext>
              </a:extLst>
            </p:cNvPr>
            <p:cNvCxnSpPr>
              <a:cxnSpLocks/>
              <a:stCxn id="17" idx="3"/>
              <a:endCxn id="15" idx="1"/>
            </p:cNvCxnSpPr>
            <p:nvPr/>
          </p:nvCxnSpPr>
          <p:spPr bwMode="auto">
            <a:xfrm flipV="1">
              <a:off x="10799273" y="4356916"/>
              <a:ext cx="255312" cy="1"/>
            </a:xfrm>
            <a:prstGeom prst="bentConnector3">
              <a:avLst>
                <a:gd name="adj1" fmla="val 50000"/>
              </a:avLst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D467837-C95A-4F94-B8C0-EF884F5A3E37}"/>
                </a:ext>
              </a:extLst>
            </p:cNvPr>
            <p:cNvSpPr/>
            <p:nvPr/>
          </p:nvSpPr>
          <p:spPr>
            <a:xfrm>
              <a:off x="9957288" y="2680136"/>
              <a:ext cx="845750" cy="445737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#0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9A6F7A3-265C-43C8-9F31-8F4E62664C9E}"/>
                </a:ext>
              </a:extLst>
            </p:cNvPr>
            <p:cNvSpPr/>
            <p:nvPr/>
          </p:nvSpPr>
          <p:spPr>
            <a:xfrm>
              <a:off x="11054585" y="2680136"/>
              <a:ext cx="845750" cy="44573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(physical)</a:t>
              </a:r>
            </a:p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framebuffer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EFCE05A-275D-47CB-BA0C-E830DB3A2E61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 bwMode="auto">
            <a:xfrm>
              <a:off x="10803038" y="2903005"/>
              <a:ext cx="251546" cy="0"/>
            </a:xfrm>
            <a:prstGeom prst="straightConnector1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C62EB1-0A43-4589-B160-1449189C7BE5}"/>
                </a:ext>
              </a:extLst>
            </p:cNvPr>
            <p:cNvSpPr/>
            <p:nvPr/>
          </p:nvSpPr>
          <p:spPr>
            <a:xfrm>
              <a:off x="9957288" y="3442298"/>
              <a:ext cx="845750" cy="445737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#1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FA6F2B1-87E6-478E-AC42-E5271963685B}"/>
                </a:ext>
              </a:extLst>
            </p:cNvPr>
            <p:cNvCxnSpPr>
              <a:cxnSpLocks/>
              <a:stCxn id="22" idx="3"/>
              <a:endCxn id="16" idx="1"/>
            </p:cNvCxnSpPr>
            <p:nvPr/>
          </p:nvCxnSpPr>
          <p:spPr bwMode="auto">
            <a:xfrm>
              <a:off x="10803038" y="3665167"/>
              <a:ext cx="251546" cy="0"/>
            </a:xfrm>
            <a:prstGeom prst="straightConnector1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DC38C4D-24E9-46B5-9B33-22694EC0A1E1}"/>
                </a:ext>
              </a:extLst>
            </p:cNvPr>
            <p:cNvSpPr/>
            <p:nvPr/>
          </p:nvSpPr>
          <p:spPr>
            <a:xfrm>
              <a:off x="9957288" y="5136239"/>
              <a:ext cx="845750" cy="445737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#3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11000AA-BD21-4435-876B-0ECAD83D63F7}"/>
                </a:ext>
              </a:extLst>
            </p:cNvPr>
            <p:cNvSpPr/>
            <p:nvPr/>
          </p:nvSpPr>
          <p:spPr>
            <a:xfrm>
              <a:off x="11054585" y="5470929"/>
              <a:ext cx="858222" cy="44573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RBO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7255B01-091E-4D20-B34C-27FA8DFA1F4E}"/>
                </a:ext>
              </a:extLst>
            </p:cNvPr>
            <p:cNvSpPr/>
            <p:nvPr/>
          </p:nvSpPr>
          <p:spPr>
            <a:xfrm>
              <a:off x="11054585" y="4826122"/>
              <a:ext cx="858222" cy="4457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7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texture</a:t>
              </a:r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064A9303-E8EA-44D8-B189-52830D1A236F}"/>
                </a:ext>
              </a:extLst>
            </p:cNvPr>
            <p:cNvCxnSpPr>
              <a:stCxn id="24" idx="3"/>
              <a:endCxn id="26" idx="1"/>
            </p:cNvCxnSpPr>
            <p:nvPr/>
          </p:nvCxnSpPr>
          <p:spPr bwMode="auto">
            <a:xfrm flipV="1">
              <a:off x="10803038" y="5048991"/>
              <a:ext cx="251546" cy="310117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792EF19A-FC35-46FA-8215-42060ACCBF57}"/>
                </a:ext>
              </a:extLst>
            </p:cNvPr>
            <p:cNvCxnSpPr>
              <a:stCxn id="24" idx="3"/>
              <a:endCxn id="25" idx="1"/>
            </p:cNvCxnSpPr>
            <p:nvPr/>
          </p:nvCxnSpPr>
          <p:spPr bwMode="auto">
            <a:xfrm>
              <a:off x="10803038" y="5359108"/>
              <a:ext cx="251546" cy="334690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628E826C-E00B-4037-9149-0E6560A8E4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50894" y="3294062"/>
              <a:ext cx="2143450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FA2B4E6-CEDA-43C4-801E-F22C5685621A}"/>
                </a:ext>
              </a:extLst>
            </p:cNvPr>
            <p:cNvCxnSpPr>
              <a:stCxn id="13" idx="3"/>
              <a:endCxn id="22" idx="1"/>
            </p:cNvCxnSpPr>
            <p:nvPr/>
          </p:nvCxnSpPr>
          <p:spPr bwMode="auto">
            <a:xfrm flipV="1">
              <a:off x="9505850" y="3665167"/>
              <a:ext cx="451439" cy="957755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4F10CD53-3028-47FE-9D38-5919BFB2918C}"/>
                </a:ext>
              </a:extLst>
            </p:cNvPr>
            <p:cNvCxnSpPr>
              <a:stCxn id="13" idx="3"/>
              <a:endCxn id="17" idx="1"/>
            </p:cNvCxnSpPr>
            <p:nvPr/>
          </p:nvCxnSpPr>
          <p:spPr bwMode="auto">
            <a:xfrm flipV="1">
              <a:off x="9505850" y="4356916"/>
              <a:ext cx="447673" cy="266006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60EECB7A-6843-4F0E-8B7F-7DBD07FF3AA8}"/>
                </a:ext>
              </a:extLst>
            </p:cNvPr>
            <p:cNvCxnSpPr>
              <a:stCxn id="13" idx="3"/>
              <a:endCxn id="24" idx="1"/>
            </p:cNvCxnSpPr>
            <p:nvPr/>
          </p:nvCxnSpPr>
          <p:spPr bwMode="auto">
            <a:xfrm>
              <a:off x="9505850" y="4622922"/>
              <a:ext cx="451439" cy="736186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313DFA54-C408-4134-B21F-A9402B25F9AC}"/>
                </a:ext>
              </a:extLst>
            </p:cNvPr>
            <p:cNvCxnSpPr>
              <a:stCxn id="13" idx="3"/>
              <a:endCxn id="19" idx="1"/>
            </p:cNvCxnSpPr>
            <p:nvPr/>
          </p:nvCxnSpPr>
          <p:spPr bwMode="auto">
            <a:xfrm flipV="1">
              <a:off x="9505850" y="2903005"/>
              <a:ext cx="451439" cy="1719918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553E17-B1ED-489D-BBF2-1BA8B75BA722}"/>
                </a:ext>
              </a:extLst>
            </p:cNvPr>
            <p:cNvSpPr txBox="1"/>
            <p:nvPr/>
          </p:nvSpPr>
          <p:spPr>
            <a:xfrm>
              <a:off x="10048053" y="2435476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87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D6DCA-B467-477A-BDE4-589F63EDB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sym typeface="Source Sans 3" panose="020B0303030403020204" pitchFamily="34" charset="0"/>
              </a:rPr>
              <a:t>Renderbuffer</a:t>
            </a:r>
            <a:r>
              <a:rPr lang="en-US" altLang="ko-KR" dirty="0">
                <a:sym typeface="Source Sans 3" panose="020B0303030403020204" pitchFamily="34" charset="0"/>
              </a:rPr>
              <a:t> Object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2D68C3-A317-4103-88A0-F215B0C07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39F82-32D0-462A-A51F-308F4BFA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02116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7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RBO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</a:rPr>
              <a:t>renderbuffer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 object</a:t>
            </a:r>
            <a:r>
              <a:rPr lang="en-US" altLang="ko-KR" dirty="0"/>
              <a:t> : destination for a single 2D image</a:t>
            </a:r>
          </a:p>
          <a:p>
            <a:pPr lvl="1"/>
            <a:r>
              <a:rPr lang="en-US" altLang="ko-KR" dirty="0"/>
              <a:t>similar to a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texture image</a:t>
            </a:r>
          </a:p>
          <a:p>
            <a:pPr lvl="1"/>
            <a:r>
              <a:rPr lang="en-US" altLang="ko-KR" dirty="0"/>
              <a:t>but, on the main memory location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0782E-49F5-4544-9A43-EA0E1BF0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02117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3F99FDE-5627-4B6E-96D9-D2321346505D}"/>
              </a:ext>
            </a:extLst>
          </p:cNvPr>
          <p:cNvGrpSpPr/>
          <p:nvPr/>
        </p:nvGrpSpPr>
        <p:grpSpPr>
          <a:xfrm>
            <a:off x="3023480" y="2294739"/>
            <a:ext cx="2093387" cy="1636405"/>
            <a:chOff x="9228084" y="3724452"/>
            <a:chExt cx="2791183" cy="218187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013D939-0226-4158-A3B1-2ACA516110FA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</a:t>
              </a:r>
              <a:r>
                <a:rPr lang="en-US" altLang="ko-KR" sz="1050" b="1" i="1" dirty="0" err="1">
                  <a:solidFill>
                    <a:srgbClr val="0000FF">
                      <a:lumMod val="75000"/>
                    </a:srgbClr>
                  </a:solidFill>
                  <a:latin typeface="Source Serif 4" panose="02040603050405020204" pitchFamily="18" charset="0"/>
                  <a:ea typeface="Source Serif 4" panose="02040603050405020204" pitchFamily="18" charset="0"/>
                  <a:cs typeface="Tahoma" panose="020B0604030504040204" pitchFamily="34" charset="0"/>
                </a:rPr>
                <a:t>i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erif 4" panose="02040603050405020204" pitchFamily="18" charset="0"/>
                <a:ea typeface="Source Serif 4" panose="0204060305040502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E44C835-0AC3-4372-AAF8-617759D5686E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BF6410-93D6-47D8-A238-1FDF93262165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CD403EC-CCDE-4F3A-9B8C-E3CC4673E367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3D62345-7255-41B2-A02B-609E5245CFBB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3A931C6-69AF-4019-9290-13FF16CFD425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548ACA-7970-44D9-BEF6-CA667F74819D}"/>
              </a:ext>
            </a:extLst>
          </p:cNvPr>
          <p:cNvSpPr/>
          <p:nvPr/>
        </p:nvSpPr>
        <p:spPr>
          <a:xfrm>
            <a:off x="6698537" y="2416097"/>
            <a:ext cx="1755270" cy="421545"/>
          </a:xfrm>
          <a:prstGeom prst="rect">
            <a:avLst/>
          </a:prstGeom>
          <a:solidFill>
            <a:srgbClr val="E6FFE6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RBO</a:t>
            </a:r>
          </a:p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color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buffer</a:t>
            </a:r>
            <a:endParaRPr lang="ko-KR" altLang="en-US" sz="120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A20A5E-0DF5-4F5B-826A-7010E9258342}"/>
              </a:ext>
            </a:extLst>
          </p:cNvPr>
          <p:cNvSpPr/>
          <p:nvPr/>
        </p:nvSpPr>
        <p:spPr>
          <a:xfrm>
            <a:off x="6698537" y="3453301"/>
            <a:ext cx="1755270" cy="421545"/>
          </a:xfrm>
          <a:prstGeom prst="rect">
            <a:avLst/>
          </a:prstGeom>
          <a:solidFill>
            <a:srgbClr val="E6FFE6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RBO</a:t>
            </a:r>
          </a:p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depth buffer</a:t>
            </a:r>
            <a:r>
              <a: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64C075F-FDF4-4B15-ACB1-79D10918CA29}"/>
              </a:ext>
            </a:extLst>
          </p:cNvPr>
          <p:cNvSpPr/>
          <p:nvPr/>
        </p:nvSpPr>
        <p:spPr>
          <a:xfrm>
            <a:off x="568723" y="2726503"/>
            <a:ext cx="1460037" cy="603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OpenGL rendering pipeline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4DFF7A-CBAF-43D4-ADED-F142D9570761}"/>
              </a:ext>
            </a:extLst>
          </p:cNvPr>
          <p:cNvCxnSpPr>
            <a:cxnSpLocks/>
            <a:endCxn id="17" idx="1"/>
          </p:cNvCxnSpPr>
          <p:nvPr/>
        </p:nvCxnSpPr>
        <p:spPr bwMode="auto">
          <a:xfrm>
            <a:off x="303438" y="3028100"/>
            <a:ext cx="265285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40D98ACC-BBBA-43B9-B03D-647424C38694}"/>
              </a:ext>
            </a:extLst>
          </p:cNvPr>
          <p:cNvCxnSpPr>
            <a:stCxn id="17" idx="3"/>
            <a:endCxn id="9" idx="1"/>
          </p:cNvCxnSpPr>
          <p:nvPr/>
        </p:nvCxnSpPr>
        <p:spPr bwMode="auto">
          <a:xfrm>
            <a:off x="2028760" y="3028100"/>
            <a:ext cx="994721" cy="158307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321B373-361A-42AC-83C8-04331AFDA6F3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 bwMode="auto">
          <a:xfrm flipV="1">
            <a:off x="4908700" y="2626870"/>
            <a:ext cx="1789837" cy="174313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739EC7C-2E9C-4BEB-8491-4F96C661B489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 bwMode="auto">
          <a:xfrm>
            <a:off x="4889838" y="3418657"/>
            <a:ext cx="1808699" cy="245417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A8F296-8A80-41A2-9083-F646C65A3E65}"/>
              </a:ext>
            </a:extLst>
          </p:cNvPr>
          <p:cNvSpPr txBox="1"/>
          <p:nvPr/>
        </p:nvSpPr>
        <p:spPr>
          <a:xfrm>
            <a:off x="1298742" y="2363989"/>
            <a:ext cx="1640193" cy="300082"/>
          </a:xfrm>
          <a:prstGeom prst="rect">
            <a:avLst/>
          </a:prstGeom>
          <a:solidFill>
            <a:srgbClr val="FFF0FF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gl.bindFramebuffer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66FAE-8B47-4C2E-8C4D-4556C6BB8037}"/>
              </a:ext>
            </a:extLst>
          </p:cNvPr>
          <p:cNvSpPr txBox="1"/>
          <p:nvPr/>
        </p:nvSpPr>
        <p:spPr>
          <a:xfrm>
            <a:off x="6698537" y="1662509"/>
            <a:ext cx="1890261" cy="715581"/>
          </a:xfrm>
          <a:prstGeom prst="rect">
            <a:avLst/>
          </a:prstGeom>
          <a:solidFill>
            <a:srgbClr val="F0FFFF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gl.createRenderbuffer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</a:p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gl.bindRenderbuffer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</a:p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gl.renderbufferStorage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267FA3-B00B-4362-9F8A-B76B5883EB57}"/>
              </a:ext>
            </a:extLst>
          </p:cNvPr>
          <p:cNvSpPr txBox="1"/>
          <p:nvPr/>
        </p:nvSpPr>
        <p:spPr>
          <a:xfrm>
            <a:off x="4426113" y="2079342"/>
            <a:ext cx="2230098" cy="300082"/>
          </a:xfrm>
          <a:prstGeom prst="rect">
            <a:avLst/>
          </a:prstGeom>
          <a:solidFill>
            <a:srgbClr val="FFF0FF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gl.framebufferRenderbuffer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5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WebGL functions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 err="1">
                <a:solidFill>
                  <a:schemeClr val="accent1"/>
                </a:solidFill>
              </a:rPr>
              <a:t>WebGLRenderbuffer</a:t>
            </a:r>
            <a:r>
              <a:rPr lang="en-US" altLang="ko-KR" b="0" dirty="0">
                <a:solidFill>
                  <a:schemeClr val="accent1"/>
                </a:solidFill>
              </a:rPr>
              <a:t>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b="0" dirty="0">
                <a:solidFill>
                  <a:schemeClr val="accent1"/>
                </a:solidFill>
              </a:rPr>
              <a:t> = </a:t>
            </a:r>
            <a:r>
              <a:rPr lang="en-US" altLang="ko-KR" dirty="0" err="1"/>
              <a:t>createRenderbuffer</a:t>
            </a:r>
            <a:r>
              <a:rPr lang="en-US" altLang="ko-KR" b="0" dirty="0"/>
              <a:t>();</a:t>
            </a:r>
          </a:p>
          <a:p>
            <a:r>
              <a:rPr lang="en-US" altLang="ko-KR" b="0" dirty="0">
                <a:solidFill>
                  <a:schemeClr val="accent1"/>
                </a:solidFill>
              </a:rPr>
              <a:t>void</a:t>
            </a:r>
            <a:r>
              <a:rPr lang="en-US" altLang="ko-KR" b="0" dirty="0"/>
              <a:t>  </a:t>
            </a:r>
            <a:r>
              <a:rPr lang="en-US" altLang="ko-KR" dirty="0" err="1"/>
              <a:t>deleteRenderbuffer</a:t>
            </a:r>
            <a:r>
              <a:rPr lang="en-US" altLang="ko-KR" b="0" dirty="0"/>
              <a:t>(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b="0" dirty="0"/>
              <a:t> );</a:t>
            </a:r>
          </a:p>
          <a:p>
            <a:pPr lvl="1"/>
            <a:r>
              <a:rPr lang="en-US" altLang="ko-KR" dirty="0"/>
              <a:t>create/delete RBO</a:t>
            </a:r>
          </a:p>
          <a:p>
            <a:pPr lvl="1"/>
            <a:endParaRPr lang="en-US" altLang="ko-KR" dirty="0"/>
          </a:p>
          <a:p>
            <a:r>
              <a:rPr lang="en-US" altLang="ko-KR" b="0" dirty="0">
                <a:solidFill>
                  <a:schemeClr val="accent1"/>
                </a:solidFill>
              </a:rPr>
              <a:t>void</a:t>
            </a:r>
            <a:r>
              <a:rPr lang="en-US" altLang="ko-KR" b="0" dirty="0"/>
              <a:t>  </a:t>
            </a:r>
            <a:r>
              <a:rPr lang="en-US" altLang="ko-KR" dirty="0" err="1"/>
              <a:t>bindRenderbuffer</a:t>
            </a:r>
            <a:r>
              <a:rPr lang="en-US" altLang="ko-KR" b="0" dirty="0"/>
              <a:t>( </a:t>
            </a:r>
            <a:r>
              <a:rPr lang="en-US" altLang="ko-KR" b="0" dirty="0" err="1">
                <a:solidFill>
                  <a:schemeClr val="accent1"/>
                </a:solidFill>
              </a:rPr>
              <a:t>gl.RENDERBUFFER</a:t>
            </a:r>
            <a:r>
              <a:rPr lang="en-US" altLang="ko-KR" b="0" dirty="0"/>
              <a:t>,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b="0" dirty="0"/>
              <a:t> );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buffer</a:t>
            </a:r>
            <a:r>
              <a:rPr lang="en-US" altLang="ko-KR" dirty="0"/>
              <a:t> ==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n-US" altLang="ko-KR" dirty="0"/>
              <a:t>, unbind the current RBO</a:t>
            </a:r>
          </a:p>
          <a:p>
            <a:pPr lvl="1"/>
            <a:r>
              <a:rPr lang="en-US" altLang="ko-KR" dirty="0"/>
              <a:t>render buffer object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중의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개를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선택</a:t>
            </a:r>
            <a:endParaRPr lang="en-US" altLang="ko-KR" b="1" dirty="0">
              <a:solidFill>
                <a:schemeClr val="accent1">
                  <a:lumMod val="75000"/>
                </a:schemeClr>
              </a:solidFill>
              <a:ea typeface="Noto Sans KR" panose="020B0200000000000000" pitchFamily="50" charset="-127"/>
              <a:sym typeface="Noto Sans KR" panose="020B0200000000000000" pitchFamily="50" charset="-127"/>
            </a:endParaRPr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E16869B-F5E2-447F-A56B-20F97194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02118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1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WebGL functions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accent1"/>
                </a:solidFill>
              </a:rPr>
              <a:t>void</a:t>
            </a:r>
            <a:r>
              <a:rPr lang="en-US" altLang="ko-KR" b="0" dirty="0"/>
              <a:t>  </a:t>
            </a:r>
            <a:r>
              <a:rPr lang="en-US" altLang="ko-KR" dirty="0" err="1"/>
              <a:t>renderbufferStorage</a:t>
            </a:r>
            <a:r>
              <a:rPr lang="en-US" altLang="ko-KR" b="0" dirty="0"/>
              <a:t>( </a:t>
            </a:r>
            <a:r>
              <a:rPr lang="en-US" altLang="ko-KR" b="0" dirty="0" err="1">
                <a:solidFill>
                  <a:schemeClr val="accent1"/>
                </a:solidFill>
              </a:rPr>
              <a:t>GLenum</a:t>
            </a:r>
            <a:r>
              <a:rPr lang="en-US" altLang="ko-KR" b="0" dirty="0"/>
              <a:t> </a:t>
            </a:r>
            <a:r>
              <a:rPr lang="en-US" altLang="ko-KR" b="0" i="1" dirty="0"/>
              <a:t>target</a:t>
            </a:r>
            <a:r>
              <a:rPr lang="en-US" altLang="ko-KR" b="0" dirty="0"/>
              <a:t>, </a:t>
            </a:r>
            <a:r>
              <a:rPr lang="en-US" altLang="ko-KR" b="0" dirty="0" err="1">
                <a:solidFill>
                  <a:schemeClr val="accent1"/>
                </a:solidFill>
              </a:rPr>
              <a:t>GLenum</a:t>
            </a:r>
            <a:r>
              <a:rPr lang="en-US" altLang="ko-KR" b="0" dirty="0"/>
              <a:t>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altLang="ko-KR" b="0" dirty="0"/>
              <a:t>,</a:t>
            </a:r>
            <a:br>
              <a:rPr lang="en-US" altLang="ko-KR" b="0" dirty="0"/>
            </a:br>
            <a:r>
              <a:rPr lang="en-US" altLang="ko-KR" b="0" dirty="0"/>
              <a:t>							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F0FFFF"/>
                </a:highlight>
              </a:rPr>
              <a:t>GLsizei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i="1" dirty="0">
                <a:highlight>
                  <a:srgbClr val="F0FFFF"/>
                </a:highlight>
              </a:rPr>
              <a:t>width</a:t>
            </a:r>
            <a:r>
              <a:rPr lang="en-US" altLang="ko-KR" b="0" dirty="0">
                <a:highlight>
                  <a:srgbClr val="F0FFFF"/>
                </a:highlight>
              </a:rPr>
              <a:t>,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F0FFFF"/>
                </a:highlight>
              </a:rPr>
              <a:t>GLsizei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i="1" dirty="0">
                <a:highlight>
                  <a:srgbClr val="F0FFFF"/>
                </a:highlight>
              </a:rPr>
              <a:t>height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i="1" dirty="0"/>
              <a:t>target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RENDERBUFFER</a:t>
            </a:r>
          </a:p>
          <a:p>
            <a:pPr lvl="1"/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</a:rPr>
              <a:t>internal</a:t>
            </a:r>
            <a:r>
              <a:rPr lang="en-US" altLang="ko-KR" dirty="0"/>
              <a:t> would be </a:t>
            </a:r>
          </a:p>
          <a:p>
            <a:pPr lvl="2"/>
            <a:r>
              <a:rPr lang="en-US" altLang="ko-KR" dirty="0"/>
              <a:t>color-</a:t>
            </a:r>
            <a:r>
              <a:rPr lang="en-US" altLang="ko-KR" dirty="0" err="1"/>
              <a:t>renderable</a:t>
            </a:r>
            <a:r>
              <a:rPr lang="en-US" altLang="ko-KR" dirty="0"/>
              <a:t> (RGB8,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RGBA8</a:t>
            </a:r>
            <a:r>
              <a:rPr lang="en-US" altLang="ko-KR" dirty="0"/>
              <a:t>, </a:t>
            </a:r>
            <a:r>
              <a:rPr lang="en-US" altLang="ko-KR" dirty="0">
                <a:ea typeface="Noto Sans KR" panose="020B0200000000000000" pitchFamily="50" charset="-127"/>
              </a:rPr>
              <a:t>…</a:t>
            </a:r>
            <a:r>
              <a:rPr lang="en-US" altLang="ko-KR" dirty="0"/>
              <a:t>), or </a:t>
            </a:r>
          </a:p>
          <a:p>
            <a:pPr lvl="2"/>
            <a:r>
              <a:rPr lang="en-US" altLang="ko-KR" dirty="0"/>
              <a:t>depth-</a:t>
            </a:r>
            <a:r>
              <a:rPr lang="en-US" altLang="ko-KR" dirty="0" err="1"/>
              <a:t>renderable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DEPTH_COMPONENT24</a:t>
            </a:r>
            <a:r>
              <a:rPr lang="en-US" altLang="ko-KR" dirty="0"/>
              <a:t>), or </a:t>
            </a:r>
          </a:p>
          <a:p>
            <a:pPr lvl="2"/>
            <a:r>
              <a:rPr lang="en-US" altLang="ko-KR" dirty="0"/>
              <a:t>stencil-</a:t>
            </a:r>
            <a:r>
              <a:rPr lang="en-US" altLang="ko-KR" dirty="0" err="1"/>
              <a:t>renderable</a:t>
            </a:r>
            <a:r>
              <a:rPr lang="en-US" altLang="ko-KR" dirty="0"/>
              <a:t> (STENCIL_INDEX8)</a:t>
            </a:r>
          </a:p>
          <a:p>
            <a:pPr lvl="1"/>
            <a:r>
              <a:rPr lang="en-US" altLang="ko-KR" dirty="0"/>
              <a:t>allocate memory for </a:t>
            </a:r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</a:rPr>
              <a:t>width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  <a:latin typeface="Source Serif 4" panose="02040603050405020204" pitchFamily="18" charset="0"/>
                <a:ea typeface="Source Serif 4" panose="02040603050405020204" pitchFamily="18" charset="0"/>
              </a:rPr>
              <a:t>× </a:t>
            </a:r>
            <a:r>
              <a:rPr lang="en-US" altLang="ko-KR" b="1" i="1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</a:rPr>
              <a:t>height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</a:rPr>
              <a:t> pixels</a:t>
            </a:r>
          </a:p>
          <a:p>
            <a:endParaRPr lang="en-US" altLang="ko-KR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EE16869B-F5E2-447F-A56B-20F97194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02119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BA0BAA-16B8-4718-9BE3-71FF1BF88CEA}"/>
              </a:ext>
            </a:extLst>
          </p:cNvPr>
          <p:cNvSpPr/>
          <p:nvPr/>
        </p:nvSpPr>
        <p:spPr>
          <a:xfrm>
            <a:off x="6877592" y="3691468"/>
            <a:ext cx="1755270" cy="421545"/>
          </a:xfrm>
          <a:prstGeom prst="rect">
            <a:avLst/>
          </a:prstGeom>
          <a:solidFill>
            <a:srgbClr val="E6FFE6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RBO</a:t>
            </a:r>
          </a:p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RGBA, w </a:t>
            </a:r>
            <a:r>
              <a:rPr lang="en-US" altLang="ko-KR" sz="1200" dirty="0">
                <a:solidFill>
                  <a:prstClr val="black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×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h</a:t>
            </a:r>
            <a:endParaRPr lang="ko-KR" altLang="en-US" sz="120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E617959-B631-4256-A032-16FBC773F431}"/>
              </a:ext>
            </a:extLst>
          </p:cNvPr>
          <p:cNvCxnSpPr>
            <a:endCxn id="13" idx="1"/>
          </p:cNvCxnSpPr>
          <p:nvPr/>
        </p:nvCxnSpPr>
        <p:spPr bwMode="auto">
          <a:xfrm>
            <a:off x="5518150" y="3276601"/>
            <a:ext cx="1359442" cy="625640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765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Attaching RBO to FBO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accent1"/>
                </a:solidFill>
              </a:rPr>
              <a:t>void</a:t>
            </a:r>
            <a:r>
              <a:rPr lang="en-US" altLang="ko-KR" b="0" dirty="0"/>
              <a:t>  </a:t>
            </a:r>
            <a:r>
              <a:rPr lang="en-US" altLang="ko-KR" dirty="0" err="1"/>
              <a:t>framebufferRenderbuffer</a:t>
            </a:r>
            <a:r>
              <a:rPr lang="en-US" altLang="ko-KR" b="0" dirty="0"/>
              <a:t>(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F0FFFF"/>
                </a:highlight>
              </a:rPr>
              <a:t>GLenum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i="1" dirty="0">
                <a:highlight>
                  <a:srgbClr val="F0FFFF"/>
                </a:highlight>
              </a:rPr>
              <a:t>target</a:t>
            </a:r>
            <a:r>
              <a:rPr lang="en-US" altLang="ko-KR" b="0" dirty="0">
                <a:highlight>
                  <a:srgbClr val="F0FFFF"/>
                </a:highlight>
              </a:rPr>
              <a:t>,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F0FFFF"/>
                </a:highlight>
              </a:rPr>
              <a:t>GLenum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  <a:highlight>
                  <a:srgbClr val="F0FFFF"/>
                </a:highlight>
              </a:rPr>
              <a:t>attachment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en-US" altLang="ko-KR" b="0" dirty="0"/>
              <a:t>			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E6FFE6"/>
                </a:highlight>
              </a:rPr>
              <a:t>GLenum</a:t>
            </a:r>
            <a:r>
              <a:rPr lang="en-US" altLang="ko-KR" b="0" dirty="0">
                <a:highlight>
                  <a:srgbClr val="E6FFE6"/>
                </a:highlight>
              </a:rPr>
              <a:t> </a:t>
            </a:r>
            <a:r>
              <a:rPr lang="en-US" altLang="ko-KR" b="0" i="1" dirty="0" err="1">
                <a:highlight>
                  <a:srgbClr val="E6FFE6"/>
                </a:highlight>
              </a:rPr>
              <a:t>rboTarget</a:t>
            </a:r>
            <a:r>
              <a:rPr lang="en-US" altLang="ko-KR" b="0" dirty="0">
                <a:highlight>
                  <a:srgbClr val="E6FFE6"/>
                </a:highlight>
              </a:rPr>
              <a:t>,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E6FFE6"/>
                </a:highlight>
              </a:rPr>
              <a:t>GLuint</a:t>
            </a:r>
            <a:r>
              <a:rPr lang="en-US" altLang="ko-KR" b="0" dirty="0">
                <a:highlight>
                  <a:srgbClr val="E6FFE6"/>
                </a:highlight>
              </a:rPr>
              <a:t> </a:t>
            </a:r>
            <a:r>
              <a:rPr lang="en-US" altLang="ko-KR" b="0" i="1" dirty="0" err="1">
                <a:solidFill>
                  <a:schemeClr val="accent2">
                    <a:lumMod val="75000"/>
                  </a:schemeClr>
                </a:solidFill>
                <a:highlight>
                  <a:srgbClr val="E6FFE6"/>
                </a:highlight>
              </a:rPr>
              <a:t>rboid</a:t>
            </a:r>
            <a:r>
              <a:rPr lang="en-US" altLang="ko-KR" b="0" i="1" dirty="0">
                <a:highlight>
                  <a:srgbClr val="E6FFE6"/>
                </a:highlight>
              </a:rPr>
              <a:t> 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dirty="0"/>
              <a:t>attach an RBO to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the current FBO</a:t>
            </a:r>
          </a:p>
          <a:p>
            <a:pPr lvl="1"/>
            <a:r>
              <a:rPr lang="en-US" altLang="ko-KR" i="1" dirty="0">
                <a:highlight>
                  <a:srgbClr val="F0FFFF"/>
                </a:highlight>
              </a:rPr>
              <a:t>target</a:t>
            </a:r>
            <a:r>
              <a:rPr lang="en-US" altLang="ko-KR" dirty="0">
                <a:highlight>
                  <a:srgbClr val="F0FFFF"/>
                </a:highlight>
              </a:rPr>
              <a:t> should be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</a:rPr>
              <a:t>FRAMEBUFFER</a:t>
            </a:r>
          </a:p>
          <a:p>
            <a:pPr lvl="1"/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highlight>
                  <a:srgbClr val="F0FFFF"/>
                </a:highlight>
              </a:rPr>
              <a:t>attachment</a:t>
            </a:r>
            <a:r>
              <a:rPr lang="en-US" altLang="ko-KR" dirty="0">
                <a:highlight>
                  <a:srgbClr val="F0FFFF"/>
                </a:highlight>
              </a:rPr>
              <a:t> is COLOR_ATTACHMENT0, etc.</a:t>
            </a:r>
          </a:p>
          <a:p>
            <a:pPr lvl="1"/>
            <a:r>
              <a:rPr lang="en-US" altLang="ko-KR" i="1" dirty="0" err="1">
                <a:highlight>
                  <a:srgbClr val="E6FFE6"/>
                </a:highlight>
              </a:rPr>
              <a:t>rboTarget</a:t>
            </a:r>
            <a:r>
              <a:rPr lang="en-US" altLang="ko-KR" dirty="0">
                <a:highlight>
                  <a:srgbClr val="E6FFE6"/>
                </a:highlight>
              </a:rPr>
              <a:t> should be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E6FFE6"/>
                </a:highlight>
              </a:rPr>
              <a:t>RENDERBUFFER</a:t>
            </a:r>
          </a:p>
          <a:p>
            <a:pPr lvl="1"/>
            <a:r>
              <a:rPr lang="en-US" altLang="ko-KR" dirty="0">
                <a:highlight>
                  <a:srgbClr val="E6FFE6"/>
                </a:highlight>
              </a:rPr>
              <a:t>if </a:t>
            </a:r>
            <a:r>
              <a:rPr lang="en-US" altLang="ko-KR" i="1" dirty="0" err="1">
                <a:solidFill>
                  <a:schemeClr val="accent2">
                    <a:lumMod val="75000"/>
                  </a:schemeClr>
                </a:solidFill>
                <a:highlight>
                  <a:srgbClr val="E6FFE6"/>
                </a:highlight>
              </a:rPr>
              <a:t>rboid</a:t>
            </a:r>
            <a:r>
              <a:rPr lang="en-US" altLang="ko-KR" dirty="0">
                <a:highlight>
                  <a:srgbClr val="E6FFE6"/>
                </a:highlight>
              </a:rPr>
              <a:t> == 0, the </a:t>
            </a:r>
            <a:r>
              <a:rPr lang="en-US" altLang="ko-KR" dirty="0" err="1">
                <a:highlight>
                  <a:srgbClr val="E6FFE6"/>
                </a:highlight>
              </a:rPr>
              <a:t>renderbuffer</a:t>
            </a:r>
            <a:r>
              <a:rPr lang="en-US" altLang="ko-KR" dirty="0">
                <a:highlight>
                  <a:srgbClr val="E6FFE6"/>
                </a:highlight>
              </a:rPr>
              <a:t> is detached</a:t>
            </a:r>
          </a:p>
          <a:p>
            <a:pPr lvl="1"/>
            <a:endParaRPr lang="ko-KR" alt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5CF58B6-08DB-4ED2-AEE7-A4FF88EA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02120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202CB0-A443-443E-83C9-1A721E6146A4}"/>
              </a:ext>
            </a:extLst>
          </p:cNvPr>
          <p:cNvGrpSpPr/>
          <p:nvPr/>
        </p:nvGrpSpPr>
        <p:grpSpPr>
          <a:xfrm>
            <a:off x="6766504" y="1481232"/>
            <a:ext cx="2093387" cy="1636405"/>
            <a:chOff x="9228084" y="3724452"/>
            <a:chExt cx="2791183" cy="2181873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1331CA-8FBA-4652-A701-C4A6D87F8E4D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</a:t>
              </a:r>
              <a:r>
                <a:rPr lang="en-US" altLang="ko-KR" sz="1050" b="1" i="1" dirty="0" err="1">
                  <a:solidFill>
                    <a:srgbClr val="0000FF">
                      <a:lumMod val="75000"/>
                    </a:srgbClr>
                  </a:solidFill>
                  <a:latin typeface="Source Serif 4" panose="02040603050405020204" pitchFamily="18" charset="0"/>
                  <a:ea typeface="Source Serif 4" panose="02040603050405020204" pitchFamily="18" charset="0"/>
                  <a:cs typeface="Tahoma" panose="020B0604030504040204" pitchFamily="34" charset="0"/>
                </a:rPr>
                <a:t>i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erif 4" panose="02040603050405020204" pitchFamily="18" charset="0"/>
                <a:ea typeface="Source Serif 4" panose="0204060305040502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1DD8B8-2C3D-4398-80EA-9B8EC69F0AB9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DF5549-F26D-42DB-AD75-416FCC5CF12D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5B3CB50-4651-4EEF-B28B-C5ED8E483005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04451E-67B7-43E4-9614-94D448944EE3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0CBCA3-DCA5-4989-815E-FC641F6F9EEC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5645A28-B675-415A-B871-2F27F6088282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 flipV="1">
            <a:off x="5892801" y="1987676"/>
            <a:ext cx="1003654" cy="308737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A3446E-BF91-4DC9-B602-76FB5BA37540}"/>
              </a:ext>
            </a:extLst>
          </p:cNvPr>
          <p:cNvSpPr/>
          <p:nvPr/>
        </p:nvSpPr>
        <p:spPr>
          <a:xfrm>
            <a:off x="6877592" y="3691468"/>
            <a:ext cx="1755270" cy="421545"/>
          </a:xfrm>
          <a:prstGeom prst="rect">
            <a:avLst/>
          </a:prstGeom>
          <a:solidFill>
            <a:srgbClr val="E6FFE6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RBO</a:t>
            </a:r>
          </a:p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RGBA, w </a:t>
            </a:r>
            <a:r>
              <a:rPr lang="en-US" altLang="ko-KR" sz="1200" dirty="0">
                <a:solidFill>
                  <a:prstClr val="black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×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h</a:t>
            </a:r>
            <a:endParaRPr lang="ko-KR" altLang="en-US" sz="120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36EC084-4192-4B02-B279-43135A624827}"/>
              </a:ext>
            </a:extLst>
          </p:cNvPr>
          <p:cNvCxnSpPr>
            <a:endCxn id="21" idx="1"/>
          </p:cNvCxnSpPr>
          <p:nvPr/>
        </p:nvCxnSpPr>
        <p:spPr bwMode="auto">
          <a:xfrm rot="16200000" flipH="1">
            <a:off x="5054696" y="2079345"/>
            <a:ext cx="2464149" cy="1181642"/>
          </a:xfrm>
          <a:prstGeom prst="bentConnector2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142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3C8F-87C2-4E82-B309-F50B5B97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Attaching RBO to FBO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4393A-11A4-44DA-B7DA-05DF6A7C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aseline="30000" dirty="0"/>
              <a:t>1 </a:t>
            </a:r>
            <a:r>
              <a:rPr lang="en-US" altLang="ko-KR" dirty="0"/>
              <a:t>prepare an RBO</a:t>
            </a:r>
          </a:p>
          <a:p>
            <a:r>
              <a:rPr lang="en-US" altLang="ko-KR" baseline="30000" dirty="0"/>
              <a:t>2 </a:t>
            </a:r>
            <a:r>
              <a:rPr lang="en-US" altLang="ko-KR" dirty="0"/>
              <a:t>prepare an FBO</a:t>
            </a:r>
          </a:p>
          <a:p>
            <a:r>
              <a:rPr lang="en-US" altLang="ko-KR" baseline="30000" dirty="0"/>
              <a:t>3 </a:t>
            </a:r>
            <a:r>
              <a:rPr lang="en-US" altLang="ko-KR" dirty="0"/>
              <a:t>attach the RBO to FBO</a:t>
            </a:r>
          </a:p>
          <a:p>
            <a:r>
              <a:rPr lang="en-US" altLang="ko-KR" baseline="30000" dirty="0"/>
              <a:t>4 </a:t>
            </a:r>
            <a:r>
              <a:rPr lang="en-US" altLang="ko-KR" dirty="0"/>
              <a:t>read pixels, if needed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0DA785-FC3F-4F50-9249-1090068A772C}"/>
              </a:ext>
            </a:extLst>
          </p:cNvPr>
          <p:cNvGrpSpPr/>
          <p:nvPr/>
        </p:nvGrpSpPr>
        <p:grpSpPr>
          <a:xfrm>
            <a:off x="3572120" y="2881513"/>
            <a:ext cx="2093387" cy="1636405"/>
            <a:chOff x="9228084" y="3724452"/>
            <a:chExt cx="2791183" cy="21818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B0B5503-B4E1-4B9E-A359-57B16B8C0B2A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(selected)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0EF0E9-70CB-4E09-AB19-0D7ACEF03BB3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16B1A3-F007-48BB-99DD-D7765694E8FE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F60483-BF93-456F-B780-1186D31C45A2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F602015-BF66-43F8-BF16-4357E1CFA59F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C6DA5-2798-44B4-96ED-87A3859F9963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1AD56B-20C8-4A66-9FEB-E7990B2BB6D1}"/>
              </a:ext>
            </a:extLst>
          </p:cNvPr>
          <p:cNvSpPr/>
          <p:nvPr/>
        </p:nvSpPr>
        <p:spPr>
          <a:xfrm>
            <a:off x="568723" y="3313276"/>
            <a:ext cx="1460037" cy="603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OpenGL rendering pipeline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C8235A-EBE3-41A5-BF48-E826B9DDBCFB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303438" y="3614873"/>
            <a:ext cx="265285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5D31CEF-BAB4-46C1-AB59-F2E8CAE53D10}"/>
              </a:ext>
            </a:extLst>
          </p:cNvPr>
          <p:cNvCxnSpPr>
            <a:stCxn id="12" idx="3"/>
            <a:endCxn id="6" idx="1"/>
          </p:cNvCxnSpPr>
          <p:nvPr/>
        </p:nvCxnSpPr>
        <p:spPr bwMode="auto">
          <a:xfrm>
            <a:off x="2028760" y="3614873"/>
            <a:ext cx="1543361" cy="158307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F65B46-1D05-4836-A0A5-653732AE68D7}"/>
              </a:ext>
            </a:extLst>
          </p:cNvPr>
          <p:cNvSpPr txBox="1"/>
          <p:nvPr/>
        </p:nvSpPr>
        <p:spPr>
          <a:xfrm>
            <a:off x="6027501" y="841606"/>
            <a:ext cx="1890261" cy="715581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gl.createRenderbuffer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</a:p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gl.bindRenderbuffer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</a:p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gl.renderbufferStorage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BC7FD2-C05F-4D16-8A29-AAD3B5CB3706}"/>
              </a:ext>
            </a:extLst>
          </p:cNvPr>
          <p:cNvSpPr txBox="1"/>
          <p:nvPr/>
        </p:nvSpPr>
        <p:spPr>
          <a:xfrm>
            <a:off x="1663697" y="2777687"/>
            <a:ext cx="1768433" cy="507831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gl.createFramebuffer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</a:p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gl.bindFramebuffer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91342A-9088-4155-95F4-7139DDA33E87}"/>
              </a:ext>
            </a:extLst>
          </p:cNvPr>
          <p:cNvSpPr/>
          <p:nvPr/>
        </p:nvSpPr>
        <p:spPr>
          <a:xfrm>
            <a:off x="6027500" y="1648670"/>
            <a:ext cx="1755270" cy="614474"/>
          </a:xfrm>
          <a:prstGeom prst="rect">
            <a:avLst/>
          </a:prstGeom>
          <a:solidFill>
            <a:srgbClr val="E6FFE6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r>
              <a:rPr lang="en-US" altLang="ko-KR" sz="12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RBO</a:t>
            </a:r>
          </a:p>
          <a:p>
            <a:pPr algn="ctr" defTabSz="685800" latinLnBrk="1"/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RGBA, w </a:t>
            </a:r>
            <a:r>
              <a:rPr lang="en-US" altLang="ko-KR" sz="1200" dirty="0">
                <a:solidFill>
                  <a:prstClr val="black"/>
                </a:solidFill>
                <a:latin typeface="Source Serif 4" panose="02040603050405020204" pitchFamily="18" charset="0"/>
                <a:ea typeface="Source Serif 4" panose="02040603050405020204" pitchFamily="18" charset="0"/>
              </a:rPr>
              <a:t>×</a:t>
            </a:r>
            <a:r>
              <a:rPr lang="en-US" altLang="ko-KR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h</a:t>
            </a:r>
            <a:endParaRPr lang="ko-KR" altLang="en-US" sz="120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E5EE3C4-B3E9-45F7-83A3-425D1848C1E8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 bwMode="auto">
          <a:xfrm flipV="1">
            <a:off x="5457340" y="1955908"/>
            <a:ext cx="570161" cy="1432049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075D6B-8DA7-4E17-AC4E-FCB2B289A463}"/>
              </a:ext>
            </a:extLst>
          </p:cNvPr>
          <p:cNvSpPr txBox="1"/>
          <p:nvPr/>
        </p:nvSpPr>
        <p:spPr>
          <a:xfrm>
            <a:off x="4653049" y="2433829"/>
            <a:ext cx="2230098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gl.framebufferRenderbuffer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DDC6F8-75A3-4EF3-91F4-602B02090445}"/>
              </a:ext>
            </a:extLst>
          </p:cNvPr>
          <p:cNvSpPr/>
          <p:nvPr/>
        </p:nvSpPr>
        <p:spPr>
          <a:xfrm>
            <a:off x="7746185" y="3265774"/>
            <a:ext cx="972108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image in </a:t>
            </a:r>
            <a:b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</a:br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main memory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20638531-0132-4E6B-ADE2-91F74C52AD39}"/>
              </a:ext>
            </a:extLst>
          </p:cNvPr>
          <p:cNvCxnSpPr>
            <a:stCxn id="21" idx="3"/>
            <a:endCxn id="31" idx="0"/>
          </p:cNvCxnSpPr>
          <p:nvPr/>
        </p:nvCxnSpPr>
        <p:spPr bwMode="auto">
          <a:xfrm>
            <a:off x="7782770" y="1955907"/>
            <a:ext cx="449469" cy="1309867"/>
          </a:xfrm>
          <a:prstGeom prst="bentConnector2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2767A0C-B709-4F5E-AD92-B958A567242D}"/>
              </a:ext>
            </a:extLst>
          </p:cNvPr>
          <p:cNvSpPr txBox="1"/>
          <p:nvPr/>
        </p:nvSpPr>
        <p:spPr>
          <a:xfrm>
            <a:off x="7660070" y="2516330"/>
            <a:ext cx="116891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gl.readPixels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ED632974-FF78-4721-817B-A0D7A2E0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02121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8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20" grpId="0" animBg="1"/>
      <p:bldP spid="21" grpId="0" animBg="1"/>
      <p:bldP spid="29" grpId="0" animBg="1"/>
      <p:bldP spid="31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3FCB-6135-4E29-ACAC-CE8FB530B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 to RBO </a:t>
            </a:r>
            <a:r>
              <a:rPr lang="ko-KR" altLang="en-US" dirty="0">
                <a:ea typeface="Noto Sans KR" panose="020B0200000000000000" pitchFamily="50" charset="-127"/>
              </a:rPr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04CFE-3B5B-4531-9604-2B0FE280F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7C7C-ABEF-4F52-8ABA-999142EA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02122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7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2BD5-E0B5-4938-963A-90C4502A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RBO</a:t>
            </a:r>
            <a:r>
              <a:rPr lang="ko-KR" altLang="en-US" dirty="0">
                <a:ea typeface="Noto Sans KR" panose="020B0200000000000000" pitchFamily="50" charset="-127"/>
              </a:rPr>
              <a:t>로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전환할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프로그램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9DE02-CBD2-4EB4-9426-D7BA19A75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rot-two-obj.js</a:t>
            </a:r>
          </a:p>
          <a:p>
            <a:pPr lvl="1"/>
            <a:r>
              <a:rPr lang="en-US" altLang="ko-KR" dirty="0"/>
              <a:t>rotating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29C51-85BC-480F-BB01-D9D5567B3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rtt-rot-two-obj.js</a:t>
            </a:r>
          </a:p>
          <a:p>
            <a:pPr lvl="1"/>
            <a:r>
              <a:rPr lang="en-US" altLang="ko-KR" dirty="0"/>
              <a:t>render-to-texture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예제에서는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2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개의</a:t>
            </a:r>
            <a:r>
              <a:rPr lang="ko-KR" altLang="en-US" dirty="0"/>
              <a:t> </a:t>
            </a:r>
            <a:r>
              <a:rPr lang="en-US" altLang="ko-KR" dirty="0"/>
              <a:t>drawing pipeline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필요</a:t>
            </a:r>
            <a:endParaRPr lang="en-US" altLang="ko-KR" dirty="0">
              <a:ea typeface="Noto Sans KR" panose="020B0200000000000000" pitchFamily="50" charset="-127"/>
            </a:endParaRPr>
          </a:p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혼란을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방지하기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위해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이름에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rtt</a:t>
            </a:r>
            <a:r>
              <a:rPr lang="en-US" altLang="ko-KR" dirty="0"/>
              <a:t>_" prefix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적용</a:t>
            </a:r>
            <a:endParaRPr lang="en-US" altLang="ko-KR" dirty="0"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94919C-C6D7-4A0B-A402-3DBE7121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02123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D9844F-3609-47EA-8C30-09E1163E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718534"/>
            <a:ext cx="2592899" cy="28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33F39-D84C-43B7-AE7F-81C7988A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RBO</a:t>
            </a:r>
            <a:r>
              <a:rPr lang="ko-KR" altLang="en-US" dirty="0">
                <a:ea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화면에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보여줄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프로그램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6CA8F2-E050-429C-A658-1754F104C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single-tex.js</a:t>
            </a:r>
          </a:p>
          <a:p>
            <a:pPr lvl="1"/>
            <a:r>
              <a:rPr lang="en-US" altLang="ko-KR" dirty="0"/>
              <a:t>texture image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>
                <a:ea typeface="Noto Sans KR" panose="020B0200000000000000" pitchFamily="50" charset="-127"/>
              </a:rPr>
              <a:t>개를</a:t>
            </a:r>
            <a:r>
              <a:rPr lang="ko-KR" altLang="en-US" dirty="0"/>
              <a:t> </a:t>
            </a:r>
            <a:r>
              <a:rPr lang="en-US" altLang="ko-KR" dirty="0"/>
              <a:t>rectangle</a:t>
            </a:r>
            <a:r>
              <a:rPr lang="ko-KR" altLang="en-US" dirty="0">
                <a:ea typeface="Noto Sans KR" panose="020B0200000000000000" pitchFamily="50" charset="-127"/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출력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454310-DEF6-4B3B-B7D3-D5D29269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02124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A6CFA4-072B-4638-82DF-DEFCFBBC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744265"/>
            <a:ext cx="2570680" cy="25556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B033DC-E173-4CF6-B593-12C280E2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681" y="1744265"/>
            <a:ext cx="2585684" cy="255567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CAA94B4-EF2D-438C-936C-E1BE0B4AD19E}"/>
              </a:ext>
            </a:extLst>
          </p:cNvPr>
          <p:cNvCxnSpPr>
            <a:cxnSpLocks/>
          </p:cNvCxnSpPr>
          <p:nvPr/>
        </p:nvCxnSpPr>
        <p:spPr bwMode="auto">
          <a:xfrm flipH="1">
            <a:off x="1159261" y="1744266"/>
            <a:ext cx="4446420" cy="670918"/>
          </a:xfrm>
          <a:prstGeom prst="straightConnector1">
            <a:avLst/>
          </a:prstGeom>
          <a:solidFill>
            <a:srgbClr val="E66714"/>
          </a:solidFill>
          <a:ln w="762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B23DAD2-5F4E-4183-BE7B-5C6A08B886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39639" y="3650877"/>
            <a:ext cx="4466042" cy="564778"/>
          </a:xfrm>
          <a:prstGeom prst="straightConnector1">
            <a:avLst/>
          </a:prstGeom>
          <a:solidFill>
            <a:srgbClr val="E66714"/>
          </a:solidFill>
          <a:ln w="762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14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E571C-D126-42E2-8F49-2F836E01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rbo-color.js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0C4046-FBD0-43A1-BBC2-831B15B2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. . 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initGL</a:t>
            </a:r>
            <a:r>
              <a:rPr lang="en-US" altLang="ko-KR" dirty="0">
                <a:solidFill>
                  <a:srgbClr val="000000"/>
                </a:solidFill>
              </a:rPr>
              <a:t>(canvas) {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try</a:t>
            </a:r>
            <a:r>
              <a:rPr lang="en-US" altLang="ko-KR" dirty="0">
                <a:solidFill>
                  <a:srgbClr val="000000"/>
                </a:solidFill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canvas.getContext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E6FFFF"/>
                </a:highlight>
              </a:rPr>
              <a:t>'webgl2'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stencil: </a:t>
            </a:r>
            <a:r>
              <a:rPr lang="en-US" altLang="ko-KR" dirty="0">
                <a:solidFill>
                  <a:srgbClr val="0000FF"/>
                </a:solidFill>
                <a:highlight>
                  <a:srgbClr val="E6FFFF"/>
                </a:highlight>
              </a:rPr>
              <a:t>false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alpha: </a:t>
            </a:r>
            <a:r>
              <a:rPr lang="en-US" altLang="ko-KR" dirty="0">
                <a:solidFill>
                  <a:srgbClr val="0000FF"/>
                </a:solidFill>
                <a:highlight>
                  <a:srgbClr val="E6FFFF"/>
                </a:highlight>
              </a:rPr>
              <a:t>true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depth: </a:t>
            </a:r>
            <a:r>
              <a:rPr lang="en-US" altLang="ko-KR" dirty="0">
                <a:solidFill>
                  <a:srgbClr val="0000FF"/>
                </a:solidFill>
                <a:highlight>
                  <a:srgbClr val="E6FFFF"/>
                </a:highlight>
              </a:rPr>
              <a:t>true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antialias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: </a:t>
            </a:r>
            <a:r>
              <a:rPr lang="en-US" altLang="ko-KR" dirty="0">
                <a:solidFill>
                  <a:srgbClr val="0000FF"/>
                </a:solidFill>
                <a:highlight>
                  <a:srgbClr val="E6FFFF"/>
                </a:highlight>
              </a:rPr>
              <a:t>false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preserveDrawingBuffer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: </a:t>
            </a:r>
            <a:r>
              <a:rPr lang="en-US" altLang="ko-KR" dirty="0">
                <a:solidFill>
                  <a:srgbClr val="0000FF"/>
                </a:solidFill>
                <a:highlight>
                  <a:srgbClr val="E6FFFF"/>
                </a:highlight>
              </a:rPr>
              <a:t>true</a:t>
            </a:r>
            <a:endParaRPr lang="en-US" altLang="ko-KR" dirty="0">
              <a:solidFill>
                <a:srgbClr val="000000"/>
              </a:solidFill>
              <a:highlight>
                <a:srgbClr val="E6FFFF"/>
              </a:highlight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});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0FF"/>
                </a:highlight>
              </a:rPr>
              <a:t>var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ext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gl.getExtension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dirty="0">
                <a:solidFill>
                  <a:srgbClr val="A31515"/>
                </a:solidFill>
                <a:highlight>
                  <a:srgbClr val="FFF0FF"/>
                </a:highlight>
              </a:rPr>
              <a:t>'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0FF"/>
                </a:highlight>
              </a:rPr>
              <a:t>WEBGL_depth_texture</a:t>
            </a:r>
            <a:r>
              <a:rPr lang="en-US" altLang="ko-KR" dirty="0">
                <a:solidFill>
                  <a:srgbClr val="A31515"/>
                </a:solidFill>
                <a:highlight>
                  <a:srgbClr val="FFF0FF"/>
                </a:highlight>
              </a:rPr>
              <a:t>'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} </a:t>
            </a:r>
            <a:r>
              <a:rPr lang="en-US" altLang="ko-KR" dirty="0">
                <a:solidFill>
                  <a:srgbClr val="0000FF"/>
                </a:solidFill>
              </a:rPr>
              <a:t>catch</a:t>
            </a:r>
            <a:r>
              <a:rPr lang="en-US" altLang="ko-KR" dirty="0">
                <a:solidFill>
                  <a:srgbClr val="000000"/>
                </a:solidFill>
              </a:rPr>
              <a:t> (e) {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    . . 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return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CC807-25A8-4E52-9CA1-B2234BB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02125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74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E571C-D126-42E2-8F49-2F836E01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rbo-color.js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60C4046-FBD0-43A1-BBC2-831B15B2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fbo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rbo_color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pixel_buf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initFBOandTex</a:t>
            </a:r>
            <a:r>
              <a:rPr lang="en-US" altLang="ko-KR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framebuffer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fbo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gl.createFramebuffer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gl.bindFramebuffer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fbo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color </a:t>
            </a:r>
            <a:r>
              <a:rPr lang="en-US" altLang="ko-KR" dirty="0" err="1">
                <a:solidFill>
                  <a:srgbClr val="008000"/>
                </a:solidFill>
              </a:rPr>
              <a:t>renderbuffer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rbo_color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gl.createRenderbuffer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gl.bindRenderbuffer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rbo_color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gl.renderbufferStorage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gl.RGBA8, TEX_W, TEX_H);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gl.framebufferRenderbuffer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gl.COLOR_ATTACHMENT0,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gl.RENDERBUFFER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FF"/>
                </a:highlight>
              </a:rPr>
              <a:t>rbo_color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done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gl.bindFramebuffer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>
                <a:solidFill>
                  <a:srgbClr val="0000FF"/>
                </a:solidFill>
                <a:highlight>
                  <a:srgbClr val="FFF0FF"/>
                </a:highlight>
              </a:rPr>
              <a:t>null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return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testGLError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err="1">
                <a:solidFill>
                  <a:srgbClr val="A31515"/>
                </a:solidFill>
              </a:rPr>
              <a:t>initFBOandTex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2FE83E2-A44D-491F-8CA5-8E783537E9D7}"/>
              </a:ext>
            </a:extLst>
          </p:cNvPr>
          <p:cNvGrpSpPr/>
          <p:nvPr/>
        </p:nvGrpSpPr>
        <p:grpSpPr>
          <a:xfrm>
            <a:off x="4029914" y="592260"/>
            <a:ext cx="3511454" cy="1317460"/>
            <a:chOff x="4031308" y="3059652"/>
            <a:chExt cx="5815394" cy="218187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DA37AC-B083-42AB-9F1F-EDF2F6FE2DA7}"/>
                </a:ext>
              </a:extLst>
            </p:cNvPr>
            <p:cNvGrpSpPr/>
            <p:nvPr/>
          </p:nvGrpSpPr>
          <p:grpSpPr>
            <a:xfrm>
              <a:off x="4031308" y="3059652"/>
              <a:ext cx="3145724" cy="2181873"/>
              <a:chOff x="9228084" y="3724452"/>
              <a:chExt cx="3145724" cy="2181873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5D3401CE-D76E-4B3C-B3E4-F585E5541CE6}"/>
                  </a:ext>
                </a:extLst>
              </p:cNvPr>
              <p:cNvSpPr/>
              <p:nvPr/>
            </p:nvSpPr>
            <p:spPr>
              <a:xfrm>
                <a:off x="9228084" y="3920359"/>
                <a:ext cx="2666344" cy="1985966"/>
              </a:xfrm>
              <a:prstGeom prst="rect">
                <a:avLst/>
              </a:prstGeom>
              <a:solidFill>
                <a:srgbClr val="FFE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t"/>
              <a:lstStyle/>
              <a:p>
                <a:pPr algn="ctr" defTabSz="685800" latinLnBrk="1"/>
                <a:r>
                  <a:rPr lang="en-US" altLang="ko-KR" sz="825" b="1" dirty="0">
                    <a:solidFill>
                      <a:srgbClr val="0000FF">
                        <a:lumMod val="75000"/>
                      </a:srgb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cs typeface="Tahoma" panose="020B0604030504040204" pitchFamily="34" charset="0"/>
                    <a:sym typeface="Source Sans 3" panose="020B0303030403020204" pitchFamily="34" charset="0"/>
                  </a:rPr>
                  <a:t>FBO #</a:t>
                </a:r>
                <a:r>
                  <a:rPr lang="en-US" altLang="ko-KR" sz="825" b="1" i="1" dirty="0" err="1">
                    <a:solidFill>
                      <a:srgbClr val="0000FF">
                        <a:lumMod val="75000"/>
                      </a:srgbClr>
                    </a:solidFill>
                    <a:latin typeface="Source Serif 4" panose="02040603050405020204" pitchFamily="18" charset="0"/>
                    <a:ea typeface="Source Serif 4" panose="02040603050405020204" pitchFamily="18" charset="0"/>
                    <a:cs typeface="Tahoma" panose="020B0604030504040204" pitchFamily="34" charset="0"/>
                  </a:rPr>
                  <a:t>i</a:t>
                </a:r>
                <a:endParaRPr lang="en-US" altLang="ko-KR" sz="825" b="1" i="1" dirty="0">
                  <a:solidFill>
                    <a:srgbClr val="0000FF">
                      <a:lumMod val="75000"/>
                    </a:srgbClr>
                  </a:solidFill>
                  <a:latin typeface="Source Serif 4" panose="02040603050405020204" pitchFamily="18" charset="0"/>
                  <a:ea typeface="Source Serif 4" panose="0204060305040502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5299E81-1D7B-4245-9C30-720489FFA07A}"/>
                  </a:ext>
                </a:extLst>
              </p:cNvPr>
              <p:cNvSpPr/>
              <p:nvPr/>
            </p:nvSpPr>
            <p:spPr>
              <a:xfrm>
                <a:off x="9401349" y="4236800"/>
                <a:ext cx="2340360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COLOR_ATTACHMENT0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9FDE8C8-32D6-49A3-82AB-125E98EBB7EB}"/>
                  </a:ext>
                </a:extLst>
              </p:cNvPr>
              <p:cNvSpPr/>
              <p:nvPr/>
            </p:nvSpPr>
            <p:spPr>
              <a:xfrm>
                <a:off x="9392966" y="4648449"/>
                <a:ext cx="2340360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COLOR_ATTACHMENT1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916FB5-6953-456F-A4DB-6FBE5874A508}"/>
                  </a:ext>
                </a:extLst>
              </p:cNvPr>
              <p:cNvSpPr/>
              <p:nvPr/>
            </p:nvSpPr>
            <p:spPr>
              <a:xfrm>
                <a:off x="9392966" y="5060098"/>
                <a:ext cx="2323593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DEPTH_ATTACHMENT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1A40349-A575-4CCD-A319-178565938735}"/>
                  </a:ext>
                </a:extLst>
              </p:cNvPr>
              <p:cNvSpPr/>
              <p:nvPr/>
            </p:nvSpPr>
            <p:spPr>
              <a:xfrm>
                <a:off x="9401349" y="5471746"/>
                <a:ext cx="2323593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STENCIL_ATTACHMENT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9E7E34-E2D7-4B35-9130-C60B073B52FE}"/>
                  </a:ext>
                </a:extLst>
              </p:cNvPr>
              <p:cNvSpPr txBox="1"/>
              <p:nvPr/>
            </p:nvSpPr>
            <p:spPr>
              <a:xfrm>
                <a:off x="10554761" y="3724452"/>
                <a:ext cx="1819047" cy="2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latinLnBrk="1"/>
                <a:r>
                  <a:rPr lang="en-US" altLang="ko-KR" sz="450" dirty="0">
                    <a:solidFill>
                      <a:prstClr val="white">
                        <a:lumMod val="7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© Illustration by biztripcru@gmail.com</a:t>
                </a:r>
                <a:endParaRPr lang="ko-KR" altLang="en-US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2AFDC1-89DA-4315-AA67-15D84272A766}"/>
                </a:ext>
              </a:extLst>
            </p:cNvPr>
            <p:cNvSpPr/>
            <p:nvPr/>
          </p:nvSpPr>
          <p:spPr>
            <a:xfrm>
              <a:off x="7506342" y="3221463"/>
              <a:ext cx="2340360" cy="562060"/>
            </a:xfrm>
            <a:prstGeom prst="rect">
              <a:avLst/>
            </a:prstGeom>
            <a:solidFill>
              <a:srgbClr val="E6FFE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90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RBO</a:t>
              </a:r>
            </a:p>
            <a:p>
              <a:pPr algn="ctr" defTabSz="685800" latinLnBrk="1"/>
              <a:r>
                <a:rPr lang="en-US" altLang="ko-KR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</a:t>
              </a:r>
              <a:r>
                <a: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en-US" altLang="ko-KR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buffer</a:t>
              </a:r>
              <a:endParaRPr lang="ko-KR" altLang="en-US" sz="9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3840C38F-009B-4140-8119-4A26D5F84FD5}"/>
                </a:ext>
              </a:extLst>
            </p:cNvPr>
            <p:cNvCxnSpPr>
              <a:cxnSpLocks/>
              <a:stCxn id="18" idx="3"/>
              <a:endCxn id="23" idx="1"/>
            </p:cNvCxnSpPr>
            <p:nvPr/>
          </p:nvCxnSpPr>
          <p:spPr bwMode="auto">
            <a:xfrm flipV="1">
              <a:off x="6544933" y="3502493"/>
              <a:ext cx="961409" cy="232417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CC807-25A8-4E52-9CA1-B2234BB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02126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2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98727-6963-44C9-940F-A9988CE8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rbo-color.js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0FF6D-FAF8-45F5-93BE-B47694A6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350" dirty="0">
                <a:solidFill>
                  <a:srgbClr val="0000FF"/>
                </a:solidFill>
              </a:rPr>
              <a:t>function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renderScene</a:t>
            </a:r>
            <a:r>
              <a:rPr lang="en-US" altLang="ko-KR" sz="1350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ko-KR" sz="1350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8000"/>
                </a:solidFill>
                <a:highlight>
                  <a:srgbClr val="FFF0FF"/>
                </a:highlight>
              </a:rPr>
              <a:t>// </a:t>
            </a:r>
            <a:r>
              <a:rPr lang="en-US" altLang="ko-KR" sz="1350" dirty="0" err="1">
                <a:solidFill>
                  <a:srgbClr val="008000"/>
                </a:solidFill>
                <a:highlight>
                  <a:srgbClr val="FFF0FF"/>
                </a:highlight>
              </a:rPr>
              <a:t>rtt</a:t>
            </a:r>
            <a:r>
              <a:rPr lang="en-US" altLang="ko-KR" sz="1350" dirty="0">
                <a:solidFill>
                  <a:srgbClr val="008000"/>
                </a:solidFill>
                <a:highlight>
                  <a:srgbClr val="FFF0FF"/>
                </a:highlight>
              </a:rPr>
              <a:t> part</a:t>
            </a:r>
            <a:endParaRPr lang="en-US" altLang="ko-KR" sz="1350" dirty="0">
              <a:solidFill>
                <a:srgbClr val="000000"/>
              </a:solidFill>
              <a:highlight>
                <a:srgbClr val="FFF0FF"/>
              </a:highlight>
            </a:endParaRP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gl.bindFramebuffer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fbo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rtt_renderScene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();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gl.readPixels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sz="1350" dirty="0">
                <a:solidFill>
                  <a:srgbClr val="098658"/>
                </a:solidFill>
                <a:highlight>
                  <a:srgbClr val="FFF0FF"/>
                </a:highlight>
              </a:rPr>
              <a:t>0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  <a:highlight>
                  <a:srgbClr val="FFF0FF"/>
                </a:highlight>
              </a:rPr>
              <a:t>0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, TEX_W, TEX_H,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gl.RGBA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gl.UNSIGNED_BYTE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pixel_buf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gl.bindFramebuffer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sz="1350" dirty="0">
                <a:solidFill>
                  <a:srgbClr val="0000FF"/>
                </a:solidFill>
                <a:highlight>
                  <a:srgbClr val="FFF0FF"/>
                </a:highlight>
              </a:rPr>
              <a:t>null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8000"/>
                </a:solidFill>
              </a:rPr>
              <a:t>// my part</a:t>
            </a:r>
            <a:endParaRPr lang="en-US" altLang="ko-KR" sz="1350" dirty="0">
              <a:solidFill>
                <a:srgbClr val="000000"/>
              </a:solidFill>
            </a:endParaRP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gl.useProgram</a:t>
            </a:r>
            <a:r>
              <a:rPr lang="en-US" altLang="ko-KR" sz="1350" dirty="0">
                <a:solidFill>
                  <a:srgbClr val="000000"/>
                </a:solidFill>
              </a:rPr>
              <a:t>(</a:t>
            </a:r>
            <a:r>
              <a:rPr lang="en-US" altLang="ko-KR" sz="1350" dirty="0" err="1">
                <a:solidFill>
                  <a:srgbClr val="000000"/>
                </a:solidFill>
              </a:rPr>
              <a:t>gl.progObj</a:t>
            </a:r>
            <a:r>
              <a:rPr lang="en-US" altLang="ko-KR" sz="135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gl.bindBuffer</a:t>
            </a:r>
            <a:r>
              <a:rPr lang="en-US" altLang="ko-KR" sz="1350" dirty="0">
                <a:solidFill>
                  <a:srgbClr val="000000"/>
                </a:solidFill>
              </a:rPr>
              <a:t>(</a:t>
            </a:r>
            <a:r>
              <a:rPr lang="en-US" altLang="ko-KR" sz="1350" dirty="0" err="1">
                <a:solidFill>
                  <a:srgbClr val="000000"/>
                </a:solidFill>
              </a:rPr>
              <a:t>gl.ARRAY_BUFFER</a:t>
            </a:r>
            <a:r>
              <a:rPr lang="en-US" altLang="ko-KR" sz="1350" dirty="0">
                <a:solidFill>
                  <a:srgbClr val="000000"/>
                </a:solidFill>
              </a:rPr>
              <a:t>, </a:t>
            </a:r>
            <a:r>
              <a:rPr lang="en-US" altLang="ko-KR" sz="1350" dirty="0" err="1">
                <a:solidFill>
                  <a:srgbClr val="000000"/>
                </a:solidFill>
              </a:rPr>
              <a:t>gl.vertBuf</a:t>
            </a:r>
            <a:r>
              <a:rPr lang="en-US" altLang="ko-KR" sz="135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gl.activeTexture</a:t>
            </a:r>
            <a:r>
              <a:rPr lang="en-US" altLang="ko-KR" sz="1350" dirty="0">
                <a:solidFill>
                  <a:srgbClr val="000000"/>
                </a:solidFill>
              </a:rPr>
              <a:t>(gl.TEXTURE0);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gl.bindTexture</a:t>
            </a:r>
            <a:r>
              <a:rPr lang="en-US" altLang="ko-KR" sz="1350" dirty="0">
                <a:solidFill>
                  <a:srgbClr val="000000"/>
                </a:solidFill>
              </a:rPr>
              <a:t>(gl.TEXTURE_2D, </a:t>
            </a:r>
            <a:r>
              <a:rPr lang="en-US" altLang="ko-KR" sz="1350" dirty="0" err="1">
                <a:solidFill>
                  <a:srgbClr val="000000"/>
                </a:solidFill>
              </a:rPr>
              <a:t>texObj_color</a:t>
            </a:r>
            <a:r>
              <a:rPr lang="en-US" altLang="ko-KR" sz="135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 gl.texSubImage2D(gl.TEXTURE_2D, </a:t>
            </a:r>
            <a:r>
              <a:rPr lang="en-US" altLang="ko-KR" sz="1350" dirty="0">
                <a:solidFill>
                  <a:srgbClr val="098658"/>
                </a:solidFill>
                <a:highlight>
                  <a:srgbClr val="E6FFFF"/>
                </a:highlight>
              </a:rPr>
              <a:t>0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  <a:highlight>
                  <a:srgbClr val="E6FFFF"/>
                </a:highlight>
              </a:rPr>
              <a:t>0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  <a:highlight>
                  <a:srgbClr val="E6FFFF"/>
                </a:highlight>
              </a:rPr>
              <a:t>0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, TEX_W, TEX_H,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FF"/>
                </a:highlight>
              </a:rPr>
              <a:t>gl.RGBA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FF"/>
                </a:highlight>
              </a:rPr>
              <a:t>gl.UNSIGNED_BYTE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,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FF"/>
                </a:highlight>
              </a:rPr>
              <a:t>pixel_buf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FF"/>
                </a:highlight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8000"/>
                </a:solidFill>
              </a:rPr>
              <a:t>// draw </a:t>
            </a:r>
            <a:r>
              <a:rPr lang="en-US" altLang="ko-KR" sz="1350" dirty="0" err="1">
                <a:solidFill>
                  <a:srgbClr val="008000"/>
                </a:solidFill>
              </a:rPr>
              <a:t>func</a:t>
            </a:r>
            <a:r>
              <a:rPr lang="en-US" altLang="ko-KR" sz="1350" dirty="0">
                <a:solidFill>
                  <a:srgbClr val="008000"/>
                </a:solidFill>
              </a:rPr>
              <a:t> part</a:t>
            </a:r>
            <a:endParaRPr lang="en-US" altLang="ko-KR" sz="1350" dirty="0">
              <a:solidFill>
                <a:srgbClr val="000000"/>
              </a:solidFill>
            </a:endParaRP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gl.clearColor</a:t>
            </a:r>
            <a:r>
              <a:rPr lang="en-US" altLang="ko-KR" sz="1350" dirty="0">
                <a:solidFill>
                  <a:srgbClr val="000000"/>
                </a:solidFill>
              </a:rPr>
              <a:t>(</a:t>
            </a:r>
            <a:r>
              <a:rPr lang="en-US" altLang="ko-KR" sz="1350" dirty="0">
                <a:solidFill>
                  <a:srgbClr val="098658"/>
                </a:solidFill>
              </a:rPr>
              <a:t>0.3</a:t>
            </a:r>
            <a:r>
              <a:rPr lang="en-US" altLang="ko-KR" sz="1350" dirty="0">
                <a:solidFill>
                  <a:srgbClr val="000000"/>
                </a:solidFill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</a:rPr>
              <a:t>0.1</a:t>
            </a:r>
            <a:r>
              <a:rPr lang="en-US" altLang="ko-KR" sz="1350" dirty="0">
                <a:solidFill>
                  <a:srgbClr val="000000"/>
                </a:solidFill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</a:rPr>
              <a:t>0.1</a:t>
            </a:r>
            <a:r>
              <a:rPr lang="en-US" altLang="ko-KR" sz="1350" dirty="0">
                <a:solidFill>
                  <a:srgbClr val="000000"/>
                </a:solidFill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</a:rPr>
              <a:t>1.0</a:t>
            </a:r>
            <a:r>
              <a:rPr lang="en-US" altLang="ko-KR" sz="135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</a:rPr>
              <a:t>    . . .</a:t>
            </a:r>
          </a:p>
          <a:p>
            <a:endParaRPr lang="en-US" altLang="ko-KR" sz="1350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FA43F5C-E446-4717-9CF6-6E861DF8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02127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0B07DBB-CCB5-4417-9900-CA82E6552E77}"/>
              </a:ext>
            </a:extLst>
          </p:cNvPr>
          <p:cNvCxnSpPr>
            <a:cxnSpLocks/>
          </p:cNvCxnSpPr>
          <p:nvPr/>
        </p:nvCxnSpPr>
        <p:spPr bwMode="auto">
          <a:xfrm>
            <a:off x="5657850" y="2138082"/>
            <a:ext cx="1633818" cy="1230407"/>
          </a:xfrm>
          <a:prstGeom prst="straightConnector1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565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6F4D92-93E1-7994-6A15-4EF627728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F85BFE-A746-164B-3F92-DC1D288C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-850392"/>
            <a:ext cx="8264634" cy="685800"/>
          </a:xfrm>
        </p:spPr>
        <p:txBody>
          <a:bodyPr anchor="b">
            <a:normAutofit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A8AE-C5CC-D4D3-B21D-DE646835CC93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LargePlainText"/>
                  </p202:designTagLst>
                </p202:designPr>
              </p:ext>
            </p:extLst>
          </p:nvPr>
        </p:nvSpPr>
        <p:spPr>
          <a:xfrm>
            <a:off x="1328450" y="901805"/>
            <a:ext cx="6199632" cy="3106674"/>
          </a:xfrm>
        </p:spPr>
        <p:txBody>
          <a:bodyPr anchor="b">
            <a:normAutofit/>
          </a:bodyPr>
          <a:lstStyle/>
          <a:p>
            <a:pPr indent="0">
              <a:buNone/>
            </a:pPr>
            <a:r>
              <a:rPr lang="en-US" altLang="ko-KR" sz="3800" b="1">
                <a:solidFill>
                  <a:srgbClr val="FFC000"/>
                </a:solidFill>
              </a:rPr>
              <a:t>WebGL 2 </a:t>
            </a:r>
          </a:p>
          <a:p>
            <a:pPr indent="0">
              <a:buNone/>
            </a:pPr>
            <a:endParaRPr lang="en-US" altLang="ko-KR" sz="3800"/>
          </a:p>
          <a:p>
            <a:pPr indent="0" algn="r">
              <a:buNone/>
            </a:pPr>
            <a:r>
              <a:rPr lang="en-US" altLang="ko-KR" sz="2800">
                <a:solidFill>
                  <a:schemeClr val="bg1">
                    <a:lumMod val="50000"/>
                    <a:lumOff val="50000"/>
                  </a:schemeClr>
                </a:solidFill>
              </a:rPr>
              <a:t>biz</a:t>
            </a:r>
            <a:r>
              <a:rPr lang="en-US" altLang="ko-KR" sz="2800">
                <a:solidFill>
                  <a:srgbClr val="0070C0"/>
                </a:solidFill>
              </a:rPr>
              <a:t>trip</a:t>
            </a:r>
            <a:r>
              <a:rPr lang="en-US" altLang="ko-KR" sz="2800">
                <a:solidFill>
                  <a:schemeClr val="bg1">
                    <a:lumMod val="50000"/>
                    <a:lumOff val="50000"/>
                  </a:schemeClr>
                </a:solidFill>
              </a:rPr>
              <a:t>cru</a:t>
            </a:r>
            <a:r>
              <a:rPr lang="en-US" altLang="ko-KR" sz="2800">
                <a:solidFill>
                  <a:srgbClr val="0070C0"/>
                </a:solidFill>
              </a:rPr>
              <a:t>@</a:t>
            </a:r>
            <a:r>
              <a:rPr lang="en-US" altLang="ko-KR" sz="2800">
                <a:solidFill>
                  <a:schemeClr val="bg1">
                    <a:lumMod val="50000"/>
                    <a:lumOff val="50000"/>
                  </a:schemeClr>
                </a:solidFill>
              </a:rPr>
              <a:t>gmail.</a:t>
            </a:r>
            <a:r>
              <a:rPr lang="en-US" altLang="ko-KR" sz="2800">
                <a:solidFill>
                  <a:srgbClr val="0070C0"/>
                </a:solidFill>
              </a:rPr>
              <a:t>com</a:t>
            </a:r>
          </a:p>
          <a:p>
            <a:pPr indent="0" algn="r">
              <a:buNone/>
            </a:pPr>
            <a:r>
              <a:rPr lang="en-US" altLang="ko-KR" sz="1400">
                <a:solidFill>
                  <a:srgbClr val="0070C0"/>
                </a:solidFill>
              </a:rPr>
              <a:t>© 2025, </a:t>
            </a:r>
            <a:r>
              <a:rPr lang="en-US" altLang="ko-KR" sz="1400">
                <a:solidFill>
                  <a:schemeClr val="bg1">
                    <a:lumMod val="50000"/>
                    <a:lumOff val="50000"/>
                  </a:schemeClr>
                </a:solidFill>
              </a:rPr>
              <a:t>biz</a:t>
            </a:r>
            <a:r>
              <a:rPr lang="en-US" altLang="ko-KR" sz="1400">
                <a:solidFill>
                  <a:srgbClr val="0070C0"/>
                </a:solidFill>
              </a:rPr>
              <a:t>trip</a:t>
            </a:r>
            <a:r>
              <a:rPr lang="en-US" altLang="ko-KR" sz="1400">
                <a:solidFill>
                  <a:schemeClr val="bg1">
                    <a:lumMod val="50000"/>
                    <a:lumOff val="50000"/>
                  </a:schemeClr>
                </a:solidFill>
              </a:rPr>
              <a:t>cru</a:t>
            </a:r>
            <a:r>
              <a:rPr lang="en-US" altLang="ko-KR" sz="1400">
                <a:solidFill>
                  <a:srgbClr val="0070C0"/>
                </a:solidFill>
              </a:rPr>
              <a:t>@</a:t>
            </a:r>
            <a:r>
              <a:rPr lang="en-US" altLang="ko-KR" sz="1400">
                <a:solidFill>
                  <a:schemeClr val="bg1">
                    <a:lumMod val="50000"/>
                    <a:lumOff val="50000"/>
                  </a:schemeClr>
                </a:solidFill>
              </a:rPr>
              <a:t>gmail.</a:t>
            </a:r>
            <a:r>
              <a:rPr lang="en-US" altLang="ko-KR" sz="1400">
                <a:solidFill>
                  <a:srgbClr val="0070C0"/>
                </a:solidFill>
              </a:rPr>
              <a:t>com, All rights are reserved.</a:t>
            </a:r>
            <a:r>
              <a:rPr lang="en-US" altLang="ko-KR" sz="2800">
                <a:solidFill>
                  <a:srgbClr val="0070C0"/>
                </a:solidFill>
              </a:rPr>
              <a:t> </a:t>
            </a:r>
            <a:endParaRPr lang="ko-KR" altLang="en-US" sz="3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2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91C4E-DABC-4FDE-9E71-CCD014D6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Challenge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269428B-980D-4176-8416-FEA84FCDC5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rbo-color.js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의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미묘한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실패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depth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ea typeface="Noto Sans KR" panose="020B0200000000000000" pitchFamily="50" charset="-127"/>
              </a:rPr>
              <a:t>처리</a:t>
            </a:r>
            <a:r>
              <a:rPr lang="ko-KR" altLang="en-US" dirty="0">
                <a:ea typeface="Noto Sans KR" panose="020B0200000000000000" pitchFamily="50" charset="-127"/>
              </a:rPr>
              <a:t>가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되지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않음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FC05DB-6203-4E27-90FD-9A269D2535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rbo-depth.js </a:t>
            </a:r>
            <a:r>
              <a:rPr lang="ko-KR" altLang="en-US" dirty="0">
                <a:ea typeface="Noto Sans KR" panose="020B0200000000000000" pitchFamily="50" charset="-127"/>
              </a:rPr>
              <a:t>로의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전환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check the details !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43968E-A4BE-47D7-B747-F6DDC2B2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02128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81507F-6F5F-42D0-8499-056AD7F61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500355"/>
            <a:ext cx="2903625" cy="2892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5D17D7-EFDB-443E-8CFB-9CCFC226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46" y="1500356"/>
            <a:ext cx="2920772" cy="290362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D4862AB-031C-4675-93DF-027F26F0B5B5}"/>
              </a:ext>
            </a:extLst>
          </p:cNvPr>
          <p:cNvGrpSpPr/>
          <p:nvPr/>
        </p:nvGrpSpPr>
        <p:grpSpPr>
          <a:xfrm>
            <a:off x="2550922" y="3705018"/>
            <a:ext cx="3511454" cy="1317460"/>
            <a:chOff x="4031308" y="3059652"/>
            <a:chExt cx="5815394" cy="218187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B185A7-BE25-4578-8B68-0CFBE2436093}"/>
                </a:ext>
              </a:extLst>
            </p:cNvPr>
            <p:cNvGrpSpPr/>
            <p:nvPr/>
          </p:nvGrpSpPr>
          <p:grpSpPr>
            <a:xfrm>
              <a:off x="4031308" y="3059652"/>
              <a:ext cx="3145724" cy="2181873"/>
              <a:chOff x="9228084" y="3724452"/>
              <a:chExt cx="3145724" cy="218187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4278A6E-DDFF-4B2B-B3D7-B88213B741D8}"/>
                  </a:ext>
                </a:extLst>
              </p:cNvPr>
              <p:cNvSpPr/>
              <p:nvPr/>
            </p:nvSpPr>
            <p:spPr>
              <a:xfrm>
                <a:off x="9228084" y="3920359"/>
                <a:ext cx="2666344" cy="1985966"/>
              </a:xfrm>
              <a:prstGeom prst="rect">
                <a:avLst/>
              </a:prstGeom>
              <a:solidFill>
                <a:srgbClr val="FFE6F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t"/>
              <a:lstStyle/>
              <a:p>
                <a:pPr algn="ctr" defTabSz="685800" latinLnBrk="1"/>
                <a:r>
                  <a:rPr lang="en-US" altLang="ko-KR" sz="825" b="1" dirty="0">
                    <a:solidFill>
                      <a:srgbClr val="0000FF">
                        <a:lumMod val="75000"/>
                      </a:srgb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cs typeface="Tahoma" panose="020B0604030504040204" pitchFamily="34" charset="0"/>
                    <a:sym typeface="Source Sans 3" panose="020B0303030403020204" pitchFamily="34" charset="0"/>
                  </a:rPr>
                  <a:t>FBO #</a:t>
                </a:r>
                <a:r>
                  <a:rPr lang="en-US" altLang="ko-KR" sz="825" b="1" i="1" dirty="0" err="1">
                    <a:solidFill>
                      <a:srgbClr val="0000FF">
                        <a:lumMod val="75000"/>
                      </a:srgbClr>
                    </a:solidFill>
                    <a:latin typeface="Source Serif 4" panose="02040603050405020204" pitchFamily="18" charset="0"/>
                    <a:ea typeface="Source Serif 4" panose="02040603050405020204" pitchFamily="18" charset="0"/>
                    <a:cs typeface="Tahoma" panose="020B0604030504040204" pitchFamily="34" charset="0"/>
                  </a:rPr>
                  <a:t>i</a:t>
                </a:r>
                <a:endParaRPr lang="en-US" altLang="ko-KR" sz="825" b="1" i="1" dirty="0">
                  <a:solidFill>
                    <a:srgbClr val="0000FF">
                      <a:lumMod val="75000"/>
                    </a:srgbClr>
                  </a:solidFill>
                  <a:latin typeface="Source Serif 4" panose="02040603050405020204" pitchFamily="18" charset="0"/>
                  <a:ea typeface="Source Serif 4" panose="02040603050405020204" pitchFamily="18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F645A2F-3F3A-4866-88C2-43DC9B9B252A}"/>
                  </a:ext>
                </a:extLst>
              </p:cNvPr>
              <p:cNvSpPr/>
              <p:nvPr/>
            </p:nvSpPr>
            <p:spPr>
              <a:xfrm>
                <a:off x="9401349" y="4236800"/>
                <a:ext cx="2340360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COLOR_ATTACHMENT0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05456EB-B42A-4D0C-BC23-33A190B5CB97}"/>
                  </a:ext>
                </a:extLst>
              </p:cNvPr>
              <p:cNvSpPr/>
              <p:nvPr/>
            </p:nvSpPr>
            <p:spPr>
              <a:xfrm>
                <a:off x="9392966" y="4648449"/>
                <a:ext cx="2340360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COLOR_ATTACHMENT1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9C46C59-0290-4152-A45E-E84752028494}"/>
                  </a:ext>
                </a:extLst>
              </p:cNvPr>
              <p:cNvSpPr/>
              <p:nvPr/>
            </p:nvSpPr>
            <p:spPr>
              <a:xfrm>
                <a:off x="9392966" y="5060098"/>
                <a:ext cx="2323593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DEPTH_ATTACHMENT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C8D68DF-1D40-4985-88A6-2F377D6C41CD}"/>
                  </a:ext>
                </a:extLst>
              </p:cNvPr>
              <p:cNvSpPr/>
              <p:nvPr/>
            </p:nvSpPr>
            <p:spPr>
              <a:xfrm>
                <a:off x="9401349" y="5471746"/>
                <a:ext cx="2323593" cy="325820"/>
              </a:xfrm>
              <a:prstGeom prst="rect">
                <a:avLst/>
              </a:prstGeom>
              <a:solidFill>
                <a:srgbClr val="F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r>
                  <a:rPr lang="en-US" altLang="ko-KR" sz="900" dirty="0">
                    <a:solidFill>
                      <a:prstClr val="black"/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STENCIL_ATTACHMENT</a:t>
                </a:r>
                <a:endPara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B202D5-44CC-4657-94FF-2471E59A194F}"/>
                  </a:ext>
                </a:extLst>
              </p:cNvPr>
              <p:cNvSpPr txBox="1"/>
              <p:nvPr/>
            </p:nvSpPr>
            <p:spPr>
              <a:xfrm>
                <a:off x="10554761" y="3724452"/>
                <a:ext cx="1819047" cy="267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latinLnBrk="1"/>
                <a:r>
                  <a:rPr lang="en-US" altLang="ko-KR" sz="450" dirty="0">
                    <a:solidFill>
                      <a:prstClr val="white">
                        <a:lumMod val="7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© Illustration by biztripcru@gmail.com</a:t>
                </a:r>
                <a:endParaRPr lang="ko-KR" altLang="en-US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CF6D0D-A857-4BC7-BF7B-66D408B999B3}"/>
                </a:ext>
              </a:extLst>
            </p:cNvPr>
            <p:cNvSpPr/>
            <p:nvPr/>
          </p:nvSpPr>
          <p:spPr>
            <a:xfrm>
              <a:off x="7506342" y="3221463"/>
              <a:ext cx="2340360" cy="562060"/>
            </a:xfrm>
            <a:prstGeom prst="rect">
              <a:avLst/>
            </a:prstGeom>
            <a:solidFill>
              <a:srgbClr val="E6FFE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90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RBO</a:t>
              </a:r>
            </a:p>
            <a:p>
              <a:pPr algn="ctr" defTabSz="685800" latinLnBrk="1"/>
              <a:r>
                <a:rPr lang="en-US" altLang="ko-KR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</a:t>
              </a:r>
              <a:r>
                <a: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en-US" altLang="ko-KR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buffer</a:t>
              </a:r>
              <a:endParaRPr lang="ko-KR" altLang="en-US" sz="9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FA1A668-F3A3-4F25-86B2-2F758AC995B7}"/>
                </a:ext>
              </a:extLst>
            </p:cNvPr>
            <p:cNvSpPr/>
            <p:nvPr/>
          </p:nvSpPr>
          <p:spPr>
            <a:xfrm>
              <a:off x="7506342" y="4604401"/>
              <a:ext cx="2340360" cy="562060"/>
            </a:xfrm>
            <a:prstGeom prst="rect">
              <a:avLst/>
            </a:prstGeom>
            <a:solidFill>
              <a:srgbClr val="E6FFE6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90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RBO</a:t>
              </a:r>
            </a:p>
            <a:p>
              <a:pPr algn="ctr" defTabSz="685800" latinLnBrk="1"/>
              <a:r>
                <a:rPr lang="en-US" altLang="ko-KR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 buffer</a:t>
              </a:r>
              <a:r>
                <a:rPr lang="ko-KR" altLang="en-US" sz="9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7884011C-D399-4E46-AD56-D48790F70864}"/>
                </a:ext>
              </a:extLst>
            </p:cNvPr>
            <p:cNvCxnSpPr>
              <a:cxnSpLocks/>
              <a:stCxn id="17" idx="3"/>
              <a:endCxn id="12" idx="1"/>
            </p:cNvCxnSpPr>
            <p:nvPr/>
          </p:nvCxnSpPr>
          <p:spPr bwMode="auto">
            <a:xfrm flipV="1">
              <a:off x="6544933" y="3502493"/>
              <a:ext cx="961409" cy="232417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8B97C1B3-4437-4FE4-98B4-C4C48D8E9675}"/>
                </a:ext>
              </a:extLst>
            </p:cNvPr>
            <p:cNvCxnSpPr>
              <a:cxnSpLocks/>
              <a:stCxn id="19" idx="3"/>
              <a:endCxn id="13" idx="1"/>
            </p:cNvCxnSpPr>
            <p:nvPr/>
          </p:nvCxnSpPr>
          <p:spPr bwMode="auto">
            <a:xfrm>
              <a:off x="6519783" y="4558208"/>
              <a:ext cx="986559" cy="327223"/>
            </a:xfrm>
            <a:prstGeom prst="bentConnector3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231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A4C0-6273-487F-8957-E9D47766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r>
              <a:rPr lang="en-US" altLang="ko-KR" baseline="30000" dirty="0"/>
              <a:t> </a:t>
            </a:r>
            <a:r>
              <a:rPr lang="ko-KR" altLang="en-US" baseline="30000" dirty="0">
                <a:ea typeface="Noto Sans KR" panose="020B0200000000000000" pitchFamily="50" charset="-127"/>
              </a:rPr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291E7-2478-424C-A9B3-6E001B35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Graphics Pipeline Upgrade</a:t>
            </a:r>
          </a:p>
          <a:p>
            <a:r>
              <a:rPr lang="en-US" altLang="ko-KR"/>
              <a:t>Framebuffer Object </a:t>
            </a:r>
          </a:p>
          <a:p>
            <a:r>
              <a:rPr lang="en-US" altLang="ko-KR"/>
              <a:t>Renderbuffer Object</a:t>
            </a:r>
          </a:p>
          <a:p>
            <a:r>
              <a:rPr lang="en-US" altLang="ko-KR"/>
              <a:t>Render to RBO </a:t>
            </a:r>
            <a:r>
              <a:rPr lang="ko-KR" altLang="en-US">
                <a:ea typeface="Noto Sans KR" panose="020B0200000000000000" pitchFamily="50" charset="-127"/>
              </a:rPr>
              <a:t>프로그램</a:t>
            </a:r>
          </a:p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5AFD0-E37A-4056-A0C3-89D89C82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02129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42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8" y="299037"/>
            <a:ext cx="7833521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3)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– FBO, RBI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8" y="1159017"/>
            <a:ext cx="7599841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2 FBO, RBO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에 대해 학습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altLang="ko-KR" sz="2000"/>
              <a:t>Code</a:t>
            </a:r>
          </a:p>
          <a:p>
            <a:pPr lvl="2"/>
            <a:r>
              <a:rPr lang="en-US" altLang="ko-KR">
                <a:hlinkClick r:id="rId3"/>
              </a:rPr>
              <a:t>https://github.com/hwan-ajou/webgl-1.0.git</a:t>
            </a:r>
            <a:r>
              <a:rPr lang="en-US" altLang="ko-KR"/>
              <a:t> </a:t>
            </a:r>
            <a:endParaRPr lang="en-US" altLang="ko-KR" sz="13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3F5A7-4370-4F5A-85D5-6AAE2F27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r>
              <a:rPr lang="en-US" altLang="ko-KR" baseline="30000" dirty="0"/>
              <a:t> </a:t>
            </a:r>
            <a:r>
              <a:rPr lang="ko-KR" altLang="en-US" baseline="30000" dirty="0">
                <a:ea typeface="Noto Sans KR" panose="020B0200000000000000" pitchFamily="50" charset="-127"/>
              </a:rPr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469E-E362-4EE0-BDCB-58251C39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Graphics Pipeline Upgrade</a:t>
            </a:r>
          </a:p>
          <a:p>
            <a:r>
              <a:rPr lang="en-US" altLang="ko-KR"/>
              <a:t>Framebuffer Object </a:t>
            </a:r>
          </a:p>
          <a:p>
            <a:r>
              <a:rPr lang="en-US" altLang="ko-KR"/>
              <a:t>Renderbuffer Object</a:t>
            </a:r>
          </a:p>
          <a:p>
            <a:r>
              <a:rPr lang="en-US" altLang="ko-KR"/>
              <a:t>Render to RBO </a:t>
            </a:r>
            <a:r>
              <a:rPr lang="ko-KR" altLang="en-US">
                <a:ea typeface="Noto Sans KR" panose="020B0200000000000000" pitchFamily="50" charset="-127"/>
              </a:rPr>
              <a:t>프로그램</a:t>
            </a:r>
          </a:p>
          <a:p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FD2D1-C8BE-4738-9040-0CDF2861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02103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Graphics Pipeline Upgrade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A3FFF8-D09A-4326-B7CA-6459DAEF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C0215D-D65A-4EE9-B92A-F005CF11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02104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265D-D4A9-411D-8CF7-806D9AC8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Rendering </a:t>
            </a:r>
            <a:r>
              <a:rPr lang="ko-KR" altLang="en-US" dirty="0">
                <a:ea typeface="Noto Sans KR" panose="020B0200000000000000" pitchFamily="50" charset="-127"/>
              </a:rPr>
              <a:t>결과를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Texture Image</a:t>
            </a:r>
            <a:r>
              <a:rPr lang="ko-KR" altLang="en-US" dirty="0">
                <a:ea typeface="Noto Sans KR" panose="020B0200000000000000" pitchFamily="50" charset="-127"/>
              </a:rPr>
              <a:t>로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6EB2-82F5-4519-9883-B0C90F96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목표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방금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그린</a:t>
            </a:r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texture 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baseline="30000" dirty="0"/>
              <a:t>1 </a:t>
            </a:r>
            <a:r>
              <a:rPr lang="en-US" altLang="ko-KR" dirty="0"/>
              <a:t>draw an image</a:t>
            </a:r>
          </a:p>
          <a:p>
            <a:pPr lvl="1"/>
            <a:r>
              <a:rPr lang="en-US" altLang="ko-KR" baseline="30000" dirty="0"/>
              <a:t>2 </a:t>
            </a:r>
            <a:r>
              <a:rPr lang="en-US" altLang="ko-KR" dirty="0"/>
              <a:t>read the image</a:t>
            </a:r>
          </a:p>
          <a:p>
            <a:pPr lvl="1"/>
            <a:r>
              <a:rPr lang="en-US" altLang="ko-KR" baseline="30000" dirty="0"/>
              <a:t>3 </a:t>
            </a:r>
            <a:r>
              <a:rPr lang="en-US" altLang="ko-KR" dirty="0"/>
              <a:t>use the image as a texture</a:t>
            </a:r>
          </a:p>
          <a:p>
            <a:pPr lvl="1"/>
            <a:r>
              <a:rPr lang="en-US" altLang="ko-KR" baseline="30000" dirty="0"/>
              <a:t>4 </a:t>
            </a:r>
            <a:r>
              <a:rPr lang="en-US" altLang="ko-KR" dirty="0"/>
              <a:t>draw the final image</a:t>
            </a:r>
          </a:p>
          <a:p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1046BD7-E8B2-446C-B913-55A3D8819044}"/>
              </a:ext>
            </a:extLst>
          </p:cNvPr>
          <p:cNvGrpSpPr/>
          <p:nvPr/>
        </p:nvGrpSpPr>
        <p:grpSpPr>
          <a:xfrm>
            <a:off x="506517" y="1590449"/>
            <a:ext cx="8163375" cy="3140654"/>
            <a:chOff x="675356" y="2120598"/>
            <a:chExt cx="10884499" cy="41875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8026392-5F4B-4BCB-A817-4B3AAB8906AC}"/>
                </a:ext>
              </a:extLst>
            </p:cNvPr>
            <p:cNvGrpSpPr/>
            <p:nvPr/>
          </p:nvGrpSpPr>
          <p:grpSpPr>
            <a:xfrm>
              <a:off x="7982210" y="3927816"/>
              <a:ext cx="2402794" cy="2380321"/>
              <a:chOff x="6975865" y="4023210"/>
              <a:chExt cx="2085348" cy="2089234"/>
            </a:xfrm>
          </p:grpSpPr>
          <p:pic>
            <p:nvPicPr>
              <p:cNvPr id="6" name="Picture 4" descr="Child Watching Tv Images | Free Photos, PNG Stickers, Wallpapers &amp;  Backgrounds - rawpixel">
                <a:extLst>
                  <a:ext uri="{FF2B5EF4-FFF2-40B4-BE49-F238E27FC236}">
                    <a16:creationId xmlns:a16="http://schemas.microsoft.com/office/drawing/2014/main" id="{1766E25E-BA8A-4157-A925-E8BB5D5240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48978" y="4300209"/>
                <a:ext cx="1812235" cy="1812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48F70A-E22B-417C-9C55-CCF5CEBC5EC2}"/>
                  </a:ext>
                </a:extLst>
              </p:cNvPr>
              <p:cNvSpPr txBox="1"/>
              <p:nvPr/>
            </p:nvSpPr>
            <p:spPr>
              <a:xfrm>
                <a:off x="6975865" y="4023210"/>
                <a:ext cx="2085348" cy="2701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defTabSz="685800" latinLnBrk="1"/>
                <a:r>
                  <a:rPr lang="en-US" altLang="ko-KR" sz="450" dirty="0">
                    <a:solidFill>
                      <a:prstClr val="white">
                        <a:lumMod val="7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CC0, 2024.04.14</a:t>
                </a:r>
              </a:p>
              <a:p>
                <a:pPr algn="r" defTabSz="685800" latinLnBrk="1"/>
                <a:r>
                  <a:rPr lang="en-US" altLang="ko-KR" sz="450" dirty="0">
                    <a:solidFill>
                      <a:prstClr val="white">
                        <a:lumMod val="7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https://www.rawpixel.com/image/7675822/psd-face-person-vintage</a:t>
                </a:r>
                <a:endParaRPr lang="ko-KR" altLang="en-US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</p:grp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C4A8B6F0-FC8A-4EEF-80BA-4547D543CF40}"/>
                </a:ext>
              </a:extLst>
            </p:cNvPr>
            <p:cNvSpPr/>
            <p:nvPr/>
          </p:nvSpPr>
          <p:spPr>
            <a:xfrm>
              <a:off x="675356" y="4140834"/>
              <a:ext cx="3709107" cy="46521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 dirty="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9F55F6D-4A6F-4498-B6A8-AE839EE2AE10}"/>
                </a:ext>
              </a:extLst>
            </p:cNvPr>
            <p:cNvGrpSpPr/>
            <p:nvPr/>
          </p:nvGrpSpPr>
          <p:grpSpPr>
            <a:xfrm>
              <a:off x="1056837" y="3513309"/>
              <a:ext cx="2041365" cy="1601814"/>
              <a:chOff x="2405288" y="4203047"/>
              <a:chExt cx="2041365" cy="160181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0BB30CC-B7CA-472C-B65E-E6493DD79F4C}"/>
                  </a:ext>
                </a:extLst>
              </p:cNvPr>
              <p:cNvSpPr/>
              <p:nvPr/>
            </p:nvSpPr>
            <p:spPr>
              <a:xfrm>
                <a:off x="3294105" y="4617554"/>
                <a:ext cx="978881" cy="910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endParaRPr lang="ko-KR" altLang="en-US" sz="1350">
                  <a:solidFill>
                    <a:srgbClr val="0000FF">
                      <a:lumMod val="75000"/>
                    </a:srgbClr>
                  </a:solidFill>
                  <a:latin typeface="Source Sans 3"/>
                  <a:ea typeface="Noto Sans KR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AF50D25-9B03-4054-8EE0-F805E1DFEE80}"/>
                  </a:ext>
                </a:extLst>
              </p:cNvPr>
              <p:cNvGrpSpPr/>
              <p:nvPr/>
            </p:nvGrpSpPr>
            <p:grpSpPr>
              <a:xfrm>
                <a:off x="2405288" y="4696232"/>
                <a:ext cx="1848623" cy="1108629"/>
                <a:chOff x="8083001" y="4320472"/>
                <a:chExt cx="1848623" cy="1108629"/>
              </a:xfrm>
            </p:grpSpPr>
            <p:pic>
              <p:nvPicPr>
                <p:cNvPr id="14" name="그래픽 13">
                  <a:extLst>
                    <a:ext uri="{FF2B5EF4-FFF2-40B4-BE49-F238E27FC236}">
                      <a16:creationId xmlns:a16="http://schemas.microsoft.com/office/drawing/2014/main" id="{0D929CDE-4533-4A58-B428-182CB5060F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9351" y="4320472"/>
                  <a:ext cx="912273" cy="825342"/>
                </a:xfrm>
                <a:prstGeom prst="rect">
                  <a:avLst/>
                </a:prstGeom>
              </p:spPr>
            </p:pic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6823940-AA25-4FBD-9551-219A3B207E8E}"/>
                    </a:ext>
                  </a:extLst>
                </p:cNvPr>
                <p:cNvSpPr txBox="1"/>
                <p:nvPr/>
              </p:nvSpPr>
              <p:spPr bwMode="auto">
                <a:xfrm>
                  <a:off x="8083001" y="5121325"/>
                  <a:ext cx="1739484" cy="307776"/>
                </a:xfrm>
                <a:prstGeom prst="rect">
                  <a:avLst/>
                </a:prstGeom>
                <a:noFill/>
                <a:ln w="31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r" defTabSz="685800" latinLnBrk="1"/>
                  <a:r>
                    <a:rPr lang="en-US" altLang="ko-KR" sz="450" dirty="0">
                      <a:solidFill>
                        <a:prstClr val="white">
                          <a:lumMod val="75000"/>
                        </a:prstClr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cs typeface="Tahoma" panose="020B0604030504040204" pitchFamily="34" charset="0"/>
                      <a:sym typeface="Source Sans 3" panose="020B0303030403020204" pitchFamily="34" charset="0"/>
                    </a:rPr>
                    <a:t>CC0, 2022.02.04</a:t>
                  </a:r>
                </a:p>
                <a:p>
                  <a:pPr algn="r" defTabSz="685800" latinLnBrk="1"/>
                  <a:r>
                    <a:rPr lang="en-US" altLang="ko-KR" sz="450" dirty="0">
                      <a:solidFill>
                        <a:prstClr val="white">
                          <a:lumMod val="75000"/>
                        </a:prstClr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cs typeface="Tahoma" panose="020B0604030504040204" pitchFamily="34" charset="0"/>
                      <a:sym typeface="Source Sans 3" panose="020B0303030403020204" pitchFamily="34" charset="0"/>
                    </a:rPr>
                    <a:t>https://freesvg.org/dog-with-blue-eyes</a:t>
                  </a:r>
                  <a:endParaRPr lang="ko-KR" altLang="en-US" sz="450" dirty="0">
                    <a:solidFill>
                      <a:prstClr val="white">
                        <a:lumMod val="7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cs typeface="Tahoma" pitchFamily="34" charset="0"/>
                    <a:sym typeface="Source Sans 3" panose="020B0303030403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C919D3-716D-4F94-9E6B-64653CDE556A}"/>
                  </a:ext>
                </a:extLst>
              </p:cNvPr>
              <p:cNvSpPr txBox="1"/>
              <p:nvPr/>
            </p:nvSpPr>
            <p:spPr>
              <a:xfrm>
                <a:off x="3144588" y="4203047"/>
                <a:ext cx="130206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latinLnBrk="1"/>
                <a:r>
                  <a:rPr lang="en-US" altLang="ko-KR" sz="1350" dirty="0">
                    <a:solidFill>
                      <a:srgbClr val="0000FF">
                        <a:lumMod val="75000"/>
                      </a:srgb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back buffer</a:t>
                </a:r>
                <a:endParaRPr lang="ko-KR" altLang="en-US" sz="135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27A059-828D-4110-9FEA-CCB55BDEB562}"/>
                </a:ext>
              </a:extLst>
            </p:cNvPr>
            <p:cNvSpPr txBox="1"/>
            <p:nvPr/>
          </p:nvSpPr>
          <p:spPr>
            <a:xfrm>
              <a:off x="807795" y="4188777"/>
              <a:ext cx="109047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drawings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5528FF-059F-4C22-A031-D0E7BFB73793}"/>
                </a:ext>
              </a:extLst>
            </p:cNvPr>
            <p:cNvSpPr txBox="1"/>
            <p:nvPr/>
          </p:nvSpPr>
          <p:spPr>
            <a:xfrm>
              <a:off x="3023348" y="4188777"/>
              <a:ext cx="125076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read pixels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AD55AD-473D-4C87-A449-9254EEFA8D9E}"/>
                </a:ext>
              </a:extLst>
            </p:cNvPr>
            <p:cNvSpPr txBox="1"/>
            <p:nvPr/>
          </p:nvSpPr>
          <p:spPr>
            <a:xfrm>
              <a:off x="6630128" y="4481768"/>
              <a:ext cx="97505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CC8582-797F-4E3C-9F3E-3FE7EB8B6B43}"/>
                </a:ext>
              </a:extLst>
            </p:cNvPr>
            <p:cNvSpPr txBox="1"/>
            <p:nvPr/>
          </p:nvSpPr>
          <p:spPr>
            <a:xfrm>
              <a:off x="9992759" y="4666433"/>
              <a:ext cx="156709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display screen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51BAEB5-4B38-48A6-8DDD-6BDB47264291}"/>
                </a:ext>
              </a:extLst>
            </p:cNvPr>
            <p:cNvGrpSpPr/>
            <p:nvPr/>
          </p:nvGrpSpPr>
          <p:grpSpPr>
            <a:xfrm rot="2484542">
              <a:off x="9174380" y="4710945"/>
              <a:ext cx="333145" cy="309830"/>
              <a:chOff x="5558122" y="5100486"/>
              <a:chExt cx="978881" cy="910375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AC12CF8-B81D-45B5-BC39-2F024E33FE7C}"/>
                  </a:ext>
                </a:extLst>
              </p:cNvPr>
              <p:cNvSpPr/>
              <p:nvPr/>
            </p:nvSpPr>
            <p:spPr>
              <a:xfrm>
                <a:off x="5558122" y="5100486"/>
                <a:ext cx="978881" cy="910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endParaRPr lang="ko-KR" altLang="en-US" sz="1350">
                  <a:solidFill>
                    <a:prstClr val="white"/>
                  </a:solidFill>
                  <a:latin typeface="Source Sans 3"/>
                  <a:ea typeface="Noto Sans KR"/>
                </a:endParaRPr>
              </a:p>
            </p:txBody>
          </p:sp>
          <p:pic>
            <p:nvPicPr>
              <p:cNvPr id="24" name="그래픽 23">
                <a:extLst>
                  <a:ext uri="{FF2B5EF4-FFF2-40B4-BE49-F238E27FC236}">
                    <a16:creationId xmlns:a16="http://schemas.microsoft.com/office/drawing/2014/main" id="{D7DA65FE-8068-47F5-9726-D8D307F52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605655" y="5179164"/>
                <a:ext cx="912273" cy="825342"/>
              </a:xfrm>
              <a:prstGeom prst="rect">
                <a:avLst/>
              </a:prstGeom>
            </p:spPr>
          </p:pic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0022320-B40F-4BB0-A81F-FC9D141EE808}"/>
                </a:ext>
              </a:extLst>
            </p:cNvPr>
            <p:cNvSpPr/>
            <p:nvPr/>
          </p:nvSpPr>
          <p:spPr>
            <a:xfrm>
              <a:off x="4373495" y="4055028"/>
              <a:ext cx="1156625" cy="655949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RGBA data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B7F8D0-BFE9-4B8C-8BFD-81939C54F8C4}"/>
                </a:ext>
              </a:extLst>
            </p:cNvPr>
            <p:cNvSpPr txBox="1"/>
            <p:nvPr/>
          </p:nvSpPr>
          <p:spPr>
            <a:xfrm>
              <a:off x="4187014" y="3639790"/>
              <a:ext cx="155854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main memory</a:t>
              </a:r>
              <a:endParaRPr lang="ko-KR" altLang="en-US" sz="135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8EEF737-6E6C-4A28-A732-78E02D45C726}"/>
                </a:ext>
              </a:extLst>
            </p:cNvPr>
            <p:cNvGrpSpPr/>
            <p:nvPr/>
          </p:nvGrpSpPr>
          <p:grpSpPr>
            <a:xfrm>
              <a:off x="5745467" y="2120598"/>
              <a:ext cx="2320033" cy="1549969"/>
              <a:chOff x="2405288" y="4254892"/>
              <a:chExt cx="2320033" cy="1549969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C926400B-327A-4551-A608-AD5BFB2F0EFD}"/>
                  </a:ext>
                </a:extLst>
              </p:cNvPr>
              <p:cNvSpPr/>
              <p:nvPr/>
            </p:nvSpPr>
            <p:spPr>
              <a:xfrm>
                <a:off x="3294105" y="4617554"/>
                <a:ext cx="978881" cy="910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latinLnBrk="1"/>
                <a:endParaRPr lang="ko-KR" altLang="en-US" sz="1350">
                  <a:solidFill>
                    <a:prstClr val="white"/>
                  </a:solidFill>
                  <a:latin typeface="Source Sans 3"/>
                  <a:ea typeface="Noto Sans KR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E19A9DF-9AA2-4580-8BD1-0229F82892DC}"/>
                  </a:ext>
                </a:extLst>
              </p:cNvPr>
              <p:cNvGrpSpPr/>
              <p:nvPr/>
            </p:nvGrpSpPr>
            <p:grpSpPr>
              <a:xfrm>
                <a:off x="2405288" y="4696232"/>
                <a:ext cx="1848623" cy="1108629"/>
                <a:chOff x="8083001" y="4320472"/>
                <a:chExt cx="1848623" cy="1108629"/>
              </a:xfrm>
            </p:grpSpPr>
            <p:pic>
              <p:nvPicPr>
                <p:cNvPr id="33" name="그래픽 32">
                  <a:extLst>
                    <a:ext uri="{FF2B5EF4-FFF2-40B4-BE49-F238E27FC236}">
                      <a16:creationId xmlns:a16="http://schemas.microsoft.com/office/drawing/2014/main" id="{C745BC07-E9CC-4A52-8930-F9A10DDC04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19351" y="4320472"/>
                  <a:ext cx="912273" cy="825342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AB24A95-29A6-41C7-8771-C5691CA35BCF}"/>
                    </a:ext>
                  </a:extLst>
                </p:cNvPr>
                <p:cNvSpPr txBox="1"/>
                <p:nvPr/>
              </p:nvSpPr>
              <p:spPr bwMode="auto">
                <a:xfrm>
                  <a:off x="8083001" y="5121325"/>
                  <a:ext cx="1739484" cy="307776"/>
                </a:xfrm>
                <a:prstGeom prst="rect">
                  <a:avLst/>
                </a:prstGeom>
                <a:noFill/>
                <a:ln w="317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rtlCol="0">
                  <a:spAutoFit/>
                </a:bodyPr>
                <a:lstStyle/>
                <a:p>
                  <a:pPr algn="r" defTabSz="685800" latinLnBrk="1"/>
                  <a:r>
                    <a:rPr lang="en-US" altLang="ko-KR" sz="450" dirty="0">
                      <a:solidFill>
                        <a:prstClr val="white">
                          <a:lumMod val="85000"/>
                        </a:prstClr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cs typeface="Tahoma" panose="020B0604030504040204" pitchFamily="34" charset="0"/>
                      <a:sym typeface="Source Sans 3" panose="020B0303030403020204" pitchFamily="34" charset="0"/>
                    </a:rPr>
                    <a:t>CC0, 2022.02.04</a:t>
                  </a:r>
                </a:p>
                <a:p>
                  <a:pPr algn="r" defTabSz="685800" latinLnBrk="1"/>
                  <a:r>
                    <a:rPr lang="en-US" altLang="ko-KR" sz="450" dirty="0">
                      <a:solidFill>
                        <a:prstClr val="white">
                          <a:lumMod val="85000"/>
                        </a:prstClr>
                      </a:solidFill>
                      <a:latin typeface="Source Sans 3" panose="020B0303030403020204" pitchFamily="34" charset="0"/>
                      <a:ea typeface="Noto Sans KR" panose="020B0200000000000000" pitchFamily="50" charset="-127"/>
                      <a:cs typeface="Tahoma" panose="020B0604030504040204" pitchFamily="34" charset="0"/>
                      <a:sym typeface="Source Sans 3" panose="020B0303030403020204" pitchFamily="34" charset="0"/>
                    </a:rPr>
                    <a:t>https://freesvg.org/dog-with-blue-eyes</a:t>
                  </a:r>
                  <a:endParaRPr lang="ko-KR" altLang="en-US" sz="450" dirty="0">
                    <a:solidFill>
                      <a:prstClr val="white">
                        <a:lumMod val="8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cs typeface="Tahoma" pitchFamily="34" charset="0"/>
                    <a:sym typeface="Source Sans 3" panose="020B0303030403020204" pitchFamily="34" charset="0"/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0D870A-CC05-459C-B905-B44899C0964D}"/>
                  </a:ext>
                </a:extLst>
              </p:cNvPr>
              <p:cNvSpPr txBox="1"/>
              <p:nvPr/>
            </p:nvSpPr>
            <p:spPr>
              <a:xfrm>
                <a:off x="2959452" y="4254892"/>
                <a:ext cx="176586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800" latinLnBrk="1"/>
                <a:r>
                  <a:rPr lang="en-US" altLang="ko-KR" sz="1350" dirty="0">
                    <a:solidFill>
                      <a:srgbClr val="0000FF">
                        <a:lumMod val="75000"/>
                      </a:srgb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sym typeface="Source Sans 3" panose="020B0303030403020204" pitchFamily="34" charset="0"/>
                  </a:rPr>
                  <a:t>texture memory</a:t>
                </a:r>
                <a:endParaRPr lang="ko-KR" altLang="en-US" sz="135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endParaRPr>
              </a:p>
            </p:txBody>
          </p:sp>
        </p:grp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DE729CD0-8F67-4667-BF4B-FA79D87DAC98}"/>
                </a:ext>
              </a:extLst>
            </p:cNvPr>
            <p:cNvSpPr/>
            <p:nvPr/>
          </p:nvSpPr>
          <p:spPr>
            <a:xfrm>
              <a:off x="4580795" y="5028477"/>
              <a:ext cx="3709107" cy="465219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 dirty="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06244D-82B1-40A4-88AD-447D23BDE81E}"/>
                </a:ext>
              </a:extLst>
            </p:cNvPr>
            <p:cNvSpPr txBox="1"/>
            <p:nvPr/>
          </p:nvSpPr>
          <p:spPr>
            <a:xfrm>
              <a:off x="4713233" y="5076420"/>
              <a:ext cx="109047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drawings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8EE7155B-C1D8-4828-9995-C2FDB5319849}"/>
                </a:ext>
              </a:extLst>
            </p:cNvPr>
            <p:cNvCxnSpPr>
              <a:stCxn id="25" idx="3"/>
              <a:endCxn id="30" idx="1"/>
            </p:cNvCxnSpPr>
            <p:nvPr/>
          </p:nvCxnSpPr>
          <p:spPr bwMode="auto">
            <a:xfrm flipV="1">
              <a:off x="5530120" y="2938448"/>
              <a:ext cx="1104164" cy="1444555"/>
            </a:xfrm>
            <a:prstGeom prst="bentConnector3">
              <a:avLst/>
            </a:prstGeom>
            <a:solidFill>
              <a:srgbClr val="E6671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62B87C-DEAA-4C7E-BD35-EDF34037A203}"/>
                </a:ext>
              </a:extLst>
            </p:cNvPr>
            <p:cNvSpPr txBox="1"/>
            <p:nvPr/>
          </p:nvSpPr>
          <p:spPr>
            <a:xfrm>
              <a:off x="5144501" y="3033543"/>
              <a:ext cx="1366185" cy="40010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texImage2D</a:t>
              </a:r>
              <a:endParaRPr lang="ko-KR" altLang="en-US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EADFAE04-6388-4CF2-88ED-8F47009E2F68}"/>
                </a:ext>
              </a:extLst>
            </p:cNvPr>
            <p:cNvCxnSpPr>
              <a:cxnSpLocks/>
              <a:stCxn id="33" idx="3"/>
              <a:endCxn id="20" idx="0"/>
            </p:cNvCxnSpPr>
            <p:nvPr/>
          </p:nvCxnSpPr>
          <p:spPr bwMode="auto">
            <a:xfrm flipH="1">
              <a:off x="7117654" y="2974610"/>
              <a:ext cx="476436" cy="1507157"/>
            </a:xfrm>
            <a:prstGeom prst="bentConnector4">
              <a:avLst>
                <a:gd name="adj1" fmla="val -63975"/>
                <a:gd name="adj2" fmla="val 63690"/>
              </a:avLst>
            </a:prstGeom>
            <a:solidFill>
              <a:srgbClr val="E6671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AD5B1447-745D-4A83-8FA9-DA0E72B8FB48}"/>
                </a:ext>
              </a:extLst>
            </p:cNvPr>
            <p:cNvCxnSpPr>
              <a:stCxn id="20" idx="2"/>
            </p:cNvCxnSpPr>
            <p:nvPr/>
          </p:nvCxnSpPr>
          <p:spPr bwMode="auto">
            <a:xfrm rot="16200000" flipH="1">
              <a:off x="7514173" y="4485358"/>
              <a:ext cx="379209" cy="1172245"/>
            </a:xfrm>
            <a:prstGeom prst="bentConnector2">
              <a:avLst/>
            </a:prstGeom>
            <a:solidFill>
              <a:srgbClr val="E66714"/>
            </a:solidFill>
            <a:ln w="5715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200E762-F70B-47A9-8511-ACEAB691F054}"/>
                </a:ext>
              </a:extLst>
            </p:cNvPr>
            <p:cNvSpPr txBox="1"/>
            <p:nvPr/>
          </p:nvSpPr>
          <p:spPr>
            <a:xfrm>
              <a:off x="8276609" y="4186063"/>
              <a:ext cx="258019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back buffer / front buffer</a:t>
              </a:r>
              <a:endParaRPr lang="ko-KR" altLang="en-US" sz="135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8A94DC9A-929A-4185-BB81-0A01506F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02105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6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1CA3C428-18A3-429F-8FAF-73B2211B4B57}"/>
              </a:ext>
            </a:extLst>
          </p:cNvPr>
          <p:cNvGrpSpPr/>
          <p:nvPr/>
        </p:nvGrpSpPr>
        <p:grpSpPr>
          <a:xfrm>
            <a:off x="5333330" y="1557273"/>
            <a:ext cx="3593393" cy="2506950"/>
            <a:chOff x="7111107" y="2076364"/>
            <a:chExt cx="4791190" cy="33426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B7E2628-FCE9-4F35-B359-89A1EC887069}"/>
                </a:ext>
              </a:extLst>
            </p:cNvPr>
            <p:cNvSpPr/>
            <p:nvPr/>
          </p:nvSpPr>
          <p:spPr>
            <a:xfrm>
              <a:off x="10121796" y="2076364"/>
              <a:ext cx="1780500" cy="1620889"/>
            </a:xfrm>
            <a:prstGeom prst="rect">
              <a:avLst/>
            </a:prstGeom>
            <a:solidFill>
              <a:srgbClr val="E6F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F4153CB-E057-4D85-9F15-2B2C795085ED}"/>
                </a:ext>
              </a:extLst>
            </p:cNvPr>
            <p:cNvSpPr/>
            <p:nvPr/>
          </p:nvSpPr>
          <p:spPr>
            <a:xfrm>
              <a:off x="10119222" y="3773247"/>
              <a:ext cx="1780500" cy="1620889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ABE076-67C3-44C0-8CC2-1D5D6574FEFC}"/>
                </a:ext>
              </a:extLst>
            </p:cNvPr>
            <p:cNvSpPr/>
            <p:nvPr/>
          </p:nvSpPr>
          <p:spPr>
            <a:xfrm>
              <a:off x="7111107" y="3798075"/>
              <a:ext cx="2946795" cy="1620889"/>
            </a:xfrm>
            <a:prstGeom prst="rect">
              <a:avLst/>
            </a:prstGeom>
            <a:solidFill>
              <a:srgbClr val="FF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61314E41-BE3D-43D7-BC19-75466218967B}"/>
                </a:ext>
              </a:extLst>
            </p:cNvPr>
            <p:cNvCxnSpPr/>
            <p:nvPr/>
          </p:nvCxnSpPr>
          <p:spPr bwMode="auto">
            <a:xfrm>
              <a:off x="10090266" y="2249214"/>
              <a:ext cx="0" cy="3005959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C16E99B-9CD9-4D81-9A8B-6AEA3C37E4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11107" y="3743122"/>
              <a:ext cx="4791190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4B27885-78F3-42FA-8E9C-4B63EE1DBA24}"/>
                </a:ext>
              </a:extLst>
            </p:cNvPr>
            <p:cNvSpPr txBox="1"/>
            <p:nvPr/>
          </p:nvSpPr>
          <p:spPr>
            <a:xfrm>
              <a:off x="10579092" y="2089645"/>
              <a:ext cx="129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frame buffer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B3470F6-A67C-42CA-81F0-0BDE8725EB0D}"/>
                </a:ext>
              </a:extLst>
            </p:cNvPr>
            <p:cNvSpPr txBox="1"/>
            <p:nvPr/>
          </p:nvSpPr>
          <p:spPr>
            <a:xfrm>
              <a:off x="10446043" y="4969783"/>
              <a:ext cx="1415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main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5CBEA5-9C3D-46E9-B5EE-7DC2109B6FA1}"/>
                </a:ext>
              </a:extLst>
            </p:cNvPr>
            <p:cNvSpPr txBox="1"/>
            <p:nvPr/>
          </p:nvSpPr>
          <p:spPr>
            <a:xfrm>
              <a:off x="7301975" y="4960740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DEF14B-4440-44C0-86B0-972BCBC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Pipeline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Architecture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의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67EAE-EC16-4EC7-B54E-67EF36C4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목표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방금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그린</a:t>
            </a:r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texture 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</a:t>
            </a:r>
            <a:endParaRPr lang="en-US" altLang="ko-KR" dirty="0">
              <a:ea typeface="Noto Sans KR" panose="020B0200000000000000" pitchFamily="50" charset="-127"/>
            </a:endParaRPr>
          </a:p>
          <a:p>
            <a:r>
              <a:rPr lang="en-US" altLang="ko-KR" dirty="0"/>
              <a:t>before :</a:t>
            </a:r>
            <a:r>
              <a:rPr lang="ko-KR" altLang="en-US" dirty="0"/>
              <a:t> </a:t>
            </a:r>
            <a:r>
              <a:rPr lang="en-US" altLang="ko-KR" dirty="0"/>
              <a:t>read pixels from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physical framebuffers</a:t>
            </a:r>
          </a:p>
          <a:p>
            <a:pPr lvl="1"/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memory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공간의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구별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(physical) framebuffer</a:t>
            </a:r>
          </a:p>
          <a:p>
            <a:pPr lvl="1"/>
            <a:r>
              <a:rPr lang="en-US" altLang="ko-KR" dirty="0"/>
              <a:t>main memory</a:t>
            </a:r>
          </a:p>
          <a:p>
            <a:pPr lvl="1"/>
            <a:r>
              <a:rPr lang="en-US" altLang="ko-KR" dirty="0"/>
              <a:t>texture memory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A397C-CC07-40BB-A9EA-BC7294F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02106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0180F-8EBD-43A8-A2E4-923A6B5601BD}"/>
              </a:ext>
            </a:extLst>
          </p:cNvPr>
          <p:cNvSpPr/>
          <p:nvPr/>
        </p:nvSpPr>
        <p:spPr>
          <a:xfrm>
            <a:off x="2878507" y="2085694"/>
            <a:ext cx="972108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primitive assembly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DDF8B-5B3D-40C2-B1A4-EF55A950183D}"/>
              </a:ext>
            </a:extLst>
          </p:cNvPr>
          <p:cNvSpPr/>
          <p:nvPr/>
        </p:nvSpPr>
        <p:spPr>
          <a:xfrm>
            <a:off x="4059189" y="2085694"/>
            <a:ext cx="972108" cy="449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rasterization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D9E4A-80B8-4227-B010-47FCBFC502EB}"/>
              </a:ext>
            </a:extLst>
          </p:cNvPr>
          <p:cNvSpPr/>
          <p:nvPr/>
        </p:nvSpPr>
        <p:spPr>
          <a:xfrm>
            <a:off x="6534571" y="2085694"/>
            <a:ext cx="972108" cy="44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blend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589C4-641A-4E79-9BC3-43A69C95EEA3}"/>
              </a:ext>
            </a:extLst>
          </p:cNvPr>
          <p:cNvSpPr/>
          <p:nvPr/>
        </p:nvSpPr>
        <p:spPr>
          <a:xfrm>
            <a:off x="467545" y="2085694"/>
            <a:ext cx="972108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input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C5143-792E-4428-A211-6CFB1CF5F67C}"/>
              </a:ext>
            </a:extLst>
          </p:cNvPr>
          <p:cNvSpPr/>
          <p:nvPr/>
        </p:nvSpPr>
        <p:spPr>
          <a:xfrm>
            <a:off x="1687022" y="2085694"/>
            <a:ext cx="972108" cy="449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processing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3E8B1-F896-41BB-93C2-24593E92BC06}"/>
              </a:ext>
            </a:extLst>
          </p:cNvPr>
          <p:cNvSpPr/>
          <p:nvPr/>
        </p:nvSpPr>
        <p:spPr>
          <a:xfrm>
            <a:off x="5293380" y="2088430"/>
            <a:ext cx="972108" cy="449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fragment processing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DCD07B-C096-4544-91F9-5387FFF8FC74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1439653" y="2310242"/>
            <a:ext cx="24737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8364EA-23C2-46F2-BE8D-B4E86CB72076}"/>
              </a:ext>
            </a:extLst>
          </p:cNvPr>
          <p:cNvCxnSpPr>
            <a:stCxn id="11" idx="3"/>
            <a:endCxn id="7" idx="1"/>
          </p:cNvCxnSpPr>
          <p:nvPr/>
        </p:nvCxnSpPr>
        <p:spPr bwMode="auto">
          <a:xfrm>
            <a:off x="2659130" y="2310242"/>
            <a:ext cx="219377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D354C1-AF47-4099-A832-749D9591AB8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850615" y="2310242"/>
            <a:ext cx="208574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AA80D8-F3B9-4BC9-8BA0-BCEA6D110969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5031297" y="2310242"/>
            <a:ext cx="262083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061DE2-7F63-4C64-9978-9E4129125E47}"/>
              </a:ext>
            </a:extLst>
          </p:cNvPr>
          <p:cNvCxnSpPr>
            <a:stCxn id="12" idx="3"/>
            <a:endCxn id="9" idx="1"/>
          </p:cNvCxnSpPr>
          <p:nvPr/>
        </p:nvCxnSpPr>
        <p:spPr bwMode="auto">
          <a:xfrm flipV="1">
            <a:off x="6265488" y="2310242"/>
            <a:ext cx="269083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E8FFD1-1EE5-4CEC-8CBF-F6683F09FEC1}"/>
              </a:ext>
            </a:extLst>
          </p:cNvPr>
          <p:cNvSpPr/>
          <p:nvPr/>
        </p:nvSpPr>
        <p:spPr>
          <a:xfrm>
            <a:off x="7691781" y="2085694"/>
            <a:ext cx="972108" cy="44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(physical)</a:t>
            </a:r>
            <a:r>
              <a:rPr lang="ko-KR" altLang="en-US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 </a:t>
            </a:r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framebuffer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9962D8-ED9A-49E3-991E-2D5868F9847D}"/>
              </a:ext>
            </a:extLst>
          </p:cNvPr>
          <p:cNvCxnSpPr>
            <a:stCxn id="9" idx="3"/>
            <a:endCxn id="18" idx="1"/>
          </p:cNvCxnSpPr>
          <p:nvPr/>
        </p:nvCxnSpPr>
        <p:spPr bwMode="auto">
          <a:xfrm flipV="1">
            <a:off x="7506679" y="2310242"/>
            <a:ext cx="185102" cy="1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4CF7-ECC6-4BE7-B85C-0FAF12409CD2}"/>
              </a:ext>
            </a:extLst>
          </p:cNvPr>
          <p:cNvSpPr txBox="1"/>
          <p:nvPr/>
        </p:nvSpPr>
        <p:spPr>
          <a:xfrm>
            <a:off x="2824028" y="2554834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CD6A78-A316-428B-9D5D-65FEFFE0A806}"/>
              </a:ext>
            </a:extLst>
          </p:cNvPr>
          <p:cNvSpPr/>
          <p:nvPr/>
        </p:nvSpPr>
        <p:spPr>
          <a:xfrm>
            <a:off x="7691781" y="2924345"/>
            <a:ext cx="972108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image in </a:t>
            </a:r>
            <a:b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</a:br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main memory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95C52D-2841-4D5E-B1E8-B6806C08DB3C}"/>
              </a:ext>
            </a:extLst>
          </p:cNvPr>
          <p:cNvSpPr/>
          <p:nvPr/>
        </p:nvSpPr>
        <p:spPr>
          <a:xfrm>
            <a:off x="6085265" y="2924344"/>
            <a:ext cx="972108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 image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BD3E171-AD10-4CB8-B139-D149A2ED12D5}"/>
              </a:ext>
            </a:extLst>
          </p:cNvPr>
          <p:cNvCxnSpPr>
            <a:stCxn id="18" idx="2"/>
            <a:endCxn id="21" idx="0"/>
          </p:cNvCxnSpPr>
          <p:nvPr/>
        </p:nvCxnSpPr>
        <p:spPr bwMode="auto">
          <a:xfrm>
            <a:off x="8177835" y="2534790"/>
            <a:ext cx="0" cy="389555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26FD3B-4159-45CF-9032-76E43A4AC597}"/>
              </a:ext>
            </a:extLst>
          </p:cNvPr>
          <p:cNvCxnSpPr>
            <a:stCxn id="21" idx="1"/>
            <a:endCxn id="22" idx="3"/>
          </p:cNvCxnSpPr>
          <p:nvPr/>
        </p:nvCxnSpPr>
        <p:spPr bwMode="auto">
          <a:xfrm flipH="1" flipV="1">
            <a:off x="7057372" y="3148893"/>
            <a:ext cx="634409" cy="1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0B28B07-8ED0-4625-ACB7-D3D870033D3B}"/>
              </a:ext>
            </a:extLst>
          </p:cNvPr>
          <p:cNvCxnSpPr>
            <a:cxnSpLocks/>
            <a:stCxn id="22" idx="1"/>
            <a:endCxn id="12" idx="2"/>
          </p:cNvCxnSpPr>
          <p:nvPr/>
        </p:nvCxnSpPr>
        <p:spPr bwMode="auto">
          <a:xfrm rot="10800000">
            <a:off x="5779434" y="2537527"/>
            <a:ext cx="305831" cy="611366"/>
          </a:xfrm>
          <a:prstGeom prst="bentConnector2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368C90B-812A-44B0-B1B9-7E944D3350BE}"/>
              </a:ext>
            </a:extLst>
          </p:cNvPr>
          <p:cNvSpPr txBox="1"/>
          <p:nvPr/>
        </p:nvSpPr>
        <p:spPr>
          <a:xfrm>
            <a:off x="7761135" y="2591785"/>
            <a:ext cx="853119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read pixels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AC82E7-2AF5-41C3-BD5F-4007B681B688}"/>
              </a:ext>
            </a:extLst>
          </p:cNvPr>
          <p:cNvSpPr txBox="1"/>
          <p:nvPr/>
        </p:nvSpPr>
        <p:spPr>
          <a:xfrm>
            <a:off x="6908374" y="3409073"/>
            <a:ext cx="998991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 err="1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</a:t>
            </a:r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image 2D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E079E4-6ACF-4793-A1ED-09A3ECA7C9CC}"/>
              </a:ext>
            </a:extLst>
          </p:cNvPr>
          <p:cNvSpPr txBox="1"/>
          <p:nvPr/>
        </p:nvSpPr>
        <p:spPr>
          <a:xfrm>
            <a:off x="5461933" y="2576321"/>
            <a:ext cx="63511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20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C43FF62E-83B3-41FF-8A88-06E16F06ED0F}"/>
              </a:ext>
            </a:extLst>
          </p:cNvPr>
          <p:cNvGrpSpPr/>
          <p:nvPr/>
        </p:nvGrpSpPr>
        <p:grpSpPr>
          <a:xfrm>
            <a:off x="7849035" y="993577"/>
            <a:ext cx="1199367" cy="2969741"/>
            <a:chOff x="10465382" y="1356299"/>
            <a:chExt cx="1599156" cy="3959654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72DA32-8A06-4608-BA33-B5566D7CC1D4}"/>
                </a:ext>
              </a:extLst>
            </p:cNvPr>
            <p:cNvSpPr/>
            <p:nvPr/>
          </p:nvSpPr>
          <p:spPr>
            <a:xfrm>
              <a:off x="10483598" y="1402482"/>
              <a:ext cx="1425604" cy="1211033"/>
            </a:xfrm>
            <a:prstGeom prst="rect">
              <a:avLst/>
            </a:prstGeom>
            <a:solidFill>
              <a:srgbClr val="E6FF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A7461AC-BD7C-4808-8ACC-17DA9FF905C1}"/>
                </a:ext>
              </a:extLst>
            </p:cNvPr>
            <p:cNvSpPr/>
            <p:nvPr/>
          </p:nvSpPr>
          <p:spPr>
            <a:xfrm>
              <a:off x="10483599" y="2640877"/>
              <a:ext cx="1425603" cy="1150081"/>
            </a:xfrm>
            <a:prstGeom prst="rect">
              <a:avLst/>
            </a:prstGeom>
            <a:solidFill>
              <a:srgbClr val="F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848AC87-49E2-4A3D-B56D-FDAC2C49BADD}"/>
                </a:ext>
              </a:extLst>
            </p:cNvPr>
            <p:cNvSpPr/>
            <p:nvPr/>
          </p:nvSpPr>
          <p:spPr>
            <a:xfrm>
              <a:off x="10483599" y="3871188"/>
              <a:ext cx="1425604" cy="1435893"/>
            </a:xfrm>
            <a:prstGeom prst="rect">
              <a:avLst/>
            </a:prstGeom>
            <a:solidFill>
              <a:srgbClr val="FF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E4C71AB-AAB8-44AB-A963-1F4A81FAF1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2640877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7967A5-D16A-4702-BC30-890E9D6DA23A}"/>
                </a:ext>
              </a:extLst>
            </p:cNvPr>
            <p:cNvSpPr txBox="1"/>
            <p:nvPr/>
          </p:nvSpPr>
          <p:spPr>
            <a:xfrm>
              <a:off x="10661745" y="1356299"/>
              <a:ext cx="1291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frame buffer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490DB0-B7F1-42FF-9682-1DA0782AAFA9}"/>
                </a:ext>
              </a:extLst>
            </p:cNvPr>
            <p:cNvSpPr txBox="1"/>
            <p:nvPr/>
          </p:nvSpPr>
          <p:spPr>
            <a:xfrm>
              <a:off x="10595221" y="2592860"/>
              <a:ext cx="1415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main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4B525-1452-4886-8B83-24FBF62FBD55}"/>
                </a:ext>
              </a:extLst>
            </p:cNvPr>
            <p:cNvSpPr txBox="1"/>
            <p:nvPr/>
          </p:nvSpPr>
          <p:spPr>
            <a:xfrm>
              <a:off x="10465382" y="4946621"/>
              <a:ext cx="1599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FF0000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memory</a:t>
              </a:r>
              <a:endParaRPr lang="ko-KR" altLang="en-US" sz="1200" dirty="0">
                <a:solidFill>
                  <a:srgbClr val="FF0000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2816E95E-92F2-4E64-9A5A-9CB5B6F182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468665" y="3816465"/>
              <a:ext cx="1507202" cy="0"/>
            </a:xfrm>
            <a:prstGeom prst="line">
              <a:avLst/>
            </a:prstGeom>
            <a:solidFill>
              <a:srgbClr val="E66714"/>
            </a:solidFill>
            <a:ln w="28575" cap="flat" cmpd="sng" algn="ctr">
              <a:solidFill>
                <a:srgbClr val="7030A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DEF14B-4440-44C0-86B0-972BCBCE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Pipeline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Architecture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의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67EAE-EC16-4EC7-B54E-67EF36C4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목표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방금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그린</a:t>
            </a:r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texture 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</a:t>
            </a:r>
            <a:endParaRPr lang="en-US" altLang="ko-KR" dirty="0">
              <a:ea typeface="Noto Sans KR" panose="020B0200000000000000" pitchFamily="50" charset="-127"/>
            </a:endParaRPr>
          </a:p>
          <a:p>
            <a:r>
              <a:rPr lang="en-US" altLang="ko-KR" dirty="0"/>
              <a:t>after : introducing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frame-buffer object (FBO)</a:t>
            </a:r>
          </a:p>
          <a:p>
            <a:pPr lvl="1"/>
            <a:r>
              <a:rPr lang="en-US" altLang="ko-KR" dirty="0"/>
              <a:t>FBO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는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선택용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스위치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역할만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수행</a:t>
            </a:r>
            <a:r>
              <a:rPr lang="en-US" altLang="ko-KR" baseline="30000" dirty="0"/>
              <a:t> (memory </a:t>
            </a:r>
            <a:r>
              <a:rPr lang="ko-KR" altLang="en-US" baseline="30000" dirty="0">
                <a:ea typeface="Noto Sans KR" panose="020B0200000000000000" pitchFamily="50" charset="-127"/>
                <a:sym typeface="Noto Sans KR" panose="020B0200000000000000" pitchFamily="50" charset="-127"/>
              </a:rPr>
              <a:t>할당</a:t>
            </a:r>
            <a:r>
              <a:rPr lang="ko-KR" altLang="en-US" baseline="30000" dirty="0"/>
              <a:t> </a:t>
            </a:r>
            <a:r>
              <a:rPr lang="ko-KR" altLang="en-US" baseline="30000" dirty="0">
                <a:ea typeface="Noto Sans KR" panose="020B0200000000000000" pitchFamily="50" charset="-127"/>
                <a:sym typeface="Noto Sans KR" panose="020B0200000000000000" pitchFamily="50" charset="-127"/>
              </a:rPr>
              <a:t>없음</a:t>
            </a:r>
            <a:r>
              <a:rPr lang="en-US" altLang="ko-KR" baseline="30000" dirty="0"/>
              <a:t>)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FBO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에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ea typeface="Noto Sans KR" panose="020B0200000000000000" pitchFamily="50" charset="-127"/>
                <a:sym typeface="Noto Sans KR" panose="020B0200000000000000" pitchFamily="50" charset="-127"/>
              </a:rPr>
              <a:t>연결되는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  <a:p>
            <a:pPr lvl="1"/>
            <a:r>
              <a:rPr lang="en-US" altLang="ko-KR" dirty="0"/>
              <a:t>(physical) framebuffer</a:t>
            </a:r>
          </a:p>
          <a:p>
            <a:pPr lvl="1"/>
            <a:r>
              <a:rPr lang="en-US" altLang="ko-KR" dirty="0"/>
              <a:t>main memory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render buffer object</a:t>
            </a:r>
          </a:p>
          <a:p>
            <a:pPr lvl="1"/>
            <a:r>
              <a:rPr lang="en-US" altLang="ko-KR" dirty="0"/>
              <a:t>texture memory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A397C-CC07-40BB-A9EA-BC7294FA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02107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E8FFD1-1EE5-4CEC-8CBF-F6683F09FEC1}"/>
              </a:ext>
            </a:extLst>
          </p:cNvPr>
          <p:cNvSpPr/>
          <p:nvPr/>
        </p:nvSpPr>
        <p:spPr>
          <a:xfrm>
            <a:off x="7930298" y="1408359"/>
            <a:ext cx="852125" cy="4490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(physical) framebuffer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A9962D8-ED9A-49E3-991E-2D5868F9847D}"/>
              </a:ext>
            </a:extLst>
          </p:cNvPr>
          <p:cNvCxnSpPr>
            <a:cxnSpLocks/>
            <a:stCxn id="9" idx="3"/>
            <a:endCxn id="38" idx="1"/>
          </p:cNvCxnSpPr>
          <p:nvPr/>
        </p:nvCxnSpPr>
        <p:spPr bwMode="auto">
          <a:xfrm flipV="1">
            <a:off x="6565541" y="2310241"/>
            <a:ext cx="197050" cy="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B0180F-8EBD-43A8-A2E4-923A6B5601BD}"/>
              </a:ext>
            </a:extLst>
          </p:cNvPr>
          <p:cNvSpPr/>
          <p:nvPr/>
        </p:nvSpPr>
        <p:spPr>
          <a:xfrm>
            <a:off x="2565893" y="2085694"/>
            <a:ext cx="852125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primitive assembly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7DDF8B-5B3D-40C2-B1A4-EF55A950183D}"/>
              </a:ext>
            </a:extLst>
          </p:cNvPr>
          <p:cNvSpPr/>
          <p:nvPr/>
        </p:nvSpPr>
        <p:spPr>
          <a:xfrm>
            <a:off x="3615067" y="2085694"/>
            <a:ext cx="852125" cy="4490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rasterization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D9E4A-80B8-4227-B010-47FCBFC502EB}"/>
              </a:ext>
            </a:extLst>
          </p:cNvPr>
          <p:cNvSpPr/>
          <p:nvPr/>
        </p:nvSpPr>
        <p:spPr>
          <a:xfrm>
            <a:off x="5713416" y="2085694"/>
            <a:ext cx="852125" cy="44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blend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9589C4-641A-4E79-9BC3-43A69C95EEA3}"/>
              </a:ext>
            </a:extLst>
          </p:cNvPr>
          <p:cNvSpPr/>
          <p:nvPr/>
        </p:nvSpPr>
        <p:spPr>
          <a:xfrm>
            <a:off x="467545" y="2085694"/>
            <a:ext cx="852125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input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3C5143-792E-4428-A211-6CFB1CF5F67C}"/>
              </a:ext>
            </a:extLst>
          </p:cNvPr>
          <p:cNvSpPr/>
          <p:nvPr/>
        </p:nvSpPr>
        <p:spPr>
          <a:xfrm>
            <a:off x="1516719" y="2085694"/>
            <a:ext cx="852125" cy="4490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vertex</a:t>
            </a:r>
          </a:p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processing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33E8B1-F896-41BB-93C2-24593E92BC06}"/>
              </a:ext>
            </a:extLst>
          </p:cNvPr>
          <p:cNvSpPr/>
          <p:nvPr/>
        </p:nvSpPr>
        <p:spPr>
          <a:xfrm>
            <a:off x="4664242" y="2088430"/>
            <a:ext cx="852125" cy="449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fragment processing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9DCD07B-C096-4544-91F9-5387FFF8FC74}"/>
              </a:ext>
            </a:extLst>
          </p:cNvPr>
          <p:cNvCxnSpPr>
            <a:stCxn id="10" idx="3"/>
            <a:endCxn id="11" idx="1"/>
          </p:cNvCxnSpPr>
          <p:nvPr/>
        </p:nvCxnSpPr>
        <p:spPr bwMode="auto">
          <a:xfrm>
            <a:off x="1319670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18364EA-23C2-46F2-BE8D-B4E86CB72076}"/>
              </a:ext>
            </a:extLst>
          </p:cNvPr>
          <p:cNvCxnSpPr>
            <a:stCxn id="11" idx="3"/>
            <a:endCxn id="7" idx="1"/>
          </p:cNvCxnSpPr>
          <p:nvPr/>
        </p:nvCxnSpPr>
        <p:spPr bwMode="auto">
          <a:xfrm>
            <a:off x="2368844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6D354C1-AF47-4099-A832-749D9591AB88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3418018" y="2310242"/>
            <a:ext cx="197050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1AA80D8-F3B9-4BC9-8BA0-BCEA6D110969}"/>
              </a:ext>
            </a:extLst>
          </p:cNvPr>
          <p:cNvCxnSpPr>
            <a:stCxn id="8" idx="3"/>
            <a:endCxn id="12" idx="1"/>
          </p:cNvCxnSpPr>
          <p:nvPr/>
        </p:nvCxnSpPr>
        <p:spPr bwMode="auto">
          <a:xfrm>
            <a:off x="4467192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F061DE2-7F63-4C64-9978-9E4129125E47}"/>
              </a:ext>
            </a:extLst>
          </p:cNvPr>
          <p:cNvCxnSpPr>
            <a:stCxn id="12" idx="3"/>
            <a:endCxn id="9" idx="1"/>
          </p:cNvCxnSpPr>
          <p:nvPr/>
        </p:nvCxnSpPr>
        <p:spPr bwMode="auto">
          <a:xfrm flipV="1">
            <a:off x="5516367" y="2310242"/>
            <a:ext cx="197050" cy="2736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B34CF7-ECC6-4BE7-B85C-0FAF12409CD2}"/>
              </a:ext>
            </a:extLst>
          </p:cNvPr>
          <p:cNvSpPr txBox="1"/>
          <p:nvPr/>
        </p:nvSpPr>
        <p:spPr>
          <a:xfrm>
            <a:off x="2533177" y="2554834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CD6A78-A316-428B-9D5D-65FEFFE0A806}"/>
              </a:ext>
            </a:extLst>
          </p:cNvPr>
          <p:cNvSpPr/>
          <p:nvPr/>
        </p:nvSpPr>
        <p:spPr>
          <a:xfrm>
            <a:off x="7930299" y="2189775"/>
            <a:ext cx="864691" cy="449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RBO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95C52D-2841-4D5E-B1E8-B6806C08DB3C}"/>
              </a:ext>
            </a:extLst>
          </p:cNvPr>
          <p:cNvSpPr/>
          <p:nvPr/>
        </p:nvSpPr>
        <p:spPr>
          <a:xfrm>
            <a:off x="7930299" y="2971192"/>
            <a:ext cx="864691" cy="4490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texture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149F987-CA76-4D1D-A630-5870852CEC90}"/>
              </a:ext>
            </a:extLst>
          </p:cNvPr>
          <p:cNvSpPr/>
          <p:nvPr/>
        </p:nvSpPr>
        <p:spPr>
          <a:xfrm>
            <a:off x="6762590" y="2085693"/>
            <a:ext cx="852125" cy="449096"/>
          </a:xfrm>
          <a:prstGeom prst="rect">
            <a:avLst/>
          </a:prstGeom>
          <a:solidFill>
            <a:srgbClr val="FFE6FF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FBO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2C3A60C6-30DF-4438-B3DA-B7C2D4A79A72}"/>
              </a:ext>
            </a:extLst>
          </p:cNvPr>
          <p:cNvCxnSpPr>
            <a:cxnSpLocks/>
            <a:stCxn id="38" idx="3"/>
            <a:endCxn id="18" idx="1"/>
          </p:cNvCxnSpPr>
          <p:nvPr/>
        </p:nvCxnSpPr>
        <p:spPr bwMode="auto">
          <a:xfrm flipV="1">
            <a:off x="7614715" y="1632907"/>
            <a:ext cx="315584" cy="677334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CCB1078-0E07-4768-9FBB-33DB67A3E2DE}"/>
              </a:ext>
            </a:extLst>
          </p:cNvPr>
          <p:cNvCxnSpPr>
            <a:stCxn id="38" idx="3"/>
            <a:endCxn id="21" idx="1"/>
          </p:cNvCxnSpPr>
          <p:nvPr/>
        </p:nvCxnSpPr>
        <p:spPr bwMode="auto">
          <a:xfrm>
            <a:off x="7614715" y="2310241"/>
            <a:ext cx="315584" cy="10408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1472A0B-8695-4387-BF2F-57B451E3EF3B}"/>
              </a:ext>
            </a:extLst>
          </p:cNvPr>
          <p:cNvCxnSpPr>
            <a:stCxn id="38" idx="3"/>
            <a:endCxn id="22" idx="1"/>
          </p:cNvCxnSpPr>
          <p:nvPr/>
        </p:nvCxnSpPr>
        <p:spPr bwMode="auto">
          <a:xfrm>
            <a:off x="7614715" y="2310241"/>
            <a:ext cx="315584" cy="885499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0A4D712A-434C-4A45-AD03-D1C222535482}"/>
              </a:ext>
            </a:extLst>
          </p:cNvPr>
          <p:cNvCxnSpPr>
            <a:stCxn id="22" idx="2"/>
            <a:endCxn id="12" idx="2"/>
          </p:cNvCxnSpPr>
          <p:nvPr/>
        </p:nvCxnSpPr>
        <p:spPr bwMode="auto">
          <a:xfrm rot="5400000" flipH="1">
            <a:off x="6285094" y="1342737"/>
            <a:ext cx="882761" cy="3272340"/>
          </a:xfrm>
          <a:prstGeom prst="bentConnector3">
            <a:avLst>
              <a:gd name="adj1" fmla="val -19422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712E45A-68EA-43FF-ADEC-582925DF1D94}"/>
              </a:ext>
            </a:extLst>
          </p:cNvPr>
          <p:cNvSpPr txBox="1"/>
          <p:nvPr/>
        </p:nvSpPr>
        <p:spPr>
          <a:xfrm>
            <a:off x="4790822" y="2732707"/>
            <a:ext cx="635110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53F7A4-0614-4FE3-8E76-6187B67751C3}"/>
              </a:ext>
            </a:extLst>
          </p:cNvPr>
          <p:cNvSpPr txBox="1"/>
          <p:nvPr/>
        </p:nvSpPr>
        <p:spPr>
          <a:xfrm>
            <a:off x="7385987" y="2612995"/>
            <a:ext cx="497252" cy="27699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</a:t>
            </a:r>
            <a:endParaRPr lang="ko-KR" altLang="en-US" sz="120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50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biztripcru-2024A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F0000"/>
      </a:accent2>
      <a:accent3>
        <a:srgbClr val="00B05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40605">
      <a:majorFont>
        <a:latin typeface="Source Sans 3"/>
        <a:ea typeface="Noto Sans KR"/>
        <a:cs typeface=""/>
      </a:majorFont>
      <a:minorFont>
        <a:latin typeface="Source Sans 3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E66714"/>
        </a:solidFill>
        <a:ln w="57150" cap="flat" cmpd="sng" algn="ctr">
          <a:solidFill>
            <a:schemeClr val="accent4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05487F89-D8AA-49E2-BE0F-981F413E75C1}" vid="{B114011D-28F8-4F8A-83A2-11A19ED99EB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14352</TotalTime>
  <Words>1973</Words>
  <Application>Microsoft Office PowerPoint</Application>
  <PresentationFormat>화면 슬라이드 쇼(16:9)</PresentationFormat>
  <Paragraphs>478</Paragraphs>
  <Slides>34</Slides>
  <Notes>3</Notes>
  <HiddenSlides>0</HiddenSlides>
  <MMClips>4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Noto Sans KR</vt:lpstr>
      <vt:lpstr>AR HERMANN</vt:lpstr>
      <vt:lpstr>Neue Haas Grotesk Text Pro</vt:lpstr>
      <vt:lpstr>Source Sans Pro</vt:lpstr>
      <vt:lpstr>나눔고딕</vt:lpstr>
      <vt:lpstr>맑은 고딕</vt:lpstr>
      <vt:lpstr>Office Theme</vt:lpstr>
      <vt:lpstr>biztripcru-2024A</vt:lpstr>
      <vt:lpstr>PowerPoint 프레젠테이션</vt:lpstr>
      <vt:lpstr>PowerPoint 프레젠테이션</vt:lpstr>
      <vt:lpstr>PowerPoint 프레젠테이션</vt:lpstr>
      <vt:lpstr>WebGL 2 Tutorial (Part 3) – FBO, RBI</vt:lpstr>
      <vt:lpstr>Contents 내용</vt:lpstr>
      <vt:lpstr>Graphics Pipeline Upgrade</vt:lpstr>
      <vt:lpstr>Rendering 결과를 Texture Image로 사용</vt:lpstr>
      <vt:lpstr>Pipeline Architecture 의 수정</vt:lpstr>
      <vt:lpstr>Pipeline Architecture 의 수정</vt:lpstr>
      <vt:lpstr>기존의 framebuffer 사용</vt:lpstr>
      <vt:lpstr>Render to Texture</vt:lpstr>
      <vt:lpstr>Off-screen Rendering</vt:lpstr>
      <vt:lpstr>Framebuffer Object </vt:lpstr>
      <vt:lpstr>여러 개의 Framebuffer Object 사용 가능</vt:lpstr>
      <vt:lpstr>FBO Attachment Points</vt:lpstr>
      <vt:lpstr>FBO Scenarios</vt:lpstr>
      <vt:lpstr>WebGL functions</vt:lpstr>
      <vt:lpstr>Renderbuffer Object</vt:lpstr>
      <vt:lpstr>RBO</vt:lpstr>
      <vt:lpstr>WebGL functions</vt:lpstr>
      <vt:lpstr>WebGL functions</vt:lpstr>
      <vt:lpstr>Attaching RBO to FBO</vt:lpstr>
      <vt:lpstr>Attaching RBO to FBO</vt:lpstr>
      <vt:lpstr>Render to RBO 프로그램</vt:lpstr>
      <vt:lpstr>RBO로 전환할 프로그램 선택</vt:lpstr>
      <vt:lpstr>RBO를 화면에 보여줄 프로그램 선택</vt:lpstr>
      <vt:lpstr>rbo-color.js</vt:lpstr>
      <vt:lpstr>rbo-color.js</vt:lpstr>
      <vt:lpstr>rbo-color.js</vt:lpstr>
      <vt:lpstr>Your Challenge</vt:lpstr>
      <vt:lpstr>Contents 내용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130</cp:revision>
  <dcterms:created xsi:type="dcterms:W3CDTF">2017-03-17T07:48:16Z</dcterms:created>
  <dcterms:modified xsi:type="dcterms:W3CDTF">2025-09-07T05:31:21Z</dcterms:modified>
</cp:coreProperties>
</file>