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6" r:id="rId2"/>
  </p:sldMasterIdLst>
  <p:notesMasterIdLst>
    <p:notesMasterId r:id="rId32"/>
  </p:notesMasterIdLst>
  <p:sldIdLst>
    <p:sldId id="347" r:id="rId3"/>
    <p:sldId id="341" r:id="rId4"/>
    <p:sldId id="399" r:id="rId5"/>
    <p:sldId id="316" r:id="rId6"/>
    <p:sldId id="268" r:id="rId7"/>
    <p:sldId id="430" r:id="rId8"/>
    <p:sldId id="276" r:id="rId9"/>
    <p:sldId id="436" r:id="rId10"/>
    <p:sldId id="437" r:id="rId11"/>
    <p:sldId id="438" r:id="rId12"/>
    <p:sldId id="439" r:id="rId13"/>
    <p:sldId id="443" r:id="rId14"/>
    <p:sldId id="457" r:id="rId15"/>
    <p:sldId id="463" r:id="rId16"/>
    <p:sldId id="458" r:id="rId17"/>
    <p:sldId id="459" r:id="rId18"/>
    <p:sldId id="472" r:id="rId19"/>
    <p:sldId id="473" r:id="rId20"/>
    <p:sldId id="461" r:id="rId21"/>
    <p:sldId id="462" r:id="rId22"/>
    <p:sldId id="468" r:id="rId23"/>
    <p:sldId id="467" r:id="rId24"/>
    <p:sldId id="470" r:id="rId25"/>
    <p:sldId id="471" r:id="rId26"/>
    <p:sldId id="474" r:id="rId27"/>
    <p:sldId id="263" r:id="rId28"/>
    <p:sldId id="344" r:id="rId29"/>
    <p:sldId id="378" r:id="rId30"/>
    <p:sldId id="349" r:id="rId31"/>
  </p:sldIdLst>
  <p:sldSz cx="9144000" cy="5143500" type="screen16x9"/>
  <p:notesSz cx="6858000" cy="9144000"/>
  <p:custDataLst>
    <p:tags r:id="rId3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8075" autoAdjust="0"/>
  </p:normalViewPr>
  <p:slideViewPr>
    <p:cSldViewPr snapToGrid="0">
      <p:cViewPr varScale="1">
        <p:scale>
          <a:sx n="112" d="100"/>
          <a:sy n="112" d="100"/>
        </p:scale>
        <p:origin x="76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D05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M-2024A">
    <p:bg bwMode="auto">
      <p:bgPr>
        <a:solidFill>
          <a:srgbClr val="FF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DFC642F-780D-4172-A49F-DEDA3893C787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0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10783-F9FD-4CC8-9DF3-1A650AB36FC2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0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96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Y-2024A"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013B006-CC8F-4F80-AF2A-AD144F17FD44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CC97C5-9A02-42EC-9B78-8754C8C43B91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FF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940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-C-2024A">
    <p:bg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DC7240B-D069-4452-B8DA-9654F5B60CF5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2C4AE0-78CD-4316-81ED-DEFCC86B42E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15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-M-2024A">
    <p:bg>
      <p:bgPr>
        <a:solidFill>
          <a:srgbClr val="FF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0E6CEC08-FBB8-46BC-A2D1-626085CE9863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0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6CA85A5-B98A-4E96-8ABB-62DA183074E1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0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088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-Y-2024A"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4FA99F9-18A3-44C8-B51E-4D3FEC215B23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5F3651-3F5E-4922-BC98-D608B4849890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FF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1161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-C-2024A">
    <p:bg bwMode="gray">
      <p:bgPr>
        <a:gradFill>
          <a:gsLst>
            <a:gs pos="50000">
              <a:srgbClr val="F0FFFF"/>
            </a:gs>
            <a:gs pos="0">
              <a:srgbClr val="F0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4B66679-5F85-4639-A9AD-CA186F0A223B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902A4-93A9-4AE8-9C04-818004F8EA3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5146" y="4761726"/>
            <a:ext cx="4166755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978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-M-2024A">
    <p:bg bwMode="auto">
      <p:bgPr>
        <a:gradFill>
          <a:gsLst>
            <a:gs pos="50000">
              <a:srgbClr val="FFF0FF"/>
            </a:gs>
            <a:gs pos="0">
              <a:srgbClr val="FFF0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DFC642F-780D-4172-A49F-DEDA3893C787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0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C10783-F9FD-4CC8-9DF3-1A650AB36FC2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0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0203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-Y-2024A">
    <p:bg>
      <p:bgPr>
        <a:gradFill>
          <a:gsLst>
            <a:gs pos="50000">
              <a:srgbClr val="FFFFF0"/>
            </a:gs>
            <a:gs pos="0">
              <a:srgbClr val="FFFFF0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013B006-CC8F-4F80-AF2A-AD144F17FD44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FFF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7CC97C5-9A02-42EC-9B78-8754C8C43B91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FFFF0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1591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1694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2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B282B-A5FB-4772-9253-A892A3C7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B595F-CD2D-4949-8FBC-A725A30A1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843560"/>
            <a:ext cx="4166754" cy="37407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 marL="68580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 b="0"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07105-454A-4A59-9B93-D7E1E1A7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5145" y="843558"/>
            <a:ext cx="4166756" cy="3740776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F5A98-7DEC-4207-878E-24155EE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10A9E-484D-48A8-A243-CF0E255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62731-5B30-48BB-85C2-98E9FC3E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074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23912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BA468A-F082-491C-8CAB-C49D4CAF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27D5B6-6FA6-4421-AD36-0283455F8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84148-55D8-48A7-AB90-2E708051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61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2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E5A1-637E-4971-8725-AF0EEBD0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034DB2B-6ADD-4C41-920F-8107FBA3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C33686-3A23-4255-870B-661FE883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FF597E-6D44-4534-BB04-2CCDD557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01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92D05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ook-title">
    <p:bg bwMode="gray">
      <p:bgPr>
        <a:gradFill>
          <a:gsLst>
            <a:gs pos="50000">
              <a:srgbClr val="F0FFFF"/>
            </a:gs>
            <a:gs pos="0">
              <a:srgbClr val="F0FFFF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4B66679-5F85-4639-A9AD-CA186F0A223B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902A4-93A9-4AE8-9C04-818004F8EA3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767588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5146" y="4761726"/>
            <a:ext cx="4166755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3C4E9D10-8479-414C-9B82-B3AA6EF7E3DF}"/>
              </a:ext>
            </a:extLst>
          </p:cNvPr>
          <p:cNvSpPr txBox="1">
            <a:spLocks/>
          </p:cNvSpPr>
          <p:nvPr userDrawn="1"/>
        </p:nvSpPr>
        <p:spPr>
          <a:xfrm>
            <a:off x="324197" y="2853283"/>
            <a:ext cx="8657703" cy="177069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5000"/>
              </a:lnSpc>
              <a:spcBef>
                <a:spcPts val="10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●"/>
              <a:defRPr sz="2600" b="1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■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▶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◆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●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biz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trip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cru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.com</a:t>
            </a:r>
          </a:p>
          <a:p>
            <a:pPr marL="0" indent="0" algn="r">
              <a:buNone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© 2025. biz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trip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cru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.com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. All rights reserved.</a:t>
            </a:r>
          </a:p>
          <a:p>
            <a:pPr marL="0" indent="0" algn="r">
              <a:buNone/>
            </a:pPr>
            <a:endParaRPr lang="en-US" altLang="ko-KR" sz="135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algn="l">
              <a:buNone/>
            </a:pPr>
            <a:endParaRPr lang="en-US" altLang="ko-KR" sz="135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4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title">
    <p:bg bwMode="gray"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4B66679-5F85-4639-A9AD-CA186F0A223B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902A4-93A9-4AE8-9C04-818004F8EA3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767588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197" y="4767262"/>
            <a:ext cx="4377641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5146" y="4761726"/>
            <a:ext cx="4166755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695C551-F80A-40C8-97E2-8F8F04DB0647}"/>
              </a:ext>
            </a:extLst>
          </p:cNvPr>
          <p:cNvSpPr txBox="1">
            <a:spLocks/>
          </p:cNvSpPr>
          <p:nvPr userDrawn="1"/>
        </p:nvSpPr>
        <p:spPr>
          <a:xfrm>
            <a:off x="324197" y="2853284"/>
            <a:ext cx="8657703" cy="106557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5000"/>
              </a:lnSpc>
              <a:spcBef>
                <a:spcPts val="10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●"/>
              <a:defRPr sz="2600" b="1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■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▶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◆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5000"/>
              </a:lnSpc>
              <a:spcBef>
                <a:spcPts val="500"/>
              </a:spcBef>
              <a:buClr>
                <a:schemeClr val="accent2"/>
              </a:buClr>
              <a:buSzPct val="40000"/>
              <a:buFont typeface="Noto Sans KR" panose="020B0500000000000000" pitchFamily="34" charset="-127"/>
              <a:buChar char="●"/>
              <a:defRPr sz="2600" kern="1200">
                <a:solidFill>
                  <a:schemeClr val="tx1"/>
                </a:solidFill>
                <a:latin typeface="Source Sans 3" panose="020B0303030403020204" pitchFamily="34" charset="0"/>
                <a:ea typeface="Noto Sans KR" panose="020B0500000000000000" pitchFamily="34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Source Sans 3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biz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trip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cru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ko-KR" sz="1950" dirty="0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en-US" altLang="ko-KR" sz="1950" dirty="0">
                <a:solidFill>
                  <a:schemeClr val="accent1">
                    <a:lumMod val="75000"/>
                  </a:schemeClr>
                </a:solidFill>
              </a:rPr>
              <a:t>.com</a:t>
            </a:r>
          </a:p>
          <a:p>
            <a:pPr marL="0" indent="0" algn="r">
              <a:buNone/>
            </a:pP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© 2025. biz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trip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cru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@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en-US" altLang="ko-KR" sz="1500" dirty="0">
                <a:solidFill>
                  <a:schemeClr val="accent1">
                    <a:lumMod val="75000"/>
                  </a:schemeClr>
                </a:solidFill>
              </a:rPr>
              <a:t>.com</a:t>
            </a:r>
            <a:r>
              <a:rPr lang="en-US" altLang="ko-KR" sz="1500" dirty="0">
                <a:solidFill>
                  <a:schemeClr val="bg1">
                    <a:lumMod val="50000"/>
                  </a:schemeClr>
                </a:solidFill>
              </a:rPr>
              <a:t>. All rights reserved.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481A60E-319B-43EF-B7DB-04D50F764DF9}"/>
              </a:ext>
            </a:extLst>
          </p:cNvPr>
          <p:cNvGrpSpPr/>
          <p:nvPr userDrawn="1"/>
        </p:nvGrpSpPr>
        <p:grpSpPr>
          <a:xfrm>
            <a:off x="4604261" y="3803118"/>
            <a:ext cx="4276250" cy="738664"/>
            <a:chOff x="432262" y="5046523"/>
            <a:chExt cx="5701667" cy="98488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872505-AD9F-4840-A734-0D244320248C}"/>
                </a:ext>
              </a:extLst>
            </p:cNvPr>
            <p:cNvSpPr txBox="1"/>
            <p:nvPr userDrawn="1"/>
          </p:nvSpPr>
          <p:spPr>
            <a:xfrm>
              <a:off x="432262" y="5046523"/>
              <a:ext cx="5239042" cy="984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Noto Sans KR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	</a:t>
              </a:r>
              <a:r>
                <a:rPr lang="ko-KR" altLang="en-US" sz="1200" b="0" dirty="0" err="1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정참판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 err="1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양반댁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규수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큰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교자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타고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혼례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치른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ko-KR" altLang="en-US" sz="1200" b="0" dirty="0">
                  <a:solidFill>
                    <a:schemeClr val="accent4">
                      <a:lumMod val="7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sym typeface="Noto Sans KR" panose="020B0200000000000000" pitchFamily="50" charset="-127"/>
                </a:rPr>
                <a:t>날</a:t>
              </a:r>
              <a:endParaRPr lang="en-US" altLang="ko-KR" sz="1500" dirty="0">
                <a:solidFill>
                  <a:schemeClr val="accent4">
                    <a:lumMod val="75000"/>
                  </a:scheme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  <a:p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Source Sans 3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	</a:t>
              </a:r>
              <a:r>
                <a:rPr lang="en-US" altLang="ko-KR" sz="1200" b="0" dirty="0">
                  <a:solidFill>
                    <a:schemeClr val="accent4">
                      <a:lumMod val="7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The quick brown fox jumps over the lazy dog</a:t>
              </a:r>
              <a:endParaRPr lang="en-US" altLang="ko-KR" sz="1500" b="0" dirty="0">
                <a:solidFill>
                  <a:schemeClr val="accent4">
                    <a:lumMod val="75000"/>
                  </a:scheme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  <a:p>
              <a:r>
                <a:rPr lang="en-US" altLang="ko-KR" sz="1200" b="1" dirty="0">
                  <a:solidFill>
                    <a:schemeClr val="bg1">
                      <a:lumMod val="65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Source Serif 4</a:t>
              </a:r>
              <a:r>
                <a:rPr lang="en-US" altLang="ko-KR" sz="1500" dirty="0">
                  <a:solidFill>
                    <a:schemeClr val="bg1">
                      <a:lumMod val="50000"/>
                    </a:scheme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	</a:t>
              </a:r>
              <a:r>
                <a:rPr lang="en-US" altLang="ko-KR" sz="1200" b="0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Mathematical Notations O(</a:t>
              </a:r>
              <a:r>
                <a:rPr lang="en-US" altLang="ko-KR" sz="1200" b="0" i="1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</a:t>
              </a:r>
              <a:r>
                <a:rPr lang="en-US" altLang="ko-KR" sz="1200" b="0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 log </a:t>
              </a:r>
              <a:r>
                <a:rPr lang="en-US" altLang="ko-KR" sz="1200" b="0" i="1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n</a:t>
              </a:r>
              <a:r>
                <a:rPr lang="en-US" altLang="ko-KR" sz="1200" b="0" dirty="0">
                  <a:solidFill>
                    <a:schemeClr val="accent4">
                      <a:lumMod val="75000"/>
                    </a:schemeClr>
                  </a:solidFill>
                  <a:latin typeface="Source Serif 4" panose="02040603050405020204" pitchFamily="18" charset="0"/>
                  <a:ea typeface="Source Serif 4" panose="02040603050405020204" pitchFamily="18" charset="0"/>
                </a:rPr>
                <a:t>)</a:t>
              </a:r>
              <a:endParaRPr lang="en-US" altLang="ko-KR" sz="1500" dirty="0">
                <a:solidFill>
                  <a:schemeClr val="accent4">
                    <a:lumMod val="75000"/>
                  </a:schemeClr>
                </a:solidFill>
                <a:latin typeface="Source Serif 4" panose="02040603050405020204" pitchFamily="18" charset="0"/>
                <a:ea typeface="Source Serif 4" panose="02040603050405020204" pitchFamily="18" charset="0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2E68266-A57C-4604-BDC4-FE7DA922D1DD}"/>
                </a:ext>
              </a:extLst>
            </p:cNvPr>
            <p:cNvCxnSpPr/>
            <p:nvPr userDrawn="1"/>
          </p:nvCxnSpPr>
          <p:spPr>
            <a:xfrm>
              <a:off x="5651352" y="5783698"/>
              <a:ext cx="0" cy="144016"/>
            </a:xfrm>
            <a:prstGeom prst="line">
              <a:avLst/>
            </a:prstGeom>
            <a:ln w="38100">
              <a:solidFill>
                <a:srgbClr val="6666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862E5291-0840-4D04-9A89-8031F5D36B63}"/>
                </a:ext>
              </a:extLst>
            </p:cNvPr>
            <p:cNvCxnSpPr/>
            <p:nvPr userDrawn="1"/>
          </p:nvCxnSpPr>
          <p:spPr>
            <a:xfrm>
              <a:off x="6042797" y="5213189"/>
              <a:ext cx="0" cy="144016"/>
            </a:xfrm>
            <a:prstGeom prst="line">
              <a:avLst/>
            </a:prstGeom>
            <a:ln w="38100">
              <a:solidFill>
                <a:srgbClr val="6666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7A9A7BEF-FD89-421F-97B9-FF6E9707C41C}"/>
                </a:ext>
              </a:extLst>
            </p:cNvPr>
            <p:cNvCxnSpPr/>
            <p:nvPr userDrawn="1"/>
          </p:nvCxnSpPr>
          <p:spPr>
            <a:xfrm>
              <a:off x="6133929" y="5510516"/>
              <a:ext cx="0" cy="144016"/>
            </a:xfrm>
            <a:prstGeom prst="line">
              <a:avLst/>
            </a:prstGeom>
            <a:ln w="38100">
              <a:solidFill>
                <a:srgbClr val="6666FF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2874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280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2B282B-A5FB-4772-9253-A892A3C73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AB595F-CD2D-4949-8FBC-A725A30A1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7544" y="843558"/>
            <a:ext cx="4166754" cy="3740776"/>
          </a:xfrm>
        </p:spPr>
        <p:txBody>
          <a:bodyPr/>
          <a:lstStyle>
            <a:lvl1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A07105-454A-4A59-9B93-D7E1E1A7B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5145" y="843558"/>
            <a:ext cx="4166756" cy="3740775"/>
          </a:xfrm>
        </p:spPr>
        <p:txBody>
          <a:bodyPr/>
          <a:lstStyle>
            <a:lvl1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>
              <a:defRPr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F5A98-7DEC-4207-878E-24155EE4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410A9E-484D-48A8-A243-CF0E255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262731-5B30-48BB-85C2-98E9FC3EC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69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-W-2024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1A011-FDBA-4D83-8BC3-16AA7FE78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56A54-41E7-488D-8E13-C609B4CAA39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2pPr>
            <a:lvl3pPr marL="68580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3pPr>
            <a:lvl4pPr marL="102870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4pPr>
            <a:lvl5pPr marL="1371600" indent="0">
              <a:lnSpc>
                <a:spcPct val="100000"/>
              </a:lnSpc>
              <a:spcBef>
                <a:spcPts val="0"/>
              </a:spcBef>
              <a:buNone/>
              <a:defRPr sz="1500" b="0" baseline="0">
                <a:latin typeface="Source Sans 3" panose="020B0303030403020204" pitchFamily="34" charset="0"/>
                <a:ea typeface="Noto Sans KR" panose="020B0500000000000000" pitchFamily="34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1B49CE-F0FB-49E5-8AE3-D34BFFF2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D7AAB-1D20-409F-87F5-2BCF809E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2330E6-27E6-4E0D-A11A-0A0EB176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451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-C-2024A">
    <p:bg bwMode="gray">
      <p:bgPr>
        <a:solidFill>
          <a:srgbClr val="F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4B66679-5F85-4639-A9AD-CA186F0A223B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rgbClr val="F0FF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7902A4-93A9-4AE8-9C04-818004F8EA34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rgbClr val="F0FFFF"/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C34C38-BFAF-4937-B053-CA1E893E2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198" y="519522"/>
            <a:ext cx="8657704" cy="1368883"/>
          </a:xfrm>
        </p:spPr>
        <p:txBody>
          <a:bodyPr anchor="b"/>
          <a:lstStyle>
            <a:lvl1pPr algn="l">
              <a:defRPr sz="45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9B5D2-2AA9-4374-943F-DD820A8F0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7" y="2085696"/>
            <a:ext cx="8657703" cy="2430270"/>
          </a:xfrm>
        </p:spPr>
        <p:txBody>
          <a:bodyPr>
            <a:norm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100"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305CEE-47E8-4267-969C-B2AF9CE3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75F341-5872-40AD-A9BD-357BCA59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15146" y="4761726"/>
            <a:ext cx="4166755" cy="273844"/>
          </a:xfrm>
        </p:spPr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1C5049-B989-45E8-A5C5-7F7C944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93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u="none" kern="120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00B0F0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rgbClr val="92D050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06B17CD-5024-4FCB-8604-47F6597E39A2}"/>
              </a:ext>
            </a:extLst>
          </p:cNvPr>
          <p:cNvSpPr/>
          <p:nvPr userDrawn="1"/>
        </p:nvSpPr>
        <p:spPr>
          <a:xfrm>
            <a:off x="8981901" y="2571750"/>
            <a:ext cx="162100" cy="257175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1A7B4D-F1C4-4D70-90B6-A7B880F1D8B3}"/>
              </a:ext>
            </a:extLst>
          </p:cNvPr>
          <p:cNvSpPr/>
          <p:nvPr userDrawn="1"/>
        </p:nvSpPr>
        <p:spPr>
          <a:xfrm>
            <a:off x="1" y="0"/>
            <a:ext cx="162098" cy="257175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Source Sans 3" panose="020B0303030403020204" pitchFamily="34" charset="0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B9C357-9DC9-4292-80FC-8BBBFC8E9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198" y="141480"/>
            <a:ext cx="8657704" cy="585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AC26DE-50E7-49E8-8B63-56CD718E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5" y="843559"/>
            <a:ext cx="8514357" cy="3672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19932-3DD0-4B08-A407-504D93051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197" y="4767262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tint val="75000"/>
                  </a:schemeClr>
                </a:solidFill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B9F3AD-E3E1-43C3-B86A-FB7E888C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15146" y="4761726"/>
            <a:ext cx="41667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r>
              <a:rPr lang="en-US" altLang="ko-KR"/>
              <a:t>6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6969E-2AFF-4EBE-A18B-AB3DE1861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502" y="4767263"/>
            <a:ext cx="2057399" cy="2738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tint val="75000"/>
                  </a:schemeClr>
                </a:solidFill>
                <a:latin typeface="Source Sans 3" panose="020B0303030403020204" pitchFamily="34" charset="0"/>
                <a:ea typeface="Noto Sans KR" panose="020B0500000000000000" pitchFamily="34" charset="-127"/>
              </a:defRPr>
            </a:lvl1pPr>
          </a:lstStyle>
          <a:p>
            <a:fld id="{E3B38EA2-0874-4FFA-B7C1-4A7E9A1FF70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44DB3F4-45E7-424C-8B3C-5458E668CA18}"/>
              </a:ext>
            </a:extLst>
          </p:cNvPr>
          <p:cNvCxnSpPr>
            <a:cxnSpLocks/>
          </p:cNvCxnSpPr>
          <p:nvPr userDrawn="1"/>
        </p:nvCxnSpPr>
        <p:spPr>
          <a:xfrm>
            <a:off x="1" y="0"/>
            <a:ext cx="8981900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ED47015-9EA8-4FEF-BFAF-E5477619B891}"/>
              </a:ext>
            </a:extLst>
          </p:cNvPr>
          <p:cNvCxnSpPr>
            <a:cxnSpLocks/>
          </p:cNvCxnSpPr>
          <p:nvPr userDrawn="1"/>
        </p:nvCxnSpPr>
        <p:spPr>
          <a:xfrm>
            <a:off x="324198" y="5143500"/>
            <a:ext cx="8819803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65DB3B-8F57-48F2-A1DA-05BF112517E1}"/>
              </a:ext>
            </a:extLst>
          </p:cNvPr>
          <p:cNvCxnSpPr>
            <a:cxnSpLocks/>
          </p:cNvCxnSpPr>
          <p:nvPr userDrawn="1"/>
        </p:nvCxnSpPr>
        <p:spPr>
          <a:xfrm flipH="1">
            <a:off x="6924501" y="4538825"/>
            <a:ext cx="20574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329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</p:sldLayoutIdLst>
  <p:hf sldNum="0" hdr="0" dt="0"/>
  <p:txStyles>
    <p:titleStyle>
      <a:lvl1pPr algn="l" defTabSz="685800" rtl="0" eaLnBrk="1" fontAlgn="ctr" latinLnBrk="1" hangingPunct="1">
        <a:lnSpc>
          <a:spcPct val="90000"/>
        </a:lnSpc>
        <a:spcBef>
          <a:spcPct val="0"/>
        </a:spcBef>
        <a:buNone/>
        <a:defRPr sz="3000" b="1" kern="1200" baseline="0">
          <a:solidFill>
            <a:schemeClr val="accent1">
              <a:lumMod val="75000"/>
            </a:schemeClr>
          </a:solidFill>
          <a:latin typeface="Source Sans 3" panose="020B0303030403020204" pitchFamily="34" charset="0"/>
          <a:ea typeface="Noto Sans KR" panose="020B0200000000000000" pitchFamily="50" charset="-127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5000"/>
        </a:lnSpc>
        <a:spcBef>
          <a:spcPts val="750"/>
        </a:spcBef>
        <a:buClr>
          <a:schemeClr val="accent2"/>
        </a:buClr>
        <a:buSzPct val="40000"/>
        <a:buFont typeface="Noto Sans KR" panose="020B0500000000000000" pitchFamily="34" charset="-127"/>
        <a:buChar char="●"/>
        <a:defRPr sz="1950" b="1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1pPr>
      <a:lvl2pPr marL="514350" indent="-171450" algn="l" defTabSz="685800" rtl="0" eaLnBrk="1" latinLnBrk="1" hangingPunct="1">
        <a:lnSpc>
          <a:spcPct val="95000"/>
        </a:lnSpc>
        <a:spcBef>
          <a:spcPts val="375"/>
        </a:spcBef>
        <a:buClr>
          <a:schemeClr val="accent2"/>
        </a:buClr>
        <a:buSzPct val="40000"/>
        <a:buFont typeface="Noto Sans KR" panose="020B0500000000000000" pitchFamily="34" charset="-127"/>
        <a:buChar char="■"/>
        <a:defRPr sz="1950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2pPr>
      <a:lvl3pPr marL="857250" indent="-171450" algn="l" defTabSz="685800" rtl="0" eaLnBrk="1" latinLnBrk="1" hangingPunct="1">
        <a:lnSpc>
          <a:spcPct val="95000"/>
        </a:lnSpc>
        <a:spcBef>
          <a:spcPts val="375"/>
        </a:spcBef>
        <a:buClr>
          <a:schemeClr val="accent2"/>
        </a:buClr>
        <a:buSzPct val="40000"/>
        <a:buFont typeface="Noto Sans KR" panose="020B0500000000000000" pitchFamily="34" charset="-127"/>
        <a:buChar char="▶"/>
        <a:defRPr sz="1950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3pPr>
      <a:lvl4pPr marL="1200150" indent="-171450" algn="l" defTabSz="685800" rtl="0" eaLnBrk="1" latinLnBrk="1" hangingPunct="1">
        <a:lnSpc>
          <a:spcPct val="95000"/>
        </a:lnSpc>
        <a:spcBef>
          <a:spcPts val="375"/>
        </a:spcBef>
        <a:buClr>
          <a:schemeClr val="accent2"/>
        </a:buClr>
        <a:buSzPct val="40000"/>
        <a:buFont typeface="Noto Sans KR" panose="020B0500000000000000" pitchFamily="34" charset="-127"/>
        <a:buChar char="◆"/>
        <a:defRPr sz="1950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4pPr>
      <a:lvl5pPr marL="1543050" indent="-171450" algn="l" defTabSz="685800" rtl="0" eaLnBrk="1" latinLnBrk="1" hangingPunct="1">
        <a:lnSpc>
          <a:spcPct val="95000"/>
        </a:lnSpc>
        <a:spcBef>
          <a:spcPts val="375"/>
        </a:spcBef>
        <a:buClr>
          <a:schemeClr val="accent2"/>
        </a:buClr>
        <a:buSzPct val="40000"/>
        <a:buFont typeface="Noto Sans KR" panose="020B0500000000000000" pitchFamily="34" charset="-127"/>
        <a:buChar char="●"/>
        <a:defRPr sz="1950" kern="1200">
          <a:solidFill>
            <a:schemeClr val="tx1"/>
          </a:solidFill>
          <a:latin typeface="Source Sans 3" panose="020B0303030403020204" pitchFamily="34" charset="0"/>
          <a:ea typeface="Noto Sans KR" panose="020B0500000000000000" pitchFamily="34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Source Sans 3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Source Sans 3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Source Sans 3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Source Sans 3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1905" y="1657440"/>
            <a:ext cx="54599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000" dirty="0">
                <a:latin typeface="AR HERMANN" panose="02000000000000000000" pitchFamily="2" charset="0"/>
              </a:rPr>
              <a:t>o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AR HERMANN" panose="02000000000000000000" pitchFamily="2" charset="0"/>
              </a:rPr>
              <a:t>f</a:t>
            </a:r>
            <a:r>
              <a:rPr lang="en-US" altLang="ko-KR" sz="4000" dirty="0">
                <a:solidFill>
                  <a:srgbClr val="0070C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000" dirty="0">
                <a:latin typeface="AR HERMANN" panose="02000000000000000000" pitchFamily="2" charset="0"/>
              </a:rPr>
              <a:t>a</a:t>
            </a:r>
            <a:r>
              <a:rPr lang="en-US" altLang="ko-KR" sz="4000" dirty="0">
                <a:solidFill>
                  <a:srgbClr val="7030A0"/>
                </a:solidFill>
                <a:latin typeface="AR HERMANN" panose="02000000000000000000" pitchFamily="2" charset="0"/>
              </a:rPr>
              <a:t>r</a:t>
            </a:r>
            <a:r>
              <a:rPr lang="en-US" altLang="ko-KR" sz="4000" dirty="0">
                <a:latin typeface="AR HERMANN" panose="02000000000000000000" pitchFamily="2" charset="0"/>
              </a:rPr>
              <a:t>e 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oo</a:t>
            </a:r>
            <a:r>
              <a:rPr lang="en-US" altLang="ko-KR" sz="4000" dirty="0">
                <a:solidFill>
                  <a:srgbClr val="00B0F0"/>
                </a:solidFill>
                <a:latin typeface="AR HERMANN" panose="02000000000000000000" pitchFamily="2" charset="0"/>
              </a:rPr>
              <a:t>l</a:t>
            </a:r>
            <a:r>
              <a:rPr lang="en-US" altLang="ko-KR" sz="4000" dirty="0">
                <a:latin typeface="AR HERMANN" panose="02000000000000000000" pitchFamily="2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i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AR HERMANN" panose="02000000000000000000" pitchFamily="2" charset="0"/>
              </a:rPr>
              <a:t>m</a:t>
            </a:r>
            <a:r>
              <a:rPr lang="en-US" altLang="ko-KR" sz="4000" dirty="0">
                <a:latin typeface="AR HERMANN" panose="02000000000000000000" pitchFamily="2" charset="0"/>
              </a:rPr>
              <a:t>e</a:t>
            </a:r>
            <a:endParaRPr lang="ko-KR" altLang="en-US" sz="40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4705" y="1868423"/>
            <a:ext cx="895390" cy="91244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7" y="2490546"/>
            <a:ext cx="1185153" cy="2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FD79F-10A3-B8CF-AB8A-3042D83AD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4" y="1863502"/>
            <a:ext cx="917366" cy="91736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8200A-8E79-4931-BA35-46FCCF27DB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 to Texture </a:t>
            </a:r>
            <a:r>
              <a:rPr lang="ko-KR" altLang="en-US" dirty="0">
                <a:ea typeface="Noto Sans KR" panose="020B0200000000000000" pitchFamily="50" charset="-127"/>
              </a:rPr>
              <a:t>시나리오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A49B84-C545-447C-8646-DC6A62907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4193BF-48FC-407D-9728-299F7D71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02208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4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6265D-D4A9-411D-8CF7-806D9AC8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2</a:t>
            </a:r>
            <a:r>
              <a:rPr lang="ko-KR" altLang="en-US" dirty="0">
                <a:ea typeface="Noto Sans KR" panose="020B0200000000000000" pitchFamily="50" charset="-127"/>
              </a:rPr>
              <a:t>개의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en-US" altLang="ko-KR" dirty="0">
                <a:sym typeface="Source Sans 3" panose="020B0303030403020204" pitchFamily="34" charset="0"/>
              </a:rPr>
              <a:t>drawing pipeline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76EB2-82F5-4519-9883-B0C90F96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목표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방금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그린</a:t>
            </a:r>
            <a:r>
              <a:rPr lang="ko-KR" altLang="en-US" dirty="0"/>
              <a:t> </a:t>
            </a:r>
            <a:r>
              <a:rPr lang="en-US" altLang="ko-KR" dirty="0"/>
              <a:t>image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texture image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사용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baseline="30000" dirty="0"/>
              <a:t>0 </a:t>
            </a:r>
            <a:r>
              <a:rPr lang="en-US" altLang="ko-KR" dirty="0"/>
              <a:t>prepare everything !</a:t>
            </a:r>
          </a:p>
          <a:p>
            <a:pPr lvl="1"/>
            <a:r>
              <a:rPr lang="en-US" altLang="ko-KR" baseline="30000" dirty="0"/>
              <a:t>1 </a:t>
            </a:r>
            <a:r>
              <a:rPr lang="en-US" altLang="ko-KR" dirty="0"/>
              <a:t>draw an image to the texture</a:t>
            </a:r>
          </a:p>
          <a:p>
            <a:pPr lvl="1"/>
            <a:r>
              <a:rPr lang="en-US" altLang="ko-KR" baseline="30000" dirty="0"/>
              <a:t>2 </a:t>
            </a:r>
            <a:r>
              <a:rPr lang="en-US" altLang="ko-KR" dirty="0"/>
              <a:t>draw the texture on the screen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026392-5F4B-4BCB-A817-4B3AAB8906AC}"/>
              </a:ext>
            </a:extLst>
          </p:cNvPr>
          <p:cNvGrpSpPr/>
          <p:nvPr/>
        </p:nvGrpSpPr>
        <p:grpSpPr>
          <a:xfrm>
            <a:off x="5986657" y="2945862"/>
            <a:ext cx="1802096" cy="1785241"/>
            <a:chOff x="6975865" y="4023210"/>
            <a:chExt cx="2085348" cy="2089234"/>
          </a:xfrm>
        </p:grpSpPr>
        <p:pic>
          <p:nvPicPr>
            <p:cNvPr id="6" name="Picture 4" descr="Child Watching Tv Images | Free Photos, PNG Stickers, Wallpapers &amp;  Backgrounds - rawpixel">
              <a:extLst>
                <a:ext uri="{FF2B5EF4-FFF2-40B4-BE49-F238E27FC236}">
                  <a16:creationId xmlns:a16="http://schemas.microsoft.com/office/drawing/2014/main" id="{1766E25E-BA8A-4157-A925-E8BB5D5240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978" y="4300209"/>
              <a:ext cx="1812235" cy="1812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8F70A-E22B-417C-9C55-CCF5CEBC5EC2}"/>
                </a:ext>
              </a:extLst>
            </p:cNvPr>
            <p:cNvSpPr txBox="1"/>
            <p:nvPr/>
          </p:nvSpPr>
          <p:spPr>
            <a:xfrm>
              <a:off x="6975865" y="4023210"/>
              <a:ext cx="2085348" cy="270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CC0, 2024.04.14</a:t>
              </a:r>
            </a:p>
            <a:p>
              <a:pPr algn="r"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https://www.rawpixel.com/image/7675822/psd-face-person-vintage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C4A8B6F0-FC8A-4EEF-80BA-4547D543CF40}"/>
              </a:ext>
            </a:extLst>
          </p:cNvPr>
          <p:cNvSpPr/>
          <p:nvPr/>
        </p:nvSpPr>
        <p:spPr>
          <a:xfrm>
            <a:off x="785881" y="2755232"/>
            <a:ext cx="2781830" cy="34891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 dirty="0">
              <a:solidFill>
                <a:prstClr val="white"/>
              </a:solidFill>
              <a:latin typeface="Source Sans 3"/>
              <a:ea typeface="Noto Sans KR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7A059-828D-4110-9FEA-CCB55BDEB562}"/>
              </a:ext>
            </a:extLst>
          </p:cNvPr>
          <p:cNvSpPr txBox="1"/>
          <p:nvPr/>
        </p:nvSpPr>
        <p:spPr>
          <a:xfrm>
            <a:off x="876897" y="2792131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drawings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D55AD-473D-4C87-A449-9254EEFA8D9E}"/>
              </a:ext>
            </a:extLst>
          </p:cNvPr>
          <p:cNvSpPr txBox="1"/>
          <p:nvPr/>
        </p:nvSpPr>
        <p:spPr>
          <a:xfrm>
            <a:off x="4654090" y="3381559"/>
            <a:ext cx="7312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C8582-797F-4E3C-9F3E-3FE7EB8B6B43}"/>
              </a:ext>
            </a:extLst>
          </p:cNvPr>
          <p:cNvSpPr txBox="1"/>
          <p:nvPr/>
        </p:nvSpPr>
        <p:spPr>
          <a:xfrm>
            <a:off x="7494570" y="3499825"/>
            <a:ext cx="11753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display screen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51BAEB5-4B38-48A6-8DDD-6BDB47264291}"/>
              </a:ext>
            </a:extLst>
          </p:cNvPr>
          <p:cNvGrpSpPr/>
          <p:nvPr/>
        </p:nvGrpSpPr>
        <p:grpSpPr>
          <a:xfrm rot="2484542">
            <a:off x="6880785" y="3533209"/>
            <a:ext cx="249859" cy="232373"/>
            <a:chOff x="5558122" y="5100486"/>
            <a:chExt cx="978881" cy="910375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AC12CF8-B81D-45B5-BC39-2F024E33FE7C}"/>
                </a:ext>
              </a:extLst>
            </p:cNvPr>
            <p:cNvSpPr/>
            <p:nvPr/>
          </p:nvSpPr>
          <p:spPr>
            <a:xfrm>
              <a:off x="5558122" y="5100486"/>
              <a:ext cx="978881" cy="910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pic>
          <p:nvPicPr>
            <p:cNvPr id="24" name="그래픽 23">
              <a:extLst>
                <a:ext uri="{FF2B5EF4-FFF2-40B4-BE49-F238E27FC236}">
                  <a16:creationId xmlns:a16="http://schemas.microsoft.com/office/drawing/2014/main" id="{D7DA65FE-8068-47F5-9726-D8D307F52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05655" y="5179164"/>
              <a:ext cx="912273" cy="82534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8EEF737-6E6C-4A28-A732-78E02D45C726}"/>
              </a:ext>
            </a:extLst>
          </p:cNvPr>
          <p:cNvGrpSpPr/>
          <p:nvPr/>
        </p:nvGrpSpPr>
        <p:grpSpPr>
          <a:xfrm>
            <a:off x="2920441" y="2345200"/>
            <a:ext cx="1589342" cy="1162477"/>
            <a:chOff x="2405288" y="4254892"/>
            <a:chExt cx="2119122" cy="1549969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926400B-327A-4551-A608-AD5BFB2F0EFD}"/>
                </a:ext>
              </a:extLst>
            </p:cNvPr>
            <p:cNvSpPr/>
            <p:nvPr/>
          </p:nvSpPr>
          <p:spPr>
            <a:xfrm>
              <a:off x="3294105" y="4617554"/>
              <a:ext cx="978881" cy="9103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endParaRPr lang="ko-KR" altLang="en-US" sz="1350">
                <a:solidFill>
                  <a:prstClr val="white"/>
                </a:solidFill>
                <a:latin typeface="Source Sans 3"/>
                <a:ea typeface="Noto Sans KR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E19A9DF-9AA2-4580-8BD1-0229F82892DC}"/>
                </a:ext>
              </a:extLst>
            </p:cNvPr>
            <p:cNvGrpSpPr/>
            <p:nvPr/>
          </p:nvGrpSpPr>
          <p:grpSpPr>
            <a:xfrm>
              <a:off x="2405288" y="4696232"/>
              <a:ext cx="1848623" cy="1108629"/>
              <a:chOff x="8083001" y="4320472"/>
              <a:chExt cx="1848623" cy="1108629"/>
            </a:xfrm>
          </p:grpSpPr>
          <p:pic>
            <p:nvPicPr>
              <p:cNvPr id="33" name="그래픽 32">
                <a:extLst>
                  <a:ext uri="{FF2B5EF4-FFF2-40B4-BE49-F238E27FC236}">
                    <a16:creationId xmlns:a16="http://schemas.microsoft.com/office/drawing/2014/main" id="{C745BC07-E9CC-4A52-8930-F9A10DDC0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019351" y="4320472"/>
                <a:ext cx="912273" cy="825342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AB24A95-29A6-41C7-8771-C5691CA35BCF}"/>
                  </a:ext>
                </a:extLst>
              </p:cNvPr>
              <p:cNvSpPr txBox="1"/>
              <p:nvPr/>
            </p:nvSpPr>
            <p:spPr bwMode="auto">
              <a:xfrm>
                <a:off x="8083001" y="5121325"/>
                <a:ext cx="1739484" cy="307776"/>
              </a:xfrm>
              <a:prstGeom prst="rect">
                <a:avLst/>
              </a:prstGeom>
              <a:noFill/>
              <a:ln w="3175" algn="ctr">
                <a:noFill/>
                <a:miter lim="800000"/>
                <a:headEnd/>
                <a:tailEnd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r" defTabSz="685800" latinLnBrk="1"/>
                <a:r>
                  <a:rPr lang="en-US" altLang="ko-KR" sz="450" dirty="0">
                    <a:solidFill>
                      <a:prstClr val="white">
                        <a:lumMod val="85000"/>
                      </a:prst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cs typeface="Tahoma" panose="020B0604030504040204" pitchFamily="34" charset="0"/>
                    <a:sym typeface="Source Sans 3" panose="020B0303030403020204" pitchFamily="34" charset="0"/>
                  </a:rPr>
                  <a:t>CC0, 2022.02.04</a:t>
                </a:r>
              </a:p>
              <a:p>
                <a:pPr algn="r" defTabSz="685800" latinLnBrk="1"/>
                <a:r>
                  <a:rPr lang="en-US" altLang="ko-KR" sz="450" dirty="0">
                    <a:solidFill>
                      <a:prstClr val="white">
                        <a:lumMod val="85000"/>
                      </a:prstClr>
                    </a:solidFill>
                    <a:latin typeface="Source Sans 3" panose="020B0303030403020204" pitchFamily="34" charset="0"/>
                    <a:ea typeface="Noto Sans KR" panose="020B0200000000000000" pitchFamily="50" charset="-127"/>
                    <a:cs typeface="Tahoma" panose="020B0604030504040204" pitchFamily="34" charset="0"/>
                    <a:sym typeface="Source Sans 3" panose="020B0303030403020204" pitchFamily="34" charset="0"/>
                  </a:rPr>
                  <a:t>https://freesvg.org/dog-with-blue-eyes</a:t>
                </a:r>
                <a:endParaRPr lang="ko-KR" altLang="en-US" sz="450" dirty="0">
                  <a:solidFill>
                    <a:prstClr val="white">
                      <a:lumMod val="8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itchFamily="34" charset="0"/>
                  <a:sym typeface="Source Sans 3" panose="020B0303030403020204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0D870A-CC05-459C-B905-B44899C0964D}"/>
                </a:ext>
              </a:extLst>
            </p:cNvPr>
            <p:cNvSpPr txBox="1"/>
            <p:nvPr/>
          </p:nvSpPr>
          <p:spPr>
            <a:xfrm>
              <a:off x="2959452" y="4254892"/>
              <a:ext cx="15649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350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texture object</a:t>
              </a:r>
              <a:endParaRPr lang="ko-KR" altLang="en-US" sz="135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DE729CD0-8F67-4667-BF4B-FA79D87DAC98}"/>
              </a:ext>
            </a:extLst>
          </p:cNvPr>
          <p:cNvSpPr/>
          <p:nvPr/>
        </p:nvSpPr>
        <p:spPr>
          <a:xfrm>
            <a:off x="3435597" y="3771358"/>
            <a:ext cx="2781830" cy="348914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 dirty="0">
              <a:solidFill>
                <a:prstClr val="white"/>
              </a:solidFill>
              <a:latin typeface="Source Sans 3"/>
              <a:ea typeface="Noto Sans KR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06244D-82B1-40A4-88AD-447D23BDE81E}"/>
              </a:ext>
            </a:extLst>
          </p:cNvPr>
          <p:cNvSpPr txBox="1"/>
          <p:nvPr/>
        </p:nvSpPr>
        <p:spPr>
          <a:xfrm>
            <a:off x="3534925" y="3807315"/>
            <a:ext cx="81785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drawings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ADFAE04-6388-4CF2-88ED-8F47009E2F68}"/>
              </a:ext>
            </a:extLst>
          </p:cNvPr>
          <p:cNvCxnSpPr>
            <a:cxnSpLocks/>
            <a:stCxn id="33" idx="3"/>
            <a:endCxn id="20" idx="0"/>
          </p:cNvCxnSpPr>
          <p:nvPr/>
        </p:nvCxnSpPr>
        <p:spPr bwMode="auto">
          <a:xfrm>
            <a:off x="4306909" y="2985709"/>
            <a:ext cx="712826" cy="395850"/>
          </a:xfrm>
          <a:prstGeom prst="bentConnector2">
            <a:avLst/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AD5B1447-745D-4A83-8FA9-DA0E72B8FB48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 bwMode="auto">
          <a:xfrm rot="16200000" flipH="1">
            <a:off x="5483610" y="3217766"/>
            <a:ext cx="275189" cy="1202938"/>
          </a:xfrm>
          <a:prstGeom prst="bentConnector2">
            <a:avLst/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200E762-F70B-47A9-8511-ACEAB691F054}"/>
              </a:ext>
            </a:extLst>
          </p:cNvPr>
          <p:cNvSpPr txBox="1"/>
          <p:nvPr/>
        </p:nvSpPr>
        <p:spPr>
          <a:xfrm>
            <a:off x="6207456" y="3139547"/>
            <a:ext cx="1935145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back buffer / front buffer</a:t>
            </a:r>
            <a:endParaRPr lang="ko-KR" altLang="en-US" sz="135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21937B-D92C-4AED-8C01-B54211EF59EE}"/>
              </a:ext>
            </a:extLst>
          </p:cNvPr>
          <p:cNvSpPr txBox="1"/>
          <p:nvPr/>
        </p:nvSpPr>
        <p:spPr>
          <a:xfrm>
            <a:off x="722157" y="2444034"/>
            <a:ext cx="214193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500" b="1" baseline="300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1 </a:t>
            </a:r>
            <a:r>
              <a:rPr lang="en-US" altLang="ko-KR" sz="150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FBO : render-to-texture</a:t>
            </a:r>
            <a:endParaRPr lang="ko-KR" altLang="en-US" sz="1500" b="1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98D611-12CB-48BC-A6C3-8AB9F498771C}"/>
              </a:ext>
            </a:extLst>
          </p:cNvPr>
          <p:cNvSpPr txBox="1"/>
          <p:nvPr/>
        </p:nvSpPr>
        <p:spPr>
          <a:xfrm>
            <a:off x="2325291" y="3555763"/>
            <a:ext cx="2379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500" b="1" baseline="300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2 </a:t>
            </a:r>
            <a:r>
              <a:rPr lang="en-US" altLang="ko-KR" sz="1500" b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FBO : physical framebuffer</a:t>
            </a:r>
            <a:endParaRPr lang="ko-KR" altLang="en-US" sz="1500" b="1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A98B702-0BCB-4D47-AB0E-36C07B18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02209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4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D2BD5-E0B5-4938-963A-90C4502A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RBO</a:t>
            </a:r>
            <a:r>
              <a:rPr lang="ko-KR" altLang="en-US" dirty="0">
                <a:ea typeface="Noto Sans KR" panose="020B0200000000000000" pitchFamily="50" charset="-127"/>
              </a:rPr>
              <a:t>로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전환할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프로그램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9DE02-CBD2-4EB4-9426-D7BA19A753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rot-two-obj.js</a:t>
            </a:r>
          </a:p>
          <a:p>
            <a:pPr lvl="1"/>
            <a:r>
              <a:rPr lang="en-US" altLang="ko-KR" dirty="0"/>
              <a:t>rotating</a:t>
            </a:r>
            <a:r>
              <a:rPr lang="ko-KR" altLang="en-US" dirty="0"/>
              <a:t> </a:t>
            </a:r>
            <a:r>
              <a:rPr lang="en-US" altLang="ko-KR" dirty="0"/>
              <a:t>two</a:t>
            </a:r>
            <a:r>
              <a:rPr lang="ko-KR" altLang="en-US" dirty="0"/>
              <a:t> </a:t>
            </a:r>
            <a:r>
              <a:rPr lang="en-US" altLang="ko-KR" dirty="0"/>
              <a:t>objects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29C51-85BC-480F-BB01-D9D5567B37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rtt-rot-two-obj.js</a:t>
            </a:r>
          </a:p>
          <a:p>
            <a:pPr lvl="1"/>
            <a:r>
              <a:rPr lang="en-US" altLang="ko-KR" dirty="0"/>
              <a:t>render-to-texture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예제에서는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dirty="0"/>
              <a:t>2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개의</a:t>
            </a:r>
            <a:r>
              <a:rPr lang="ko-KR" altLang="en-US" dirty="0"/>
              <a:t> </a:t>
            </a:r>
            <a:r>
              <a:rPr lang="en-US" altLang="ko-KR" dirty="0"/>
              <a:t>drawing pipeline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필요</a:t>
            </a:r>
            <a:endParaRPr lang="en-US" altLang="ko-KR" dirty="0">
              <a:ea typeface="Noto Sans KR" panose="020B0200000000000000" pitchFamily="50" charset="-127"/>
            </a:endParaRPr>
          </a:p>
          <a:p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혼란을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방지하기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위해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함수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이름에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en-US" altLang="ko-KR" dirty="0" err="1"/>
              <a:t>rtt</a:t>
            </a:r>
            <a:r>
              <a:rPr lang="en-US" altLang="ko-KR" dirty="0"/>
              <a:t>_" prefix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적용</a:t>
            </a:r>
            <a:endParaRPr lang="en-US" altLang="ko-KR" dirty="0">
              <a:ea typeface="Noto Sans KR" panose="020B0200000000000000" pitchFamily="50" charset="-127"/>
            </a:endParaRPr>
          </a:p>
          <a:p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294919C-C6D7-4A0B-A402-3DBE7121C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02210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BD9844F-3609-47EA-8C30-09E1163E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5" y="1718534"/>
            <a:ext cx="2592899" cy="280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1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52E66AC-4E73-4A11-AAE2-E92106959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559" y="1294394"/>
            <a:ext cx="2555676" cy="27707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16C4291-0FB4-453C-A18A-B2C2B95C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920" y="1518201"/>
            <a:ext cx="1348484" cy="133283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0C19263-F5CE-442A-8B46-2DC781F6E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Texture </a:t>
            </a:r>
            <a:r>
              <a:rPr lang="ko-KR" altLang="en-US" dirty="0">
                <a:ea typeface="Noto Sans KR" panose="020B0200000000000000" pitchFamily="50" charset="-127"/>
              </a:rPr>
              <a:t>를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보여줄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프로그램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선택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443F8-4AE0-4458-B547-98092034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anim-tex.js : animation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가능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34C3F06-8BCD-4974-A71F-5EEE6478078F}"/>
              </a:ext>
            </a:extLst>
          </p:cNvPr>
          <p:cNvCxnSpPr>
            <a:cxnSpLocks/>
          </p:cNvCxnSpPr>
          <p:nvPr/>
        </p:nvCxnSpPr>
        <p:spPr bwMode="auto">
          <a:xfrm flipH="1">
            <a:off x="3469341" y="1574678"/>
            <a:ext cx="3579496" cy="466145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60000"/>
                <a:lumOff val="40000"/>
                <a:alpha val="50196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30B3419-CA6F-4A2A-8BA2-2CF08936BA30}"/>
              </a:ext>
            </a:extLst>
          </p:cNvPr>
          <p:cNvCxnSpPr>
            <a:cxnSpLocks/>
          </p:cNvCxnSpPr>
          <p:nvPr/>
        </p:nvCxnSpPr>
        <p:spPr bwMode="auto">
          <a:xfrm flipH="1">
            <a:off x="4982136" y="2820832"/>
            <a:ext cx="3304807" cy="406463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60000"/>
                <a:lumOff val="40000"/>
                <a:alpha val="50196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172ABFE9-F765-4A00-A15C-A294A85CFCD0}"/>
              </a:ext>
            </a:extLst>
          </p:cNvPr>
          <p:cNvSpPr/>
          <p:nvPr/>
        </p:nvSpPr>
        <p:spPr>
          <a:xfrm>
            <a:off x="7396843" y="923178"/>
            <a:ext cx="519249" cy="585559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latinLnBrk="1"/>
            <a:endParaRPr lang="ko-KR" altLang="en-US" sz="1350">
              <a:solidFill>
                <a:prstClr val="white"/>
              </a:solidFill>
              <a:latin typeface="Source Sans 3"/>
              <a:ea typeface="Noto Sans KR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DBAB37-2DD6-4A6D-A553-A7A910ABFB16}"/>
              </a:ext>
            </a:extLst>
          </p:cNvPr>
          <p:cNvSpPr txBox="1"/>
          <p:nvPr/>
        </p:nvSpPr>
        <p:spPr>
          <a:xfrm>
            <a:off x="7396843" y="671878"/>
            <a:ext cx="620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aseline="300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1 </a:t>
            </a:r>
            <a:r>
              <a:rPr lang="en-US" altLang="ko-KR" sz="135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draw</a:t>
            </a:r>
            <a:endParaRPr lang="ko-KR" altLang="en-US" sz="135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DC498-7607-44D6-943E-4035050CA36D}"/>
              </a:ext>
            </a:extLst>
          </p:cNvPr>
          <p:cNvSpPr txBox="1"/>
          <p:nvPr/>
        </p:nvSpPr>
        <p:spPr>
          <a:xfrm>
            <a:off x="5578608" y="1627378"/>
            <a:ext cx="143180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aseline="300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2 </a:t>
            </a:r>
            <a:r>
              <a:rPr lang="en-US" altLang="ko-KR" sz="135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mapping</a:t>
            </a:r>
            <a:endParaRPr lang="ko-KR" altLang="en-US" sz="1350" dirty="0">
              <a:solidFill>
                <a:srgbClr val="0000FF">
                  <a:lumMod val="75000"/>
                </a:srgb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19" name="바닥글 개체 틀 18">
            <a:extLst>
              <a:ext uri="{FF2B5EF4-FFF2-40B4-BE49-F238E27FC236}">
                <a16:creationId xmlns:a16="http://schemas.microsoft.com/office/drawing/2014/main" id="{CAC9FB2F-0540-4650-BC02-9C0E6486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02211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179FC9-404A-40F7-B044-7820B35A1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198" y="1294395"/>
            <a:ext cx="2545673" cy="277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16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B9B26-3A63-4EE3-98C1-049D96FC7F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 to Texture </a:t>
            </a:r>
            <a:r>
              <a:rPr lang="ko-KR" altLang="en-US" dirty="0">
                <a:ea typeface="Noto Sans KR" panose="020B0200000000000000" pitchFamily="50" charset="-127"/>
              </a:rPr>
              <a:t>프로그램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70B7A9-D55D-4BA8-8A85-62849926B2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1040C-011D-4301-AA7A-DFCE1E7B4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02212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84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3B46D-29D6-4852-81E8-9DF11514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render-to-tex.js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EB21D-C2A1-4877-8599-FBC1B22C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. . .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E6FFE6"/>
                </a:highlight>
              </a:rPr>
              <a:t>var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texObj_color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highlight>
                  <a:srgbClr val="FFF0FF"/>
                </a:highlight>
              </a:rPr>
              <a:t>var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texObj_depth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;</a:t>
            </a:r>
          </a:p>
          <a:p>
            <a:br>
              <a:rPr lang="en-US" altLang="ko-KR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initFBOandTex</a:t>
            </a:r>
            <a:r>
              <a:rPr lang="en-US" altLang="ko-KR" dirty="0">
                <a:solidFill>
                  <a:srgbClr val="000000"/>
                </a:solidFill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. . .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color buffer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gl.activeTexture</a:t>
            </a:r>
            <a:r>
              <a:rPr lang="en-US" altLang="ko-KR" dirty="0">
                <a:solidFill>
                  <a:srgbClr val="000000"/>
                </a:solidFill>
              </a:rPr>
              <a:t>(gl.TEXTURE0);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texObj_color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gl.createTexture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gl.bindTexture</a:t>
            </a:r>
            <a:r>
              <a:rPr lang="en-US" altLang="ko-KR" dirty="0">
                <a:solidFill>
                  <a:srgbClr val="000000"/>
                </a:solidFill>
              </a:rPr>
              <a:t>(gl.TEXTURE_2D, </a:t>
            </a:r>
            <a:r>
              <a:rPr lang="en-US" altLang="ko-KR" dirty="0" err="1">
                <a:solidFill>
                  <a:srgbClr val="000000"/>
                </a:solidFill>
              </a:rPr>
              <a:t>texObj_color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gl.texStorage2D(gl.TEXTURE_2D,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1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, gl.RGBA8, TEX_W, TEX_H);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gl.texParameteri</a:t>
            </a:r>
            <a:r>
              <a:rPr lang="en-US" altLang="ko-KR" dirty="0">
                <a:solidFill>
                  <a:srgbClr val="000000"/>
                </a:solidFill>
              </a:rPr>
              <a:t>(gl.TEXTURE_2D, </a:t>
            </a:r>
            <a:r>
              <a:rPr lang="en-US" altLang="ko-KR" dirty="0" err="1">
                <a:solidFill>
                  <a:srgbClr val="000000"/>
                </a:solidFill>
              </a:rPr>
              <a:t>gl.TEXTURE_MIN_FILTER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dirty="0" err="1">
                <a:solidFill>
                  <a:srgbClr val="000000"/>
                </a:solidFill>
              </a:rPr>
              <a:t>gl.LINEAR</a:t>
            </a:r>
            <a:r>
              <a:rPr lang="en-US" altLang="ko-KR" dirty="0">
                <a:solidFill>
                  <a:srgbClr val="000000"/>
                </a:solidFill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. . .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gl.framebufferTexture2D(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, gl.COLOR_ATTACHMENT0, gl.TEXTURE_2D,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texObj_color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,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); </a:t>
            </a:r>
          </a:p>
        </p:txBody>
      </p:sp>
      <p:sp>
        <p:nvSpPr>
          <p:cNvPr id="17" name="바닥글 개체 틀 16">
            <a:extLst>
              <a:ext uri="{FF2B5EF4-FFF2-40B4-BE49-F238E27FC236}">
                <a16:creationId xmlns:a16="http://schemas.microsoft.com/office/drawing/2014/main" id="{29798EE1-0E23-4FFA-8C7A-14500B3E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02213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27C0014-5C50-4322-ABD1-5D8F11E09C53}"/>
              </a:ext>
            </a:extLst>
          </p:cNvPr>
          <p:cNvGrpSpPr/>
          <p:nvPr/>
        </p:nvGrpSpPr>
        <p:grpSpPr>
          <a:xfrm>
            <a:off x="3621103" y="337493"/>
            <a:ext cx="2093387" cy="1636405"/>
            <a:chOff x="9228084" y="3724452"/>
            <a:chExt cx="2791183" cy="218187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FFBDD2C-E0D5-45A3-807A-E403AE9FB894}"/>
                </a:ext>
              </a:extLst>
            </p:cNvPr>
            <p:cNvSpPr/>
            <p:nvPr/>
          </p:nvSpPr>
          <p:spPr>
            <a:xfrm>
              <a:off x="9228084" y="3920359"/>
              <a:ext cx="2666344" cy="1985966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t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(selected)</a:t>
              </a:r>
              <a:endParaRPr lang="en-US" altLang="ko-KR" sz="1050" b="1" i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8F29567-644C-4FAC-AEB7-842DFE6D44AF}"/>
                </a:ext>
              </a:extLst>
            </p:cNvPr>
            <p:cNvSpPr/>
            <p:nvPr/>
          </p:nvSpPr>
          <p:spPr>
            <a:xfrm>
              <a:off x="9401349" y="4236800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COLOR_ATTACHMENT0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93672F6-73C0-4A04-ADF9-268BBF7712EA}"/>
                </a:ext>
              </a:extLst>
            </p:cNvPr>
            <p:cNvSpPr/>
            <p:nvPr/>
          </p:nvSpPr>
          <p:spPr>
            <a:xfrm>
              <a:off x="9392966" y="4648449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COLOR_ATTACHMENT1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FCCFD7E-CA66-4B09-9210-229F5CC11E9E}"/>
                </a:ext>
              </a:extLst>
            </p:cNvPr>
            <p:cNvSpPr/>
            <p:nvPr/>
          </p:nvSpPr>
          <p:spPr>
            <a:xfrm>
              <a:off x="9392966" y="5060098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4BB0428-FD45-4C43-A400-BD65B4382624}"/>
                </a:ext>
              </a:extLst>
            </p:cNvPr>
            <p:cNvSpPr/>
            <p:nvPr/>
          </p:nvSpPr>
          <p:spPr>
            <a:xfrm>
              <a:off x="9401349" y="5471746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STENCIL_ATTACHMENT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F5C376A-D968-47C5-9BE2-D06682E8FBEC}"/>
                </a:ext>
              </a:extLst>
            </p:cNvPr>
            <p:cNvSpPr txBox="1"/>
            <p:nvPr/>
          </p:nvSpPr>
          <p:spPr>
            <a:xfrm>
              <a:off x="10554763" y="3724452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C5A81EE-531F-4B40-B0FD-4FEB52A490F0}"/>
              </a:ext>
            </a:extLst>
          </p:cNvPr>
          <p:cNvSpPr txBox="1"/>
          <p:nvPr/>
        </p:nvSpPr>
        <p:spPr>
          <a:xfrm>
            <a:off x="6142190" y="654998"/>
            <a:ext cx="1245854" cy="715581"/>
          </a:xfrm>
          <a:prstGeom prst="rect">
            <a:avLst/>
          </a:prstGeom>
          <a:solidFill>
            <a:srgbClr val="F2FFFF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unit #0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</a:t>
            </a:r>
            <a:r>
              <a:rPr lang="en-US" altLang="ko-KR" sz="1350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TEXTURE_2D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. . .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402EA79-8561-4A1D-ADC5-118532716F4F}"/>
              </a:ext>
            </a:extLst>
          </p:cNvPr>
          <p:cNvSpPr txBox="1"/>
          <p:nvPr/>
        </p:nvSpPr>
        <p:spPr>
          <a:xfrm>
            <a:off x="7709817" y="654998"/>
            <a:ext cx="1409360" cy="715581"/>
          </a:xfrm>
          <a:prstGeom prst="rect">
            <a:avLst/>
          </a:prstGeom>
          <a:solidFill>
            <a:srgbClr val="E6FFE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</a:t>
            </a:r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obj color</a:t>
            </a:r>
            <a:endParaRPr lang="en-US" altLang="ko-KR" sz="1350" b="1" dirty="0">
              <a:solidFill>
                <a:prstClr val="black"/>
              </a:solidFill>
              <a:highlight>
                <a:srgbClr val="FF9999"/>
              </a:highlight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</a:t>
            </a:r>
            <a:r>
              <a:rPr lang="en-US" altLang="ko-KR" sz="1350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image at level 0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. . .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7FA24BBC-41D0-4FE4-8916-B0F01DBB1AEB}"/>
              </a:ext>
            </a:extLst>
          </p:cNvPr>
          <p:cNvCxnSpPr>
            <a:stCxn id="31" idx="3"/>
            <a:endCxn id="36" idx="1"/>
          </p:cNvCxnSpPr>
          <p:nvPr/>
        </p:nvCxnSpPr>
        <p:spPr bwMode="auto">
          <a:xfrm>
            <a:off x="5506322" y="843937"/>
            <a:ext cx="635868" cy="16885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227A74-5380-4E11-B723-B4720E9B66E3}"/>
              </a:ext>
            </a:extLst>
          </p:cNvPr>
          <p:cNvCxnSpPr/>
          <p:nvPr/>
        </p:nvCxnSpPr>
        <p:spPr bwMode="auto">
          <a:xfrm>
            <a:off x="7413211" y="1001246"/>
            <a:ext cx="296606" cy="0"/>
          </a:xfrm>
          <a:prstGeom prst="straightConnector1">
            <a:avLst/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07159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32C75-7870-4F4D-A0FA-9A361689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render-to-tex.js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6E50A-8251-4419-B186-587F37A1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solidFill>
                <a:srgbClr val="008000"/>
              </a:solidFill>
            </a:endParaRPr>
          </a:p>
          <a:p>
            <a:endParaRPr lang="en-US" altLang="ko-KR" dirty="0">
              <a:solidFill>
                <a:srgbClr val="008000"/>
              </a:solidFill>
            </a:endParaRPr>
          </a:p>
          <a:p>
            <a:endParaRPr lang="en-US" altLang="ko-KR" dirty="0">
              <a:solidFill>
                <a:srgbClr val="008000"/>
              </a:solidFill>
            </a:endParaRPr>
          </a:p>
          <a:p>
            <a:endParaRPr lang="en-US" altLang="ko-KR" dirty="0">
              <a:solidFill>
                <a:srgbClr val="008000"/>
              </a:solidFill>
            </a:endParaRPr>
          </a:p>
          <a:p>
            <a:endParaRPr lang="en-US" altLang="ko-KR" dirty="0">
              <a:solidFill>
                <a:srgbClr val="008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depth buffer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texObj_depth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gl.createTexture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gl.bindTexture</a:t>
            </a:r>
            <a:r>
              <a:rPr lang="en-US" altLang="ko-KR" dirty="0">
                <a:solidFill>
                  <a:srgbClr val="000000"/>
                </a:solidFill>
              </a:rPr>
              <a:t>(gl.TEXTURE_2D, </a:t>
            </a:r>
            <a:r>
              <a:rPr lang="en-US" altLang="ko-KR" dirty="0" err="1">
                <a:solidFill>
                  <a:srgbClr val="000000"/>
                </a:solidFill>
              </a:rPr>
              <a:t>texObj_depth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gl.texStorage2D(gl.TEXTURE_2D, </a:t>
            </a:r>
            <a:r>
              <a:rPr lang="en-US" altLang="ko-KR" dirty="0">
                <a:solidFill>
                  <a:srgbClr val="098658"/>
                </a:solidFill>
                <a:highlight>
                  <a:srgbClr val="FFF0FF"/>
                </a:highlight>
              </a:rPr>
              <a:t>1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gl.DEPTH_COMPONENT24, TEX_W, TEX_H);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gl.texParameteri</a:t>
            </a:r>
            <a:r>
              <a:rPr lang="en-US" altLang="ko-KR" dirty="0">
                <a:solidFill>
                  <a:srgbClr val="000000"/>
                </a:solidFill>
              </a:rPr>
              <a:t>(gl.TEXTURE_2D, </a:t>
            </a:r>
            <a:r>
              <a:rPr lang="en-US" altLang="ko-KR" dirty="0" err="1">
                <a:solidFill>
                  <a:srgbClr val="000000"/>
                </a:solidFill>
              </a:rPr>
              <a:t>gl.TEXTURE_MIN_FILTER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dirty="0" err="1">
                <a:solidFill>
                  <a:srgbClr val="000000"/>
                </a:solidFill>
              </a:rPr>
              <a:t>gl.LINEAR</a:t>
            </a:r>
            <a:r>
              <a:rPr lang="en-US" altLang="ko-KR" dirty="0">
                <a:solidFill>
                  <a:srgbClr val="000000"/>
                </a:solidFill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gl.framebufferTexture2D(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gl.DEPTH_ATTACHMENT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gl.TEXTURE_2D,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texObj_depth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dirty="0">
                <a:solidFill>
                  <a:srgbClr val="098658"/>
                </a:solidFill>
                <a:highlight>
                  <a:srgbClr val="FFF0FF"/>
                </a:highlight>
              </a:rPr>
              <a:t>0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done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gl.bindFramebuffer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dirty="0">
                <a:solidFill>
                  <a:srgbClr val="0000FF"/>
                </a:solidFill>
              </a:rPr>
              <a:t>null</a:t>
            </a:r>
            <a:r>
              <a:rPr lang="en-US" altLang="ko-KR" dirty="0">
                <a:solidFill>
                  <a:srgbClr val="000000"/>
                </a:solidFill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return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testGLError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err="1">
                <a:solidFill>
                  <a:srgbClr val="A31515"/>
                </a:solidFill>
              </a:rPr>
              <a:t>initFBOandTex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20" name="바닥글 개체 틀 19">
            <a:extLst>
              <a:ext uri="{FF2B5EF4-FFF2-40B4-BE49-F238E27FC236}">
                <a16:creationId xmlns:a16="http://schemas.microsoft.com/office/drawing/2014/main" id="{73FB5762-2B0E-459C-9CB4-8FA6F28A8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02214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2EEA185-B392-4473-8FAF-541FDBC78AE7}"/>
              </a:ext>
            </a:extLst>
          </p:cNvPr>
          <p:cNvGrpSpPr/>
          <p:nvPr/>
        </p:nvGrpSpPr>
        <p:grpSpPr>
          <a:xfrm>
            <a:off x="3621103" y="337493"/>
            <a:ext cx="2093387" cy="1636405"/>
            <a:chOff x="9228084" y="3724452"/>
            <a:chExt cx="2791183" cy="218187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A16C76D-833E-4D8A-94D5-43DB89F0562A}"/>
                </a:ext>
              </a:extLst>
            </p:cNvPr>
            <p:cNvSpPr/>
            <p:nvPr/>
          </p:nvSpPr>
          <p:spPr>
            <a:xfrm>
              <a:off x="9228084" y="3920359"/>
              <a:ext cx="2666344" cy="1985966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t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(selected)</a:t>
              </a:r>
              <a:endParaRPr lang="en-US" altLang="ko-KR" sz="1050" b="1" i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8F1D2F0-2470-4453-8850-AF50F5957CD7}"/>
                </a:ext>
              </a:extLst>
            </p:cNvPr>
            <p:cNvSpPr/>
            <p:nvPr/>
          </p:nvSpPr>
          <p:spPr>
            <a:xfrm>
              <a:off x="9401349" y="4236800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COLOR_ATTACHMENT0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517BC7-9C8B-4DF9-AD78-ADE6450A046B}"/>
                </a:ext>
              </a:extLst>
            </p:cNvPr>
            <p:cNvSpPr/>
            <p:nvPr/>
          </p:nvSpPr>
          <p:spPr>
            <a:xfrm>
              <a:off x="9392966" y="4648449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COLOR_ATTACHMENT1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7BB79C6-00C2-4609-8750-365397A66FC6}"/>
                </a:ext>
              </a:extLst>
            </p:cNvPr>
            <p:cNvSpPr/>
            <p:nvPr/>
          </p:nvSpPr>
          <p:spPr>
            <a:xfrm>
              <a:off x="9392966" y="5060098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9DE97ECA-D61B-4941-A611-B29BF3B09344}"/>
                </a:ext>
              </a:extLst>
            </p:cNvPr>
            <p:cNvSpPr/>
            <p:nvPr/>
          </p:nvSpPr>
          <p:spPr>
            <a:xfrm>
              <a:off x="9401349" y="5471746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STENCIL_ATTACHMENT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93C49C-A839-46F5-960E-7C2E02DF9D62}"/>
                </a:ext>
              </a:extLst>
            </p:cNvPr>
            <p:cNvSpPr txBox="1"/>
            <p:nvPr/>
          </p:nvSpPr>
          <p:spPr>
            <a:xfrm>
              <a:off x="10554763" y="3724452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9D321D1-2963-496A-89DC-4E62F5A4708B}"/>
              </a:ext>
            </a:extLst>
          </p:cNvPr>
          <p:cNvSpPr txBox="1"/>
          <p:nvPr/>
        </p:nvSpPr>
        <p:spPr>
          <a:xfrm>
            <a:off x="6142190" y="654998"/>
            <a:ext cx="1245854" cy="715581"/>
          </a:xfrm>
          <a:prstGeom prst="rect">
            <a:avLst/>
          </a:prstGeom>
          <a:solidFill>
            <a:srgbClr val="F2FFFF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unit #0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</a:t>
            </a:r>
            <a:r>
              <a:rPr lang="en-US" altLang="ko-KR" sz="1350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TEXTURE_2D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. . .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29C05C-625F-4977-96C0-2A9A06AE7C70}"/>
              </a:ext>
            </a:extLst>
          </p:cNvPr>
          <p:cNvSpPr txBox="1"/>
          <p:nvPr/>
        </p:nvSpPr>
        <p:spPr>
          <a:xfrm>
            <a:off x="7709817" y="654998"/>
            <a:ext cx="1409360" cy="715581"/>
          </a:xfrm>
          <a:prstGeom prst="rect">
            <a:avLst/>
          </a:prstGeom>
          <a:solidFill>
            <a:srgbClr val="E6FFE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</a:t>
            </a:r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obj color</a:t>
            </a:r>
            <a:endParaRPr lang="en-US" altLang="ko-KR" sz="1350" b="1" dirty="0">
              <a:solidFill>
                <a:prstClr val="black"/>
              </a:solidFill>
              <a:highlight>
                <a:srgbClr val="FF9999"/>
              </a:highlight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</a:t>
            </a:r>
            <a:r>
              <a:rPr lang="en-US" altLang="ko-KR" sz="1350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image at level 0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C2C1B6-7511-4CA6-8436-70C64E266CB1}"/>
              </a:ext>
            </a:extLst>
          </p:cNvPr>
          <p:cNvSpPr txBox="1"/>
          <p:nvPr/>
        </p:nvSpPr>
        <p:spPr>
          <a:xfrm>
            <a:off x="6142191" y="1606145"/>
            <a:ext cx="1245854" cy="715581"/>
          </a:xfrm>
          <a:prstGeom prst="rect">
            <a:avLst/>
          </a:prstGeom>
          <a:solidFill>
            <a:srgbClr val="F2FFFF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unit #1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</a:t>
            </a:r>
            <a:r>
              <a:rPr lang="en-US" altLang="ko-KR" sz="1350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TEXTURE_2D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. . .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E12FC4-B6BA-45FB-A34A-067AAAEEBE04}"/>
              </a:ext>
            </a:extLst>
          </p:cNvPr>
          <p:cNvSpPr txBox="1"/>
          <p:nvPr/>
        </p:nvSpPr>
        <p:spPr>
          <a:xfrm>
            <a:off x="7709817" y="1606145"/>
            <a:ext cx="1409360" cy="715581"/>
          </a:xfrm>
          <a:prstGeom prst="rect">
            <a:avLst/>
          </a:prstGeom>
          <a:solidFill>
            <a:srgbClr val="E6FFE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</a:t>
            </a:r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 obj depth</a:t>
            </a:r>
            <a:endParaRPr lang="en-US" altLang="ko-KR" sz="1350" b="1" dirty="0">
              <a:solidFill>
                <a:prstClr val="black"/>
              </a:solidFill>
              <a:highlight>
                <a:srgbClr val="FF9999"/>
              </a:highlight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</a:t>
            </a:r>
            <a:r>
              <a:rPr lang="en-US" altLang="ko-KR" sz="1350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image at level 0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. . .</a:t>
            </a: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8983407-53A2-43EE-9CC6-F457FF3DEAF5}"/>
              </a:ext>
            </a:extLst>
          </p:cNvPr>
          <p:cNvCxnSpPr>
            <a:stCxn id="22" idx="3"/>
            <a:endCxn id="27" idx="1"/>
          </p:cNvCxnSpPr>
          <p:nvPr/>
        </p:nvCxnSpPr>
        <p:spPr bwMode="auto">
          <a:xfrm>
            <a:off x="5506322" y="843937"/>
            <a:ext cx="635868" cy="168852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66C84035-4E9A-4937-95BE-B2E654F162BB}"/>
              </a:ext>
            </a:extLst>
          </p:cNvPr>
          <p:cNvCxnSpPr>
            <a:stCxn id="24" idx="3"/>
            <a:endCxn id="29" idx="1"/>
          </p:cNvCxnSpPr>
          <p:nvPr/>
        </p:nvCxnSpPr>
        <p:spPr bwMode="auto">
          <a:xfrm>
            <a:off x="5487459" y="1461411"/>
            <a:ext cx="654732" cy="502525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B6C4AC-E322-428B-B3CD-3677B4AD9C5B}"/>
              </a:ext>
            </a:extLst>
          </p:cNvPr>
          <p:cNvCxnSpPr/>
          <p:nvPr/>
        </p:nvCxnSpPr>
        <p:spPr bwMode="auto">
          <a:xfrm>
            <a:off x="7413211" y="1001246"/>
            <a:ext cx="296606" cy="0"/>
          </a:xfrm>
          <a:prstGeom prst="straightConnector1">
            <a:avLst/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434F8-E9CE-45E7-BDE7-38A4C38C05F0}"/>
              </a:ext>
            </a:extLst>
          </p:cNvPr>
          <p:cNvCxnSpPr>
            <a:cxnSpLocks/>
          </p:cNvCxnSpPr>
          <p:nvPr/>
        </p:nvCxnSpPr>
        <p:spPr bwMode="auto">
          <a:xfrm>
            <a:off x="7413213" y="1952393"/>
            <a:ext cx="296605" cy="0"/>
          </a:xfrm>
          <a:prstGeom prst="straightConnector1">
            <a:avLst/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23693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D31F9-A49A-4F92-AA90-9E9D5185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render-to-tex.js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54936C-06D4-4418-BB75-24ABAA35C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flagAnim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098658"/>
                </a:solidFill>
              </a:rPr>
              <a:t>0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br>
              <a:rPr lang="en-US" altLang="ko-KR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toggleAnim</a:t>
            </a:r>
            <a:r>
              <a:rPr lang="en-US" altLang="ko-KR" dirty="0">
                <a:solidFill>
                  <a:srgbClr val="000000"/>
                </a:solidFill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flagAnim</a:t>
            </a:r>
            <a:r>
              <a:rPr lang="en-US" altLang="ko-KR" dirty="0">
                <a:solidFill>
                  <a:srgbClr val="000000"/>
                </a:solidFill>
              </a:rPr>
              <a:t> ^= </a:t>
            </a:r>
            <a:r>
              <a:rPr lang="en-US" altLang="ko-KR" dirty="0">
                <a:solidFill>
                  <a:srgbClr val="098658"/>
                </a:solidFill>
              </a:rPr>
              <a:t>1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console.log(</a:t>
            </a:r>
            <a:r>
              <a:rPr lang="en-US" altLang="ko-KR" dirty="0">
                <a:solidFill>
                  <a:srgbClr val="A31515"/>
                </a:solidFill>
              </a:rPr>
              <a:t>"</a:t>
            </a:r>
            <a:r>
              <a:rPr lang="en-US" altLang="ko-KR" dirty="0" err="1">
                <a:solidFill>
                  <a:srgbClr val="A31515"/>
                </a:solidFill>
              </a:rPr>
              <a:t>flagAnim</a:t>
            </a:r>
            <a:r>
              <a:rPr lang="en-US" altLang="ko-KR" dirty="0">
                <a:solidFill>
                  <a:srgbClr val="A31515"/>
                </a:solidFill>
              </a:rPr>
              <a:t>="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dirty="0" err="1">
                <a:solidFill>
                  <a:srgbClr val="000000"/>
                </a:solidFill>
              </a:rPr>
              <a:t>flagAnim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  <a:p>
            <a:br>
              <a:rPr lang="en-US" altLang="ko-KR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0FFFF"/>
                </a:highlight>
              </a:rPr>
              <a:t>renderScene</a:t>
            </a:r>
            <a:r>
              <a:rPr lang="en-US" altLang="ko-KR" dirty="0">
                <a:solidFill>
                  <a:srgbClr val="000000"/>
                </a:solidFill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if</a:t>
            </a:r>
            <a:r>
              <a:rPr lang="en-US" altLang="ko-KR" dirty="0">
                <a:solidFill>
                  <a:srgbClr val="000000"/>
                </a:solidFill>
              </a:rPr>
              <a:t> (</a:t>
            </a:r>
            <a:r>
              <a:rPr lang="en-US" altLang="ko-KR" dirty="0" err="1">
                <a:solidFill>
                  <a:srgbClr val="0000FF"/>
                </a:solidFill>
              </a:rPr>
              <a:t>typeof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renderScene.theta</a:t>
            </a:r>
            <a:r>
              <a:rPr lang="en-US" altLang="ko-KR" dirty="0">
                <a:solidFill>
                  <a:srgbClr val="000000"/>
                </a:solidFill>
              </a:rPr>
              <a:t> == </a:t>
            </a:r>
            <a:r>
              <a:rPr lang="en-US" altLang="ko-KR" dirty="0">
                <a:solidFill>
                  <a:srgbClr val="A31515"/>
                </a:solidFill>
              </a:rPr>
              <a:t>'undefined'</a:t>
            </a:r>
            <a:r>
              <a:rPr lang="en-US" altLang="ko-KR" dirty="0">
                <a:solidFill>
                  <a:srgbClr val="000000"/>
                </a:solidFill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renderScene.theta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098658"/>
                </a:solidFill>
              </a:rPr>
              <a:t>0.0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renderScene.dTheta</a:t>
            </a:r>
            <a:r>
              <a:rPr lang="en-US" altLang="ko-KR" dirty="0">
                <a:solidFill>
                  <a:srgbClr val="000000"/>
                </a:solidFill>
              </a:rPr>
              <a:t> = </a:t>
            </a:r>
            <a:r>
              <a:rPr lang="en-US" altLang="ko-KR" dirty="0">
                <a:solidFill>
                  <a:srgbClr val="098658"/>
                </a:solidFill>
              </a:rPr>
              <a:t>0.05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FF"/>
                </a:solidFill>
              </a:rPr>
              <a:t>if</a:t>
            </a:r>
            <a:r>
              <a:rPr lang="en-US" altLang="ko-KR" dirty="0">
                <a:solidFill>
                  <a:srgbClr val="000000"/>
                </a:solidFill>
              </a:rPr>
              <a:t> (</a:t>
            </a:r>
            <a:r>
              <a:rPr lang="en-US" altLang="ko-KR" dirty="0" err="1">
                <a:solidFill>
                  <a:srgbClr val="000000"/>
                </a:solidFill>
              </a:rPr>
              <a:t>flagAnim</a:t>
            </a:r>
            <a:r>
              <a:rPr lang="en-US" altLang="ko-KR" dirty="0">
                <a:solidFill>
                  <a:srgbClr val="000000"/>
                </a:solidFill>
              </a:rPr>
              <a:t> == </a:t>
            </a:r>
            <a:r>
              <a:rPr lang="en-US" altLang="ko-KR" dirty="0">
                <a:solidFill>
                  <a:srgbClr val="098658"/>
                </a:solidFill>
              </a:rPr>
              <a:t>1</a:t>
            </a:r>
            <a:r>
              <a:rPr lang="en-US" altLang="ko-KR" dirty="0">
                <a:solidFill>
                  <a:srgbClr val="000000"/>
                </a:solidFill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renderScene.theta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+=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renderScene.dTheta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}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B14C98-9560-42DB-B925-2160D5BB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WebGL A 02215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492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81AEC-5EAD-4331-B94D-5DB0CDFE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render-to-tex.js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10A78-A854-4EC3-A62F-8FFEDD02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</a:t>
            </a:r>
            <a:r>
              <a:rPr lang="en-US" altLang="ko-KR" dirty="0" err="1">
                <a:solidFill>
                  <a:srgbClr val="008000"/>
                </a:solidFill>
              </a:rPr>
              <a:t>rtt</a:t>
            </a:r>
            <a:r>
              <a:rPr lang="en-US" altLang="ko-KR" dirty="0">
                <a:solidFill>
                  <a:srgbClr val="008000"/>
                </a:solidFill>
              </a:rPr>
              <a:t> part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E6FF"/>
                </a:highlight>
              </a:rPr>
              <a:t>gl.bindFramebuffer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E6FF"/>
                </a:highlight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E6FF"/>
                </a:highlight>
              </a:rPr>
              <a:t>fbo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E6FF"/>
                </a:highlight>
              </a:rPr>
              <a:t>rtt_renderScene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E6FF"/>
                </a:highlight>
              </a:rPr>
              <a:t>gl.bindFramebuffer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E6FF"/>
                </a:highlight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, </a:t>
            </a:r>
            <a:r>
              <a:rPr lang="en-US" altLang="ko-KR" dirty="0">
                <a:solidFill>
                  <a:srgbClr val="0000FF"/>
                </a:solidFill>
                <a:highlight>
                  <a:srgbClr val="FFE6FF"/>
                </a:highlight>
              </a:rPr>
              <a:t>null</a:t>
            </a:r>
            <a:r>
              <a:rPr lang="en-US" altLang="ko-KR" dirty="0">
                <a:solidFill>
                  <a:srgbClr val="000000"/>
                </a:solidFill>
                <a:highlight>
                  <a:srgbClr val="FFE6FF"/>
                </a:highlight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my part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gl.useProgram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gl.progObj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. . .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update </a:t>
            </a:r>
            <a:r>
              <a:rPr lang="en-US" altLang="ko-KR" dirty="0" err="1">
                <a:solidFill>
                  <a:srgbClr val="008000"/>
                </a:solidFill>
              </a:rPr>
              <a:t>func</a:t>
            </a:r>
            <a:r>
              <a:rPr lang="en-US" altLang="ko-KR" dirty="0">
                <a:solidFill>
                  <a:srgbClr val="008000"/>
                </a:solidFill>
              </a:rPr>
              <a:t> part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vertData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[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2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8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+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] = -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map_size_x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+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0.2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Math.cos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(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1.25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renderScene.theta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) -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0.2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vertData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[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2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8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+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1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] = +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map_size_y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+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0.2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Math.sin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(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1.25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renderScene.theta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vertData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[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3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8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+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] = +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map_size_x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+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0.1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Math.cos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(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1.00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renderScene.theta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) -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0.1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vertData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[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3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8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+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1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] = +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map_size_y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+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0.1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Math.sin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(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1.00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*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renderScene.theta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gl.bufferData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gl.ARRAY_BUFFER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, </a:t>
            </a:r>
            <a:r>
              <a:rPr lang="en-US" altLang="ko-KR" dirty="0">
                <a:solidFill>
                  <a:srgbClr val="0000FF"/>
                </a:solidFill>
                <a:highlight>
                  <a:srgbClr val="E6FFE6"/>
                </a:highlight>
              </a:rPr>
              <a:t>new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Float32Array(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vertData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),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gl.STATIC_DRAW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);</a:t>
            </a:r>
          </a:p>
          <a:p>
            <a:r>
              <a:rPr lang="en-US" altLang="ko-KR" dirty="0"/>
              <a:t>    . . .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9021C6-1853-457D-8518-5C5030E8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WebGL A 02216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1EB40-B21A-4976-BBCD-AB9BBB19976D}"/>
              </a:ext>
            </a:extLst>
          </p:cNvPr>
          <p:cNvSpPr txBox="1"/>
          <p:nvPr/>
        </p:nvSpPr>
        <p:spPr>
          <a:xfrm>
            <a:off x="5791745" y="972800"/>
            <a:ext cx="1391728" cy="300082"/>
          </a:xfrm>
          <a:prstGeom prst="rect">
            <a:avLst/>
          </a:prstGeom>
          <a:solidFill>
            <a:srgbClr val="FFF0FF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render to texture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A8CE08-8FD1-4FB0-A70F-A808F384C1C0}"/>
              </a:ext>
            </a:extLst>
          </p:cNvPr>
          <p:cNvSpPr txBox="1"/>
          <p:nvPr/>
        </p:nvSpPr>
        <p:spPr>
          <a:xfrm>
            <a:off x="6313217" y="1586590"/>
            <a:ext cx="2441694" cy="300082"/>
          </a:xfrm>
          <a:prstGeom prst="rect">
            <a:avLst/>
          </a:prstGeom>
          <a:solidFill>
            <a:srgbClr val="E6FFE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animation on the screen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9AB8428-0FB0-46DF-82E2-EB3AB03264F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5597" y="1111300"/>
            <a:ext cx="2506148" cy="336791"/>
          </a:xfrm>
          <a:prstGeom prst="bentConnector3">
            <a:avLst/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4C14273-E5C3-46AC-B8DE-ECE5E1E6317E}"/>
              </a:ext>
            </a:extLst>
          </p:cNvPr>
          <p:cNvCxnSpPr>
            <a:cxnSpLocks/>
            <a:endCxn id="6" idx="2"/>
          </p:cNvCxnSpPr>
          <p:nvPr/>
        </p:nvCxnSpPr>
        <p:spPr bwMode="auto">
          <a:xfrm flipV="1">
            <a:off x="5264522" y="1886672"/>
            <a:ext cx="2269542" cy="2006253"/>
          </a:xfrm>
          <a:prstGeom prst="bentConnector2">
            <a:avLst/>
          </a:prstGeom>
          <a:solidFill>
            <a:srgbClr val="E66714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30294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6A114-34A1-465B-A66D-D0FCAD30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render-to-tex.js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6AF05-47D1-4C08-B84C-BEDC017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350" dirty="0">
                <a:solidFill>
                  <a:srgbClr val="0000FF"/>
                </a:solidFill>
              </a:rPr>
              <a:t>function</a:t>
            </a:r>
            <a:r>
              <a:rPr lang="en-US" altLang="ko-KR" sz="1350" dirty="0">
                <a:solidFill>
                  <a:srgbClr val="000000"/>
                </a:solidFill>
              </a:rPr>
              <a:t> main() {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FF"/>
                </a:solidFill>
              </a:rPr>
              <a:t>var</a:t>
            </a:r>
            <a:r>
              <a:rPr lang="en-US" altLang="ko-KR" sz="1350" dirty="0">
                <a:solidFill>
                  <a:srgbClr val="000000"/>
                </a:solidFill>
              </a:rPr>
              <a:t> canvas = </a:t>
            </a:r>
            <a:r>
              <a:rPr lang="en-US" altLang="ko-KR" sz="1350" dirty="0" err="1">
                <a:solidFill>
                  <a:srgbClr val="000000"/>
                </a:solidFill>
              </a:rPr>
              <a:t>document.getElementById</a:t>
            </a:r>
            <a:r>
              <a:rPr lang="en-US" altLang="ko-KR" sz="1350" dirty="0">
                <a:solidFill>
                  <a:srgbClr val="000000"/>
                </a:solidFill>
              </a:rPr>
              <a:t>(</a:t>
            </a:r>
            <a:r>
              <a:rPr lang="en-US" altLang="ko-KR" sz="1350" dirty="0">
                <a:solidFill>
                  <a:srgbClr val="A31515"/>
                </a:solidFill>
              </a:rPr>
              <a:t>"canvas"</a:t>
            </a:r>
            <a:r>
              <a:rPr lang="en-US" altLang="ko-KR" sz="135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E6FFE6"/>
                </a:highlight>
              </a:rPr>
              <a:t>initGL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(canvas);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   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E6FFE6"/>
                </a:highlight>
              </a:rPr>
              <a:t>initFBOandTex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();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  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rtt_initBuf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();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FFF0FF"/>
                </a:highlight>
              </a:rPr>
              <a:t>rtt_initShaders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FFF0FF"/>
                </a:highlight>
              </a:rPr>
              <a:t>();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E6FFE6"/>
                </a:highlight>
              </a:rPr>
              <a:t>initBuf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();</a:t>
            </a:r>
          </a:p>
          <a:p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  <a:highlight>
                  <a:srgbClr val="E6FFE6"/>
                </a:highlight>
              </a:rPr>
              <a:t>initShaders</a:t>
            </a:r>
            <a:r>
              <a:rPr lang="en-US" altLang="ko-KR" sz="1350" dirty="0">
                <a:solidFill>
                  <a:srgbClr val="000000"/>
                </a:solidFill>
                <a:highlight>
                  <a:srgbClr val="E6FFE6"/>
                </a:highlight>
              </a:rPr>
              <a:t>();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</a:rPr>
              <a:t>requestAnimFrame</a:t>
            </a:r>
            <a:r>
              <a:rPr lang="en-US" altLang="ko-KR" sz="1350" dirty="0">
                <a:solidFill>
                  <a:srgbClr val="000000"/>
                </a:solidFill>
              </a:rPr>
              <a:t> = (</a:t>
            </a:r>
            <a:r>
              <a:rPr lang="en-US" altLang="ko-KR" sz="1350" dirty="0">
                <a:solidFill>
                  <a:srgbClr val="0000FF"/>
                </a:solidFill>
              </a:rPr>
              <a:t>function</a:t>
            </a:r>
            <a:r>
              <a:rPr lang="en-US" altLang="ko-KR" sz="1350" dirty="0">
                <a:solidFill>
                  <a:srgbClr val="000000"/>
                </a:solidFill>
              </a:rPr>
              <a:t> () {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FF"/>
                </a:solidFill>
              </a:rPr>
              <a:t>return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</a:rPr>
              <a:t>window.requestAnimationFrame</a:t>
            </a:r>
            <a:r>
              <a:rPr lang="en-US" altLang="ko-KR" sz="1350" dirty="0">
                <a:solidFill>
                  <a:srgbClr val="000000"/>
                </a:solidFill>
              </a:rPr>
              <a:t> || </a:t>
            </a:r>
            <a:r>
              <a:rPr lang="en-US" altLang="ko-KR" sz="1350" dirty="0" err="1">
                <a:solidFill>
                  <a:srgbClr val="000000"/>
                </a:solidFill>
              </a:rPr>
              <a:t>window.webkitRequestAnimationFrame</a:t>
            </a:r>
            <a:r>
              <a:rPr lang="en-US" altLang="ko-KR" sz="1350" dirty="0">
                <a:solidFill>
                  <a:srgbClr val="000000"/>
                </a:solidFill>
              </a:rPr>
              <a:t> || </a:t>
            </a:r>
          </a:p>
          <a:p>
            <a:r>
              <a:rPr lang="en-US" altLang="ko-KR" sz="1350" dirty="0">
                <a:solidFill>
                  <a:srgbClr val="000000"/>
                </a:solidFill>
              </a:rPr>
              <a:t>                      </a:t>
            </a:r>
            <a:r>
              <a:rPr lang="en-US" altLang="ko-KR" sz="1350" dirty="0" err="1">
                <a:solidFill>
                  <a:srgbClr val="000000"/>
                </a:solidFill>
              </a:rPr>
              <a:t>window.mozRequestAnimationFrame</a:t>
            </a:r>
            <a:r>
              <a:rPr lang="en-US" altLang="ko-KR" sz="1350" dirty="0">
                <a:solidFill>
                  <a:srgbClr val="000000"/>
                </a:solidFill>
              </a:rPr>
              <a:t> ||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FF"/>
                </a:solidFill>
              </a:rPr>
              <a:t>function</a:t>
            </a:r>
            <a:r>
              <a:rPr lang="en-US" altLang="ko-KR" sz="1350" dirty="0">
                <a:solidFill>
                  <a:srgbClr val="000000"/>
                </a:solidFill>
              </a:rPr>
              <a:t> (callback) {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 err="1">
                <a:solidFill>
                  <a:srgbClr val="000000"/>
                </a:solidFill>
              </a:rPr>
              <a:t>window.setTimeout</a:t>
            </a:r>
            <a:r>
              <a:rPr lang="en-US" altLang="ko-KR" sz="1350" dirty="0">
                <a:solidFill>
                  <a:srgbClr val="000000"/>
                </a:solidFill>
              </a:rPr>
              <a:t>(callback, </a:t>
            </a:r>
            <a:r>
              <a:rPr lang="en-US" altLang="ko-KR" sz="1350" dirty="0">
                <a:solidFill>
                  <a:srgbClr val="098658"/>
                </a:solidFill>
              </a:rPr>
              <a:t>1000</a:t>
            </a:r>
            <a:r>
              <a:rPr lang="en-US" altLang="ko-KR" sz="1350" dirty="0">
                <a:solidFill>
                  <a:srgbClr val="000000"/>
                </a:solidFill>
              </a:rPr>
              <a:t>, </a:t>
            </a:r>
            <a:r>
              <a:rPr lang="en-US" altLang="ko-KR" sz="1350" dirty="0">
                <a:solidFill>
                  <a:srgbClr val="098658"/>
                </a:solidFill>
              </a:rPr>
              <a:t>60</a:t>
            </a:r>
            <a:r>
              <a:rPr lang="en-US" altLang="ko-KR" sz="1350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};</a:t>
            </a:r>
          </a:p>
          <a:p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</a:t>
            </a:r>
            <a:r>
              <a:rPr lang="en-US" altLang="ko-KR" sz="1350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sz="1350" dirty="0">
                <a:solidFill>
                  <a:srgbClr val="000000"/>
                </a:solidFill>
              </a:rPr>
              <a:t> })();</a:t>
            </a:r>
          </a:p>
          <a:p>
            <a:r>
              <a:rPr lang="en-US" altLang="ko-KR" sz="1350" dirty="0"/>
              <a:t>    . . .</a:t>
            </a:r>
          </a:p>
          <a:p>
            <a:r>
              <a:rPr lang="en-US" altLang="ko-KR" sz="1350" dirty="0"/>
              <a:t>}</a:t>
            </a:r>
            <a:endParaRPr lang="ko-KR" altLang="en-US" sz="1350" dirty="0"/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558FA95F-DAFE-48C6-A4BE-47E53D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02217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380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89680CD-5AB3-422D-9DA5-19A4A83EB9B8}"/>
              </a:ext>
            </a:extLst>
          </p:cNvPr>
          <p:cNvGrpSpPr/>
          <p:nvPr/>
        </p:nvGrpSpPr>
        <p:grpSpPr>
          <a:xfrm>
            <a:off x="215538" y="2738427"/>
            <a:ext cx="8766363" cy="991629"/>
            <a:chOff x="583937" y="4159835"/>
            <a:chExt cx="11225509" cy="1322172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3E5FE59-D473-4D98-BE2A-8565ABDD0002}"/>
                </a:ext>
              </a:extLst>
            </p:cNvPr>
            <p:cNvSpPr/>
            <p:nvPr/>
          </p:nvSpPr>
          <p:spPr bwMode="auto">
            <a:xfrm>
              <a:off x="583937" y="4159835"/>
              <a:ext cx="11225509" cy="1322172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tabLst>
                  <a:tab pos="119063" algn="l"/>
                  <a:tab pos="1318022" algn="l"/>
                  <a:tab pos="2518172" algn="l"/>
                  <a:tab pos="3717131" algn="l"/>
                  <a:tab pos="4914900" algn="l"/>
                </a:tabLst>
              </a:pPr>
              <a:endParaRPr lang="ko-KR" altLang="en-US" sz="1350" b="1" dirty="0">
                <a:solidFill>
                  <a:prstClr val="black"/>
                </a:solidFill>
                <a:latin typeface="Source Sans 3"/>
                <a:ea typeface="Tahoma" pitchFamily="34" charset="0"/>
                <a:cs typeface="Tahoma" pitchFamily="34" charset="0"/>
                <a:sym typeface="Myriad Set Text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2B0E72-D664-4FF7-B0FA-DF6BD3A5E40C}"/>
                </a:ext>
              </a:extLst>
            </p:cNvPr>
            <p:cNvSpPr txBox="1"/>
            <p:nvPr/>
          </p:nvSpPr>
          <p:spPr>
            <a:xfrm>
              <a:off x="10817293" y="4636255"/>
              <a:ext cx="9508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ko-KR" altLang="en-US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Noto Sans KR" panose="020B0200000000000000" pitchFamily="50" charset="-127"/>
                </a:rPr>
                <a:t>시간</a:t>
              </a:r>
              <a:r>
                <a:rPr lang="ko-KR" altLang="en-US" sz="1350" baseline="300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en-US" altLang="ko-KR" sz="1350" baseline="300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time</a:t>
              </a:r>
              <a:endParaRPr lang="ko-KR" altLang="en-US" sz="1350" baseline="300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7696065-8AEE-43AB-8BAF-31F34E1C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Noto Sans KR" panose="020B0200000000000000" pitchFamily="50" charset="-127"/>
              </a:rPr>
              <a:t>실행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결과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B88E2-FA91-46B4-A9A0-7CE599E9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02218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816FF1-FE7B-4848-9DD8-8EB25E11C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9" y="1201207"/>
            <a:ext cx="2545673" cy="27607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6B37B5-51EF-4A90-9441-1BCFB58FC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539" y="1201208"/>
            <a:ext cx="2565679" cy="27807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DCEA38-9B9F-4619-85C2-BCC53E8D5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296" y="1190491"/>
            <a:ext cx="2540672" cy="278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788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CE552-13AA-415F-AA01-913AB10A6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Mixing RBO and Texture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D085D-4153-414C-B6E5-0DBE717FC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02F8E-C71E-4945-82F2-0A0AE03A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02219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C20E3-11C0-49FA-BE62-BCEAB0E4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FBO </a:t>
            </a:r>
            <a:r>
              <a:rPr lang="ko-KR" altLang="en-US" dirty="0">
                <a:ea typeface="Noto Sans KR" panose="020B0200000000000000" pitchFamily="50" charset="-127"/>
              </a:rPr>
              <a:t>에서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en-US" altLang="ko-KR" dirty="0">
                <a:sym typeface="Source Sans 3" panose="020B0303030403020204" pitchFamily="34" charset="0"/>
              </a:rPr>
              <a:t>RBO, Texture </a:t>
            </a:r>
            <a:r>
              <a:rPr lang="ko-KR" altLang="en-US" dirty="0">
                <a:ea typeface="Noto Sans KR" panose="020B0200000000000000" pitchFamily="50" charset="-127"/>
              </a:rPr>
              <a:t>동시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2F072A-059E-41AB-BA17-E1AC28234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FBO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에서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dirty="0"/>
              <a:t>color buffer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  <a:sym typeface="Noto Sans KR" panose="020B0200000000000000" pitchFamily="50" charset="-127"/>
              </a:rPr>
              <a:t>→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texture</a:t>
            </a:r>
            <a:r>
              <a:rPr lang="en-US" altLang="ko-KR" dirty="0"/>
              <a:t> memory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attach</a:t>
            </a:r>
          </a:p>
          <a:p>
            <a:pPr lvl="1"/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  <a:r>
              <a:rPr lang="ko-KR" altLang="en-US" dirty="0"/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  <a:sym typeface="Noto Sans KR" panose="020B0200000000000000" pitchFamily="50" charset="-127"/>
              </a:rPr>
              <a:t>→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RBO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attach</a:t>
            </a:r>
          </a:p>
          <a:p>
            <a:pPr lvl="1"/>
            <a:endParaRPr lang="en-US" altLang="ko-KR" dirty="0"/>
          </a:p>
          <a:p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그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반대도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가능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r>
              <a:rPr lang="en-US" altLang="ko-KR" dirty="0"/>
              <a:t>RBO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내용을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다시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화면에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출력하기는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부적당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6A513-F944-48B9-849B-CC3963902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02220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10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C13C-B8FD-41E4-81F7-3686CC5B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rtt-rbo.js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58CBB9-BBBC-44AF-8938-83E7C824C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rbo_depth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var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texObj_color</a:t>
            </a:r>
            <a:r>
              <a:rPr lang="en-US" altLang="ko-KR" dirty="0">
                <a:solidFill>
                  <a:srgbClr val="000000"/>
                </a:solidFill>
              </a:rPr>
              <a:t>;</a:t>
            </a:r>
          </a:p>
          <a:p>
            <a:br>
              <a:rPr lang="en-US" altLang="ko-KR" dirty="0">
                <a:solidFill>
                  <a:srgbClr val="000000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function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initFBOandTex</a:t>
            </a:r>
            <a:r>
              <a:rPr lang="en-US" altLang="ko-KR" dirty="0">
                <a:solidFill>
                  <a:srgbClr val="000000"/>
                </a:solidFill>
              </a:rPr>
              <a:t>() {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. . .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color buffer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texObj_color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gl.createTexture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gl.bindTexture</a:t>
            </a:r>
            <a:r>
              <a:rPr lang="en-US" altLang="ko-KR" dirty="0">
                <a:solidFill>
                  <a:srgbClr val="000000"/>
                </a:solidFill>
              </a:rPr>
              <a:t>(gl.TEXTURE_2D, </a:t>
            </a:r>
            <a:r>
              <a:rPr lang="en-US" altLang="ko-KR" dirty="0" err="1">
                <a:solidFill>
                  <a:srgbClr val="000000"/>
                </a:solidFill>
              </a:rPr>
              <a:t>texObj_color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gl.texStorage2D(gl.TEXTURE_2D,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1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, gl.RGBA8, TEX_W, TEX_H);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. . .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 gl.framebufferTexture2D(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, gl.COLOR_ATTACHMENT0, gl.TEXTURE_2D,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E6FFE6"/>
                </a:highlight>
              </a:rPr>
              <a:t>texObj_color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, </a:t>
            </a:r>
            <a:r>
              <a:rPr lang="en-US" altLang="ko-KR" dirty="0">
                <a:solidFill>
                  <a:srgbClr val="098658"/>
                </a:solidFill>
                <a:highlight>
                  <a:srgbClr val="E6FFE6"/>
                </a:highlight>
              </a:rPr>
              <a:t>0</a:t>
            </a:r>
            <a:r>
              <a:rPr lang="en-US" altLang="ko-KR" dirty="0">
                <a:solidFill>
                  <a:srgbClr val="000000"/>
                </a:solidFill>
                <a:highlight>
                  <a:srgbClr val="E6FFE6"/>
                </a:highlight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8000"/>
                </a:solidFill>
              </a:rPr>
              <a:t>// depth buffer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rbo_depth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=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gl.createRenderbuffer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en-US" altLang="ko-KR" dirty="0" err="1">
                <a:solidFill>
                  <a:srgbClr val="000000"/>
                </a:solidFill>
              </a:rPr>
              <a:t>gl.bindRenderbuffer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en-US" altLang="ko-KR" dirty="0" err="1">
                <a:solidFill>
                  <a:srgbClr val="000000"/>
                </a:solidFill>
              </a:rPr>
              <a:t>gl.RENDERBUFFER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en-US" altLang="ko-KR" dirty="0" err="1">
                <a:solidFill>
                  <a:srgbClr val="000000"/>
                </a:solidFill>
              </a:rPr>
              <a:t>rbo_depth</a:t>
            </a:r>
            <a:r>
              <a:rPr lang="en-US" altLang="ko-KR" dirty="0">
                <a:solidFill>
                  <a:srgbClr val="000000"/>
                </a:solidFill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gl.renderbufferStorage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gl.DEPTH_COMPONENT24, TEX_W, TEX_H);</a:t>
            </a:r>
          </a:p>
          <a:p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  <a:ea typeface="Noto Sans KR" panose="020B0200000000000000" pitchFamily="50" charset="-127"/>
              </a:rPr>
              <a:t> 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gl.framebufferRenderbuffer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(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gl.FRAMEBUFFER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gl.DEPTH_ATTACHMENT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gl.RENDERBUFFER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, </a:t>
            </a:r>
            <a:r>
              <a:rPr lang="en-US" altLang="ko-KR" dirty="0" err="1">
                <a:solidFill>
                  <a:srgbClr val="000000"/>
                </a:solidFill>
                <a:highlight>
                  <a:srgbClr val="FFF0FF"/>
                </a:highlight>
              </a:rPr>
              <a:t>rbo_depth</a:t>
            </a:r>
            <a:r>
              <a:rPr lang="en-US" altLang="ko-KR" dirty="0">
                <a:solidFill>
                  <a:srgbClr val="000000"/>
                </a:solidFill>
                <a:highlight>
                  <a:srgbClr val="FFF0FF"/>
                </a:highlight>
              </a:rPr>
              <a:t>); 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    . . .</a:t>
            </a:r>
          </a:p>
          <a:p>
            <a:r>
              <a:rPr lang="en-US" altLang="ko-KR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F5811-A5C3-4DF6-B18C-AFD3565D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02221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782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89680CD-5AB3-422D-9DA5-19A4A83EB9B8}"/>
              </a:ext>
            </a:extLst>
          </p:cNvPr>
          <p:cNvGrpSpPr/>
          <p:nvPr/>
        </p:nvGrpSpPr>
        <p:grpSpPr>
          <a:xfrm>
            <a:off x="215538" y="2738427"/>
            <a:ext cx="8766363" cy="991629"/>
            <a:chOff x="583937" y="4159835"/>
            <a:chExt cx="11225509" cy="1322172"/>
          </a:xfrm>
        </p:grpSpPr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93E5FE59-D473-4D98-BE2A-8565ABDD0002}"/>
                </a:ext>
              </a:extLst>
            </p:cNvPr>
            <p:cNvSpPr/>
            <p:nvPr/>
          </p:nvSpPr>
          <p:spPr bwMode="auto">
            <a:xfrm>
              <a:off x="583937" y="4159835"/>
              <a:ext cx="11225509" cy="1322172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oval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defTabSz="685800" fontAlgn="base">
                <a:lnSpc>
                  <a:spcPct val="99000"/>
                </a:lnSpc>
                <a:spcBef>
                  <a:spcPct val="0"/>
                </a:spcBef>
                <a:spcAft>
                  <a:spcPct val="0"/>
                </a:spcAft>
                <a:tabLst>
                  <a:tab pos="119063" algn="l"/>
                  <a:tab pos="1318022" algn="l"/>
                  <a:tab pos="2518172" algn="l"/>
                  <a:tab pos="3717131" algn="l"/>
                  <a:tab pos="4914900" algn="l"/>
                </a:tabLst>
              </a:pPr>
              <a:endParaRPr lang="ko-KR" altLang="en-US" sz="1350" b="1" dirty="0">
                <a:solidFill>
                  <a:prstClr val="black"/>
                </a:solidFill>
                <a:latin typeface="Source Sans 3"/>
                <a:ea typeface="Tahoma" pitchFamily="34" charset="0"/>
                <a:cs typeface="Tahoma" pitchFamily="34" charset="0"/>
                <a:sym typeface="Myriad Set Text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2B0E72-D664-4FF7-B0FA-DF6BD3A5E40C}"/>
                </a:ext>
              </a:extLst>
            </p:cNvPr>
            <p:cNvSpPr txBox="1"/>
            <p:nvPr/>
          </p:nvSpPr>
          <p:spPr>
            <a:xfrm>
              <a:off x="10817293" y="4636255"/>
              <a:ext cx="950801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ko-KR" altLang="en-US" sz="13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Noto Sans KR" panose="020B0200000000000000" pitchFamily="50" charset="-127"/>
                </a:rPr>
                <a:t>시간</a:t>
              </a:r>
              <a:r>
                <a:rPr lang="ko-KR" altLang="en-US" sz="1350" baseline="300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 </a:t>
              </a:r>
              <a:r>
                <a:rPr lang="en-US" altLang="ko-KR" sz="1350" baseline="300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time</a:t>
              </a:r>
              <a:endParaRPr lang="ko-KR" altLang="en-US" sz="1350" baseline="300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7696065-8AEE-43AB-8BAF-31F34E1C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Noto Sans KR" panose="020B0200000000000000" pitchFamily="50" charset="-127"/>
              </a:rPr>
              <a:t>실행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ko-KR" altLang="en-US" dirty="0">
                <a:ea typeface="Noto Sans KR" panose="020B0200000000000000" pitchFamily="50" charset="-127"/>
              </a:rPr>
              <a:t>결과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9B88E2-FA91-46B4-A9A0-7CE599E9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02222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8FA748-95BC-4C9E-A438-37F0F447C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52" y="1146578"/>
            <a:ext cx="2943636" cy="31836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E8B136-6CBA-4CDB-AFED-4A5C64D50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157" y="1146578"/>
            <a:ext cx="2932205" cy="31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601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FAF8C-985C-432C-9BEE-B22BCD316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Your Challenge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50F97D-2D99-4A5B-9B55-35F81D884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dual color</a:t>
            </a:r>
            <a:r>
              <a:rPr lang="ko-KR" altLang="en-US" dirty="0"/>
              <a:t> </a:t>
            </a:r>
            <a:r>
              <a:rPr lang="en-US" altLang="ko-KR" dirty="0"/>
              <a:t>output</a:t>
            </a:r>
          </a:p>
          <a:p>
            <a:pPr lvl="1"/>
            <a:r>
              <a:rPr lang="en-US" altLang="ko-KR" dirty="0"/>
              <a:t>color attachment #0 </a:t>
            </a:r>
            <a:r>
              <a:rPr lang="ko-KR" altLang="en-US" dirty="0">
                <a:ea typeface="Noto Sans KR" panose="020B0200000000000000" pitchFamily="50" charset="-127"/>
              </a:rPr>
              <a:t>와</a:t>
            </a:r>
            <a:r>
              <a:rPr lang="ko-KR" altLang="en-US" dirty="0"/>
              <a:t> </a:t>
            </a:r>
            <a:r>
              <a:rPr lang="en-US" altLang="ko-KR" dirty="0"/>
              <a:t>#1</a:t>
            </a:r>
            <a:r>
              <a:rPr lang="ko-KR" altLang="en-US" dirty="0">
                <a:ea typeface="Noto Sans KR" panose="020B0200000000000000" pitchFamily="50" charset="-127"/>
              </a:rPr>
              <a:t>을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동시에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연결해서</a:t>
            </a:r>
            <a:r>
              <a:rPr lang="en-US" altLang="ko-KR" dirty="0"/>
              <a:t>, </a:t>
            </a:r>
            <a:r>
              <a:rPr lang="ko-KR" altLang="en-US" dirty="0">
                <a:ea typeface="Noto Sans KR" panose="020B0200000000000000" pitchFamily="50" charset="-127"/>
              </a:rPr>
              <a:t>한꺼번에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그리기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가능</a:t>
            </a:r>
            <a:endParaRPr lang="en-US" altLang="ko-KR" dirty="0">
              <a:ea typeface="Noto Sans KR" panose="020B0200000000000000" pitchFamily="50" charset="-127"/>
            </a:endParaRPr>
          </a:p>
          <a:p>
            <a:endParaRPr lang="en-US" altLang="ko-KR" dirty="0"/>
          </a:p>
          <a:p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depth</a:t>
            </a:r>
            <a:r>
              <a:rPr lang="ko-KR" altLang="en-US" dirty="0"/>
              <a:t> </a:t>
            </a:r>
            <a:r>
              <a:rPr lang="en-US" altLang="ko-KR" dirty="0"/>
              <a:t>buffer</a:t>
            </a:r>
          </a:p>
          <a:p>
            <a:pPr lvl="1"/>
            <a:r>
              <a:rPr lang="en-US" altLang="ko-KR" dirty="0"/>
              <a:t>depth buffer</a:t>
            </a:r>
            <a:r>
              <a:rPr lang="ko-KR" altLang="en-US" dirty="0">
                <a:ea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texture</a:t>
            </a:r>
            <a:r>
              <a:rPr lang="ko-KR" altLang="en-US" dirty="0">
                <a:ea typeface="Noto Sans KR" panose="020B0200000000000000" pitchFamily="50" charset="-127"/>
              </a:rPr>
              <a:t>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설정해서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화면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출력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</a:rPr>
              <a:t>가능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40C0C0-2664-497B-A0BC-D1505A20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WebGL A 02223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9A4C0-6273-487F-8957-E9D47766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r>
              <a:rPr lang="en-US" altLang="ko-KR" baseline="30000" dirty="0"/>
              <a:t> </a:t>
            </a:r>
            <a:r>
              <a:rPr lang="ko-KR" altLang="en-US" baseline="30000" dirty="0">
                <a:ea typeface="Noto Sans KR" panose="020B0200000000000000" pitchFamily="50" charset="-127"/>
              </a:rPr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291E7-2478-424C-A9B3-6E001B35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Render to Texture</a:t>
            </a:r>
          </a:p>
          <a:p>
            <a:r>
              <a:rPr lang="en-US" altLang="ko-KR"/>
              <a:t>Render to Texture </a:t>
            </a:r>
            <a:r>
              <a:rPr lang="ko-KR" altLang="en-US">
                <a:ea typeface="Noto Sans KR" panose="020B0200000000000000" pitchFamily="50" charset="-127"/>
              </a:rPr>
              <a:t>시나리오</a:t>
            </a:r>
          </a:p>
          <a:p>
            <a:r>
              <a:rPr lang="en-US" altLang="ko-KR"/>
              <a:t>Render to Texture </a:t>
            </a:r>
            <a:r>
              <a:rPr lang="ko-KR" altLang="en-US">
                <a:ea typeface="Noto Sans KR" panose="020B0200000000000000" pitchFamily="50" charset="-127"/>
              </a:rPr>
              <a:t>프로그램</a:t>
            </a:r>
          </a:p>
          <a:p>
            <a:r>
              <a:rPr lang="en-US" altLang="ko-KR"/>
              <a:t>Mixing RBO and Texture</a:t>
            </a:r>
          </a:p>
          <a:p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2B5AFD0-E37A-4056-A0C3-89D89C82F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WebGL A 02224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442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79782"/>
            <a:ext cx="7886700" cy="4052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00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) KNU and Ajou Univ.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70FF6EA-A66C-DAF1-62D9-2E8238C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70" y="446073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D033A-4356-5AC6-9660-114BA261C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423" y="446073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74C1-D8EB-C0A8-42BA-8728F409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EB57-69CB-2016-C3A0-5DD18F5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7FF70-47C3-949B-47A6-E0B165A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DBC2DEAB-CDD3-D3E0-C088-0F8CC428F3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D3E755-EA4E-99A9-6B95-5D47E3DCC6CD}"/>
              </a:ext>
            </a:extLst>
          </p:cNvPr>
          <p:cNvSpPr/>
          <p:nvPr/>
        </p:nvSpPr>
        <p:spPr>
          <a:xfrm>
            <a:off x="0" y="0"/>
            <a:ext cx="9144000" cy="399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7DB02-830E-812D-5F2F-11E3AF44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07"/>
            <a:ext cx="7886700" cy="224121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영상은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2021,2022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년도 과학기술정보통신부 및 정보통신기획평가원에서 지원하는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중심대학사업의 결과물 입니다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영상의 내용을 전재할 수 없으며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인용할 때에는 반드시 과학기술정보통신부와 정보통신기획평가원의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의 </a:t>
            </a:r>
            <a:b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결과물이라는 출처를 밝혀야 합니다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19298DE-1B38-0696-3250-3A49C54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030" y="955191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BC281-2B33-FDFE-A92E-B1012F78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83" y="955191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30" name="Picture 6" descr="과기정통부·IITP, CES 2025에서 '디지털 청년인재' 도전·성장 격려 - 전자신문">
            <a:extLst>
              <a:ext uri="{FF2B5EF4-FFF2-40B4-BE49-F238E27FC236}">
                <a16:creationId xmlns:a16="http://schemas.microsoft.com/office/drawing/2014/main" id="{A163AA76-1DE4-D735-E695-713964CF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 b="28517"/>
          <a:stretch>
            <a:fillRect/>
          </a:stretch>
        </p:blipFill>
        <p:spPr bwMode="auto">
          <a:xfrm>
            <a:off x="3539033" y="4249040"/>
            <a:ext cx="2065934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6F4D92-93E1-7994-6A15-4EF627728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F85BFE-A746-164B-3F92-DC1D288CE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-850392"/>
            <a:ext cx="8264634" cy="685800"/>
          </a:xfrm>
        </p:spPr>
        <p:txBody>
          <a:bodyPr anchor="b">
            <a:normAutofit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1A8AE-C5CC-D4D3-B21D-DE646835CC93}"/>
              </a:ext>
            </a:extLst>
          </p:cNvPr>
          <p:cNvSpPr>
            <a:spLocks noGrp="1"/>
          </p:cNvSpPr>
          <p:nvPr>
            <p:ph idx="1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LargePlainText"/>
                  </p202:designTagLst>
                </p202:designPr>
              </p:ext>
            </p:extLst>
          </p:nvPr>
        </p:nvSpPr>
        <p:spPr>
          <a:xfrm>
            <a:off x="1328450" y="901805"/>
            <a:ext cx="6199632" cy="3106674"/>
          </a:xfrm>
        </p:spPr>
        <p:txBody>
          <a:bodyPr anchor="b">
            <a:normAutofit/>
          </a:bodyPr>
          <a:lstStyle/>
          <a:p>
            <a:pPr indent="0">
              <a:buNone/>
            </a:pPr>
            <a:r>
              <a:rPr lang="en-US" altLang="ko-KR" sz="3800" b="1">
                <a:solidFill>
                  <a:srgbClr val="FFC000"/>
                </a:solidFill>
              </a:rPr>
              <a:t>WebGL 2 </a:t>
            </a:r>
          </a:p>
          <a:p>
            <a:pPr indent="0">
              <a:buNone/>
            </a:pPr>
            <a:endParaRPr lang="en-US" altLang="ko-KR" sz="3800"/>
          </a:p>
          <a:p>
            <a:pPr indent="0" algn="r">
              <a:buNone/>
            </a:pPr>
            <a:r>
              <a:rPr lang="en-US" altLang="ko-KR" sz="2800">
                <a:solidFill>
                  <a:schemeClr val="bg1">
                    <a:lumMod val="50000"/>
                    <a:lumOff val="50000"/>
                  </a:schemeClr>
                </a:solidFill>
              </a:rPr>
              <a:t>biz</a:t>
            </a:r>
            <a:r>
              <a:rPr lang="en-US" altLang="ko-KR" sz="2800">
                <a:solidFill>
                  <a:srgbClr val="0070C0"/>
                </a:solidFill>
              </a:rPr>
              <a:t>trip</a:t>
            </a:r>
            <a:r>
              <a:rPr lang="en-US" altLang="ko-KR" sz="2800">
                <a:solidFill>
                  <a:schemeClr val="bg1">
                    <a:lumMod val="50000"/>
                    <a:lumOff val="50000"/>
                  </a:schemeClr>
                </a:solidFill>
              </a:rPr>
              <a:t>cru</a:t>
            </a:r>
            <a:r>
              <a:rPr lang="en-US" altLang="ko-KR" sz="2800">
                <a:solidFill>
                  <a:srgbClr val="0070C0"/>
                </a:solidFill>
              </a:rPr>
              <a:t>@</a:t>
            </a:r>
            <a:r>
              <a:rPr lang="en-US" altLang="ko-KR" sz="2800">
                <a:solidFill>
                  <a:schemeClr val="bg1">
                    <a:lumMod val="50000"/>
                    <a:lumOff val="50000"/>
                  </a:schemeClr>
                </a:solidFill>
              </a:rPr>
              <a:t>gmail.</a:t>
            </a:r>
            <a:r>
              <a:rPr lang="en-US" altLang="ko-KR" sz="2800">
                <a:solidFill>
                  <a:srgbClr val="0070C0"/>
                </a:solidFill>
              </a:rPr>
              <a:t>com</a:t>
            </a:r>
          </a:p>
          <a:p>
            <a:pPr indent="0" algn="r">
              <a:buNone/>
            </a:pPr>
            <a:r>
              <a:rPr lang="en-US" altLang="ko-KR" sz="1400">
                <a:solidFill>
                  <a:srgbClr val="0070C0"/>
                </a:solidFill>
              </a:rPr>
              <a:t>© 2025, </a:t>
            </a:r>
            <a:r>
              <a:rPr lang="en-US" altLang="ko-KR" sz="1400">
                <a:solidFill>
                  <a:schemeClr val="bg1">
                    <a:lumMod val="50000"/>
                    <a:lumOff val="50000"/>
                  </a:schemeClr>
                </a:solidFill>
              </a:rPr>
              <a:t>biz</a:t>
            </a:r>
            <a:r>
              <a:rPr lang="en-US" altLang="ko-KR" sz="1400">
                <a:solidFill>
                  <a:srgbClr val="0070C0"/>
                </a:solidFill>
              </a:rPr>
              <a:t>trip</a:t>
            </a:r>
            <a:r>
              <a:rPr lang="en-US" altLang="ko-KR" sz="1400">
                <a:solidFill>
                  <a:schemeClr val="bg1">
                    <a:lumMod val="50000"/>
                    <a:lumOff val="50000"/>
                  </a:schemeClr>
                </a:solidFill>
              </a:rPr>
              <a:t>cru</a:t>
            </a:r>
            <a:r>
              <a:rPr lang="en-US" altLang="ko-KR" sz="1400">
                <a:solidFill>
                  <a:srgbClr val="0070C0"/>
                </a:solidFill>
              </a:rPr>
              <a:t>@</a:t>
            </a:r>
            <a:r>
              <a:rPr lang="en-US" altLang="ko-KR" sz="1400">
                <a:solidFill>
                  <a:schemeClr val="bg1">
                    <a:lumMod val="50000"/>
                    <a:lumOff val="50000"/>
                  </a:schemeClr>
                </a:solidFill>
              </a:rPr>
              <a:t>gmail.</a:t>
            </a:r>
            <a:r>
              <a:rPr lang="en-US" altLang="ko-KR" sz="1400">
                <a:solidFill>
                  <a:srgbClr val="0070C0"/>
                </a:solidFill>
              </a:rPr>
              <a:t>com, All rights are reserved.</a:t>
            </a:r>
            <a:r>
              <a:rPr lang="en-US" altLang="ko-KR" sz="2800">
                <a:solidFill>
                  <a:srgbClr val="0070C0"/>
                </a:solidFill>
              </a:rPr>
              <a:t> </a:t>
            </a:r>
            <a:endParaRPr lang="ko-KR" altLang="en-US" sz="3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23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8" y="299037"/>
            <a:ext cx="7833521" cy="799582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WebGL 2 Tutorial (Part 3) </a:t>
            </a:r>
            <a:r>
              <a:rPr lang="en-US" altLang="ko-KR" sz="2800">
                <a:solidFill>
                  <a:srgbClr val="00B0F0"/>
                </a:solidFill>
                <a:latin typeface="+mn-lt"/>
              </a:rPr>
              <a:t>– Render to Texture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8" y="1159017"/>
            <a:ext cx="7599841" cy="3543612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경북대학교 백낙훈 교수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WebGL 2 Render to Texture</a:t>
            </a:r>
          </a:p>
          <a:p>
            <a:pPr lvl="1"/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altLang="ko-KR" sz="2000"/>
              <a:t>Code</a:t>
            </a:r>
          </a:p>
          <a:p>
            <a:pPr lvl="2"/>
            <a:r>
              <a:rPr lang="en-US" altLang="ko-KR">
                <a:hlinkClick r:id="rId3"/>
              </a:rPr>
              <a:t>https://github.com/hwan-ajou/webgl-1.0.git</a:t>
            </a:r>
            <a:r>
              <a:rPr lang="en-US" altLang="ko-KR"/>
              <a:t> </a:t>
            </a:r>
            <a:endParaRPr lang="en-US" altLang="ko-KR" sz="1300">
              <a:solidFill>
                <a:srgbClr val="FFC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3F5A7-4370-4F5A-85D5-6AAE2F27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r>
              <a:rPr lang="en-US" altLang="ko-KR" baseline="30000" dirty="0"/>
              <a:t> </a:t>
            </a:r>
            <a:r>
              <a:rPr lang="ko-KR" altLang="en-US" baseline="30000" dirty="0">
                <a:ea typeface="Noto Sans KR" panose="020B0200000000000000" pitchFamily="50" charset="-127"/>
              </a:rPr>
              <a:t>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B4469E-E362-4EE0-BDCB-58251C39B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Render to Texture</a:t>
            </a:r>
          </a:p>
          <a:p>
            <a:r>
              <a:rPr lang="en-US" altLang="ko-KR"/>
              <a:t>Render to Texture </a:t>
            </a:r>
            <a:r>
              <a:rPr lang="ko-KR" altLang="en-US">
                <a:ea typeface="Noto Sans KR" panose="020B0200000000000000" pitchFamily="50" charset="-127"/>
              </a:rPr>
              <a:t>시나리오</a:t>
            </a:r>
          </a:p>
          <a:p>
            <a:r>
              <a:rPr lang="en-US" altLang="ko-KR"/>
              <a:t>Render to Texture </a:t>
            </a:r>
            <a:r>
              <a:rPr lang="ko-KR" altLang="en-US">
                <a:ea typeface="Noto Sans KR" panose="020B0200000000000000" pitchFamily="50" charset="-127"/>
              </a:rPr>
              <a:t>프로그램</a:t>
            </a:r>
          </a:p>
          <a:p>
            <a:r>
              <a:rPr lang="en-US" altLang="ko-KR"/>
              <a:t>Mixing RBO and Texture</a:t>
            </a:r>
          </a:p>
          <a:p>
            <a:endParaRPr lang="en-US" altLang="ko-KR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FD2D1-C8BE-4738-9040-0CDF2861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</a:rPr>
              <a:t>WebGL A 02203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82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80D3E-F1B1-45DF-AA29-B597B127C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Render to Texture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04223-A6E0-405F-A7CC-114D3AC7D7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C1DD2-B92D-438C-8FBB-8CCF822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02204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353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ym typeface="Source Sans 3" panose="020B0303030403020204" pitchFamily="34" charset="0"/>
              </a:rPr>
              <a:t>Render to Texture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render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to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texture</a:t>
            </a:r>
          </a:p>
          <a:p>
            <a:pPr lvl="1"/>
            <a:r>
              <a:rPr lang="en-US" altLang="ko-KR" dirty="0"/>
              <a:t>FBO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에서</a:t>
            </a:r>
            <a:r>
              <a:rPr lang="ko-KR" altLang="en-US" dirty="0"/>
              <a:t> </a:t>
            </a:r>
            <a:r>
              <a:rPr lang="en-US" altLang="ko-KR" dirty="0"/>
              <a:t>texture memory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를</a:t>
            </a:r>
            <a:r>
              <a:rPr lang="ko-KR" altLang="en-US" dirty="0"/>
              <a:t> </a:t>
            </a:r>
            <a:r>
              <a:rPr lang="en-US" altLang="ko-KR" dirty="0"/>
              <a:t>attach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시킨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경우</a:t>
            </a:r>
            <a:endParaRPr lang="en-US" altLang="ko-KR" dirty="0">
              <a:ea typeface="Noto Sans KR" panose="020B0200000000000000" pitchFamily="50" charset="-127"/>
            </a:endParaRPr>
          </a:p>
          <a:p>
            <a:r>
              <a:rPr lang="en-US" altLang="ko-KR" dirty="0"/>
              <a:t>texture memory</a:t>
            </a:r>
          </a:p>
          <a:p>
            <a:pPr lvl="1"/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그래픽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카드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내에서</a:t>
            </a:r>
            <a:r>
              <a:rPr lang="ko-KR" altLang="en-US" dirty="0"/>
              <a:t> </a:t>
            </a:r>
            <a:r>
              <a:rPr lang="en-US" altLang="ko-KR" dirty="0"/>
              <a:t>texture image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저장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전용으로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설계된</a:t>
            </a:r>
            <a:r>
              <a:rPr lang="ko-KR" altLang="en-US" dirty="0"/>
              <a:t> </a:t>
            </a:r>
            <a:r>
              <a:rPr lang="en-US" altLang="ko-KR" dirty="0"/>
              <a:t>memory</a:t>
            </a:r>
          </a:p>
          <a:p>
            <a:pPr lvl="1"/>
            <a:r>
              <a:rPr lang="en-US" altLang="ko-KR" dirty="0"/>
              <a:t>draw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후에</a:t>
            </a:r>
            <a:r>
              <a:rPr lang="en-US" altLang="ko-KR" dirty="0"/>
              <a:t>, fragment shader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에서</a:t>
            </a:r>
            <a:r>
              <a:rPr lang="ko-KR" altLang="en-US" dirty="0"/>
              <a:t> </a:t>
            </a:r>
            <a:r>
              <a:rPr lang="en-US" altLang="ko-KR" dirty="0"/>
              <a:t>texture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함수로</a:t>
            </a:r>
            <a:r>
              <a:rPr lang="ko-KR" altLang="en-US" dirty="0"/>
              <a:t> </a:t>
            </a:r>
            <a:r>
              <a:rPr lang="en-US" altLang="ko-KR" dirty="0"/>
              <a:t>read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가능</a:t>
            </a:r>
            <a:endParaRPr lang="en-US" altLang="ko-KR" dirty="0">
              <a:ea typeface="Noto Sans KR" panose="020B0200000000000000" pitchFamily="50" charset="-127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application areas:</a:t>
            </a:r>
          </a:p>
          <a:p>
            <a:pPr lvl="1"/>
            <a:r>
              <a:rPr lang="en-US" altLang="ko-KR" dirty="0"/>
              <a:t>image processing</a:t>
            </a:r>
          </a:p>
          <a:p>
            <a:pPr lvl="1"/>
            <a:r>
              <a:rPr lang="en-US" altLang="ko-KR" dirty="0"/>
              <a:t>GPGPU </a:t>
            </a:r>
            <a:r>
              <a:rPr lang="en-US" altLang="ko-KR" baseline="30000" dirty="0"/>
              <a:t>general purpose GPU processing</a:t>
            </a:r>
            <a:r>
              <a:rPr lang="en-US" altLang="ko-KR" dirty="0"/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  <a:sym typeface="Noto Sans KR" panose="020B0200000000000000" pitchFamily="50" charset="-127"/>
              </a:rPr>
              <a:t>→</a:t>
            </a:r>
            <a:r>
              <a:rPr lang="en-US" altLang="ko-KR" dirty="0"/>
              <a:t> CUDA, OpenCL,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대규모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병렬</a:t>
            </a:r>
            <a:r>
              <a:rPr lang="ko-KR" altLang="en-US" dirty="0"/>
              <a:t> </a:t>
            </a:r>
            <a:r>
              <a:rPr lang="ko-KR" altLang="en-US" dirty="0">
                <a:ea typeface="Noto Sans KR" panose="020B0200000000000000" pitchFamily="50" charset="-127"/>
                <a:sym typeface="Noto Sans KR" panose="020B0200000000000000" pitchFamily="50" charset="-127"/>
              </a:rPr>
              <a:t>컴퓨팅</a:t>
            </a:r>
            <a:endParaRPr lang="en-US" altLang="ko-KR" dirty="0">
              <a:ea typeface="Noto Sans KR" panose="020B0200000000000000" pitchFamily="50" charset="-127"/>
              <a:sym typeface="Noto Sans KR" panose="020B0200000000000000" pitchFamily="50" charset="-127"/>
            </a:endParaRP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C5F294B2-8C4A-4397-AD66-4AAAE6D5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02205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3794880-13D1-4B11-850C-E10846635925}"/>
              </a:ext>
            </a:extLst>
          </p:cNvPr>
          <p:cNvGrpSpPr/>
          <p:nvPr/>
        </p:nvGrpSpPr>
        <p:grpSpPr>
          <a:xfrm>
            <a:off x="4445875" y="2679762"/>
            <a:ext cx="4337921" cy="897919"/>
            <a:chOff x="5927834" y="3573015"/>
            <a:chExt cx="5783894" cy="1197225"/>
          </a:xfrm>
        </p:grpSpPr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36B7678D-F506-4F94-8AD3-DB14ABD381AC}"/>
                </a:ext>
              </a:extLst>
            </p:cNvPr>
            <p:cNvCxnSpPr>
              <a:cxnSpLocks/>
              <a:stCxn id="16" idx="3"/>
              <a:endCxn id="21" idx="1"/>
            </p:cNvCxnSpPr>
            <p:nvPr/>
          </p:nvCxnSpPr>
          <p:spPr bwMode="auto">
            <a:xfrm flipV="1">
              <a:off x="8739130" y="3975036"/>
              <a:ext cx="262733" cy="2"/>
            </a:xfrm>
            <a:prstGeom prst="bentConnector3">
              <a:avLst>
                <a:gd name="adj1" fmla="val 50000"/>
              </a:avLst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E0F47F0-2EDC-478B-AC31-71B49627000E}"/>
                </a:ext>
              </a:extLst>
            </p:cNvPr>
            <p:cNvSpPr/>
            <p:nvPr/>
          </p:nvSpPr>
          <p:spPr>
            <a:xfrm>
              <a:off x="7602964" y="3675640"/>
              <a:ext cx="1136166" cy="5987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10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blend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3A65B84-87EF-4D6B-BC0E-A14EB7441E9C}"/>
                </a:ext>
              </a:extLst>
            </p:cNvPr>
            <p:cNvSpPr/>
            <p:nvPr/>
          </p:nvSpPr>
          <p:spPr>
            <a:xfrm>
              <a:off x="6204065" y="3679288"/>
              <a:ext cx="1136166" cy="5987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10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fragment processing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6EAC869F-D45E-4298-8D3D-6B16E3C919BD}"/>
                </a:ext>
              </a:extLst>
            </p:cNvPr>
            <p:cNvCxnSpPr>
              <a:stCxn id="17" idx="3"/>
              <a:endCxn id="16" idx="1"/>
            </p:cNvCxnSpPr>
            <p:nvPr/>
          </p:nvCxnSpPr>
          <p:spPr bwMode="auto">
            <a:xfrm flipV="1">
              <a:off x="7340231" y="3975038"/>
              <a:ext cx="262733" cy="3648"/>
            </a:xfrm>
            <a:prstGeom prst="straightConnector1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97A913B-8C5D-4820-9723-484B07FE40CA}"/>
                </a:ext>
              </a:extLst>
            </p:cNvPr>
            <p:cNvSpPr/>
            <p:nvPr/>
          </p:nvSpPr>
          <p:spPr>
            <a:xfrm>
              <a:off x="10558807" y="3920889"/>
              <a:ext cx="1152921" cy="5987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105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texture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46843A0-11C9-4B58-B15E-A260A4084893}"/>
                </a:ext>
              </a:extLst>
            </p:cNvPr>
            <p:cNvSpPr/>
            <p:nvPr/>
          </p:nvSpPr>
          <p:spPr>
            <a:xfrm>
              <a:off x="9001863" y="3675638"/>
              <a:ext cx="1136166" cy="598795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D5D3EFED-A648-44E1-ACC1-F79D45A4DEC9}"/>
                </a:ext>
              </a:extLst>
            </p:cNvPr>
            <p:cNvCxnSpPr>
              <a:stCxn id="21" idx="3"/>
              <a:endCxn id="20" idx="1"/>
            </p:cNvCxnSpPr>
            <p:nvPr/>
          </p:nvCxnSpPr>
          <p:spPr bwMode="auto">
            <a:xfrm>
              <a:off x="10138029" y="3975036"/>
              <a:ext cx="420778" cy="245251"/>
            </a:xfrm>
            <a:prstGeom prst="bentConnector3">
              <a:avLst>
                <a:gd name="adj1" fmla="val 50000"/>
              </a:avLst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ED941BBF-CDF6-4E82-92B4-CD4D5248CCAB}"/>
                </a:ext>
              </a:extLst>
            </p:cNvPr>
            <p:cNvCxnSpPr>
              <a:stCxn id="20" idx="2"/>
              <a:endCxn id="17" idx="2"/>
            </p:cNvCxnSpPr>
            <p:nvPr/>
          </p:nvCxnSpPr>
          <p:spPr bwMode="auto">
            <a:xfrm rot="5400000" flipH="1">
              <a:off x="8832907" y="2217324"/>
              <a:ext cx="241601" cy="4363120"/>
            </a:xfrm>
            <a:prstGeom prst="bentConnector3">
              <a:avLst>
                <a:gd name="adj1" fmla="val -94619"/>
              </a:avLst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9AFE9D-1878-49AF-8ECB-0912DA037E7E}"/>
                </a:ext>
              </a:extLst>
            </p:cNvPr>
            <p:cNvSpPr txBox="1"/>
            <p:nvPr/>
          </p:nvSpPr>
          <p:spPr>
            <a:xfrm>
              <a:off x="7390394" y="4400908"/>
              <a:ext cx="846813" cy="36933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texture</a:t>
              </a:r>
              <a:endParaRPr lang="ko-KR" altLang="en-US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EDB0AE-3CEC-479C-93F6-A12F23119C50}"/>
                </a:ext>
              </a:extLst>
            </p:cNvPr>
            <p:cNvSpPr txBox="1"/>
            <p:nvPr/>
          </p:nvSpPr>
          <p:spPr>
            <a:xfrm>
              <a:off x="10148499" y="3573015"/>
              <a:ext cx="663003" cy="369332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1200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draw</a:t>
              </a:r>
              <a:endParaRPr lang="ko-KR" altLang="en-US" sz="1200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cxnSp>
          <p:nvCxnSpPr>
            <p:cNvPr id="4" name="직선 화살표 연결선 3">
              <a:extLst>
                <a:ext uri="{FF2B5EF4-FFF2-40B4-BE49-F238E27FC236}">
                  <a16:creationId xmlns:a16="http://schemas.microsoft.com/office/drawing/2014/main" id="{EC24C621-D4C2-4715-BB53-4EEF0300F49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27834" y="3975036"/>
              <a:ext cx="276231" cy="0"/>
            </a:xfrm>
            <a:prstGeom prst="straightConnector1">
              <a:avLst/>
            </a:prstGeom>
            <a:solidFill>
              <a:srgbClr val="E66714"/>
            </a:solidFill>
            <a:ln w="38100" cap="flat" cmpd="sng" algn="ctr">
              <a:solidFill>
                <a:schemeClr val="accent2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7EBB0D-686A-498A-8BFD-1D1FEA54E557}"/>
                </a:ext>
              </a:extLst>
            </p:cNvPr>
            <p:cNvSpPr txBox="1"/>
            <p:nvPr/>
          </p:nvSpPr>
          <p:spPr>
            <a:xfrm>
              <a:off x="8453152" y="4345941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273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Attaching Texture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en-US" altLang="ko-KR" dirty="0">
                <a:sym typeface="Source Sans 3" panose="020B0303030403020204" pitchFamily="34" charset="0"/>
              </a:rPr>
              <a:t>Images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0" dirty="0">
                <a:solidFill>
                  <a:schemeClr val="accent1"/>
                </a:solidFill>
              </a:rPr>
              <a:t>void</a:t>
            </a:r>
            <a:r>
              <a:rPr lang="en-US" altLang="ko-KR" b="0" dirty="0"/>
              <a:t>  </a:t>
            </a:r>
            <a:r>
              <a:rPr lang="en-US" altLang="ko-KR" dirty="0"/>
              <a:t>framebufferTexture2D</a:t>
            </a:r>
            <a:r>
              <a:rPr lang="en-US" altLang="ko-KR" b="0" dirty="0"/>
              <a:t>( 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F0FFFF"/>
                </a:highlight>
              </a:rPr>
              <a:t>GLenum</a:t>
            </a:r>
            <a:r>
              <a:rPr lang="en-US" altLang="ko-KR" b="0" dirty="0">
                <a:highlight>
                  <a:srgbClr val="F0FFFF"/>
                </a:highlight>
              </a:rPr>
              <a:t> </a:t>
            </a:r>
            <a:r>
              <a:rPr lang="en-US" altLang="ko-KR" b="0" i="1" dirty="0">
                <a:highlight>
                  <a:srgbClr val="F0FFFF"/>
                </a:highlight>
              </a:rPr>
              <a:t>target</a:t>
            </a:r>
            <a:r>
              <a:rPr lang="en-US" altLang="ko-KR" b="0" dirty="0">
                <a:highlight>
                  <a:srgbClr val="F0FFFF"/>
                </a:highlight>
              </a:rPr>
              <a:t>, </a:t>
            </a:r>
            <a:br>
              <a:rPr lang="en-US" altLang="ko-KR" b="0" dirty="0">
                <a:highlight>
                  <a:srgbClr val="F0FFFF"/>
                </a:highlight>
              </a:rPr>
            </a:br>
            <a:r>
              <a:rPr lang="en-US" altLang="ko-KR" b="0" dirty="0">
                <a:highlight>
                  <a:srgbClr val="F0FFFF"/>
                </a:highlight>
              </a:rPr>
              <a:t>    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F0FFFF"/>
                </a:highlight>
              </a:rPr>
              <a:t>GLenum</a:t>
            </a:r>
            <a:r>
              <a:rPr lang="en-US" altLang="ko-KR" b="0" dirty="0">
                <a:highlight>
                  <a:srgbClr val="F0FFFF"/>
                </a:highlight>
              </a:rPr>
              <a:t> </a:t>
            </a:r>
            <a:r>
              <a:rPr lang="en-US" altLang="ko-KR" b="0" i="1" dirty="0">
                <a:solidFill>
                  <a:schemeClr val="accent2">
                    <a:lumMod val="75000"/>
                  </a:schemeClr>
                </a:solidFill>
                <a:highlight>
                  <a:srgbClr val="F0FFFF"/>
                </a:highlight>
              </a:rPr>
              <a:t>attachment</a:t>
            </a:r>
            <a:r>
              <a:rPr lang="en-US" altLang="ko-KR" b="0" dirty="0"/>
              <a:t>, 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E6FFE6"/>
                </a:highlight>
              </a:rPr>
              <a:t>GLenum</a:t>
            </a:r>
            <a:r>
              <a:rPr lang="en-US" altLang="ko-KR" b="0" dirty="0">
                <a:highlight>
                  <a:srgbClr val="E6FFE6"/>
                </a:highlight>
              </a:rPr>
              <a:t> </a:t>
            </a:r>
            <a:r>
              <a:rPr lang="en-US" altLang="ko-KR" b="0" i="1" dirty="0" err="1">
                <a:highlight>
                  <a:srgbClr val="E6FFE6"/>
                </a:highlight>
              </a:rPr>
              <a:t>texTarget</a:t>
            </a:r>
            <a:r>
              <a:rPr lang="en-US" altLang="ko-KR" b="0" dirty="0">
                <a:highlight>
                  <a:srgbClr val="E6FFE6"/>
                </a:highlight>
              </a:rPr>
              <a:t>,</a:t>
            </a:r>
            <a:br>
              <a:rPr lang="en-US" altLang="ko-KR" b="0" dirty="0">
                <a:highlight>
                  <a:srgbClr val="E6FFE6"/>
                </a:highlight>
              </a:rPr>
            </a:br>
            <a:r>
              <a:rPr lang="en-US" altLang="ko-KR" b="0" dirty="0">
                <a:highlight>
                  <a:srgbClr val="E6FFE6"/>
                </a:highlight>
              </a:rPr>
              <a:t>    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E6FFE6"/>
                </a:highlight>
              </a:rPr>
              <a:t>GLuint</a:t>
            </a:r>
            <a:r>
              <a:rPr lang="en-US" altLang="ko-KR" b="0" dirty="0">
                <a:highlight>
                  <a:srgbClr val="E6FFE6"/>
                </a:highlight>
              </a:rPr>
              <a:t> </a:t>
            </a:r>
            <a:r>
              <a:rPr lang="en-US" altLang="ko-KR" b="0" i="1" dirty="0" err="1">
                <a:solidFill>
                  <a:schemeClr val="accent2">
                    <a:lumMod val="75000"/>
                  </a:schemeClr>
                </a:solidFill>
                <a:highlight>
                  <a:srgbClr val="E6FFE6"/>
                </a:highlight>
              </a:rPr>
              <a:t>texid</a:t>
            </a:r>
            <a:r>
              <a:rPr lang="en-US" altLang="ko-KR" b="0" dirty="0">
                <a:highlight>
                  <a:srgbClr val="E6FFE6"/>
                </a:highlight>
              </a:rPr>
              <a:t>, </a:t>
            </a:r>
            <a:r>
              <a:rPr lang="en-US" altLang="ko-KR" b="0" dirty="0" err="1">
                <a:solidFill>
                  <a:schemeClr val="accent1"/>
                </a:solidFill>
                <a:highlight>
                  <a:srgbClr val="E6FFE6"/>
                </a:highlight>
              </a:rPr>
              <a:t>GLint</a:t>
            </a:r>
            <a:r>
              <a:rPr lang="en-US" altLang="ko-KR" b="0" dirty="0">
                <a:highlight>
                  <a:srgbClr val="E6FFE6"/>
                </a:highlight>
              </a:rPr>
              <a:t> </a:t>
            </a:r>
            <a:r>
              <a:rPr lang="en-US" altLang="ko-KR" b="0" i="1" dirty="0">
                <a:highlight>
                  <a:srgbClr val="E6FFE6"/>
                </a:highlight>
              </a:rPr>
              <a:t>level </a:t>
            </a:r>
            <a:r>
              <a:rPr lang="en-US" altLang="ko-KR" b="0" dirty="0"/>
              <a:t>);</a:t>
            </a:r>
          </a:p>
          <a:p>
            <a:pPr lvl="1"/>
            <a:r>
              <a:rPr lang="en-US" altLang="ko-KR" dirty="0"/>
              <a:t>attach a texture image to </a:t>
            </a: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</a:rPr>
              <a:t>the current FBO</a:t>
            </a:r>
          </a:p>
          <a:p>
            <a:pPr lvl="1"/>
            <a:r>
              <a:rPr lang="en-US" altLang="ko-KR" i="1" dirty="0">
                <a:highlight>
                  <a:srgbClr val="F0FFFF"/>
                </a:highlight>
              </a:rPr>
              <a:t>target</a:t>
            </a:r>
            <a:r>
              <a:rPr lang="en-US" altLang="ko-KR" dirty="0">
                <a:highlight>
                  <a:srgbClr val="F0FFFF"/>
                </a:highlight>
              </a:rPr>
              <a:t> should be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highlight>
                  <a:srgbClr val="F0FFFF"/>
                </a:highlight>
              </a:rPr>
              <a:t>FRAMEBUFFER</a:t>
            </a:r>
          </a:p>
          <a:p>
            <a:pPr lvl="1"/>
            <a:r>
              <a:rPr lang="en-US" altLang="ko-KR" i="1" dirty="0">
                <a:solidFill>
                  <a:schemeClr val="accent2">
                    <a:lumMod val="75000"/>
                  </a:schemeClr>
                </a:solidFill>
                <a:highlight>
                  <a:srgbClr val="F0FFFF"/>
                </a:highlight>
              </a:rPr>
              <a:t>attachment</a:t>
            </a:r>
            <a:r>
              <a:rPr lang="en-US" altLang="ko-KR" dirty="0">
                <a:highlight>
                  <a:srgbClr val="F0FFFF"/>
                </a:highlight>
              </a:rPr>
              <a:t> is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highlight>
                  <a:srgbClr val="F0FFFF"/>
                </a:highlight>
              </a:rPr>
              <a:t>COLOR_ATTACHMENT0</a:t>
            </a:r>
            <a:r>
              <a:rPr lang="en-US" altLang="ko-KR" dirty="0">
                <a:highlight>
                  <a:srgbClr val="F0FFFF"/>
                </a:highlight>
              </a:rPr>
              <a:t>, etc.</a:t>
            </a:r>
          </a:p>
          <a:p>
            <a:pPr lvl="1"/>
            <a:r>
              <a:rPr lang="en-US" altLang="ko-KR" i="1" dirty="0" err="1">
                <a:highlight>
                  <a:srgbClr val="E6FFE6"/>
                </a:highlight>
              </a:rPr>
              <a:t>texTarget</a:t>
            </a:r>
            <a:r>
              <a:rPr lang="en-US" altLang="ko-KR" dirty="0">
                <a:highlight>
                  <a:srgbClr val="E6FFE6"/>
                </a:highlight>
              </a:rPr>
              <a:t> is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highlight>
                  <a:srgbClr val="E6FFE6"/>
                </a:highlight>
              </a:rPr>
              <a:t>TEXTURE_2D</a:t>
            </a:r>
            <a:r>
              <a:rPr lang="en-US" altLang="ko-KR" dirty="0">
                <a:highlight>
                  <a:srgbClr val="E6FFE6"/>
                </a:highlight>
              </a:rPr>
              <a:t> in most cases</a:t>
            </a:r>
          </a:p>
          <a:p>
            <a:pPr lvl="1"/>
            <a:r>
              <a:rPr lang="en-US" altLang="ko-KR" i="1" dirty="0" err="1">
                <a:solidFill>
                  <a:schemeClr val="accent2">
                    <a:lumMod val="75000"/>
                  </a:schemeClr>
                </a:solidFill>
                <a:highlight>
                  <a:srgbClr val="E6FFE6"/>
                </a:highlight>
              </a:rPr>
              <a:t>texid</a:t>
            </a:r>
            <a:r>
              <a:rPr lang="en-US" altLang="ko-KR" dirty="0">
                <a:highlight>
                  <a:srgbClr val="E6FFE6"/>
                </a:highlight>
              </a:rPr>
              <a:t> is the texture unique identifier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 i="1" dirty="0" err="1"/>
              <a:t>texid</a:t>
            </a:r>
            <a:r>
              <a:rPr lang="en-US" altLang="ko-KR" dirty="0"/>
              <a:t> == 0, the texture image is detached from FBO</a:t>
            </a:r>
          </a:p>
          <a:p>
            <a:pPr lvl="1"/>
            <a:endParaRPr lang="ko-KR" alt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55CF58B6-08DB-4ED2-AEE7-A4FF88EA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02206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65F2ADA-FF31-44CB-A754-C65A2D8E3690}"/>
              </a:ext>
            </a:extLst>
          </p:cNvPr>
          <p:cNvGrpSpPr/>
          <p:nvPr/>
        </p:nvGrpSpPr>
        <p:grpSpPr>
          <a:xfrm>
            <a:off x="6983072" y="843559"/>
            <a:ext cx="2093387" cy="1636405"/>
            <a:chOff x="9228084" y="3724452"/>
            <a:chExt cx="2791183" cy="218187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3CFD265-0E98-43FD-8B79-CEDBB7CC02EC}"/>
                </a:ext>
              </a:extLst>
            </p:cNvPr>
            <p:cNvSpPr/>
            <p:nvPr/>
          </p:nvSpPr>
          <p:spPr>
            <a:xfrm>
              <a:off x="9228084" y="3920359"/>
              <a:ext cx="2666344" cy="1985966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t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#</a:t>
              </a:r>
              <a:r>
                <a:rPr lang="en-US" altLang="ko-KR" sz="1050" b="1" i="1" dirty="0" err="1">
                  <a:solidFill>
                    <a:srgbClr val="0000FF">
                      <a:lumMod val="75000"/>
                    </a:srgbClr>
                  </a:solidFill>
                  <a:latin typeface="Source Serif 4" panose="02040603050405020204" pitchFamily="18" charset="0"/>
                  <a:ea typeface="Source Serif 4" panose="02040603050405020204" pitchFamily="18" charset="0"/>
                  <a:cs typeface="Tahoma" panose="020B0604030504040204" pitchFamily="34" charset="0"/>
                </a:rPr>
                <a:t>i</a:t>
              </a:r>
              <a:endParaRPr lang="en-US" altLang="ko-KR" sz="1050" b="1" i="1" dirty="0">
                <a:solidFill>
                  <a:srgbClr val="0000FF">
                    <a:lumMod val="75000"/>
                  </a:srgbClr>
                </a:solidFill>
                <a:latin typeface="Source Serif 4" panose="02040603050405020204" pitchFamily="18" charset="0"/>
                <a:ea typeface="Source Serif 4" panose="02040603050405020204" pitchFamily="18" charset="0"/>
                <a:cs typeface="Tahoma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8B02B0-74DE-4C74-8234-EB461267F8F6}"/>
                </a:ext>
              </a:extLst>
            </p:cNvPr>
            <p:cNvSpPr/>
            <p:nvPr/>
          </p:nvSpPr>
          <p:spPr>
            <a:xfrm>
              <a:off x="9401349" y="4236800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COLOR_ATTACHMENT0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B70114B-D173-48B4-A073-B481EA4BF746}"/>
                </a:ext>
              </a:extLst>
            </p:cNvPr>
            <p:cNvSpPr/>
            <p:nvPr/>
          </p:nvSpPr>
          <p:spPr>
            <a:xfrm>
              <a:off x="9392966" y="4648449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COLOR_ATTACHMENT1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8F7F593-6AEF-44FC-B77C-030E3FDEBFD3}"/>
                </a:ext>
              </a:extLst>
            </p:cNvPr>
            <p:cNvSpPr/>
            <p:nvPr/>
          </p:nvSpPr>
          <p:spPr>
            <a:xfrm>
              <a:off x="9392966" y="5060098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219FA9-9B05-49E0-9D93-439B45759012}"/>
                </a:ext>
              </a:extLst>
            </p:cNvPr>
            <p:cNvSpPr/>
            <p:nvPr/>
          </p:nvSpPr>
          <p:spPr>
            <a:xfrm>
              <a:off x="9401349" y="5471746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STENCIL_ATTACHMENT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B422E5-DEA1-46FF-B3BC-3EC71C5F9E23}"/>
                </a:ext>
              </a:extLst>
            </p:cNvPr>
            <p:cNvSpPr txBox="1"/>
            <p:nvPr/>
          </p:nvSpPr>
          <p:spPr>
            <a:xfrm>
              <a:off x="10554763" y="3724452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3A51D2F-87CA-4435-94BC-533D1FFDB0CA}"/>
              </a:ext>
            </a:extLst>
          </p:cNvPr>
          <p:cNvCxnSpPr>
            <a:cxnSpLocks/>
            <a:endCxn id="7" idx="1"/>
          </p:cNvCxnSpPr>
          <p:nvPr/>
        </p:nvCxnSpPr>
        <p:spPr bwMode="auto">
          <a:xfrm flipV="1">
            <a:off x="5843394" y="1350003"/>
            <a:ext cx="1269628" cy="1221748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60000"/>
                <a:lumOff val="40000"/>
                <a:alpha val="50196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14CE23-DD11-497B-9814-61DCBF28221F}"/>
              </a:ext>
            </a:extLst>
          </p:cNvPr>
          <p:cNvSpPr txBox="1"/>
          <p:nvPr/>
        </p:nvSpPr>
        <p:spPr>
          <a:xfrm>
            <a:off x="7380644" y="3245451"/>
            <a:ext cx="1454244" cy="1131079"/>
          </a:xfrm>
          <a:prstGeom prst="rect">
            <a:avLst/>
          </a:prstGeom>
          <a:solidFill>
            <a:srgbClr val="E6FFE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object #</a:t>
            </a:r>
            <a:r>
              <a:rPr lang="en-US" altLang="ko-KR" sz="1350" b="1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id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parameters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</a:t>
            </a:r>
            <a:r>
              <a:rPr lang="en-US" altLang="ko-KR" sz="1350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image at level 0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image at level 1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image at . . . 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F81BA17-C413-4885-8E7F-B087503FC4F7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4815146" y="3266858"/>
            <a:ext cx="2565498" cy="544133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2">
                <a:lumMod val="60000"/>
                <a:lumOff val="40000"/>
                <a:alpha val="50196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0413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C0CEC-3617-4A7C-829D-27332644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ym typeface="Source Sans 3" panose="020B0303030403020204" pitchFamily="34" charset="0"/>
              </a:rPr>
              <a:t>Attaching Texture</a:t>
            </a:r>
            <a:r>
              <a:rPr lang="ko-KR" altLang="en-US" dirty="0">
                <a:sym typeface="Source Sans 3" panose="020B0303030403020204" pitchFamily="34" charset="0"/>
              </a:rPr>
              <a:t> </a:t>
            </a:r>
            <a:r>
              <a:rPr lang="en-US" altLang="ko-KR" dirty="0">
                <a:sym typeface="Source Sans 3" panose="020B0303030403020204" pitchFamily="34" charset="0"/>
              </a:rPr>
              <a:t>Images</a:t>
            </a:r>
            <a:endParaRPr lang="ko-KR" altLang="en-US" dirty="0">
              <a:sym typeface="Source Sans 3" panose="020B0303030403020204" pitchFamily="34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DB8A5-5D38-4F70-8727-F749E5646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5" y="843559"/>
            <a:ext cx="8514357" cy="3672406"/>
          </a:xfrm>
        </p:spPr>
        <p:txBody>
          <a:bodyPr/>
          <a:lstStyle/>
          <a:p>
            <a:r>
              <a:rPr lang="en-US" altLang="ko-KR" baseline="30000" dirty="0"/>
              <a:t>1 </a:t>
            </a:r>
            <a:r>
              <a:rPr lang="en-US" altLang="ko-KR" dirty="0"/>
              <a:t>prepare a texture pipeline</a:t>
            </a:r>
          </a:p>
          <a:p>
            <a:r>
              <a:rPr lang="en-US" altLang="ko-KR" baseline="30000" dirty="0"/>
              <a:t>2 </a:t>
            </a:r>
            <a:r>
              <a:rPr lang="en-US" altLang="ko-KR" dirty="0"/>
              <a:t>prepare an FBO object</a:t>
            </a:r>
          </a:p>
          <a:p>
            <a:r>
              <a:rPr lang="en-US" altLang="ko-KR" baseline="30000" dirty="0"/>
              <a:t>3 </a:t>
            </a:r>
            <a:r>
              <a:rPr lang="en-US" altLang="ko-KR" dirty="0"/>
              <a:t>attach the texture to FBO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EAD4BF-D631-40F6-B030-9E77189F0DB5}"/>
              </a:ext>
            </a:extLst>
          </p:cNvPr>
          <p:cNvGrpSpPr/>
          <p:nvPr/>
        </p:nvGrpSpPr>
        <p:grpSpPr>
          <a:xfrm>
            <a:off x="3572120" y="2881513"/>
            <a:ext cx="2093387" cy="1636405"/>
            <a:chOff x="9228084" y="3724452"/>
            <a:chExt cx="2791183" cy="218187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09FE40-D275-4F0A-B86B-8D4968ACC78D}"/>
                </a:ext>
              </a:extLst>
            </p:cNvPr>
            <p:cNvSpPr/>
            <p:nvPr/>
          </p:nvSpPr>
          <p:spPr>
            <a:xfrm>
              <a:off x="9228084" y="3920359"/>
              <a:ext cx="2666344" cy="1985966"/>
            </a:xfrm>
            <a:prstGeom prst="rect">
              <a:avLst/>
            </a:prstGeom>
            <a:solidFill>
              <a:srgbClr val="FFE6FF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t"/>
            <a:lstStyle/>
            <a:p>
              <a:pPr algn="ctr" defTabSz="685800" latinLnBrk="1"/>
              <a:r>
                <a:rPr lang="en-US" altLang="ko-KR" sz="1050" b="1" dirty="0">
                  <a:solidFill>
                    <a:srgbClr val="0000FF">
                      <a:lumMod val="75000"/>
                    </a:srgb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cs typeface="Tahoma" panose="020B0604030504040204" pitchFamily="34" charset="0"/>
                  <a:sym typeface="Source Sans 3" panose="020B0303030403020204" pitchFamily="34" charset="0"/>
                </a:rPr>
                <a:t>FBO (selected)</a:t>
              </a:r>
              <a:endParaRPr lang="en-US" altLang="ko-KR" sz="1050" b="1" i="1" dirty="0">
                <a:solidFill>
                  <a:srgbClr val="0000FF">
                    <a:lumMod val="75000"/>
                  </a:srgbClr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E8837C-FEA7-433F-99D9-7B98BCA11E3E}"/>
                </a:ext>
              </a:extLst>
            </p:cNvPr>
            <p:cNvSpPr/>
            <p:nvPr/>
          </p:nvSpPr>
          <p:spPr>
            <a:xfrm>
              <a:off x="9401349" y="4236800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COLOR_ATTACHMENT0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6B1BF85-217C-4636-9F1D-F0F8477BBF5D}"/>
                </a:ext>
              </a:extLst>
            </p:cNvPr>
            <p:cNvSpPr/>
            <p:nvPr/>
          </p:nvSpPr>
          <p:spPr>
            <a:xfrm>
              <a:off x="9392966" y="4648449"/>
              <a:ext cx="2340360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COLOR_ATTACHMENT1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E22763-4754-4FCF-99B8-FC3D869D087C}"/>
                </a:ext>
              </a:extLst>
            </p:cNvPr>
            <p:cNvSpPr/>
            <p:nvPr/>
          </p:nvSpPr>
          <p:spPr>
            <a:xfrm>
              <a:off x="9392966" y="5060098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DEPTH_ATTACHMENT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D0E1A73-9B12-4E6A-ACBF-10BA79FD3D30}"/>
                </a:ext>
              </a:extLst>
            </p:cNvPr>
            <p:cNvSpPr/>
            <p:nvPr/>
          </p:nvSpPr>
          <p:spPr>
            <a:xfrm>
              <a:off x="9401349" y="5471746"/>
              <a:ext cx="2323593" cy="325820"/>
            </a:xfrm>
            <a:prstGeom prst="rect">
              <a:avLst/>
            </a:prstGeom>
            <a:solidFill>
              <a:srgbClr val="F0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latinLnBrk="1"/>
              <a:r>
                <a:rPr lang="en-US" altLang="ko-KR" sz="1200" dirty="0">
                  <a:solidFill>
                    <a:prstClr val="black"/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STENCIL_ATTACHMENT</a:t>
              </a:r>
              <a:endParaRPr lang="ko-KR" altLang="en-US" sz="120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950921-A7CB-43A9-A032-9483F03DB1A3}"/>
                </a:ext>
              </a:extLst>
            </p:cNvPr>
            <p:cNvSpPr txBox="1"/>
            <p:nvPr/>
          </p:nvSpPr>
          <p:spPr>
            <a:xfrm>
              <a:off x="10554763" y="3724452"/>
              <a:ext cx="14645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 latinLnBrk="1"/>
              <a:r>
                <a:rPr lang="en-US" altLang="ko-KR" sz="450" dirty="0">
                  <a:solidFill>
                    <a:prstClr val="white">
                      <a:lumMod val="75000"/>
                    </a:prstClr>
                  </a:solidFill>
                  <a:latin typeface="Source Sans 3" panose="020B0303030403020204" pitchFamily="34" charset="0"/>
                  <a:ea typeface="Noto Sans KR" panose="020B0200000000000000" pitchFamily="50" charset="-127"/>
                  <a:sym typeface="Source Sans 3" panose="020B0303030403020204" pitchFamily="34" charset="0"/>
                </a:rPr>
                <a:t>© Illustration by biztripcru@gmail.com</a:t>
              </a:r>
              <a:endParaRPr lang="ko-KR" altLang="en-US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9B30A2-E059-4840-9BEA-0205BAA743C0}"/>
              </a:ext>
            </a:extLst>
          </p:cNvPr>
          <p:cNvSpPr/>
          <p:nvPr/>
        </p:nvSpPr>
        <p:spPr>
          <a:xfrm>
            <a:off x="568723" y="3313276"/>
            <a:ext cx="1460037" cy="6031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 defTabSz="685800" latinLnBrk="1"/>
            <a:r>
              <a:rPr lang="en-US" altLang="ko-KR" sz="10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cs typeface="Tahoma" panose="020B0604030504040204" pitchFamily="34" charset="0"/>
                <a:sym typeface="Source Sans 3" panose="020B0303030403020204" pitchFamily="34" charset="0"/>
              </a:rPr>
              <a:t>OpenGL rendering pipeline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C79FA8-D8C5-4307-B24C-AE825AE66474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303438" y="3614873"/>
            <a:ext cx="265285" cy="0"/>
          </a:xfrm>
          <a:prstGeom prst="straightConnector1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B4254058-FC88-4E2E-A733-80A49F57DF17}"/>
              </a:ext>
            </a:extLst>
          </p:cNvPr>
          <p:cNvCxnSpPr>
            <a:stCxn id="9" idx="3"/>
            <a:endCxn id="16" idx="1"/>
          </p:cNvCxnSpPr>
          <p:nvPr/>
        </p:nvCxnSpPr>
        <p:spPr bwMode="auto">
          <a:xfrm>
            <a:off x="2028760" y="3614873"/>
            <a:ext cx="1543361" cy="158307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25148A-EC85-444C-AF4E-11931A714A2A}"/>
              </a:ext>
            </a:extLst>
          </p:cNvPr>
          <p:cNvSpPr txBox="1"/>
          <p:nvPr/>
        </p:nvSpPr>
        <p:spPr>
          <a:xfrm>
            <a:off x="1870824" y="3230612"/>
            <a:ext cx="1640193" cy="300082"/>
          </a:xfrm>
          <a:prstGeom prst="rect">
            <a:avLst/>
          </a:prstGeom>
          <a:solidFill>
            <a:srgbClr val="FFF0FF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gl.bindFramebuffer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()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4EB313-4504-410C-AA04-79E930BBF148}"/>
              </a:ext>
            </a:extLst>
          </p:cNvPr>
          <p:cNvSpPr txBox="1"/>
          <p:nvPr/>
        </p:nvSpPr>
        <p:spPr>
          <a:xfrm>
            <a:off x="7027345" y="1155595"/>
            <a:ext cx="1837362" cy="1131079"/>
          </a:xfrm>
          <a:prstGeom prst="rect">
            <a:avLst/>
          </a:prstGeom>
          <a:solidFill>
            <a:srgbClr val="F2FFFF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unit (selected)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</a:t>
            </a:r>
            <a:r>
              <a:rPr lang="en-US" altLang="ko-KR" sz="1350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TEXTURE_2D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TEXTURE_3D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TEXTURE_CUBE_MAP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. . .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86FD8C-A57E-4FD0-8A61-B0E0ABE270D9}"/>
              </a:ext>
            </a:extLst>
          </p:cNvPr>
          <p:cNvSpPr txBox="1"/>
          <p:nvPr/>
        </p:nvSpPr>
        <p:spPr>
          <a:xfrm>
            <a:off x="6907239" y="809947"/>
            <a:ext cx="1098378" cy="1615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450" dirty="0">
                <a:solidFill>
                  <a:prstClr val="white">
                    <a:lumMod val="75000"/>
                  </a:prstClr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© Illustration by biztripcru@gmail.com</a:t>
            </a:r>
            <a:endParaRPr lang="ko-KR" altLang="en-US" sz="450" dirty="0">
              <a:solidFill>
                <a:prstClr val="white">
                  <a:lumMod val="75000"/>
                </a:prstClr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345314-9E60-4F90-B835-399F0CB33E54}"/>
              </a:ext>
            </a:extLst>
          </p:cNvPr>
          <p:cNvSpPr txBox="1"/>
          <p:nvPr/>
        </p:nvSpPr>
        <p:spPr>
          <a:xfrm>
            <a:off x="4931431" y="1158658"/>
            <a:ext cx="1454244" cy="1131079"/>
          </a:xfrm>
          <a:prstGeom prst="rect">
            <a:avLst/>
          </a:prstGeom>
          <a:solidFill>
            <a:srgbClr val="E6FFE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object #</a:t>
            </a:r>
            <a:r>
              <a:rPr lang="en-US" altLang="ko-KR" sz="1350" b="1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id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parameters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</a:t>
            </a:r>
            <a:r>
              <a:rPr lang="en-US" altLang="ko-KR" sz="1350" dirty="0">
                <a:solidFill>
                  <a:prstClr val="black"/>
                </a:solidFill>
                <a:highlight>
                  <a:srgbClr val="FF9999"/>
                </a:highlight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image at level 0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image at level 1</a:t>
            </a:r>
          </a:p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• image at . . 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C3B82-2F8B-4C0A-A06A-42294DB7AFEE}"/>
              </a:ext>
            </a:extLst>
          </p:cNvPr>
          <p:cNvSpPr txBox="1"/>
          <p:nvPr/>
        </p:nvSpPr>
        <p:spPr>
          <a:xfrm>
            <a:off x="2632879" y="2168431"/>
            <a:ext cx="1324402" cy="300082"/>
          </a:xfrm>
          <a:prstGeom prst="rect">
            <a:avLst/>
          </a:prstGeom>
          <a:solidFill>
            <a:srgbClr val="FFFFE6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texture memory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FAEDFA-DD7B-4B09-B4F3-EBD8BBBA7FE1}"/>
              </a:ext>
            </a:extLst>
          </p:cNvPr>
          <p:cNvSpPr txBox="1"/>
          <p:nvPr/>
        </p:nvSpPr>
        <p:spPr>
          <a:xfrm>
            <a:off x="467545" y="2586992"/>
            <a:ext cx="6756978" cy="300082"/>
          </a:xfrm>
          <a:prstGeom prst="rect">
            <a:avLst/>
          </a:prstGeom>
          <a:solidFill>
            <a:srgbClr val="FFCCCC"/>
          </a:solidFill>
        </p:spPr>
        <p:txBody>
          <a:bodyPr wrap="none" rtlCol="0">
            <a:spAutoFit/>
          </a:bodyPr>
          <a:lstStyle/>
          <a:p>
            <a:pPr defTabSz="685800" latinLnBrk="1"/>
            <a:r>
              <a:rPr lang="en-US" altLang="ko-KR" sz="1350" b="1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gl.framebufferTexture2D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( </a:t>
            </a:r>
            <a:r>
              <a:rPr lang="en-US" altLang="ko-KR" sz="1350" dirty="0" err="1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gl.FRAMEBUFFER</a:t>
            </a:r>
            <a:r>
              <a:rPr lang="en-US" altLang="ko-KR" sz="1350" dirty="0">
                <a:solidFill>
                  <a:prstClr val="black"/>
                </a:solidFill>
                <a:latin typeface="Source Sans 3" panose="020B0303030403020204" pitchFamily="34" charset="0"/>
                <a:ea typeface="Noto Sans KR" panose="020B0200000000000000" pitchFamily="50" charset="-127"/>
                <a:sym typeface="Source Sans 3" panose="020B0303030403020204" pitchFamily="34" charset="0"/>
              </a:rPr>
              <a:t>, gl.COLOR_ATTACHMENT0, gl.TEXTURE_2D, id, 0);</a:t>
            </a:r>
            <a:endParaRPr lang="ko-KR" altLang="en-US" sz="1350" dirty="0">
              <a:solidFill>
                <a:prstClr val="black"/>
              </a:solidFill>
              <a:latin typeface="Source Sans 3" panose="020B0303030403020204" pitchFamily="34" charset="0"/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3675F69F-D5E7-4625-8DD9-54CBC6940F56}"/>
              </a:ext>
            </a:extLst>
          </p:cNvPr>
          <p:cNvCxnSpPr>
            <a:cxnSpLocks/>
            <a:stCxn id="17" idx="3"/>
            <a:endCxn id="22" idx="2"/>
          </p:cNvCxnSpPr>
          <p:nvPr/>
        </p:nvCxnSpPr>
        <p:spPr bwMode="auto">
          <a:xfrm flipV="1">
            <a:off x="5457339" y="2286674"/>
            <a:ext cx="2488687" cy="1101283"/>
          </a:xfrm>
          <a:prstGeom prst="bentConnector2">
            <a:avLst/>
          </a:prstGeom>
          <a:solidFill>
            <a:srgbClr val="E66714"/>
          </a:solidFill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AA4D644-1388-44FA-BE88-EC216BF59ADE}"/>
              </a:ext>
            </a:extLst>
          </p:cNvPr>
          <p:cNvCxnSpPr/>
          <p:nvPr/>
        </p:nvCxnSpPr>
        <p:spPr bwMode="auto">
          <a:xfrm>
            <a:off x="6428475" y="1300656"/>
            <a:ext cx="673891" cy="212834"/>
          </a:xfrm>
          <a:prstGeom prst="bentConnector3">
            <a:avLst/>
          </a:prstGeom>
          <a:solidFill>
            <a:srgbClr val="E66714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AFFED7DC-AAE3-4968-A22D-61F72CE9884F}"/>
              </a:ext>
            </a:extLst>
          </p:cNvPr>
          <p:cNvCxnSpPr>
            <a:stCxn id="25" idx="3"/>
          </p:cNvCxnSpPr>
          <p:nvPr/>
        </p:nvCxnSpPr>
        <p:spPr bwMode="auto">
          <a:xfrm flipV="1">
            <a:off x="3957281" y="1709592"/>
            <a:ext cx="1079802" cy="608880"/>
          </a:xfrm>
          <a:prstGeom prst="bentConnector3">
            <a:avLst>
              <a:gd name="adj1" fmla="val 50000"/>
            </a:avLst>
          </a:prstGeom>
          <a:solidFill>
            <a:srgbClr val="E66714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C77C3-C95C-4374-90B0-A63206DE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latinLnBrk="1"/>
            <a:r>
              <a:rPr lang="en-US" altLang="ko-KR">
                <a:solidFill>
                  <a:prstClr val="black">
                    <a:tint val="75000"/>
                  </a:prstClr>
                </a:solidFill>
                <a:ea typeface="Noto Sans KR" panose="020B0200000000000000" pitchFamily="50" charset="-127"/>
                <a:sym typeface="Source Sans 3" panose="020B0303030403020204" pitchFamily="34" charset="0"/>
              </a:rPr>
              <a:t>WebGL A 02207</a:t>
            </a:r>
            <a:endParaRPr lang="ko-KR" altLang="en-US">
              <a:solidFill>
                <a:prstClr val="black">
                  <a:tint val="75000"/>
                </a:prstClr>
              </a:solidFill>
              <a:ea typeface="Noto Sans KR" panose="020B0200000000000000" pitchFamily="50" charset="-127"/>
              <a:sym typeface="Source Sans 3" panose="020B03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6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biztripcru-2024A">
  <a:themeElements>
    <a:clrScheme name="사용자 지정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F0000"/>
      </a:accent2>
      <a:accent3>
        <a:srgbClr val="00B050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240605">
      <a:majorFont>
        <a:latin typeface="Source Sans 3"/>
        <a:ea typeface="Noto Sans KR"/>
        <a:cs typeface=""/>
      </a:majorFont>
      <a:minorFont>
        <a:latin typeface="Source Sans 3"/>
        <a:ea typeface="Noto Sans K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solidFill>
          <a:srgbClr val="E66714"/>
        </a:solidFill>
        <a:ln w="57150" cap="flat" cmpd="sng" algn="ctr">
          <a:solidFill>
            <a:schemeClr val="accent4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프레젠테이션1" id="{05487F89-D8AA-49E2-BE0F-981F413E75C1}" vid="{B114011D-28F8-4F8A-83A2-11A19ED99EBE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14359</TotalTime>
  <Words>1793</Words>
  <Application>Microsoft Office PowerPoint</Application>
  <PresentationFormat>화면 슬라이드 쇼(16:9)</PresentationFormat>
  <Paragraphs>301</Paragraphs>
  <Slides>29</Slides>
  <Notes>3</Notes>
  <HiddenSlides>0</HiddenSlides>
  <MMClips>4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Source Serif 4</vt:lpstr>
      <vt:lpstr>Arial</vt:lpstr>
      <vt:lpstr>Noto Sans KR</vt:lpstr>
      <vt:lpstr>Source Sans 3</vt:lpstr>
      <vt:lpstr>맑은 고딕</vt:lpstr>
      <vt:lpstr>Neue Haas Grotesk Text Pro</vt:lpstr>
      <vt:lpstr>나눔고딕</vt:lpstr>
      <vt:lpstr>AR HERMANN</vt:lpstr>
      <vt:lpstr>Office Theme</vt:lpstr>
      <vt:lpstr>biztripcru-2024A</vt:lpstr>
      <vt:lpstr>PowerPoint 프레젠테이션</vt:lpstr>
      <vt:lpstr>PowerPoint 프레젠테이션</vt:lpstr>
      <vt:lpstr>PowerPoint 프레젠테이션</vt:lpstr>
      <vt:lpstr>WebGL 2 Tutorial (Part 3) – Render to Texture</vt:lpstr>
      <vt:lpstr>Contents 내용</vt:lpstr>
      <vt:lpstr>Render to Texture</vt:lpstr>
      <vt:lpstr>Render to Texture</vt:lpstr>
      <vt:lpstr>Attaching Texture Images</vt:lpstr>
      <vt:lpstr>Attaching Texture Images</vt:lpstr>
      <vt:lpstr>Render to Texture 시나리오</vt:lpstr>
      <vt:lpstr>2개의 drawing pipeline</vt:lpstr>
      <vt:lpstr>RBO로 전환할 프로그램 선택</vt:lpstr>
      <vt:lpstr>Texture 를 보여줄 프로그램 선택 </vt:lpstr>
      <vt:lpstr>Render to Texture 프로그램</vt:lpstr>
      <vt:lpstr>render-to-tex.js</vt:lpstr>
      <vt:lpstr>render-to-tex.js</vt:lpstr>
      <vt:lpstr>render-to-tex.js</vt:lpstr>
      <vt:lpstr>render-to-tex.js</vt:lpstr>
      <vt:lpstr>render-to-tex.js</vt:lpstr>
      <vt:lpstr>실행 결과</vt:lpstr>
      <vt:lpstr>Mixing RBO and Texture</vt:lpstr>
      <vt:lpstr>FBO 에서 RBO, Texture 동시 사용</vt:lpstr>
      <vt:lpstr>rtt-rbo.js</vt:lpstr>
      <vt:lpstr>실행 결과</vt:lpstr>
      <vt:lpstr>Your Challenge</vt:lpstr>
      <vt:lpstr>Contents 내용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HyLee HyLab</cp:lastModifiedBy>
  <cp:revision>131</cp:revision>
  <dcterms:created xsi:type="dcterms:W3CDTF">2017-03-17T07:48:16Z</dcterms:created>
  <dcterms:modified xsi:type="dcterms:W3CDTF">2025-09-07T05:30:58Z</dcterms:modified>
</cp:coreProperties>
</file>