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Maven Pro" panose="020B0604020202020204" charset="0"/>
      <p:regular r:id="rId13"/>
      <p:bold r:id="rId14"/>
    </p:embeddedFont>
    <p:embeddedFont>
      <p:font typeface="Nunito"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c6f73a04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c6f73a04f_0_4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c6f73a04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c6f73a04f_0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c6f73a04f_0_1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6f73a04f_0_2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6f73a04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c6f73a04f_0_2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c6f73a04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c6f73a04f_0_3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c6f73a04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2acb1ff305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2acb1ff30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c6f73a04f_0_3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c6f73a04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c6f73a04f_0_4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c6f73a04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Understanding the Bias-Variance Tradeoff</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t>GROUP 2</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2"/>
          <p:cNvSpPr txBox="1">
            <a:spLocks noGrp="1"/>
          </p:cNvSpPr>
          <p:nvPr>
            <p:ph type="title"/>
          </p:nvPr>
        </p:nvSpPr>
        <p:spPr>
          <a:xfrm>
            <a:off x="490250" y="488250"/>
            <a:ext cx="8236200" cy="4090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3000"/>
              <a:t>Thank You</a:t>
            </a:r>
            <a:endParaRPr sz="3000"/>
          </a:p>
          <a:p>
            <a:pPr marL="0" lvl="0" indent="0" algn="ctr" rtl="0">
              <a:spcBef>
                <a:spcPts val="0"/>
              </a:spcBef>
              <a:spcAft>
                <a:spcPts val="0"/>
              </a:spcAft>
              <a:buNone/>
            </a:pPr>
            <a:r>
              <a:rPr lang="en" sz="3000"/>
              <a:t>Thank you for your attention!</a:t>
            </a:r>
            <a:endParaRPr sz="3000"/>
          </a:p>
          <a:p>
            <a:pPr marL="0" lvl="0" indent="0" algn="ctr" rtl="0">
              <a:spcBef>
                <a:spcPts val="0"/>
              </a:spcBef>
              <a:spcAft>
                <a:spcPts val="0"/>
              </a:spcAft>
              <a:buNone/>
            </a:pPr>
            <a:r>
              <a:rPr lang="en" sz="3000"/>
              <a:t>Feel free to ask any questions.</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a:t>
            </a:r>
            <a:endParaRPr/>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500"/>
              <a:t>Today, we will explore an essential concept in machine learning called the Bias-Variance Tradeoff.</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Bias?</a:t>
            </a:r>
            <a:endParaRPr/>
          </a:p>
        </p:txBody>
      </p:sp>
      <p:sp>
        <p:nvSpPr>
          <p:cNvPr id="290" name="Google Shape;290;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Bias refers to the error introduced by approximating a real-world problem with a simplified model.</a:t>
            </a:r>
            <a:endParaRPr sz="1500"/>
          </a:p>
          <a:p>
            <a:pPr marL="457200" lvl="0" indent="-323850" algn="l" rtl="0">
              <a:spcBef>
                <a:spcPts val="0"/>
              </a:spcBef>
              <a:spcAft>
                <a:spcPts val="0"/>
              </a:spcAft>
              <a:buSzPts val="1500"/>
              <a:buChar char="●"/>
            </a:pPr>
            <a:r>
              <a:rPr lang="en" sz="1500"/>
              <a:t>High bias occurs when the model is too simplistic and fails to capture the underlying patterns in the data.</a:t>
            </a:r>
            <a:endParaRPr sz="1500"/>
          </a:p>
          <a:p>
            <a:pPr marL="457200" lvl="0" indent="-323850" algn="l" rtl="0">
              <a:spcBef>
                <a:spcPts val="0"/>
              </a:spcBef>
              <a:spcAft>
                <a:spcPts val="0"/>
              </a:spcAft>
              <a:buSzPts val="1500"/>
              <a:buChar char="●"/>
            </a:pPr>
            <a:r>
              <a:rPr lang="en" sz="1500"/>
              <a:t>High bias leads to underfitting, where the model fails to capture the underlying patterns in the data.</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Variance?</a:t>
            </a:r>
            <a:endParaRPr/>
          </a:p>
        </p:txBody>
      </p:sp>
      <p:sp>
        <p:nvSpPr>
          <p:cNvPr id="296" name="Google Shape;296;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Variance refers to the sensitivity of a model to the fluctuations in the training data.</a:t>
            </a:r>
            <a:endParaRPr sz="1500"/>
          </a:p>
          <a:p>
            <a:pPr marL="457200" lvl="0" indent="-323850" algn="l" rtl="0">
              <a:spcBef>
                <a:spcPts val="0"/>
              </a:spcBef>
              <a:spcAft>
                <a:spcPts val="0"/>
              </a:spcAft>
              <a:buSzPts val="1500"/>
              <a:buChar char="●"/>
            </a:pPr>
            <a:r>
              <a:rPr lang="en" sz="1500"/>
              <a:t>High variance occurs when the model is overly complex and becomes too specific to the training data.</a:t>
            </a:r>
            <a:endParaRPr sz="1500"/>
          </a:p>
          <a:p>
            <a:pPr marL="457200" lvl="0" indent="-323850" algn="l" rtl="0">
              <a:spcBef>
                <a:spcPts val="0"/>
              </a:spcBef>
              <a:spcAft>
                <a:spcPts val="0"/>
              </a:spcAft>
              <a:buSzPts val="1500"/>
              <a:buChar char="●"/>
            </a:pPr>
            <a:r>
              <a:rPr lang="en" sz="1500"/>
              <a:t>High variance leads to overfitting, where the model becomes too specific to the training data and fails to generalize well on new data.</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Finding the Right Balance</a:t>
            </a:r>
            <a:endParaRPr/>
          </a:p>
        </p:txBody>
      </p:sp>
      <p:sp>
        <p:nvSpPr>
          <p:cNvPr id="302" name="Google Shape;302;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The bias-variance tradeoff aims to find the optimal balance between bias and variance.</a:t>
            </a:r>
            <a:endParaRPr sz="1500"/>
          </a:p>
          <a:p>
            <a:pPr marL="457200" lvl="0" indent="-323850" algn="l" rtl="0">
              <a:spcBef>
                <a:spcPts val="0"/>
              </a:spcBef>
              <a:spcAft>
                <a:spcPts val="0"/>
              </a:spcAft>
              <a:buSzPts val="1500"/>
              <a:buChar char="●"/>
            </a:pPr>
            <a:r>
              <a:rPr lang="en" sz="1500"/>
              <a:t>Our goal is to minimize both bias and variance to achieve the best model performance.</a:t>
            </a:r>
            <a:endParaRPr sz="1500"/>
          </a:p>
          <a:p>
            <a:pPr marL="457200" lvl="0" indent="-323850" algn="l" rtl="0">
              <a:spcBef>
                <a:spcPts val="0"/>
              </a:spcBef>
              <a:spcAft>
                <a:spcPts val="0"/>
              </a:spcAft>
              <a:buSzPts val="1500"/>
              <a:buChar char="●"/>
            </a:pPr>
            <a:r>
              <a:rPr lang="en" sz="1500"/>
              <a:t>It is important to strike a balance where the model is complex enough to capture the underlying patterns but not overly complex to fit the noise in the data.</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Bias-Variance Tradeoff in a Visual Representation</a:t>
            </a:r>
            <a:endParaRPr/>
          </a:p>
        </p:txBody>
      </p:sp>
      <p:pic>
        <p:nvPicPr>
          <p:cNvPr id="308" name="Google Shape;308;p18"/>
          <p:cNvPicPr preferRelativeResize="0"/>
          <p:nvPr/>
        </p:nvPicPr>
        <p:blipFill>
          <a:blip r:embed="rId3">
            <a:alphaModFix/>
          </a:blip>
          <a:stretch>
            <a:fillRect/>
          </a:stretch>
        </p:blipFill>
        <p:spPr>
          <a:xfrm>
            <a:off x="152400" y="1017725"/>
            <a:ext cx="8826600" cy="3956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body" idx="1"/>
          </p:nvPr>
        </p:nvSpPr>
        <p:spPr>
          <a:xfrm>
            <a:off x="1303800" y="1679725"/>
            <a:ext cx="7452600" cy="28518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Models with high bias consistently miss the target, indicating a lack of fit to the data.</a:t>
            </a:r>
            <a:endParaRPr sz="1500"/>
          </a:p>
          <a:p>
            <a:pPr marL="457200" lvl="0" indent="-323850" algn="l" rtl="0">
              <a:spcBef>
                <a:spcPts val="0"/>
              </a:spcBef>
              <a:spcAft>
                <a:spcPts val="0"/>
              </a:spcAft>
              <a:buSzPts val="1500"/>
              <a:buChar char="●"/>
            </a:pPr>
            <a:r>
              <a:rPr lang="en" sz="1500"/>
              <a:t>Models with high variance hit different parts of the target randomly, representing a high sensitivity to data fluctuations.</a:t>
            </a:r>
            <a:endParaRPr sz="1500"/>
          </a:p>
          <a:p>
            <a:pPr marL="457200" lvl="0" indent="-323850" algn="l" rtl="0">
              <a:spcBef>
                <a:spcPts val="0"/>
              </a:spcBef>
              <a:spcAft>
                <a:spcPts val="0"/>
              </a:spcAft>
              <a:buSzPts val="1500"/>
              <a:buChar char="●"/>
            </a:pPr>
            <a:r>
              <a:rPr lang="en" sz="1500"/>
              <a:t>We need to find the middle ground where the model consistently comes close to the target, indicating a good balance between bias and variance.</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0"/>
          <p:cNvSpPr txBox="1">
            <a:spLocks noGrp="1"/>
          </p:cNvSpPr>
          <p:nvPr>
            <p:ph type="title"/>
          </p:nvPr>
        </p:nvSpPr>
        <p:spPr>
          <a:xfrm>
            <a:off x="1303800" y="598575"/>
            <a:ext cx="7030500" cy="999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Impact on Model Performance</a:t>
            </a:r>
            <a:endParaRPr/>
          </a:p>
        </p:txBody>
      </p:sp>
      <p:sp>
        <p:nvSpPr>
          <p:cNvPr id="319" name="Google Shape;319;p20"/>
          <p:cNvSpPr txBox="1">
            <a:spLocks noGrp="1"/>
          </p:cNvSpPr>
          <p:nvPr>
            <p:ph type="body" idx="1"/>
          </p:nvPr>
        </p:nvSpPr>
        <p:spPr>
          <a:xfrm>
            <a:off x="471900" y="1919075"/>
            <a:ext cx="8672100" cy="2710200"/>
          </a:xfrm>
          <a:prstGeom prst="rect">
            <a:avLst/>
          </a:prstGeom>
        </p:spPr>
        <p:txBody>
          <a:bodyPr spcFirstLastPara="1" wrap="square" lIns="91425" tIns="91425" rIns="91425" bIns="91425" anchor="t" anchorCtr="0">
            <a:normAutofit/>
          </a:bodyPr>
          <a:lstStyle/>
          <a:p>
            <a:pPr marL="457200" lvl="0" indent="-323850" algn="l" rtl="0">
              <a:lnSpc>
                <a:spcPct val="100000"/>
              </a:lnSpc>
              <a:spcBef>
                <a:spcPts val="0"/>
              </a:spcBef>
              <a:spcAft>
                <a:spcPts val="0"/>
              </a:spcAft>
              <a:buSzPts val="1500"/>
              <a:buChar char="●"/>
            </a:pPr>
            <a:r>
              <a:rPr lang="en" sz="1500"/>
              <a:t>A model with high bias tends to have low accuracy on both the training and test data. This is because the model oversimplifies the problem, ignoring important patterns.</a:t>
            </a:r>
            <a:endParaRPr sz="1500"/>
          </a:p>
          <a:p>
            <a:pPr marL="457200" lvl="0" indent="-323850" algn="l" rtl="0">
              <a:lnSpc>
                <a:spcPct val="100000"/>
              </a:lnSpc>
              <a:spcBef>
                <a:spcPts val="0"/>
              </a:spcBef>
              <a:spcAft>
                <a:spcPts val="0"/>
              </a:spcAft>
              <a:buSzPts val="1500"/>
              <a:buChar char="●"/>
            </a:pPr>
            <a:r>
              <a:rPr lang="en" sz="1500"/>
              <a:t>A model with high variance may have very high accuracy on the training data but poor performance on the test data. They are highly sensitive to the specific instances in the training data, failing to generalize well.</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800"/>
              <a:t>Conclusion</a:t>
            </a:r>
            <a:endParaRPr sz="4800"/>
          </a:p>
        </p:txBody>
      </p:sp>
      <p:sp>
        <p:nvSpPr>
          <p:cNvPr id="325" name="Google Shape;325;p2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The bias-variance tradeoff is a fundamental concept in machine learning.</a:t>
            </a:r>
            <a:endParaRPr sz="1500"/>
          </a:p>
          <a:p>
            <a:pPr marL="457200" lvl="0" indent="-323850" algn="l" rtl="0">
              <a:spcBef>
                <a:spcPts val="0"/>
              </a:spcBef>
              <a:spcAft>
                <a:spcPts val="0"/>
              </a:spcAft>
              <a:buSzPts val="1500"/>
              <a:buChar char="●"/>
            </a:pPr>
            <a:r>
              <a:rPr lang="en" sz="1500"/>
              <a:t>Finding the right balance between bias and variance is crucial for building accurate and robust models.</a:t>
            </a:r>
            <a:endParaRPr sz="1500"/>
          </a:p>
          <a:p>
            <a:pPr marL="457200" lvl="0" indent="-323850" algn="l" rtl="0">
              <a:spcBef>
                <a:spcPts val="0"/>
              </a:spcBef>
              <a:spcAft>
                <a:spcPts val="0"/>
              </a:spcAft>
              <a:buSzPts val="1500"/>
              <a:buChar char="●"/>
            </a:pPr>
            <a:r>
              <a:rPr lang="en" sz="1500"/>
              <a:t>Remember, minimizing both bias and variance leads to optimal model performance.</a:t>
            </a:r>
            <a:endParaRPr sz="1500"/>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411</Words>
  <Application>Microsoft Office PowerPoint</Application>
  <PresentationFormat>On-screen Show (16:9)</PresentationFormat>
  <Paragraphs>30</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Maven Pro</vt:lpstr>
      <vt:lpstr>Nunito</vt:lpstr>
      <vt:lpstr>Arial</vt:lpstr>
      <vt:lpstr>Momentum</vt:lpstr>
      <vt:lpstr>Understanding the Bias-Variance Tradeoff</vt:lpstr>
      <vt:lpstr>Intro</vt:lpstr>
      <vt:lpstr>What is Bias?</vt:lpstr>
      <vt:lpstr>What is Variance?</vt:lpstr>
      <vt:lpstr>Finding the Right Balance</vt:lpstr>
      <vt:lpstr>Bias-Variance Tradeoff in a Visual Representation</vt:lpstr>
      <vt:lpstr>PowerPoint Presentation</vt:lpstr>
      <vt:lpstr>Impact on Model Performance</vt:lpstr>
      <vt:lpstr>Conclusion</vt:lpstr>
      <vt:lpstr>Thank You Thank you for your attention! Feel free to ask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Bias-Variance Tradeoff</dc:title>
  <dc:creator>CGAKII</dc:creator>
  <cp:lastModifiedBy>Stephen Macharia</cp:lastModifiedBy>
  <cp:revision>1</cp:revision>
  <dcterms:modified xsi:type="dcterms:W3CDTF">2023-08-12T17:53:30Z</dcterms:modified>
</cp:coreProperties>
</file>