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8C4A-2C64-4C91-A567-B957AA8BF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D4313-02DD-458B-9BE8-F5F6FB71A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99F7-F813-4313-AD8A-7E97016B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AF38-FF07-4BF1-A5C0-EA19E1B6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F014-6984-44DA-BDC3-39EA0691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58AA-0FC9-4AAE-9694-F81D03A0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5EB47-0A90-4CE7-9D05-8FD555CF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6370-8DEA-402E-9698-E5E96751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8A6D-18BE-41C5-8C86-101FD228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587D-1882-46CB-8741-468A38DB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286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9FBE5-FD32-4E0F-BEDE-BD756D824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B2DD-C026-4DFD-97D2-A2E14567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BC4-DB45-4234-97BB-649A6749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BF62-DEC7-457B-8CBD-5F94374D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B40F-60DC-4D7D-A5BD-A17AF1B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9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A14B-686C-4F04-9A20-BED116F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C365-4EBB-482E-8F8E-EAEAC5CD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9851-E3A3-4225-8965-A95EC472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590F-9F6B-4E2F-B9D6-BD61FD52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83DA-BAF6-4D56-9863-96BB2F4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30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1F3D-1B4F-4D5A-89FF-57BE9C77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77DA-E34F-4F05-AD02-A71FB5E9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7B5B-7614-40F7-9F8C-D4BB36B0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1387-C7E8-4DBC-AC73-1767A810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6B9D-0590-4221-A857-0F46D8C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70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E29A-A389-45D0-AEB7-1E75954A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F15B-FFEC-4629-AB2A-EF533CCB1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B1A9-D8FB-44A1-8DEE-7C9EB56D4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C3226-1B4F-4F31-98E7-EA81893E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B0B9-28EB-489E-ACCE-77EAFC9C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BA88-2182-403E-A96F-D4A8B2D1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4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9746-9D9F-432B-9A90-F054BCAE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EA8F-2F12-4B0A-9E1A-CD9062EE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A96-51D0-4E5F-A967-A7623876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5D2E6-EC00-4F0A-B2B1-EC0A7EE43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26F2D-7C6A-4160-B074-7773BC5F3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2A5F5-B544-4D71-AB38-4369AE1F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114FD-BE24-4C0C-B66A-4385C968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F1132-DA07-4E09-AB0C-1A7CA00F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419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E763-D6F6-47FB-B290-64940BC6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2E18F-6440-4A03-B1F8-D9308F97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6922B-CF32-454D-9D58-EE48D2A5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A60CE-96D4-4184-B3E4-9D977F6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681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E8D1D-F586-487F-9E0B-1F7897AD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5B2DB-78C0-4AC8-A7D2-20ED042D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BA77-8BEC-4892-A4E3-2CD321C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469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C4A5-A7F6-41A0-A400-77B78CC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5651-B6CE-4C37-B3FB-FDDCF02D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FFB2-D877-4875-A224-C2ABA8795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DE270-1CDB-47DE-87AB-41DBFAAA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BDA6-F1DF-48A3-BB8C-A482D1B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E004-2C6F-4D37-9C54-65BE34A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451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C818-4696-4275-9C6C-B1E0B153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563A-C3E6-4FB1-A710-D415F3B9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BA32-9456-4710-9AAF-5FF1BF8B0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E64B-1CF5-4FA1-A255-866FF615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3B9EE-EE1E-469F-8E76-8F907A57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41DD-317B-4C4D-9704-F807D8C1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68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27EB2-ADC3-46F5-B787-998A3363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D6E5-EB14-4BC5-8DED-5814E148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4F39-15A9-420B-B2FF-7F4E55051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3D905-FAA2-4EEB-97BB-16E68655552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3D44-D493-4498-8616-F16D9996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F9DD-0591-4652-88A0-BCE8CF05E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59B4-5166-4733-95C3-92952AD8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22E3-20DC-450C-A99E-3652D93FD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Atlanta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A4E6-32FD-4D25-8906-20A691E2C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Project – Time Series Data</a:t>
            </a:r>
          </a:p>
          <a:p>
            <a:endParaRPr lang="en-US" dirty="0"/>
          </a:p>
          <a:p>
            <a:r>
              <a:rPr lang="en-US" dirty="0"/>
              <a:t>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9196858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0283-874F-4331-9CE5-858C0F8D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26F2-9880-4890-B3EF-5416ABA8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Nationwide monthly mean housing prices</a:t>
            </a:r>
          </a:p>
          <a:p>
            <a:pPr lvl="1"/>
            <a:r>
              <a:rPr lang="en-US" dirty="0"/>
              <a:t>provided by Zillow.com</a:t>
            </a:r>
          </a:p>
          <a:p>
            <a:pPr lvl="1"/>
            <a:r>
              <a:rPr lang="en-US" dirty="0"/>
              <a:t>14,723 zip codes</a:t>
            </a:r>
          </a:p>
          <a:p>
            <a:pPr lvl="1"/>
            <a:r>
              <a:rPr lang="en-US" dirty="0"/>
              <a:t>April 1996 – April 2018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Atlanta Metro Area </a:t>
            </a:r>
          </a:p>
          <a:p>
            <a:pPr lvl="1"/>
            <a:r>
              <a:rPr lang="en-US" dirty="0"/>
              <a:t>here defined as Fulton and Dekalb Counties</a:t>
            </a:r>
          </a:p>
          <a:p>
            <a:pPr lvl="1"/>
            <a:r>
              <a:rPr lang="en-US" dirty="0"/>
              <a:t>41 Zip Codes (-3 which had incomplete records)</a:t>
            </a:r>
          </a:p>
          <a:p>
            <a:pPr lvl="1"/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B7D4EFF-00EF-452C-A559-A7A00EC0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67" y="1491448"/>
            <a:ext cx="4218763" cy="47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2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F492-B13B-4F15-8418-535C951D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“best” zip codes for bank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6AA8-70CE-419F-B674-2B07C33A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811045"/>
            <a:ext cx="10936550" cy="43659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“Best” = balancing high Return on Investment (ROI) while minimizing price volatility over time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Model needs to:</a:t>
            </a:r>
          </a:p>
          <a:p>
            <a:r>
              <a:rPr lang="en-US" dirty="0"/>
              <a:t>account for 2008 Market Crash</a:t>
            </a:r>
          </a:p>
          <a:p>
            <a:r>
              <a:rPr lang="en-US" dirty="0"/>
              <a:t>develop comparative metric </a:t>
            </a:r>
            <a:br>
              <a:rPr lang="en-US" dirty="0"/>
            </a:br>
            <a:r>
              <a:rPr lang="en-US" dirty="0"/>
              <a:t>for volatility</a:t>
            </a:r>
          </a:p>
          <a:p>
            <a:r>
              <a:rPr lang="en-US" dirty="0"/>
              <a:t>minimize volatility, then maximize ROI</a:t>
            </a:r>
          </a:p>
          <a:p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ECF1857-1F36-4F31-B5D1-90A3B3E9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67" y="2361460"/>
            <a:ext cx="6497058" cy="29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84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B6AF7A1-9A03-4674-B156-B02F62E41AC8}"/>
              </a:ext>
            </a:extLst>
          </p:cNvPr>
          <p:cNvGrpSpPr/>
          <p:nvPr/>
        </p:nvGrpSpPr>
        <p:grpSpPr>
          <a:xfrm>
            <a:off x="4449775" y="3567968"/>
            <a:ext cx="7497589" cy="2982617"/>
            <a:chOff x="4449775" y="3567968"/>
            <a:chExt cx="7497589" cy="29826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FE7265-EDB8-4555-824B-81BDB7439E95}"/>
                </a:ext>
              </a:extLst>
            </p:cNvPr>
            <p:cNvSpPr txBox="1"/>
            <p:nvPr/>
          </p:nvSpPr>
          <p:spPr>
            <a:xfrm>
              <a:off x="6149910" y="3567968"/>
              <a:ext cx="4082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Volatility = Narrow Prediction Spread</a:t>
              </a:r>
            </a:p>
          </p:txBody>
        </p:sp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F20DD46-3B2B-4840-9655-9E7285C00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42"/>
            <a:stretch/>
          </p:blipFill>
          <p:spPr>
            <a:xfrm>
              <a:off x="4449775" y="3955002"/>
              <a:ext cx="7497589" cy="259558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568646-E7B1-407E-96D7-E104D34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and Minimizing Volatility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C6E9D1-20E3-4B24-BAFC-C533BBA05F48}"/>
              </a:ext>
            </a:extLst>
          </p:cNvPr>
          <p:cNvGrpSpPr/>
          <p:nvPr/>
        </p:nvGrpSpPr>
        <p:grpSpPr>
          <a:xfrm>
            <a:off x="3755267" y="1510175"/>
            <a:ext cx="3559945" cy="1918825"/>
            <a:chOff x="1349406" y="1510175"/>
            <a:chExt cx="3559945" cy="19188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4D5467-90C9-4A38-90DB-03F462294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32" r="21340" b="14999"/>
            <a:stretch/>
          </p:blipFill>
          <p:spPr>
            <a:xfrm>
              <a:off x="1349406" y="1510175"/>
              <a:ext cx="3559945" cy="19188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B98930-6ABA-4B75-8B8F-6C53E234E600}"/>
                </a:ext>
              </a:extLst>
            </p:cNvPr>
            <p:cNvSpPr txBox="1"/>
            <p:nvPr/>
          </p:nvSpPr>
          <p:spPr>
            <a:xfrm>
              <a:off x="1434680" y="1593034"/>
              <a:ext cx="276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Volatility = Peaks &amp; Troughs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FA11A8-8352-403B-B243-CCFFB0533EB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2760956" y="1962366"/>
              <a:ext cx="54230" cy="58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C2EA8D-D54C-4C05-ACEB-CC87226AE00A}"/>
                </a:ext>
              </a:extLst>
            </p:cNvPr>
            <p:cNvCxnSpPr/>
            <p:nvPr/>
          </p:nvCxnSpPr>
          <p:spPr>
            <a:xfrm>
              <a:off x="3630967" y="1962366"/>
              <a:ext cx="213064" cy="9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7C85E6-7358-4C87-BAD5-72F1B808E4F0}"/>
              </a:ext>
            </a:extLst>
          </p:cNvPr>
          <p:cNvSpPr/>
          <p:nvPr/>
        </p:nvSpPr>
        <p:spPr>
          <a:xfrm>
            <a:off x="7462175" y="2291933"/>
            <a:ext cx="709250" cy="355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2592C8-1164-40F8-833E-7393FE14E720}"/>
              </a:ext>
            </a:extLst>
          </p:cNvPr>
          <p:cNvGrpSpPr/>
          <p:nvPr/>
        </p:nvGrpSpPr>
        <p:grpSpPr>
          <a:xfrm>
            <a:off x="8318389" y="1510175"/>
            <a:ext cx="3559945" cy="1881919"/>
            <a:chOff x="4900473" y="1510175"/>
            <a:chExt cx="3559945" cy="18819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63B0AB-937A-4A66-B59E-08D4C5EFEA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5" b="18109"/>
            <a:stretch/>
          </p:blipFill>
          <p:spPr>
            <a:xfrm>
              <a:off x="4900473" y="1510175"/>
              <a:ext cx="3559945" cy="18819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48DEBD-3562-4352-B855-BE9FD93320D7}"/>
                </a:ext>
              </a:extLst>
            </p:cNvPr>
            <p:cNvSpPr txBox="1"/>
            <p:nvPr/>
          </p:nvSpPr>
          <p:spPr>
            <a:xfrm>
              <a:off x="4982183" y="1593034"/>
              <a:ext cx="1742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Wide Prediction </a:t>
              </a:r>
            </a:p>
            <a:p>
              <a:pPr algn="ctr"/>
              <a:r>
                <a:rPr lang="en-US" dirty="0"/>
                <a:t>Spread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ABD667-DE86-46D4-98C6-9F3036E718FC}"/>
                </a:ext>
              </a:extLst>
            </p:cNvPr>
            <p:cNvCxnSpPr/>
            <p:nvPr/>
          </p:nvCxnSpPr>
          <p:spPr>
            <a:xfrm flipV="1">
              <a:off x="6391922" y="1777700"/>
              <a:ext cx="1961965" cy="281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9338AB-46EA-4DC8-8E06-B8BA18FA5D97}"/>
                </a:ext>
              </a:extLst>
            </p:cNvPr>
            <p:cNvCxnSpPr/>
            <p:nvPr/>
          </p:nvCxnSpPr>
          <p:spPr>
            <a:xfrm>
              <a:off x="6391922" y="2059619"/>
              <a:ext cx="2068496" cy="843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5C3F262-42F4-4FA8-AD2B-86E412F5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626" y="1584728"/>
            <a:ext cx="3824058" cy="4705144"/>
          </a:xfrm>
        </p:spPr>
        <p:txBody>
          <a:bodyPr>
            <a:normAutofit/>
          </a:bodyPr>
          <a:lstStyle/>
          <a:p>
            <a:r>
              <a:rPr lang="en-US" sz="2400" dirty="0"/>
              <a:t>Prediction Spread (confidence interval) is based on past volatility.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Volatility must be measurable to be minimized.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Parker Confidence Score (PCS) measures volatility as ratio of prediction spread to total prediction height</a:t>
            </a:r>
          </a:p>
        </p:txBody>
      </p:sp>
    </p:spTree>
    <p:extLst>
      <p:ext uri="{BB962C8B-B14F-4D97-AF65-F5344CB8AC3E}">
        <p14:creationId xmlns:p14="http://schemas.microsoft.com/office/powerpoint/2010/main" val="3912518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animBg="1"/>
      <p:bldP spid="2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67C8AFB-DA6C-4A9B-A15D-1330A80F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02" y="1758156"/>
            <a:ext cx="5475698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26BF0-8E30-4B72-A6EB-74824F4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7B65-041F-4CE6-8080-CF628E37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62113"/>
            <a:ext cx="5859260" cy="4514850"/>
          </a:xfrm>
        </p:spPr>
        <p:txBody>
          <a:bodyPr>
            <a:normAutofit/>
          </a:bodyPr>
          <a:lstStyle/>
          <a:p>
            <a:r>
              <a:rPr lang="en-US" dirty="0"/>
              <a:t>The 5 “best” zip codes are:</a:t>
            </a:r>
          </a:p>
          <a:p>
            <a:pPr lvl="1"/>
            <a:r>
              <a:rPr lang="en-US" dirty="0"/>
              <a:t>30317 (Kirkwood)</a:t>
            </a:r>
          </a:p>
          <a:p>
            <a:pPr lvl="1"/>
            <a:r>
              <a:rPr lang="en-US" dirty="0"/>
              <a:t>30030 (Decatur)</a:t>
            </a:r>
          </a:p>
          <a:p>
            <a:pPr lvl="1"/>
            <a:r>
              <a:rPr lang="en-US" dirty="0"/>
              <a:t>30341 (Chamblee)</a:t>
            </a:r>
          </a:p>
          <a:p>
            <a:pPr lvl="1"/>
            <a:r>
              <a:rPr lang="en-US" dirty="0"/>
              <a:t>30087 (Rockbridge)</a:t>
            </a:r>
          </a:p>
          <a:p>
            <a:pPr lvl="1"/>
            <a:r>
              <a:rPr lang="en-US" dirty="0"/>
              <a:t>30319 (Brookhaven)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is expected to produce 18-34% ROI after 2 years</a:t>
            </a:r>
          </a:p>
          <a:p>
            <a:pPr lvl="1"/>
            <a:r>
              <a:rPr lang="en-US" dirty="0"/>
              <a:t>full ROI prediction range is 7-48%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6BF2C8-9D59-41C8-BAEB-C96306D80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02" y="1758156"/>
            <a:ext cx="5475701" cy="4351340"/>
          </a:xfrm>
          <a:prstGeom prst="rect">
            <a:avLst/>
          </a:prstGeom>
        </p:spPr>
      </p:pic>
      <p:pic>
        <p:nvPicPr>
          <p:cNvPr id="18" name="Picture 17" descr="A picture containing dark&#10;&#10;Description automatically generated">
            <a:extLst>
              <a:ext uri="{FF2B5EF4-FFF2-40B4-BE49-F238E27FC236}">
                <a16:creationId xmlns:a16="http://schemas.microsoft.com/office/drawing/2014/main" id="{C68830CF-BE91-4DC1-9B45-2E9A502E9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98" y="1758153"/>
            <a:ext cx="5475702" cy="435134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625675F4-63DE-4A71-8E60-2D23659A3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95" y="1758150"/>
            <a:ext cx="5475700" cy="43513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1FD7D7-DF05-428D-A522-033A21525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92" y="1758147"/>
            <a:ext cx="5475699" cy="4351339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1201F9B0-5326-49EE-BED4-3B64346B8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83" y="1758136"/>
            <a:ext cx="5475698" cy="43513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39E398-E6AC-474E-A94A-4EF08B78EE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61" y="1758113"/>
            <a:ext cx="547569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2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000"/>
                            </p:stCondLst>
                            <p:childTnLst>
                              <p:par>
                                <p:cTn id="66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500"/>
                            </p:stCondLst>
                            <p:childTnLst>
                              <p:par>
                                <p:cTn id="78" presetID="6" presetClass="emph" presetSubtype="0" repeatCount="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A917-7388-40B6-A8B1-AAE93D39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 descr="A bridge over a river with a city in the background&#10;&#10;Description automatically generated">
            <a:extLst>
              <a:ext uri="{FF2B5EF4-FFF2-40B4-BE49-F238E27FC236}">
                <a16:creationId xmlns:a16="http://schemas.microsoft.com/office/drawing/2014/main" id="{DD2EF1E9-A863-4EB6-A07A-F9E09583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68" y="1690688"/>
            <a:ext cx="6943664" cy="46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Atlanta Housing Prices</vt:lpstr>
      <vt:lpstr>The Data</vt:lpstr>
      <vt:lpstr>Find the “best” zip codes for bank investment</vt:lpstr>
      <vt:lpstr>Measuring and Minimizing Volatility</vt:lpstr>
      <vt:lpstr>Conclusions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Housing Prices</dc:title>
  <dc:creator>Matthew Parker</dc:creator>
  <cp:lastModifiedBy>Matthew Parker</cp:lastModifiedBy>
  <cp:revision>12</cp:revision>
  <dcterms:created xsi:type="dcterms:W3CDTF">2019-07-31T14:46:01Z</dcterms:created>
  <dcterms:modified xsi:type="dcterms:W3CDTF">2019-07-31T18:16:21Z</dcterms:modified>
</cp:coreProperties>
</file>