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sldIdLst>
    <p:sldId id="257" r:id="rId2"/>
    <p:sldId id="258" r:id="rId3"/>
    <p:sldId id="259" r:id="rId4"/>
    <p:sldId id="260" r:id="rId5"/>
    <p:sldId id="266" r:id="rId6"/>
    <p:sldId id="267" r:id="rId7"/>
    <p:sldId id="261" r:id="rId8"/>
    <p:sldId id="263" r:id="rId9"/>
    <p:sldId id="264" r:id="rId10"/>
    <p:sldId id="262" r:id="rId11"/>
    <p:sldId id="272" r:id="rId12"/>
    <p:sldId id="273" r:id="rId13"/>
    <p:sldId id="274" r:id="rId14"/>
    <p:sldId id="269" r:id="rId15"/>
    <p:sldId id="270" r:id="rId16"/>
    <p:sldId id="271"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34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9T08:56:36.876"/>
    </inkml:context>
    <inkml:brush xml:id="br0">
      <inkml:brushProperty name="width" value="0.05" units="cm"/>
      <inkml:brushProperty name="height" value="0.05" units="cm"/>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9T08:56:37.922"/>
    </inkml:context>
    <inkml:brush xml:id="br0">
      <inkml:brushProperty name="width" value="0.05" units="cm"/>
      <inkml:brushProperty name="height" value="0.05" units="cm"/>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9T08:56:38.269"/>
    </inkml:context>
    <inkml:brush xml:id="br0">
      <inkml:brushProperty name="width" value="0.05" units="cm"/>
      <inkml:brushProperty name="height" value="0.05" units="cm"/>
    </inkml:brush>
  </inkml:definitions>
  <inkml:trace contextRef="#ctx0" brushRef="#br0">0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89D69-01FF-951A-4046-B5438F7AB4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C771080-6C75-3312-0E0C-EFD6CB3BD2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A5D7F38-BC98-D227-D944-7E4BA7E2367A}"/>
              </a:ext>
            </a:extLst>
          </p:cNvPr>
          <p:cNvSpPr>
            <a:spLocks noGrp="1"/>
          </p:cNvSpPr>
          <p:nvPr>
            <p:ph type="dt" sz="half" idx="10"/>
          </p:nvPr>
        </p:nvSpPr>
        <p:spPr/>
        <p:txBody>
          <a:bodyPr/>
          <a:lstStyle/>
          <a:p>
            <a:fld id="{23DFAF0C-6807-BF4F-A558-DDE7D93C20A6}" type="datetimeFigureOut">
              <a:rPr lang="en-US" smtClean="0"/>
              <a:t>7/19/2024</a:t>
            </a:fld>
            <a:endParaRPr lang="en-US"/>
          </a:p>
        </p:txBody>
      </p:sp>
      <p:sp>
        <p:nvSpPr>
          <p:cNvPr id="5" name="Footer Placeholder 4">
            <a:extLst>
              <a:ext uri="{FF2B5EF4-FFF2-40B4-BE49-F238E27FC236}">
                <a16:creationId xmlns:a16="http://schemas.microsoft.com/office/drawing/2014/main" id="{51246D85-2742-78D1-D4EA-4933EE8528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B81A9-E992-A130-9A2B-DC4B7D9CF3F6}"/>
              </a:ext>
            </a:extLst>
          </p:cNvPr>
          <p:cNvSpPr>
            <a:spLocks noGrp="1"/>
          </p:cNvSpPr>
          <p:nvPr>
            <p:ph type="sldNum" sz="quarter" idx="12"/>
          </p:nvPr>
        </p:nvSpPr>
        <p:spPr/>
        <p:txBody>
          <a:bodyPr/>
          <a:lstStyle/>
          <a:p>
            <a:fld id="{755BC2FC-F133-9F47-BF11-0A9E62F53B73}" type="slidenum">
              <a:rPr lang="en-US" smtClean="0"/>
              <a:t>‹#›</a:t>
            </a:fld>
            <a:endParaRPr lang="en-US"/>
          </a:p>
        </p:txBody>
      </p:sp>
    </p:spTree>
    <p:extLst>
      <p:ext uri="{BB962C8B-B14F-4D97-AF65-F5344CB8AC3E}">
        <p14:creationId xmlns:p14="http://schemas.microsoft.com/office/powerpoint/2010/main" val="908673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150C9-17B5-3AC1-7469-03F2059DB70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0FECBB-9DDE-64D4-E973-85D5586365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79E320-59B9-3AA7-4EF1-B2FACA7AC7B8}"/>
              </a:ext>
            </a:extLst>
          </p:cNvPr>
          <p:cNvSpPr>
            <a:spLocks noGrp="1"/>
          </p:cNvSpPr>
          <p:nvPr>
            <p:ph type="dt" sz="half" idx="10"/>
          </p:nvPr>
        </p:nvSpPr>
        <p:spPr/>
        <p:txBody>
          <a:bodyPr/>
          <a:lstStyle/>
          <a:p>
            <a:fld id="{23DFAF0C-6807-BF4F-A558-DDE7D93C20A6}" type="datetimeFigureOut">
              <a:rPr lang="en-US" smtClean="0"/>
              <a:t>7/19/2024</a:t>
            </a:fld>
            <a:endParaRPr lang="en-US"/>
          </a:p>
        </p:txBody>
      </p:sp>
      <p:sp>
        <p:nvSpPr>
          <p:cNvPr id="5" name="Footer Placeholder 4">
            <a:extLst>
              <a:ext uri="{FF2B5EF4-FFF2-40B4-BE49-F238E27FC236}">
                <a16:creationId xmlns:a16="http://schemas.microsoft.com/office/drawing/2014/main" id="{13B7DF53-B58A-E7EA-1B98-7A895391BF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27C5AE-6AAB-4586-23DC-BD7862125FDC}"/>
              </a:ext>
            </a:extLst>
          </p:cNvPr>
          <p:cNvSpPr>
            <a:spLocks noGrp="1"/>
          </p:cNvSpPr>
          <p:nvPr>
            <p:ph type="sldNum" sz="quarter" idx="12"/>
          </p:nvPr>
        </p:nvSpPr>
        <p:spPr/>
        <p:txBody>
          <a:bodyPr/>
          <a:lstStyle/>
          <a:p>
            <a:fld id="{755BC2FC-F133-9F47-BF11-0A9E62F53B73}" type="slidenum">
              <a:rPr lang="en-US" smtClean="0"/>
              <a:t>‹#›</a:t>
            </a:fld>
            <a:endParaRPr lang="en-US"/>
          </a:p>
        </p:txBody>
      </p:sp>
    </p:spTree>
    <p:extLst>
      <p:ext uri="{BB962C8B-B14F-4D97-AF65-F5344CB8AC3E}">
        <p14:creationId xmlns:p14="http://schemas.microsoft.com/office/powerpoint/2010/main" val="2382831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E01E07-8588-E0D5-DE2E-B9E81B4048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D78AC0-30B6-3F5F-14F9-371D92B5F1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BD6A7C-F17A-B936-6475-F8694E8B9769}"/>
              </a:ext>
            </a:extLst>
          </p:cNvPr>
          <p:cNvSpPr>
            <a:spLocks noGrp="1"/>
          </p:cNvSpPr>
          <p:nvPr>
            <p:ph type="dt" sz="half" idx="10"/>
          </p:nvPr>
        </p:nvSpPr>
        <p:spPr/>
        <p:txBody>
          <a:bodyPr/>
          <a:lstStyle/>
          <a:p>
            <a:fld id="{23DFAF0C-6807-BF4F-A558-DDE7D93C20A6}" type="datetimeFigureOut">
              <a:rPr lang="en-US" smtClean="0"/>
              <a:t>7/19/2024</a:t>
            </a:fld>
            <a:endParaRPr lang="en-US"/>
          </a:p>
        </p:txBody>
      </p:sp>
      <p:sp>
        <p:nvSpPr>
          <p:cNvPr id="5" name="Footer Placeholder 4">
            <a:extLst>
              <a:ext uri="{FF2B5EF4-FFF2-40B4-BE49-F238E27FC236}">
                <a16:creationId xmlns:a16="http://schemas.microsoft.com/office/drawing/2014/main" id="{03FBE715-9D56-A4CC-B049-9B90270CCB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018638-35A4-9EFA-B1E5-E7C85658D185}"/>
              </a:ext>
            </a:extLst>
          </p:cNvPr>
          <p:cNvSpPr>
            <a:spLocks noGrp="1"/>
          </p:cNvSpPr>
          <p:nvPr>
            <p:ph type="sldNum" sz="quarter" idx="12"/>
          </p:nvPr>
        </p:nvSpPr>
        <p:spPr/>
        <p:txBody>
          <a:bodyPr/>
          <a:lstStyle/>
          <a:p>
            <a:fld id="{755BC2FC-F133-9F47-BF11-0A9E62F53B73}" type="slidenum">
              <a:rPr lang="en-US" smtClean="0"/>
              <a:t>‹#›</a:t>
            </a:fld>
            <a:endParaRPr lang="en-US"/>
          </a:p>
        </p:txBody>
      </p:sp>
    </p:spTree>
    <p:extLst>
      <p:ext uri="{BB962C8B-B14F-4D97-AF65-F5344CB8AC3E}">
        <p14:creationId xmlns:p14="http://schemas.microsoft.com/office/powerpoint/2010/main" val="156239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47958-92C3-4FA7-1372-0DEF0AE26D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C1B772-C0AD-8308-7B47-458094B439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3996B5-F2A4-C2F0-6C46-8690161FA960}"/>
              </a:ext>
            </a:extLst>
          </p:cNvPr>
          <p:cNvSpPr>
            <a:spLocks noGrp="1"/>
          </p:cNvSpPr>
          <p:nvPr>
            <p:ph type="dt" sz="half" idx="10"/>
          </p:nvPr>
        </p:nvSpPr>
        <p:spPr/>
        <p:txBody>
          <a:bodyPr/>
          <a:lstStyle/>
          <a:p>
            <a:fld id="{23DFAF0C-6807-BF4F-A558-DDE7D93C20A6}" type="datetimeFigureOut">
              <a:rPr lang="en-US" smtClean="0"/>
              <a:t>7/19/2024</a:t>
            </a:fld>
            <a:endParaRPr lang="en-US"/>
          </a:p>
        </p:txBody>
      </p:sp>
      <p:sp>
        <p:nvSpPr>
          <p:cNvPr id="5" name="Footer Placeholder 4">
            <a:extLst>
              <a:ext uri="{FF2B5EF4-FFF2-40B4-BE49-F238E27FC236}">
                <a16:creationId xmlns:a16="http://schemas.microsoft.com/office/drawing/2014/main" id="{F1758335-BBBA-1E73-30EE-8DB2E229D9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1C7326-E612-C249-58D9-D35AC39EC108}"/>
              </a:ext>
            </a:extLst>
          </p:cNvPr>
          <p:cNvSpPr>
            <a:spLocks noGrp="1"/>
          </p:cNvSpPr>
          <p:nvPr>
            <p:ph type="sldNum" sz="quarter" idx="12"/>
          </p:nvPr>
        </p:nvSpPr>
        <p:spPr/>
        <p:txBody>
          <a:bodyPr/>
          <a:lstStyle/>
          <a:p>
            <a:fld id="{755BC2FC-F133-9F47-BF11-0A9E62F53B73}" type="slidenum">
              <a:rPr lang="en-US" smtClean="0"/>
              <a:t>‹#›</a:t>
            </a:fld>
            <a:endParaRPr lang="en-US"/>
          </a:p>
        </p:txBody>
      </p:sp>
    </p:spTree>
    <p:extLst>
      <p:ext uri="{BB962C8B-B14F-4D97-AF65-F5344CB8AC3E}">
        <p14:creationId xmlns:p14="http://schemas.microsoft.com/office/powerpoint/2010/main" val="3469939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06E92-6168-7D91-151B-39A8E33E48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10D771D-5A04-CA63-E493-DA54C32473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9BFA08-5689-16E4-49D1-8DCD15DCB8CC}"/>
              </a:ext>
            </a:extLst>
          </p:cNvPr>
          <p:cNvSpPr>
            <a:spLocks noGrp="1"/>
          </p:cNvSpPr>
          <p:nvPr>
            <p:ph type="dt" sz="half" idx="10"/>
          </p:nvPr>
        </p:nvSpPr>
        <p:spPr/>
        <p:txBody>
          <a:bodyPr/>
          <a:lstStyle/>
          <a:p>
            <a:fld id="{23DFAF0C-6807-BF4F-A558-DDE7D93C20A6}" type="datetimeFigureOut">
              <a:rPr lang="en-US" smtClean="0"/>
              <a:t>7/19/2024</a:t>
            </a:fld>
            <a:endParaRPr lang="en-US"/>
          </a:p>
        </p:txBody>
      </p:sp>
      <p:sp>
        <p:nvSpPr>
          <p:cNvPr id="5" name="Footer Placeholder 4">
            <a:extLst>
              <a:ext uri="{FF2B5EF4-FFF2-40B4-BE49-F238E27FC236}">
                <a16:creationId xmlns:a16="http://schemas.microsoft.com/office/drawing/2014/main" id="{8A28ACFD-90FA-66C8-CE53-FF63F9598F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F7199A-943E-C499-2B7C-D5978BEE1575}"/>
              </a:ext>
            </a:extLst>
          </p:cNvPr>
          <p:cNvSpPr>
            <a:spLocks noGrp="1"/>
          </p:cNvSpPr>
          <p:nvPr>
            <p:ph type="sldNum" sz="quarter" idx="12"/>
          </p:nvPr>
        </p:nvSpPr>
        <p:spPr/>
        <p:txBody>
          <a:bodyPr/>
          <a:lstStyle/>
          <a:p>
            <a:fld id="{755BC2FC-F133-9F47-BF11-0A9E62F53B73}" type="slidenum">
              <a:rPr lang="en-US" smtClean="0"/>
              <a:t>‹#›</a:t>
            </a:fld>
            <a:endParaRPr lang="en-US"/>
          </a:p>
        </p:txBody>
      </p:sp>
    </p:spTree>
    <p:extLst>
      <p:ext uri="{BB962C8B-B14F-4D97-AF65-F5344CB8AC3E}">
        <p14:creationId xmlns:p14="http://schemas.microsoft.com/office/powerpoint/2010/main" val="50364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C36D4-376F-BCC7-65DA-CB445FEDA7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259256-1B7A-9190-75D9-11B047B34B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EBE3BB-3FC3-6917-9449-E71AFA42A5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C5BBFDB-3858-958D-8603-93901C836438}"/>
              </a:ext>
            </a:extLst>
          </p:cNvPr>
          <p:cNvSpPr>
            <a:spLocks noGrp="1"/>
          </p:cNvSpPr>
          <p:nvPr>
            <p:ph type="dt" sz="half" idx="10"/>
          </p:nvPr>
        </p:nvSpPr>
        <p:spPr/>
        <p:txBody>
          <a:bodyPr/>
          <a:lstStyle/>
          <a:p>
            <a:fld id="{23DFAF0C-6807-BF4F-A558-DDE7D93C20A6}" type="datetimeFigureOut">
              <a:rPr lang="en-US" smtClean="0"/>
              <a:t>7/19/2024</a:t>
            </a:fld>
            <a:endParaRPr lang="en-US"/>
          </a:p>
        </p:txBody>
      </p:sp>
      <p:sp>
        <p:nvSpPr>
          <p:cNvPr id="6" name="Footer Placeholder 5">
            <a:extLst>
              <a:ext uri="{FF2B5EF4-FFF2-40B4-BE49-F238E27FC236}">
                <a16:creationId xmlns:a16="http://schemas.microsoft.com/office/drawing/2014/main" id="{467891D6-ED40-D1AB-B252-66154B0AC5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D70DD1-F85D-4CB0-E559-FFAB7C29064F}"/>
              </a:ext>
            </a:extLst>
          </p:cNvPr>
          <p:cNvSpPr>
            <a:spLocks noGrp="1"/>
          </p:cNvSpPr>
          <p:nvPr>
            <p:ph type="sldNum" sz="quarter" idx="12"/>
          </p:nvPr>
        </p:nvSpPr>
        <p:spPr/>
        <p:txBody>
          <a:bodyPr/>
          <a:lstStyle/>
          <a:p>
            <a:fld id="{755BC2FC-F133-9F47-BF11-0A9E62F53B73}" type="slidenum">
              <a:rPr lang="en-US" smtClean="0"/>
              <a:t>‹#›</a:t>
            </a:fld>
            <a:endParaRPr lang="en-US"/>
          </a:p>
        </p:txBody>
      </p:sp>
    </p:spTree>
    <p:extLst>
      <p:ext uri="{BB962C8B-B14F-4D97-AF65-F5344CB8AC3E}">
        <p14:creationId xmlns:p14="http://schemas.microsoft.com/office/powerpoint/2010/main" val="884735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BF67D-1EC7-4B83-94EF-989F8E38DA4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A49810-722C-B03B-9B8B-8B31097BBB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A6B54A-F325-619F-83B3-924262C708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2892176-58AC-680D-FE33-DD3563BC21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2261DB-5F0A-810E-FAE5-60BE3772E9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DE65527-B3D2-50BC-BEAE-D06AA982FC03}"/>
              </a:ext>
            </a:extLst>
          </p:cNvPr>
          <p:cNvSpPr>
            <a:spLocks noGrp="1"/>
          </p:cNvSpPr>
          <p:nvPr>
            <p:ph type="dt" sz="half" idx="10"/>
          </p:nvPr>
        </p:nvSpPr>
        <p:spPr/>
        <p:txBody>
          <a:bodyPr/>
          <a:lstStyle/>
          <a:p>
            <a:fld id="{23DFAF0C-6807-BF4F-A558-DDE7D93C20A6}" type="datetimeFigureOut">
              <a:rPr lang="en-US" smtClean="0"/>
              <a:t>7/19/2024</a:t>
            </a:fld>
            <a:endParaRPr lang="en-US"/>
          </a:p>
        </p:txBody>
      </p:sp>
      <p:sp>
        <p:nvSpPr>
          <p:cNvPr id="8" name="Footer Placeholder 7">
            <a:extLst>
              <a:ext uri="{FF2B5EF4-FFF2-40B4-BE49-F238E27FC236}">
                <a16:creationId xmlns:a16="http://schemas.microsoft.com/office/drawing/2014/main" id="{DA851BD7-C9CA-4E34-EE45-FB13AEF4C1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AB2702-A9C9-FA55-2F51-1C5FFAC0F6A6}"/>
              </a:ext>
            </a:extLst>
          </p:cNvPr>
          <p:cNvSpPr>
            <a:spLocks noGrp="1"/>
          </p:cNvSpPr>
          <p:nvPr>
            <p:ph type="sldNum" sz="quarter" idx="12"/>
          </p:nvPr>
        </p:nvSpPr>
        <p:spPr/>
        <p:txBody>
          <a:bodyPr/>
          <a:lstStyle/>
          <a:p>
            <a:fld id="{755BC2FC-F133-9F47-BF11-0A9E62F53B73}" type="slidenum">
              <a:rPr lang="en-US" smtClean="0"/>
              <a:t>‹#›</a:t>
            </a:fld>
            <a:endParaRPr lang="en-US"/>
          </a:p>
        </p:txBody>
      </p:sp>
    </p:spTree>
    <p:extLst>
      <p:ext uri="{BB962C8B-B14F-4D97-AF65-F5344CB8AC3E}">
        <p14:creationId xmlns:p14="http://schemas.microsoft.com/office/powerpoint/2010/main" val="22376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E5965-82B9-F960-9D54-E6D4A16F43A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303CB9A-2DFE-3A7B-C0C4-595D2EFA21A6}"/>
              </a:ext>
            </a:extLst>
          </p:cNvPr>
          <p:cNvSpPr>
            <a:spLocks noGrp="1"/>
          </p:cNvSpPr>
          <p:nvPr>
            <p:ph type="dt" sz="half" idx="10"/>
          </p:nvPr>
        </p:nvSpPr>
        <p:spPr/>
        <p:txBody>
          <a:bodyPr/>
          <a:lstStyle/>
          <a:p>
            <a:fld id="{23DFAF0C-6807-BF4F-A558-DDE7D93C20A6}" type="datetimeFigureOut">
              <a:rPr lang="en-US" smtClean="0"/>
              <a:t>7/19/2024</a:t>
            </a:fld>
            <a:endParaRPr lang="en-US"/>
          </a:p>
        </p:txBody>
      </p:sp>
      <p:sp>
        <p:nvSpPr>
          <p:cNvPr id="4" name="Footer Placeholder 3">
            <a:extLst>
              <a:ext uri="{FF2B5EF4-FFF2-40B4-BE49-F238E27FC236}">
                <a16:creationId xmlns:a16="http://schemas.microsoft.com/office/drawing/2014/main" id="{EF93F7A4-227E-1F07-D42D-4CF2C40718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930AB5-9053-C440-89F3-9DFC2AC0413C}"/>
              </a:ext>
            </a:extLst>
          </p:cNvPr>
          <p:cNvSpPr>
            <a:spLocks noGrp="1"/>
          </p:cNvSpPr>
          <p:nvPr>
            <p:ph type="sldNum" sz="quarter" idx="12"/>
          </p:nvPr>
        </p:nvSpPr>
        <p:spPr/>
        <p:txBody>
          <a:bodyPr/>
          <a:lstStyle/>
          <a:p>
            <a:fld id="{755BC2FC-F133-9F47-BF11-0A9E62F53B73}" type="slidenum">
              <a:rPr lang="en-US" smtClean="0"/>
              <a:t>‹#›</a:t>
            </a:fld>
            <a:endParaRPr lang="en-US"/>
          </a:p>
        </p:txBody>
      </p:sp>
    </p:spTree>
    <p:extLst>
      <p:ext uri="{BB962C8B-B14F-4D97-AF65-F5344CB8AC3E}">
        <p14:creationId xmlns:p14="http://schemas.microsoft.com/office/powerpoint/2010/main" val="1910659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730F75-3425-02E4-69C8-627CB982E54A}"/>
              </a:ext>
            </a:extLst>
          </p:cNvPr>
          <p:cNvSpPr>
            <a:spLocks noGrp="1"/>
          </p:cNvSpPr>
          <p:nvPr>
            <p:ph type="dt" sz="half" idx="10"/>
          </p:nvPr>
        </p:nvSpPr>
        <p:spPr/>
        <p:txBody>
          <a:bodyPr/>
          <a:lstStyle/>
          <a:p>
            <a:fld id="{23DFAF0C-6807-BF4F-A558-DDE7D93C20A6}" type="datetimeFigureOut">
              <a:rPr lang="en-US" smtClean="0"/>
              <a:t>7/19/2024</a:t>
            </a:fld>
            <a:endParaRPr lang="en-US"/>
          </a:p>
        </p:txBody>
      </p:sp>
      <p:sp>
        <p:nvSpPr>
          <p:cNvPr id="3" name="Footer Placeholder 2">
            <a:extLst>
              <a:ext uri="{FF2B5EF4-FFF2-40B4-BE49-F238E27FC236}">
                <a16:creationId xmlns:a16="http://schemas.microsoft.com/office/drawing/2014/main" id="{DB0BFDA9-A8EA-2153-BA01-6E1F9E66D4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99344C-8B64-BEB9-42B6-8390E3719041}"/>
              </a:ext>
            </a:extLst>
          </p:cNvPr>
          <p:cNvSpPr>
            <a:spLocks noGrp="1"/>
          </p:cNvSpPr>
          <p:nvPr>
            <p:ph type="sldNum" sz="quarter" idx="12"/>
          </p:nvPr>
        </p:nvSpPr>
        <p:spPr/>
        <p:txBody>
          <a:bodyPr/>
          <a:lstStyle/>
          <a:p>
            <a:fld id="{755BC2FC-F133-9F47-BF11-0A9E62F53B73}" type="slidenum">
              <a:rPr lang="en-US" smtClean="0"/>
              <a:t>‹#›</a:t>
            </a:fld>
            <a:endParaRPr lang="en-US"/>
          </a:p>
        </p:txBody>
      </p:sp>
    </p:spTree>
    <p:extLst>
      <p:ext uri="{BB962C8B-B14F-4D97-AF65-F5344CB8AC3E}">
        <p14:creationId xmlns:p14="http://schemas.microsoft.com/office/powerpoint/2010/main" val="2049304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D2506-1C09-A52E-F07F-B5BECBA1C1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E1C73A9-7035-4F68-0428-03A4401BCC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0D72EEF-F4D1-9A35-6F4A-15B9020396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D2BD42-9D5D-0DF1-57AC-197841EEB78D}"/>
              </a:ext>
            </a:extLst>
          </p:cNvPr>
          <p:cNvSpPr>
            <a:spLocks noGrp="1"/>
          </p:cNvSpPr>
          <p:nvPr>
            <p:ph type="dt" sz="half" idx="10"/>
          </p:nvPr>
        </p:nvSpPr>
        <p:spPr/>
        <p:txBody>
          <a:bodyPr/>
          <a:lstStyle/>
          <a:p>
            <a:fld id="{23DFAF0C-6807-BF4F-A558-DDE7D93C20A6}" type="datetimeFigureOut">
              <a:rPr lang="en-US" smtClean="0"/>
              <a:t>7/19/2024</a:t>
            </a:fld>
            <a:endParaRPr lang="en-US"/>
          </a:p>
        </p:txBody>
      </p:sp>
      <p:sp>
        <p:nvSpPr>
          <p:cNvPr id="6" name="Footer Placeholder 5">
            <a:extLst>
              <a:ext uri="{FF2B5EF4-FFF2-40B4-BE49-F238E27FC236}">
                <a16:creationId xmlns:a16="http://schemas.microsoft.com/office/drawing/2014/main" id="{168C895F-2258-7C19-AF42-4FF818F4FC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D457BA-928D-B77C-7600-1FE20D9C57EE}"/>
              </a:ext>
            </a:extLst>
          </p:cNvPr>
          <p:cNvSpPr>
            <a:spLocks noGrp="1"/>
          </p:cNvSpPr>
          <p:nvPr>
            <p:ph type="sldNum" sz="quarter" idx="12"/>
          </p:nvPr>
        </p:nvSpPr>
        <p:spPr/>
        <p:txBody>
          <a:bodyPr/>
          <a:lstStyle/>
          <a:p>
            <a:fld id="{755BC2FC-F133-9F47-BF11-0A9E62F53B73}" type="slidenum">
              <a:rPr lang="en-US" smtClean="0"/>
              <a:t>‹#›</a:t>
            </a:fld>
            <a:endParaRPr lang="en-US"/>
          </a:p>
        </p:txBody>
      </p:sp>
    </p:spTree>
    <p:extLst>
      <p:ext uri="{BB962C8B-B14F-4D97-AF65-F5344CB8AC3E}">
        <p14:creationId xmlns:p14="http://schemas.microsoft.com/office/powerpoint/2010/main" val="1823829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2739B-5C0B-DCB3-5A1D-0B4B51C719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4453820-987C-E268-483E-4E0FD38B7F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B80B16F-BE1E-462B-9E78-16DFFCBF0A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28A323-0921-13D6-06D0-6D55183E979B}"/>
              </a:ext>
            </a:extLst>
          </p:cNvPr>
          <p:cNvSpPr>
            <a:spLocks noGrp="1"/>
          </p:cNvSpPr>
          <p:nvPr>
            <p:ph type="dt" sz="half" idx="10"/>
          </p:nvPr>
        </p:nvSpPr>
        <p:spPr/>
        <p:txBody>
          <a:bodyPr/>
          <a:lstStyle/>
          <a:p>
            <a:fld id="{23DFAF0C-6807-BF4F-A558-DDE7D93C20A6}" type="datetimeFigureOut">
              <a:rPr lang="en-US" smtClean="0"/>
              <a:t>7/19/2024</a:t>
            </a:fld>
            <a:endParaRPr lang="en-US"/>
          </a:p>
        </p:txBody>
      </p:sp>
      <p:sp>
        <p:nvSpPr>
          <p:cNvPr id="6" name="Footer Placeholder 5">
            <a:extLst>
              <a:ext uri="{FF2B5EF4-FFF2-40B4-BE49-F238E27FC236}">
                <a16:creationId xmlns:a16="http://schemas.microsoft.com/office/drawing/2014/main" id="{80604CE5-CBD8-ECE9-6B64-9118C8C4C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B26541-2832-BADB-3EA2-6D41773CD050}"/>
              </a:ext>
            </a:extLst>
          </p:cNvPr>
          <p:cNvSpPr>
            <a:spLocks noGrp="1"/>
          </p:cNvSpPr>
          <p:nvPr>
            <p:ph type="sldNum" sz="quarter" idx="12"/>
          </p:nvPr>
        </p:nvSpPr>
        <p:spPr/>
        <p:txBody>
          <a:bodyPr/>
          <a:lstStyle/>
          <a:p>
            <a:fld id="{755BC2FC-F133-9F47-BF11-0A9E62F53B73}" type="slidenum">
              <a:rPr lang="en-US" smtClean="0"/>
              <a:t>‹#›</a:t>
            </a:fld>
            <a:endParaRPr lang="en-US"/>
          </a:p>
        </p:txBody>
      </p:sp>
    </p:spTree>
    <p:extLst>
      <p:ext uri="{BB962C8B-B14F-4D97-AF65-F5344CB8AC3E}">
        <p14:creationId xmlns:p14="http://schemas.microsoft.com/office/powerpoint/2010/main" val="800622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C88103-9991-EC32-91E7-547631AA49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2FD6D7-E7B1-2B25-F485-9B319F166C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14A0D4-FC12-DBD2-FF68-BA46D6C553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FAF0C-6807-BF4F-A558-DDE7D93C20A6}" type="datetimeFigureOut">
              <a:rPr lang="en-US" smtClean="0"/>
              <a:t>7/19/2024</a:t>
            </a:fld>
            <a:endParaRPr lang="en-US"/>
          </a:p>
        </p:txBody>
      </p:sp>
      <p:sp>
        <p:nvSpPr>
          <p:cNvPr id="5" name="Footer Placeholder 4">
            <a:extLst>
              <a:ext uri="{FF2B5EF4-FFF2-40B4-BE49-F238E27FC236}">
                <a16:creationId xmlns:a16="http://schemas.microsoft.com/office/drawing/2014/main" id="{BF6CB284-F503-BA60-C1AF-FFD26FBF62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9EB00C-7B1C-BE70-49F6-82952D19BA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5BC2FC-F133-9F47-BF11-0A9E62F53B73}" type="slidenum">
              <a:rPr lang="en-US" smtClean="0"/>
              <a:t>‹#›</a:t>
            </a:fld>
            <a:endParaRPr lang="en-US"/>
          </a:p>
        </p:txBody>
      </p:sp>
    </p:spTree>
    <p:extLst>
      <p:ext uri="{BB962C8B-B14F-4D97-AF65-F5344CB8AC3E}">
        <p14:creationId xmlns:p14="http://schemas.microsoft.com/office/powerpoint/2010/main" val="2251498181"/>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researchgate.net/publication/51385666_Parental_Compliance_After_Screening_Social_Development_in_Toddlers" TargetMode="External"/><Relationship Id="rId2" Type="http://schemas.openxmlformats.org/officeDocument/2006/relationships/hyperlink" Target="https://link.springer.com/article/10.1007/s10803-012-1546-4" TargetMode="External"/><Relationship Id="rId1" Type="http://schemas.openxmlformats.org/officeDocument/2006/relationships/slideLayout" Target="../slideLayouts/slideLayout2.xml"/><Relationship Id="rId5" Type="http://schemas.openxmlformats.org/officeDocument/2006/relationships/hyperlink" Target="shshdbvd" TargetMode="External"/><Relationship Id="rId4" Type="http://schemas.openxmlformats.org/officeDocument/2006/relationships/hyperlink" Target="https://ieeexplore.ieee.org/document/941153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customXml" Target="../ink/ink3.xml"/><Relationship Id="rId4" Type="http://schemas.openxmlformats.org/officeDocument/2006/relationships/customXml" Target="../ink/ink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92877-543C-FC38-C658-D026CB5AF748}"/>
              </a:ext>
            </a:extLst>
          </p:cNvPr>
          <p:cNvSpPr>
            <a:spLocks noGrp="1"/>
          </p:cNvSpPr>
          <p:nvPr>
            <p:ph type="title"/>
          </p:nvPr>
        </p:nvSpPr>
        <p:spPr>
          <a:xfrm>
            <a:off x="898005" y="2166682"/>
            <a:ext cx="5197995" cy="1303867"/>
          </a:xfrm>
        </p:spPr>
        <p:txBody>
          <a:bodyPr/>
          <a:lstStyle/>
          <a:p>
            <a:r>
              <a:rPr lang="en-IN" b="1" dirty="0"/>
              <a:t>BATCH MEMBERS</a:t>
            </a:r>
            <a:endParaRPr lang="en-US" b="1" dirty="0"/>
          </a:p>
        </p:txBody>
      </p:sp>
      <p:sp>
        <p:nvSpPr>
          <p:cNvPr id="4" name="TextBox 3">
            <a:extLst>
              <a:ext uri="{FF2B5EF4-FFF2-40B4-BE49-F238E27FC236}">
                <a16:creationId xmlns:a16="http://schemas.microsoft.com/office/drawing/2014/main" id="{AC414CD7-D141-8930-3316-6205663316E9}"/>
              </a:ext>
            </a:extLst>
          </p:cNvPr>
          <p:cNvSpPr txBox="1"/>
          <p:nvPr/>
        </p:nvSpPr>
        <p:spPr>
          <a:xfrm>
            <a:off x="8958115" y="2414987"/>
            <a:ext cx="2141677" cy="584775"/>
          </a:xfrm>
          <a:prstGeom prst="rect">
            <a:avLst/>
          </a:prstGeom>
          <a:noFill/>
        </p:spPr>
        <p:txBody>
          <a:bodyPr wrap="none" rtlCol="0">
            <a:spAutoFit/>
          </a:bodyPr>
          <a:lstStyle/>
          <a:p>
            <a:r>
              <a:rPr lang="en-GB" sz="3200" b="1" dirty="0"/>
              <a:t>BATCH: C12</a:t>
            </a:r>
            <a:endParaRPr lang="en-IN" sz="3200" b="1" dirty="0"/>
          </a:p>
        </p:txBody>
      </p:sp>
      <p:sp>
        <p:nvSpPr>
          <p:cNvPr id="7" name="Content Placeholder 2">
            <a:extLst>
              <a:ext uri="{FF2B5EF4-FFF2-40B4-BE49-F238E27FC236}">
                <a16:creationId xmlns:a16="http://schemas.microsoft.com/office/drawing/2014/main" id="{D7B25B20-D07F-6B23-D3A7-B003EA9B26C0}"/>
              </a:ext>
            </a:extLst>
          </p:cNvPr>
          <p:cNvSpPr>
            <a:spLocks noGrp="1"/>
          </p:cNvSpPr>
          <p:nvPr>
            <p:ph idx="1"/>
          </p:nvPr>
        </p:nvSpPr>
        <p:spPr>
          <a:xfrm>
            <a:off x="838200" y="3248066"/>
            <a:ext cx="10515600" cy="3490046"/>
          </a:xfrm>
        </p:spPr>
        <p:txBody>
          <a:bodyPr>
            <a:normAutofit lnSpcReduction="10000"/>
          </a:bodyPr>
          <a:lstStyle/>
          <a:p>
            <a:r>
              <a:rPr lang="en-IN" dirty="0"/>
              <a:t>22251A05G9 :     HAFSA KHAJA</a:t>
            </a:r>
          </a:p>
          <a:p>
            <a:r>
              <a:rPr lang="en-IN" dirty="0"/>
              <a:t>22251A05H0 :     HANIAH FATIMA</a:t>
            </a:r>
          </a:p>
          <a:p>
            <a:r>
              <a:rPr lang="en-IN" dirty="0"/>
              <a:t>22251A05H7 :     M. MOUNIKA</a:t>
            </a:r>
          </a:p>
          <a:p>
            <a:r>
              <a:rPr lang="en-IN" dirty="0"/>
              <a:t>22251A05J6   :     SUMAYYA KALEEM</a:t>
            </a:r>
          </a:p>
          <a:p>
            <a:pPr marL="0" indent="0">
              <a:buNone/>
            </a:pPr>
            <a:endParaRPr lang="en-IN" dirty="0"/>
          </a:p>
          <a:p>
            <a:pPr marL="0" indent="0">
              <a:buNone/>
            </a:pPr>
            <a:r>
              <a:rPr lang="en-IN" b="1" dirty="0"/>
              <a:t>INTERNAL GUIDE:  </a:t>
            </a:r>
            <a:endParaRPr lang="en-IN" dirty="0"/>
          </a:p>
          <a:p>
            <a:pPr marL="0" indent="0">
              <a:buNone/>
            </a:pPr>
            <a:r>
              <a:rPr lang="en-IN" b="1" dirty="0"/>
              <a:t>DR. P. SUNITHA DEVI , </a:t>
            </a:r>
            <a:r>
              <a:rPr lang="en-IN" dirty="0"/>
              <a:t>Assistant </a:t>
            </a:r>
            <a:r>
              <a:rPr lang="en-IN" dirty="0" err="1"/>
              <a:t>Professor,CSE</a:t>
            </a:r>
            <a:r>
              <a:rPr lang="en-IN" dirty="0"/>
              <a:t> </a:t>
            </a:r>
            <a:r>
              <a:rPr lang="en-IN" dirty="0" err="1"/>
              <a:t>dept</a:t>
            </a:r>
            <a:r>
              <a:rPr lang="en-IN" dirty="0"/>
              <a:t>, GNITS</a:t>
            </a:r>
            <a:endParaRPr lang="en-IN" b="1" dirty="0"/>
          </a:p>
          <a:p>
            <a:pPr marL="0" indent="0">
              <a:buNone/>
            </a:pPr>
            <a:endParaRPr lang="en-US" dirty="0"/>
          </a:p>
        </p:txBody>
      </p:sp>
      <p:sp>
        <p:nvSpPr>
          <p:cNvPr id="9" name="TextBox 8">
            <a:extLst>
              <a:ext uri="{FF2B5EF4-FFF2-40B4-BE49-F238E27FC236}">
                <a16:creationId xmlns:a16="http://schemas.microsoft.com/office/drawing/2014/main" id="{A3D6C013-80C5-3B08-3B7D-AFBD1CCD3815}"/>
              </a:ext>
            </a:extLst>
          </p:cNvPr>
          <p:cNvSpPr txBox="1"/>
          <p:nvPr/>
        </p:nvSpPr>
        <p:spPr>
          <a:xfrm>
            <a:off x="4562193" y="1516412"/>
            <a:ext cx="3932517" cy="461665"/>
          </a:xfrm>
          <a:prstGeom prst="rect">
            <a:avLst/>
          </a:prstGeom>
          <a:noFill/>
        </p:spPr>
        <p:txBody>
          <a:bodyPr wrap="square" rtlCol="0">
            <a:spAutoFit/>
          </a:bodyPr>
          <a:lstStyle/>
          <a:p>
            <a:pPr algn="l"/>
            <a:r>
              <a:rPr lang="en-IN" sz="2400" b="1" dirty="0"/>
              <a:t>AUTONOMOUS</a:t>
            </a:r>
            <a:endParaRPr lang="en-US" sz="2400" b="1" dirty="0"/>
          </a:p>
        </p:txBody>
      </p:sp>
      <p:sp>
        <p:nvSpPr>
          <p:cNvPr id="10" name="TextBox 9">
            <a:extLst>
              <a:ext uri="{FF2B5EF4-FFF2-40B4-BE49-F238E27FC236}">
                <a16:creationId xmlns:a16="http://schemas.microsoft.com/office/drawing/2014/main" id="{D051BA16-607A-54F1-D65C-EB52D92A342A}"/>
              </a:ext>
            </a:extLst>
          </p:cNvPr>
          <p:cNvSpPr txBox="1"/>
          <p:nvPr/>
        </p:nvSpPr>
        <p:spPr>
          <a:xfrm>
            <a:off x="8792030" y="1528216"/>
            <a:ext cx="3759200" cy="461665"/>
          </a:xfrm>
          <a:prstGeom prst="rect">
            <a:avLst/>
          </a:prstGeom>
          <a:noFill/>
        </p:spPr>
        <p:txBody>
          <a:bodyPr wrap="square" rtlCol="0">
            <a:spAutoFit/>
          </a:bodyPr>
          <a:lstStyle/>
          <a:p>
            <a:pPr algn="l"/>
            <a:r>
              <a:rPr lang="en-IN" sz="2400" b="1" dirty="0"/>
              <a:t>(FOR WOMEN)</a:t>
            </a:r>
            <a:endParaRPr lang="en-US" sz="2400" b="1" dirty="0"/>
          </a:p>
        </p:txBody>
      </p:sp>
      <p:pic>
        <p:nvPicPr>
          <p:cNvPr id="11" name="Picture 10">
            <a:extLst>
              <a:ext uri="{FF2B5EF4-FFF2-40B4-BE49-F238E27FC236}">
                <a16:creationId xmlns:a16="http://schemas.microsoft.com/office/drawing/2014/main" id="{8584167C-DCB0-9456-6F39-61A3BB6CF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96" y="34028"/>
            <a:ext cx="2140839" cy="1957793"/>
          </a:xfrm>
          <a:prstGeom prst="rect">
            <a:avLst/>
          </a:prstGeom>
        </p:spPr>
      </p:pic>
      <p:sp>
        <p:nvSpPr>
          <p:cNvPr id="12" name="TextBox 11">
            <a:extLst>
              <a:ext uri="{FF2B5EF4-FFF2-40B4-BE49-F238E27FC236}">
                <a16:creationId xmlns:a16="http://schemas.microsoft.com/office/drawing/2014/main" id="{1305319A-F037-C26E-B738-BAFFE5C13947}"/>
              </a:ext>
            </a:extLst>
          </p:cNvPr>
          <p:cNvSpPr txBox="1"/>
          <p:nvPr/>
        </p:nvSpPr>
        <p:spPr>
          <a:xfrm>
            <a:off x="2449286" y="987609"/>
            <a:ext cx="9180462" cy="584775"/>
          </a:xfrm>
          <a:prstGeom prst="rect">
            <a:avLst/>
          </a:prstGeom>
          <a:noFill/>
        </p:spPr>
        <p:txBody>
          <a:bodyPr wrap="none" rtlCol="0">
            <a:spAutoFit/>
          </a:bodyPr>
          <a:lstStyle/>
          <a:p>
            <a:r>
              <a:rPr lang="en-GB" sz="3200" b="1" dirty="0"/>
              <a:t>G. </a:t>
            </a:r>
            <a:r>
              <a:rPr lang="en-GB" sz="3200" b="1" dirty="0" err="1"/>
              <a:t>Narayanamma</a:t>
            </a:r>
            <a:r>
              <a:rPr lang="en-GB" sz="3200" b="1" dirty="0"/>
              <a:t> </a:t>
            </a:r>
            <a:r>
              <a:rPr lang="en-GB" sz="3200" b="1" dirty="0" err="1"/>
              <a:t>Institue</a:t>
            </a:r>
            <a:r>
              <a:rPr lang="en-GB" sz="3200" b="1" dirty="0"/>
              <a:t> Of Technology And Science</a:t>
            </a:r>
            <a:endParaRPr lang="en-IN" sz="3200" b="1" dirty="0"/>
          </a:p>
        </p:txBody>
      </p:sp>
    </p:spTree>
    <p:extLst>
      <p:ext uri="{BB962C8B-B14F-4D97-AF65-F5344CB8AC3E}">
        <p14:creationId xmlns:p14="http://schemas.microsoft.com/office/powerpoint/2010/main" val="546279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677ED-59C4-2607-62E9-FBFBD29F7026}"/>
              </a:ext>
            </a:extLst>
          </p:cNvPr>
          <p:cNvSpPr>
            <a:spLocks noGrp="1"/>
          </p:cNvSpPr>
          <p:nvPr>
            <p:ph type="title"/>
          </p:nvPr>
        </p:nvSpPr>
        <p:spPr/>
        <p:txBody>
          <a:bodyPr>
            <a:normAutofit/>
          </a:bodyPr>
          <a:lstStyle/>
          <a:p>
            <a:r>
              <a:rPr lang="en-IN" b="1" dirty="0"/>
              <a:t>SOFTWARE AND HARDWARE REQUIREMENTS </a:t>
            </a:r>
            <a:endParaRPr lang="en-US" b="1" dirty="0"/>
          </a:p>
        </p:txBody>
      </p:sp>
      <p:sp>
        <p:nvSpPr>
          <p:cNvPr id="5" name="Content Placeholder 4">
            <a:extLst>
              <a:ext uri="{FF2B5EF4-FFF2-40B4-BE49-F238E27FC236}">
                <a16:creationId xmlns:a16="http://schemas.microsoft.com/office/drawing/2014/main" id="{89A8A31E-B408-82F0-9459-DEAD9A2EAE88}"/>
              </a:ext>
            </a:extLst>
          </p:cNvPr>
          <p:cNvSpPr>
            <a:spLocks noGrp="1"/>
          </p:cNvSpPr>
          <p:nvPr>
            <p:ph idx="1"/>
          </p:nvPr>
        </p:nvSpPr>
        <p:spPr/>
        <p:txBody>
          <a:bodyPr/>
          <a:lstStyle/>
          <a:p>
            <a:r>
              <a:rPr lang="en-IN" b="1" dirty="0"/>
              <a:t>Mobile Development Framework:</a:t>
            </a:r>
            <a:r>
              <a:rPr lang="en-IN" dirty="0"/>
              <a:t> Android SDK
</a:t>
            </a:r>
            <a:r>
              <a:rPr lang="en-IN" b="1" dirty="0"/>
              <a:t>Database</a:t>
            </a:r>
            <a:r>
              <a:rPr lang="en-IN" dirty="0"/>
              <a:t>: Firebase </a:t>
            </a:r>
            <a:r>
              <a:rPr lang="en-IN" dirty="0" err="1"/>
              <a:t>Firestore</a:t>
            </a:r>
            <a:r>
              <a:rPr lang="en-IN" dirty="0"/>
              <a:t>
</a:t>
            </a:r>
            <a:r>
              <a:rPr lang="en-IN" b="1" dirty="0"/>
              <a:t>Cloud Services: </a:t>
            </a:r>
            <a:r>
              <a:rPr lang="en-IN" dirty="0"/>
              <a:t>Firebase Suite (</a:t>
            </a:r>
            <a:r>
              <a:rPr lang="en-IN" dirty="0" err="1"/>
              <a:t>Firestore</a:t>
            </a:r>
            <a:r>
              <a:rPr lang="en-IN" dirty="0"/>
              <a:t>, Analytics, Cloud Functions)
</a:t>
            </a:r>
            <a:r>
              <a:rPr lang="en-IN" b="1" dirty="0"/>
              <a:t>Architecture Components:</a:t>
            </a:r>
            <a:r>
              <a:rPr lang="en-IN" dirty="0"/>
              <a:t> Android Jetpack Components (</a:t>
            </a:r>
            <a:r>
              <a:rPr lang="en-IN" dirty="0" err="1"/>
              <a:t>ViewModel</a:t>
            </a:r>
            <a:r>
              <a:rPr lang="en-IN" dirty="0"/>
              <a:t>, </a:t>
            </a:r>
            <a:r>
              <a:rPr lang="en-IN" dirty="0" err="1"/>
              <a:t>LiveData</a:t>
            </a:r>
            <a:r>
              <a:rPr lang="en-IN" dirty="0"/>
              <a:t>, Navigation Component)</a:t>
            </a:r>
          </a:p>
          <a:p>
            <a:r>
              <a:rPr lang="en-IN" b="1" dirty="0"/>
              <a:t>Programming Language: </a:t>
            </a:r>
            <a:r>
              <a:rPr lang="en-IN" dirty="0"/>
              <a:t>Kotlin</a:t>
            </a:r>
            <a:endParaRPr lang="en-US" dirty="0"/>
          </a:p>
        </p:txBody>
      </p:sp>
    </p:spTree>
    <p:extLst>
      <p:ext uri="{BB962C8B-B14F-4D97-AF65-F5344CB8AC3E}">
        <p14:creationId xmlns:p14="http://schemas.microsoft.com/office/powerpoint/2010/main" val="582312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65347-885B-96F9-B31C-848179ACBD55}"/>
              </a:ext>
            </a:extLst>
          </p:cNvPr>
          <p:cNvSpPr>
            <a:spLocks noGrp="1"/>
          </p:cNvSpPr>
          <p:nvPr>
            <p:ph type="title"/>
          </p:nvPr>
        </p:nvSpPr>
        <p:spPr>
          <a:xfrm>
            <a:off x="3804557" y="0"/>
            <a:ext cx="4582885" cy="792239"/>
          </a:xfrm>
        </p:spPr>
        <p:txBody>
          <a:bodyPr/>
          <a:lstStyle/>
          <a:p>
            <a:pPr algn="ctr"/>
            <a:r>
              <a:rPr lang="en-US" dirty="0"/>
              <a:t>USER SELECT</a:t>
            </a:r>
          </a:p>
        </p:txBody>
      </p:sp>
      <p:pic>
        <p:nvPicPr>
          <p:cNvPr id="4" name="Content Placeholder 3">
            <a:extLst>
              <a:ext uri="{FF2B5EF4-FFF2-40B4-BE49-F238E27FC236}">
                <a16:creationId xmlns:a16="http://schemas.microsoft.com/office/drawing/2014/main" id="{FDEA398C-B3C4-A89F-7CFE-9A70F8F35A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74028" y="1088868"/>
            <a:ext cx="2700091" cy="5447685"/>
          </a:xfrm>
        </p:spPr>
      </p:pic>
    </p:spTree>
    <p:extLst>
      <p:ext uri="{BB962C8B-B14F-4D97-AF65-F5344CB8AC3E}">
        <p14:creationId xmlns:p14="http://schemas.microsoft.com/office/powerpoint/2010/main" val="3239415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E831A-45FE-F67F-F6D6-E857AE796347}"/>
              </a:ext>
            </a:extLst>
          </p:cNvPr>
          <p:cNvSpPr>
            <a:spLocks noGrp="1"/>
          </p:cNvSpPr>
          <p:nvPr>
            <p:ph type="title"/>
          </p:nvPr>
        </p:nvSpPr>
        <p:spPr>
          <a:xfrm>
            <a:off x="1295402" y="607783"/>
            <a:ext cx="9601196" cy="748697"/>
          </a:xfrm>
        </p:spPr>
        <p:txBody>
          <a:bodyPr>
            <a:normAutofit/>
          </a:bodyPr>
          <a:lstStyle/>
          <a:p>
            <a:pPr algn="ctr"/>
            <a:r>
              <a:rPr lang="en-GB" dirty="0"/>
              <a:t>QUESTIONNAIRE INTERFACE</a:t>
            </a:r>
            <a:endParaRPr lang="en-IN" dirty="0"/>
          </a:p>
        </p:txBody>
      </p:sp>
      <p:pic>
        <p:nvPicPr>
          <p:cNvPr id="5" name="Content Placeholder 4">
            <a:extLst>
              <a:ext uri="{FF2B5EF4-FFF2-40B4-BE49-F238E27FC236}">
                <a16:creationId xmlns:a16="http://schemas.microsoft.com/office/drawing/2014/main" id="{432F911D-C8D3-E982-A94D-3CE13D6B81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1652588"/>
            <a:ext cx="2304618" cy="4519613"/>
          </a:xfrm>
          <a:prstGeom prst="rect">
            <a:avLst/>
          </a:prstGeom>
        </p:spPr>
      </p:pic>
      <p:sp>
        <p:nvSpPr>
          <p:cNvPr id="4" name="TextBox 3">
            <a:extLst>
              <a:ext uri="{FF2B5EF4-FFF2-40B4-BE49-F238E27FC236}">
                <a16:creationId xmlns:a16="http://schemas.microsoft.com/office/drawing/2014/main" id="{B4CC85C2-294D-6D6D-B292-74E407433145}"/>
              </a:ext>
            </a:extLst>
          </p:cNvPr>
          <p:cNvSpPr txBox="1"/>
          <p:nvPr/>
        </p:nvSpPr>
        <p:spPr>
          <a:xfrm>
            <a:off x="1508817" y="5162218"/>
            <a:ext cx="1877787" cy="646331"/>
          </a:xfrm>
          <a:prstGeom prst="rect">
            <a:avLst/>
          </a:prstGeom>
          <a:noFill/>
        </p:spPr>
        <p:txBody>
          <a:bodyPr wrap="square" rtlCol="0">
            <a:spAutoFit/>
          </a:bodyPr>
          <a:lstStyle/>
          <a:p>
            <a:r>
              <a:rPr lang="en-GB" dirty="0"/>
              <a:t>LOCOMOTOR DISABILITY</a:t>
            </a:r>
            <a:endParaRPr lang="en-IN" dirty="0"/>
          </a:p>
        </p:txBody>
      </p:sp>
      <p:pic>
        <p:nvPicPr>
          <p:cNvPr id="6" name="Picture 5">
            <a:extLst>
              <a:ext uri="{FF2B5EF4-FFF2-40B4-BE49-F238E27FC236}">
                <a16:creationId xmlns:a16="http://schemas.microsoft.com/office/drawing/2014/main" id="{A05C0CDB-3E80-93E5-311F-60897EFF0312}"/>
              </a:ext>
            </a:extLst>
          </p:cNvPr>
          <p:cNvPicPr>
            <a:picLocks noChangeAspect="1"/>
          </p:cNvPicPr>
          <p:nvPr/>
        </p:nvPicPr>
        <p:blipFill rotWithShape="1">
          <a:blip r:embed="rId3"/>
          <a:srcRect b="5923"/>
          <a:stretch/>
        </p:blipFill>
        <p:spPr>
          <a:xfrm>
            <a:off x="4440117" y="1515421"/>
            <a:ext cx="2500993" cy="4656780"/>
          </a:xfrm>
          <a:prstGeom prst="rect">
            <a:avLst/>
          </a:prstGeom>
        </p:spPr>
      </p:pic>
      <p:sp>
        <p:nvSpPr>
          <p:cNvPr id="7" name="TextBox 6">
            <a:extLst>
              <a:ext uri="{FF2B5EF4-FFF2-40B4-BE49-F238E27FC236}">
                <a16:creationId xmlns:a16="http://schemas.microsoft.com/office/drawing/2014/main" id="{2A898978-12D2-4A27-669C-7F009FF72D8D}"/>
              </a:ext>
            </a:extLst>
          </p:cNvPr>
          <p:cNvSpPr txBox="1"/>
          <p:nvPr/>
        </p:nvSpPr>
        <p:spPr>
          <a:xfrm>
            <a:off x="4894265" y="5365640"/>
            <a:ext cx="1354858" cy="646331"/>
          </a:xfrm>
          <a:prstGeom prst="rect">
            <a:avLst/>
          </a:prstGeom>
          <a:noFill/>
        </p:spPr>
        <p:txBody>
          <a:bodyPr wrap="none" rtlCol="0">
            <a:spAutoFit/>
          </a:bodyPr>
          <a:lstStyle/>
          <a:p>
            <a:r>
              <a:rPr lang="en-GB" dirty="0"/>
              <a:t>CEREBRAL</a:t>
            </a:r>
          </a:p>
          <a:p>
            <a:r>
              <a:rPr lang="en-GB" dirty="0"/>
              <a:t>PALSY</a:t>
            </a:r>
            <a:endParaRPr lang="en-IN" dirty="0"/>
          </a:p>
        </p:txBody>
      </p:sp>
      <p:pic>
        <p:nvPicPr>
          <p:cNvPr id="9" name="Picture 8">
            <a:extLst>
              <a:ext uri="{FF2B5EF4-FFF2-40B4-BE49-F238E27FC236}">
                <a16:creationId xmlns:a16="http://schemas.microsoft.com/office/drawing/2014/main" id="{C2217B1A-BDD2-5F2E-D942-9363FACBBCC3}"/>
              </a:ext>
            </a:extLst>
          </p:cNvPr>
          <p:cNvPicPr>
            <a:picLocks noChangeAspect="1"/>
          </p:cNvPicPr>
          <p:nvPr/>
        </p:nvPicPr>
        <p:blipFill rotWithShape="1">
          <a:blip r:embed="rId4">
            <a:extLst>
              <a:ext uri="{28A0092B-C50C-407E-A947-70E740481C1C}">
                <a14:useLocalDpi xmlns:a14="http://schemas.microsoft.com/office/drawing/2010/main" val="0"/>
              </a:ext>
            </a:extLst>
          </a:blip>
          <a:srcRect b="6916"/>
          <a:stretch/>
        </p:blipFill>
        <p:spPr>
          <a:xfrm>
            <a:off x="7940715" y="1356480"/>
            <a:ext cx="2250621" cy="4655491"/>
          </a:xfrm>
          <a:prstGeom prst="rect">
            <a:avLst/>
          </a:prstGeom>
        </p:spPr>
      </p:pic>
      <p:sp>
        <p:nvSpPr>
          <p:cNvPr id="10" name="TextBox 9">
            <a:extLst>
              <a:ext uri="{FF2B5EF4-FFF2-40B4-BE49-F238E27FC236}">
                <a16:creationId xmlns:a16="http://schemas.microsoft.com/office/drawing/2014/main" id="{9C2D6FDC-D81C-A853-BCFA-1E6156A1CEF5}"/>
              </a:ext>
            </a:extLst>
          </p:cNvPr>
          <p:cNvSpPr txBox="1"/>
          <p:nvPr/>
        </p:nvSpPr>
        <p:spPr>
          <a:xfrm>
            <a:off x="8436428" y="5162218"/>
            <a:ext cx="974947" cy="646331"/>
          </a:xfrm>
          <a:prstGeom prst="rect">
            <a:avLst/>
          </a:prstGeom>
          <a:noFill/>
        </p:spPr>
        <p:txBody>
          <a:bodyPr wrap="none" rtlCol="0">
            <a:spAutoFit/>
          </a:bodyPr>
          <a:lstStyle/>
          <a:p>
            <a:r>
              <a:rPr lang="en-GB" dirty="0"/>
              <a:t>LOW </a:t>
            </a:r>
          </a:p>
          <a:p>
            <a:r>
              <a:rPr lang="en-GB" dirty="0"/>
              <a:t>VISION</a:t>
            </a:r>
            <a:endParaRPr lang="en-IN" dirty="0"/>
          </a:p>
        </p:txBody>
      </p:sp>
    </p:spTree>
    <p:extLst>
      <p:ext uri="{BB962C8B-B14F-4D97-AF65-F5344CB8AC3E}">
        <p14:creationId xmlns:p14="http://schemas.microsoft.com/office/powerpoint/2010/main" val="456899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A0E1E1A-DE5D-FDD9-10AA-178715881A73}"/>
              </a:ext>
            </a:extLst>
          </p:cNvPr>
          <p:cNvPicPr>
            <a:picLocks noGrp="1" noChangeAspect="1"/>
          </p:cNvPicPr>
          <p:nvPr>
            <p:ph idx="1"/>
          </p:nvPr>
        </p:nvPicPr>
        <p:blipFill rotWithShape="1">
          <a:blip r:embed="rId2"/>
          <a:srcRect b="4796"/>
          <a:stretch/>
        </p:blipFill>
        <p:spPr>
          <a:xfrm>
            <a:off x="1645511" y="1121682"/>
            <a:ext cx="2471906" cy="5229678"/>
          </a:xfrm>
          <a:prstGeom prst="rect">
            <a:avLst/>
          </a:prstGeom>
        </p:spPr>
      </p:pic>
      <p:sp>
        <p:nvSpPr>
          <p:cNvPr id="5" name="TextBox 4">
            <a:extLst>
              <a:ext uri="{FF2B5EF4-FFF2-40B4-BE49-F238E27FC236}">
                <a16:creationId xmlns:a16="http://schemas.microsoft.com/office/drawing/2014/main" id="{4B9181D6-9AF0-E5A9-84C0-99E9F3C31B66}"/>
              </a:ext>
            </a:extLst>
          </p:cNvPr>
          <p:cNvSpPr txBox="1"/>
          <p:nvPr/>
        </p:nvSpPr>
        <p:spPr>
          <a:xfrm>
            <a:off x="2370202" y="5551652"/>
            <a:ext cx="1022524" cy="369332"/>
          </a:xfrm>
          <a:prstGeom prst="rect">
            <a:avLst/>
          </a:prstGeom>
          <a:noFill/>
        </p:spPr>
        <p:txBody>
          <a:bodyPr wrap="none" rtlCol="0">
            <a:spAutoFit/>
          </a:bodyPr>
          <a:lstStyle/>
          <a:p>
            <a:r>
              <a:rPr lang="en-GB" dirty="0"/>
              <a:t>AUTISM</a:t>
            </a:r>
            <a:endParaRPr lang="en-IN" dirty="0"/>
          </a:p>
        </p:txBody>
      </p:sp>
      <p:pic>
        <p:nvPicPr>
          <p:cNvPr id="6" name="Picture 5">
            <a:extLst>
              <a:ext uri="{FF2B5EF4-FFF2-40B4-BE49-F238E27FC236}">
                <a16:creationId xmlns:a16="http://schemas.microsoft.com/office/drawing/2014/main" id="{03E7E9A8-757A-360D-D850-3DF336FD14FC}"/>
              </a:ext>
            </a:extLst>
          </p:cNvPr>
          <p:cNvPicPr>
            <a:picLocks noChangeAspect="1"/>
          </p:cNvPicPr>
          <p:nvPr/>
        </p:nvPicPr>
        <p:blipFill rotWithShape="1">
          <a:blip r:embed="rId3"/>
          <a:srcRect b="6180"/>
          <a:stretch/>
        </p:blipFill>
        <p:spPr>
          <a:xfrm>
            <a:off x="7022929" y="1121682"/>
            <a:ext cx="2609850" cy="5441231"/>
          </a:xfrm>
          <a:prstGeom prst="rect">
            <a:avLst/>
          </a:prstGeom>
        </p:spPr>
      </p:pic>
      <p:sp>
        <p:nvSpPr>
          <p:cNvPr id="7" name="TextBox 6">
            <a:extLst>
              <a:ext uri="{FF2B5EF4-FFF2-40B4-BE49-F238E27FC236}">
                <a16:creationId xmlns:a16="http://schemas.microsoft.com/office/drawing/2014/main" id="{C246E42B-831E-956F-E308-6F8CE77774CE}"/>
              </a:ext>
            </a:extLst>
          </p:cNvPr>
          <p:cNvSpPr txBox="1"/>
          <p:nvPr/>
        </p:nvSpPr>
        <p:spPr>
          <a:xfrm>
            <a:off x="7609113" y="5551652"/>
            <a:ext cx="1744965" cy="369332"/>
          </a:xfrm>
          <a:prstGeom prst="rect">
            <a:avLst/>
          </a:prstGeom>
          <a:noFill/>
        </p:spPr>
        <p:txBody>
          <a:bodyPr wrap="none" rtlCol="0">
            <a:spAutoFit/>
          </a:bodyPr>
          <a:lstStyle/>
          <a:p>
            <a:r>
              <a:rPr lang="en-GB" dirty="0"/>
              <a:t>MENTAL ILLNESS</a:t>
            </a:r>
            <a:endParaRPr lang="en-IN" dirty="0"/>
          </a:p>
        </p:txBody>
      </p:sp>
    </p:spTree>
    <p:extLst>
      <p:ext uri="{BB962C8B-B14F-4D97-AF65-F5344CB8AC3E}">
        <p14:creationId xmlns:p14="http://schemas.microsoft.com/office/powerpoint/2010/main" val="309390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D0A4C-6108-95A5-59B5-38CA51F02AEE}"/>
              </a:ext>
            </a:extLst>
          </p:cNvPr>
          <p:cNvSpPr>
            <a:spLocks noGrp="1"/>
          </p:cNvSpPr>
          <p:nvPr>
            <p:ph type="title"/>
          </p:nvPr>
        </p:nvSpPr>
        <p:spPr>
          <a:xfrm>
            <a:off x="1383139" y="266643"/>
            <a:ext cx="9601196" cy="1303867"/>
          </a:xfrm>
        </p:spPr>
        <p:txBody>
          <a:bodyPr/>
          <a:lstStyle/>
          <a:p>
            <a:pPr algn="ctr"/>
            <a:r>
              <a:rPr lang="en-IN" dirty="0"/>
              <a:t>RESULTS</a:t>
            </a:r>
            <a:endParaRPr lang="en-US" dirty="0"/>
          </a:p>
        </p:txBody>
      </p:sp>
      <p:pic>
        <p:nvPicPr>
          <p:cNvPr id="9" name="Content Placeholder 8">
            <a:extLst>
              <a:ext uri="{FF2B5EF4-FFF2-40B4-BE49-F238E27FC236}">
                <a16:creationId xmlns:a16="http://schemas.microsoft.com/office/drawing/2014/main" id="{A86E729B-AC10-0F46-15FA-FABF4B4FF1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8025" y="1698462"/>
            <a:ext cx="2288776" cy="4480068"/>
          </a:xfrm>
        </p:spPr>
      </p:pic>
      <p:pic>
        <p:nvPicPr>
          <p:cNvPr id="5" name="Picture 4">
            <a:extLst>
              <a:ext uri="{FF2B5EF4-FFF2-40B4-BE49-F238E27FC236}">
                <a16:creationId xmlns:a16="http://schemas.microsoft.com/office/drawing/2014/main" id="{D0ECE9F8-52B5-E8FE-EEB9-3762F9C1CE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5200" y="1700572"/>
            <a:ext cx="2279073" cy="4477958"/>
          </a:xfrm>
          <a:prstGeom prst="rect">
            <a:avLst/>
          </a:prstGeom>
        </p:spPr>
      </p:pic>
      <p:pic>
        <p:nvPicPr>
          <p:cNvPr id="6" name="Picture 5">
            <a:extLst>
              <a:ext uri="{FF2B5EF4-FFF2-40B4-BE49-F238E27FC236}">
                <a16:creationId xmlns:a16="http://schemas.microsoft.com/office/drawing/2014/main" id="{4BE7E834-56A0-0419-08D5-FF8233A15D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2110" y="1698463"/>
            <a:ext cx="2279073" cy="4480067"/>
          </a:xfrm>
          <a:prstGeom prst="rect">
            <a:avLst/>
          </a:prstGeom>
        </p:spPr>
      </p:pic>
    </p:spTree>
    <p:extLst>
      <p:ext uri="{BB962C8B-B14F-4D97-AF65-F5344CB8AC3E}">
        <p14:creationId xmlns:p14="http://schemas.microsoft.com/office/powerpoint/2010/main" val="3427995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968DD-0D7C-276C-1CC6-7FEC37A35127}"/>
              </a:ext>
            </a:extLst>
          </p:cNvPr>
          <p:cNvSpPr>
            <a:spLocks noGrp="1"/>
          </p:cNvSpPr>
          <p:nvPr>
            <p:ph type="title"/>
          </p:nvPr>
        </p:nvSpPr>
        <p:spPr/>
        <p:txBody>
          <a:bodyPr/>
          <a:lstStyle/>
          <a:p>
            <a:pPr algn="ctr"/>
            <a:r>
              <a:rPr lang="en-IN" dirty="0"/>
              <a:t>Conclusions</a:t>
            </a:r>
            <a:endParaRPr lang="en-US" dirty="0"/>
          </a:p>
        </p:txBody>
      </p:sp>
      <p:sp>
        <p:nvSpPr>
          <p:cNvPr id="3" name="Content Placeholder 2">
            <a:extLst>
              <a:ext uri="{FF2B5EF4-FFF2-40B4-BE49-F238E27FC236}">
                <a16:creationId xmlns:a16="http://schemas.microsoft.com/office/drawing/2014/main" id="{5DEBF9D6-FB61-A172-6292-91A2FB24DD23}"/>
              </a:ext>
            </a:extLst>
          </p:cNvPr>
          <p:cNvSpPr>
            <a:spLocks noGrp="1"/>
          </p:cNvSpPr>
          <p:nvPr>
            <p:ph idx="1"/>
          </p:nvPr>
        </p:nvSpPr>
        <p:spPr/>
        <p:txBody>
          <a:bodyPr/>
          <a:lstStyle/>
          <a:p>
            <a:pPr algn="just"/>
            <a:r>
              <a:rPr lang="en-IN" dirty="0"/>
              <a:t>In conclusion, Special Minds provides an accessible, efficient, and secure tool for early detection of learning disabilities in children. By collecting answers, </a:t>
            </a:r>
            <a:r>
              <a:rPr lang="en-IN" dirty="0" err="1"/>
              <a:t>analyzing</a:t>
            </a:r>
            <a:r>
              <a:rPr lang="en-IN" dirty="0"/>
              <a:t> scores, and delivering clear results, the app empowers parents and educators to take timely action, ensuring better support and care for children’s developmental needs.</a:t>
            </a:r>
            <a:endParaRPr lang="en-US" dirty="0"/>
          </a:p>
        </p:txBody>
      </p:sp>
    </p:spTree>
    <p:extLst>
      <p:ext uri="{BB962C8B-B14F-4D97-AF65-F5344CB8AC3E}">
        <p14:creationId xmlns:p14="http://schemas.microsoft.com/office/powerpoint/2010/main" val="3646885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FB599-B494-C3C9-05E9-67F402433467}"/>
              </a:ext>
            </a:extLst>
          </p:cNvPr>
          <p:cNvSpPr>
            <a:spLocks noGrp="1"/>
          </p:cNvSpPr>
          <p:nvPr>
            <p:ph type="title"/>
          </p:nvPr>
        </p:nvSpPr>
        <p:spPr/>
        <p:txBody>
          <a:bodyPr/>
          <a:lstStyle/>
          <a:p>
            <a:pPr algn="ctr"/>
            <a:r>
              <a:rPr lang="en-IN" dirty="0"/>
              <a:t>FUTURE SCOPE</a:t>
            </a:r>
            <a:endParaRPr lang="en-US" dirty="0"/>
          </a:p>
        </p:txBody>
      </p:sp>
      <p:sp>
        <p:nvSpPr>
          <p:cNvPr id="3" name="Content Placeholder 2">
            <a:extLst>
              <a:ext uri="{FF2B5EF4-FFF2-40B4-BE49-F238E27FC236}">
                <a16:creationId xmlns:a16="http://schemas.microsoft.com/office/drawing/2014/main" id="{2001A71E-2572-3900-AD46-E473675783E6}"/>
              </a:ext>
            </a:extLst>
          </p:cNvPr>
          <p:cNvSpPr>
            <a:spLocks noGrp="1"/>
          </p:cNvSpPr>
          <p:nvPr>
            <p:ph idx="1"/>
          </p:nvPr>
        </p:nvSpPr>
        <p:spPr/>
        <p:txBody>
          <a:bodyPr/>
          <a:lstStyle/>
          <a:p>
            <a:r>
              <a:rPr lang="en-IN" dirty="0"/>
              <a:t>Expert consultancy</a:t>
            </a:r>
          </a:p>
          <a:p>
            <a:r>
              <a:rPr lang="en-IN" dirty="0"/>
              <a:t>Diversification of question bank</a:t>
            </a:r>
          </a:p>
          <a:p>
            <a:r>
              <a:rPr lang="en-IN" dirty="0"/>
              <a:t>Multilingual support</a:t>
            </a:r>
            <a:endParaRPr lang="en-US" dirty="0"/>
          </a:p>
        </p:txBody>
      </p:sp>
    </p:spTree>
    <p:extLst>
      <p:ext uri="{BB962C8B-B14F-4D97-AF65-F5344CB8AC3E}">
        <p14:creationId xmlns:p14="http://schemas.microsoft.com/office/powerpoint/2010/main" val="3325948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B413-BB31-CCDD-07BD-B358C5167C72}"/>
              </a:ext>
            </a:extLst>
          </p:cNvPr>
          <p:cNvSpPr>
            <a:spLocks noGrp="1"/>
          </p:cNvSpPr>
          <p:nvPr>
            <p:ph type="title"/>
          </p:nvPr>
        </p:nvSpPr>
        <p:spPr/>
        <p:txBody>
          <a:bodyPr/>
          <a:lstStyle/>
          <a:p>
            <a:r>
              <a:rPr lang="en-IN" b="1" dirty="0"/>
              <a:t>References</a:t>
            </a:r>
            <a:r>
              <a:rPr lang="en-IN" dirty="0"/>
              <a:t> </a:t>
            </a:r>
            <a:endParaRPr lang="en-US" dirty="0"/>
          </a:p>
        </p:txBody>
      </p:sp>
      <p:sp>
        <p:nvSpPr>
          <p:cNvPr id="13" name="Content Placeholder 12">
            <a:extLst>
              <a:ext uri="{FF2B5EF4-FFF2-40B4-BE49-F238E27FC236}">
                <a16:creationId xmlns:a16="http://schemas.microsoft.com/office/drawing/2014/main" id="{92A099FC-3C7D-9860-30AF-000619325CD3}"/>
              </a:ext>
            </a:extLst>
          </p:cNvPr>
          <p:cNvSpPr>
            <a:spLocks noGrp="1"/>
          </p:cNvSpPr>
          <p:nvPr>
            <p:ph idx="1"/>
          </p:nvPr>
        </p:nvSpPr>
        <p:spPr/>
        <p:txBody>
          <a:bodyPr/>
          <a:lstStyle/>
          <a:p>
            <a:pPr marL="457200" indent="-457200">
              <a:buFont typeface="+mj-lt"/>
              <a:buAutoNum type="arabicPeriod"/>
            </a:pPr>
            <a:r>
              <a:rPr lang="en-IN" dirty="0">
                <a:solidFill>
                  <a:srgbClr val="0070C0"/>
                </a:solidFill>
                <a:hlinkClick r:id="rId2">
                  <a:extLst>
                    <a:ext uri="{A12FA001-AC4F-418D-AE19-62706E023703}">
                      <ahyp:hlinkClr xmlns:ahyp="http://schemas.microsoft.com/office/drawing/2018/hyperlinkcolor" val="tx"/>
                    </a:ext>
                  </a:extLst>
                </a:hlinkClick>
              </a:rPr>
              <a:t>https://link.springer.com/article/10.1007/s10803-012-1546-4</a:t>
            </a:r>
            <a:endParaRPr lang="en-IN" dirty="0">
              <a:solidFill>
                <a:srgbClr val="0070C0"/>
              </a:solidFill>
            </a:endParaRPr>
          </a:p>
          <a:p>
            <a:pPr marL="457200" indent="-457200">
              <a:buFont typeface="+mj-lt"/>
              <a:buAutoNum type="arabicPeriod"/>
            </a:pPr>
            <a:r>
              <a:rPr lang="en-IN" dirty="0">
                <a:solidFill>
                  <a:srgbClr val="0070C0"/>
                </a:solidFill>
                <a:hlinkClick r:id="rId3">
                  <a:extLst>
                    <a:ext uri="{A12FA001-AC4F-418D-AE19-62706E023703}">
                      <ahyp:hlinkClr xmlns:ahyp="http://schemas.microsoft.com/office/drawing/2018/hyperlinkcolor" val="tx"/>
                    </a:ext>
                  </a:extLst>
                </a:hlinkClick>
              </a:rPr>
              <a:t>https://www.researchgate.net/publication/51385666_Parental_Compliance_After_Screening_Social_Development_in_Toddlers</a:t>
            </a:r>
            <a:endParaRPr lang="en-IN" dirty="0">
              <a:solidFill>
                <a:srgbClr val="0070C0"/>
              </a:solidFill>
            </a:endParaRPr>
          </a:p>
          <a:p>
            <a:pPr marL="457200" indent="-457200">
              <a:buFont typeface="+mj-lt"/>
              <a:buAutoNum type="arabicPeriod"/>
            </a:pPr>
            <a:r>
              <a:rPr lang="en-IN" dirty="0">
                <a:solidFill>
                  <a:srgbClr val="0070C0"/>
                </a:solidFill>
                <a:hlinkClick r:id="rId4">
                  <a:extLst>
                    <a:ext uri="{A12FA001-AC4F-418D-AE19-62706E023703}">
                      <ahyp:hlinkClr xmlns:ahyp="http://schemas.microsoft.com/office/drawing/2018/hyperlinkcolor" val="tx"/>
                    </a:ext>
                  </a:extLst>
                </a:hlinkClick>
              </a:rPr>
              <a:t>https://ieeexplore.ieee.org/document/9411531</a:t>
            </a:r>
            <a:endParaRPr lang="en-IN" dirty="0">
              <a:solidFill>
                <a:srgbClr val="0070C0"/>
              </a:solidFill>
            </a:endParaRPr>
          </a:p>
          <a:p>
            <a:pPr marL="457200" indent="-457200">
              <a:buFont typeface="+mj-lt"/>
              <a:buAutoNum type="arabicPeriod"/>
            </a:pPr>
            <a:r>
              <a:rPr lang="en-IN" dirty="0">
                <a:solidFill>
                  <a:srgbClr val="0070C0"/>
                </a:solidFill>
                <a:hlinkClick r:id="rId5">
                  <a:extLst>
                    <a:ext uri="{A12FA001-AC4F-418D-AE19-62706E023703}">
                      <ahyp:hlinkClr xmlns:ahyp="http://schemas.microsoft.com/office/drawing/2018/hyperlinkcolor" val="tx"/>
                    </a:ext>
                  </a:extLst>
                </a:hlinkClick>
              </a:rPr>
              <a:t>https://www.researchgate.net/publication/378919988_Intelligent_approaches_for_early_prediction_of_learning_disabilities_in_children_using_learning_patterns_A_survey_and_discussion</a:t>
            </a:r>
            <a:endParaRPr lang="en-US" dirty="0">
              <a:solidFill>
                <a:srgbClr val="0070C0"/>
              </a:solidFill>
            </a:endParaRPr>
          </a:p>
        </p:txBody>
      </p:sp>
    </p:spTree>
    <p:extLst>
      <p:ext uri="{BB962C8B-B14F-4D97-AF65-F5344CB8AC3E}">
        <p14:creationId xmlns:p14="http://schemas.microsoft.com/office/powerpoint/2010/main" val="119846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404D4-22A6-2C59-15A4-82041EC17BA8}"/>
              </a:ext>
            </a:extLst>
          </p:cNvPr>
          <p:cNvSpPr>
            <a:spLocks noGrp="1"/>
          </p:cNvSpPr>
          <p:nvPr>
            <p:ph type="title"/>
          </p:nvPr>
        </p:nvSpPr>
        <p:spPr/>
        <p:txBody>
          <a:bodyPr/>
          <a:lstStyle/>
          <a:p>
            <a:pPr algn="ctr"/>
            <a:r>
              <a:rPr lang="en-IN" b="1" dirty="0"/>
              <a:t>INTRODUCTION</a:t>
            </a:r>
            <a:endParaRPr lang="en-US" b="1" dirty="0"/>
          </a:p>
        </p:txBody>
      </p:sp>
      <p:sp>
        <p:nvSpPr>
          <p:cNvPr id="3" name="Content Placeholder 2">
            <a:extLst>
              <a:ext uri="{FF2B5EF4-FFF2-40B4-BE49-F238E27FC236}">
                <a16:creationId xmlns:a16="http://schemas.microsoft.com/office/drawing/2014/main" id="{7EC87CC5-981C-51A6-D976-FEF51B657775}"/>
              </a:ext>
            </a:extLst>
          </p:cNvPr>
          <p:cNvSpPr>
            <a:spLocks noGrp="1"/>
          </p:cNvSpPr>
          <p:nvPr>
            <p:ph idx="1"/>
          </p:nvPr>
        </p:nvSpPr>
        <p:spPr>
          <a:xfrm>
            <a:off x="1775226" y="626876"/>
            <a:ext cx="8936315" cy="2127623"/>
          </a:xfrm>
        </p:spPr>
        <p:txBody>
          <a:bodyPr>
            <a:noAutofit/>
          </a:bodyPr>
          <a:lstStyle/>
          <a:p>
            <a:pPr marL="0" indent="0">
              <a:buNone/>
            </a:pPr>
            <a:endParaRPr lang="en-IN" dirty="0"/>
          </a:p>
          <a:p>
            <a:pPr marL="0" indent="0" algn="just">
              <a:buNone/>
            </a:pPr>
            <a:r>
              <a:rPr lang="en-IN" dirty="0"/>
              <a:t>
Special Minds is a transformative tool that helps parents and teachers recognize early symptoms of learning disabilities, enabling timely intervention and support. By fostering understanding and acceptance, it promotes an inclusive environment where children are valued for their unique qualities. This app empowers parents to better address their child's needs, driving inclusivity and normalizing learning disabilities.</a:t>
            </a:r>
            <a:endParaRPr lang="en-US" dirty="0"/>
          </a:p>
        </p:txBody>
      </p:sp>
    </p:spTree>
    <p:extLst>
      <p:ext uri="{BB962C8B-B14F-4D97-AF65-F5344CB8AC3E}">
        <p14:creationId xmlns:p14="http://schemas.microsoft.com/office/powerpoint/2010/main" val="1879605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14FF7-43D3-931B-E923-0DE830BCA86B}"/>
              </a:ext>
            </a:extLst>
          </p:cNvPr>
          <p:cNvSpPr>
            <a:spLocks noGrp="1"/>
          </p:cNvSpPr>
          <p:nvPr>
            <p:ph type="title"/>
          </p:nvPr>
        </p:nvSpPr>
        <p:spPr>
          <a:xfrm rot="10800000" flipV="1">
            <a:off x="1522507" y="848659"/>
            <a:ext cx="9601196" cy="705224"/>
          </a:xfrm>
        </p:spPr>
        <p:txBody>
          <a:bodyPr>
            <a:normAutofit/>
          </a:bodyPr>
          <a:lstStyle/>
          <a:p>
            <a:pPr algn="ctr"/>
            <a:r>
              <a:rPr lang="en-IN" b="1" dirty="0"/>
              <a:t>LITERATURE SURVEY</a:t>
            </a:r>
            <a:endParaRPr lang="en-US" b="1" dirty="0"/>
          </a:p>
        </p:txBody>
      </p:sp>
      <p:graphicFrame>
        <p:nvGraphicFramePr>
          <p:cNvPr id="6" name="Table 5">
            <a:extLst>
              <a:ext uri="{FF2B5EF4-FFF2-40B4-BE49-F238E27FC236}">
                <a16:creationId xmlns:a16="http://schemas.microsoft.com/office/drawing/2014/main" id="{926BA1AD-7DFC-1CB6-69BC-CCD3EBAEAF7D}"/>
              </a:ext>
            </a:extLst>
          </p:cNvPr>
          <p:cNvGraphicFramePr>
            <a:graphicFrameLocks noGrp="1"/>
          </p:cNvGraphicFramePr>
          <p:nvPr>
            <p:extLst>
              <p:ext uri="{D42A27DB-BD31-4B8C-83A1-F6EECF244321}">
                <p14:modId xmlns:p14="http://schemas.microsoft.com/office/powerpoint/2010/main" val="3357156383"/>
              </p:ext>
            </p:extLst>
          </p:nvPr>
        </p:nvGraphicFramePr>
        <p:xfrm>
          <a:off x="1792941" y="1643743"/>
          <a:ext cx="8128000" cy="4953000"/>
        </p:xfrm>
        <a:graphic>
          <a:graphicData uri="http://schemas.openxmlformats.org/drawingml/2006/table">
            <a:tbl>
              <a:tblPr firstRow="1" bandRow="1">
                <a:tableStyleId>{BC89EF96-8CEA-46FF-86C4-4CE0E7609802}</a:tableStyleId>
              </a:tblPr>
              <a:tblGrid>
                <a:gridCol w="1625600">
                  <a:extLst>
                    <a:ext uri="{9D8B030D-6E8A-4147-A177-3AD203B41FA5}">
                      <a16:colId xmlns:a16="http://schemas.microsoft.com/office/drawing/2014/main" val="2890810131"/>
                    </a:ext>
                  </a:extLst>
                </a:gridCol>
                <a:gridCol w="1625600">
                  <a:extLst>
                    <a:ext uri="{9D8B030D-6E8A-4147-A177-3AD203B41FA5}">
                      <a16:colId xmlns:a16="http://schemas.microsoft.com/office/drawing/2014/main" val="2141378336"/>
                    </a:ext>
                  </a:extLst>
                </a:gridCol>
                <a:gridCol w="1625600">
                  <a:extLst>
                    <a:ext uri="{9D8B030D-6E8A-4147-A177-3AD203B41FA5}">
                      <a16:colId xmlns:a16="http://schemas.microsoft.com/office/drawing/2014/main" val="2671489422"/>
                    </a:ext>
                  </a:extLst>
                </a:gridCol>
                <a:gridCol w="1625600">
                  <a:extLst>
                    <a:ext uri="{9D8B030D-6E8A-4147-A177-3AD203B41FA5}">
                      <a16:colId xmlns:a16="http://schemas.microsoft.com/office/drawing/2014/main" val="1526868847"/>
                    </a:ext>
                  </a:extLst>
                </a:gridCol>
                <a:gridCol w="1625600">
                  <a:extLst>
                    <a:ext uri="{9D8B030D-6E8A-4147-A177-3AD203B41FA5}">
                      <a16:colId xmlns:a16="http://schemas.microsoft.com/office/drawing/2014/main" val="3222168729"/>
                    </a:ext>
                  </a:extLst>
                </a:gridCol>
              </a:tblGrid>
              <a:tr h="624840">
                <a:tc>
                  <a:txBody>
                    <a:bodyPr/>
                    <a:lstStyle/>
                    <a:p>
                      <a:r>
                        <a:rPr lang="en-IN" dirty="0"/>
                        <a:t>Sl. No</a:t>
                      </a:r>
                      <a:endParaRPr lang="en-US" dirty="0"/>
                    </a:p>
                  </a:txBody>
                  <a:tcPr/>
                </a:tc>
                <a:tc>
                  <a:txBody>
                    <a:bodyPr/>
                    <a:lstStyle/>
                    <a:p>
                      <a:r>
                        <a:rPr lang="en-IN" dirty="0"/>
                        <a:t>Author</a:t>
                      </a:r>
                      <a:endParaRPr lang="en-US" dirty="0"/>
                    </a:p>
                  </a:txBody>
                  <a:tcPr/>
                </a:tc>
                <a:tc>
                  <a:txBody>
                    <a:bodyPr/>
                    <a:lstStyle/>
                    <a:p>
                      <a:r>
                        <a:rPr lang="en-US" dirty="0"/>
                        <a:t>Title</a:t>
                      </a:r>
                    </a:p>
                  </a:txBody>
                  <a:tcPr/>
                </a:tc>
                <a:tc>
                  <a:txBody>
                    <a:bodyPr/>
                    <a:lstStyle/>
                    <a:p>
                      <a:r>
                        <a:rPr lang="en-IN" dirty="0"/>
                        <a:t>Purpose</a:t>
                      </a:r>
                      <a:endParaRPr lang="en-US" dirty="0"/>
                    </a:p>
                  </a:txBody>
                  <a:tcPr/>
                </a:tc>
                <a:tc>
                  <a:txBody>
                    <a:bodyPr/>
                    <a:lstStyle/>
                    <a:p>
                      <a:r>
                        <a:rPr lang="en-IN" dirty="0"/>
                        <a:t>Limitation</a:t>
                      </a:r>
                      <a:endParaRPr lang="en-US" dirty="0"/>
                    </a:p>
                  </a:txBody>
                  <a:tcPr/>
                </a:tc>
                <a:extLst>
                  <a:ext uri="{0D108BD9-81ED-4DB2-BD59-A6C34878D82A}">
                    <a16:rowId xmlns:a16="http://schemas.microsoft.com/office/drawing/2014/main" val="2150517130"/>
                  </a:ext>
                </a:extLst>
              </a:tr>
              <a:tr h="624840">
                <a:tc>
                  <a:txBody>
                    <a:bodyPr/>
                    <a:lstStyle/>
                    <a:p>
                      <a:r>
                        <a:rPr lang="en-IN" dirty="0"/>
                        <a:t>1</a:t>
                      </a:r>
                      <a:endParaRPr lang="en-US" dirty="0"/>
                    </a:p>
                  </a:txBody>
                  <a:tcPr/>
                </a:tc>
                <a:tc>
                  <a:txBody>
                    <a:bodyPr/>
                    <a:lstStyle/>
                    <a:p>
                      <a:r>
                        <a:rPr lang="en-IN" dirty="0"/>
                        <a:t>C. </a:t>
                      </a:r>
                      <a:r>
                        <a:rPr lang="en-IN" dirty="0" err="1"/>
                        <a:t>Daetz</a:t>
                      </a:r>
                      <a:r>
                        <a:rPr lang="en-IN" dirty="0"/>
                        <a:t> et al</a:t>
                      </a:r>
                    </a:p>
                    <a:p>
                      <a:r>
                        <a:rPr lang="en-IN" dirty="0"/>
                        <a:t>(2007)</a:t>
                      </a:r>
                    </a:p>
                  </a:txBody>
                  <a:tcPr/>
                </a:tc>
                <a:tc>
                  <a:txBody>
                    <a:bodyPr/>
                    <a:lstStyle/>
                    <a:p>
                      <a:r>
                        <a:rPr lang="en-GB" sz="1600" dirty="0"/>
                        <a:t>Parental compliance after screening social development in toddlers</a:t>
                      </a:r>
                      <a:endParaRPr lang="en-IN" sz="1600" dirty="0"/>
                    </a:p>
                  </a:txBody>
                  <a:tcPr/>
                </a:tc>
                <a:tc>
                  <a:txBody>
                    <a:bodyPr/>
                    <a:lstStyle/>
                    <a:p>
                      <a:r>
                        <a:rPr lang="en-IN" sz="1600" dirty="0"/>
                        <a:t>Understanding parental involvement, timely interventions</a:t>
                      </a:r>
                      <a:endParaRPr lang="en-US" sz="1600" dirty="0"/>
                    </a:p>
                  </a:txBody>
                  <a:tcPr/>
                </a:tc>
                <a:tc>
                  <a:txBody>
                    <a:bodyPr/>
                    <a:lstStyle/>
                    <a:p>
                      <a:r>
                        <a:rPr lang="en-IN" dirty="0"/>
                        <a:t>Parents understanding and acceptances</a:t>
                      </a:r>
                      <a:endParaRPr lang="en-US" dirty="0"/>
                    </a:p>
                  </a:txBody>
                  <a:tcPr/>
                </a:tc>
                <a:extLst>
                  <a:ext uri="{0D108BD9-81ED-4DB2-BD59-A6C34878D82A}">
                    <a16:rowId xmlns:a16="http://schemas.microsoft.com/office/drawing/2014/main" val="186870692"/>
                  </a:ext>
                </a:extLst>
              </a:tr>
              <a:tr h="624840">
                <a:tc>
                  <a:txBody>
                    <a:bodyPr/>
                    <a:lstStyle/>
                    <a:p>
                      <a:r>
                        <a:rPr lang="en-IN" dirty="0"/>
                        <a:t>2</a:t>
                      </a:r>
                      <a:endParaRPr lang="en-US" dirty="0"/>
                    </a:p>
                  </a:txBody>
                  <a:tcPr/>
                </a:tc>
                <a:tc>
                  <a:txBody>
                    <a:bodyPr/>
                    <a:lstStyle/>
                    <a:p>
                      <a:r>
                        <a:rPr lang="en-IN" dirty="0"/>
                        <a:t>J. R. </a:t>
                      </a:r>
                      <a:r>
                        <a:rPr lang="en-IN" dirty="0" err="1"/>
                        <a:t>Murph</a:t>
                      </a:r>
                      <a:r>
                        <a:rPr lang="en-IN" dirty="0"/>
                        <a:t> et al</a:t>
                      </a:r>
                    </a:p>
                    <a:p>
                      <a:r>
                        <a:rPr lang="en-IN" dirty="0"/>
                        <a:t>(2015)</a:t>
                      </a:r>
                    </a:p>
                    <a:p>
                      <a:endParaRPr lang="en-US" dirty="0"/>
                    </a:p>
                  </a:txBody>
                  <a:tcPr/>
                </a:tc>
                <a:tc>
                  <a:txBody>
                    <a:bodyPr/>
                    <a:lstStyle/>
                    <a:p>
                      <a:r>
                        <a:rPr lang="en-US" dirty="0"/>
                        <a:t>Risks and Reality</a:t>
                      </a:r>
                    </a:p>
                  </a:txBody>
                  <a:tcPr/>
                </a:tc>
                <a:tc>
                  <a:txBody>
                    <a:bodyPr/>
                    <a:lstStyle/>
                    <a:p>
                      <a:r>
                        <a:rPr lang="en-IN" dirty="0"/>
                        <a:t>Difference between autism risks and diagnosis</a:t>
                      </a:r>
                      <a:endParaRPr lang="en-US" dirty="0"/>
                    </a:p>
                  </a:txBody>
                  <a:tcPr/>
                </a:tc>
                <a:tc>
                  <a:txBody>
                    <a:bodyPr/>
                    <a:lstStyle/>
                    <a:p>
                      <a:r>
                        <a:rPr lang="en-IN" dirty="0"/>
                        <a:t>Conveying risks to students and parents</a:t>
                      </a:r>
                      <a:endParaRPr lang="en-US" dirty="0"/>
                    </a:p>
                  </a:txBody>
                  <a:tcPr/>
                </a:tc>
                <a:extLst>
                  <a:ext uri="{0D108BD9-81ED-4DB2-BD59-A6C34878D82A}">
                    <a16:rowId xmlns:a16="http://schemas.microsoft.com/office/drawing/2014/main" val="2538036544"/>
                  </a:ext>
                </a:extLst>
              </a:tr>
              <a:tr h="624840">
                <a:tc>
                  <a:txBody>
                    <a:bodyPr/>
                    <a:lstStyle/>
                    <a:p>
                      <a:r>
                        <a:rPr lang="en-IN" dirty="0"/>
                        <a:t>3</a:t>
                      </a:r>
                      <a:endParaRPr lang="en-US" dirty="0"/>
                    </a:p>
                  </a:txBody>
                  <a:tcPr/>
                </a:tc>
                <a:tc>
                  <a:txBody>
                    <a:bodyPr/>
                    <a:lstStyle/>
                    <a:p>
                      <a:r>
                        <a:rPr lang="en-IN" dirty="0"/>
                        <a:t>H. Singh et al</a:t>
                      </a:r>
                    </a:p>
                    <a:p>
                      <a:r>
                        <a:rPr lang="en-IN" dirty="0"/>
                        <a:t>(2019)</a:t>
                      </a:r>
                    </a:p>
                  </a:txBody>
                  <a:tcPr/>
                </a:tc>
                <a:tc>
                  <a:txBody>
                    <a:bodyPr/>
                    <a:lstStyle/>
                    <a:p>
                      <a:r>
                        <a:rPr lang="en-GB" dirty="0"/>
                        <a:t>Innovative Approaches for early detection</a:t>
                      </a:r>
                      <a:endParaRPr lang="en-IN" dirty="0"/>
                    </a:p>
                  </a:txBody>
                  <a:tcPr/>
                </a:tc>
                <a:tc>
                  <a:txBody>
                    <a:bodyPr/>
                    <a:lstStyle/>
                    <a:p>
                      <a:r>
                        <a:rPr lang="en-IN" dirty="0"/>
                        <a:t>AI and ML for detecting disabilities</a:t>
                      </a:r>
                      <a:endParaRPr lang="en-US" dirty="0"/>
                    </a:p>
                  </a:txBody>
                  <a:tcPr/>
                </a:tc>
                <a:tc>
                  <a:txBody>
                    <a:bodyPr/>
                    <a:lstStyle/>
                    <a:p>
                      <a:r>
                        <a:rPr lang="en-IN" dirty="0"/>
                        <a:t>Technology integration</a:t>
                      </a:r>
                      <a:endParaRPr lang="en-US" dirty="0"/>
                    </a:p>
                  </a:txBody>
                  <a:tcPr/>
                </a:tc>
                <a:extLst>
                  <a:ext uri="{0D108BD9-81ED-4DB2-BD59-A6C34878D82A}">
                    <a16:rowId xmlns:a16="http://schemas.microsoft.com/office/drawing/2014/main" val="148867458"/>
                  </a:ext>
                </a:extLst>
              </a:tr>
              <a:tr h="624840">
                <a:tc>
                  <a:txBody>
                    <a:bodyPr/>
                    <a:lstStyle/>
                    <a:p>
                      <a:r>
                        <a:rPr lang="en-IN" dirty="0"/>
                        <a:t>4</a:t>
                      </a:r>
                      <a:endParaRPr lang="en-US" dirty="0"/>
                    </a:p>
                  </a:txBody>
                  <a:tcPr/>
                </a:tc>
                <a:tc>
                  <a:txBody>
                    <a:bodyPr/>
                    <a:lstStyle/>
                    <a:p>
                      <a:r>
                        <a:rPr lang="en-IN" dirty="0" err="1"/>
                        <a:t>Kasturi</a:t>
                      </a:r>
                      <a:r>
                        <a:rPr lang="en-IN" dirty="0"/>
                        <a:t> Baarik et al</a:t>
                      </a:r>
                    </a:p>
                    <a:p>
                      <a:r>
                        <a:rPr lang="en-IN" dirty="0"/>
                        <a:t>(2023)</a:t>
                      </a:r>
                      <a:endParaRPr lang="en-US" dirty="0"/>
                    </a:p>
                  </a:txBody>
                  <a:tcPr/>
                </a:tc>
                <a:tc>
                  <a:txBody>
                    <a:bodyPr/>
                    <a:lstStyle/>
                    <a:p>
                      <a:r>
                        <a:rPr lang="en-US" dirty="0"/>
                        <a:t>Autism detection in children</a:t>
                      </a:r>
                    </a:p>
                  </a:txBody>
                  <a:tcPr/>
                </a:tc>
                <a:tc>
                  <a:txBody>
                    <a:bodyPr/>
                    <a:lstStyle/>
                    <a:p>
                      <a:r>
                        <a:rPr lang="en-IN" dirty="0"/>
                        <a:t>Tailoring educational approaches</a:t>
                      </a:r>
                      <a:endParaRPr lang="en-US" dirty="0"/>
                    </a:p>
                  </a:txBody>
                  <a:tcPr/>
                </a:tc>
                <a:tc>
                  <a:txBody>
                    <a:bodyPr/>
                    <a:lstStyle/>
                    <a:p>
                      <a:r>
                        <a:rPr lang="en-IN" dirty="0"/>
                        <a:t>Finding skilled practitioners</a:t>
                      </a:r>
                      <a:endParaRPr lang="en-US" dirty="0"/>
                    </a:p>
                  </a:txBody>
                  <a:tcPr/>
                </a:tc>
                <a:extLst>
                  <a:ext uri="{0D108BD9-81ED-4DB2-BD59-A6C34878D82A}">
                    <a16:rowId xmlns:a16="http://schemas.microsoft.com/office/drawing/2014/main" val="2460439666"/>
                  </a:ext>
                </a:extLst>
              </a:tr>
            </a:tbl>
          </a:graphicData>
        </a:graphic>
      </p:graphicFrame>
    </p:spTree>
    <p:extLst>
      <p:ext uri="{BB962C8B-B14F-4D97-AF65-F5344CB8AC3E}">
        <p14:creationId xmlns:p14="http://schemas.microsoft.com/office/powerpoint/2010/main" val="1807022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97942-C381-E3D4-CAF3-437E5889F52E}"/>
              </a:ext>
            </a:extLst>
          </p:cNvPr>
          <p:cNvSpPr>
            <a:spLocks noGrp="1"/>
          </p:cNvSpPr>
          <p:nvPr>
            <p:ph type="title"/>
          </p:nvPr>
        </p:nvSpPr>
        <p:spPr/>
        <p:txBody>
          <a:bodyPr/>
          <a:lstStyle/>
          <a:p>
            <a:pPr algn="ctr"/>
            <a:r>
              <a:rPr lang="en-IN" b="1" dirty="0"/>
              <a:t>PROBLEM STATEMENT</a:t>
            </a:r>
            <a:endParaRPr lang="en-US" b="1" dirty="0"/>
          </a:p>
        </p:txBody>
      </p:sp>
      <p:sp>
        <p:nvSpPr>
          <p:cNvPr id="3" name="Content Placeholder 2">
            <a:extLst>
              <a:ext uri="{FF2B5EF4-FFF2-40B4-BE49-F238E27FC236}">
                <a16:creationId xmlns:a16="http://schemas.microsoft.com/office/drawing/2014/main" id="{7EA8705B-3CBC-61C5-F1E3-FF7E53DF8C4E}"/>
              </a:ext>
            </a:extLst>
          </p:cNvPr>
          <p:cNvSpPr>
            <a:spLocks noGrp="1"/>
          </p:cNvSpPr>
          <p:nvPr>
            <p:ph idx="1"/>
          </p:nvPr>
        </p:nvSpPr>
        <p:spPr>
          <a:xfrm>
            <a:off x="1045031" y="1958218"/>
            <a:ext cx="10515600" cy="3318936"/>
          </a:xfrm>
        </p:spPr>
        <p:txBody>
          <a:bodyPr>
            <a:normAutofit/>
          </a:bodyPr>
          <a:lstStyle/>
          <a:p>
            <a:pPr marL="0" indent="0" algn="just">
              <a:buNone/>
            </a:pPr>
            <a:r>
              <a:rPr lang="en-IN" dirty="0"/>
              <a:t>
The absence of a standardized Disability Screening Checklist for Schools impedes the identification of students with disabilities, hindering inclusive education efforts as per NEP 2020 and the </a:t>
            </a:r>
            <a:r>
              <a:rPr lang="en-IN" dirty="0" err="1"/>
              <a:t>RPwD</a:t>
            </a:r>
            <a:r>
              <a:rPr lang="en-IN" dirty="0"/>
              <a:t> Act 2016. To address this, NCERT has developed the PRASHAST app for school-based screening, aiming to generate school-level reports for certification. However, effective implementation and integration into existing school systems remain a challenge.</a:t>
            </a:r>
            <a:endParaRPr lang="en-US" dirty="0"/>
          </a:p>
        </p:txBody>
      </p:sp>
    </p:spTree>
    <p:extLst>
      <p:ext uri="{BB962C8B-B14F-4D97-AF65-F5344CB8AC3E}">
        <p14:creationId xmlns:p14="http://schemas.microsoft.com/office/powerpoint/2010/main" val="2600597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2A069-40E9-D9B4-B077-523C15162355}"/>
              </a:ext>
            </a:extLst>
          </p:cNvPr>
          <p:cNvSpPr>
            <a:spLocks noGrp="1"/>
          </p:cNvSpPr>
          <p:nvPr>
            <p:ph type="title"/>
          </p:nvPr>
        </p:nvSpPr>
        <p:spPr/>
        <p:txBody>
          <a:bodyPr/>
          <a:lstStyle/>
          <a:p>
            <a:pPr algn="ctr"/>
            <a:r>
              <a:rPr lang="en-IN" b="1" dirty="0"/>
              <a:t>EXISTING SYSTEMS</a:t>
            </a:r>
            <a:endParaRPr lang="en-US" b="1" dirty="0"/>
          </a:p>
        </p:txBody>
      </p:sp>
      <p:sp>
        <p:nvSpPr>
          <p:cNvPr id="3" name="Content Placeholder 2">
            <a:extLst>
              <a:ext uri="{FF2B5EF4-FFF2-40B4-BE49-F238E27FC236}">
                <a16:creationId xmlns:a16="http://schemas.microsoft.com/office/drawing/2014/main" id="{45B12DAC-9063-28E6-B6D2-FA6A2B45D50D}"/>
              </a:ext>
            </a:extLst>
          </p:cNvPr>
          <p:cNvSpPr>
            <a:spLocks noGrp="1"/>
          </p:cNvSpPr>
          <p:nvPr>
            <p:ph idx="1"/>
          </p:nvPr>
        </p:nvSpPr>
        <p:spPr/>
        <p:txBody>
          <a:bodyPr>
            <a:noAutofit/>
          </a:bodyPr>
          <a:lstStyle/>
          <a:p>
            <a:pPr algn="just"/>
            <a:r>
              <a:rPr lang="en-GB" dirty="0"/>
              <a:t>“PRASHAST” (Proficiency Rationalisation and Analysis through State-of-the-art Software Tools)</a:t>
            </a:r>
          </a:p>
          <a:p>
            <a:pPr algn="just"/>
            <a:r>
              <a:rPr lang="en-GB" dirty="0"/>
              <a:t> </a:t>
            </a:r>
            <a:r>
              <a:rPr lang="en-GB" dirty="0" err="1"/>
              <a:t>Analyze</a:t>
            </a:r>
            <a:r>
              <a:rPr lang="en-GB" dirty="0"/>
              <a:t> the mental abilities of students</a:t>
            </a:r>
          </a:p>
          <a:p>
            <a:pPr algn="just"/>
            <a:r>
              <a:rPr lang="en-GB" dirty="0"/>
              <a:t>Assist educators </a:t>
            </a:r>
          </a:p>
          <a:p>
            <a:pPr algn="just"/>
            <a:r>
              <a:rPr lang="en-GB" dirty="0"/>
              <a:t>It has questionnaire and surveys</a:t>
            </a:r>
          </a:p>
          <a:p>
            <a:pPr algn="just"/>
            <a:r>
              <a:rPr lang="en-GB" dirty="0"/>
              <a:t> Mental thinking levels, cognitive thinking</a:t>
            </a:r>
          </a:p>
          <a:p>
            <a:pPr algn="just"/>
            <a:r>
              <a:rPr lang="en-GB" dirty="0"/>
              <a:t> Dashboard of student’s performance</a:t>
            </a:r>
          </a:p>
          <a:p>
            <a:pPr marL="0" indent="0" algn="just">
              <a:buNone/>
            </a:pPr>
            <a:endParaRPr lang="en-US" dirty="0"/>
          </a:p>
        </p:txBody>
      </p:sp>
    </p:spTree>
    <p:extLst>
      <p:ext uri="{BB962C8B-B14F-4D97-AF65-F5344CB8AC3E}">
        <p14:creationId xmlns:p14="http://schemas.microsoft.com/office/powerpoint/2010/main" val="1810256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1869A-8901-8900-C75E-8AFDC6DB8B06}"/>
              </a:ext>
            </a:extLst>
          </p:cNvPr>
          <p:cNvSpPr>
            <a:spLocks noGrp="1"/>
          </p:cNvSpPr>
          <p:nvPr>
            <p:ph type="title"/>
          </p:nvPr>
        </p:nvSpPr>
        <p:spPr/>
        <p:txBody>
          <a:bodyPr/>
          <a:lstStyle/>
          <a:p>
            <a:pPr algn="ctr"/>
            <a:r>
              <a:rPr lang="en-IN" b="1" dirty="0"/>
              <a:t>PROPOSED SYSTEM</a:t>
            </a:r>
            <a:endParaRPr lang="en-US" b="1" dirty="0"/>
          </a:p>
        </p:txBody>
      </p:sp>
      <p:sp>
        <p:nvSpPr>
          <p:cNvPr id="3" name="Content Placeholder 2">
            <a:extLst>
              <a:ext uri="{FF2B5EF4-FFF2-40B4-BE49-F238E27FC236}">
                <a16:creationId xmlns:a16="http://schemas.microsoft.com/office/drawing/2014/main" id="{D068A086-7D51-755E-EDC6-0B26FE9A23CB}"/>
              </a:ext>
            </a:extLst>
          </p:cNvPr>
          <p:cNvSpPr>
            <a:spLocks noGrp="1"/>
          </p:cNvSpPr>
          <p:nvPr>
            <p:ph idx="1"/>
          </p:nvPr>
        </p:nvSpPr>
        <p:spPr/>
        <p:txBody>
          <a:bodyPr>
            <a:normAutofit/>
          </a:bodyPr>
          <a:lstStyle/>
          <a:p>
            <a:pPr algn="just"/>
            <a:r>
              <a:rPr lang="en-IN" dirty="0"/>
              <a:t>The proposed system, Special Minds, is a user-friendly mobile app designed to detect learning disabilities in children early. It is accessible to everyone, allowing parents, teachers, and caregivers to log in and select from various quiz topics related to disabilities like autism, low vision, and cerebral palsy. The app presents a timed questionnaire and provides immediate scoring with feedback indicating if the child’s abilities are fine, average, or need care. </a:t>
            </a:r>
            <a:endParaRPr lang="en-US" dirty="0"/>
          </a:p>
        </p:txBody>
      </p:sp>
    </p:spTree>
    <p:extLst>
      <p:ext uri="{BB962C8B-B14F-4D97-AF65-F5344CB8AC3E}">
        <p14:creationId xmlns:p14="http://schemas.microsoft.com/office/powerpoint/2010/main" val="4130701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268F9-5D0D-9E9F-E35F-1CCEDD5C0589}"/>
              </a:ext>
            </a:extLst>
          </p:cNvPr>
          <p:cNvSpPr>
            <a:spLocks noGrp="1"/>
          </p:cNvSpPr>
          <p:nvPr>
            <p:ph type="title"/>
          </p:nvPr>
        </p:nvSpPr>
        <p:spPr/>
        <p:txBody>
          <a:bodyPr/>
          <a:lstStyle/>
          <a:p>
            <a:pPr algn="ctr"/>
            <a:r>
              <a:rPr lang="en-IN" b="1" dirty="0"/>
              <a:t>OBJECTIVES</a:t>
            </a:r>
            <a:endParaRPr lang="en-US" b="1" dirty="0"/>
          </a:p>
        </p:txBody>
      </p:sp>
      <p:sp>
        <p:nvSpPr>
          <p:cNvPr id="3" name="Content Placeholder 2">
            <a:extLst>
              <a:ext uri="{FF2B5EF4-FFF2-40B4-BE49-F238E27FC236}">
                <a16:creationId xmlns:a16="http://schemas.microsoft.com/office/drawing/2014/main" id="{08D61630-2700-DE4A-1B42-E4834FCDA465}"/>
              </a:ext>
            </a:extLst>
          </p:cNvPr>
          <p:cNvSpPr>
            <a:spLocks noGrp="1"/>
          </p:cNvSpPr>
          <p:nvPr>
            <p:ph idx="1"/>
          </p:nvPr>
        </p:nvSpPr>
        <p:spPr>
          <a:xfrm>
            <a:off x="1148104" y="1690688"/>
            <a:ext cx="9601196" cy="3031068"/>
          </a:xfrm>
        </p:spPr>
        <p:txBody>
          <a:bodyPr>
            <a:noAutofit/>
          </a:bodyPr>
          <a:lstStyle/>
          <a:p>
            <a:pPr marL="457200" indent="-457200">
              <a:buFont typeface="+mj-lt"/>
              <a:buAutoNum type="arabicPeriod"/>
            </a:pPr>
            <a:r>
              <a:rPr lang="en-GB" dirty="0"/>
              <a:t>To formulate appropriate and suitable questionnaire.</a:t>
            </a:r>
          </a:p>
          <a:p>
            <a:pPr marL="457200" indent="-457200">
              <a:buClr>
                <a:schemeClr val="tx1">
                  <a:lumMod val="95000"/>
                  <a:lumOff val="5000"/>
                </a:schemeClr>
              </a:buClr>
              <a:buFont typeface="+mj-lt"/>
              <a:buAutoNum type="arabicPeriod"/>
            </a:pPr>
            <a:r>
              <a:rPr lang="en-GB" dirty="0"/>
              <a:t>To design an intuitive and easy-to-use interface for children, parents and educators. </a:t>
            </a:r>
          </a:p>
          <a:p>
            <a:pPr marL="457200" indent="-457200">
              <a:buFont typeface="+mj-lt"/>
              <a:buAutoNum type="arabicPeriod"/>
            </a:pPr>
            <a:r>
              <a:rPr lang="en-GB" dirty="0"/>
              <a:t>To develop a reliable survey mechanism that accurately assesses the need for special care based on user responses. </a:t>
            </a:r>
          </a:p>
          <a:p>
            <a:pPr marL="457200" indent="-457200">
              <a:buFont typeface="+mj-lt"/>
              <a:buAutoNum type="arabicPeriod"/>
            </a:pPr>
            <a:r>
              <a:rPr lang="en-GB" dirty="0"/>
              <a:t>To </a:t>
            </a:r>
            <a:r>
              <a:rPr lang="en-GB" dirty="0" err="1"/>
              <a:t>analyze</a:t>
            </a:r>
            <a:r>
              <a:rPr lang="en-GB" dirty="0"/>
              <a:t> and generate report according to responses of the user.</a:t>
            </a:r>
          </a:p>
          <a:p>
            <a:pPr marL="457200" indent="-457200">
              <a:buFont typeface="+mj-lt"/>
              <a:buAutoNum type="arabicPeriod"/>
            </a:pPr>
            <a:r>
              <a:rPr lang="en-GB" dirty="0"/>
              <a:t>To make the app widely accessible to parents and educators via the Google Play Store.</a:t>
            </a:r>
            <a:endParaRPr lang="en-US" dirty="0"/>
          </a:p>
        </p:txBody>
      </p:sp>
    </p:spTree>
    <p:extLst>
      <p:ext uri="{BB962C8B-B14F-4D97-AF65-F5344CB8AC3E}">
        <p14:creationId xmlns:p14="http://schemas.microsoft.com/office/powerpoint/2010/main" val="4222695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60D81-2D5F-459F-CDDE-A26D4CFA764A}"/>
              </a:ext>
            </a:extLst>
          </p:cNvPr>
          <p:cNvSpPr>
            <a:spLocks noGrp="1"/>
          </p:cNvSpPr>
          <p:nvPr>
            <p:ph type="title"/>
          </p:nvPr>
        </p:nvSpPr>
        <p:spPr>
          <a:xfrm>
            <a:off x="1295402" y="618711"/>
            <a:ext cx="9601196" cy="818203"/>
          </a:xfrm>
        </p:spPr>
        <p:txBody>
          <a:bodyPr/>
          <a:lstStyle/>
          <a:p>
            <a:pPr algn="ctr"/>
            <a:r>
              <a:rPr lang="en-IN" b="1" dirty="0" err="1"/>
              <a:t>SpecialMinds</a:t>
            </a:r>
            <a:r>
              <a:rPr lang="en-IN" b="1" dirty="0"/>
              <a:t> can detect</a:t>
            </a:r>
            <a:endParaRPr lang="en-US" b="1" dirty="0"/>
          </a:p>
        </p:txBody>
      </p:sp>
      <p:sp>
        <p:nvSpPr>
          <p:cNvPr id="5" name="Content Placeholder 4">
            <a:extLst>
              <a:ext uri="{FF2B5EF4-FFF2-40B4-BE49-F238E27FC236}">
                <a16:creationId xmlns:a16="http://schemas.microsoft.com/office/drawing/2014/main" id="{B8B17312-2956-2E32-B685-30CCB484651C}"/>
              </a:ext>
            </a:extLst>
          </p:cNvPr>
          <p:cNvSpPr>
            <a:spLocks noGrp="1"/>
          </p:cNvSpPr>
          <p:nvPr>
            <p:ph idx="1"/>
          </p:nvPr>
        </p:nvSpPr>
        <p:spPr/>
        <p:txBody>
          <a:bodyPr/>
          <a:lstStyle/>
          <a:p>
            <a:r>
              <a:rPr lang="en-IN" dirty="0"/>
              <a:t>Loco Motor Disability</a:t>
            </a:r>
          </a:p>
          <a:p>
            <a:r>
              <a:rPr lang="en-IN" dirty="0"/>
              <a:t>Low Vision</a:t>
            </a:r>
          </a:p>
          <a:p>
            <a:r>
              <a:rPr lang="en-IN" dirty="0"/>
              <a:t>Cerebral Palsy</a:t>
            </a:r>
          </a:p>
          <a:p>
            <a:r>
              <a:rPr lang="en-IN" dirty="0"/>
              <a:t>Autism</a:t>
            </a:r>
          </a:p>
          <a:p>
            <a:r>
              <a:rPr lang="en-IN" dirty="0"/>
              <a:t>Mental Illness</a:t>
            </a:r>
          </a:p>
          <a:p>
            <a:endParaRPr lang="en-US" dirty="0"/>
          </a:p>
        </p:txBody>
      </p:sp>
    </p:spTree>
    <p:extLst>
      <p:ext uri="{BB962C8B-B14F-4D97-AF65-F5344CB8AC3E}">
        <p14:creationId xmlns:p14="http://schemas.microsoft.com/office/powerpoint/2010/main" val="1646649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A50801-8110-1A04-7933-358C5DFD8428}"/>
              </a:ext>
            </a:extLst>
          </p:cNvPr>
          <p:cNvSpPr/>
          <p:nvPr/>
        </p:nvSpPr>
        <p:spPr>
          <a:xfrm>
            <a:off x="4340665" y="4534052"/>
            <a:ext cx="3635829" cy="1088572"/>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3501A3F4-CE5C-1A26-ABC9-59006C8F14A1}"/>
              </a:ext>
            </a:extLst>
          </p:cNvPr>
          <p:cNvSpPr/>
          <p:nvPr/>
        </p:nvSpPr>
        <p:spPr>
          <a:xfrm>
            <a:off x="7690756" y="2704317"/>
            <a:ext cx="1643745" cy="1088572"/>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Autism</a:t>
            </a:r>
            <a:endParaRPr lang="en-IN" dirty="0">
              <a:solidFill>
                <a:schemeClr val="tx1"/>
              </a:solidFill>
            </a:endParaRPr>
          </a:p>
        </p:txBody>
      </p:sp>
      <p:sp>
        <p:nvSpPr>
          <p:cNvPr id="13" name="Rectangle 12">
            <a:extLst>
              <a:ext uri="{FF2B5EF4-FFF2-40B4-BE49-F238E27FC236}">
                <a16:creationId xmlns:a16="http://schemas.microsoft.com/office/drawing/2014/main" id="{43261B2E-B687-73EB-63C7-FBF26435A62B}"/>
              </a:ext>
            </a:extLst>
          </p:cNvPr>
          <p:cNvSpPr/>
          <p:nvPr/>
        </p:nvSpPr>
        <p:spPr>
          <a:xfrm>
            <a:off x="4441369" y="892237"/>
            <a:ext cx="3635829" cy="1088572"/>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a:extLst>
              <a:ext uri="{FF2B5EF4-FFF2-40B4-BE49-F238E27FC236}">
                <a16:creationId xmlns:a16="http://schemas.microsoft.com/office/drawing/2014/main" id="{685CE4AC-CB98-6137-A5C9-4383DEBFB1C9}"/>
              </a:ext>
            </a:extLst>
          </p:cNvPr>
          <p:cNvSpPr txBox="1"/>
          <p:nvPr/>
        </p:nvSpPr>
        <p:spPr>
          <a:xfrm>
            <a:off x="5366651" y="1251857"/>
            <a:ext cx="2351314" cy="369332"/>
          </a:xfrm>
          <a:prstGeom prst="rect">
            <a:avLst/>
          </a:prstGeom>
          <a:noFill/>
        </p:spPr>
        <p:txBody>
          <a:bodyPr wrap="square" rtlCol="0">
            <a:spAutoFit/>
          </a:bodyPr>
          <a:lstStyle/>
          <a:p>
            <a:r>
              <a:rPr lang="en-GB" dirty="0"/>
              <a:t>Collecting questions</a:t>
            </a:r>
            <a:endParaRPr lang="en-IN" dirty="0"/>
          </a:p>
        </p:txBody>
      </p:sp>
      <p:sp>
        <p:nvSpPr>
          <p:cNvPr id="15" name="TextBox 14">
            <a:extLst>
              <a:ext uri="{FF2B5EF4-FFF2-40B4-BE49-F238E27FC236}">
                <a16:creationId xmlns:a16="http://schemas.microsoft.com/office/drawing/2014/main" id="{271C5A07-3C16-9964-462B-77F597C5267C}"/>
              </a:ext>
            </a:extLst>
          </p:cNvPr>
          <p:cNvSpPr txBox="1"/>
          <p:nvPr/>
        </p:nvSpPr>
        <p:spPr>
          <a:xfrm>
            <a:off x="5072740" y="4824302"/>
            <a:ext cx="2373085" cy="369332"/>
          </a:xfrm>
          <a:prstGeom prst="rect">
            <a:avLst/>
          </a:prstGeom>
          <a:noFill/>
        </p:spPr>
        <p:txBody>
          <a:bodyPr wrap="square" rtlCol="0">
            <a:spAutoFit/>
          </a:bodyPr>
          <a:lstStyle/>
          <a:p>
            <a:r>
              <a:rPr lang="en-GB" dirty="0"/>
              <a:t>Collecting User inputs</a:t>
            </a:r>
            <a:endParaRPr lang="en-IN" dirty="0"/>
          </a:p>
        </p:txBody>
      </p:sp>
      <p:sp>
        <p:nvSpPr>
          <p:cNvPr id="17" name="Rectangle 16">
            <a:extLst>
              <a:ext uri="{FF2B5EF4-FFF2-40B4-BE49-F238E27FC236}">
                <a16:creationId xmlns:a16="http://schemas.microsoft.com/office/drawing/2014/main" id="{08293AFE-7F37-B9C8-F1F4-617D5E812732}"/>
              </a:ext>
            </a:extLst>
          </p:cNvPr>
          <p:cNvSpPr/>
          <p:nvPr/>
        </p:nvSpPr>
        <p:spPr>
          <a:xfrm>
            <a:off x="5018314" y="2704317"/>
            <a:ext cx="1861459" cy="1088572"/>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Low vision</a:t>
            </a:r>
            <a:endParaRPr lang="en-IN" dirty="0">
              <a:solidFill>
                <a:schemeClr val="tx1"/>
              </a:solidFill>
            </a:endParaRPr>
          </a:p>
        </p:txBody>
      </p:sp>
      <p:sp>
        <p:nvSpPr>
          <p:cNvPr id="18" name="Rectangle 17">
            <a:extLst>
              <a:ext uri="{FF2B5EF4-FFF2-40B4-BE49-F238E27FC236}">
                <a16:creationId xmlns:a16="http://schemas.microsoft.com/office/drawing/2014/main" id="{5A04D424-73B4-D252-5BBA-52C740B742CE}"/>
              </a:ext>
            </a:extLst>
          </p:cNvPr>
          <p:cNvSpPr/>
          <p:nvPr/>
        </p:nvSpPr>
        <p:spPr>
          <a:xfrm>
            <a:off x="2585357" y="2747860"/>
            <a:ext cx="1741712" cy="1088572"/>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Locomotor disability</a:t>
            </a:r>
            <a:endParaRPr lang="en-IN" dirty="0">
              <a:solidFill>
                <a:schemeClr val="tx1"/>
              </a:solidFill>
            </a:endParaRPr>
          </a:p>
        </p:txBody>
      </p:sp>
      <p:sp>
        <p:nvSpPr>
          <p:cNvPr id="19" name="Rectangle 18">
            <a:extLst>
              <a:ext uri="{FF2B5EF4-FFF2-40B4-BE49-F238E27FC236}">
                <a16:creationId xmlns:a16="http://schemas.microsoft.com/office/drawing/2014/main" id="{7752A98C-92D0-B7ED-76AA-58E12CCEA947}"/>
              </a:ext>
            </a:extLst>
          </p:cNvPr>
          <p:cNvSpPr/>
          <p:nvPr/>
        </p:nvSpPr>
        <p:spPr>
          <a:xfrm>
            <a:off x="511630" y="2707058"/>
            <a:ext cx="1632859" cy="1083912"/>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Celebral</a:t>
            </a:r>
            <a:r>
              <a:rPr lang="en-GB" dirty="0">
                <a:solidFill>
                  <a:schemeClr val="tx1"/>
                </a:solidFill>
              </a:rPr>
              <a:t> Palsy</a:t>
            </a:r>
            <a:endParaRPr lang="en-IN" dirty="0">
              <a:solidFill>
                <a:schemeClr val="tx1"/>
              </a:solidFill>
            </a:endParaRPr>
          </a:p>
        </p:txBody>
      </p:sp>
      <p:sp>
        <p:nvSpPr>
          <p:cNvPr id="20" name="Rectangle 19">
            <a:extLst>
              <a:ext uri="{FF2B5EF4-FFF2-40B4-BE49-F238E27FC236}">
                <a16:creationId xmlns:a16="http://schemas.microsoft.com/office/drawing/2014/main" id="{31501BB6-66CB-58EB-C033-9B3E29C716DB}"/>
              </a:ext>
            </a:extLst>
          </p:cNvPr>
          <p:cNvSpPr/>
          <p:nvPr/>
        </p:nvSpPr>
        <p:spPr>
          <a:xfrm>
            <a:off x="10145484" y="2704317"/>
            <a:ext cx="1643745" cy="1088572"/>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Mental Illness</a:t>
            </a:r>
            <a:endParaRPr lang="en-IN" dirty="0">
              <a:solidFill>
                <a:schemeClr val="tx1"/>
              </a:solidFill>
            </a:endParaRPr>
          </a:p>
        </p:txBody>
      </p:sp>
      <p:sp>
        <p:nvSpPr>
          <p:cNvPr id="21" name="Rectangle 20">
            <a:extLst>
              <a:ext uri="{FF2B5EF4-FFF2-40B4-BE49-F238E27FC236}">
                <a16:creationId xmlns:a16="http://schemas.microsoft.com/office/drawing/2014/main" id="{A6B3F6CB-765F-B03A-D59C-FBC4F21B641C}"/>
              </a:ext>
            </a:extLst>
          </p:cNvPr>
          <p:cNvSpPr/>
          <p:nvPr/>
        </p:nvSpPr>
        <p:spPr>
          <a:xfrm>
            <a:off x="4392376" y="5908617"/>
            <a:ext cx="3532408" cy="903320"/>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Survey Analysis</a:t>
            </a:r>
            <a:endParaRPr lang="en-IN" dirty="0">
              <a:solidFill>
                <a:schemeClr val="tx1"/>
              </a:solidFill>
            </a:endParaRPr>
          </a:p>
        </p:txBody>
      </p:sp>
      <p:cxnSp>
        <p:nvCxnSpPr>
          <p:cNvPr id="24" name="Straight Arrow Connector 23">
            <a:extLst>
              <a:ext uri="{FF2B5EF4-FFF2-40B4-BE49-F238E27FC236}">
                <a16:creationId xmlns:a16="http://schemas.microsoft.com/office/drawing/2014/main" id="{703C32EB-4115-1BF6-EAF7-2DE382AC9BC4}"/>
              </a:ext>
            </a:extLst>
          </p:cNvPr>
          <p:cNvCxnSpPr>
            <a:cxnSpLocks/>
            <a:endCxn id="17" idx="0"/>
          </p:cNvCxnSpPr>
          <p:nvPr/>
        </p:nvCxnSpPr>
        <p:spPr>
          <a:xfrm>
            <a:off x="5949044" y="1880509"/>
            <a:ext cx="0" cy="82380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32FBFC3-A8AD-0B2E-7B3C-06DDE3F8DC5B}"/>
              </a:ext>
            </a:extLst>
          </p:cNvPr>
          <p:cNvCxnSpPr>
            <a:cxnSpLocks/>
            <a:endCxn id="19" idx="0"/>
          </p:cNvCxnSpPr>
          <p:nvPr/>
        </p:nvCxnSpPr>
        <p:spPr>
          <a:xfrm flipH="1">
            <a:off x="1328060" y="1978890"/>
            <a:ext cx="3894363" cy="72816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F575FC6-4C9A-8541-FED2-E6E6408E9C85}"/>
              </a:ext>
            </a:extLst>
          </p:cNvPr>
          <p:cNvCxnSpPr>
            <a:endCxn id="18" idx="0"/>
          </p:cNvCxnSpPr>
          <p:nvPr/>
        </p:nvCxnSpPr>
        <p:spPr>
          <a:xfrm flipH="1">
            <a:off x="3456213" y="2019692"/>
            <a:ext cx="2237016" cy="7281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75DCAD9-B57D-9BC9-606D-0265B3733A89}"/>
              </a:ext>
            </a:extLst>
          </p:cNvPr>
          <p:cNvCxnSpPr>
            <a:endCxn id="12" idx="0"/>
          </p:cNvCxnSpPr>
          <p:nvPr/>
        </p:nvCxnSpPr>
        <p:spPr>
          <a:xfrm>
            <a:off x="6819900" y="1994318"/>
            <a:ext cx="1692729" cy="70999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F8B10BB-6E36-75E5-E639-0F98E07362A3}"/>
              </a:ext>
            </a:extLst>
          </p:cNvPr>
          <p:cNvCxnSpPr>
            <a:endCxn id="20" idx="0"/>
          </p:cNvCxnSpPr>
          <p:nvPr/>
        </p:nvCxnSpPr>
        <p:spPr>
          <a:xfrm>
            <a:off x="7571018" y="1972742"/>
            <a:ext cx="3396339" cy="73157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367AC8E7-A28E-9779-6815-A530DF7262BF}"/>
              </a:ext>
            </a:extLst>
          </p:cNvPr>
          <p:cNvCxnSpPr>
            <a:cxnSpLocks/>
          </p:cNvCxnSpPr>
          <p:nvPr/>
        </p:nvCxnSpPr>
        <p:spPr>
          <a:xfrm>
            <a:off x="6085117" y="5336630"/>
            <a:ext cx="0" cy="5719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43" name="Ink 42">
                <a:extLst>
                  <a:ext uri="{FF2B5EF4-FFF2-40B4-BE49-F238E27FC236}">
                    <a16:creationId xmlns:a16="http://schemas.microsoft.com/office/drawing/2014/main" id="{D4E192DB-F096-7A21-0E40-B310768E0CBC}"/>
                  </a:ext>
                </a:extLst>
              </p14:cNvPr>
              <p14:cNvContentPartPr/>
              <p14:nvPr/>
            </p14:nvContentPartPr>
            <p14:xfrm>
              <a:off x="3907851" y="3406731"/>
              <a:ext cx="360" cy="360"/>
            </p14:xfrm>
          </p:contentPart>
        </mc:Choice>
        <mc:Fallback>
          <p:pic>
            <p:nvPicPr>
              <p:cNvPr id="43" name="Ink 42">
                <a:extLst>
                  <a:ext uri="{FF2B5EF4-FFF2-40B4-BE49-F238E27FC236}">
                    <a16:creationId xmlns:a16="http://schemas.microsoft.com/office/drawing/2014/main" id="{D4E192DB-F096-7A21-0E40-B310768E0CBC}"/>
                  </a:ext>
                </a:extLst>
              </p:cNvPr>
              <p:cNvPicPr/>
              <p:nvPr/>
            </p:nvPicPr>
            <p:blipFill>
              <a:blip r:embed="rId3"/>
              <a:stretch>
                <a:fillRect/>
              </a:stretch>
            </p:blipFill>
            <p:spPr>
              <a:xfrm>
                <a:off x="3899211" y="3398091"/>
                <a:ext cx="18000" cy="18000"/>
              </a:xfrm>
              <a:prstGeom prst="rect">
                <a:avLst/>
              </a:prstGeom>
            </p:spPr>
          </p:pic>
        </mc:Fallback>
      </mc:AlternateContent>
      <p:grpSp>
        <p:nvGrpSpPr>
          <p:cNvPr id="46" name="Group 45">
            <a:extLst>
              <a:ext uri="{FF2B5EF4-FFF2-40B4-BE49-F238E27FC236}">
                <a16:creationId xmlns:a16="http://schemas.microsoft.com/office/drawing/2014/main" id="{7CFCBE26-7B95-6322-0CBB-730168EDAF7F}"/>
              </a:ext>
            </a:extLst>
          </p:cNvPr>
          <p:cNvGrpSpPr/>
          <p:nvPr/>
        </p:nvGrpSpPr>
        <p:grpSpPr>
          <a:xfrm>
            <a:off x="3537771" y="3385131"/>
            <a:ext cx="360" cy="360"/>
            <a:chOff x="3537771" y="3385131"/>
            <a:chExt cx="360" cy="360"/>
          </a:xfrm>
        </p:grpSpPr>
        <mc:AlternateContent xmlns:mc="http://schemas.openxmlformats.org/markup-compatibility/2006">
          <mc:Choice xmlns:p14="http://schemas.microsoft.com/office/powerpoint/2010/main" Requires="p14">
            <p:contentPart p14:bwMode="auto" r:id="rId4">
              <p14:nvContentPartPr>
                <p14:cNvPr id="44" name="Ink 43">
                  <a:extLst>
                    <a:ext uri="{FF2B5EF4-FFF2-40B4-BE49-F238E27FC236}">
                      <a16:creationId xmlns:a16="http://schemas.microsoft.com/office/drawing/2014/main" id="{A419F201-F581-962D-FA4F-58FE6766F50A}"/>
                    </a:ext>
                  </a:extLst>
                </p14:cNvPr>
                <p14:cNvContentPartPr/>
                <p14:nvPr/>
              </p14:nvContentPartPr>
              <p14:xfrm>
                <a:off x="3537771" y="3385131"/>
                <a:ext cx="360" cy="360"/>
              </p14:xfrm>
            </p:contentPart>
          </mc:Choice>
          <mc:Fallback>
            <p:pic>
              <p:nvPicPr>
                <p:cNvPr id="44" name="Ink 43">
                  <a:extLst>
                    <a:ext uri="{FF2B5EF4-FFF2-40B4-BE49-F238E27FC236}">
                      <a16:creationId xmlns:a16="http://schemas.microsoft.com/office/drawing/2014/main" id="{A419F201-F581-962D-FA4F-58FE6766F50A}"/>
                    </a:ext>
                  </a:extLst>
                </p:cNvPr>
                <p:cNvPicPr/>
                <p:nvPr/>
              </p:nvPicPr>
              <p:blipFill>
                <a:blip r:embed="rId3"/>
                <a:stretch>
                  <a:fillRect/>
                </a:stretch>
              </p:blipFill>
              <p:spPr>
                <a:xfrm>
                  <a:off x="3528771" y="3376491"/>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5" name="Ink 44">
                  <a:extLst>
                    <a:ext uri="{FF2B5EF4-FFF2-40B4-BE49-F238E27FC236}">
                      <a16:creationId xmlns:a16="http://schemas.microsoft.com/office/drawing/2014/main" id="{32760570-161C-6528-D5DC-A1A2F1BB0DCF}"/>
                    </a:ext>
                  </a:extLst>
                </p14:cNvPr>
                <p14:cNvContentPartPr/>
                <p14:nvPr/>
              </p14:nvContentPartPr>
              <p14:xfrm>
                <a:off x="3537771" y="3385131"/>
                <a:ext cx="360" cy="360"/>
              </p14:xfrm>
            </p:contentPart>
          </mc:Choice>
          <mc:Fallback>
            <p:pic>
              <p:nvPicPr>
                <p:cNvPr id="45" name="Ink 44">
                  <a:extLst>
                    <a:ext uri="{FF2B5EF4-FFF2-40B4-BE49-F238E27FC236}">
                      <a16:creationId xmlns:a16="http://schemas.microsoft.com/office/drawing/2014/main" id="{32760570-161C-6528-D5DC-A1A2F1BB0DCF}"/>
                    </a:ext>
                  </a:extLst>
                </p:cNvPr>
                <p:cNvPicPr/>
                <p:nvPr/>
              </p:nvPicPr>
              <p:blipFill>
                <a:blip r:embed="rId3"/>
                <a:stretch>
                  <a:fillRect/>
                </a:stretch>
              </p:blipFill>
              <p:spPr>
                <a:xfrm>
                  <a:off x="3528771" y="3376491"/>
                  <a:ext cx="18000" cy="18000"/>
                </a:xfrm>
                <a:prstGeom prst="rect">
                  <a:avLst/>
                </a:prstGeom>
              </p:spPr>
            </p:pic>
          </mc:Fallback>
        </mc:AlternateContent>
      </p:grpSp>
      <p:sp>
        <p:nvSpPr>
          <p:cNvPr id="47" name="TextBox 46">
            <a:extLst>
              <a:ext uri="{FF2B5EF4-FFF2-40B4-BE49-F238E27FC236}">
                <a16:creationId xmlns:a16="http://schemas.microsoft.com/office/drawing/2014/main" id="{DA5D6CCF-80ED-6357-19F5-3F5C20CE4CFB}"/>
              </a:ext>
            </a:extLst>
          </p:cNvPr>
          <p:cNvSpPr txBox="1"/>
          <p:nvPr/>
        </p:nvSpPr>
        <p:spPr>
          <a:xfrm>
            <a:off x="4887396" y="254181"/>
            <a:ext cx="2585644" cy="523220"/>
          </a:xfrm>
          <a:prstGeom prst="rect">
            <a:avLst/>
          </a:prstGeom>
          <a:noFill/>
        </p:spPr>
        <p:txBody>
          <a:bodyPr wrap="none" rtlCol="0">
            <a:spAutoFit/>
          </a:bodyPr>
          <a:lstStyle/>
          <a:p>
            <a:r>
              <a:rPr lang="en-GB" sz="2800" b="1" dirty="0"/>
              <a:t>METHODOLOGY</a:t>
            </a:r>
            <a:endParaRPr lang="en-IN" sz="2800" b="1" dirty="0"/>
          </a:p>
        </p:txBody>
      </p:sp>
      <p:sp>
        <p:nvSpPr>
          <p:cNvPr id="48" name="Oval 47">
            <a:extLst>
              <a:ext uri="{FF2B5EF4-FFF2-40B4-BE49-F238E27FC236}">
                <a16:creationId xmlns:a16="http://schemas.microsoft.com/office/drawing/2014/main" id="{CF6F4AAE-FFE8-16A9-012C-A9DB2B35F8C0}"/>
              </a:ext>
            </a:extLst>
          </p:cNvPr>
          <p:cNvSpPr/>
          <p:nvPr/>
        </p:nvSpPr>
        <p:spPr>
          <a:xfrm>
            <a:off x="5693229" y="4078882"/>
            <a:ext cx="664028" cy="1691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0" name="Straight Arrow Connector 49">
            <a:extLst>
              <a:ext uri="{FF2B5EF4-FFF2-40B4-BE49-F238E27FC236}">
                <a16:creationId xmlns:a16="http://schemas.microsoft.com/office/drawing/2014/main" id="{B71C8259-6D0C-1BE4-A8C3-69E460A9D42E}"/>
              </a:ext>
            </a:extLst>
          </p:cNvPr>
          <p:cNvCxnSpPr>
            <a:stCxn id="19" idx="2"/>
            <a:endCxn id="48" idx="1"/>
          </p:cNvCxnSpPr>
          <p:nvPr/>
        </p:nvCxnSpPr>
        <p:spPr>
          <a:xfrm>
            <a:off x="1328060" y="3790970"/>
            <a:ext cx="4462414" cy="3126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5ADA462-6EA4-0086-5BD1-16F0BBEBA680}"/>
              </a:ext>
            </a:extLst>
          </p:cNvPr>
          <p:cNvCxnSpPr>
            <a:stCxn id="18" idx="2"/>
            <a:endCxn id="48" idx="0"/>
          </p:cNvCxnSpPr>
          <p:nvPr/>
        </p:nvCxnSpPr>
        <p:spPr>
          <a:xfrm>
            <a:off x="3456213" y="3836432"/>
            <a:ext cx="2569030" cy="24245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90EAF82-BD47-4D3B-838D-7CFA46340944}"/>
              </a:ext>
            </a:extLst>
          </p:cNvPr>
          <p:cNvCxnSpPr>
            <a:stCxn id="17" idx="2"/>
            <a:endCxn id="48" idx="0"/>
          </p:cNvCxnSpPr>
          <p:nvPr/>
        </p:nvCxnSpPr>
        <p:spPr>
          <a:xfrm>
            <a:off x="5949044" y="3792889"/>
            <a:ext cx="76199" cy="2859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45BD8E9B-ED24-05E4-5D29-E8DD8AFDD297}"/>
              </a:ext>
            </a:extLst>
          </p:cNvPr>
          <p:cNvCxnSpPr>
            <a:stCxn id="12" idx="2"/>
            <a:endCxn id="48" idx="7"/>
          </p:cNvCxnSpPr>
          <p:nvPr/>
        </p:nvCxnSpPr>
        <p:spPr>
          <a:xfrm flipH="1">
            <a:off x="6260012" y="3792889"/>
            <a:ext cx="2252617" cy="31076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5F16B43-9715-A50D-AEB2-1156DE4FA7BA}"/>
              </a:ext>
            </a:extLst>
          </p:cNvPr>
          <p:cNvCxnSpPr>
            <a:stCxn id="20" idx="2"/>
            <a:endCxn id="48" idx="5"/>
          </p:cNvCxnSpPr>
          <p:nvPr/>
        </p:nvCxnSpPr>
        <p:spPr>
          <a:xfrm flipH="1">
            <a:off x="6260012" y="3792889"/>
            <a:ext cx="4707345" cy="43039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9" name="Arrow: Down 58">
            <a:extLst>
              <a:ext uri="{FF2B5EF4-FFF2-40B4-BE49-F238E27FC236}">
                <a16:creationId xmlns:a16="http://schemas.microsoft.com/office/drawing/2014/main" id="{FA479312-EE4E-E1F1-DB70-DF0847C4B5EA}"/>
              </a:ext>
            </a:extLst>
          </p:cNvPr>
          <p:cNvSpPr/>
          <p:nvPr/>
        </p:nvSpPr>
        <p:spPr>
          <a:xfrm>
            <a:off x="5929253" y="4239773"/>
            <a:ext cx="229326" cy="36933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73550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186</TotalTime>
  <Words>739</Words>
  <Application>Microsoft Office PowerPoint</Application>
  <PresentationFormat>Widescreen</PresentationFormat>
  <Paragraphs>101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BATCH MEMBERS</vt:lpstr>
      <vt:lpstr>INTRODUCTION</vt:lpstr>
      <vt:lpstr>LITERATURE SURVEY</vt:lpstr>
      <vt:lpstr>PROBLEM STATEMENT</vt:lpstr>
      <vt:lpstr>EXISTING SYSTEMS</vt:lpstr>
      <vt:lpstr>PROPOSED SYSTEM</vt:lpstr>
      <vt:lpstr>OBJECTIVES</vt:lpstr>
      <vt:lpstr>SpecialMinds can detect</vt:lpstr>
      <vt:lpstr>PowerPoint Presentation</vt:lpstr>
      <vt:lpstr>SOFTWARE AND HARDWARE REQUIREMENTS </vt:lpstr>
      <vt:lpstr>USER SELECT</vt:lpstr>
      <vt:lpstr>QUESTIONNAIRE INTERFACE</vt:lpstr>
      <vt:lpstr>PowerPoint Presentation</vt:lpstr>
      <vt:lpstr>RESULTS</vt:lpstr>
      <vt:lpstr>Conclusions</vt:lpstr>
      <vt:lpstr>FUTURE SCOPE</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SpecialMinds</dc:title>
  <dc:creator>22251A05J6::SUMAYYA KALEEM</dc:creator>
  <cp:lastModifiedBy>mounika mulukuntla</cp:lastModifiedBy>
  <cp:revision>10</cp:revision>
  <dcterms:created xsi:type="dcterms:W3CDTF">2024-05-03T09:12:16Z</dcterms:created>
  <dcterms:modified xsi:type="dcterms:W3CDTF">2024-07-19T11:16:27Z</dcterms:modified>
</cp:coreProperties>
</file>