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3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47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9D21-F844-4A21-9B9D-BF6841AF92EE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ED12-0394-4B3D-9516-29D53F4DD5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79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9D21-F844-4A21-9B9D-BF6841AF92EE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ED12-0394-4B3D-9516-29D53F4DD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9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9D21-F844-4A21-9B9D-BF6841AF92EE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ED12-0394-4B3D-9516-29D53F4DD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9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9D21-F844-4A21-9B9D-BF6841AF92EE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ED12-0394-4B3D-9516-29D53F4DD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93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9D21-F844-4A21-9B9D-BF6841AF92EE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ED12-0394-4B3D-9516-29D53F4DD5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11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9D21-F844-4A21-9B9D-BF6841AF92EE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ED12-0394-4B3D-9516-29D53F4DD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9D21-F844-4A21-9B9D-BF6841AF92EE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ED12-0394-4B3D-9516-29D53F4DD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16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9D21-F844-4A21-9B9D-BF6841AF92EE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ED12-0394-4B3D-9516-29D53F4DD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6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9D21-F844-4A21-9B9D-BF6841AF92EE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ED12-0394-4B3D-9516-29D53F4DD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779D21-F844-4A21-9B9D-BF6841AF92EE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54ED12-0394-4B3D-9516-29D53F4DD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3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9D21-F844-4A21-9B9D-BF6841AF92EE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ED12-0394-4B3D-9516-29D53F4DD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6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779D21-F844-4A21-9B9D-BF6841AF92EE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54ED12-0394-4B3D-9516-29D53F4DD5A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70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D5A63-C10D-4FE7-A656-2CD90A01F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18979"/>
            <a:ext cx="9603275" cy="1234776"/>
          </a:xfrm>
        </p:spPr>
        <p:txBody>
          <a:bodyPr>
            <a:normAutofit fontScale="90000"/>
          </a:bodyPr>
          <a:lstStyle/>
          <a:p>
            <a:r>
              <a:rPr lang="en-AU" sz="4900" dirty="0">
                <a:latin typeface="Bradley Hand ITC" panose="03070402050302030203" pitchFamily="66" charset="0"/>
              </a:rPr>
              <a:t>Microsoft Certified: Data Analyst Associate</a:t>
            </a:r>
            <a:endParaRPr lang="en-US" sz="4900" dirty="0">
              <a:latin typeface="Bradley Hand ITC" panose="03070402050302030203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90EB5-5722-459E-92A8-EB09979DD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3064967"/>
            <a:ext cx="9603275" cy="10492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5400" dirty="0">
                <a:solidFill>
                  <a:srgbClr val="C00000"/>
                </a:solidFill>
              </a:rPr>
              <a:t>1. Introduction</a:t>
            </a:r>
            <a:endParaRPr lang="en-US" sz="5400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7B9F4B-BEA1-4AF2-82DD-95D98DD70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119" y="1231702"/>
            <a:ext cx="2705100" cy="1685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83944D-6F8E-4808-822C-D24575EDA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79" y="3803927"/>
            <a:ext cx="922100" cy="12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22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9CE0-63C8-4C58-9074-D6F89AB03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582365"/>
          </a:xfrm>
        </p:spPr>
        <p:txBody>
          <a:bodyPr>
            <a:normAutofit fontScale="90000"/>
          </a:bodyPr>
          <a:lstStyle/>
          <a:p>
            <a:r>
              <a:rPr lang="en-AU" sz="3600" dirty="0">
                <a:latin typeface="Bradley Hand ITC" panose="03070402050302030203" pitchFamily="66" charset="0"/>
              </a:rPr>
              <a:t>Prepare the data –clean transform and load the data</a:t>
            </a:r>
            <a:endParaRPr lang="en-US" sz="3600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C4249-B230-4743-9EF1-A119728DE94B}"/>
              </a:ext>
            </a:extLst>
          </p:cNvPr>
          <p:cNvSpPr txBox="1"/>
          <p:nvPr/>
        </p:nvSpPr>
        <p:spPr>
          <a:xfrm>
            <a:off x="1959428" y="1483562"/>
            <a:ext cx="9013371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Evaluate and transform column data types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AU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472848-497F-49F6-9775-B29BEB61A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955" y="2093425"/>
            <a:ext cx="6317760" cy="396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12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9CE0-63C8-4C58-9074-D6F89AB03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582365"/>
          </a:xfrm>
        </p:spPr>
        <p:txBody>
          <a:bodyPr>
            <a:normAutofit fontScale="90000"/>
          </a:bodyPr>
          <a:lstStyle/>
          <a:p>
            <a:r>
              <a:rPr lang="en-AU" sz="3600" dirty="0">
                <a:latin typeface="Bradley Hand ITC" panose="03070402050302030203" pitchFamily="66" charset="0"/>
              </a:rPr>
              <a:t>Prepare the data –clean transform and load the data</a:t>
            </a:r>
            <a:endParaRPr lang="en-US" sz="3600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C4249-B230-4743-9EF1-A119728DE94B}"/>
              </a:ext>
            </a:extLst>
          </p:cNvPr>
          <p:cNvSpPr txBox="1"/>
          <p:nvPr/>
        </p:nvSpPr>
        <p:spPr>
          <a:xfrm>
            <a:off x="1959428" y="1483562"/>
            <a:ext cx="9013371" cy="5554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Identify and create appropriate keys for joins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Shape and transform tables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Combine queries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Apply user friendly naming conventions to columns and queries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Configure data loading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Resolve data import errors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AU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382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9CE0-63C8-4C58-9074-D6F89AB03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582365"/>
          </a:xfrm>
        </p:spPr>
        <p:txBody>
          <a:bodyPr>
            <a:normAutofit/>
          </a:bodyPr>
          <a:lstStyle/>
          <a:p>
            <a:r>
              <a:rPr lang="en-AU" sz="3600" dirty="0">
                <a:latin typeface="Bradley Hand ITC" panose="03070402050302030203" pitchFamily="66" charset="0"/>
              </a:rPr>
              <a:t>Model the data- Design a data model</a:t>
            </a:r>
            <a:endParaRPr lang="en-US" sz="3600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C4249-B230-4743-9EF1-A119728DE94B}"/>
              </a:ext>
            </a:extLst>
          </p:cNvPr>
          <p:cNvSpPr txBox="1"/>
          <p:nvPr/>
        </p:nvSpPr>
        <p:spPr>
          <a:xfrm>
            <a:off x="1959428" y="1483562"/>
            <a:ext cx="9013371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Design a data model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AU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37DB1-B0BF-4DF3-9156-E17FEAB21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864" y="2207078"/>
            <a:ext cx="7238581" cy="401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42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9CE0-63C8-4C58-9074-D6F89AB03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582365"/>
          </a:xfrm>
        </p:spPr>
        <p:txBody>
          <a:bodyPr>
            <a:normAutofit/>
          </a:bodyPr>
          <a:lstStyle/>
          <a:p>
            <a:r>
              <a:rPr lang="en-AU" sz="3600" dirty="0">
                <a:latin typeface="Bradley Hand ITC" panose="03070402050302030203" pitchFamily="66" charset="0"/>
              </a:rPr>
              <a:t>Model the data- Design a data model</a:t>
            </a:r>
            <a:endParaRPr lang="en-US" sz="3600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C4249-B230-4743-9EF1-A119728DE94B}"/>
              </a:ext>
            </a:extLst>
          </p:cNvPr>
          <p:cNvSpPr txBox="1"/>
          <p:nvPr/>
        </p:nvSpPr>
        <p:spPr>
          <a:xfrm>
            <a:off x="1959428" y="1483562"/>
            <a:ext cx="9013371" cy="444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Configure table and column properties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Design and implement role playing dimensions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Design a data model that uses a star schema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Create a common date table</a:t>
            </a:r>
          </a:p>
          <a:p>
            <a:pPr>
              <a:lnSpc>
                <a:spcPct val="200000"/>
              </a:lnSpc>
            </a:pPr>
            <a:endParaRPr lang="en-AU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AU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232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9CE0-63C8-4C58-9074-D6F89AB03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582365"/>
          </a:xfrm>
        </p:spPr>
        <p:txBody>
          <a:bodyPr>
            <a:normAutofit/>
          </a:bodyPr>
          <a:lstStyle/>
          <a:p>
            <a:r>
              <a:rPr lang="en-AU" sz="3600" dirty="0">
                <a:latin typeface="Bradley Hand ITC" panose="03070402050302030203" pitchFamily="66" charset="0"/>
              </a:rPr>
              <a:t>Model the data- Design a data model</a:t>
            </a:r>
            <a:endParaRPr lang="en-US" sz="3600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C4249-B230-4743-9EF1-A119728DE94B}"/>
              </a:ext>
            </a:extLst>
          </p:cNvPr>
          <p:cNvSpPr txBox="1"/>
          <p:nvPr/>
        </p:nvSpPr>
        <p:spPr>
          <a:xfrm>
            <a:off x="1959428" y="1483562"/>
            <a:ext cx="9013371" cy="444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Create calculated tables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Create hierarchies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Create calculated columns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Implement row-level security roles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Use the Q &amp; A feature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AU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139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9CE0-63C8-4C58-9074-D6F89AB03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582365"/>
          </a:xfrm>
        </p:spPr>
        <p:txBody>
          <a:bodyPr>
            <a:normAutofit/>
          </a:bodyPr>
          <a:lstStyle/>
          <a:p>
            <a:r>
              <a:rPr lang="en-AU" sz="3600" dirty="0">
                <a:latin typeface="Bradley Hand ITC" panose="03070402050302030203" pitchFamily="66" charset="0"/>
              </a:rPr>
              <a:t>Model the data- Develop a data model</a:t>
            </a:r>
            <a:endParaRPr lang="en-US" sz="3600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C4249-B230-4743-9EF1-A119728DE94B}"/>
              </a:ext>
            </a:extLst>
          </p:cNvPr>
          <p:cNvSpPr txBox="1"/>
          <p:nvPr/>
        </p:nvSpPr>
        <p:spPr>
          <a:xfrm>
            <a:off x="1959428" y="1483562"/>
            <a:ext cx="9013371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Define a relationships cardinality and cross filter direction</a:t>
            </a:r>
          </a:p>
          <a:p>
            <a:pPr>
              <a:lnSpc>
                <a:spcPct val="200000"/>
              </a:lnSpc>
            </a:pPr>
            <a:endParaRPr lang="en-AU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AU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92F22-34E3-48A4-A55B-752EF6FD5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29" y="2242580"/>
            <a:ext cx="4754082" cy="404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03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9CE0-63C8-4C58-9074-D6F89AB03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582365"/>
          </a:xfrm>
        </p:spPr>
        <p:txBody>
          <a:bodyPr>
            <a:normAutofit/>
          </a:bodyPr>
          <a:lstStyle/>
          <a:p>
            <a:r>
              <a:rPr lang="en-AU" sz="3600" dirty="0">
                <a:latin typeface="Bradley Hand ITC" panose="03070402050302030203" pitchFamily="66" charset="0"/>
              </a:rPr>
              <a:t>Model the data- Develop a data model</a:t>
            </a:r>
            <a:endParaRPr lang="en-US" sz="3600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C4249-B230-4743-9EF1-A119728DE94B}"/>
              </a:ext>
            </a:extLst>
          </p:cNvPr>
          <p:cNvSpPr txBox="1"/>
          <p:nvPr/>
        </p:nvSpPr>
        <p:spPr>
          <a:xfrm>
            <a:off x="1959428" y="1483562"/>
            <a:ext cx="9013371" cy="444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Create calculated tables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Create hierarchies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Create calculated columns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Implement row-level security roles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Use the Q &amp; A feature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AU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3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9CE0-63C8-4C58-9074-D6F89AB03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582365"/>
          </a:xfrm>
        </p:spPr>
        <p:txBody>
          <a:bodyPr>
            <a:normAutofit fontScale="90000"/>
          </a:bodyPr>
          <a:lstStyle/>
          <a:p>
            <a:r>
              <a:rPr lang="en-AU" sz="3600" dirty="0">
                <a:latin typeface="Bradley Hand ITC" panose="03070402050302030203" pitchFamily="66" charset="0"/>
              </a:rPr>
              <a:t>Model the data- Create model calculations using DAX</a:t>
            </a:r>
            <a:endParaRPr lang="en-US" sz="3600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C4249-B230-4743-9EF1-A119728DE94B}"/>
              </a:ext>
            </a:extLst>
          </p:cNvPr>
          <p:cNvSpPr txBox="1"/>
          <p:nvPr/>
        </p:nvSpPr>
        <p:spPr>
          <a:xfrm>
            <a:off x="1959428" y="1483562"/>
            <a:ext cx="9013371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Create basic measures by using DAX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AU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14AF19-D728-4BBC-B02F-04FD85C46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971" y="2331403"/>
            <a:ext cx="7072839" cy="302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225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9CE0-63C8-4C58-9074-D6F89AB03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582365"/>
          </a:xfrm>
        </p:spPr>
        <p:txBody>
          <a:bodyPr>
            <a:normAutofit fontScale="90000"/>
          </a:bodyPr>
          <a:lstStyle/>
          <a:p>
            <a:r>
              <a:rPr lang="en-AU" sz="3600" dirty="0">
                <a:latin typeface="Bradley Hand ITC" panose="03070402050302030203" pitchFamily="66" charset="0"/>
              </a:rPr>
              <a:t>Model the data- Create model calculations using DAX</a:t>
            </a:r>
            <a:endParaRPr lang="en-US" sz="3600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C4249-B230-4743-9EF1-A119728DE94B}"/>
              </a:ext>
            </a:extLst>
          </p:cNvPr>
          <p:cNvSpPr txBox="1"/>
          <p:nvPr/>
        </p:nvSpPr>
        <p:spPr>
          <a:xfrm>
            <a:off x="1959428" y="1483562"/>
            <a:ext cx="9013371" cy="6662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Use calculate to manipulate filters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Implement time intelligence using DAX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Replace implicit measures with explicit measures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Use basic statistical functions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Create semi additive measures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AU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850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9CE0-63C8-4C58-9074-D6F89AB03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582365"/>
          </a:xfrm>
        </p:spPr>
        <p:txBody>
          <a:bodyPr>
            <a:normAutofit fontScale="90000"/>
          </a:bodyPr>
          <a:lstStyle/>
          <a:p>
            <a:r>
              <a:rPr lang="en-AU" sz="3600" dirty="0">
                <a:latin typeface="Bradley Hand ITC" panose="03070402050302030203" pitchFamily="66" charset="0"/>
              </a:rPr>
              <a:t>Model the data- Create model calculations using DAX</a:t>
            </a:r>
            <a:endParaRPr lang="en-US" sz="3600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C4249-B230-4743-9EF1-A119728DE94B}"/>
              </a:ext>
            </a:extLst>
          </p:cNvPr>
          <p:cNvSpPr txBox="1"/>
          <p:nvPr/>
        </p:nvSpPr>
        <p:spPr>
          <a:xfrm>
            <a:off x="1959428" y="1483562"/>
            <a:ext cx="9013371" cy="389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Use quick measures</a:t>
            </a:r>
          </a:p>
          <a:p>
            <a:pPr>
              <a:lnSpc>
                <a:spcPct val="200000"/>
              </a:lnSpc>
            </a:pP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AU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D1C5E5-712C-44F2-93D7-A1FD91CFA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322" y="1201069"/>
            <a:ext cx="4500594" cy="468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0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9CE0-63C8-4C58-9074-D6F89AB03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582365"/>
          </a:xfrm>
        </p:spPr>
        <p:txBody>
          <a:bodyPr>
            <a:normAutofit/>
          </a:bodyPr>
          <a:lstStyle/>
          <a:p>
            <a:r>
              <a:rPr lang="en-AU" sz="3600" dirty="0">
                <a:latin typeface="Bradley Hand ITC" panose="03070402050302030203" pitchFamily="66" charset="0"/>
              </a:rPr>
              <a:t>Introduction</a:t>
            </a:r>
            <a:endParaRPr lang="en-US" sz="3600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C4249-B230-4743-9EF1-A119728DE94B}"/>
              </a:ext>
            </a:extLst>
          </p:cNvPr>
          <p:cNvSpPr txBox="1"/>
          <p:nvPr/>
        </p:nvSpPr>
        <p:spPr>
          <a:xfrm>
            <a:off x="1959429" y="1483562"/>
            <a:ext cx="6064898" cy="4169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Overview for PL – 300 exam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Setting up Power BI desktop and Power BI service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Measured skills review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AU" dirty="0">
                <a:solidFill>
                  <a:schemeClr val="accent2"/>
                </a:solidFill>
              </a:rPr>
              <a:t>Prepare the Data (15-20 %)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AU" dirty="0">
                <a:solidFill>
                  <a:schemeClr val="accent2"/>
                </a:solidFill>
              </a:rPr>
              <a:t>Model the data (30-35%)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AU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370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9CE0-63C8-4C58-9074-D6F89AB03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582365"/>
          </a:xfrm>
        </p:spPr>
        <p:txBody>
          <a:bodyPr>
            <a:normAutofit fontScale="90000"/>
          </a:bodyPr>
          <a:lstStyle/>
          <a:p>
            <a:r>
              <a:rPr lang="en-AU" sz="3600" dirty="0">
                <a:latin typeface="Bradley Hand ITC" panose="03070402050302030203" pitchFamily="66" charset="0"/>
              </a:rPr>
              <a:t>Model the data- Create model calculations using DAX</a:t>
            </a:r>
            <a:endParaRPr lang="en-US" sz="3600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C4249-B230-4743-9EF1-A119728DE94B}"/>
              </a:ext>
            </a:extLst>
          </p:cNvPr>
          <p:cNvSpPr txBox="1"/>
          <p:nvPr/>
        </p:nvSpPr>
        <p:spPr>
          <a:xfrm>
            <a:off x="1959428" y="1483562"/>
            <a:ext cx="9013371" cy="389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Use quick measures</a:t>
            </a:r>
          </a:p>
          <a:p>
            <a:pPr>
              <a:lnSpc>
                <a:spcPct val="200000"/>
              </a:lnSpc>
            </a:pP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AU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D1C5E5-712C-44F2-93D7-A1FD91CFA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322" y="1201069"/>
            <a:ext cx="4500594" cy="468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71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9CE0-63C8-4C58-9074-D6F89AB03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582365"/>
          </a:xfrm>
        </p:spPr>
        <p:txBody>
          <a:bodyPr>
            <a:normAutofit/>
          </a:bodyPr>
          <a:lstStyle/>
          <a:p>
            <a:r>
              <a:rPr lang="en-AU" sz="3600" dirty="0">
                <a:latin typeface="Bradley Hand ITC" panose="03070402050302030203" pitchFamily="66" charset="0"/>
              </a:rPr>
              <a:t>Model the data- Optimise model performance</a:t>
            </a:r>
            <a:endParaRPr lang="en-US" sz="3600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C4249-B230-4743-9EF1-A119728DE94B}"/>
              </a:ext>
            </a:extLst>
          </p:cNvPr>
          <p:cNvSpPr txBox="1"/>
          <p:nvPr/>
        </p:nvSpPr>
        <p:spPr>
          <a:xfrm>
            <a:off x="1959428" y="1483562"/>
            <a:ext cx="9013371" cy="500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Remove unnecessary rows and columns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Identify poorly performing measures, relationships and visuals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Reduce cardinality levels to improve performance</a:t>
            </a:r>
          </a:p>
          <a:p>
            <a:pPr>
              <a:lnSpc>
                <a:spcPct val="200000"/>
              </a:lnSpc>
            </a:pP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AU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262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9CE0-63C8-4C58-9074-D6F89AB03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582365"/>
          </a:xfrm>
        </p:spPr>
        <p:txBody>
          <a:bodyPr>
            <a:normAutofit/>
          </a:bodyPr>
          <a:lstStyle/>
          <a:p>
            <a:r>
              <a:rPr lang="en-AU" sz="3600" dirty="0">
                <a:latin typeface="Bradley Hand ITC" panose="03070402050302030203" pitchFamily="66" charset="0"/>
              </a:rPr>
              <a:t>Visualise and analyse data – create reports</a:t>
            </a:r>
            <a:endParaRPr lang="en-US" sz="3600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C4249-B230-4743-9EF1-A119728DE94B}"/>
              </a:ext>
            </a:extLst>
          </p:cNvPr>
          <p:cNvSpPr txBox="1"/>
          <p:nvPr/>
        </p:nvSpPr>
        <p:spPr>
          <a:xfrm>
            <a:off x="1959428" y="1483562"/>
            <a:ext cx="9013371" cy="500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Add visualization items to reports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Choose and appropriate visualisation type</a:t>
            </a:r>
          </a:p>
          <a:p>
            <a:pPr>
              <a:lnSpc>
                <a:spcPct val="200000"/>
              </a:lnSpc>
            </a:pPr>
            <a:endParaRPr lang="en-AU" dirty="0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</a:pP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AU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3AE408-F488-43E7-8747-1BFC8E04A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113" y="2669049"/>
            <a:ext cx="1821338" cy="2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74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9CE0-63C8-4C58-9074-D6F89AB03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582365"/>
          </a:xfrm>
        </p:spPr>
        <p:txBody>
          <a:bodyPr>
            <a:normAutofit/>
          </a:bodyPr>
          <a:lstStyle/>
          <a:p>
            <a:r>
              <a:rPr lang="en-AU" sz="3600" dirty="0">
                <a:latin typeface="Bradley Hand ITC" panose="03070402050302030203" pitchFamily="66" charset="0"/>
              </a:rPr>
              <a:t>Visualise and analyse data – create reports</a:t>
            </a:r>
            <a:endParaRPr lang="en-US" sz="3600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C4249-B230-4743-9EF1-A119728DE94B}"/>
              </a:ext>
            </a:extLst>
          </p:cNvPr>
          <p:cNvSpPr txBox="1"/>
          <p:nvPr/>
        </p:nvSpPr>
        <p:spPr>
          <a:xfrm>
            <a:off x="1959428" y="1483562"/>
            <a:ext cx="9013371" cy="5554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Format and configure visualisations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Use a custom visual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Apply and customise a theme</a:t>
            </a:r>
          </a:p>
          <a:p>
            <a:pPr>
              <a:lnSpc>
                <a:spcPct val="200000"/>
              </a:lnSpc>
            </a:pPr>
            <a:endParaRPr lang="en-AU" dirty="0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</a:pP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AU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62335C-47FB-49F6-A6CE-815CA21DE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315" y="1303741"/>
            <a:ext cx="4193243" cy="485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18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9CE0-63C8-4C58-9074-D6F89AB03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582365"/>
          </a:xfrm>
        </p:spPr>
        <p:txBody>
          <a:bodyPr>
            <a:normAutofit/>
          </a:bodyPr>
          <a:lstStyle/>
          <a:p>
            <a:r>
              <a:rPr lang="en-AU" sz="3600" dirty="0">
                <a:latin typeface="Bradley Hand ITC" panose="03070402050302030203" pitchFamily="66" charset="0"/>
              </a:rPr>
              <a:t>Visualise and analyse data – create reports</a:t>
            </a:r>
            <a:endParaRPr lang="en-US" sz="3600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C4249-B230-4743-9EF1-A119728DE94B}"/>
              </a:ext>
            </a:extLst>
          </p:cNvPr>
          <p:cNvSpPr txBox="1"/>
          <p:nvPr/>
        </p:nvSpPr>
        <p:spPr>
          <a:xfrm>
            <a:off x="1959428" y="1483562"/>
            <a:ext cx="9013371" cy="6662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Configure conditional formatting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Apply slicing and filtering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Configure the report page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Use the analyse in excel feature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Choose when to use a paginated report</a:t>
            </a:r>
          </a:p>
          <a:p>
            <a:pPr>
              <a:lnSpc>
                <a:spcPct val="200000"/>
              </a:lnSpc>
            </a:pPr>
            <a:endParaRPr lang="en-AU" dirty="0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</a:pP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AU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790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9CE0-63C8-4C58-9074-D6F89AB03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582365"/>
          </a:xfrm>
        </p:spPr>
        <p:txBody>
          <a:bodyPr>
            <a:normAutofit fontScale="90000"/>
          </a:bodyPr>
          <a:lstStyle/>
          <a:p>
            <a:r>
              <a:rPr lang="en-AU" sz="3600" dirty="0">
                <a:latin typeface="Bradley Hand ITC" panose="03070402050302030203" pitchFamily="66" charset="0"/>
              </a:rPr>
              <a:t>Visualise and analyse data – create dashboards</a:t>
            </a:r>
            <a:endParaRPr lang="en-US" sz="3600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C4249-B230-4743-9EF1-A119728DE94B}"/>
              </a:ext>
            </a:extLst>
          </p:cNvPr>
          <p:cNvSpPr txBox="1"/>
          <p:nvPr/>
        </p:nvSpPr>
        <p:spPr>
          <a:xfrm>
            <a:off x="1959428" y="1483562"/>
            <a:ext cx="9013371" cy="7770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Manage tiles on a dashboard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Configure mobile view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Use the Q&amp;A feature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Add a quick insights result to a dashboard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Apply a dashboard theme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Pin a live page to a dashboard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</a:pPr>
            <a:endParaRPr lang="en-AU" dirty="0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</a:pP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AU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205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9CE0-63C8-4C58-9074-D6F89AB03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582365"/>
          </a:xfrm>
        </p:spPr>
        <p:txBody>
          <a:bodyPr>
            <a:normAutofit fontScale="90000"/>
          </a:bodyPr>
          <a:lstStyle/>
          <a:p>
            <a:r>
              <a:rPr lang="en-AU" sz="3600" dirty="0">
                <a:latin typeface="Bradley Hand ITC" panose="03070402050302030203" pitchFamily="66" charset="0"/>
              </a:rPr>
              <a:t>Visualise and analyse data – enhance reports for usability and story telling</a:t>
            </a:r>
            <a:endParaRPr lang="en-US" sz="3600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C4249-B230-4743-9EF1-A119728DE94B}"/>
              </a:ext>
            </a:extLst>
          </p:cNvPr>
          <p:cNvSpPr txBox="1"/>
          <p:nvPr/>
        </p:nvSpPr>
        <p:spPr>
          <a:xfrm>
            <a:off x="1959428" y="1483562"/>
            <a:ext cx="9013371" cy="5554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Configure bookmarks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</a:pPr>
            <a:endParaRPr lang="en-AU" dirty="0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</a:pP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AU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7D12F6-A74B-42D4-B59B-D80A7C8DF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003" y="1483562"/>
            <a:ext cx="5028848" cy="467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49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9CE0-63C8-4C58-9074-D6F89AB03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582365"/>
          </a:xfrm>
        </p:spPr>
        <p:txBody>
          <a:bodyPr>
            <a:normAutofit fontScale="90000"/>
          </a:bodyPr>
          <a:lstStyle/>
          <a:p>
            <a:r>
              <a:rPr lang="en-AU" sz="3600" dirty="0">
                <a:latin typeface="Bradley Hand ITC" panose="03070402050302030203" pitchFamily="66" charset="0"/>
              </a:rPr>
              <a:t>Visualise and analyse data – enhance reports for usability and story telling</a:t>
            </a:r>
            <a:endParaRPr lang="en-US" sz="3600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C4249-B230-4743-9EF1-A119728DE94B}"/>
              </a:ext>
            </a:extLst>
          </p:cNvPr>
          <p:cNvSpPr txBox="1"/>
          <p:nvPr/>
        </p:nvSpPr>
        <p:spPr>
          <a:xfrm>
            <a:off x="1959428" y="1483562"/>
            <a:ext cx="9013371" cy="7770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Create custom tool tips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Edit and configure interactions between visuals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Configure navigation for a report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Apply sorting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Configure sync slicers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</a:pPr>
            <a:endParaRPr lang="en-AU" dirty="0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</a:pP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AU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030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9CE0-63C8-4C58-9074-D6F89AB03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582365"/>
          </a:xfrm>
        </p:spPr>
        <p:txBody>
          <a:bodyPr>
            <a:normAutofit fontScale="90000"/>
          </a:bodyPr>
          <a:lstStyle/>
          <a:p>
            <a:r>
              <a:rPr lang="en-AU" sz="3600" dirty="0">
                <a:latin typeface="Bradley Hand ITC" panose="03070402050302030203" pitchFamily="66" charset="0"/>
              </a:rPr>
              <a:t>Visualise and analyse data – enhance reports for usability and story telling</a:t>
            </a:r>
            <a:endParaRPr lang="en-US" sz="3600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C4249-B230-4743-9EF1-A119728DE94B}"/>
              </a:ext>
            </a:extLst>
          </p:cNvPr>
          <p:cNvSpPr txBox="1"/>
          <p:nvPr/>
        </p:nvSpPr>
        <p:spPr>
          <a:xfrm>
            <a:off x="1959428" y="1483562"/>
            <a:ext cx="9013371" cy="7216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Group and layer visuals by using the selection pane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Drilldown into data using interactive visuals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Export report data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Design reports for mobile devices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</a:pPr>
            <a:endParaRPr lang="en-AU" dirty="0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</a:pP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AU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800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9CE0-63C8-4C58-9074-D6F89AB03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582365"/>
          </a:xfrm>
        </p:spPr>
        <p:txBody>
          <a:bodyPr>
            <a:normAutofit fontScale="90000"/>
          </a:bodyPr>
          <a:lstStyle/>
          <a:p>
            <a:r>
              <a:rPr lang="en-AU" sz="3600" dirty="0">
                <a:latin typeface="Bradley Hand ITC" panose="03070402050302030203" pitchFamily="66" charset="0"/>
              </a:rPr>
              <a:t>Visualise and analyse data – identify patterns and trends</a:t>
            </a:r>
            <a:endParaRPr lang="en-US" sz="3600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C4249-B230-4743-9EF1-A119728DE94B}"/>
              </a:ext>
            </a:extLst>
          </p:cNvPr>
          <p:cNvSpPr txBox="1"/>
          <p:nvPr/>
        </p:nvSpPr>
        <p:spPr>
          <a:xfrm>
            <a:off x="1959428" y="1483562"/>
            <a:ext cx="9013371" cy="8878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Use the analyse feature in Power BI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Identify outliers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Choose between continuous and categorical axes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Use groupings, binning's, and clustering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Use AI visuals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Use the forecast feature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Create reference lines by using the Analytics pane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</a:pPr>
            <a:endParaRPr lang="en-AU" dirty="0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</a:pP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AU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9CE0-63C8-4C58-9074-D6F89AB03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582365"/>
          </a:xfrm>
        </p:spPr>
        <p:txBody>
          <a:bodyPr>
            <a:normAutofit/>
          </a:bodyPr>
          <a:lstStyle/>
          <a:p>
            <a:r>
              <a:rPr lang="en-AU" sz="3600" dirty="0">
                <a:latin typeface="Bradley Hand ITC" panose="03070402050302030203" pitchFamily="66" charset="0"/>
              </a:rPr>
              <a:t>Introduction continued…</a:t>
            </a:r>
            <a:endParaRPr lang="en-US" sz="3600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C4249-B230-4743-9EF1-A119728DE94B}"/>
              </a:ext>
            </a:extLst>
          </p:cNvPr>
          <p:cNvSpPr txBox="1"/>
          <p:nvPr/>
        </p:nvSpPr>
        <p:spPr>
          <a:xfrm>
            <a:off x="1959429" y="1483562"/>
            <a:ext cx="6064898" cy="389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Measured skills review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AU" dirty="0">
                <a:solidFill>
                  <a:schemeClr val="accent2"/>
                </a:solidFill>
              </a:rPr>
              <a:t>Visualise and Analyse the data (25-30%)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AU" dirty="0">
                <a:solidFill>
                  <a:schemeClr val="accent2"/>
                </a:solidFill>
              </a:rPr>
              <a:t>Deploy and Maintain Assets (20-25%)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AU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AU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630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9CE0-63C8-4C58-9074-D6F89AB03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582365"/>
          </a:xfrm>
        </p:spPr>
        <p:txBody>
          <a:bodyPr>
            <a:normAutofit fontScale="90000"/>
          </a:bodyPr>
          <a:lstStyle/>
          <a:p>
            <a:r>
              <a:rPr lang="en-AU" sz="3600" dirty="0">
                <a:latin typeface="Bradley Hand ITC" panose="03070402050302030203" pitchFamily="66" charset="0"/>
              </a:rPr>
              <a:t>Deploy and maintain Assets – Manage files and datasets</a:t>
            </a:r>
            <a:endParaRPr lang="en-US" sz="3600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C4249-B230-4743-9EF1-A119728DE94B}"/>
              </a:ext>
            </a:extLst>
          </p:cNvPr>
          <p:cNvSpPr txBox="1"/>
          <p:nvPr/>
        </p:nvSpPr>
        <p:spPr>
          <a:xfrm>
            <a:off x="1959428" y="1483562"/>
            <a:ext cx="9013371" cy="7770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Identify when a gateway is required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Configure a dataset schedule refresh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Configure row-level security group membership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Provide access to datasets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Manage global options for files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</a:pPr>
            <a:endParaRPr lang="en-AU" dirty="0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</a:pP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AU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401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9CE0-63C8-4C58-9074-D6F89AB03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582365"/>
          </a:xfrm>
        </p:spPr>
        <p:txBody>
          <a:bodyPr>
            <a:normAutofit fontScale="90000"/>
          </a:bodyPr>
          <a:lstStyle/>
          <a:p>
            <a:r>
              <a:rPr lang="en-AU" sz="3600" dirty="0">
                <a:latin typeface="Bradley Hand ITC" panose="03070402050302030203" pitchFamily="66" charset="0"/>
              </a:rPr>
              <a:t>Deploy and maintain Assets – Manage workspaces</a:t>
            </a:r>
            <a:endParaRPr lang="en-US" sz="3600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C4249-B230-4743-9EF1-A119728DE94B}"/>
              </a:ext>
            </a:extLst>
          </p:cNvPr>
          <p:cNvSpPr txBox="1"/>
          <p:nvPr/>
        </p:nvSpPr>
        <p:spPr>
          <a:xfrm>
            <a:off x="1959428" y="1483562"/>
            <a:ext cx="9013371" cy="8324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Create and configure a workspace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Assign workspace roles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Configure and update a workspace app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Publish, import, or update assets in a workspace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Apply sensitivity labels in workspace content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Configure subscriptions and data alerts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Promote or certify Power BI content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</a:pPr>
            <a:endParaRPr lang="en-AU" dirty="0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</a:pP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AU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871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33A39-3D1E-48B7-8814-A6BEF01C9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5C77F-9F31-4079-9FB1-36C447DC0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07733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D5A63-C10D-4FE7-A656-2CD90A01F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18979"/>
            <a:ext cx="9603275" cy="1234776"/>
          </a:xfrm>
        </p:spPr>
        <p:txBody>
          <a:bodyPr>
            <a:normAutofit fontScale="90000"/>
          </a:bodyPr>
          <a:lstStyle/>
          <a:p>
            <a:r>
              <a:rPr lang="en-AU" sz="4900" dirty="0">
                <a:latin typeface="Bradley Hand ITC" panose="03070402050302030203" pitchFamily="66" charset="0"/>
              </a:rPr>
              <a:t>Microsoft Certified: Data Analyst Associate</a:t>
            </a:r>
            <a:endParaRPr lang="en-US" sz="4900" dirty="0">
              <a:latin typeface="Bradley Hand ITC" panose="03070402050302030203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90EB5-5722-459E-92A8-EB09979DD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3064967"/>
            <a:ext cx="9603275" cy="10492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5400">
                <a:solidFill>
                  <a:srgbClr val="C00000"/>
                </a:solidFill>
              </a:rPr>
              <a:t>Case </a:t>
            </a:r>
            <a:r>
              <a:rPr lang="en-AU" sz="5400" dirty="0">
                <a:solidFill>
                  <a:srgbClr val="C00000"/>
                </a:solidFill>
              </a:rPr>
              <a:t>Study</a:t>
            </a:r>
            <a:endParaRPr lang="en-US" sz="5400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7B9F4B-BEA1-4AF2-82DD-95D98DD70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119" y="1231702"/>
            <a:ext cx="2705100" cy="1685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83944D-6F8E-4808-822C-D24575EDA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79" y="3803927"/>
            <a:ext cx="922100" cy="12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090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9CE0-63C8-4C58-9074-D6F89AB03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582365"/>
          </a:xfrm>
        </p:spPr>
        <p:txBody>
          <a:bodyPr>
            <a:normAutofit/>
          </a:bodyPr>
          <a:lstStyle/>
          <a:p>
            <a:pPr algn="ctr"/>
            <a:r>
              <a:rPr lang="en-AU" sz="3600" dirty="0">
                <a:latin typeface="Bradley Hand ITC" panose="03070402050302030203" pitchFamily="66" charset="0"/>
              </a:rPr>
              <a:t>Case study</a:t>
            </a:r>
            <a:endParaRPr lang="en-US" sz="3600" dirty="0">
              <a:latin typeface="Bradley Hand ITC" panose="03070402050302030203" pitchFamily="66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B73373-5334-4CF8-BE94-B448B3A73518}"/>
              </a:ext>
            </a:extLst>
          </p:cNvPr>
          <p:cNvCxnSpPr>
            <a:cxnSpLocks/>
          </p:cNvCxnSpPr>
          <p:nvPr/>
        </p:nvCxnSpPr>
        <p:spPr>
          <a:xfrm>
            <a:off x="2537927" y="1384663"/>
            <a:ext cx="0" cy="864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C0B023E-CDB3-47BD-A28B-971DD77EB0BE}"/>
              </a:ext>
            </a:extLst>
          </p:cNvPr>
          <p:cNvSpPr txBox="1"/>
          <p:nvPr/>
        </p:nvSpPr>
        <p:spPr>
          <a:xfrm>
            <a:off x="541177" y="1384663"/>
            <a:ext cx="170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rgbClr val="00B0F0"/>
                </a:solidFill>
              </a:rPr>
              <a:t>Situation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1DB70E-5E97-4D2B-944C-70D6597E3F39}"/>
              </a:ext>
            </a:extLst>
          </p:cNvPr>
          <p:cNvSpPr txBox="1"/>
          <p:nvPr/>
        </p:nvSpPr>
        <p:spPr>
          <a:xfrm>
            <a:off x="2658075" y="1474236"/>
            <a:ext cx="6504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You have been hired as the principal data analysts for PBI CycleWorks. PBI CycleWorks is a boutique bicycle equipment shop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6D8E2E-F4DC-49B2-8303-7E2D6D0E6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805" y="520564"/>
            <a:ext cx="2143125" cy="21431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26C0FB-A0A6-40B8-8845-C78C099FAB2D}"/>
              </a:ext>
            </a:extLst>
          </p:cNvPr>
          <p:cNvSpPr txBox="1"/>
          <p:nvPr/>
        </p:nvSpPr>
        <p:spPr>
          <a:xfrm>
            <a:off x="768799" y="2838695"/>
            <a:ext cx="170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rgbClr val="BEDA16"/>
                </a:solidFill>
              </a:rPr>
              <a:t>Case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4645E7-CAC6-46EE-B1FF-27A57BEE8156}"/>
              </a:ext>
            </a:extLst>
          </p:cNvPr>
          <p:cNvCxnSpPr>
            <a:cxnSpLocks/>
          </p:cNvCxnSpPr>
          <p:nvPr/>
        </p:nvCxnSpPr>
        <p:spPr>
          <a:xfrm flipH="1">
            <a:off x="2537927" y="2371301"/>
            <a:ext cx="3111" cy="1519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EAA40A-7EE3-4C9B-966F-0A056674E2E0}"/>
              </a:ext>
            </a:extLst>
          </p:cNvPr>
          <p:cNvSpPr txBox="1"/>
          <p:nvPr/>
        </p:nvSpPr>
        <p:spPr>
          <a:xfrm>
            <a:off x="2598001" y="2395510"/>
            <a:ext cx="65045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Build and end-to-end business intelligence solution. Use raw data about sales information, product, product category, Employee and customer information.</a:t>
            </a:r>
          </a:p>
          <a:p>
            <a:r>
              <a:rPr lang="en-AU" dirty="0"/>
              <a:t>Build and distribute Power BI reports using the </a:t>
            </a:r>
            <a:r>
              <a:rPr lang="en-AU" b="1" dirty="0"/>
              <a:t>Microsoft Power BI Ecosystem</a:t>
            </a:r>
          </a:p>
          <a:p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907B00-206D-42D2-B6F2-7A1DB448DF21}"/>
              </a:ext>
            </a:extLst>
          </p:cNvPr>
          <p:cNvSpPr txBox="1"/>
          <p:nvPr/>
        </p:nvSpPr>
        <p:spPr>
          <a:xfrm>
            <a:off x="830427" y="4639128"/>
            <a:ext cx="170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rgbClr val="8A8E62"/>
                </a:solidFill>
              </a:rPr>
              <a:t>Tools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98259F-50EE-4587-BD09-A467C6487AA6}"/>
              </a:ext>
            </a:extLst>
          </p:cNvPr>
          <p:cNvCxnSpPr>
            <a:cxnSpLocks/>
          </p:cNvCxnSpPr>
          <p:nvPr/>
        </p:nvCxnSpPr>
        <p:spPr>
          <a:xfrm>
            <a:off x="2537927" y="4494497"/>
            <a:ext cx="0" cy="864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5026478-C464-4F3B-9F35-161AA028B1A1}"/>
              </a:ext>
            </a:extLst>
          </p:cNvPr>
          <p:cNvSpPr txBox="1"/>
          <p:nvPr/>
        </p:nvSpPr>
        <p:spPr>
          <a:xfrm>
            <a:off x="2658075" y="4639128"/>
            <a:ext cx="6924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Extract, Transform and Load the data using Power Query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Model the data in Power BI Desktop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Visualise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Analyse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Distribute the reports and dashboards using Power BI Service</a:t>
            </a:r>
          </a:p>
        </p:txBody>
      </p:sp>
    </p:spTree>
    <p:extLst>
      <p:ext uri="{BB962C8B-B14F-4D97-AF65-F5344CB8AC3E}">
        <p14:creationId xmlns:p14="http://schemas.microsoft.com/office/powerpoint/2010/main" val="17274150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D5A63-C10D-4FE7-A656-2CD90A01F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18979"/>
            <a:ext cx="9603275" cy="1234776"/>
          </a:xfrm>
        </p:spPr>
        <p:txBody>
          <a:bodyPr>
            <a:normAutofit fontScale="90000"/>
          </a:bodyPr>
          <a:lstStyle/>
          <a:p>
            <a:r>
              <a:rPr lang="en-AU" sz="4900" dirty="0">
                <a:latin typeface="Bradley Hand ITC" panose="03070402050302030203" pitchFamily="66" charset="0"/>
              </a:rPr>
              <a:t>Microsoft Certified: Data Analyst Associate</a:t>
            </a:r>
            <a:endParaRPr lang="en-US" sz="4900" dirty="0">
              <a:latin typeface="Bradley Hand ITC" panose="03070402050302030203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90EB5-5722-459E-92A8-EB09979DD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3064967"/>
            <a:ext cx="9603275" cy="10492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5400" dirty="0">
                <a:solidFill>
                  <a:srgbClr val="C00000"/>
                </a:solidFill>
              </a:rPr>
              <a:t>Data Model</a:t>
            </a:r>
            <a:endParaRPr lang="en-US" sz="5400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7B9F4B-BEA1-4AF2-82DD-95D98DD70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119" y="1231702"/>
            <a:ext cx="2705100" cy="1685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83944D-6F8E-4808-822C-D24575EDA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79" y="3803927"/>
            <a:ext cx="922100" cy="12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788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D5A63-C10D-4FE7-A656-2CD90A01F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18979"/>
            <a:ext cx="9603275" cy="1234776"/>
          </a:xfrm>
        </p:spPr>
        <p:txBody>
          <a:bodyPr>
            <a:normAutofit/>
          </a:bodyPr>
          <a:lstStyle/>
          <a:p>
            <a:r>
              <a:rPr lang="en-AU" sz="4900" dirty="0">
                <a:latin typeface="Bradley Hand ITC" panose="03070402050302030203" pitchFamily="66" charset="0"/>
              </a:rPr>
              <a:t>Data Model</a:t>
            </a:r>
            <a:endParaRPr lang="en-US" sz="4900" dirty="0">
              <a:latin typeface="Bradley Hand ITC" panose="03070402050302030203" pitchFamily="66" charset="0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2F44A9D-BE6F-4A11-8D4B-F206B93E0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126240"/>
              </p:ext>
            </p:extLst>
          </p:nvPr>
        </p:nvGraphicFramePr>
        <p:xfrm>
          <a:off x="212530" y="2276453"/>
          <a:ext cx="6272245" cy="3595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7405">
                  <a:extLst>
                    <a:ext uri="{9D8B030D-6E8A-4147-A177-3AD203B41FA5}">
                      <a16:colId xmlns:a16="http://schemas.microsoft.com/office/drawing/2014/main" val="816741073"/>
                    </a:ext>
                  </a:extLst>
                </a:gridCol>
                <a:gridCol w="3974840">
                  <a:extLst>
                    <a:ext uri="{9D8B030D-6E8A-4147-A177-3AD203B41FA5}">
                      <a16:colId xmlns:a16="http://schemas.microsoft.com/office/drawing/2014/main" val="3379627378"/>
                    </a:ext>
                  </a:extLst>
                </a:gridCol>
              </a:tblGrid>
              <a:tr h="441685">
                <a:tc>
                  <a:txBody>
                    <a:bodyPr/>
                    <a:lstStyle/>
                    <a:p>
                      <a:r>
                        <a:rPr lang="en-AU" dirty="0"/>
                        <a:t>Table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Table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159653"/>
                  </a:ext>
                </a:extLst>
              </a:tr>
              <a:tr h="441685">
                <a:tc>
                  <a:txBody>
                    <a:bodyPr/>
                    <a:lstStyle/>
                    <a:p>
                      <a:r>
                        <a:rPr lang="en-AU" sz="1600" dirty="0" err="1"/>
                        <a:t>DimCustomer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Information about customers who purchase cycles and cycle accessories with PBI </a:t>
                      </a:r>
                      <a:r>
                        <a:rPr lang="en-AU" sz="1200" dirty="0" err="1"/>
                        <a:t>CycleWorks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609045"/>
                  </a:ext>
                </a:extLst>
              </a:tr>
              <a:tr h="441685">
                <a:tc>
                  <a:txBody>
                    <a:bodyPr/>
                    <a:lstStyle/>
                    <a:p>
                      <a:r>
                        <a:rPr lang="en-AU" sz="1600" dirty="0" err="1"/>
                        <a:t>DimDate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Date related information like day, week, month, quarter and year for a given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268047"/>
                  </a:ext>
                </a:extLst>
              </a:tr>
              <a:tr h="441685">
                <a:tc>
                  <a:txBody>
                    <a:bodyPr/>
                    <a:lstStyle/>
                    <a:p>
                      <a:r>
                        <a:rPr lang="en-AU" sz="1600" dirty="0" err="1"/>
                        <a:t>DimGeography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Geographical information about the customers who buy our products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483756"/>
                  </a:ext>
                </a:extLst>
              </a:tr>
              <a:tr h="441685">
                <a:tc>
                  <a:txBody>
                    <a:bodyPr/>
                    <a:lstStyle/>
                    <a:p>
                      <a:r>
                        <a:rPr lang="en-AU" sz="1600" dirty="0" err="1"/>
                        <a:t>DimProduct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Contains information about the products available for sale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746863"/>
                  </a:ext>
                </a:extLst>
              </a:tr>
              <a:tr h="441685">
                <a:tc>
                  <a:txBody>
                    <a:bodyPr/>
                    <a:lstStyle/>
                    <a:p>
                      <a:r>
                        <a:rPr lang="en-AU" sz="1600" dirty="0" err="1"/>
                        <a:t>DimProductCategory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Contains information about the product categories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082943"/>
                  </a:ext>
                </a:extLst>
              </a:tr>
              <a:tr h="441685">
                <a:tc>
                  <a:txBody>
                    <a:bodyPr/>
                    <a:lstStyle/>
                    <a:p>
                      <a:r>
                        <a:rPr lang="en-AU" sz="1600" dirty="0" err="1"/>
                        <a:t>DimProductSubCategory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Contains information about product subcategories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89408"/>
                  </a:ext>
                </a:extLst>
              </a:tr>
              <a:tr h="441685">
                <a:tc>
                  <a:txBody>
                    <a:bodyPr/>
                    <a:lstStyle/>
                    <a:p>
                      <a:r>
                        <a:rPr lang="en-AU" sz="1600" dirty="0" err="1"/>
                        <a:t>FactInternetSales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This tables contains information about the sales transactions for PBI </a:t>
                      </a:r>
                      <a:r>
                        <a:rPr lang="en-AU" sz="1200" dirty="0" err="1"/>
                        <a:t>cycleworks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256481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45D3A052-76FF-41A1-92FB-843D661BF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041" y="217713"/>
            <a:ext cx="5002935" cy="48730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E98E4D-BCD5-438F-B1DA-AF33AFC03369}"/>
              </a:ext>
            </a:extLst>
          </p:cNvPr>
          <p:cNvSpPr txBox="1"/>
          <p:nvPr/>
        </p:nvSpPr>
        <p:spPr>
          <a:xfrm>
            <a:off x="6885992" y="5327780"/>
            <a:ext cx="5002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>
                <a:solidFill>
                  <a:srgbClr val="0070C0"/>
                </a:solidFill>
              </a:rPr>
              <a:t>Additional Sources: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b="1" dirty="0">
                <a:solidFill>
                  <a:srgbClr val="0070C0"/>
                </a:solidFill>
              </a:rPr>
              <a:t>MS SSAS Tabular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b="1" dirty="0">
                <a:solidFill>
                  <a:srgbClr val="0070C0"/>
                </a:solidFill>
              </a:rPr>
              <a:t>MS </a:t>
            </a:r>
            <a:r>
              <a:rPr lang="en-AU" sz="1200" b="1" dirty="0" err="1">
                <a:solidFill>
                  <a:srgbClr val="0070C0"/>
                </a:solidFill>
              </a:rPr>
              <a:t>Dataverse</a:t>
            </a:r>
            <a:endParaRPr lang="en-AU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97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9CE0-63C8-4C58-9074-D6F89AB03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582365"/>
          </a:xfrm>
        </p:spPr>
        <p:txBody>
          <a:bodyPr>
            <a:normAutofit fontScale="90000"/>
          </a:bodyPr>
          <a:lstStyle/>
          <a:p>
            <a:r>
              <a:rPr lang="en-AU" sz="3600" dirty="0">
                <a:latin typeface="Bradley Hand ITC" panose="03070402050302030203" pitchFamily="66" charset="0"/>
              </a:rPr>
              <a:t>Prepare the data –get data from different data sources</a:t>
            </a:r>
            <a:endParaRPr lang="en-US" sz="3600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C4249-B230-4743-9EF1-A119728DE94B}"/>
              </a:ext>
            </a:extLst>
          </p:cNvPr>
          <p:cNvSpPr txBox="1"/>
          <p:nvPr/>
        </p:nvSpPr>
        <p:spPr>
          <a:xfrm>
            <a:off x="1959429" y="1483562"/>
            <a:ext cx="6064898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Identify and connect to a data source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AU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AU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12E206-3B2B-427D-B77C-A71CDC60D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769" y="2137298"/>
            <a:ext cx="6599677" cy="362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8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9CE0-63C8-4C58-9074-D6F89AB03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582365"/>
          </a:xfrm>
        </p:spPr>
        <p:txBody>
          <a:bodyPr>
            <a:normAutofit fontScale="90000"/>
          </a:bodyPr>
          <a:lstStyle/>
          <a:p>
            <a:r>
              <a:rPr lang="en-AU" sz="3600" dirty="0">
                <a:latin typeface="Bradley Hand ITC" panose="03070402050302030203" pitchFamily="66" charset="0"/>
              </a:rPr>
              <a:t>Prepare the data –get data from different data sources</a:t>
            </a:r>
            <a:endParaRPr lang="en-US" sz="3600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C4249-B230-4743-9EF1-A119728DE94B}"/>
              </a:ext>
            </a:extLst>
          </p:cNvPr>
          <p:cNvSpPr txBox="1"/>
          <p:nvPr/>
        </p:nvSpPr>
        <p:spPr>
          <a:xfrm>
            <a:off x="1959429" y="1483562"/>
            <a:ext cx="6064898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Change data source settings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AU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AU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ACB7C5-CB48-4F11-91BA-DF4F75392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443" y="2056012"/>
            <a:ext cx="5087884" cy="399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82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9CE0-63C8-4C58-9074-D6F89AB03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582365"/>
          </a:xfrm>
        </p:spPr>
        <p:txBody>
          <a:bodyPr>
            <a:normAutofit fontScale="90000"/>
          </a:bodyPr>
          <a:lstStyle/>
          <a:p>
            <a:r>
              <a:rPr lang="en-AU" sz="3600" dirty="0">
                <a:latin typeface="Bradley Hand ITC" panose="03070402050302030203" pitchFamily="66" charset="0"/>
              </a:rPr>
              <a:t>Prepare the data –get data from different data sources</a:t>
            </a:r>
            <a:endParaRPr lang="en-US" sz="3600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C4249-B230-4743-9EF1-A119728DE94B}"/>
              </a:ext>
            </a:extLst>
          </p:cNvPr>
          <p:cNvSpPr txBox="1"/>
          <p:nvPr/>
        </p:nvSpPr>
        <p:spPr>
          <a:xfrm>
            <a:off x="1959429" y="1483562"/>
            <a:ext cx="6064898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Select a storage mode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AU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AU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51626-082E-499E-80DB-ED6F19C26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727" y="2050709"/>
            <a:ext cx="5070932" cy="40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49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9CE0-63C8-4C58-9074-D6F89AB03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582365"/>
          </a:xfrm>
        </p:spPr>
        <p:txBody>
          <a:bodyPr>
            <a:normAutofit fontScale="90000"/>
          </a:bodyPr>
          <a:lstStyle/>
          <a:p>
            <a:r>
              <a:rPr lang="en-AU" sz="3600" dirty="0">
                <a:latin typeface="Bradley Hand ITC" panose="03070402050302030203" pitchFamily="66" charset="0"/>
              </a:rPr>
              <a:t>Prepare the data –get data from different data sources</a:t>
            </a:r>
            <a:endParaRPr lang="en-US" sz="3600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C4249-B230-4743-9EF1-A119728DE94B}"/>
              </a:ext>
            </a:extLst>
          </p:cNvPr>
          <p:cNvSpPr txBox="1"/>
          <p:nvPr/>
        </p:nvSpPr>
        <p:spPr>
          <a:xfrm>
            <a:off x="1959429" y="1483562"/>
            <a:ext cx="6064898" cy="389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Select a shared dataset or create a local dataset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Use Microsoft </a:t>
            </a:r>
            <a:r>
              <a:rPr lang="en-AU" dirty="0" err="1">
                <a:solidFill>
                  <a:schemeClr val="accent2"/>
                </a:solidFill>
              </a:rPr>
              <a:t>Dataverse</a:t>
            </a: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Change the value in a parameter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Connect to a dataflow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AU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069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9CE0-63C8-4C58-9074-D6F89AB03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582365"/>
          </a:xfrm>
        </p:spPr>
        <p:txBody>
          <a:bodyPr>
            <a:normAutofit fontScale="90000"/>
          </a:bodyPr>
          <a:lstStyle/>
          <a:p>
            <a:r>
              <a:rPr lang="en-AU" sz="3600" dirty="0">
                <a:latin typeface="Bradley Hand ITC" panose="03070402050302030203" pitchFamily="66" charset="0"/>
              </a:rPr>
              <a:t>Prepare the data –clean transform and load the data</a:t>
            </a:r>
            <a:endParaRPr lang="en-US" sz="3600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C4249-B230-4743-9EF1-A119728DE94B}"/>
              </a:ext>
            </a:extLst>
          </p:cNvPr>
          <p:cNvSpPr txBox="1"/>
          <p:nvPr/>
        </p:nvSpPr>
        <p:spPr>
          <a:xfrm>
            <a:off x="1959428" y="1483562"/>
            <a:ext cx="9013371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Profile the data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AU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4A636D-DCD6-4E37-871D-F904BA14E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779" y="2083132"/>
            <a:ext cx="8779001" cy="36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84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9CE0-63C8-4C58-9074-D6F89AB03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582365"/>
          </a:xfrm>
        </p:spPr>
        <p:txBody>
          <a:bodyPr>
            <a:normAutofit fontScale="90000"/>
          </a:bodyPr>
          <a:lstStyle/>
          <a:p>
            <a:r>
              <a:rPr lang="en-AU" sz="3600" dirty="0">
                <a:latin typeface="Bradley Hand ITC" panose="03070402050302030203" pitchFamily="66" charset="0"/>
              </a:rPr>
              <a:t>Prepare the data –clean transform and load the data</a:t>
            </a:r>
            <a:endParaRPr lang="en-US" sz="3600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C4249-B230-4743-9EF1-A119728DE94B}"/>
              </a:ext>
            </a:extLst>
          </p:cNvPr>
          <p:cNvSpPr txBox="1"/>
          <p:nvPr/>
        </p:nvSpPr>
        <p:spPr>
          <a:xfrm>
            <a:off x="1959428" y="1483562"/>
            <a:ext cx="9013371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dirty="0">
                <a:solidFill>
                  <a:schemeClr val="accent2"/>
                </a:solidFill>
              </a:rPr>
              <a:t>Resolve the inconsistencies, unexpected or null values, and data quality issues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AU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AU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AU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D3FDFD-14F8-4824-BE50-619D40DC5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003" y="2149259"/>
            <a:ext cx="8260796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9262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1210</TotalTime>
  <Words>947</Words>
  <Application>Microsoft Office PowerPoint</Application>
  <PresentationFormat>Widescreen</PresentationFormat>
  <Paragraphs>272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Bradley Hand ITC</vt:lpstr>
      <vt:lpstr>Calibri</vt:lpstr>
      <vt:lpstr>Calibri Light</vt:lpstr>
      <vt:lpstr>Wingdings</vt:lpstr>
      <vt:lpstr>Retrospect</vt:lpstr>
      <vt:lpstr>Microsoft Certified: Data Analyst Associate</vt:lpstr>
      <vt:lpstr>Introduction</vt:lpstr>
      <vt:lpstr>Introduction continued…</vt:lpstr>
      <vt:lpstr>Prepare the data –get data from different data sources</vt:lpstr>
      <vt:lpstr>Prepare the data –get data from different data sources</vt:lpstr>
      <vt:lpstr>Prepare the data –get data from different data sources</vt:lpstr>
      <vt:lpstr>Prepare the data –get data from different data sources</vt:lpstr>
      <vt:lpstr>Prepare the data –clean transform and load the data</vt:lpstr>
      <vt:lpstr>Prepare the data –clean transform and load the data</vt:lpstr>
      <vt:lpstr>Prepare the data –clean transform and load the data</vt:lpstr>
      <vt:lpstr>Prepare the data –clean transform and load the data</vt:lpstr>
      <vt:lpstr>Model the data- Design a data model</vt:lpstr>
      <vt:lpstr>Model the data- Design a data model</vt:lpstr>
      <vt:lpstr>Model the data- Design a data model</vt:lpstr>
      <vt:lpstr>Model the data- Develop a data model</vt:lpstr>
      <vt:lpstr>Model the data- Develop a data model</vt:lpstr>
      <vt:lpstr>Model the data- Create model calculations using DAX</vt:lpstr>
      <vt:lpstr>Model the data- Create model calculations using DAX</vt:lpstr>
      <vt:lpstr>Model the data- Create model calculations using DAX</vt:lpstr>
      <vt:lpstr>Model the data- Create model calculations using DAX</vt:lpstr>
      <vt:lpstr>Model the data- Optimise model performance</vt:lpstr>
      <vt:lpstr>Visualise and analyse data – create reports</vt:lpstr>
      <vt:lpstr>Visualise and analyse data – create reports</vt:lpstr>
      <vt:lpstr>Visualise and analyse data – create reports</vt:lpstr>
      <vt:lpstr>Visualise and analyse data – create dashboards</vt:lpstr>
      <vt:lpstr>Visualise and analyse data – enhance reports for usability and story telling</vt:lpstr>
      <vt:lpstr>Visualise and analyse data – enhance reports for usability and story telling</vt:lpstr>
      <vt:lpstr>Visualise and analyse data – enhance reports for usability and story telling</vt:lpstr>
      <vt:lpstr>Visualise and analyse data – identify patterns and trends</vt:lpstr>
      <vt:lpstr>Deploy and maintain Assets – Manage files and datasets</vt:lpstr>
      <vt:lpstr>Deploy and maintain Assets – Manage workspaces</vt:lpstr>
      <vt:lpstr>PowerPoint Presentation</vt:lpstr>
      <vt:lpstr>Microsoft Certified: Data Analyst Associate</vt:lpstr>
      <vt:lpstr>Case study</vt:lpstr>
      <vt:lpstr>Microsoft Certified: Data Analyst Associate</vt:lpstr>
      <vt:lpstr>Data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Raghav</dc:creator>
  <cp:lastModifiedBy>Raghav Kaura</cp:lastModifiedBy>
  <cp:revision>105</cp:revision>
  <dcterms:created xsi:type="dcterms:W3CDTF">2018-02-11T13:13:54Z</dcterms:created>
  <dcterms:modified xsi:type="dcterms:W3CDTF">2022-04-07T14:20:20Z</dcterms:modified>
</cp:coreProperties>
</file>