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362" r:id="rId3"/>
    <p:sldId id="360" r:id="rId4"/>
    <p:sldId id="367" r:id="rId5"/>
    <p:sldId id="371" r:id="rId6"/>
    <p:sldId id="372" r:id="rId7"/>
    <p:sldId id="358" r:id="rId8"/>
    <p:sldId id="363" r:id="rId9"/>
    <p:sldId id="370" r:id="rId10"/>
    <p:sldId id="366" r:id="rId11"/>
    <p:sldId id="369" r:id="rId12"/>
    <p:sldId id="364" r:id="rId13"/>
    <p:sldId id="365" r:id="rId14"/>
    <p:sldId id="368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</p:sldIdLst>
  <p:sldSz cx="122443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33896EB2-80E1-4D7F-BEA4-0961C891D019}">
          <p14:sldIdLst>
            <p14:sldId id="257"/>
            <p14:sldId id="362"/>
            <p14:sldId id="360"/>
            <p14:sldId id="367"/>
            <p14:sldId id="371"/>
            <p14:sldId id="372"/>
          </p14:sldIdLst>
        </p14:section>
        <p14:section name="Code" id="{3ED87DE4-B674-4A70-81BF-FB621FC015BF}">
          <p14:sldIdLst>
            <p14:sldId id="358"/>
            <p14:sldId id="363"/>
            <p14:sldId id="370"/>
          </p14:sldIdLst>
        </p14:section>
        <p14:section name="Images &amp; Shapes" id="{7C2E6404-9327-4019-8291-50E7D00877D8}">
          <p14:sldIdLst>
            <p14:sldId id="366"/>
            <p14:sldId id="369"/>
            <p14:sldId id="364"/>
            <p14:sldId id="365"/>
            <p14:sldId id="368"/>
          </p14:sldIdLst>
        </p14:section>
        <p14:section name="Quotes" id="{35292456-3100-4366-88F0-4F43263B99BF}">
          <p14:sldIdLst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C9CB"/>
    <a:srgbClr val="2B97C4"/>
    <a:srgbClr val="777777"/>
    <a:srgbClr val="F7BA35"/>
    <a:srgbClr val="424242"/>
    <a:srgbClr val="999999"/>
    <a:srgbClr val="FCA03E"/>
    <a:srgbClr val="C75F09"/>
    <a:srgbClr val="FFFFF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7" autoAdjust="0"/>
    <p:restoredTop sz="94171" autoAdjust="0"/>
  </p:normalViewPr>
  <p:slideViewPr>
    <p:cSldViewPr snapToGrid="0" snapToObjects="1">
      <p:cViewPr>
        <p:scale>
          <a:sx n="100" d="100"/>
          <a:sy n="100" d="100"/>
        </p:scale>
        <p:origin x="-936" y="-312"/>
      </p:cViewPr>
      <p:guideLst>
        <p:guide orient="horz" pos="2160"/>
        <p:guide pos="3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C9499-5758-4E78-8A76-02E5B4CF40F8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0CC19-A10C-4D72-BD79-C77DD5D3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4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 centered</a:t>
            </a:r>
            <a:r>
              <a:rPr lang="en-US" baseline="0" dirty="0" smtClean="0"/>
              <a:t> image slide with a pull-away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59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image placed on the side with a pull-away box on the other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87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where outlined boxes can be used as part of a diagram or graphic.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87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example where boxes can be used as part of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5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slide</a:t>
            </a:r>
            <a:r>
              <a:rPr lang="en-US" baseline="0" dirty="0" smtClean="0"/>
              <a:t> template for quotes if your course is in the Design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3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this slide</a:t>
            </a:r>
            <a:r>
              <a:rPr lang="en-US" baseline="0" dirty="0" smtClean="0"/>
              <a:t> template for quotes if your course is in the HTML &amp; CSS category.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3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this slide</a:t>
            </a:r>
            <a:r>
              <a:rPr lang="en-US" baseline="0" dirty="0" smtClean="0"/>
              <a:t> template for quotes if your course is in the JavaScript category.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3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slide</a:t>
            </a:r>
            <a:r>
              <a:rPr lang="en-US" baseline="0" dirty="0" smtClean="0"/>
              <a:t> template for quotes if your course is in the Mobile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3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this slide</a:t>
            </a:r>
            <a:r>
              <a:rPr lang="en-US" baseline="0" dirty="0" smtClean="0"/>
              <a:t> template for quotes if your course is in the PHP category.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3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this slide</a:t>
            </a:r>
            <a:r>
              <a:rPr lang="en-US" baseline="0" dirty="0" smtClean="0"/>
              <a:t> template for quotes if your course is in the Ruby category.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46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this slide</a:t>
            </a:r>
            <a:r>
              <a:rPr lang="en-US" baseline="0" dirty="0" smtClean="0"/>
              <a:t> template for quotes if your course is in the Workflow category.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3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this slide</a:t>
            </a:r>
            <a:r>
              <a:rPr lang="en-US" baseline="0" dirty="0" smtClean="0"/>
              <a:t> template for external quotes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4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slide template when you need to insert any notes which should be emphasized. This slide has no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0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this slide when you need the viewer to download the lesson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very end</a:t>
            </a:r>
            <a:r>
              <a:rPr lang="en-US" baseline="0" dirty="0" smtClean="0"/>
              <a:t> of the course, you are encouraged to include your contact information. Use this slide as a template.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6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long</a:t>
            </a:r>
            <a:r>
              <a:rPr lang="en-US" baseline="0" dirty="0" smtClean="0"/>
              <a:t> code snippets, use this template. Feel free to highlight any technical term in teal also.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8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template if you have shorter</a:t>
            </a:r>
            <a:r>
              <a:rPr lang="en-US" baseline="0" dirty="0" smtClean="0"/>
              <a:t> </a:t>
            </a:r>
            <a:r>
              <a:rPr lang="en-US" dirty="0" smtClean="0"/>
              <a:t>code snippets.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8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pull</a:t>
            </a:r>
            <a:r>
              <a:rPr lang="en-US" baseline="0" dirty="0" smtClean="0"/>
              <a:t>-away box when you need to comment on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0CC19-A10C-4D72-BD79-C77DD5D3420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329" y="2130427"/>
            <a:ext cx="1040773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659" y="3886200"/>
            <a:ext cx="857107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AEF-7CB1-384A-83C4-9694BF650055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3628-071A-C74F-BCB6-0727C33A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AEF-7CB1-384A-83C4-9694BF650055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3628-071A-C74F-BCB6-0727C33A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1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182" y="274640"/>
            <a:ext cx="2754988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220" y="274640"/>
            <a:ext cx="8060888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AEF-7CB1-384A-83C4-9694BF650055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3628-071A-C74F-BCB6-0727C33A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AEF-7CB1-384A-83C4-9694BF650055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3628-071A-C74F-BCB6-0727C33A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222" y="4406902"/>
            <a:ext cx="104077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222" y="2906713"/>
            <a:ext cx="104077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AEF-7CB1-384A-83C4-9694BF650055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3628-071A-C74F-BCB6-0727C33A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220" y="1600202"/>
            <a:ext cx="54079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4231" y="1600202"/>
            <a:ext cx="54079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AEF-7CB1-384A-83C4-9694BF650055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3628-071A-C74F-BCB6-0727C33A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221" y="1535113"/>
            <a:ext cx="54100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221" y="2174875"/>
            <a:ext cx="54100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9980" y="1535113"/>
            <a:ext cx="5412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9980" y="2174875"/>
            <a:ext cx="5412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AEF-7CB1-384A-83C4-9694BF650055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3628-071A-C74F-BCB6-0727C33A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9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AEF-7CB1-384A-83C4-9694BF650055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3628-071A-C74F-BCB6-0727C33A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5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AEF-7CB1-384A-83C4-9694BF650055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3628-071A-C74F-BCB6-0727C33A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220" y="273050"/>
            <a:ext cx="402831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215" y="273052"/>
            <a:ext cx="684495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220" y="1435102"/>
            <a:ext cx="402831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AEF-7CB1-384A-83C4-9694BF650055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3628-071A-C74F-BCB6-0727C33A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9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986" y="4800600"/>
            <a:ext cx="734663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986" y="612775"/>
            <a:ext cx="734663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986" y="5367338"/>
            <a:ext cx="734663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AEF-7CB1-384A-83C4-9694BF650055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3628-071A-C74F-BCB6-0727C33A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3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221" y="274638"/>
            <a:ext cx="110199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221" y="1600202"/>
            <a:ext cx="110199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219" y="6356352"/>
            <a:ext cx="2857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FAEF-7CB1-384A-83C4-9694BF650055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3500" y="6356352"/>
            <a:ext cx="38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5145" y="6356352"/>
            <a:ext cx="2857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3628-071A-C74F-BCB6-0727C33A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977108"/>
            <a:ext cx="1224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Helvetica" pitchFamily="34" charset="0"/>
              </a:rPr>
              <a:t>with John Doe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Helvetic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25725"/>
            <a:ext cx="12244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Helvetica" pitchFamily="34" charset="0"/>
              </a:rPr>
              <a:t>SitePoint</a:t>
            </a:r>
            <a:r>
              <a:rPr lang="en-US" sz="4000" b="1" dirty="0" smtClean="0">
                <a:solidFill>
                  <a:schemeClr val="bg1"/>
                </a:solidFill>
                <a:latin typeface="Helvetica" pitchFamily="34" charset="0"/>
              </a:rPr>
              <a:t> Premium 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Helvetica" pitchFamily="34" charset="0"/>
              </a:rPr>
              <a:t>Slides Style Guide</a:t>
            </a:r>
            <a:endParaRPr lang="en-US" sz="4000" b="1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40" t="9719" r="7037" b="9525"/>
          <a:stretch/>
        </p:blipFill>
        <p:spPr>
          <a:xfrm>
            <a:off x="2921603" y="1969749"/>
            <a:ext cx="6401182" cy="3470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4734" y="5681609"/>
            <a:ext cx="12192000" cy="828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>
                <a:solidFill>
                  <a:srgbClr val="424242"/>
                </a:solidFill>
                <a:latin typeface="Helvetica" pitchFamily="34" charset="0"/>
              </a:rPr>
              <a:t>Witty comment of the image.</a:t>
            </a:r>
            <a:endParaRPr lang="en-US" sz="3000" dirty="0">
              <a:solidFill>
                <a:srgbClr val="424242"/>
              </a:solidFill>
              <a:latin typeface="Helvetic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77304"/>
            <a:ext cx="122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424242"/>
                </a:solidFill>
                <a:latin typeface="Helvetica" pitchFamily="34" charset="0"/>
              </a:rPr>
              <a:t>An Image Slide with Title</a:t>
            </a:r>
            <a:endParaRPr lang="en-US" sz="4000" b="1" dirty="0">
              <a:solidFill>
                <a:srgbClr val="42424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840" t="9719" r="7037" b="9525"/>
          <a:stretch/>
        </p:blipFill>
        <p:spPr>
          <a:xfrm>
            <a:off x="2921603" y="1296649"/>
            <a:ext cx="6401182" cy="34709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64870" y="5461260"/>
            <a:ext cx="3105150" cy="1063365"/>
          </a:xfrm>
          <a:prstGeom prst="rect">
            <a:avLst/>
          </a:prstGeom>
          <a:solidFill>
            <a:srgbClr val="3EC9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4869" y="5568896"/>
            <a:ext cx="3105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" pitchFamily="34" charset="0"/>
              </a:rPr>
              <a:t>Comment specifically pointing to the image</a:t>
            </a:r>
            <a:endParaRPr lang="en-US" sz="24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6035135" y="5139126"/>
            <a:ext cx="364617" cy="314325"/>
          </a:xfrm>
          <a:prstGeom prst="triangle">
            <a:avLst/>
          </a:prstGeom>
          <a:solidFill>
            <a:srgbClr val="3EC9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4152" y="3718185"/>
            <a:ext cx="3105150" cy="1063365"/>
          </a:xfrm>
          <a:prstGeom prst="rect">
            <a:avLst/>
          </a:prstGeom>
          <a:solidFill>
            <a:srgbClr val="3EC9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0" y="852434"/>
            <a:ext cx="12244388" cy="828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424242"/>
                </a:solidFill>
                <a:latin typeface="Helvetica" pitchFamily="34" charset="0"/>
              </a:rPr>
              <a:t>Image Slide with Pull Away Note</a:t>
            </a:r>
            <a:endParaRPr lang="en-US" sz="4000" b="1" dirty="0">
              <a:solidFill>
                <a:srgbClr val="2B97C4"/>
              </a:solidFill>
              <a:latin typeface="Helvetic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67" y="2209799"/>
            <a:ext cx="4630878" cy="42454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34151" y="3825821"/>
            <a:ext cx="3105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" pitchFamily="34" charset="0"/>
              </a:rPr>
              <a:t>Comment specifically pointing to the image</a:t>
            </a:r>
            <a:endParaRPr lang="en-US" sz="24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rot="16200000">
            <a:off x="6192298" y="4092704"/>
            <a:ext cx="364617" cy="314325"/>
          </a:xfrm>
          <a:prstGeom prst="triangle">
            <a:avLst/>
          </a:prstGeom>
          <a:solidFill>
            <a:srgbClr val="3EC9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0" y="852434"/>
            <a:ext cx="12192000" cy="828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424242"/>
                </a:solidFill>
                <a:latin typeface="Helvetica" pitchFamily="34" charset="0"/>
              </a:rPr>
              <a:t>Box Elements Example</a:t>
            </a:r>
            <a:endParaRPr lang="en-US" sz="4000" b="1" dirty="0">
              <a:solidFill>
                <a:srgbClr val="424242"/>
              </a:solidFill>
              <a:latin typeface="Helvetica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64355" y="2240951"/>
            <a:ext cx="2776747" cy="3044378"/>
            <a:chOff x="4850606" y="1371600"/>
            <a:chExt cx="2543175" cy="2788294"/>
          </a:xfrm>
        </p:grpSpPr>
        <p:sp>
          <p:nvSpPr>
            <p:cNvPr id="7" name="Rectangle 6"/>
            <p:cNvSpPr/>
            <p:nvPr/>
          </p:nvSpPr>
          <p:spPr>
            <a:xfrm>
              <a:off x="4850606" y="1388119"/>
              <a:ext cx="2543175" cy="2771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50606" y="1371600"/>
              <a:ext cx="2543175" cy="342900"/>
            </a:xfrm>
            <a:prstGeom prst="rect">
              <a:avLst/>
            </a:prstGeom>
            <a:solidFill>
              <a:srgbClr val="3EC9C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7764" y="1857375"/>
              <a:ext cx="2328860" cy="142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50606" y="1378089"/>
              <a:ext cx="1518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Helvetica" pitchFamily="2" charset="0"/>
                </a:rPr>
                <a:t>Some Website</a:t>
              </a:r>
              <a:endParaRPr lang="en-US" sz="16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957764" y="3315242"/>
              <a:ext cx="1246581" cy="799015"/>
              <a:chOff x="4957764" y="3362493"/>
              <a:chExt cx="1246581" cy="79901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957764" y="3362493"/>
                <a:ext cx="528637" cy="799015"/>
                <a:chOff x="4957764" y="3362493"/>
                <a:chExt cx="528637" cy="799015"/>
              </a:xfrm>
            </p:grpSpPr>
            <p:sp>
              <p:nvSpPr>
                <p:cNvPr id="18" name="Equal 17"/>
                <p:cNvSpPr/>
                <p:nvPr/>
              </p:nvSpPr>
              <p:spPr>
                <a:xfrm>
                  <a:off x="4957764" y="3362493"/>
                  <a:ext cx="528637" cy="328612"/>
                </a:xfrm>
                <a:prstGeom prst="mathEqual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qual 18"/>
                <p:cNvSpPr/>
                <p:nvPr/>
              </p:nvSpPr>
              <p:spPr>
                <a:xfrm>
                  <a:off x="4970465" y="3591093"/>
                  <a:ext cx="414336" cy="340686"/>
                </a:xfrm>
                <a:prstGeom prst="mathEqual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qual 19"/>
                <p:cNvSpPr/>
                <p:nvPr/>
              </p:nvSpPr>
              <p:spPr>
                <a:xfrm>
                  <a:off x="4957764" y="3820822"/>
                  <a:ext cx="506410" cy="340686"/>
                </a:xfrm>
                <a:prstGeom prst="mathEqual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Equal 13"/>
              <p:cNvSpPr/>
              <p:nvPr/>
            </p:nvSpPr>
            <p:spPr>
              <a:xfrm>
                <a:off x="5691584" y="3373477"/>
                <a:ext cx="401242" cy="328612"/>
              </a:xfrm>
              <a:prstGeom prst="mathEqual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Equal 15"/>
              <p:cNvSpPr/>
              <p:nvPr/>
            </p:nvSpPr>
            <p:spPr>
              <a:xfrm>
                <a:off x="5680471" y="3820822"/>
                <a:ext cx="506410" cy="340686"/>
              </a:xfrm>
              <a:prstGeom prst="mathEqual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Equal 16"/>
              <p:cNvSpPr/>
              <p:nvPr/>
            </p:nvSpPr>
            <p:spPr>
              <a:xfrm>
                <a:off x="5675708" y="3591093"/>
                <a:ext cx="528637" cy="328612"/>
              </a:xfrm>
              <a:prstGeom prst="mathEqual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6454775" y="3378200"/>
              <a:ext cx="831849" cy="6508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452242" y="1786780"/>
            <a:ext cx="3044471" cy="18266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>
                <a:solidFill>
                  <a:srgbClr val="777777"/>
                </a:solidFill>
                <a:latin typeface="Helvetica" pitchFamily="2" charset="0"/>
              </a:rPr>
              <a:t>Content A</a:t>
            </a:r>
            <a:endParaRPr lang="en-US" sz="3600" kern="1200" dirty="0">
              <a:solidFill>
                <a:srgbClr val="777777"/>
              </a:solidFill>
              <a:latin typeface="Helvetica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2242" y="4102298"/>
            <a:ext cx="3044471" cy="18266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>
                <a:solidFill>
                  <a:srgbClr val="777777"/>
                </a:solidFill>
                <a:latin typeface="Helvetica" pitchFamily="2" charset="0"/>
              </a:rPr>
              <a:t>Content </a:t>
            </a:r>
            <a:r>
              <a:rPr lang="en-US" sz="3600" dirty="0" smtClean="0">
                <a:solidFill>
                  <a:srgbClr val="777777"/>
                </a:solidFill>
                <a:latin typeface="Helvetica" pitchFamily="2" charset="0"/>
              </a:rPr>
              <a:t>B</a:t>
            </a:r>
            <a:endParaRPr lang="en-US" sz="3600" dirty="0">
              <a:solidFill>
                <a:srgbClr val="777777"/>
              </a:solidFill>
              <a:latin typeface="Helvetica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805614" y="1786780"/>
            <a:ext cx="3044471" cy="18266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>
                <a:solidFill>
                  <a:srgbClr val="777777"/>
                </a:solidFill>
                <a:latin typeface="Helvetica" pitchFamily="2" charset="0"/>
              </a:rPr>
              <a:t>Content </a:t>
            </a:r>
            <a:r>
              <a:rPr lang="en-US" sz="3600" dirty="0" smtClean="0">
                <a:solidFill>
                  <a:srgbClr val="777777"/>
                </a:solidFill>
                <a:latin typeface="Helvetica" pitchFamily="2" charset="0"/>
              </a:rPr>
              <a:t>C</a:t>
            </a:r>
            <a:endParaRPr lang="en-US" sz="3600" dirty="0">
              <a:solidFill>
                <a:srgbClr val="777777"/>
              </a:solidFill>
              <a:latin typeface="Helvetica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05614" y="4102298"/>
            <a:ext cx="3044471" cy="18266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>
                <a:solidFill>
                  <a:srgbClr val="777777"/>
                </a:solidFill>
                <a:latin typeface="Helvetica" pitchFamily="2" charset="0"/>
              </a:rPr>
              <a:t>Content </a:t>
            </a:r>
            <a:r>
              <a:rPr lang="en-US" sz="3600" dirty="0" smtClean="0">
                <a:solidFill>
                  <a:srgbClr val="777777"/>
                </a:solidFill>
                <a:latin typeface="Helvetica" pitchFamily="2" charset="0"/>
              </a:rPr>
              <a:t>D</a:t>
            </a:r>
            <a:endParaRPr lang="en-US" sz="3600" dirty="0">
              <a:solidFill>
                <a:srgbClr val="777777"/>
              </a:solidFill>
              <a:latin typeface="Helvetica" pitchFamily="2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900369" y="2461001"/>
            <a:ext cx="462200" cy="673561"/>
            <a:chOff x="3339866" y="213970"/>
            <a:chExt cx="295554" cy="430708"/>
          </a:xfrm>
        </p:grpSpPr>
        <p:sp>
          <p:nvSpPr>
            <p:cNvPr id="45" name="Right Arrow 44"/>
            <p:cNvSpPr/>
            <p:nvPr/>
          </p:nvSpPr>
          <p:spPr>
            <a:xfrm>
              <a:off x="3352200" y="213970"/>
              <a:ext cx="283220" cy="33131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3EC9CB"/>
            </a:solidFill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ight Arrow 4"/>
            <p:cNvSpPr/>
            <p:nvPr/>
          </p:nvSpPr>
          <p:spPr>
            <a:xfrm>
              <a:off x="3339866" y="445890"/>
              <a:ext cx="198254" cy="1987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98107" y="4668083"/>
            <a:ext cx="462200" cy="673561"/>
            <a:chOff x="3339866" y="213970"/>
            <a:chExt cx="295554" cy="430708"/>
          </a:xfrm>
        </p:grpSpPr>
        <p:sp>
          <p:nvSpPr>
            <p:cNvPr id="54" name="Right Arrow 53"/>
            <p:cNvSpPr/>
            <p:nvPr/>
          </p:nvSpPr>
          <p:spPr>
            <a:xfrm>
              <a:off x="3352200" y="213970"/>
              <a:ext cx="283220" cy="33131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3EC9CB"/>
            </a:solidFill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ight Arrow 4"/>
            <p:cNvSpPr/>
            <p:nvPr/>
          </p:nvSpPr>
          <p:spPr>
            <a:xfrm>
              <a:off x="3339866" y="445890"/>
              <a:ext cx="198254" cy="1987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8031952" y="2465547"/>
            <a:ext cx="442912" cy="550945"/>
            <a:chOff x="3339866" y="292377"/>
            <a:chExt cx="283220" cy="352301"/>
          </a:xfrm>
        </p:grpSpPr>
        <p:sp>
          <p:nvSpPr>
            <p:cNvPr id="60" name="Right Arrow 59"/>
            <p:cNvSpPr/>
            <p:nvPr/>
          </p:nvSpPr>
          <p:spPr>
            <a:xfrm>
              <a:off x="3339866" y="292377"/>
              <a:ext cx="283220" cy="33131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3EC9CB"/>
            </a:solidFill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ight Arrow 4"/>
            <p:cNvSpPr/>
            <p:nvPr/>
          </p:nvSpPr>
          <p:spPr>
            <a:xfrm>
              <a:off x="3339866" y="445890"/>
              <a:ext cx="198254" cy="1987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62" name="Group 61"/>
          <p:cNvGrpSpPr/>
          <p:nvPr/>
        </p:nvGrpSpPr>
        <p:grpSpPr>
          <a:xfrm rot="10800000">
            <a:off x="8031952" y="4684556"/>
            <a:ext cx="442912" cy="550945"/>
            <a:chOff x="3339866" y="292377"/>
            <a:chExt cx="283220" cy="352301"/>
          </a:xfrm>
        </p:grpSpPr>
        <p:sp>
          <p:nvSpPr>
            <p:cNvPr id="63" name="Right Arrow 62"/>
            <p:cNvSpPr/>
            <p:nvPr/>
          </p:nvSpPr>
          <p:spPr>
            <a:xfrm>
              <a:off x="3339866" y="292377"/>
              <a:ext cx="283220" cy="33131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3EC9CB"/>
            </a:solidFill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ight Arrow 4"/>
            <p:cNvSpPr/>
            <p:nvPr/>
          </p:nvSpPr>
          <p:spPr>
            <a:xfrm>
              <a:off x="3339866" y="445890"/>
              <a:ext cx="198254" cy="1987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602877" y="4331101"/>
            <a:ext cx="2743200" cy="1436824"/>
          </a:xfrm>
          <a:prstGeom prst="roundRect">
            <a:avLst>
              <a:gd name="adj" fmla="val 4478"/>
            </a:avLst>
          </a:prstGeom>
          <a:noFill/>
          <a:ln w="57150">
            <a:solidFill>
              <a:srgbClr val="3EC9C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02877" y="2001651"/>
            <a:ext cx="2743200" cy="1436824"/>
          </a:xfrm>
          <a:prstGeom prst="roundRect">
            <a:avLst>
              <a:gd name="adj" fmla="val 4478"/>
            </a:avLst>
          </a:prstGeom>
          <a:noFill/>
          <a:ln w="57150">
            <a:solidFill>
              <a:srgbClr val="3EC9C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8956249" y="2001651"/>
            <a:ext cx="2743200" cy="1436824"/>
          </a:xfrm>
          <a:prstGeom prst="roundRect">
            <a:avLst>
              <a:gd name="adj" fmla="val 4478"/>
            </a:avLst>
          </a:prstGeom>
          <a:noFill/>
          <a:ln w="57150">
            <a:solidFill>
              <a:srgbClr val="3EC9C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8956249" y="4297227"/>
            <a:ext cx="2743200" cy="1436824"/>
          </a:xfrm>
          <a:prstGeom prst="roundRect">
            <a:avLst>
              <a:gd name="adj" fmla="val 4478"/>
            </a:avLst>
          </a:prstGeom>
          <a:noFill/>
          <a:ln w="57150">
            <a:solidFill>
              <a:srgbClr val="3EC9C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71239" y="2181922"/>
            <a:ext cx="3523785" cy="24198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err="1" smtClean="0">
                <a:solidFill>
                  <a:srgbClr val="777777"/>
                </a:solidFill>
                <a:latin typeface="Helvetica" pitchFamily="34" charset="0"/>
              </a:rPr>
              <a:t>preloader</a:t>
            </a:r>
            <a:r>
              <a:rPr lang="en-US" sz="4000" dirty="0" smtClean="0">
                <a:solidFill>
                  <a:srgbClr val="777777"/>
                </a:solidFill>
                <a:latin typeface="Helvetica" pitchFamily="34" charset="0"/>
              </a:rPr>
              <a:t>()</a:t>
            </a:r>
          </a:p>
          <a:p>
            <a:pPr algn="ctr"/>
            <a:r>
              <a:rPr lang="en-US" sz="2400" dirty="0" smtClean="0">
                <a:solidFill>
                  <a:srgbClr val="777777"/>
                </a:solidFill>
                <a:latin typeface="Helvetica" pitchFamily="34" charset="0"/>
              </a:rPr>
              <a:t>Ensures all images are cached before launching the slideshow</a:t>
            </a:r>
            <a:endParaRPr lang="en-US" sz="2400" dirty="0">
              <a:solidFill>
                <a:srgbClr val="777777"/>
              </a:solidFill>
              <a:latin typeface="Helvetic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15432" y="2200507"/>
            <a:ext cx="3523785" cy="24198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err="1" smtClean="0">
                <a:solidFill>
                  <a:srgbClr val="777777"/>
                </a:solidFill>
                <a:latin typeface="Helvetica" pitchFamily="34" charset="0"/>
              </a:rPr>
              <a:t>SlideShow</a:t>
            </a:r>
            <a:r>
              <a:rPr lang="en-US" sz="4000" dirty="0" smtClean="0">
                <a:solidFill>
                  <a:srgbClr val="777777"/>
                </a:solidFill>
                <a:latin typeface="Helvetica" pitchFamily="34" charset="0"/>
              </a:rPr>
              <a:t>()</a:t>
            </a:r>
          </a:p>
          <a:p>
            <a:pPr algn="ctr"/>
            <a:r>
              <a:rPr lang="en-US" sz="2400" dirty="0" smtClean="0">
                <a:solidFill>
                  <a:srgbClr val="777777"/>
                </a:solidFill>
                <a:latin typeface="Helvetica" pitchFamily="34" charset="0"/>
              </a:rPr>
              <a:t>This slideshow function</a:t>
            </a:r>
            <a:endParaRPr lang="en-US" sz="2400" dirty="0">
              <a:solidFill>
                <a:srgbClr val="777777"/>
              </a:solidFill>
              <a:latin typeface="Helvetica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457635" y="3007946"/>
            <a:ext cx="1550019" cy="767766"/>
          </a:xfrm>
          <a:prstGeom prst="rightArrow">
            <a:avLst/>
          </a:prstGeom>
          <a:solidFill>
            <a:srgbClr val="3EC9C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81919" y="2244806"/>
            <a:ext cx="3702423" cy="2579874"/>
          </a:xfrm>
          <a:prstGeom prst="roundRect">
            <a:avLst>
              <a:gd name="adj" fmla="val 4478"/>
            </a:avLst>
          </a:prstGeom>
          <a:noFill/>
          <a:ln w="57150">
            <a:solidFill>
              <a:srgbClr val="3EC9C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26112" y="2260762"/>
            <a:ext cx="3702423" cy="2579874"/>
          </a:xfrm>
          <a:prstGeom prst="roundRect">
            <a:avLst>
              <a:gd name="adj" fmla="val 4478"/>
            </a:avLst>
          </a:prstGeom>
          <a:noFill/>
          <a:ln w="57150">
            <a:solidFill>
              <a:srgbClr val="3EC9C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428"/>
            <a:ext cx="1224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Design quote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Lorem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ipsum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dolor sit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amet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terrestrialis</a:t>
            </a:r>
            <a:endParaRPr lang="en-US" sz="360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9" y="2984929"/>
            <a:ext cx="827384" cy="754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249" y="2984929"/>
            <a:ext cx="827384" cy="7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428"/>
            <a:ext cx="1224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HTML &amp; CSS quote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Lorem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ipsum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dolor sit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amet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terrestrialis</a:t>
            </a:r>
            <a:endParaRPr lang="en-US" sz="360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9" y="2984929"/>
            <a:ext cx="827384" cy="754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249" y="2984929"/>
            <a:ext cx="827384" cy="7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428"/>
            <a:ext cx="1224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JavaScript quote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Lorem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ipsum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dolor sit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amet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terrestrialis</a:t>
            </a:r>
            <a:endParaRPr lang="en-US" sz="360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9" y="2984929"/>
            <a:ext cx="827384" cy="754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249" y="2984929"/>
            <a:ext cx="827384" cy="7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428"/>
            <a:ext cx="1224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Mobile quote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Lorem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ipsum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dolor sit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amet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terrestrialis</a:t>
            </a:r>
            <a:endParaRPr lang="en-US" sz="360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9" y="2984929"/>
            <a:ext cx="827384" cy="754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249" y="2984929"/>
            <a:ext cx="827384" cy="7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428"/>
            <a:ext cx="1224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PHP quote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Lorem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ipsum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dolor sit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amet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terrestrialis</a:t>
            </a:r>
            <a:endParaRPr lang="en-US" sz="360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9" y="2984929"/>
            <a:ext cx="827384" cy="754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249" y="2984929"/>
            <a:ext cx="827384" cy="7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3425" y="1967213"/>
            <a:ext cx="1104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777777"/>
                </a:solidFill>
                <a:latin typeface="Helvetica" pitchFamily="34" charset="0"/>
              </a:rPr>
              <a:t>JSON is a lightweight and easy to understand format for transporting data</a:t>
            </a:r>
            <a:r>
              <a:rPr lang="en-US" sz="3000" dirty="0" smtClean="0">
                <a:solidFill>
                  <a:srgbClr val="777777"/>
                </a:solidFill>
                <a:latin typeface="Helvetica" pitchFamily="34" charset="0"/>
              </a:rPr>
              <a:t>.</a:t>
            </a:r>
            <a:r>
              <a:rPr lang="en-US" sz="3000" dirty="0">
                <a:solidFill>
                  <a:srgbClr val="777777"/>
                </a:solidFill>
                <a:latin typeface="Helvetica" pitchFamily="34" charset="0"/>
              </a:rPr>
              <a:t/>
            </a:r>
            <a:br>
              <a:rPr lang="en-US" sz="3000" dirty="0">
                <a:solidFill>
                  <a:srgbClr val="777777"/>
                </a:solidFill>
                <a:latin typeface="Helvetica" pitchFamily="34" charset="0"/>
              </a:rPr>
            </a:br>
            <a:endParaRPr lang="en-US" sz="3000" dirty="0">
              <a:solidFill>
                <a:srgbClr val="777777"/>
              </a:solidFill>
              <a:latin typeface="Helvetica" pitchFamily="34" charset="0"/>
            </a:endParaRPr>
          </a:p>
          <a:p>
            <a:r>
              <a:rPr lang="en-US" sz="3000" dirty="0">
                <a:solidFill>
                  <a:srgbClr val="777777"/>
                </a:solidFill>
                <a:latin typeface="Helvetica" pitchFamily="34" charset="0"/>
              </a:rPr>
              <a:t>The callback function provides access to the content </a:t>
            </a:r>
            <a:r>
              <a:rPr lang="en-US" sz="3000" dirty="0" smtClean="0">
                <a:solidFill>
                  <a:srgbClr val="777777"/>
                </a:solidFill>
                <a:latin typeface="Helvetica" pitchFamily="34" charset="0"/>
              </a:rPr>
              <a:t>loaded </a:t>
            </a:r>
            <a:r>
              <a:rPr lang="en-US" sz="3000" dirty="0">
                <a:solidFill>
                  <a:srgbClr val="777777"/>
                </a:solidFill>
                <a:latin typeface="Helvetica" pitchFamily="34" charset="0"/>
              </a:rPr>
              <a:t>in via AJAX, the status of the request and access to </a:t>
            </a:r>
            <a:r>
              <a:rPr lang="en-US" sz="3000" dirty="0" smtClean="0">
                <a:solidFill>
                  <a:srgbClr val="777777"/>
                </a:solidFill>
                <a:latin typeface="Helvetica" pitchFamily="34" charset="0"/>
              </a:rPr>
              <a:t>the object </a:t>
            </a:r>
            <a:r>
              <a:rPr lang="en-US" sz="3000" dirty="0">
                <a:solidFill>
                  <a:srgbClr val="777777"/>
                </a:solidFill>
                <a:latin typeface="Helvetica" pitchFamily="34" charset="0"/>
              </a:rPr>
              <a:t>as well for customized and advanced usage.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55609"/>
            <a:ext cx="12192000" cy="828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424242"/>
                </a:solidFill>
                <a:latin typeface="Helvetica" pitchFamily="34" charset="0"/>
              </a:rPr>
              <a:t>Simple Text Paragraph with Title</a:t>
            </a:r>
            <a:endParaRPr lang="en-US" sz="4000" b="1" dirty="0">
              <a:solidFill>
                <a:srgbClr val="42424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428"/>
            <a:ext cx="1224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Ruby quote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Lorem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ipsum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dolor sit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amet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terrestrialis</a:t>
            </a:r>
            <a:endParaRPr lang="en-US" sz="360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9" y="2984929"/>
            <a:ext cx="827384" cy="754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249" y="2984929"/>
            <a:ext cx="827384" cy="7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428"/>
            <a:ext cx="1224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Workflow quote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Lorem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ipsum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dolor sit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amet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terrestrialis</a:t>
            </a:r>
            <a:endParaRPr lang="en-US" sz="360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9" y="2984929"/>
            <a:ext cx="827384" cy="754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249" y="2984929"/>
            <a:ext cx="827384" cy="7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428"/>
            <a:ext cx="1224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External quote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Lorem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ipsum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dolor sit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amet</a:t>
            </a:r>
            <a:r>
              <a:rPr lang="en-US" sz="3600" b="1" dirty="0" smtClean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Helvetica" pitchFamily="34" charset="0"/>
              </a:rPr>
              <a:t>terrestrialis</a:t>
            </a:r>
            <a:endParaRPr lang="en-US" sz="360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9" y="2984929"/>
            <a:ext cx="827384" cy="754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249" y="2984929"/>
            <a:ext cx="827384" cy="7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5065" y="1967213"/>
            <a:ext cx="107101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>
                <a:solidFill>
                  <a:srgbClr val="777777"/>
                </a:solidFill>
                <a:latin typeface="Helvetica" pitchFamily="34" charset="0"/>
              </a:rPr>
              <a:t>Example 1</a:t>
            </a:r>
            <a:br>
              <a:rPr lang="en-US" sz="3000" dirty="0" smtClean="0">
                <a:solidFill>
                  <a:srgbClr val="777777"/>
                </a:solidFill>
                <a:latin typeface="Helvetica" pitchFamily="34" charset="0"/>
              </a:rPr>
            </a:br>
            <a:endParaRPr lang="en-US" sz="3000" dirty="0">
              <a:solidFill>
                <a:srgbClr val="777777"/>
              </a:solidFill>
              <a:latin typeface="Helvetic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>
                <a:solidFill>
                  <a:srgbClr val="777777"/>
                </a:solidFill>
                <a:latin typeface="Helvetica" pitchFamily="34" charset="0"/>
              </a:rPr>
              <a:t>Example 2</a:t>
            </a:r>
            <a:br>
              <a:rPr lang="en-US" sz="3000" dirty="0" smtClean="0">
                <a:solidFill>
                  <a:srgbClr val="777777"/>
                </a:solidFill>
                <a:latin typeface="Helvetica" pitchFamily="34" charset="0"/>
              </a:rPr>
            </a:br>
            <a:endParaRPr lang="en-US" sz="3000" dirty="0">
              <a:solidFill>
                <a:srgbClr val="777777"/>
              </a:solidFill>
              <a:latin typeface="Helvetic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>
                <a:solidFill>
                  <a:srgbClr val="777777"/>
                </a:solidFill>
                <a:latin typeface="Helvetica" pitchFamily="34" charset="0"/>
              </a:rPr>
              <a:t>Example 3</a:t>
            </a:r>
            <a:br>
              <a:rPr lang="en-US" sz="3000" dirty="0" smtClean="0">
                <a:solidFill>
                  <a:srgbClr val="777777"/>
                </a:solidFill>
                <a:latin typeface="Helvetica" pitchFamily="34" charset="0"/>
              </a:rPr>
            </a:br>
            <a:endParaRPr lang="en-US" sz="3000" dirty="0">
              <a:solidFill>
                <a:srgbClr val="777777"/>
              </a:solidFill>
              <a:latin typeface="Helvetic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err="1" smtClean="0">
                <a:solidFill>
                  <a:srgbClr val="777777"/>
                </a:solidFill>
                <a:latin typeface="Helvetica" pitchFamily="34" charset="0"/>
              </a:rPr>
              <a:t>Lorem</a:t>
            </a:r>
            <a:r>
              <a:rPr lang="en-US" sz="3000" dirty="0" smtClean="0">
                <a:solidFill>
                  <a:srgbClr val="777777"/>
                </a:solidFill>
                <a:latin typeface="Helvetica" pitchFamily="34" charset="0"/>
              </a:rPr>
              <a:t> </a:t>
            </a:r>
            <a:r>
              <a:rPr lang="en-US" sz="3000" dirty="0" err="1" smtClean="0">
                <a:solidFill>
                  <a:srgbClr val="777777"/>
                </a:solidFill>
                <a:latin typeface="Helvetica" pitchFamily="34" charset="0"/>
              </a:rPr>
              <a:t>Ipsum</a:t>
            </a:r>
            <a:r>
              <a:rPr lang="en-US" sz="3000" dirty="0" smtClean="0">
                <a:solidFill>
                  <a:srgbClr val="777777"/>
                </a:solidFill>
                <a:latin typeface="Helvetica" pitchFamily="34" charset="0"/>
              </a:rPr>
              <a:t> Dolor Sit </a:t>
            </a:r>
            <a:r>
              <a:rPr lang="en-US" sz="3000" dirty="0" err="1" smtClean="0">
                <a:solidFill>
                  <a:srgbClr val="777777"/>
                </a:solidFill>
                <a:latin typeface="Helvetica" pitchFamily="34" charset="0"/>
              </a:rPr>
              <a:t>Amet</a:t>
            </a:r>
            <a:r>
              <a:rPr lang="en-US" sz="3000" dirty="0" smtClean="0">
                <a:solidFill>
                  <a:srgbClr val="777777"/>
                </a:solidFill>
                <a:latin typeface="Helvetica" pitchFamily="34" charset="0"/>
              </a:rPr>
              <a:t> text here</a:t>
            </a:r>
            <a:endParaRPr lang="en-US" sz="3000" dirty="0">
              <a:solidFill>
                <a:srgbClr val="777777"/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 smtClean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55609"/>
            <a:ext cx="12192000" cy="828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424242"/>
                </a:solidFill>
                <a:latin typeface="Helvetica" pitchFamily="34" charset="0"/>
              </a:rPr>
              <a:t>Bullet List</a:t>
            </a:r>
            <a:endParaRPr lang="en-US" sz="4000" b="1" dirty="0">
              <a:solidFill>
                <a:srgbClr val="42424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17204"/>
            <a:ext cx="12244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3EC9CB"/>
                </a:solidFill>
                <a:latin typeface="Helvetica" pitchFamily="34" charset="0"/>
              </a:rPr>
              <a:t>requestAnimationFrame</a:t>
            </a:r>
            <a:r>
              <a:rPr lang="en-US" sz="4000" b="1" dirty="0" smtClean="0">
                <a:solidFill>
                  <a:srgbClr val="3EC9CB"/>
                </a:solidFill>
                <a:latin typeface="Helvetica" pitchFamily="34" charset="0"/>
              </a:rPr>
              <a:t>() </a:t>
            </a:r>
            <a:r>
              <a:rPr lang="en-US" sz="4000" b="1" dirty="0" smtClean="0">
                <a:solidFill>
                  <a:srgbClr val="777777"/>
                </a:solidFill>
                <a:latin typeface="Helvetica" pitchFamily="34" charset="0"/>
              </a:rPr>
              <a:t>is not available </a:t>
            </a:r>
          </a:p>
          <a:p>
            <a:pPr algn="ctr"/>
            <a:r>
              <a:rPr lang="en-US" sz="4000" b="1" dirty="0" smtClean="0">
                <a:solidFill>
                  <a:srgbClr val="777777"/>
                </a:solidFill>
                <a:latin typeface="Helvetica" pitchFamily="34" charset="0"/>
              </a:rPr>
              <a:t>in Internet Explorer 9 or lower</a:t>
            </a:r>
            <a:endParaRPr lang="en-US" sz="4000" b="1" dirty="0">
              <a:solidFill>
                <a:srgbClr val="777777"/>
              </a:solidFill>
              <a:latin typeface="Helvetic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 smtClean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97881" y="2204921"/>
            <a:ext cx="8048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777777"/>
                </a:solidFill>
                <a:latin typeface="Helvetica" pitchFamily="34" charset="0"/>
              </a:rPr>
              <a:t>Download the accompanying lecture archive (zip) and extract it into a folder inside your </a:t>
            </a:r>
            <a:endParaRPr lang="en-US" sz="3000" dirty="0" smtClean="0">
              <a:solidFill>
                <a:srgbClr val="777777"/>
              </a:solidFill>
              <a:latin typeface="Helvetica" pitchFamily="34" charset="0"/>
            </a:endParaRPr>
          </a:p>
          <a:p>
            <a:pPr algn="ctr"/>
            <a:r>
              <a:rPr lang="en-US" sz="3000" dirty="0" smtClean="0">
                <a:solidFill>
                  <a:srgbClr val="777777"/>
                </a:solidFill>
                <a:latin typeface="Helvetica" pitchFamily="34" charset="0"/>
              </a:rPr>
              <a:t>web </a:t>
            </a:r>
            <a:r>
              <a:rPr lang="en-US" sz="3000" dirty="0">
                <a:solidFill>
                  <a:srgbClr val="777777"/>
                </a:solidFill>
                <a:latin typeface="Helvetica" pitchFamily="34" charset="0"/>
              </a:rPr>
              <a:t>server’s root folder.</a:t>
            </a:r>
            <a:endParaRPr lang="en-US" sz="3000" i="1" dirty="0">
              <a:solidFill>
                <a:srgbClr val="777777"/>
              </a:solidFill>
              <a:latin typeface="Helvetic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000"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3044" y="4419887"/>
            <a:ext cx="1638300" cy="53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77304"/>
            <a:ext cx="122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424242"/>
                </a:solidFill>
                <a:latin typeface="Helvetica" pitchFamily="34" charset="0"/>
              </a:rPr>
              <a:t>Download Lesson Files</a:t>
            </a:r>
            <a:endParaRPr lang="en-US" sz="4000" b="1" dirty="0">
              <a:solidFill>
                <a:srgbClr val="42424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0750" y="2373279"/>
            <a:ext cx="7858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>
                <a:solidFill>
                  <a:srgbClr val="777777"/>
                </a:solidFill>
                <a:latin typeface="Helvetica" pitchFamily="34" charset="0"/>
              </a:rPr>
              <a:t>E-mail: </a:t>
            </a:r>
            <a:r>
              <a:rPr lang="en-US" sz="3000" dirty="0" smtClean="0">
                <a:solidFill>
                  <a:srgbClr val="3EC9CB"/>
                </a:solidFill>
                <a:latin typeface="Helvetica" pitchFamily="34" charset="0"/>
              </a:rPr>
              <a:t>johndoe</a:t>
            </a:r>
            <a:r>
              <a:rPr lang="en-US" sz="3000" dirty="0" smtClean="0">
                <a:solidFill>
                  <a:srgbClr val="3EC9CB"/>
                </a:solidFill>
                <a:latin typeface="Helvetica" pitchFamily="34" charset="0"/>
              </a:rPr>
              <a:t>@gmail.com</a:t>
            </a:r>
            <a:endParaRPr lang="en-US" sz="3000" dirty="0">
              <a:solidFill>
                <a:srgbClr val="3EC9CB"/>
              </a:solidFill>
              <a:latin typeface="Helvetic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>
                <a:solidFill>
                  <a:srgbClr val="777777"/>
                </a:solidFill>
                <a:latin typeface="Helvetica" pitchFamily="34" charset="0"/>
              </a:rPr>
              <a:t>Personal website: </a:t>
            </a:r>
            <a:r>
              <a:rPr lang="en-US" sz="3000" dirty="0" smtClean="0">
                <a:solidFill>
                  <a:srgbClr val="3EC9CB"/>
                </a:solidFill>
                <a:latin typeface="Helvetica" pitchFamily="34" charset="0"/>
              </a:rPr>
              <a:t>www.johndoe.com</a:t>
            </a:r>
            <a:endParaRPr lang="en-US" sz="3000" dirty="0">
              <a:solidFill>
                <a:srgbClr val="3EC9CB"/>
              </a:solidFill>
              <a:latin typeface="Helvetic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>
                <a:solidFill>
                  <a:srgbClr val="777777"/>
                </a:solidFill>
                <a:latin typeface="Helvetica" pitchFamily="34" charset="0"/>
              </a:rPr>
              <a:t>Twitter: </a:t>
            </a:r>
            <a:r>
              <a:rPr lang="en-US" sz="3000" dirty="0">
                <a:solidFill>
                  <a:srgbClr val="3EC9CB"/>
                </a:solidFill>
                <a:latin typeface="Helvetica" pitchFamily="34" charset="0"/>
              </a:rPr>
              <a:t>http://</a:t>
            </a:r>
            <a:r>
              <a:rPr lang="en-US" sz="3000" dirty="0" smtClean="0">
                <a:solidFill>
                  <a:srgbClr val="3EC9CB"/>
                </a:solidFill>
                <a:latin typeface="Helvetica" pitchFamily="34" charset="0"/>
              </a:rPr>
              <a:t>twitter/johndoe </a:t>
            </a:r>
            <a:endParaRPr lang="en-US" sz="3000" dirty="0">
              <a:solidFill>
                <a:srgbClr val="3EC9CB"/>
              </a:solidFill>
              <a:latin typeface="Helvetic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err="1">
                <a:solidFill>
                  <a:srgbClr val="777777"/>
                </a:solidFill>
                <a:latin typeface="Helvetica" pitchFamily="34" charset="0"/>
              </a:rPr>
              <a:t>GitHub</a:t>
            </a:r>
            <a:r>
              <a:rPr lang="en-US" sz="3000" dirty="0">
                <a:solidFill>
                  <a:srgbClr val="777777"/>
                </a:solidFill>
                <a:latin typeface="Helvetica" pitchFamily="34" charset="0"/>
              </a:rPr>
              <a:t>: </a:t>
            </a:r>
            <a:r>
              <a:rPr lang="en-US" sz="3000" dirty="0">
                <a:solidFill>
                  <a:srgbClr val="3EC9CB"/>
                </a:solidFill>
                <a:latin typeface="Helvetica" pitchFamily="34" charset="0"/>
              </a:rPr>
              <a:t>http://</a:t>
            </a:r>
            <a:r>
              <a:rPr lang="en-US" sz="3000" dirty="0" smtClean="0">
                <a:solidFill>
                  <a:srgbClr val="3EC9CB"/>
                </a:solidFill>
                <a:latin typeface="Helvetica" pitchFamily="34" charset="0"/>
              </a:rPr>
              <a:t>github.com/johndoe</a:t>
            </a:r>
            <a:endParaRPr lang="en-US" sz="3000" dirty="0">
              <a:solidFill>
                <a:srgbClr val="3EC9CB"/>
              </a:solidFill>
              <a:latin typeface="Helvetica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090559"/>
            <a:ext cx="12192000" cy="828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424242"/>
                </a:solidFill>
                <a:latin typeface="Helvetica" pitchFamily="34" charset="0"/>
              </a:rPr>
              <a:t>Contact</a:t>
            </a:r>
            <a:endParaRPr lang="en-US" sz="4000" b="1" dirty="0">
              <a:solidFill>
                <a:srgbClr val="42424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0" y="852434"/>
            <a:ext cx="12244388" cy="828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424242"/>
                </a:solidFill>
                <a:latin typeface="Helvetica" pitchFamily="34" charset="0"/>
              </a:rPr>
              <a:t>Code Snippets and </a:t>
            </a:r>
            <a:r>
              <a:rPr lang="en-US" sz="4000" b="1" dirty="0" smtClean="0">
                <a:solidFill>
                  <a:srgbClr val="3EC9CB"/>
                </a:solidFill>
                <a:latin typeface="Helvetica" pitchFamily="34" charset="0"/>
              </a:rPr>
              <a:t>$parameter</a:t>
            </a:r>
            <a:endParaRPr lang="en-US" sz="4000" b="1" dirty="0">
              <a:solidFill>
                <a:srgbClr val="3EC9CB"/>
              </a:solidFill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78581" y="2231590"/>
            <a:ext cx="12401550" cy="4702610"/>
          </a:xfrm>
          <a:prstGeom prst="rect">
            <a:avLst/>
          </a:prstGeom>
          <a:solidFill>
            <a:schemeClr val="bg1"/>
          </a:solidFill>
          <a:ln>
            <a:solidFill>
              <a:srgbClr val="3EC9C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0458" y="2499077"/>
            <a:ext cx="130270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150" dirty="0" err="1">
                <a:solidFill>
                  <a:srgbClr val="777777"/>
                </a:solidFill>
                <a:latin typeface="Andale Mono" pitchFamily="49" charset="0"/>
              </a:rPr>
              <a:t>var</a:t>
            </a:r>
            <a:r>
              <a:rPr lang="en-US" sz="2800" spc="-150" dirty="0">
                <a:solidFill>
                  <a:srgbClr val="777777"/>
                </a:solidFill>
                <a:latin typeface="Andale Mono" pitchFamily="49" charset="0"/>
              </a:rPr>
              <a:t> </a:t>
            </a:r>
            <a:r>
              <a:rPr lang="en-US" sz="2800" spc="-150" dirty="0" err="1">
                <a:solidFill>
                  <a:srgbClr val="777777"/>
                </a:solidFill>
                <a:latin typeface="Andale Mono" pitchFamily="49" charset="0"/>
              </a:rPr>
              <a:t>xhr</a:t>
            </a:r>
            <a:r>
              <a:rPr lang="en-US" sz="2800" spc="-150" dirty="0">
                <a:solidFill>
                  <a:srgbClr val="777777"/>
                </a:solidFill>
                <a:latin typeface="Andale Mono" pitchFamily="49" charset="0"/>
              </a:rPr>
              <a:t> = new </a:t>
            </a:r>
            <a:r>
              <a:rPr lang="en-US" sz="2800" spc="-150" dirty="0" err="1">
                <a:solidFill>
                  <a:srgbClr val="777777"/>
                </a:solidFill>
                <a:latin typeface="Andale Mono" pitchFamily="49" charset="0"/>
              </a:rPr>
              <a:t>XMLHttpRequest</a:t>
            </a:r>
            <a:r>
              <a:rPr lang="en-US" sz="2800" spc="-150" dirty="0">
                <a:solidFill>
                  <a:srgbClr val="777777"/>
                </a:solidFill>
                <a:latin typeface="Andale Mono" pitchFamily="49" charset="0"/>
              </a:rPr>
              <a:t>();</a:t>
            </a:r>
          </a:p>
          <a:p>
            <a:r>
              <a:rPr lang="en-US" sz="2800" spc="-150" dirty="0" smtClean="0">
                <a:solidFill>
                  <a:srgbClr val="777777"/>
                </a:solidFill>
                <a:latin typeface="Andale Mono" pitchFamily="49" charset="0"/>
              </a:rPr>
              <a:t>    </a:t>
            </a:r>
            <a:r>
              <a:rPr lang="en-US" sz="2800" spc="-150" dirty="0" err="1" smtClean="0">
                <a:solidFill>
                  <a:srgbClr val="777777"/>
                </a:solidFill>
                <a:latin typeface="Andale Mono" pitchFamily="49" charset="0"/>
              </a:rPr>
              <a:t>xhr.open</a:t>
            </a:r>
            <a:r>
              <a:rPr lang="en-US" sz="2800" spc="-150" dirty="0">
                <a:solidFill>
                  <a:srgbClr val="777777"/>
                </a:solidFill>
                <a:latin typeface="Andale Mono" pitchFamily="49" charset="0"/>
              </a:rPr>
              <a:t>("GET","</a:t>
            </a:r>
            <a:r>
              <a:rPr lang="en-US" sz="2800" spc="-150" dirty="0" err="1">
                <a:solidFill>
                  <a:srgbClr val="777777"/>
                </a:solidFill>
                <a:latin typeface="Andale Mono" pitchFamily="49" charset="0"/>
              </a:rPr>
              <a:t>json</a:t>
            </a:r>
            <a:r>
              <a:rPr lang="en-US" sz="2800" spc="-150" dirty="0">
                <a:solidFill>
                  <a:srgbClr val="777777"/>
                </a:solidFill>
                <a:latin typeface="Andale Mono" pitchFamily="49" charset="0"/>
              </a:rPr>
              <a:t>/</a:t>
            </a:r>
            <a:r>
              <a:rPr lang="en-US" sz="2800" spc="-150" dirty="0" err="1">
                <a:solidFill>
                  <a:srgbClr val="777777"/>
                </a:solidFill>
                <a:latin typeface="Andale Mono" pitchFamily="49" charset="0"/>
              </a:rPr>
              <a:t>catalog.json</a:t>
            </a:r>
            <a:r>
              <a:rPr lang="en-US" sz="2800" spc="-150" dirty="0">
                <a:solidFill>
                  <a:srgbClr val="777777"/>
                </a:solidFill>
                <a:latin typeface="Andale Mono" pitchFamily="49" charset="0"/>
              </a:rPr>
              <a:t>");</a:t>
            </a:r>
          </a:p>
          <a:p>
            <a:r>
              <a:rPr lang="en-US" sz="2800" spc="-150" dirty="0" smtClean="0">
                <a:solidFill>
                  <a:srgbClr val="777777"/>
                </a:solidFill>
                <a:latin typeface="Andale Mono" pitchFamily="49" charset="0"/>
              </a:rPr>
              <a:t>    </a:t>
            </a:r>
            <a:r>
              <a:rPr lang="en-US" sz="2800" spc="-150" dirty="0" err="1" smtClean="0">
                <a:solidFill>
                  <a:srgbClr val="777777"/>
                </a:solidFill>
                <a:latin typeface="Andale Mono" pitchFamily="49" charset="0"/>
              </a:rPr>
              <a:t>xhr.onload</a:t>
            </a:r>
            <a:r>
              <a:rPr lang="en-US" sz="2800" spc="-150" dirty="0" smtClean="0">
                <a:solidFill>
                  <a:srgbClr val="777777"/>
                </a:solidFill>
                <a:latin typeface="Andale Mono" pitchFamily="49" charset="0"/>
              </a:rPr>
              <a:t> </a:t>
            </a:r>
            <a:r>
              <a:rPr lang="en-US" sz="2800" spc="-150" dirty="0">
                <a:solidFill>
                  <a:srgbClr val="777777"/>
                </a:solidFill>
                <a:latin typeface="Andale Mono" pitchFamily="49" charset="0"/>
              </a:rPr>
              <a:t>= function(){</a:t>
            </a:r>
          </a:p>
          <a:p>
            <a:r>
              <a:rPr lang="en-US" sz="2800" spc="-150" dirty="0" smtClean="0">
                <a:solidFill>
                  <a:srgbClr val="777777"/>
                </a:solidFill>
                <a:latin typeface="Andale Mono" pitchFamily="49" charset="0"/>
              </a:rPr>
              <a:t>        </a:t>
            </a:r>
            <a:r>
              <a:rPr lang="en-US" sz="2800" spc="-150" dirty="0" err="1" smtClean="0">
                <a:solidFill>
                  <a:srgbClr val="777777"/>
                </a:solidFill>
                <a:latin typeface="Andale Mono" pitchFamily="49" charset="0"/>
              </a:rPr>
              <a:t>var</a:t>
            </a:r>
            <a:r>
              <a:rPr lang="en-US" sz="2800" spc="-150" dirty="0" smtClean="0">
                <a:solidFill>
                  <a:srgbClr val="777777"/>
                </a:solidFill>
                <a:latin typeface="Andale Mono" pitchFamily="49" charset="0"/>
              </a:rPr>
              <a:t> </a:t>
            </a:r>
            <a:r>
              <a:rPr lang="en-US" sz="2800" spc="-150" dirty="0" err="1">
                <a:solidFill>
                  <a:srgbClr val="777777"/>
                </a:solidFill>
                <a:latin typeface="Andale Mono" pitchFamily="49" charset="0"/>
              </a:rPr>
              <a:t>JSONData</a:t>
            </a:r>
            <a:r>
              <a:rPr lang="en-US" sz="2800" spc="-150" dirty="0">
                <a:solidFill>
                  <a:srgbClr val="777777"/>
                </a:solidFill>
                <a:latin typeface="Andale Mono" pitchFamily="49" charset="0"/>
              </a:rPr>
              <a:t> = </a:t>
            </a:r>
            <a:r>
              <a:rPr lang="en-US" sz="2800" spc="-150" dirty="0" err="1">
                <a:solidFill>
                  <a:srgbClr val="777777"/>
                </a:solidFill>
                <a:latin typeface="Andale Mono" pitchFamily="49" charset="0"/>
              </a:rPr>
              <a:t>JSON.parse</a:t>
            </a:r>
            <a:r>
              <a:rPr lang="en-US" sz="2800" spc="-150" dirty="0">
                <a:solidFill>
                  <a:srgbClr val="777777"/>
                </a:solidFill>
                <a:latin typeface="Andale Mono" pitchFamily="49" charset="0"/>
              </a:rPr>
              <a:t>(</a:t>
            </a:r>
            <a:r>
              <a:rPr lang="en-US" sz="2800" spc="-150" dirty="0" err="1">
                <a:solidFill>
                  <a:srgbClr val="777777"/>
                </a:solidFill>
                <a:latin typeface="Andale Mono" pitchFamily="49" charset="0"/>
              </a:rPr>
              <a:t>xhr.response</a:t>
            </a:r>
            <a:r>
              <a:rPr lang="en-US" sz="2800" spc="-150" dirty="0">
                <a:solidFill>
                  <a:srgbClr val="777777"/>
                </a:solidFill>
                <a:latin typeface="Andale Mono" pitchFamily="49" charset="0"/>
              </a:rPr>
              <a:t>);</a:t>
            </a:r>
          </a:p>
          <a:p>
            <a:r>
              <a:rPr lang="en-US" sz="2800" spc="-150" dirty="0" smtClean="0">
                <a:solidFill>
                  <a:srgbClr val="777777"/>
                </a:solidFill>
                <a:latin typeface="Andale Mono" pitchFamily="49" charset="0"/>
              </a:rPr>
              <a:t>        //</a:t>
            </a:r>
            <a:r>
              <a:rPr lang="en-US" sz="2800" spc="-150" dirty="0">
                <a:solidFill>
                  <a:srgbClr val="777777"/>
                </a:solidFill>
                <a:latin typeface="Andale Mono" pitchFamily="49" charset="0"/>
              </a:rPr>
              <a:t>Loop over the </a:t>
            </a:r>
            <a:r>
              <a:rPr lang="en-US" sz="2800" spc="-150" dirty="0" err="1">
                <a:solidFill>
                  <a:srgbClr val="777777"/>
                </a:solidFill>
                <a:latin typeface="Andale Mono" pitchFamily="49" charset="0"/>
              </a:rPr>
              <a:t>JSONData</a:t>
            </a:r>
            <a:r>
              <a:rPr lang="en-US" sz="2800" spc="-150" dirty="0">
                <a:solidFill>
                  <a:srgbClr val="777777"/>
                </a:solidFill>
                <a:latin typeface="Andale Mono" pitchFamily="49" charset="0"/>
              </a:rPr>
              <a:t> array to use the contents </a:t>
            </a:r>
          </a:p>
          <a:p>
            <a:r>
              <a:rPr lang="en-US" sz="2800" spc="-150" dirty="0" smtClean="0">
                <a:solidFill>
                  <a:srgbClr val="777777"/>
                </a:solidFill>
                <a:latin typeface="Andale Mono" pitchFamily="49" charset="0"/>
              </a:rPr>
              <a:t>    }</a:t>
            </a:r>
            <a:endParaRPr lang="en-US" sz="2800" spc="-150" dirty="0">
              <a:solidFill>
                <a:srgbClr val="777777"/>
              </a:solidFill>
              <a:latin typeface="Andale Mono" pitchFamily="49" charset="0"/>
            </a:endParaRPr>
          </a:p>
          <a:p>
            <a:r>
              <a:rPr lang="en-US" sz="2800" spc="-150" dirty="0" smtClean="0">
                <a:solidFill>
                  <a:srgbClr val="777777"/>
                </a:solidFill>
                <a:latin typeface="Andale Mono" pitchFamily="49" charset="0"/>
              </a:rPr>
              <a:t>    </a:t>
            </a:r>
            <a:r>
              <a:rPr lang="en-US" sz="2800" spc="-150" dirty="0" err="1" smtClean="0">
                <a:solidFill>
                  <a:srgbClr val="777777"/>
                </a:solidFill>
                <a:latin typeface="Andale Mono" pitchFamily="49" charset="0"/>
              </a:rPr>
              <a:t>xhr.send</a:t>
            </a:r>
            <a:r>
              <a:rPr lang="en-US" sz="2800" spc="-150" dirty="0">
                <a:solidFill>
                  <a:srgbClr val="777777"/>
                </a:solidFill>
                <a:latin typeface="Andale Mono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941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0" y="852434"/>
            <a:ext cx="12244388" cy="828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424242"/>
                </a:solidFill>
                <a:latin typeface="Helvetica" pitchFamily="34" charset="0"/>
              </a:rPr>
              <a:t>Short Code Snippets</a:t>
            </a:r>
            <a:endParaRPr lang="en-US" sz="4000" b="1" dirty="0">
              <a:solidFill>
                <a:srgbClr val="424242"/>
              </a:solidFill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78581" y="2231590"/>
            <a:ext cx="12401550" cy="2730935"/>
          </a:xfrm>
          <a:prstGeom prst="rect">
            <a:avLst/>
          </a:prstGeom>
          <a:solidFill>
            <a:schemeClr val="bg1"/>
          </a:solidFill>
          <a:ln>
            <a:solidFill>
              <a:srgbClr val="3EC9C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0458" y="2904559"/>
            <a:ext cx="130270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300" dirty="0">
                <a:solidFill>
                  <a:srgbClr val="777777"/>
                </a:solidFill>
                <a:latin typeface="Andale Mono" pitchFamily="49" charset="0"/>
              </a:rPr>
              <a:t>$.</a:t>
            </a:r>
            <a:r>
              <a:rPr lang="en-US" sz="2800" spc="-300" dirty="0" err="1">
                <a:solidFill>
                  <a:srgbClr val="777777"/>
                </a:solidFill>
                <a:latin typeface="Andale Mono" pitchFamily="49" charset="0"/>
              </a:rPr>
              <a:t>getJSON</a:t>
            </a:r>
            <a:r>
              <a:rPr lang="en-US" sz="2800" spc="-300" dirty="0">
                <a:solidFill>
                  <a:srgbClr val="777777"/>
                </a:solidFill>
                <a:latin typeface="Andale Mono" pitchFamily="49" charset="0"/>
              </a:rPr>
              <a:t>(“</a:t>
            </a:r>
            <a:r>
              <a:rPr lang="en-US" sz="2800" spc="-300" dirty="0" err="1">
                <a:solidFill>
                  <a:srgbClr val="777777"/>
                </a:solidFill>
                <a:latin typeface="Andale Mono" pitchFamily="49" charset="0"/>
              </a:rPr>
              <a:t>content.json</a:t>
            </a:r>
            <a:r>
              <a:rPr lang="en-US" sz="2800" spc="-300" dirty="0">
                <a:solidFill>
                  <a:srgbClr val="777777"/>
                </a:solidFill>
                <a:latin typeface="Andale Mono" pitchFamily="49" charset="0"/>
              </a:rPr>
              <a:t>”, function(response, status, </a:t>
            </a:r>
            <a:r>
              <a:rPr lang="en-US" sz="2800" spc="-300" dirty="0" err="1">
                <a:solidFill>
                  <a:srgbClr val="777777"/>
                </a:solidFill>
                <a:latin typeface="Andale Mono" pitchFamily="49" charset="0"/>
              </a:rPr>
              <a:t>xhr</a:t>
            </a:r>
            <a:r>
              <a:rPr lang="en-US" sz="2800" spc="-300" dirty="0">
                <a:solidFill>
                  <a:srgbClr val="777777"/>
                </a:solidFill>
                <a:latin typeface="Andale Mono" pitchFamily="49" charset="0"/>
              </a:rPr>
              <a:t>){</a:t>
            </a:r>
            <a:br>
              <a:rPr lang="en-US" sz="2800" spc="-300" dirty="0">
                <a:solidFill>
                  <a:srgbClr val="777777"/>
                </a:solidFill>
                <a:latin typeface="Andale Mono" pitchFamily="49" charset="0"/>
              </a:rPr>
            </a:br>
            <a:r>
              <a:rPr lang="en-US" sz="2800" spc="-300" dirty="0">
                <a:solidFill>
                  <a:srgbClr val="777777"/>
                </a:solidFill>
                <a:latin typeface="Andale Mono" pitchFamily="49" charset="0"/>
              </a:rPr>
              <a:t>	// This will be executed once the content is loaded using AJAX</a:t>
            </a:r>
            <a:br>
              <a:rPr lang="en-US" sz="2800" spc="-300" dirty="0">
                <a:solidFill>
                  <a:srgbClr val="777777"/>
                </a:solidFill>
                <a:latin typeface="Andale Mono" pitchFamily="49" charset="0"/>
              </a:rPr>
            </a:br>
            <a:r>
              <a:rPr lang="en-US" sz="2800" spc="-300" dirty="0">
                <a:solidFill>
                  <a:srgbClr val="777777"/>
                </a:solidFill>
                <a:latin typeface="Andale Mono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245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6675" y="4095750"/>
            <a:ext cx="12401550" cy="1974850"/>
          </a:xfrm>
          <a:prstGeom prst="rect">
            <a:avLst/>
          </a:prstGeom>
          <a:solidFill>
            <a:schemeClr val="bg1"/>
          </a:solidFill>
          <a:ln>
            <a:solidFill>
              <a:srgbClr val="3EC9C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4734" y="160312"/>
            <a:ext cx="148066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Helvetica" pitchFamily="34" charset="0"/>
              </a:rPr>
              <a:t>Course Title</a:t>
            </a:r>
            <a:endParaRPr lang="en-US" sz="175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5217" y="4354700"/>
            <a:ext cx="11437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pc="-150" dirty="0">
                <a:solidFill>
                  <a:srgbClr val="777777"/>
                </a:solidFill>
                <a:latin typeface="Andale Mono" pitchFamily="49" charset="0"/>
              </a:rPr>
              <a:t>$(&lt;selector</a:t>
            </a:r>
            <a:r>
              <a:rPr lang="en-US" sz="3000" spc="-150" dirty="0" smtClean="0">
                <a:solidFill>
                  <a:srgbClr val="777777"/>
                </a:solidFill>
                <a:latin typeface="Andale Mono" pitchFamily="49" charset="0"/>
              </a:rPr>
              <a:t>&gt;).</a:t>
            </a:r>
            <a:r>
              <a:rPr lang="en-US" sz="3000" spc="-150" dirty="0" err="1" smtClean="0">
                <a:solidFill>
                  <a:srgbClr val="777777"/>
                </a:solidFill>
                <a:latin typeface="Andale Mono" pitchFamily="49" charset="0"/>
              </a:rPr>
              <a:t>fadeIn</a:t>
            </a:r>
            <a:r>
              <a:rPr lang="en-US" sz="3000" spc="-150" dirty="0" smtClean="0">
                <a:solidFill>
                  <a:srgbClr val="777777"/>
                </a:solidFill>
                <a:latin typeface="Andale Mono" pitchFamily="49" charset="0"/>
              </a:rPr>
              <a:t>(2000, function(){</a:t>
            </a:r>
          </a:p>
          <a:p>
            <a:r>
              <a:rPr lang="en-US" sz="3000" spc="-150" dirty="0" smtClean="0">
                <a:solidFill>
                  <a:srgbClr val="777777"/>
                </a:solidFill>
                <a:latin typeface="Andale Mono" pitchFamily="49" charset="0"/>
              </a:rPr>
              <a:t>	// This is executed when the </a:t>
            </a:r>
            <a:r>
              <a:rPr lang="en-US" sz="3000" spc="-150" dirty="0" err="1" smtClean="0">
                <a:solidFill>
                  <a:srgbClr val="777777"/>
                </a:solidFill>
                <a:latin typeface="Andale Mono" pitchFamily="49" charset="0"/>
              </a:rPr>
              <a:t>fadeIn</a:t>
            </a:r>
            <a:r>
              <a:rPr lang="en-US" sz="3000" spc="-150" dirty="0" smtClean="0">
                <a:solidFill>
                  <a:srgbClr val="777777"/>
                </a:solidFill>
                <a:latin typeface="Andale Mono" pitchFamily="49" charset="0"/>
              </a:rPr>
              <a:t> animation ends.</a:t>
            </a:r>
          </a:p>
          <a:p>
            <a:r>
              <a:rPr lang="en-US" sz="3000" spc="-150" dirty="0" smtClean="0">
                <a:solidFill>
                  <a:srgbClr val="777777"/>
                </a:solidFill>
                <a:latin typeface="Andale Mono" pitchFamily="49" charset="0"/>
              </a:rPr>
              <a:t>});</a:t>
            </a:r>
            <a:endParaRPr lang="en-US" sz="3000" spc="-150" dirty="0">
              <a:solidFill>
                <a:srgbClr val="777777"/>
              </a:solidFill>
              <a:latin typeface="Andale Mono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21956" y="2676135"/>
            <a:ext cx="3800474" cy="1000125"/>
          </a:xfrm>
          <a:prstGeom prst="rect">
            <a:avLst/>
          </a:prstGeom>
          <a:solidFill>
            <a:srgbClr val="3EC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B97C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21956" y="2760173"/>
            <a:ext cx="3800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" pitchFamily="34" charset="0"/>
              </a:rPr>
              <a:t>Commenting on a specific point of the code</a:t>
            </a:r>
            <a:endParaRPr lang="en-US" sz="24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5967953" y="3654618"/>
            <a:ext cx="308482" cy="272369"/>
          </a:xfrm>
          <a:prstGeom prst="triangle">
            <a:avLst/>
          </a:prstGeom>
          <a:solidFill>
            <a:srgbClr val="3EC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977304"/>
            <a:ext cx="122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424242"/>
                </a:solidFill>
                <a:latin typeface="Helvetica" pitchFamily="34" charset="0"/>
              </a:rPr>
              <a:t>Commenting on Code</a:t>
            </a:r>
            <a:endParaRPr lang="en-US" sz="4000" b="1" dirty="0">
              <a:solidFill>
                <a:srgbClr val="42424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5379</TotalTime>
  <Words>614</Words>
  <Application>Microsoft Office PowerPoint</Application>
  <PresentationFormat>Custom</PresentationFormat>
  <Paragraphs>127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Learnable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Wass</dc:creator>
  <cp:lastModifiedBy>user</cp:lastModifiedBy>
  <cp:revision>248</cp:revision>
  <dcterms:created xsi:type="dcterms:W3CDTF">2014-06-24T23:33:24Z</dcterms:created>
  <dcterms:modified xsi:type="dcterms:W3CDTF">2016-01-09T23:29:49Z</dcterms:modified>
</cp:coreProperties>
</file>