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HK Grotesk Bold" charset="1" panose="00000800000000000000"/>
      <p:regular r:id="rId41"/>
    </p:embeddedFont>
    <p:embeddedFont>
      <p:font typeface="HK Grotesk Medium" charset="1" panose="00000600000000000000"/>
      <p:regular r:id="rId42"/>
    </p:embeddedFont>
    <p:embeddedFont>
      <p:font typeface="Decalotype Bold" charset="1" panose="00000800000000000000"/>
      <p:regular r:id="rId43"/>
    </p:embeddedFont>
    <p:embeddedFont>
      <p:font typeface="Open Sans" charset="1" panose="00000000000000000000"/>
      <p:regular r:id="rId44"/>
    </p:embeddedFont>
    <p:embeddedFont>
      <p:font typeface="Public Sans" charset="1" panose="00000000000000000000"/>
      <p:regular r:id="rId45"/>
    </p:embeddedFont>
    <p:embeddedFont>
      <p:font typeface="Open Sans Bold" charset="1" panose="00000000000000000000"/>
      <p:regular r:id="rId46"/>
    </p:embeddedFont>
    <p:embeddedFont>
      <p:font typeface="Public Sans Bold" charset="1" panose="0000000000000000000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2492414">
            <a:off x="6361852" y="-357801"/>
            <a:ext cx="15444668" cy="13210026"/>
            <a:chOff x="0" y="0"/>
            <a:chExt cx="4067731" cy="3479184"/>
          </a:xfrm>
        </p:grpSpPr>
        <p:sp>
          <p:nvSpPr>
            <p:cNvPr name="Freeform 3" id="3"/>
            <p:cNvSpPr/>
            <p:nvPr/>
          </p:nvSpPr>
          <p:spPr>
            <a:xfrm flipH="false" flipV="false" rot="0">
              <a:off x="0" y="0"/>
              <a:ext cx="4067732" cy="3479184"/>
            </a:xfrm>
            <a:custGeom>
              <a:avLst/>
              <a:gdLst/>
              <a:ahLst/>
              <a:cxnLst/>
              <a:rect r="r" b="b" t="t" l="l"/>
              <a:pathLst>
                <a:path h="3479184" w="4067732">
                  <a:moveTo>
                    <a:pt x="0" y="0"/>
                  </a:moveTo>
                  <a:lnTo>
                    <a:pt x="4067732" y="0"/>
                  </a:lnTo>
                  <a:lnTo>
                    <a:pt x="4067732" y="3479184"/>
                  </a:lnTo>
                  <a:lnTo>
                    <a:pt x="0" y="3479184"/>
                  </a:lnTo>
                  <a:close/>
                </a:path>
              </a:pathLst>
            </a:custGeom>
            <a:solidFill>
              <a:srgbClr val="050A30"/>
            </a:solidFill>
          </p:spPr>
        </p:sp>
        <p:sp>
          <p:nvSpPr>
            <p:cNvPr name="TextBox 4" id="4"/>
            <p:cNvSpPr txBox="true"/>
            <p:nvPr/>
          </p:nvSpPr>
          <p:spPr>
            <a:xfrm>
              <a:off x="0" y="-38100"/>
              <a:ext cx="4067731" cy="3517284"/>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665855">
            <a:off x="-6435944" y="884359"/>
            <a:ext cx="13912087" cy="12173076"/>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4F6FC"/>
            </a:solidFill>
          </p:spPr>
        </p:sp>
        <p:sp>
          <p:nvSpPr>
            <p:cNvPr name="TextBox 7" id="7"/>
            <p:cNvSpPr txBox="true"/>
            <p:nvPr/>
          </p:nvSpPr>
          <p:spPr>
            <a:xfrm>
              <a:off x="127000" y="292100"/>
              <a:ext cx="558800" cy="368300"/>
            </a:xfrm>
            <a:prstGeom prst="rect">
              <a:avLst/>
            </a:prstGeom>
          </p:spPr>
          <p:txBody>
            <a:bodyPr anchor="ctr" rtlCol="false" tIns="50800" lIns="50800" bIns="50800" rIns="50800"/>
            <a:lstStyle/>
            <a:p>
              <a:pPr algn="ctr">
                <a:lnSpc>
                  <a:spcPts val="2100"/>
                </a:lnSpc>
              </a:pPr>
            </a:p>
          </p:txBody>
        </p:sp>
      </p:grpSp>
      <p:sp>
        <p:nvSpPr>
          <p:cNvPr name="AutoShape 8" id="8"/>
          <p:cNvSpPr/>
          <p:nvPr/>
        </p:nvSpPr>
        <p:spPr>
          <a:xfrm flipV="true">
            <a:off x="6686155" y="6266262"/>
            <a:ext cx="11526833" cy="0"/>
          </a:xfrm>
          <a:prstGeom prst="line">
            <a:avLst/>
          </a:prstGeom>
          <a:ln cap="flat" w="38100">
            <a:solidFill>
              <a:srgbClr val="F4F6FC"/>
            </a:solidFill>
            <a:prstDash val="solid"/>
            <a:headEnd type="none" len="sm" w="sm"/>
            <a:tailEnd type="arrow" len="sm" w="med"/>
          </a:ln>
        </p:spPr>
      </p:sp>
      <p:sp>
        <p:nvSpPr>
          <p:cNvPr name="TextBox 9" id="9"/>
          <p:cNvSpPr txBox="true"/>
          <p:nvPr/>
        </p:nvSpPr>
        <p:spPr>
          <a:xfrm rot="0">
            <a:off x="5744528" y="4763680"/>
            <a:ext cx="12468460" cy="1235882"/>
          </a:xfrm>
          <a:prstGeom prst="rect">
            <a:avLst/>
          </a:prstGeom>
        </p:spPr>
        <p:txBody>
          <a:bodyPr anchor="t" rtlCol="false" tIns="0" lIns="0" bIns="0" rIns="0">
            <a:spAutoFit/>
          </a:bodyPr>
          <a:lstStyle/>
          <a:p>
            <a:pPr algn="ctr" marL="0" indent="0" lvl="0">
              <a:lnSpc>
                <a:spcPts val="9281"/>
              </a:lnSpc>
            </a:pPr>
            <a:r>
              <a:rPr lang="en-US" sz="9281">
                <a:solidFill>
                  <a:srgbClr val="5CB6F9"/>
                </a:solidFill>
                <a:latin typeface="HK Grotesk Bold"/>
                <a:ea typeface="HK Grotesk Bold"/>
                <a:cs typeface="HK Grotesk Bold"/>
                <a:sym typeface="HK Grotesk Bold"/>
              </a:rPr>
              <a:t>ML Car Price Prediction</a:t>
            </a:r>
          </a:p>
        </p:txBody>
      </p:sp>
      <p:sp>
        <p:nvSpPr>
          <p:cNvPr name="TextBox 10" id="10"/>
          <p:cNvSpPr txBox="true"/>
          <p:nvPr/>
        </p:nvSpPr>
        <p:spPr>
          <a:xfrm rot="0">
            <a:off x="0" y="8653430"/>
            <a:ext cx="6104550" cy="604870"/>
          </a:xfrm>
          <a:prstGeom prst="rect">
            <a:avLst/>
          </a:prstGeom>
        </p:spPr>
        <p:txBody>
          <a:bodyPr anchor="t" rtlCol="false" tIns="0" lIns="0" bIns="0" rIns="0">
            <a:spAutoFit/>
          </a:bodyPr>
          <a:lstStyle/>
          <a:p>
            <a:pPr algn="r">
              <a:lnSpc>
                <a:spcPts val="4985"/>
              </a:lnSpc>
            </a:pPr>
            <a:r>
              <a:rPr lang="en-US" sz="3561" spc="284">
                <a:solidFill>
                  <a:srgbClr val="050A30"/>
                </a:solidFill>
                <a:latin typeface="HK Grotesk Bold"/>
                <a:ea typeface="HK Grotesk Bold"/>
                <a:cs typeface="HK Grotesk Bold"/>
                <a:sym typeface="HK Grotesk Bold"/>
              </a:rPr>
              <a:t>PRESENTED BY: GROUP 2 </a:t>
            </a:r>
          </a:p>
        </p:txBody>
      </p:sp>
      <p:sp>
        <p:nvSpPr>
          <p:cNvPr name="TextBox 11" id="11"/>
          <p:cNvSpPr txBox="true"/>
          <p:nvPr/>
        </p:nvSpPr>
        <p:spPr>
          <a:xfrm rot="0">
            <a:off x="7918289" y="6606236"/>
            <a:ext cx="8686638" cy="2555240"/>
          </a:xfrm>
          <a:prstGeom prst="rect">
            <a:avLst/>
          </a:prstGeom>
        </p:spPr>
        <p:txBody>
          <a:bodyPr anchor="t" rtlCol="false" tIns="0" lIns="0" bIns="0" rIns="0">
            <a:spAutoFit/>
          </a:bodyPr>
          <a:lstStyle/>
          <a:p>
            <a:pPr algn="ctr">
              <a:lnSpc>
                <a:spcPts val="4059"/>
              </a:lnSpc>
            </a:pPr>
            <a:r>
              <a:rPr lang="en-US" sz="2899">
                <a:solidFill>
                  <a:srgbClr val="F4F6FC"/>
                </a:solidFill>
                <a:latin typeface="HK Grotesk Medium"/>
                <a:ea typeface="HK Grotesk Medium"/>
                <a:cs typeface="HK Grotesk Medium"/>
                <a:sym typeface="HK Grotesk Medium"/>
              </a:rPr>
              <a:t>Members:</a:t>
            </a:r>
          </a:p>
          <a:p>
            <a:pPr algn="just" marL="626109" indent="-313054" lvl="1">
              <a:lnSpc>
                <a:spcPts val="4059"/>
              </a:lnSpc>
              <a:buFont typeface="Arial"/>
              <a:buChar char="•"/>
            </a:pPr>
            <a:r>
              <a:rPr lang="en-US" sz="2899" spc="231">
                <a:solidFill>
                  <a:srgbClr val="F4F6FC"/>
                </a:solidFill>
                <a:latin typeface="HK Grotesk Bold"/>
                <a:ea typeface="HK Grotesk Bold"/>
                <a:cs typeface="HK Grotesk Bold"/>
                <a:sym typeface="HK Grotesk Bold"/>
              </a:rPr>
              <a:t>RAYA HARISH (WX2EE50531)</a:t>
            </a:r>
          </a:p>
          <a:p>
            <a:pPr algn="just" marL="626109" indent="-313054" lvl="1">
              <a:lnSpc>
                <a:spcPts val="4059"/>
              </a:lnSpc>
              <a:buFont typeface="Arial"/>
              <a:buChar char="•"/>
            </a:pPr>
            <a:r>
              <a:rPr lang="en-US" sz="2899" spc="231">
                <a:solidFill>
                  <a:srgbClr val="F4F6FC"/>
                </a:solidFill>
                <a:latin typeface="HK Grotesk Bold"/>
                <a:ea typeface="HK Grotesk Bold"/>
                <a:cs typeface="HK Grotesk Bold"/>
                <a:sym typeface="HK Grotesk Bold"/>
              </a:rPr>
              <a:t>ANANNYA SINGH (3NJZ6RGL7W)</a:t>
            </a:r>
          </a:p>
          <a:p>
            <a:pPr algn="just" marL="626109" indent="-313054" lvl="1">
              <a:lnSpc>
                <a:spcPts val="4059"/>
              </a:lnSpc>
              <a:buFont typeface="Arial"/>
              <a:buChar char="•"/>
            </a:pPr>
            <a:r>
              <a:rPr lang="en-US" sz="2899" spc="231">
                <a:solidFill>
                  <a:srgbClr val="F4F6FC"/>
                </a:solidFill>
                <a:latin typeface="HK Grotesk Bold"/>
                <a:ea typeface="HK Grotesk Bold"/>
                <a:cs typeface="HK Grotesk Bold"/>
                <a:sym typeface="HK Grotesk Bold"/>
              </a:rPr>
              <a:t>PAVAN JACOB ABRAHAM (0VJK2O7W3P)</a:t>
            </a:r>
          </a:p>
          <a:p>
            <a:pPr algn="just" marL="626109" indent="-313054" lvl="1">
              <a:lnSpc>
                <a:spcPts val="4059"/>
              </a:lnSpc>
              <a:buFont typeface="Arial"/>
              <a:buChar char="•"/>
            </a:pPr>
            <a:r>
              <a:rPr lang="en-US" sz="2899" spc="231">
                <a:solidFill>
                  <a:srgbClr val="F4F6FC"/>
                </a:solidFill>
                <a:latin typeface="HK Grotesk Bold"/>
                <a:ea typeface="HK Grotesk Bold"/>
                <a:cs typeface="HK Grotesk Bold"/>
                <a:sym typeface="HK Grotesk Bold"/>
              </a:rPr>
              <a:t>ANMOL GUPTA (6Q2YCTLSMW)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88203" y="1398330"/>
            <a:ext cx="11470444" cy="7859970"/>
          </a:xfrm>
          <a:custGeom>
            <a:avLst/>
            <a:gdLst/>
            <a:ahLst/>
            <a:cxnLst/>
            <a:rect r="r" b="b" t="t" l="l"/>
            <a:pathLst>
              <a:path h="7859970" w="11470444">
                <a:moveTo>
                  <a:pt x="0" y="0"/>
                </a:moveTo>
                <a:lnTo>
                  <a:pt x="11470444" y="0"/>
                </a:lnTo>
                <a:lnTo>
                  <a:pt x="11470444" y="7859970"/>
                </a:lnTo>
                <a:lnTo>
                  <a:pt x="0" y="7859970"/>
                </a:lnTo>
                <a:lnTo>
                  <a:pt x="0" y="0"/>
                </a:lnTo>
                <a:close/>
              </a:path>
            </a:pathLst>
          </a:custGeom>
          <a:blipFill>
            <a:blip r:embed="rId2"/>
            <a:stretch>
              <a:fillRect l="0" t="0" r="0" b="0"/>
            </a:stretch>
          </a:blipFill>
        </p:spPr>
      </p:sp>
      <p:sp>
        <p:nvSpPr>
          <p:cNvPr name="TextBox 3" id="3"/>
          <p:cNvSpPr txBox="true"/>
          <p:nvPr/>
        </p:nvSpPr>
        <p:spPr>
          <a:xfrm rot="0">
            <a:off x="239321" y="-9525"/>
            <a:ext cx="17919326" cy="12287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191919"/>
                </a:solidFill>
                <a:latin typeface="Decalotype Bold"/>
                <a:ea typeface="Decalotype Bold"/>
                <a:cs typeface="Decalotype Bold"/>
                <a:sym typeface="Decalotype Bold"/>
              </a:rPr>
              <a:t>Check the linear relationship between the dependent variable "Price" and the numerical independent variables</a:t>
            </a:r>
          </a:p>
        </p:txBody>
      </p:sp>
      <p:sp>
        <p:nvSpPr>
          <p:cNvPr name="TextBox 4" id="4"/>
          <p:cNvSpPr txBox="true"/>
          <p:nvPr/>
        </p:nvSpPr>
        <p:spPr>
          <a:xfrm rot="0">
            <a:off x="239321" y="3103360"/>
            <a:ext cx="6535723" cy="4886325"/>
          </a:xfrm>
          <a:prstGeom prst="rect">
            <a:avLst/>
          </a:prstGeom>
        </p:spPr>
        <p:txBody>
          <a:bodyPr anchor="t" rtlCol="false" tIns="0" lIns="0" bIns="0" rIns="0">
            <a:spAutoFit/>
          </a:bodyPr>
          <a:lstStyle/>
          <a:p>
            <a:pPr algn="l">
              <a:lnSpc>
                <a:spcPts val="4320"/>
              </a:lnSpc>
            </a:pPr>
            <a:r>
              <a:rPr lang="en-US" sz="3600">
                <a:solidFill>
                  <a:srgbClr val="191919"/>
                </a:solidFill>
                <a:latin typeface="Open Sans"/>
                <a:ea typeface="Open Sans"/>
                <a:cs typeface="Open Sans"/>
                <a:sym typeface="Open Sans"/>
              </a:rPr>
              <a:t>1.Higher car prices correlate positively with horsepower, engine size, curb weight, and wheelbase</a:t>
            </a:r>
          </a:p>
          <a:p>
            <a:pPr algn="l" marL="0" indent="0" lvl="0">
              <a:lnSpc>
                <a:spcPts val="4320"/>
              </a:lnSpc>
              <a:spcBef>
                <a:spcPct val="0"/>
              </a:spcBef>
            </a:pPr>
            <a:r>
              <a:rPr lang="en-US" sz="3600">
                <a:solidFill>
                  <a:srgbClr val="191919"/>
                </a:solidFill>
                <a:latin typeface="Open Sans"/>
                <a:ea typeface="Open Sans"/>
                <a:cs typeface="Open Sans"/>
                <a:sym typeface="Open Sans"/>
              </a:rPr>
              <a:t>2.Negatively correlating with city and highway MPG; car width correlates with car length, and bore ratio with stroke length.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15696"/>
            <a:ext cx="11755948" cy="8055608"/>
          </a:xfrm>
          <a:custGeom>
            <a:avLst/>
            <a:gdLst/>
            <a:ahLst/>
            <a:cxnLst/>
            <a:rect r="r" b="b" t="t" l="l"/>
            <a:pathLst>
              <a:path h="8055608" w="11755948">
                <a:moveTo>
                  <a:pt x="0" y="0"/>
                </a:moveTo>
                <a:lnTo>
                  <a:pt x="11755948" y="0"/>
                </a:lnTo>
                <a:lnTo>
                  <a:pt x="11755948" y="8055608"/>
                </a:lnTo>
                <a:lnTo>
                  <a:pt x="0" y="8055608"/>
                </a:lnTo>
                <a:lnTo>
                  <a:pt x="0" y="0"/>
                </a:lnTo>
                <a:close/>
              </a:path>
            </a:pathLst>
          </a:custGeom>
          <a:blipFill>
            <a:blip r:embed="rId2"/>
            <a:stretch>
              <a:fillRect l="0" t="0" r="0" b="0"/>
            </a:stretch>
          </a:blipFill>
        </p:spPr>
      </p:sp>
      <p:sp>
        <p:nvSpPr>
          <p:cNvPr name="TextBox 3" id="3"/>
          <p:cNvSpPr txBox="true"/>
          <p:nvPr/>
        </p:nvSpPr>
        <p:spPr>
          <a:xfrm rot="0">
            <a:off x="0" y="-76200"/>
            <a:ext cx="18288000" cy="662942"/>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Decalotype Bold"/>
                <a:ea typeface="Decalotype Bold"/>
                <a:cs typeface="Decalotype Bold"/>
                <a:sym typeface="Decalotype Bold"/>
              </a:rPr>
              <a:t>Checking the multicollinearity between the correlated independent variables above and Price</a:t>
            </a:r>
          </a:p>
        </p:txBody>
      </p:sp>
      <p:sp>
        <p:nvSpPr>
          <p:cNvPr name="TextBox 4" id="4"/>
          <p:cNvSpPr txBox="true"/>
          <p:nvPr/>
        </p:nvSpPr>
        <p:spPr>
          <a:xfrm rot="0">
            <a:off x="12033146" y="4286907"/>
            <a:ext cx="5872949" cy="2527936"/>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a:ea typeface="Open Sans"/>
                <a:cs typeface="Open Sans"/>
                <a:sym typeface="Open Sans"/>
              </a:rPr>
              <a:t>CarWidth, Carlength, Curb Weight and Engine Size has strong multicollinearity with Box_Cox_Price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21777"/>
            <a:ext cx="8610432" cy="5562367"/>
          </a:xfrm>
          <a:custGeom>
            <a:avLst/>
            <a:gdLst/>
            <a:ahLst/>
            <a:cxnLst/>
            <a:rect r="r" b="b" t="t" l="l"/>
            <a:pathLst>
              <a:path h="5562367" w="8610432">
                <a:moveTo>
                  <a:pt x="0" y="0"/>
                </a:moveTo>
                <a:lnTo>
                  <a:pt x="8610432" y="0"/>
                </a:lnTo>
                <a:lnTo>
                  <a:pt x="8610432" y="5562367"/>
                </a:lnTo>
                <a:lnTo>
                  <a:pt x="0" y="5562367"/>
                </a:lnTo>
                <a:lnTo>
                  <a:pt x="0" y="0"/>
                </a:lnTo>
                <a:close/>
              </a:path>
            </a:pathLst>
          </a:custGeom>
          <a:blipFill>
            <a:blip r:embed="rId2"/>
            <a:stretch>
              <a:fillRect l="0" t="0" r="0" b="0"/>
            </a:stretch>
          </a:blipFill>
        </p:spPr>
      </p:sp>
      <p:sp>
        <p:nvSpPr>
          <p:cNvPr name="TextBox 3" id="3"/>
          <p:cNvSpPr txBox="true"/>
          <p:nvPr/>
        </p:nvSpPr>
        <p:spPr>
          <a:xfrm rot="0">
            <a:off x="658973" y="7641907"/>
            <a:ext cx="7292486" cy="188976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a:ea typeface="Open Sans"/>
                <a:cs typeface="Open Sans"/>
                <a:sym typeface="Open Sans"/>
              </a:rPr>
              <a:t>Distribution is Right Skewed  and There are few outliers in Price column. </a:t>
            </a:r>
          </a:p>
        </p:txBody>
      </p:sp>
      <p:sp>
        <p:nvSpPr>
          <p:cNvPr name="TextBox 4" id="4"/>
          <p:cNvSpPr txBox="true"/>
          <p:nvPr/>
        </p:nvSpPr>
        <p:spPr>
          <a:xfrm rot="0">
            <a:off x="211653" y="464819"/>
            <a:ext cx="17864694" cy="563881"/>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Decalotype Bold"/>
                <a:ea typeface="Decalotype Bold"/>
                <a:cs typeface="Decalotype Bold"/>
                <a:sym typeface="Decalotype Bold"/>
              </a:rPr>
              <a:t>What is the distribution of car prices? Are there any outliers in car prices? What is the average price of cars?</a:t>
            </a:r>
          </a:p>
        </p:txBody>
      </p:sp>
      <p:sp>
        <p:nvSpPr>
          <p:cNvPr name="Freeform 5" id="5"/>
          <p:cNvSpPr/>
          <p:nvPr/>
        </p:nvSpPr>
        <p:spPr>
          <a:xfrm flipH="false" flipV="false" rot="0">
            <a:off x="8610432" y="1678720"/>
            <a:ext cx="9677568" cy="6048480"/>
          </a:xfrm>
          <a:custGeom>
            <a:avLst/>
            <a:gdLst/>
            <a:ahLst/>
            <a:cxnLst/>
            <a:rect r="r" b="b" t="t" l="l"/>
            <a:pathLst>
              <a:path h="6048480" w="9677568">
                <a:moveTo>
                  <a:pt x="0" y="0"/>
                </a:moveTo>
                <a:lnTo>
                  <a:pt x="9677568" y="0"/>
                </a:lnTo>
                <a:lnTo>
                  <a:pt x="9677568" y="6048480"/>
                </a:lnTo>
                <a:lnTo>
                  <a:pt x="0" y="6048480"/>
                </a:lnTo>
                <a:lnTo>
                  <a:pt x="0" y="0"/>
                </a:lnTo>
                <a:close/>
              </a:path>
            </a:pathLst>
          </a:custGeom>
          <a:blipFill>
            <a:blip r:embed="rId3"/>
            <a:stretch>
              <a:fillRect l="0" t="0" r="0" b="0"/>
            </a:stretch>
          </a:blipFill>
        </p:spPr>
      </p:sp>
      <p:sp>
        <p:nvSpPr>
          <p:cNvPr name="TextBox 6" id="6"/>
          <p:cNvSpPr txBox="true"/>
          <p:nvPr/>
        </p:nvSpPr>
        <p:spPr>
          <a:xfrm rot="0">
            <a:off x="9459472" y="8006714"/>
            <a:ext cx="8370478"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a:ea typeface="Open Sans"/>
                <a:cs typeface="Open Sans"/>
                <a:sym typeface="Open Sans"/>
              </a:rPr>
              <a:t>The average price of cars is: $13276.71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10062" y="1028700"/>
            <a:ext cx="8690528" cy="6706191"/>
          </a:xfrm>
          <a:custGeom>
            <a:avLst/>
            <a:gdLst/>
            <a:ahLst/>
            <a:cxnLst/>
            <a:rect r="r" b="b" t="t" l="l"/>
            <a:pathLst>
              <a:path h="6706191" w="8690528">
                <a:moveTo>
                  <a:pt x="0" y="0"/>
                </a:moveTo>
                <a:lnTo>
                  <a:pt x="8690528" y="0"/>
                </a:lnTo>
                <a:lnTo>
                  <a:pt x="8690528" y="6706191"/>
                </a:lnTo>
                <a:lnTo>
                  <a:pt x="0" y="6706191"/>
                </a:lnTo>
                <a:lnTo>
                  <a:pt x="0" y="0"/>
                </a:lnTo>
                <a:close/>
              </a:path>
            </a:pathLst>
          </a:custGeom>
          <a:blipFill>
            <a:blip r:embed="rId2"/>
            <a:stretch>
              <a:fillRect l="0" t="0" r="0" b="0"/>
            </a:stretch>
          </a:blipFill>
        </p:spPr>
      </p:sp>
      <p:sp>
        <p:nvSpPr>
          <p:cNvPr name="TextBox 3" id="3"/>
          <p:cNvSpPr txBox="true"/>
          <p:nvPr/>
        </p:nvSpPr>
        <p:spPr>
          <a:xfrm rot="0">
            <a:off x="645730" y="104775"/>
            <a:ext cx="16996540" cy="619125"/>
          </a:xfrm>
          <a:prstGeom prst="rect">
            <a:avLst/>
          </a:prstGeom>
        </p:spPr>
        <p:txBody>
          <a:bodyPr anchor="t" rtlCol="false" tIns="0" lIns="0" bIns="0" rIns="0">
            <a:spAutoFit/>
          </a:bodyPr>
          <a:lstStyle/>
          <a:p>
            <a:pPr algn="ctr">
              <a:lnSpc>
                <a:spcPts val="4800"/>
              </a:lnSpc>
              <a:spcBef>
                <a:spcPct val="0"/>
              </a:spcBef>
            </a:pPr>
            <a:r>
              <a:rPr lang="en-US" sz="4000">
                <a:solidFill>
                  <a:srgbClr val="191919"/>
                </a:solidFill>
                <a:latin typeface="Decalotype Bold"/>
                <a:ea typeface="Decalotype Bold"/>
                <a:cs typeface="Decalotype Bold"/>
                <a:sym typeface="Decalotype Bold"/>
              </a:rPr>
              <a:t>What proportion of cars fall into the high-risk category?</a:t>
            </a:r>
          </a:p>
        </p:txBody>
      </p:sp>
      <p:sp>
        <p:nvSpPr>
          <p:cNvPr name="TextBox 4" id="4"/>
          <p:cNvSpPr txBox="true"/>
          <p:nvPr/>
        </p:nvSpPr>
        <p:spPr>
          <a:xfrm rot="0">
            <a:off x="0" y="8337818"/>
            <a:ext cx="18288000" cy="485775"/>
          </a:xfrm>
          <a:prstGeom prst="rect">
            <a:avLst/>
          </a:prstGeom>
        </p:spPr>
        <p:txBody>
          <a:bodyPr anchor="t" rtlCol="false" tIns="0" lIns="0" bIns="0" rIns="0">
            <a:spAutoFit/>
          </a:bodyPr>
          <a:lstStyle/>
          <a:p>
            <a:pPr algn="ctr" marL="0" indent="0" lvl="0">
              <a:lnSpc>
                <a:spcPts val="3840"/>
              </a:lnSpc>
              <a:spcBef>
                <a:spcPct val="0"/>
              </a:spcBef>
            </a:pPr>
            <a:r>
              <a:rPr lang="en-US" sz="3200">
                <a:solidFill>
                  <a:srgbClr val="191919"/>
                </a:solidFill>
                <a:latin typeface="Open Sans"/>
                <a:ea typeface="Open Sans"/>
                <a:cs typeface="Open Sans"/>
                <a:sym typeface="Open Sans"/>
              </a:rPr>
              <a:t>Proportion of cars in the high-risk category (symboling &gt;= 3): 13.2%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93570" y="1461149"/>
            <a:ext cx="11994430" cy="7496519"/>
          </a:xfrm>
          <a:custGeom>
            <a:avLst/>
            <a:gdLst/>
            <a:ahLst/>
            <a:cxnLst/>
            <a:rect r="r" b="b" t="t" l="l"/>
            <a:pathLst>
              <a:path h="7496519" w="11994430">
                <a:moveTo>
                  <a:pt x="0" y="0"/>
                </a:moveTo>
                <a:lnTo>
                  <a:pt x="11994430" y="0"/>
                </a:lnTo>
                <a:lnTo>
                  <a:pt x="11994430" y="7496519"/>
                </a:lnTo>
                <a:lnTo>
                  <a:pt x="0" y="7496519"/>
                </a:lnTo>
                <a:lnTo>
                  <a:pt x="0" y="0"/>
                </a:lnTo>
                <a:close/>
              </a:path>
            </a:pathLst>
          </a:custGeom>
          <a:blipFill>
            <a:blip r:embed="rId2"/>
            <a:stretch>
              <a:fillRect l="0" t="0" r="0" b="0"/>
            </a:stretch>
          </a:blipFill>
        </p:spPr>
      </p:sp>
      <p:sp>
        <p:nvSpPr>
          <p:cNvPr name="TextBox 3" id="3"/>
          <p:cNvSpPr txBox="true"/>
          <p:nvPr/>
        </p:nvSpPr>
        <p:spPr>
          <a:xfrm rot="0">
            <a:off x="813470" y="175274"/>
            <a:ext cx="16661060" cy="1285875"/>
          </a:xfrm>
          <a:prstGeom prst="rect">
            <a:avLst/>
          </a:prstGeom>
        </p:spPr>
        <p:txBody>
          <a:bodyPr anchor="t" rtlCol="false" tIns="0" lIns="0" bIns="0" rIns="0">
            <a:spAutoFit/>
          </a:bodyPr>
          <a:lstStyle/>
          <a:p>
            <a:pPr algn="l">
              <a:lnSpc>
                <a:spcPts val="5040"/>
              </a:lnSpc>
              <a:spcBef>
                <a:spcPct val="0"/>
              </a:spcBef>
            </a:pPr>
            <a:r>
              <a:rPr lang="en-US" sz="4200">
                <a:solidFill>
                  <a:srgbClr val="000000"/>
                </a:solidFill>
                <a:latin typeface="Decalotype Bold"/>
                <a:ea typeface="Decalotype Bold"/>
                <a:cs typeface="Decalotype Bold"/>
                <a:sym typeface="Decalotype Bold"/>
              </a:rPr>
              <a:t>What is the distribution of cars by fuel type? Which fuel type is more common among the cars?</a:t>
            </a:r>
          </a:p>
        </p:txBody>
      </p:sp>
      <p:sp>
        <p:nvSpPr>
          <p:cNvPr name="TextBox 4" id="4"/>
          <p:cNvSpPr txBox="true"/>
          <p:nvPr/>
        </p:nvSpPr>
        <p:spPr>
          <a:xfrm rot="0">
            <a:off x="311335" y="5143500"/>
            <a:ext cx="5441272" cy="1943100"/>
          </a:xfrm>
          <a:prstGeom prst="rect">
            <a:avLst/>
          </a:prstGeom>
        </p:spPr>
        <p:txBody>
          <a:bodyPr anchor="t" rtlCol="false" tIns="0" lIns="0" bIns="0" rIns="0">
            <a:spAutoFit/>
          </a:bodyPr>
          <a:lstStyle/>
          <a:p>
            <a:pPr algn="l">
              <a:lnSpc>
                <a:spcPts val="3840"/>
              </a:lnSpc>
            </a:pPr>
            <a:r>
              <a:rPr lang="en-US" sz="3200">
                <a:solidFill>
                  <a:srgbClr val="000000"/>
                </a:solidFill>
                <a:latin typeface="Open Sans"/>
                <a:ea typeface="Open Sans"/>
                <a:cs typeface="Open Sans"/>
                <a:sym typeface="Open Sans"/>
              </a:rPr>
              <a:t>The most common fuel type among the cars is: gas with 185</a:t>
            </a:r>
          </a:p>
          <a:p>
            <a:pPr algn="l" marL="0" indent="0" lvl="0">
              <a:lnSpc>
                <a:spcPts val="38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85601" y="1714500"/>
            <a:ext cx="13345918" cy="7120535"/>
          </a:xfrm>
          <a:custGeom>
            <a:avLst/>
            <a:gdLst/>
            <a:ahLst/>
            <a:cxnLst/>
            <a:rect r="r" b="b" t="t" l="l"/>
            <a:pathLst>
              <a:path h="7120535" w="13345918">
                <a:moveTo>
                  <a:pt x="0" y="0"/>
                </a:moveTo>
                <a:lnTo>
                  <a:pt x="13345917" y="0"/>
                </a:lnTo>
                <a:lnTo>
                  <a:pt x="13345917" y="7120535"/>
                </a:lnTo>
                <a:lnTo>
                  <a:pt x="0" y="7120535"/>
                </a:lnTo>
                <a:lnTo>
                  <a:pt x="0" y="0"/>
                </a:lnTo>
                <a:close/>
              </a:path>
            </a:pathLst>
          </a:custGeom>
          <a:blipFill>
            <a:blip r:embed="rId2"/>
            <a:stretch>
              <a:fillRect l="0" t="0" r="0" b="0"/>
            </a:stretch>
          </a:blipFill>
        </p:spPr>
      </p:sp>
      <p:sp>
        <p:nvSpPr>
          <p:cNvPr name="TextBox 3" id="3"/>
          <p:cNvSpPr txBox="true"/>
          <p:nvPr/>
        </p:nvSpPr>
        <p:spPr>
          <a:xfrm rot="0">
            <a:off x="497042" y="333375"/>
            <a:ext cx="16977487" cy="1381125"/>
          </a:xfrm>
          <a:prstGeom prst="rect">
            <a:avLst/>
          </a:prstGeom>
        </p:spPr>
        <p:txBody>
          <a:bodyPr anchor="t" rtlCol="false" tIns="0" lIns="0" bIns="0" rIns="0">
            <a:spAutoFit/>
          </a:bodyPr>
          <a:lstStyle/>
          <a:p>
            <a:pPr algn="l">
              <a:lnSpc>
                <a:spcPts val="5400"/>
              </a:lnSpc>
              <a:spcBef>
                <a:spcPct val="0"/>
              </a:spcBef>
            </a:pPr>
            <a:r>
              <a:rPr lang="en-US" sz="4500">
                <a:solidFill>
                  <a:srgbClr val="000000"/>
                </a:solidFill>
                <a:latin typeface="Decalotype Bold"/>
                <a:ea typeface="Decalotype Bold"/>
                <a:cs typeface="Decalotype Bold"/>
                <a:sym typeface="Decalotype Bold"/>
              </a:rPr>
              <a:t>What is the distribution of car companies in the dataset? Which car company has the highest representation?</a:t>
            </a:r>
          </a:p>
        </p:txBody>
      </p:sp>
      <p:sp>
        <p:nvSpPr>
          <p:cNvPr name="TextBox 4" id="4"/>
          <p:cNvSpPr txBox="true"/>
          <p:nvPr/>
        </p:nvSpPr>
        <p:spPr>
          <a:xfrm rot="0">
            <a:off x="2337874" y="9015412"/>
            <a:ext cx="13612252" cy="4857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 car company with the highest representation is Toyota with 32 cars.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3363" y="1335816"/>
            <a:ext cx="11173465" cy="6628327"/>
          </a:xfrm>
          <a:custGeom>
            <a:avLst/>
            <a:gdLst/>
            <a:ahLst/>
            <a:cxnLst/>
            <a:rect r="r" b="b" t="t" l="l"/>
            <a:pathLst>
              <a:path h="6628327" w="11173465">
                <a:moveTo>
                  <a:pt x="0" y="0"/>
                </a:moveTo>
                <a:lnTo>
                  <a:pt x="11173465" y="0"/>
                </a:lnTo>
                <a:lnTo>
                  <a:pt x="11173465" y="6628327"/>
                </a:lnTo>
                <a:lnTo>
                  <a:pt x="0" y="6628327"/>
                </a:lnTo>
                <a:lnTo>
                  <a:pt x="0" y="0"/>
                </a:lnTo>
                <a:close/>
              </a:path>
            </a:pathLst>
          </a:custGeom>
          <a:blipFill>
            <a:blip r:embed="rId2"/>
            <a:stretch>
              <a:fillRect l="0" t="0" r="0" b="0"/>
            </a:stretch>
          </a:blipFill>
        </p:spPr>
      </p:sp>
      <p:sp>
        <p:nvSpPr>
          <p:cNvPr name="TextBox 3" id="3"/>
          <p:cNvSpPr txBox="true"/>
          <p:nvPr/>
        </p:nvSpPr>
        <p:spPr>
          <a:xfrm rot="0">
            <a:off x="3013363" y="409575"/>
            <a:ext cx="11173465"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How does car price var</a:t>
            </a:r>
            <a:r>
              <a:rPr lang="en-US" sz="4000">
                <a:solidFill>
                  <a:srgbClr val="000000"/>
                </a:solidFill>
                <a:latin typeface="Decalotype Bold"/>
                <a:ea typeface="Decalotype Bold"/>
                <a:cs typeface="Decalotype Bold"/>
                <a:sym typeface="Decalotype Bold"/>
              </a:rPr>
              <a:t>y with the insurance risk rating?</a:t>
            </a:r>
          </a:p>
        </p:txBody>
      </p:sp>
      <p:sp>
        <p:nvSpPr>
          <p:cNvPr name="TextBox 4" id="4"/>
          <p:cNvSpPr txBox="true"/>
          <p:nvPr/>
        </p:nvSpPr>
        <p:spPr>
          <a:xfrm rot="0">
            <a:off x="1028700" y="8524432"/>
            <a:ext cx="17259300" cy="97155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 scatter plot shows no clear relationship between car prices and insurance risk ratings (symboling), with car prices spread across all risk ratings without a distinct pattern.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2849" y="1796560"/>
            <a:ext cx="10648282" cy="6316777"/>
          </a:xfrm>
          <a:custGeom>
            <a:avLst/>
            <a:gdLst/>
            <a:ahLst/>
            <a:cxnLst/>
            <a:rect r="r" b="b" t="t" l="l"/>
            <a:pathLst>
              <a:path h="6316777" w="10648282">
                <a:moveTo>
                  <a:pt x="0" y="0"/>
                </a:moveTo>
                <a:lnTo>
                  <a:pt x="10648282" y="0"/>
                </a:lnTo>
                <a:lnTo>
                  <a:pt x="10648282" y="6316777"/>
                </a:lnTo>
                <a:lnTo>
                  <a:pt x="0" y="6316777"/>
                </a:lnTo>
                <a:lnTo>
                  <a:pt x="0" y="0"/>
                </a:lnTo>
                <a:close/>
              </a:path>
            </a:pathLst>
          </a:custGeom>
          <a:blipFill>
            <a:blip r:embed="rId2"/>
            <a:stretch>
              <a:fillRect l="0" t="0" r="0" b="0"/>
            </a:stretch>
          </a:blipFill>
        </p:spPr>
      </p:sp>
      <p:sp>
        <p:nvSpPr>
          <p:cNvPr name="TextBox 3" id="3"/>
          <p:cNvSpPr txBox="true"/>
          <p:nvPr/>
        </p:nvSpPr>
        <p:spPr>
          <a:xfrm rot="0">
            <a:off x="3202849" y="381000"/>
            <a:ext cx="11882303" cy="64770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Decalotype Bold"/>
                <a:ea typeface="Decalotype Bold"/>
                <a:cs typeface="Decalotype Bold"/>
                <a:sym typeface="Decalotype Bold"/>
              </a:rPr>
              <a:t>How do car prices differ between petrol and diesel cars?</a:t>
            </a:r>
          </a:p>
        </p:txBody>
      </p:sp>
      <p:sp>
        <p:nvSpPr>
          <p:cNvPr name="TextBox 4" id="4"/>
          <p:cNvSpPr txBox="true"/>
          <p:nvPr/>
        </p:nvSpPr>
        <p:spPr>
          <a:xfrm rot="0">
            <a:off x="1646214" y="8549718"/>
            <a:ext cx="16038389" cy="97155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Diesel cars tend to have higher prices with less variability compared to gas cars, which show a wider price range and more outliers.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2325" y="1556399"/>
            <a:ext cx="12398111" cy="7020617"/>
          </a:xfrm>
          <a:custGeom>
            <a:avLst/>
            <a:gdLst/>
            <a:ahLst/>
            <a:cxnLst/>
            <a:rect r="r" b="b" t="t" l="l"/>
            <a:pathLst>
              <a:path h="7020617" w="12398111">
                <a:moveTo>
                  <a:pt x="0" y="0"/>
                </a:moveTo>
                <a:lnTo>
                  <a:pt x="12398110" y="0"/>
                </a:lnTo>
                <a:lnTo>
                  <a:pt x="12398110" y="7020616"/>
                </a:lnTo>
                <a:lnTo>
                  <a:pt x="0" y="7020616"/>
                </a:lnTo>
                <a:lnTo>
                  <a:pt x="0" y="0"/>
                </a:lnTo>
                <a:close/>
              </a:path>
            </a:pathLst>
          </a:custGeom>
          <a:blipFill>
            <a:blip r:embed="rId2"/>
            <a:stretch>
              <a:fillRect l="0" t="0" r="0" b="0"/>
            </a:stretch>
          </a:blipFill>
        </p:spPr>
      </p:sp>
      <p:sp>
        <p:nvSpPr>
          <p:cNvPr name="TextBox 3" id="3"/>
          <p:cNvSpPr txBox="true"/>
          <p:nvPr/>
        </p:nvSpPr>
        <p:spPr>
          <a:xfrm rot="0">
            <a:off x="382274" y="175274"/>
            <a:ext cx="17092256" cy="1381125"/>
          </a:xfrm>
          <a:prstGeom prst="rect">
            <a:avLst/>
          </a:prstGeom>
        </p:spPr>
        <p:txBody>
          <a:bodyPr anchor="t" rtlCol="false" tIns="0" lIns="0" bIns="0" rIns="0">
            <a:spAutoFit/>
          </a:bodyPr>
          <a:lstStyle/>
          <a:p>
            <a:pPr algn="l" marL="0" indent="0" lvl="0">
              <a:lnSpc>
                <a:spcPts val="5400"/>
              </a:lnSpc>
              <a:spcBef>
                <a:spcPct val="0"/>
              </a:spcBef>
            </a:pPr>
            <a:r>
              <a:rPr lang="en-US" sz="4500">
                <a:solidFill>
                  <a:srgbClr val="000000"/>
                </a:solidFill>
                <a:latin typeface="Decalotype Bold"/>
                <a:ea typeface="Decalotype Bold"/>
                <a:cs typeface="Decalotype Bold"/>
                <a:sym typeface="Decalotype Bold"/>
              </a:rPr>
              <a:t>Are there significant differences in car prices among different car companies?</a:t>
            </a:r>
          </a:p>
        </p:txBody>
      </p:sp>
      <p:sp>
        <p:nvSpPr>
          <p:cNvPr name="TextBox 4" id="4"/>
          <p:cNvSpPr txBox="true"/>
          <p:nvPr/>
        </p:nvSpPr>
        <p:spPr>
          <a:xfrm rot="0">
            <a:off x="2167906" y="8577015"/>
            <a:ext cx="14669813" cy="1457325"/>
          </a:xfrm>
          <a:prstGeom prst="rect">
            <a:avLst/>
          </a:prstGeom>
        </p:spPr>
        <p:txBody>
          <a:bodyPr anchor="t" rtlCol="false" tIns="0" lIns="0" bIns="0" rIns="0">
            <a:spAutoFit/>
          </a:bodyPr>
          <a:lstStyle/>
          <a:p>
            <a:pPr algn="l">
              <a:lnSpc>
                <a:spcPts val="3840"/>
              </a:lnSpc>
            </a:pPr>
            <a:r>
              <a:rPr lang="en-US" sz="3200">
                <a:solidFill>
                  <a:srgbClr val="000000"/>
                </a:solidFill>
                <a:latin typeface="Open Sans"/>
                <a:ea typeface="Open Sans"/>
                <a:cs typeface="Open Sans"/>
                <a:sym typeface="Open Sans"/>
              </a:rPr>
              <a:t>The image depicts car prices with significant variation across manufacturers, including outliers at both extremes.</a:t>
            </a:r>
          </a:p>
          <a:p>
            <a:pPr algn="l" marL="0" indent="0" lvl="0">
              <a:lnSpc>
                <a:spcPts val="384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8893" y="2230217"/>
            <a:ext cx="10313399" cy="7028083"/>
          </a:xfrm>
          <a:custGeom>
            <a:avLst/>
            <a:gdLst/>
            <a:ahLst/>
            <a:cxnLst/>
            <a:rect r="r" b="b" t="t" l="l"/>
            <a:pathLst>
              <a:path h="7028083" w="10313399">
                <a:moveTo>
                  <a:pt x="0" y="0"/>
                </a:moveTo>
                <a:lnTo>
                  <a:pt x="10313399" y="0"/>
                </a:lnTo>
                <a:lnTo>
                  <a:pt x="10313399" y="7028083"/>
                </a:lnTo>
                <a:lnTo>
                  <a:pt x="0" y="7028083"/>
                </a:lnTo>
                <a:lnTo>
                  <a:pt x="0" y="0"/>
                </a:lnTo>
                <a:close/>
              </a:path>
            </a:pathLst>
          </a:custGeom>
          <a:blipFill>
            <a:blip r:embed="rId2"/>
            <a:stretch>
              <a:fillRect l="0" t="0" r="0" b="0"/>
            </a:stretch>
          </a:blipFill>
        </p:spPr>
      </p:sp>
      <p:sp>
        <p:nvSpPr>
          <p:cNvPr name="TextBox 3" id="3"/>
          <p:cNvSpPr txBox="true"/>
          <p:nvPr/>
        </p:nvSpPr>
        <p:spPr>
          <a:xfrm rot="0">
            <a:off x="628893" y="409575"/>
            <a:ext cx="17171981" cy="12287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What is the relationship between engine size and car price? Does a larger engine size correspond to a higher price?</a:t>
            </a:r>
          </a:p>
        </p:txBody>
      </p:sp>
      <p:sp>
        <p:nvSpPr>
          <p:cNvPr name="TextBox 4" id="4"/>
          <p:cNvSpPr txBox="true"/>
          <p:nvPr/>
        </p:nvSpPr>
        <p:spPr>
          <a:xfrm rot="0">
            <a:off x="11226009" y="4171950"/>
            <a:ext cx="6316826" cy="14573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cars with larger engines are priced higher compared to those with smaller engines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642870">
            <a:off x="-3239341" y="-3887371"/>
            <a:ext cx="9742922" cy="16095451"/>
            <a:chOff x="0" y="0"/>
            <a:chExt cx="2566037" cy="4239131"/>
          </a:xfrm>
        </p:grpSpPr>
        <p:sp>
          <p:nvSpPr>
            <p:cNvPr name="Freeform 3" id="3"/>
            <p:cNvSpPr/>
            <p:nvPr/>
          </p:nvSpPr>
          <p:spPr>
            <a:xfrm flipH="false" flipV="false" rot="0">
              <a:off x="0" y="0"/>
              <a:ext cx="2566037" cy="4239131"/>
            </a:xfrm>
            <a:custGeom>
              <a:avLst/>
              <a:gdLst/>
              <a:ahLst/>
              <a:cxnLst/>
              <a:rect r="r" b="b" t="t" l="l"/>
              <a:pathLst>
                <a:path h="4239131" w="2566037">
                  <a:moveTo>
                    <a:pt x="0" y="0"/>
                  </a:moveTo>
                  <a:lnTo>
                    <a:pt x="2566037" y="0"/>
                  </a:lnTo>
                  <a:lnTo>
                    <a:pt x="2566037" y="4239131"/>
                  </a:lnTo>
                  <a:lnTo>
                    <a:pt x="0" y="4239131"/>
                  </a:lnTo>
                  <a:close/>
                </a:path>
              </a:pathLst>
            </a:custGeom>
            <a:solidFill>
              <a:srgbClr val="F4F6FC"/>
            </a:solidFill>
          </p:spPr>
        </p:sp>
        <p:sp>
          <p:nvSpPr>
            <p:cNvPr name="TextBox 4" id="4"/>
            <p:cNvSpPr txBox="true"/>
            <p:nvPr/>
          </p:nvSpPr>
          <p:spPr>
            <a:xfrm>
              <a:off x="0" y="-38100"/>
              <a:ext cx="2566037" cy="4277231"/>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3323108"/>
            <a:ext cx="6886146" cy="275272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5CB6F9"/>
                </a:solidFill>
                <a:latin typeface="HK Grotesk Bold"/>
                <a:ea typeface="HK Grotesk Bold"/>
                <a:cs typeface="HK Grotesk Bold"/>
                <a:sym typeface="HK Grotesk Bold"/>
              </a:rPr>
              <a:t>Problem Statement</a:t>
            </a:r>
          </a:p>
        </p:txBody>
      </p:sp>
      <p:sp>
        <p:nvSpPr>
          <p:cNvPr name="TextBox 6" id="6"/>
          <p:cNvSpPr txBox="true"/>
          <p:nvPr/>
        </p:nvSpPr>
        <p:spPr>
          <a:xfrm rot="0">
            <a:off x="7052453" y="3260383"/>
            <a:ext cx="10967303" cy="2536551"/>
          </a:xfrm>
          <a:prstGeom prst="rect">
            <a:avLst/>
          </a:prstGeom>
        </p:spPr>
        <p:txBody>
          <a:bodyPr anchor="t" rtlCol="false" tIns="0" lIns="0" bIns="0" rIns="0">
            <a:spAutoFit/>
          </a:bodyPr>
          <a:lstStyle/>
          <a:p>
            <a:pPr algn="l">
              <a:lnSpc>
                <a:spcPts val="5090"/>
              </a:lnSpc>
            </a:pPr>
            <a:r>
              <a:rPr lang="en-US" sz="3635">
                <a:solidFill>
                  <a:srgbClr val="F4F6FC"/>
                </a:solidFill>
                <a:latin typeface="HK Grotesk Medium"/>
                <a:ea typeface="HK Grotesk Medium"/>
                <a:cs typeface="HK Grotesk Medium"/>
                <a:sym typeface="HK Grotesk Medium"/>
              </a:rPr>
              <a:t>Develop a model to predict car prices based on independent variables, helping management make informed decisions on car design, business strategy, and market pricing dynamics.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1672" y="2650031"/>
            <a:ext cx="9827682" cy="6608269"/>
          </a:xfrm>
          <a:custGeom>
            <a:avLst/>
            <a:gdLst/>
            <a:ahLst/>
            <a:cxnLst/>
            <a:rect r="r" b="b" t="t" l="l"/>
            <a:pathLst>
              <a:path h="6608269" w="9827682">
                <a:moveTo>
                  <a:pt x="0" y="0"/>
                </a:moveTo>
                <a:lnTo>
                  <a:pt x="9827682" y="0"/>
                </a:lnTo>
                <a:lnTo>
                  <a:pt x="9827682" y="6608269"/>
                </a:lnTo>
                <a:lnTo>
                  <a:pt x="0" y="6608269"/>
                </a:lnTo>
                <a:lnTo>
                  <a:pt x="0" y="0"/>
                </a:lnTo>
                <a:close/>
              </a:path>
            </a:pathLst>
          </a:custGeom>
          <a:blipFill>
            <a:blip r:embed="rId2"/>
            <a:stretch>
              <a:fillRect l="0" t="0" r="0" b="0"/>
            </a:stretch>
          </a:blipFill>
        </p:spPr>
      </p:sp>
      <p:sp>
        <p:nvSpPr>
          <p:cNvPr name="TextBox 3" id="3"/>
          <p:cNvSpPr txBox="true"/>
          <p:nvPr/>
        </p:nvSpPr>
        <p:spPr>
          <a:xfrm rot="0">
            <a:off x="551672" y="409575"/>
            <a:ext cx="17431054" cy="1533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000000"/>
                </a:solidFill>
                <a:latin typeface="Decalotype Bold"/>
                <a:ea typeface="Decalotype Bold"/>
                <a:cs typeface="Decalotype Bold"/>
                <a:sym typeface="Decalotype Bold"/>
              </a:rPr>
              <a:t>How does horsepower affect car price? Is there a linear relationship between horsepower and price?</a:t>
            </a:r>
          </a:p>
        </p:txBody>
      </p:sp>
      <p:sp>
        <p:nvSpPr>
          <p:cNvPr name="TextBox 4" id="4"/>
          <p:cNvSpPr txBox="true"/>
          <p:nvPr/>
        </p:nvSpPr>
        <p:spPr>
          <a:xfrm rot="0">
            <a:off x="10738564" y="4580110"/>
            <a:ext cx="7549436" cy="194310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There is a positive linear relationship between horsepower and car price, but it is not perfectly linear due to the variability in the data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49841" y="1221517"/>
            <a:ext cx="8757552" cy="9065483"/>
          </a:xfrm>
          <a:custGeom>
            <a:avLst/>
            <a:gdLst/>
            <a:ahLst/>
            <a:cxnLst/>
            <a:rect r="r" b="b" t="t" l="l"/>
            <a:pathLst>
              <a:path h="9065483" w="8757552">
                <a:moveTo>
                  <a:pt x="0" y="0"/>
                </a:moveTo>
                <a:lnTo>
                  <a:pt x="8757552" y="0"/>
                </a:lnTo>
                <a:lnTo>
                  <a:pt x="8757552" y="9065483"/>
                </a:lnTo>
                <a:lnTo>
                  <a:pt x="0" y="9065483"/>
                </a:lnTo>
                <a:lnTo>
                  <a:pt x="0" y="0"/>
                </a:lnTo>
                <a:close/>
              </a:path>
            </a:pathLst>
          </a:custGeom>
          <a:blipFill>
            <a:blip r:embed="rId2"/>
            <a:stretch>
              <a:fillRect l="0" t="0" r="0" b="0"/>
            </a:stretch>
          </a:blipFill>
        </p:spPr>
      </p:sp>
      <p:sp>
        <p:nvSpPr>
          <p:cNvPr name="TextBox 3" id="3"/>
          <p:cNvSpPr txBox="true"/>
          <p:nvPr/>
        </p:nvSpPr>
        <p:spPr>
          <a:xfrm rot="0">
            <a:off x="335269" y="333375"/>
            <a:ext cx="17952731" cy="1381125"/>
          </a:xfrm>
          <a:prstGeom prst="rect">
            <a:avLst/>
          </a:prstGeom>
        </p:spPr>
        <p:txBody>
          <a:bodyPr anchor="t" rtlCol="false" tIns="0" lIns="0" bIns="0" rIns="0">
            <a:spAutoFit/>
          </a:bodyPr>
          <a:lstStyle/>
          <a:p>
            <a:pPr algn="l" marL="0" indent="0" lvl="0">
              <a:lnSpc>
                <a:spcPts val="5400"/>
              </a:lnSpc>
              <a:spcBef>
                <a:spcPct val="0"/>
              </a:spcBef>
            </a:pPr>
            <a:r>
              <a:rPr lang="en-US" sz="4500">
                <a:solidFill>
                  <a:srgbClr val="000000"/>
                </a:solidFill>
                <a:latin typeface="Decalotype Bold"/>
                <a:ea typeface="Decalotype Bold"/>
                <a:cs typeface="Decalotype Bold"/>
                <a:sym typeface="Decalotype Bold"/>
              </a:rPr>
              <a:t>How do dimensions like wheelbase, car length, car width, and car height collectively influence the price?</a:t>
            </a:r>
          </a:p>
        </p:txBody>
      </p:sp>
      <p:sp>
        <p:nvSpPr>
          <p:cNvPr name="TextBox 4" id="4"/>
          <p:cNvSpPr txBox="true"/>
          <p:nvPr/>
        </p:nvSpPr>
        <p:spPr>
          <a:xfrm rot="0">
            <a:off x="335269" y="5025596"/>
            <a:ext cx="8209988" cy="14573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There is a positive correlation between car price and car dimensions (wheelbase, car length, car width, and car height)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15276" y="1285290"/>
            <a:ext cx="8706070" cy="9001710"/>
          </a:xfrm>
          <a:custGeom>
            <a:avLst/>
            <a:gdLst/>
            <a:ahLst/>
            <a:cxnLst/>
            <a:rect r="r" b="b" t="t" l="l"/>
            <a:pathLst>
              <a:path h="9001710" w="8706070">
                <a:moveTo>
                  <a:pt x="0" y="0"/>
                </a:moveTo>
                <a:lnTo>
                  <a:pt x="8706071" y="0"/>
                </a:lnTo>
                <a:lnTo>
                  <a:pt x="8706071" y="9001710"/>
                </a:lnTo>
                <a:lnTo>
                  <a:pt x="0" y="9001710"/>
                </a:lnTo>
                <a:lnTo>
                  <a:pt x="0" y="0"/>
                </a:lnTo>
                <a:close/>
              </a:path>
            </a:pathLst>
          </a:custGeom>
          <a:blipFill>
            <a:blip r:embed="rId2"/>
            <a:stretch>
              <a:fillRect l="0" t="0" r="0" b="0"/>
            </a:stretch>
          </a:blipFill>
        </p:spPr>
      </p:sp>
      <p:sp>
        <p:nvSpPr>
          <p:cNvPr name="TextBox 3" id="3"/>
          <p:cNvSpPr txBox="true"/>
          <p:nvPr/>
        </p:nvSpPr>
        <p:spPr>
          <a:xfrm rot="0">
            <a:off x="0" y="-9525"/>
            <a:ext cx="18288000" cy="12287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How do engine characteristics such as enginetype, cylindernumber, boreratio, stroke, and compression ratio affect car price when considered together?</a:t>
            </a:r>
          </a:p>
        </p:txBody>
      </p:sp>
      <p:sp>
        <p:nvSpPr>
          <p:cNvPr name="TextBox 4" id="4"/>
          <p:cNvSpPr txBox="true"/>
          <p:nvPr/>
        </p:nvSpPr>
        <p:spPr>
          <a:xfrm rot="0">
            <a:off x="283535" y="5300370"/>
            <a:ext cx="7336465" cy="97155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there is a positive correlation between some engine characteristics and price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247365"/>
            <a:ext cx="13325497" cy="2680594"/>
          </a:xfrm>
          <a:custGeom>
            <a:avLst/>
            <a:gdLst/>
            <a:ahLst/>
            <a:cxnLst/>
            <a:rect r="r" b="b" t="t" l="l"/>
            <a:pathLst>
              <a:path h="2680594" w="13325497">
                <a:moveTo>
                  <a:pt x="0" y="0"/>
                </a:moveTo>
                <a:lnTo>
                  <a:pt x="13325497" y="0"/>
                </a:lnTo>
                <a:lnTo>
                  <a:pt x="13325497" y="2680594"/>
                </a:lnTo>
                <a:lnTo>
                  <a:pt x="0" y="2680594"/>
                </a:lnTo>
                <a:lnTo>
                  <a:pt x="0" y="0"/>
                </a:lnTo>
                <a:close/>
              </a:path>
            </a:pathLst>
          </a:custGeom>
          <a:blipFill>
            <a:blip r:embed="rId2"/>
            <a:stretch>
              <a:fillRect l="0" t="-5355" r="0" b="-5355"/>
            </a:stretch>
          </a:blipFill>
        </p:spPr>
      </p:sp>
      <p:sp>
        <p:nvSpPr>
          <p:cNvPr name="TextBox 3" id="3"/>
          <p:cNvSpPr txBox="true"/>
          <p:nvPr/>
        </p:nvSpPr>
        <p:spPr>
          <a:xfrm rot="0">
            <a:off x="1028700" y="409575"/>
            <a:ext cx="16181308" cy="24479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How can I map the categorical values of the 'cylindernumber' feature to numerical values in my dataframe? How can I create new features like 'carvolume', 'powertoweightratio', 'totalenginevolume', and then drop the original columns from the dataframe?</a:t>
            </a:r>
          </a:p>
        </p:txBody>
      </p:sp>
      <p:sp>
        <p:nvSpPr>
          <p:cNvPr name="TextBox 4" id="4"/>
          <p:cNvSpPr txBox="true"/>
          <p:nvPr/>
        </p:nvSpPr>
        <p:spPr>
          <a:xfrm rot="0">
            <a:off x="668349" y="6317823"/>
            <a:ext cx="16902011" cy="2428875"/>
          </a:xfrm>
          <a:prstGeom prst="rect">
            <a:avLst/>
          </a:prstGeom>
        </p:spPr>
        <p:txBody>
          <a:bodyPr anchor="t" rtlCol="false" tIns="0" lIns="0" bIns="0" rIns="0">
            <a:spAutoFit/>
          </a:bodyPr>
          <a:lstStyle/>
          <a:p>
            <a:pPr algn="l">
              <a:lnSpc>
                <a:spcPts val="3840"/>
              </a:lnSpc>
            </a:pPr>
            <a:r>
              <a:rPr lang="en-US" sz="3200">
                <a:solidFill>
                  <a:srgbClr val="000000"/>
                </a:solidFill>
                <a:latin typeface="Open Sans"/>
                <a:ea typeface="Open Sans"/>
                <a:cs typeface="Open Sans"/>
                <a:sym typeface="Open Sans"/>
              </a:rPr>
              <a:t>1.we can combine length, width and height to make it volume</a:t>
            </a:r>
          </a:p>
          <a:p>
            <a:pPr algn="l">
              <a:lnSpc>
                <a:spcPts val="3840"/>
              </a:lnSpc>
            </a:pPr>
            <a:r>
              <a:rPr lang="en-US" sz="3200">
                <a:solidFill>
                  <a:srgbClr val="000000"/>
                </a:solidFill>
                <a:latin typeface="Open Sans"/>
                <a:ea typeface="Open Sans"/>
                <a:cs typeface="Open Sans"/>
                <a:sym typeface="Open Sans"/>
              </a:rPr>
              <a:t>2.</a:t>
            </a:r>
            <a:r>
              <a:rPr lang="en-US" sz="3200">
                <a:solidFill>
                  <a:srgbClr val="000000"/>
                </a:solidFill>
                <a:latin typeface="Open Sans"/>
                <a:ea typeface="Open Sans"/>
                <a:cs typeface="Open Sans"/>
                <a:sym typeface="Open Sans"/>
              </a:rPr>
              <a:t>Horse power and curbweight made be made for Power-to-weight ratio.</a:t>
            </a:r>
          </a:p>
          <a:p>
            <a:pPr algn="l">
              <a:lnSpc>
                <a:spcPts val="3840"/>
              </a:lnSpc>
            </a:pPr>
            <a:r>
              <a:rPr lang="en-US" sz="3200">
                <a:solidFill>
                  <a:srgbClr val="000000"/>
                </a:solidFill>
                <a:latin typeface="Open Sans"/>
                <a:ea typeface="Open Sans"/>
                <a:cs typeface="Open Sans"/>
                <a:sym typeface="Open Sans"/>
              </a:rPr>
              <a:t>3.</a:t>
            </a:r>
            <a:r>
              <a:rPr lang="en-US" sz="3200">
                <a:solidFill>
                  <a:srgbClr val="000000"/>
                </a:solidFill>
                <a:latin typeface="Open Sans"/>
                <a:ea typeface="Open Sans"/>
                <a:cs typeface="Open Sans"/>
                <a:sym typeface="Open Sans"/>
              </a:rPr>
              <a:t>We can have total volume of all cylinders in engine: Number of Cylinders×π×(Bore/2)sq ×Stroke</a:t>
            </a:r>
          </a:p>
          <a:p>
            <a:pPr algn="l" marL="0" indent="0" lvl="0">
              <a:lnSpc>
                <a:spcPts val="3840"/>
              </a:lnSpc>
              <a:spcBef>
                <a:spcPct val="0"/>
              </a:spcBef>
            </a:pPr>
            <a:r>
              <a:rPr lang="en-US" sz="3200">
                <a:solidFill>
                  <a:srgbClr val="000000"/>
                </a:solidFill>
                <a:latin typeface="Open Sans"/>
                <a:ea typeface="Open Sans"/>
                <a:cs typeface="Open Sans"/>
                <a:sym typeface="Open Sans"/>
              </a:rPr>
              <a:t>4.</a:t>
            </a:r>
            <a:r>
              <a:rPr lang="en-US" sz="3200">
                <a:solidFill>
                  <a:srgbClr val="000000"/>
                </a:solidFill>
                <a:latin typeface="Open Sans"/>
                <a:ea typeface="Open Sans"/>
                <a:cs typeface="Open Sans"/>
                <a:sym typeface="Open Sans"/>
              </a:rPr>
              <a:t>bore=bore ratio*stroke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1875" y="2117469"/>
            <a:ext cx="7483093" cy="3582639"/>
          </a:xfrm>
          <a:custGeom>
            <a:avLst/>
            <a:gdLst/>
            <a:ahLst/>
            <a:cxnLst/>
            <a:rect r="r" b="b" t="t" l="l"/>
            <a:pathLst>
              <a:path h="3582639" w="7483093">
                <a:moveTo>
                  <a:pt x="0" y="0"/>
                </a:moveTo>
                <a:lnTo>
                  <a:pt x="7483093" y="0"/>
                </a:lnTo>
                <a:lnTo>
                  <a:pt x="7483093" y="3582639"/>
                </a:lnTo>
                <a:lnTo>
                  <a:pt x="0" y="3582639"/>
                </a:lnTo>
                <a:lnTo>
                  <a:pt x="0" y="0"/>
                </a:lnTo>
                <a:close/>
              </a:path>
            </a:pathLst>
          </a:custGeom>
          <a:blipFill>
            <a:blip r:embed="rId2"/>
            <a:stretch>
              <a:fillRect l="0" t="0" r="0" b="0"/>
            </a:stretch>
          </a:blipFill>
        </p:spPr>
      </p:sp>
      <p:sp>
        <p:nvSpPr>
          <p:cNvPr name="TextBox 3" id="3"/>
          <p:cNvSpPr txBox="true"/>
          <p:nvPr/>
        </p:nvSpPr>
        <p:spPr>
          <a:xfrm rot="0">
            <a:off x="381905" y="409575"/>
            <a:ext cx="17906095" cy="12287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How can I split my data into training and testing sets while combining numerical and categorical features, and then print their shapes?</a:t>
            </a:r>
          </a:p>
        </p:txBody>
      </p:sp>
      <p:sp>
        <p:nvSpPr>
          <p:cNvPr name="TextBox 4" id="4"/>
          <p:cNvSpPr txBox="true"/>
          <p:nvPr/>
        </p:nvSpPr>
        <p:spPr>
          <a:xfrm rot="0">
            <a:off x="4240933" y="6546653"/>
            <a:ext cx="7464977" cy="533400"/>
          </a:xfrm>
          <a:prstGeom prst="rect">
            <a:avLst/>
          </a:prstGeom>
        </p:spPr>
        <p:txBody>
          <a:bodyPr anchor="t" rtlCol="false" tIns="0" lIns="0" bIns="0" rIns="0">
            <a:spAutoFit/>
          </a:bodyPr>
          <a:lstStyle/>
          <a:p>
            <a:pPr algn="l" marL="0" indent="0" lvl="0">
              <a:lnSpc>
                <a:spcPts val="4200"/>
              </a:lnSpc>
              <a:spcBef>
                <a:spcPct val="0"/>
              </a:spcBef>
            </a:pPr>
            <a:r>
              <a:rPr lang="en-US" sz="3500">
                <a:solidFill>
                  <a:srgbClr val="000000"/>
                </a:solidFill>
                <a:latin typeface="Open Sans"/>
                <a:ea typeface="Open Sans"/>
                <a:cs typeface="Open Sans"/>
                <a:sym typeface="Open Sans"/>
              </a:rPr>
              <a:t>the shape of the train and test data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386" y="1484669"/>
            <a:ext cx="16130112" cy="4597565"/>
          </a:xfrm>
          <a:custGeom>
            <a:avLst/>
            <a:gdLst/>
            <a:ahLst/>
            <a:cxnLst/>
            <a:rect r="r" b="b" t="t" l="l"/>
            <a:pathLst>
              <a:path h="4597565" w="16130112">
                <a:moveTo>
                  <a:pt x="0" y="0"/>
                </a:moveTo>
                <a:lnTo>
                  <a:pt x="16130111" y="0"/>
                </a:lnTo>
                <a:lnTo>
                  <a:pt x="16130111" y="4597564"/>
                </a:lnTo>
                <a:lnTo>
                  <a:pt x="0" y="4597564"/>
                </a:lnTo>
                <a:lnTo>
                  <a:pt x="0" y="0"/>
                </a:lnTo>
                <a:close/>
              </a:path>
            </a:pathLst>
          </a:custGeom>
          <a:blipFill>
            <a:blip r:embed="rId2"/>
            <a:stretch>
              <a:fillRect l="0" t="0" r="0" b="0"/>
            </a:stretch>
          </a:blipFill>
        </p:spPr>
      </p:sp>
      <p:sp>
        <p:nvSpPr>
          <p:cNvPr name="TextBox 3" id="3"/>
          <p:cNvSpPr txBox="true"/>
          <p:nvPr/>
        </p:nvSpPr>
        <p:spPr>
          <a:xfrm rot="0">
            <a:off x="5697955" y="409575"/>
            <a:ext cx="5783298"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Build a Base Model with OLS</a:t>
            </a:r>
          </a:p>
        </p:txBody>
      </p:sp>
      <p:sp>
        <p:nvSpPr>
          <p:cNvPr name="TextBox 4" id="4"/>
          <p:cNvSpPr txBox="true"/>
          <p:nvPr/>
        </p:nvSpPr>
        <p:spPr>
          <a:xfrm rot="0">
            <a:off x="249456" y="7023960"/>
            <a:ext cx="17364042" cy="2428875"/>
          </a:xfrm>
          <a:prstGeom prst="rect">
            <a:avLst/>
          </a:prstGeom>
        </p:spPr>
        <p:txBody>
          <a:bodyPr anchor="t" rtlCol="false" tIns="0" lIns="0" bIns="0" rIns="0">
            <a:spAutoFit/>
          </a:bodyPr>
          <a:lstStyle/>
          <a:p>
            <a:pPr algn="l">
              <a:lnSpc>
                <a:spcPts val="3840"/>
              </a:lnSpc>
            </a:pPr>
            <a:r>
              <a:rPr lang="en-US" sz="3200">
                <a:solidFill>
                  <a:srgbClr val="000000"/>
                </a:solidFill>
                <a:latin typeface="Open Sans"/>
                <a:ea typeface="Open Sans"/>
                <a:cs typeface="Open Sans"/>
                <a:sym typeface="Open Sans"/>
              </a:rPr>
              <a:t>R2: 93% and Adjusted R2: 90%</a:t>
            </a:r>
          </a:p>
          <a:p>
            <a:pPr algn="l">
              <a:lnSpc>
                <a:spcPts val="3840"/>
              </a:lnSpc>
            </a:pPr>
            <a:r>
              <a:rPr lang="en-US" sz="3200">
                <a:solidFill>
                  <a:srgbClr val="000000"/>
                </a:solidFill>
                <a:latin typeface="Open Sans"/>
                <a:ea typeface="Open Sans"/>
                <a:cs typeface="Open Sans"/>
                <a:sym typeface="Open Sans"/>
              </a:rPr>
              <a:t>These are the columns with P_Value &lt;0.05  are enginesize,  citympg,  highwaympg,  fueltype_gas, aspiration_turbo,  carbody_hardtop, carbody_hatchback, carbody_sedan,  carbody_wagon,  fuelsystem_idi,  fuelsystem_mfi, fuelsystem_mpfi, fuelsystem_spdi </a:t>
            </a:r>
          </a:p>
          <a:p>
            <a:pPr algn="l" marL="0" indent="0" lvl="0">
              <a:lnSpc>
                <a:spcPts val="3840"/>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97272" y="1923790"/>
            <a:ext cx="12631169" cy="5611650"/>
          </a:xfrm>
          <a:custGeom>
            <a:avLst/>
            <a:gdLst/>
            <a:ahLst/>
            <a:cxnLst/>
            <a:rect r="r" b="b" t="t" l="l"/>
            <a:pathLst>
              <a:path h="5611650" w="12631169">
                <a:moveTo>
                  <a:pt x="0" y="0"/>
                </a:moveTo>
                <a:lnTo>
                  <a:pt x="12631169" y="0"/>
                </a:lnTo>
                <a:lnTo>
                  <a:pt x="12631169" y="5611649"/>
                </a:lnTo>
                <a:lnTo>
                  <a:pt x="0" y="5611649"/>
                </a:lnTo>
                <a:lnTo>
                  <a:pt x="0" y="0"/>
                </a:lnTo>
                <a:close/>
              </a:path>
            </a:pathLst>
          </a:custGeom>
          <a:blipFill>
            <a:blip r:embed="rId2"/>
            <a:stretch>
              <a:fillRect l="0" t="0" r="0" b="0"/>
            </a:stretch>
          </a:blipFill>
        </p:spPr>
      </p:sp>
      <p:sp>
        <p:nvSpPr>
          <p:cNvPr name="TextBox 3" id="3"/>
          <p:cNvSpPr txBox="true"/>
          <p:nvPr/>
        </p:nvSpPr>
        <p:spPr>
          <a:xfrm rot="0">
            <a:off x="0" y="409575"/>
            <a:ext cx="18288000" cy="12287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Which regression model has the lowest RMSE on the test set according to the provided code? Model building without Hyper Parameter Tuning</a:t>
            </a:r>
          </a:p>
        </p:txBody>
      </p:sp>
      <p:sp>
        <p:nvSpPr>
          <p:cNvPr name="TextBox 4" id="4"/>
          <p:cNvSpPr txBox="true"/>
          <p:nvPr/>
        </p:nvSpPr>
        <p:spPr>
          <a:xfrm rot="0">
            <a:off x="2297272" y="8094930"/>
            <a:ext cx="14543864" cy="145732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Gradient Boosting Regressor performs best with the lowest RMSE and highest R2, while ElasticNet and Lasso Regressor perform worst with the highest RMSE and lowest R2.</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4742" y="1605408"/>
            <a:ext cx="17598516" cy="5201827"/>
          </a:xfrm>
          <a:custGeom>
            <a:avLst/>
            <a:gdLst/>
            <a:ahLst/>
            <a:cxnLst/>
            <a:rect r="r" b="b" t="t" l="l"/>
            <a:pathLst>
              <a:path h="5201827" w="17598516">
                <a:moveTo>
                  <a:pt x="0" y="0"/>
                </a:moveTo>
                <a:lnTo>
                  <a:pt x="17598516" y="0"/>
                </a:lnTo>
                <a:lnTo>
                  <a:pt x="17598516" y="5201827"/>
                </a:lnTo>
                <a:lnTo>
                  <a:pt x="0" y="5201827"/>
                </a:lnTo>
                <a:lnTo>
                  <a:pt x="0" y="0"/>
                </a:lnTo>
                <a:close/>
              </a:path>
            </a:pathLst>
          </a:custGeom>
          <a:blipFill>
            <a:blip r:embed="rId2"/>
            <a:stretch>
              <a:fillRect l="0" t="0" r="0" b="0"/>
            </a:stretch>
          </a:blipFill>
        </p:spPr>
      </p:sp>
      <p:sp>
        <p:nvSpPr>
          <p:cNvPr name="TextBox 3" id="3"/>
          <p:cNvSpPr txBox="true"/>
          <p:nvPr/>
        </p:nvSpPr>
        <p:spPr>
          <a:xfrm rot="0">
            <a:off x="1028700" y="409575"/>
            <a:ext cx="16457860"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Which regression model achieved the lowest RMSE after hyperparameter tuning ?</a:t>
            </a:r>
          </a:p>
        </p:txBody>
      </p:sp>
      <p:sp>
        <p:nvSpPr>
          <p:cNvPr name="TextBox 4" id="4"/>
          <p:cNvSpPr txBox="true"/>
          <p:nvPr/>
        </p:nvSpPr>
        <p:spPr>
          <a:xfrm rot="0">
            <a:off x="1028700" y="7388260"/>
            <a:ext cx="16192324" cy="97155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Random Forest Regressor performs best with the lowest RMSE and highest R2, while ElasticNet and Lasso Regression perform worst with the highest RMSE and lowest R2.</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30501" y="1382144"/>
            <a:ext cx="10172700" cy="8556636"/>
          </a:xfrm>
          <a:custGeom>
            <a:avLst/>
            <a:gdLst/>
            <a:ahLst/>
            <a:cxnLst/>
            <a:rect r="r" b="b" t="t" l="l"/>
            <a:pathLst>
              <a:path h="8556636" w="10172700">
                <a:moveTo>
                  <a:pt x="0" y="0"/>
                </a:moveTo>
                <a:lnTo>
                  <a:pt x="10172700" y="0"/>
                </a:lnTo>
                <a:lnTo>
                  <a:pt x="10172700" y="8556635"/>
                </a:lnTo>
                <a:lnTo>
                  <a:pt x="0" y="8556635"/>
                </a:lnTo>
                <a:lnTo>
                  <a:pt x="0" y="0"/>
                </a:lnTo>
                <a:close/>
              </a:path>
            </a:pathLst>
          </a:custGeom>
          <a:blipFill>
            <a:blip r:embed="rId2"/>
            <a:stretch>
              <a:fillRect l="0" t="0" r="0" b="0"/>
            </a:stretch>
          </a:blipFill>
        </p:spPr>
      </p:sp>
      <p:sp>
        <p:nvSpPr>
          <p:cNvPr name="TextBox 3" id="3"/>
          <p:cNvSpPr txBox="true"/>
          <p:nvPr/>
        </p:nvSpPr>
        <p:spPr>
          <a:xfrm rot="0">
            <a:off x="6021353" y="409575"/>
            <a:ext cx="6245294"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Feature Selection with LassoCV</a:t>
            </a:r>
          </a:p>
        </p:txBody>
      </p:sp>
      <p:sp>
        <p:nvSpPr>
          <p:cNvPr name="TextBox 4" id="4"/>
          <p:cNvSpPr txBox="true"/>
          <p:nvPr/>
        </p:nvSpPr>
        <p:spPr>
          <a:xfrm rot="0">
            <a:off x="527124" y="4171950"/>
            <a:ext cx="7403377" cy="2428875"/>
          </a:xfrm>
          <a:prstGeom prst="rect">
            <a:avLst/>
          </a:prstGeom>
        </p:spPr>
        <p:txBody>
          <a:bodyPr anchor="t" rtlCol="false" tIns="0" lIns="0" bIns="0" rIns="0">
            <a:spAutoFit/>
          </a:bodyPr>
          <a:lstStyle/>
          <a:p>
            <a:pPr algn="l">
              <a:lnSpc>
                <a:spcPts val="3840"/>
              </a:lnSpc>
            </a:pPr>
            <a:r>
              <a:rPr lang="en-US" sz="3200">
                <a:solidFill>
                  <a:srgbClr val="000000"/>
                </a:solidFill>
                <a:latin typeface="Open Sans"/>
                <a:ea typeface="Open Sans"/>
                <a:cs typeface="Open Sans"/>
                <a:sym typeface="Open Sans"/>
              </a:rPr>
              <a:t>Selected Features after LassoCV are 1.</a:t>
            </a:r>
            <a:r>
              <a:rPr lang="en-US" sz="3200">
                <a:solidFill>
                  <a:srgbClr val="000000"/>
                </a:solidFill>
                <a:latin typeface="Open Sans"/>
                <a:ea typeface="Open Sans"/>
                <a:cs typeface="Open Sans"/>
                <a:sym typeface="Open Sans"/>
              </a:rPr>
              <a:t>peakrpm</a:t>
            </a:r>
          </a:p>
          <a:p>
            <a:pPr algn="l">
              <a:lnSpc>
                <a:spcPts val="3840"/>
              </a:lnSpc>
            </a:pPr>
            <a:r>
              <a:rPr lang="en-US" sz="3200">
                <a:solidFill>
                  <a:srgbClr val="000000"/>
                </a:solidFill>
                <a:latin typeface="Open Sans"/>
                <a:ea typeface="Open Sans"/>
                <a:cs typeface="Open Sans"/>
                <a:sym typeface="Open Sans"/>
              </a:rPr>
              <a:t>2.</a:t>
            </a:r>
            <a:r>
              <a:rPr lang="en-US" sz="3200">
                <a:solidFill>
                  <a:srgbClr val="000000"/>
                </a:solidFill>
                <a:latin typeface="Open Sans"/>
                <a:ea typeface="Open Sans"/>
                <a:cs typeface="Open Sans"/>
                <a:sym typeface="Open Sans"/>
              </a:rPr>
              <a:t>carvolume</a:t>
            </a:r>
          </a:p>
          <a:p>
            <a:pPr algn="l">
              <a:lnSpc>
                <a:spcPts val="3840"/>
              </a:lnSpc>
            </a:pPr>
            <a:r>
              <a:rPr lang="en-US" sz="3200">
                <a:solidFill>
                  <a:srgbClr val="000000"/>
                </a:solidFill>
                <a:latin typeface="Open Sans"/>
                <a:ea typeface="Open Sans"/>
                <a:cs typeface="Open Sans"/>
                <a:sym typeface="Open Sans"/>
              </a:rPr>
              <a:t>3.</a:t>
            </a:r>
            <a:r>
              <a:rPr lang="en-US" sz="3200">
                <a:solidFill>
                  <a:srgbClr val="000000"/>
                </a:solidFill>
                <a:latin typeface="Open Sans"/>
                <a:ea typeface="Open Sans"/>
                <a:cs typeface="Open Sans"/>
                <a:sym typeface="Open Sans"/>
              </a:rPr>
              <a:t>totalenginevolume</a:t>
            </a:r>
          </a:p>
          <a:p>
            <a:pPr algn="l" marL="0" indent="0" lvl="0">
              <a:lnSpc>
                <a:spcPts val="3840"/>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95679" y="1200659"/>
            <a:ext cx="14258471" cy="6364586"/>
          </a:xfrm>
          <a:custGeom>
            <a:avLst/>
            <a:gdLst/>
            <a:ahLst/>
            <a:cxnLst/>
            <a:rect r="r" b="b" t="t" l="l"/>
            <a:pathLst>
              <a:path h="6364586" w="14258471">
                <a:moveTo>
                  <a:pt x="0" y="0"/>
                </a:moveTo>
                <a:lnTo>
                  <a:pt x="14258471" y="0"/>
                </a:lnTo>
                <a:lnTo>
                  <a:pt x="14258471" y="6364586"/>
                </a:lnTo>
                <a:lnTo>
                  <a:pt x="0" y="6364586"/>
                </a:lnTo>
                <a:lnTo>
                  <a:pt x="0" y="0"/>
                </a:lnTo>
                <a:close/>
              </a:path>
            </a:pathLst>
          </a:custGeom>
          <a:blipFill>
            <a:blip r:embed="rId2"/>
            <a:stretch>
              <a:fillRect l="0" t="0" r="0" b="0"/>
            </a:stretch>
          </a:blipFill>
        </p:spPr>
      </p:sp>
      <p:sp>
        <p:nvSpPr>
          <p:cNvPr name="TextBox 3" id="3"/>
          <p:cNvSpPr txBox="true"/>
          <p:nvPr/>
        </p:nvSpPr>
        <p:spPr>
          <a:xfrm rot="0">
            <a:off x="1028700" y="206073"/>
            <a:ext cx="15312731"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Model Building With Selected Features and Without Hyper Parameter Tuning</a:t>
            </a:r>
          </a:p>
        </p:txBody>
      </p:sp>
      <p:sp>
        <p:nvSpPr>
          <p:cNvPr name="TextBox 4" id="4"/>
          <p:cNvSpPr txBox="true"/>
          <p:nvPr/>
        </p:nvSpPr>
        <p:spPr>
          <a:xfrm rot="0">
            <a:off x="2162167" y="8371903"/>
            <a:ext cx="15097133" cy="485775"/>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Random Forest Regressor performs best with the lowest RMSE and highest R2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grpSp>
        <p:nvGrpSpPr>
          <p:cNvPr name="Group 2" id="2"/>
          <p:cNvGrpSpPr/>
          <p:nvPr/>
        </p:nvGrpSpPr>
        <p:grpSpPr>
          <a:xfrm rot="-609374">
            <a:off x="-3170821" y="-3887371"/>
            <a:ext cx="9742922" cy="16095451"/>
            <a:chOff x="0" y="0"/>
            <a:chExt cx="2566037" cy="4239131"/>
          </a:xfrm>
        </p:grpSpPr>
        <p:sp>
          <p:nvSpPr>
            <p:cNvPr name="Freeform 3" id="3"/>
            <p:cNvSpPr/>
            <p:nvPr/>
          </p:nvSpPr>
          <p:spPr>
            <a:xfrm flipH="false" flipV="false" rot="0">
              <a:off x="0" y="0"/>
              <a:ext cx="2566037" cy="4239131"/>
            </a:xfrm>
            <a:custGeom>
              <a:avLst/>
              <a:gdLst/>
              <a:ahLst/>
              <a:cxnLst/>
              <a:rect r="r" b="b" t="t" l="l"/>
              <a:pathLst>
                <a:path h="4239131" w="2566037">
                  <a:moveTo>
                    <a:pt x="0" y="0"/>
                  </a:moveTo>
                  <a:lnTo>
                    <a:pt x="2566037" y="0"/>
                  </a:lnTo>
                  <a:lnTo>
                    <a:pt x="2566037" y="4239131"/>
                  </a:lnTo>
                  <a:lnTo>
                    <a:pt x="0" y="4239131"/>
                  </a:lnTo>
                  <a:close/>
                </a:path>
              </a:pathLst>
            </a:custGeom>
            <a:solidFill>
              <a:srgbClr val="F4F6FC"/>
            </a:solidFill>
          </p:spPr>
        </p:sp>
        <p:sp>
          <p:nvSpPr>
            <p:cNvPr name="TextBox 4" id="4"/>
            <p:cNvSpPr txBox="true"/>
            <p:nvPr/>
          </p:nvSpPr>
          <p:spPr>
            <a:xfrm>
              <a:off x="0" y="-38100"/>
              <a:ext cx="2566037" cy="4277231"/>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3323108"/>
            <a:ext cx="6886146" cy="275272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5CB6F9"/>
                </a:solidFill>
                <a:latin typeface="HK Grotesk Bold"/>
                <a:ea typeface="HK Grotesk Bold"/>
                <a:cs typeface="HK Grotesk Bold"/>
                <a:sym typeface="HK Grotesk Bold"/>
              </a:rPr>
              <a:t>Data Description</a:t>
            </a:r>
          </a:p>
        </p:txBody>
      </p:sp>
      <p:sp>
        <p:nvSpPr>
          <p:cNvPr name="TextBox 6" id="6"/>
          <p:cNvSpPr txBox="true"/>
          <p:nvPr/>
        </p:nvSpPr>
        <p:spPr>
          <a:xfrm rot="0">
            <a:off x="7686852" y="923925"/>
            <a:ext cx="10601148" cy="8548752"/>
          </a:xfrm>
          <a:prstGeom prst="rect">
            <a:avLst/>
          </a:prstGeom>
        </p:spPr>
        <p:txBody>
          <a:bodyPr anchor="t" rtlCol="false" tIns="0" lIns="0" bIns="0" rIns="0">
            <a:spAutoFit/>
          </a:bodyPr>
          <a:lstStyle/>
          <a:p>
            <a:pPr algn="l">
              <a:lnSpc>
                <a:spcPts val="3771"/>
              </a:lnSpc>
            </a:pPr>
            <a:r>
              <a:rPr lang="en-US" sz="2299">
                <a:solidFill>
                  <a:srgbClr val="F4F6FC"/>
                </a:solidFill>
                <a:latin typeface="HK Grotesk Medium"/>
                <a:ea typeface="HK Grotesk Medium"/>
                <a:cs typeface="HK Grotesk Medium"/>
                <a:sym typeface="HK Grotesk Medium"/>
              </a:rPr>
              <a:t>1.Car_ID - Unique ID for each observation.</a:t>
            </a:r>
          </a:p>
          <a:p>
            <a:pPr algn="l">
              <a:lnSpc>
                <a:spcPts val="3771"/>
              </a:lnSpc>
            </a:pPr>
            <a:r>
              <a:rPr lang="en-US" sz="2299">
                <a:solidFill>
                  <a:srgbClr val="F4F6FC"/>
                </a:solidFill>
                <a:latin typeface="HK Grotesk Medium"/>
                <a:ea typeface="HK Grotesk Medium"/>
                <a:cs typeface="HK Grotesk Medium"/>
                <a:sym typeface="HK Grotesk Medium"/>
              </a:rPr>
              <a:t>2. Symboling - Its assigned insurance risk rating, value +3 indicates that the auto is risky, 3. that it is pretty safe.</a:t>
            </a:r>
          </a:p>
          <a:p>
            <a:pPr algn="l">
              <a:lnSpc>
                <a:spcPts val="3771"/>
              </a:lnSpc>
            </a:pPr>
            <a:r>
              <a:rPr lang="en-US" sz="2299">
                <a:solidFill>
                  <a:srgbClr val="F4F6FC"/>
                </a:solidFill>
                <a:latin typeface="HK Grotesk Medium"/>
                <a:ea typeface="HK Grotesk Medium"/>
                <a:cs typeface="HK Grotesk Medium"/>
                <a:sym typeface="HK Grotesk Medium"/>
              </a:rPr>
              <a:t>3. carCompany - Name of company,  4. fueltype - Car fuel type.</a:t>
            </a:r>
          </a:p>
          <a:p>
            <a:pPr algn="l">
              <a:lnSpc>
                <a:spcPts val="3771"/>
              </a:lnSpc>
            </a:pPr>
            <a:r>
              <a:rPr lang="en-US" sz="2299">
                <a:solidFill>
                  <a:srgbClr val="F4F6FC"/>
                </a:solidFill>
                <a:latin typeface="HK Grotesk Medium"/>
                <a:ea typeface="HK Grotesk Medium"/>
                <a:cs typeface="HK Grotesk Medium"/>
                <a:sym typeface="HK Grotesk Medium"/>
              </a:rPr>
              <a:t>5. aspiration - Aspiration used in car, 6. doornumber - Number of doors in a car</a:t>
            </a:r>
          </a:p>
          <a:p>
            <a:pPr algn="l">
              <a:lnSpc>
                <a:spcPts val="3771"/>
              </a:lnSpc>
            </a:pPr>
            <a:r>
              <a:rPr lang="en-US" sz="2299">
                <a:solidFill>
                  <a:srgbClr val="F4F6FC"/>
                </a:solidFill>
                <a:latin typeface="HK Grotesk Medium"/>
                <a:ea typeface="HK Grotesk Medium"/>
                <a:cs typeface="HK Grotesk Medium"/>
                <a:sym typeface="HK Grotesk Medium"/>
              </a:rPr>
              <a:t>7. carbody - body of car,  8. drivewheel - type of drive wheel</a:t>
            </a:r>
          </a:p>
          <a:p>
            <a:pPr algn="l">
              <a:lnSpc>
                <a:spcPts val="3771"/>
              </a:lnSpc>
            </a:pPr>
            <a:r>
              <a:rPr lang="en-US" sz="2299">
                <a:solidFill>
                  <a:srgbClr val="F4F6FC"/>
                </a:solidFill>
                <a:latin typeface="HK Grotesk Medium"/>
                <a:ea typeface="HK Grotesk Medium"/>
                <a:cs typeface="HK Grotesk Medium"/>
                <a:sym typeface="HK Grotesk Medium"/>
              </a:rPr>
              <a:t>9. enginelocation - location of car engine, 10. wheelbase - Wheelbase of car</a:t>
            </a:r>
          </a:p>
          <a:p>
            <a:pPr algn="l">
              <a:lnSpc>
                <a:spcPts val="3771"/>
              </a:lnSpc>
            </a:pPr>
            <a:r>
              <a:rPr lang="en-US" sz="2299">
                <a:solidFill>
                  <a:srgbClr val="F4F6FC"/>
                </a:solidFill>
                <a:latin typeface="HK Grotesk Medium"/>
                <a:ea typeface="HK Grotesk Medium"/>
                <a:cs typeface="HK Grotesk Medium"/>
                <a:sym typeface="HK Grotesk Medium"/>
              </a:rPr>
              <a:t>11. carlength - length of car, 12. carwidth - width of car</a:t>
            </a:r>
          </a:p>
          <a:p>
            <a:pPr algn="l">
              <a:lnSpc>
                <a:spcPts val="3771"/>
              </a:lnSpc>
            </a:pPr>
            <a:r>
              <a:rPr lang="en-US" sz="2299">
                <a:solidFill>
                  <a:srgbClr val="F4F6FC"/>
                </a:solidFill>
                <a:latin typeface="HK Grotesk Medium"/>
                <a:ea typeface="HK Grotesk Medium"/>
                <a:cs typeface="HK Grotesk Medium"/>
                <a:sym typeface="HK Grotesk Medium"/>
              </a:rPr>
              <a:t>13. carheight - height of car</a:t>
            </a:r>
          </a:p>
          <a:p>
            <a:pPr algn="l">
              <a:lnSpc>
                <a:spcPts val="3771"/>
              </a:lnSpc>
            </a:pPr>
            <a:r>
              <a:rPr lang="en-US" sz="2299">
                <a:solidFill>
                  <a:srgbClr val="F4F6FC"/>
                </a:solidFill>
                <a:latin typeface="HK Grotesk Medium"/>
                <a:ea typeface="HK Grotesk Medium"/>
                <a:cs typeface="HK Grotesk Medium"/>
                <a:sym typeface="HK Grotesk Medium"/>
              </a:rPr>
              <a:t>14. curbweight - The weight of a car without occupants or luggage.</a:t>
            </a:r>
          </a:p>
          <a:p>
            <a:pPr algn="l">
              <a:lnSpc>
                <a:spcPts val="3771"/>
              </a:lnSpc>
            </a:pPr>
            <a:r>
              <a:rPr lang="en-US" sz="2299">
                <a:solidFill>
                  <a:srgbClr val="F4F6FC"/>
                </a:solidFill>
                <a:latin typeface="HK Grotesk Medium"/>
                <a:ea typeface="HK Grotesk Medium"/>
                <a:cs typeface="HK Grotesk Medium"/>
                <a:sym typeface="HK Grotesk Medium"/>
              </a:rPr>
              <a:t>15. enginetype - type of engine, 16. cylindernumber - cylinder placed in the car.</a:t>
            </a:r>
          </a:p>
          <a:p>
            <a:pPr algn="l">
              <a:lnSpc>
                <a:spcPts val="3771"/>
              </a:lnSpc>
            </a:pPr>
            <a:r>
              <a:rPr lang="en-US" sz="2299">
                <a:solidFill>
                  <a:srgbClr val="F4F6FC"/>
                </a:solidFill>
                <a:latin typeface="HK Grotesk Medium"/>
                <a:ea typeface="HK Grotesk Medium"/>
                <a:cs typeface="HK Grotesk Medium"/>
                <a:sym typeface="HK Grotesk Medium"/>
              </a:rPr>
              <a:t>17. enginesize - size of car, 18. fuelsystem - Fuel system of car.</a:t>
            </a:r>
          </a:p>
          <a:p>
            <a:pPr algn="l">
              <a:lnSpc>
                <a:spcPts val="3771"/>
              </a:lnSpc>
            </a:pPr>
            <a:r>
              <a:rPr lang="en-US" sz="2299">
                <a:solidFill>
                  <a:srgbClr val="F4F6FC"/>
                </a:solidFill>
                <a:latin typeface="HK Grotesk Medium"/>
                <a:ea typeface="HK Grotesk Medium"/>
                <a:cs typeface="HK Grotesk Medium"/>
                <a:sym typeface="HK Grotesk Medium"/>
              </a:rPr>
              <a:t>19. boreratio - Boreratio of car, 20. stroke - Stroke or volume inside the engine.</a:t>
            </a:r>
          </a:p>
          <a:p>
            <a:pPr algn="l">
              <a:lnSpc>
                <a:spcPts val="3771"/>
              </a:lnSpc>
            </a:pPr>
            <a:r>
              <a:rPr lang="en-US" sz="2299">
                <a:solidFill>
                  <a:srgbClr val="F4F6FC"/>
                </a:solidFill>
                <a:latin typeface="HK Grotesk Medium"/>
                <a:ea typeface="HK Grotesk Medium"/>
                <a:cs typeface="HK Grotesk Medium"/>
                <a:sym typeface="HK Grotesk Medium"/>
              </a:rPr>
              <a:t>21. compressionratio - compression ratio of car, 22. horsepower - Horsepower</a:t>
            </a:r>
          </a:p>
          <a:p>
            <a:pPr algn="l">
              <a:lnSpc>
                <a:spcPts val="3771"/>
              </a:lnSpc>
            </a:pPr>
            <a:r>
              <a:rPr lang="en-US" sz="2299">
                <a:solidFill>
                  <a:srgbClr val="F4F6FC"/>
                </a:solidFill>
                <a:latin typeface="HK Grotesk Medium"/>
                <a:ea typeface="HK Grotesk Medium"/>
                <a:cs typeface="HK Grotesk Medium"/>
                <a:sym typeface="HK Grotesk Medium"/>
              </a:rPr>
              <a:t>23. peakrpm - car peak rpm, 24. citympg - Mileage in city</a:t>
            </a:r>
          </a:p>
          <a:p>
            <a:pPr algn="l">
              <a:lnSpc>
                <a:spcPts val="3771"/>
              </a:lnSpc>
            </a:pPr>
            <a:r>
              <a:rPr lang="en-US" sz="2299">
                <a:solidFill>
                  <a:srgbClr val="F4F6FC"/>
                </a:solidFill>
                <a:latin typeface="HK Grotesk Medium"/>
                <a:ea typeface="HK Grotesk Medium"/>
                <a:cs typeface="HK Grotesk Medium"/>
                <a:sym typeface="HK Grotesk Medium"/>
              </a:rPr>
              <a:t>25. highwaympg - Mileage on highway, 26. Price( Dependent Variable) - Price of car</a:t>
            </a:r>
          </a:p>
          <a:p>
            <a:pPr algn="l">
              <a:lnSpc>
                <a:spcPts val="3771"/>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716614"/>
            <a:ext cx="17546739" cy="5139548"/>
          </a:xfrm>
          <a:custGeom>
            <a:avLst/>
            <a:gdLst/>
            <a:ahLst/>
            <a:cxnLst/>
            <a:rect r="r" b="b" t="t" l="l"/>
            <a:pathLst>
              <a:path h="5139548" w="17546739">
                <a:moveTo>
                  <a:pt x="0" y="0"/>
                </a:moveTo>
                <a:lnTo>
                  <a:pt x="17546739" y="0"/>
                </a:lnTo>
                <a:lnTo>
                  <a:pt x="17546739" y="5139548"/>
                </a:lnTo>
                <a:lnTo>
                  <a:pt x="0" y="5139548"/>
                </a:lnTo>
                <a:lnTo>
                  <a:pt x="0" y="0"/>
                </a:lnTo>
                <a:close/>
              </a:path>
            </a:pathLst>
          </a:custGeom>
          <a:blipFill>
            <a:blip r:embed="rId2"/>
            <a:stretch>
              <a:fillRect l="0" t="0" r="0" b="0"/>
            </a:stretch>
          </a:blipFill>
        </p:spPr>
      </p:sp>
      <p:sp>
        <p:nvSpPr>
          <p:cNvPr name="TextBox 3" id="3"/>
          <p:cNvSpPr txBox="true"/>
          <p:nvPr/>
        </p:nvSpPr>
        <p:spPr>
          <a:xfrm rot="0">
            <a:off x="1427531" y="409575"/>
            <a:ext cx="15432937"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000000"/>
                </a:solidFill>
                <a:latin typeface="Decalotype Bold"/>
                <a:ea typeface="Decalotype Bold"/>
                <a:cs typeface="Decalotype Bold"/>
                <a:sym typeface="Decalotype Bold"/>
              </a:rPr>
              <a:t>Model Building With Selected Features and Without Hyper Parameter Tuning</a:t>
            </a:r>
          </a:p>
        </p:txBody>
      </p:sp>
      <p:sp>
        <p:nvSpPr>
          <p:cNvPr name="TextBox 4" id="4"/>
          <p:cNvSpPr txBox="true"/>
          <p:nvPr/>
        </p:nvSpPr>
        <p:spPr>
          <a:xfrm rot="0">
            <a:off x="845217" y="7541962"/>
            <a:ext cx="16597565" cy="971550"/>
          </a:xfrm>
          <a:prstGeom prst="rect">
            <a:avLst/>
          </a:prstGeom>
        </p:spPr>
        <p:txBody>
          <a:bodyPr anchor="t" rtlCol="false" tIns="0" lIns="0" bIns="0" rIns="0">
            <a:spAutoFit/>
          </a:bodyPr>
          <a:lstStyle/>
          <a:p>
            <a:pPr algn="l" marL="0" indent="0" lvl="0">
              <a:lnSpc>
                <a:spcPts val="3840"/>
              </a:lnSpc>
              <a:spcBef>
                <a:spcPct val="0"/>
              </a:spcBef>
            </a:pPr>
            <a:r>
              <a:rPr lang="en-US" sz="3200">
                <a:solidFill>
                  <a:srgbClr val="000000"/>
                </a:solidFill>
                <a:latin typeface="Open Sans"/>
                <a:ea typeface="Open Sans"/>
                <a:cs typeface="Open Sans"/>
                <a:sym typeface="Open Sans"/>
              </a:rPr>
              <a:t>The best Model is Gradient Boosting Regressor  with selected features (peakrpm, carvolume,  totalenginevolume, enginesize, citympg) Low RMSE and High Accuracy</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453740"/>
            <a:chOff x="0" y="0"/>
            <a:chExt cx="4816593" cy="646252"/>
          </a:xfrm>
        </p:grpSpPr>
        <p:sp>
          <p:nvSpPr>
            <p:cNvPr name="Freeform 3" id="3"/>
            <p:cNvSpPr/>
            <p:nvPr/>
          </p:nvSpPr>
          <p:spPr>
            <a:xfrm flipH="false" flipV="false" rot="0">
              <a:off x="0" y="0"/>
              <a:ext cx="4816592" cy="646252"/>
            </a:xfrm>
            <a:custGeom>
              <a:avLst/>
              <a:gdLst/>
              <a:ahLst/>
              <a:cxnLst/>
              <a:rect r="r" b="b" t="t" l="l"/>
              <a:pathLst>
                <a:path h="646252" w="4816592">
                  <a:moveTo>
                    <a:pt x="0" y="0"/>
                  </a:moveTo>
                  <a:lnTo>
                    <a:pt x="4816592" y="0"/>
                  </a:lnTo>
                  <a:lnTo>
                    <a:pt x="4816592" y="646252"/>
                  </a:lnTo>
                  <a:lnTo>
                    <a:pt x="0" y="646252"/>
                  </a:lnTo>
                  <a:close/>
                </a:path>
              </a:pathLst>
            </a:custGeom>
            <a:solidFill>
              <a:srgbClr val="000000"/>
            </a:solidFill>
          </p:spPr>
        </p:sp>
        <p:sp>
          <p:nvSpPr>
            <p:cNvPr name="TextBox 4" id="4"/>
            <p:cNvSpPr txBox="true"/>
            <p:nvPr/>
          </p:nvSpPr>
          <p:spPr>
            <a:xfrm>
              <a:off x="0" y="-38100"/>
              <a:ext cx="4816593" cy="684352"/>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0" y="0"/>
            <a:ext cx="18288000" cy="2440368"/>
          </a:xfrm>
          <a:custGeom>
            <a:avLst/>
            <a:gdLst/>
            <a:ahLst/>
            <a:cxnLst/>
            <a:rect r="r" b="b" t="t" l="l"/>
            <a:pathLst>
              <a:path h="2440368" w="18288000">
                <a:moveTo>
                  <a:pt x="0" y="0"/>
                </a:moveTo>
                <a:lnTo>
                  <a:pt x="18288000" y="0"/>
                </a:lnTo>
                <a:lnTo>
                  <a:pt x="18288000" y="2440368"/>
                </a:lnTo>
                <a:lnTo>
                  <a:pt x="0" y="2440368"/>
                </a:lnTo>
                <a:lnTo>
                  <a:pt x="0" y="0"/>
                </a:lnTo>
                <a:close/>
              </a:path>
            </a:pathLst>
          </a:custGeom>
          <a:blipFill>
            <a:blip r:embed="rId2">
              <a:alphaModFix amt="70000"/>
            </a:blip>
            <a:stretch>
              <a:fillRect l="0" t="-281872" r="0" b="-180173"/>
            </a:stretch>
          </a:blipFill>
        </p:spPr>
      </p:sp>
      <p:sp>
        <p:nvSpPr>
          <p:cNvPr name="TextBox 6" id="6"/>
          <p:cNvSpPr txBox="true"/>
          <p:nvPr/>
        </p:nvSpPr>
        <p:spPr>
          <a:xfrm rot="0">
            <a:off x="1981200" y="745857"/>
            <a:ext cx="14325600" cy="952500"/>
          </a:xfrm>
          <a:prstGeom prst="rect">
            <a:avLst/>
          </a:prstGeom>
        </p:spPr>
        <p:txBody>
          <a:bodyPr anchor="t" rtlCol="false" tIns="0" lIns="0" bIns="0" rIns="0">
            <a:spAutoFit/>
          </a:bodyPr>
          <a:lstStyle/>
          <a:p>
            <a:pPr algn="ctr" marL="0" indent="0" lvl="0">
              <a:lnSpc>
                <a:spcPts val="7440"/>
              </a:lnSpc>
              <a:spcBef>
                <a:spcPct val="0"/>
              </a:spcBef>
            </a:pPr>
            <a:r>
              <a:rPr lang="en-US" sz="6200">
                <a:solidFill>
                  <a:srgbClr val="FFFFFF"/>
                </a:solidFill>
                <a:latin typeface="Decalotype Bold"/>
                <a:ea typeface="Decalotype Bold"/>
                <a:cs typeface="Decalotype Bold"/>
                <a:sym typeface="Decalotype Bold"/>
              </a:rPr>
              <a:t>What could have been done better</a:t>
            </a:r>
          </a:p>
        </p:txBody>
      </p:sp>
      <p:sp>
        <p:nvSpPr>
          <p:cNvPr name="TextBox 7" id="7"/>
          <p:cNvSpPr txBox="true"/>
          <p:nvPr/>
        </p:nvSpPr>
        <p:spPr>
          <a:xfrm rot="0">
            <a:off x="548212" y="2937614"/>
            <a:ext cx="17031394" cy="6155691"/>
          </a:xfrm>
          <a:prstGeom prst="rect">
            <a:avLst/>
          </a:prstGeom>
        </p:spPr>
        <p:txBody>
          <a:bodyPr anchor="t" rtlCol="false" tIns="0" lIns="0" bIns="0" rIns="0">
            <a:spAutoFit/>
          </a:bodyPr>
          <a:lstStyle/>
          <a:p>
            <a:pPr algn="l">
              <a:lnSpc>
                <a:spcPts val="4059"/>
              </a:lnSpc>
            </a:pPr>
          </a:p>
          <a:p>
            <a:pPr algn="l">
              <a:lnSpc>
                <a:spcPts val="4059"/>
              </a:lnSpc>
            </a:pPr>
            <a:r>
              <a:rPr lang="en-US" sz="2899">
                <a:solidFill>
                  <a:srgbClr val="191919"/>
                </a:solidFill>
                <a:latin typeface="Open Sans Bold"/>
                <a:ea typeface="Open Sans Bold"/>
                <a:cs typeface="Open Sans Bold"/>
                <a:sym typeface="Open Sans Bold"/>
              </a:rPr>
              <a:t>1. Feature Engineering:</a:t>
            </a:r>
          </a:p>
          <a:p>
            <a:pPr algn="l">
              <a:lnSpc>
                <a:spcPts val="4059"/>
              </a:lnSpc>
            </a:pPr>
            <a:r>
              <a:rPr lang="en-US" sz="2899">
                <a:solidFill>
                  <a:srgbClr val="191919"/>
                </a:solidFill>
                <a:latin typeface="Open Sans Bold"/>
                <a:ea typeface="Open Sans Bold"/>
                <a:cs typeface="Open Sans Bold"/>
                <a:sym typeface="Open Sans Bold"/>
              </a:rPr>
              <a:t>   - </a:t>
            </a:r>
            <a:r>
              <a:rPr lang="en-US" sz="2899">
                <a:solidFill>
                  <a:srgbClr val="191919"/>
                </a:solidFill>
                <a:latin typeface="Open Sans"/>
                <a:ea typeface="Open Sans"/>
                <a:cs typeface="Open Sans"/>
                <a:sym typeface="Open Sans"/>
              </a:rPr>
              <a:t>Explore and create additional relevant features.</a:t>
            </a:r>
          </a:p>
          <a:p>
            <a:pPr algn="l">
              <a:lnSpc>
                <a:spcPts val="4059"/>
              </a:lnSpc>
            </a:pPr>
          </a:p>
          <a:p>
            <a:pPr algn="l">
              <a:lnSpc>
                <a:spcPts val="4059"/>
              </a:lnSpc>
            </a:pPr>
            <a:r>
              <a:rPr lang="en-US" sz="2899">
                <a:solidFill>
                  <a:srgbClr val="191919"/>
                </a:solidFill>
                <a:latin typeface="Open Sans Bold"/>
                <a:ea typeface="Open Sans Bold"/>
                <a:cs typeface="Open Sans Bold"/>
                <a:sym typeface="Open Sans Bold"/>
              </a:rPr>
              <a:t>2. Hyperparameter Tuning:</a:t>
            </a:r>
          </a:p>
          <a:p>
            <a:pPr algn="l">
              <a:lnSpc>
                <a:spcPts val="4059"/>
              </a:lnSpc>
            </a:pPr>
            <a:r>
              <a:rPr lang="en-US" sz="2899">
                <a:solidFill>
                  <a:srgbClr val="191919"/>
                </a:solidFill>
                <a:latin typeface="Open Sans Bold"/>
                <a:ea typeface="Open Sans Bold"/>
                <a:cs typeface="Open Sans Bold"/>
                <a:sym typeface="Open Sans Bold"/>
              </a:rPr>
              <a:t>   - </a:t>
            </a:r>
            <a:r>
              <a:rPr lang="en-US" sz="2899">
                <a:solidFill>
                  <a:srgbClr val="191919"/>
                </a:solidFill>
                <a:latin typeface="Open Sans"/>
                <a:ea typeface="Open Sans"/>
                <a:cs typeface="Open Sans"/>
                <a:sym typeface="Open Sans"/>
              </a:rPr>
              <a:t>Expand hyperparameter search using techniques like Bayesian Optimization or Random Search.</a:t>
            </a:r>
          </a:p>
          <a:p>
            <a:pPr algn="l">
              <a:lnSpc>
                <a:spcPts val="4059"/>
              </a:lnSpc>
            </a:pPr>
          </a:p>
          <a:p>
            <a:pPr algn="l">
              <a:lnSpc>
                <a:spcPts val="4059"/>
              </a:lnSpc>
            </a:pPr>
            <a:r>
              <a:rPr lang="en-US" sz="2899">
                <a:solidFill>
                  <a:srgbClr val="191919"/>
                </a:solidFill>
                <a:latin typeface="Open Sans Bold"/>
                <a:ea typeface="Open Sans Bold"/>
                <a:cs typeface="Open Sans Bold"/>
                <a:sym typeface="Open Sans Bold"/>
              </a:rPr>
              <a:t>3. Model Ensemble:</a:t>
            </a:r>
          </a:p>
          <a:p>
            <a:pPr algn="l">
              <a:lnSpc>
                <a:spcPts val="4059"/>
              </a:lnSpc>
            </a:pPr>
            <a:r>
              <a:rPr lang="en-US" sz="2899">
                <a:solidFill>
                  <a:srgbClr val="191919"/>
                </a:solidFill>
                <a:latin typeface="Open Sans Bold"/>
                <a:ea typeface="Open Sans Bold"/>
                <a:cs typeface="Open Sans Bold"/>
                <a:sym typeface="Open Sans Bold"/>
              </a:rPr>
              <a:t>   - </a:t>
            </a:r>
            <a:r>
              <a:rPr lang="en-US" sz="2899">
                <a:solidFill>
                  <a:srgbClr val="191919"/>
                </a:solidFill>
                <a:latin typeface="Open Sans"/>
                <a:ea typeface="Open Sans"/>
                <a:cs typeface="Open Sans"/>
                <a:sym typeface="Open Sans"/>
              </a:rPr>
              <a:t>Implement blending or stacking of multiple models.</a:t>
            </a:r>
          </a:p>
          <a:p>
            <a:pPr algn="l">
              <a:lnSpc>
                <a:spcPts val="4059"/>
              </a:lnSpc>
            </a:pPr>
          </a:p>
          <a:p>
            <a:pPr algn="l">
              <a:lnSpc>
                <a:spcPts val="4059"/>
              </a:lnSpc>
            </a:pPr>
            <a:r>
              <a:rPr lang="en-US" sz="2899">
                <a:solidFill>
                  <a:srgbClr val="191919"/>
                </a:solidFill>
                <a:latin typeface="Open Sans Bold"/>
                <a:ea typeface="Open Sans Bold"/>
                <a:cs typeface="Open Sans Bold"/>
                <a:sym typeface="Open Sans Bold"/>
              </a:rPr>
              <a:t>4. Data Preprocessing:</a:t>
            </a:r>
          </a:p>
          <a:p>
            <a:pPr algn="l">
              <a:lnSpc>
                <a:spcPts val="4059"/>
              </a:lnSpc>
            </a:pPr>
            <a:r>
              <a:rPr lang="en-US" sz="2899">
                <a:solidFill>
                  <a:srgbClr val="191919"/>
                </a:solidFill>
                <a:latin typeface="Open Sans Bold"/>
                <a:ea typeface="Open Sans Bold"/>
                <a:cs typeface="Open Sans Bold"/>
                <a:sym typeface="Open Sans Bold"/>
              </a:rPr>
              <a:t>   - </a:t>
            </a:r>
            <a:r>
              <a:rPr lang="en-US" sz="2899">
                <a:solidFill>
                  <a:srgbClr val="191919"/>
                </a:solidFill>
                <a:latin typeface="Open Sans"/>
                <a:ea typeface="Open Sans"/>
                <a:cs typeface="Open Sans"/>
                <a:sym typeface="Open Sans"/>
              </a:rPr>
              <a:t>Detect and handle outliers to improve model stability.</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86286" y="1019175"/>
            <a:ext cx="6115428" cy="1076325"/>
          </a:xfrm>
          <a:prstGeom prst="rect">
            <a:avLst/>
          </a:prstGeom>
        </p:spPr>
        <p:txBody>
          <a:bodyPr anchor="t" rtlCol="false" tIns="0" lIns="0" bIns="0" rIns="0">
            <a:spAutoFit/>
          </a:bodyPr>
          <a:lstStyle/>
          <a:p>
            <a:pPr algn="l" marL="0" indent="0" lvl="0">
              <a:lnSpc>
                <a:spcPts val="8400"/>
              </a:lnSpc>
              <a:spcBef>
                <a:spcPct val="0"/>
              </a:spcBef>
            </a:pPr>
            <a:r>
              <a:rPr lang="en-US" sz="7000">
                <a:solidFill>
                  <a:srgbClr val="191919"/>
                </a:solidFill>
                <a:latin typeface="Decalotype Bold"/>
                <a:ea typeface="Decalotype Bold"/>
                <a:cs typeface="Decalotype Bold"/>
                <a:sym typeface="Decalotype Bold"/>
              </a:rPr>
              <a:t>Takeaway Points</a:t>
            </a:r>
          </a:p>
        </p:txBody>
      </p:sp>
      <p:sp>
        <p:nvSpPr>
          <p:cNvPr name="TextBox 3" id="3"/>
          <p:cNvSpPr txBox="true"/>
          <p:nvPr/>
        </p:nvSpPr>
        <p:spPr>
          <a:xfrm rot="0">
            <a:off x="1213499" y="2730522"/>
            <a:ext cx="15285815" cy="4864057"/>
          </a:xfrm>
          <a:prstGeom prst="rect">
            <a:avLst/>
          </a:prstGeom>
        </p:spPr>
        <p:txBody>
          <a:bodyPr anchor="t" rtlCol="false" tIns="0" lIns="0" bIns="0" rIns="0">
            <a:spAutoFit/>
          </a:bodyPr>
          <a:lstStyle/>
          <a:p>
            <a:pPr algn="l" marL="754915" indent="-377458" lvl="1">
              <a:lnSpc>
                <a:spcPts val="3846"/>
              </a:lnSpc>
              <a:buFont typeface="Arial"/>
              <a:buChar char="•"/>
            </a:pPr>
            <a:r>
              <a:rPr lang="en-US" sz="3496">
                <a:solidFill>
                  <a:srgbClr val="191919"/>
                </a:solidFill>
                <a:latin typeface="Open Sans"/>
                <a:ea typeface="Open Sans"/>
                <a:cs typeface="Open Sans"/>
                <a:sym typeface="Open Sans"/>
              </a:rPr>
              <a:t>Out of all columns there are few columns which is really affecting the over all performance of a model they are  car volume (car length, car width, car height), total engine volume (cylinder number, stroke, bore), peak rpm, engine size, mpg.</a:t>
            </a:r>
          </a:p>
          <a:p>
            <a:pPr algn="l">
              <a:lnSpc>
                <a:spcPts val="3846"/>
              </a:lnSpc>
            </a:pPr>
          </a:p>
          <a:p>
            <a:pPr algn="l" marL="754915" indent="-377458" lvl="1">
              <a:lnSpc>
                <a:spcPts val="3846"/>
              </a:lnSpc>
              <a:buFont typeface="Arial"/>
              <a:buChar char="•"/>
            </a:pPr>
            <a:r>
              <a:rPr lang="en-US" sz="3496">
                <a:solidFill>
                  <a:srgbClr val="191919"/>
                </a:solidFill>
                <a:latin typeface="Open Sans"/>
                <a:ea typeface="Open Sans"/>
                <a:cs typeface="Open Sans"/>
                <a:sym typeface="Open Sans"/>
              </a:rPr>
              <a:t>feature engineering helped to overcome the multicollinearity problem.</a:t>
            </a:r>
          </a:p>
          <a:p>
            <a:pPr algn="l">
              <a:lnSpc>
                <a:spcPts val="3846"/>
              </a:lnSpc>
            </a:pPr>
          </a:p>
          <a:p>
            <a:pPr algn="l" marL="754915" indent="-377458" lvl="1">
              <a:lnSpc>
                <a:spcPts val="3846"/>
              </a:lnSpc>
              <a:buFont typeface="Arial"/>
              <a:buChar char="•"/>
            </a:pPr>
            <a:r>
              <a:rPr lang="en-US" sz="3496">
                <a:solidFill>
                  <a:srgbClr val="191919"/>
                </a:solidFill>
                <a:latin typeface="Open Sans"/>
                <a:ea typeface="Open Sans"/>
                <a:cs typeface="Open Sans"/>
                <a:sym typeface="Open Sans"/>
              </a:rPr>
              <a:t>LassoCV helped to find the best feature which truely impacts the model performance</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615639">
            <a:off x="13187458" y="-42514"/>
            <a:ext cx="12421339" cy="10868671"/>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274A68"/>
            </a:solidFill>
          </p:spPr>
        </p:sp>
        <p:sp>
          <p:nvSpPr>
            <p:cNvPr name="TextBox 4" id="4"/>
            <p:cNvSpPr txBox="true"/>
            <p:nvPr/>
          </p:nvSpPr>
          <p:spPr>
            <a:xfrm>
              <a:off x="127000" y="12700"/>
              <a:ext cx="558800" cy="3683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2163582">
            <a:off x="11843844" y="-3842849"/>
            <a:ext cx="9475687" cy="8291226"/>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000000"/>
            </a:solidFill>
          </p:spPr>
        </p:sp>
        <p:sp>
          <p:nvSpPr>
            <p:cNvPr name="TextBox 7" id="7"/>
            <p:cNvSpPr txBox="true"/>
            <p:nvPr/>
          </p:nvSpPr>
          <p:spPr>
            <a:xfrm>
              <a:off x="127000" y="12700"/>
              <a:ext cx="558800" cy="368300"/>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307998" y="1019175"/>
            <a:ext cx="11023381" cy="1381125"/>
          </a:xfrm>
          <a:prstGeom prst="rect">
            <a:avLst/>
          </a:prstGeom>
        </p:spPr>
        <p:txBody>
          <a:bodyPr anchor="t" rtlCol="false" tIns="0" lIns="0" bIns="0" rIns="0">
            <a:spAutoFit/>
          </a:bodyPr>
          <a:lstStyle/>
          <a:p>
            <a:pPr algn="l" marL="0" indent="0" lvl="0">
              <a:lnSpc>
                <a:spcPts val="10800"/>
              </a:lnSpc>
              <a:spcBef>
                <a:spcPct val="0"/>
              </a:spcBef>
            </a:pPr>
            <a:r>
              <a:rPr lang="en-US" sz="9000">
                <a:solidFill>
                  <a:srgbClr val="191919"/>
                </a:solidFill>
                <a:latin typeface="Decalotype Bold"/>
                <a:ea typeface="Decalotype Bold"/>
                <a:cs typeface="Decalotype Bold"/>
                <a:sym typeface="Decalotype Bold"/>
              </a:rPr>
              <a:t>Conclusion</a:t>
            </a:r>
          </a:p>
        </p:txBody>
      </p:sp>
      <p:sp>
        <p:nvSpPr>
          <p:cNvPr name="TextBox 9" id="9"/>
          <p:cNvSpPr txBox="true"/>
          <p:nvPr/>
        </p:nvSpPr>
        <p:spPr>
          <a:xfrm rot="0">
            <a:off x="307998" y="2943829"/>
            <a:ext cx="15392823" cy="5349875"/>
          </a:xfrm>
          <a:prstGeom prst="rect">
            <a:avLst/>
          </a:prstGeom>
        </p:spPr>
        <p:txBody>
          <a:bodyPr anchor="t" rtlCol="false" tIns="0" lIns="0" bIns="0" rIns="0">
            <a:spAutoFit/>
          </a:bodyPr>
          <a:lstStyle/>
          <a:p>
            <a:pPr algn="l">
              <a:lnSpc>
                <a:spcPts val="3849"/>
              </a:lnSpc>
            </a:pPr>
            <a:r>
              <a:rPr lang="en-US" sz="3499">
                <a:solidFill>
                  <a:srgbClr val="191919"/>
                </a:solidFill>
                <a:latin typeface="Open Sans Bold"/>
                <a:ea typeface="Open Sans Bold"/>
                <a:cs typeface="Open Sans Bold"/>
                <a:sym typeface="Open Sans Bold"/>
              </a:rPr>
              <a:t>1. Feature Importance:</a:t>
            </a:r>
            <a:r>
              <a:rPr lang="en-US" sz="3499">
                <a:solidFill>
                  <a:srgbClr val="191919"/>
                </a:solidFill>
                <a:latin typeface="Open Sans"/>
                <a:ea typeface="Open Sans"/>
                <a:cs typeface="Open Sans"/>
                <a:sym typeface="Open Sans"/>
              </a:rPr>
              <a:t> Focus on significant predictors such as enginesize, horsepower, and curbweight while properly encoding categorical variables like carCompany and fueltype.</a:t>
            </a:r>
          </a:p>
          <a:p>
            <a:pPr algn="l">
              <a:lnSpc>
                <a:spcPts val="3849"/>
              </a:lnSpc>
            </a:pPr>
          </a:p>
          <a:p>
            <a:pPr algn="l">
              <a:lnSpc>
                <a:spcPts val="3849"/>
              </a:lnSpc>
            </a:pPr>
            <a:r>
              <a:rPr lang="en-US" sz="3499">
                <a:solidFill>
                  <a:srgbClr val="191919"/>
                </a:solidFill>
                <a:latin typeface="Open Sans Bold"/>
                <a:ea typeface="Open Sans Bold"/>
                <a:cs typeface="Open Sans Bold"/>
                <a:sym typeface="Open Sans Bold"/>
              </a:rPr>
              <a:t>2. Model Selection:</a:t>
            </a:r>
            <a:r>
              <a:rPr lang="en-US" sz="3499">
                <a:solidFill>
                  <a:srgbClr val="191919"/>
                </a:solidFill>
                <a:latin typeface="Open Sans"/>
                <a:ea typeface="Open Sans"/>
                <a:cs typeface="Open Sans"/>
                <a:sym typeface="Open Sans"/>
              </a:rPr>
              <a:t> Use Gradient Boosting or Random Forest models for their robustness in handling complex relationships, evaluating performance with cross-validation and metrics like RMSE and R2.</a:t>
            </a:r>
          </a:p>
          <a:p>
            <a:pPr algn="l">
              <a:lnSpc>
                <a:spcPts val="3849"/>
              </a:lnSpc>
            </a:pPr>
          </a:p>
          <a:p>
            <a:pPr algn="l">
              <a:lnSpc>
                <a:spcPts val="3849"/>
              </a:lnSpc>
            </a:pPr>
            <a:r>
              <a:rPr lang="en-US" sz="3499">
                <a:solidFill>
                  <a:srgbClr val="191919"/>
                </a:solidFill>
                <a:latin typeface="Open Sans Bold"/>
                <a:ea typeface="Open Sans Bold"/>
                <a:cs typeface="Open Sans Bold"/>
                <a:sym typeface="Open Sans Bold"/>
              </a:rPr>
              <a:t>3. Management Insights:</a:t>
            </a:r>
            <a:r>
              <a:rPr lang="en-US" sz="3499">
                <a:solidFill>
                  <a:srgbClr val="191919"/>
                </a:solidFill>
                <a:latin typeface="Open Sans"/>
                <a:ea typeface="Open Sans"/>
                <a:cs typeface="Open Sans"/>
                <a:sym typeface="Open Sans"/>
              </a:rPr>
              <a:t> The model will help management make informed decisions on car design, marketing strategies, and pricing by understanding the key factors influencing car prices.</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35047" y="1028700"/>
          <a:ext cx="16817907" cy="8924925"/>
        </p:xfrm>
        <a:graphic>
          <a:graphicData uri="http://schemas.openxmlformats.org/drawingml/2006/table">
            <a:tbl>
              <a:tblPr/>
              <a:tblGrid>
                <a:gridCol w="16817907"/>
              </a:tblGrid>
              <a:tr h="8924925">
                <a:tc>
                  <a:txBody>
                    <a:bodyPr anchor="t" rtlCol="false"/>
                    <a:lstStyle/>
                    <a:p>
                      <a:pPr algn="l">
                        <a:lnSpc>
                          <a:spcPts val="4199"/>
                        </a:lnSpc>
                        <a:defRPr/>
                      </a:pPr>
                      <a:r>
                        <a:rPr lang="en-US" sz="2999">
                          <a:solidFill>
                            <a:srgbClr val="191919"/>
                          </a:solidFill>
                          <a:latin typeface="Public Sans Bold"/>
                          <a:ea typeface="Public Sans Bold"/>
                          <a:cs typeface="Public Sans Bold"/>
                          <a:sym typeface="Public Sans Bold"/>
                        </a:rPr>
                        <a:t>1. Feature Engineering: </a:t>
                      </a:r>
                      <a:r>
                        <a:rPr lang="en-US" sz="2999">
                          <a:solidFill>
                            <a:srgbClr val="191919"/>
                          </a:solidFill>
                          <a:latin typeface="Public Sans"/>
                          <a:ea typeface="Public Sans"/>
                          <a:cs typeface="Public Sans"/>
                          <a:sym typeface="Public Sans"/>
                        </a:rPr>
                        <a:t>Further refine feature engineering by exploring polynomial features, interactions, and domain-specific transformations to better capture relationships and improve predictive accuracy.</a:t>
                      </a:r>
                      <a:endParaRPr lang="en-US" sz="1100"/>
                    </a:p>
                    <a:p>
                      <a:pPr algn="l">
                        <a:lnSpc>
                          <a:spcPts val="4199"/>
                        </a:lnSpc>
                      </a:pPr>
                    </a:p>
                    <a:p>
                      <a:pPr algn="l">
                        <a:lnSpc>
                          <a:spcPts val="4199"/>
                        </a:lnSpc>
                      </a:pPr>
                      <a:r>
                        <a:rPr lang="en-US" sz="2999">
                          <a:solidFill>
                            <a:srgbClr val="191919"/>
                          </a:solidFill>
                          <a:latin typeface="Public Sans Bold"/>
                          <a:ea typeface="Public Sans Bold"/>
                          <a:cs typeface="Public Sans Bold"/>
                          <a:sym typeface="Public Sans Bold"/>
                        </a:rPr>
                        <a:t>2. Model Tuning: </a:t>
                      </a:r>
                      <a:r>
                        <a:rPr lang="en-US" sz="2999">
                          <a:solidFill>
                            <a:srgbClr val="191919"/>
                          </a:solidFill>
                          <a:latin typeface="Public Sans"/>
                          <a:ea typeface="Public Sans"/>
                          <a:cs typeface="Public Sans"/>
                          <a:sym typeface="Public Sans"/>
                        </a:rPr>
                        <a:t>Optimize model performance through rigorous hyperparameter tuning using techniques like grid search or Bayesian optimization to minimize RMSE and maximize R2.</a:t>
                      </a:r>
                    </a:p>
                    <a:p>
                      <a:pPr algn="l">
                        <a:lnSpc>
                          <a:spcPts val="4199"/>
                        </a:lnSpc>
                      </a:pPr>
                    </a:p>
                    <a:p>
                      <a:pPr algn="l">
                        <a:lnSpc>
                          <a:spcPts val="4199"/>
                        </a:lnSpc>
                      </a:pPr>
                      <a:r>
                        <a:rPr lang="en-US" sz="2999">
                          <a:solidFill>
                            <a:srgbClr val="191919"/>
                          </a:solidFill>
                          <a:latin typeface="Public Sans Bold"/>
                          <a:ea typeface="Public Sans Bold"/>
                          <a:cs typeface="Public Sans Bold"/>
                          <a:sym typeface="Public Sans Bold"/>
                        </a:rPr>
                        <a:t>3. Ensemble Methods: </a:t>
                      </a:r>
                      <a:r>
                        <a:rPr lang="en-US" sz="2999">
                          <a:solidFill>
                            <a:srgbClr val="191919"/>
                          </a:solidFill>
                          <a:latin typeface="Public Sans"/>
                          <a:ea typeface="Public Sans"/>
                          <a:cs typeface="Public Sans"/>
                          <a:sym typeface="Public Sans"/>
                        </a:rPr>
                        <a:t>Consider employing ensemble methods such as stacking or blending to leverage diverse model strengths, enhancing prediction robustness and generalization across different datasets or scenarios.</a:t>
                      </a:r>
                    </a:p>
                    <a:p>
                      <a:pPr algn="l">
                        <a:lnSpc>
                          <a:spcPts val="4199"/>
                        </a:lnSpc>
                      </a:pPr>
                    </a:p>
                    <a:p>
                      <a:pPr algn="l">
                        <a:lnSpc>
                          <a:spcPts val="4199"/>
                        </a:lnSpc>
                      </a:pPr>
                      <a:r>
                        <a:rPr lang="en-US" sz="2999">
                          <a:solidFill>
                            <a:srgbClr val="191919"/>
                          </a:solidFill>
                          <a:latin typeface="Public Sans Bold"/>
                          <a:ea typeface="Public Sans Bold"/>
                          <a:cs typeface="Public Sans Bold"/>
                          <a:sym typeface="Public Sans Bold"/>
                        </a:rPr>
                        <a:t>4. Feature Importance Analysis: </a:t>
                      </a:r>
                      <a:r>
                        <a:rPr lang="en-US" sz="2999">
                          <a:solidFill>
                            <a:srgbClr val="191919"/>
                          </a:solidFill>
                          <a:latin typeface="Public Sans"/>
                          <a:ea typeface="Public Sans"/>
                          <a:cs typeface="Public Sans"/>
                          <a:sym typeface="Public Sans"/>
                        </a:rPr>
                        <a:t>Conduct in-depth analysis of feature importance to identify key drivers of car prices. This analysis provides valuable insights into consumer preferences and market dynamics, guiding future strategic decisions in car design, marketing, and pricing.</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5373943" y="28575"/>
            <a:ext cx="7540113" cy="1000125"/>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191919"/>
                </a:solidFill>
                <a:latin typeface="Decalotype Bold"/>
                <a:ea typeface="Decalotype Bold"/>
                <a:cs typeface="Decalotype Bold"/>
                <a:sym typeface="Decalotype Bold"/>
              </a:rPr>
              <a:t>Future Steps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628414"/>
            <a:ext cx="9144000" cy="10915414"/>
          </a:xfrm>
          <a:custGeom>
            <a:avLst/>
            <a:gdLst/>
            <a:ahLst/>
            <a:cxnLst/>
            <a:rect r="r" b="b" t="t" l="l"/>
            <a:pathLst>
              <a:path h="10915414" w="9144000">
                <a:moveTo>
                  <a:pt x="0" y="0"/>
                </a:moveTo>
                <a:lnTo>
                  <a:pt x="9144000" y="0"/>
                </a:lnTo>
                <a:lnTo>
                  <a:pt x="9144000" y="10915414"/>
                </a:lnTo>
                <a:lnTo>
                  <a:pt x="0" y="10915414"/>
                </a:lnTo>
                <a:lnTo>
                  <a:pt x="0" y="0"/>
                </a:lnTo>
                <a:close/>
              </a:path>
            </a:pathLst>
          </a:custGeom>
          <a:blipFill>
            <a:blip r:embed="rId2"/>
            <a:stretch>
              <a:fillRect l="-56108" t="0" r="-56108" b="0"/>
            </a:stretch>
          </a:blipFill>
        </p:spPr>
      </p:sp>
      <p:grpSp>
        <p:nvGrpSpPr>
          <p:cNvPr name="Group 3" id="3"/>
          <p:cNvGrpSpPr/>
          <p:nvPr/>
        </p:nvGrpSpPr>
        <p:grpSpPr>
          <a:xfrm rot="-1185678">
            <a:off x="5993587" y="-1636836"/>
            <a:ext cx="5189738" cy="13948303"/>
            <a:chOff x="0" y="0"/>
            <a:chExt cx="1366845" cy="3673627"/>
          </a:xfrm>
        </p:grpSpPr>
        <p:sp>
          <p:nvSpPr>
            <p:cNvPr name="Freeform 4" id="4"/>
            <p:cNvSpPr/>
            <p:nvPr/>
          </p:nvSpPr>
          <p:spPr>
            <a:xfrm flipH="false" flipV="false" rot="0">
              <a:off x="0" y="0"/>
              <a:ext cx="1366845" cy="3673627"/>
            </a:xfrm>
            <a:custGeom>
              <a:avLst/>
              <a:gdLst/>
              <a:ahLst/>
              <a:cxnLst/>
              <a:rect r="r" b="b" t="t" l="l"/>
              <a:pathLst>
                <a:path h="3673627" w="1366845">
                  <a:moveTo>
                    <a:pt x="0" y="0"/>
                  </a:moveTo>
                  <a:lnTo>
                    <a:pt x="1366845" y="0"/>
                  </a:lnTo>
                  <a:lnTo>
                    <a:pt x="1366845" y="3673627"/>
                  </a:lnTo>
                  <a:lnTo>
                    <a:pt x="0" y="3673627"/>
                  </a:lnTo>
                  <a:close/>
                </a:path>
              </a:pathLst>
            </a:custGeom>
            <a:solidFill>
              <a:srgbClr val="FFFFFF"/>
            </a:solidFill>
          </p:spPr>
        </p:sp>
        <p:sp>
          <p:nvSpPr>
            <p:cNvPr name="TextBox 5" id="5"/>
            <p:cNvSpPr txBox="true"/>
            <p:nvPr/>
          </p:nvSpPr>
          <p:spPr>
            <a:xfrm>
              <a:off x="0" y="-38100"/>
              <a:ext cx="1366845" cy="3711727"/>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1185678">
            <a:off x="15921164" y="-4430042"/>
            <a:ext cx="5189738" cy="13948303"/>
            <a:chOff x="0" y="0"/>
            <a:chExt cx="1366845" cy="3673627"/>
          </a:xfrm>
        </p:grpSpPr>
        <p:sp>
          <p:nvSpPr>
            <p:cNvPr name="Freeform 7" id="7"/>
            <p:cNvSpPr/>
            <p:nvPr/>
          </p:nvSpPr>
          <p:spPr>
            <a:xfrm flipH="false" flipV="false" rot="0">
              <a:off x="0" y="0"/>
              <a:ext cx="1366845" cy="3673627"/>
            </a:xfrm>
            <a:custGeom>
              <a:avLst/>
              <a:gdLst/>
              <a:ahLst/>
              <a:cxnLst/>
              <a:rect r="r" b="b" t="t" l="l"/>
              <a:pathLst>
                <a:path h="3673627" w="1366845">
                  <a:moveTo>
                    <a:pt x="0" y="0"/>
                  </a:moveTo>
                  <a:lnTo>
                    <a:pt x="1366845" y="0"/>
                  </a:lnTo>
                  <a:lnTo>
                    <a:pt x="1366845" y="3673627"/>
                  </a:lnTo>
                  <a:lnTo>
                    <a:pt x="0" y="3673627"/>
                  </a:lnTo>
                  <a:close/>
                </a:path>
              </a:pathLst>
            </a:custGeom>
            <a:solidFill>
              <a:srgbClr val="2478A4"/>
            </a:solidFill>
          </p:spPr>
        </p:sp>
        <p:sp>
          <p:nvSpPr>
            <p:cNvPr name="TextBox 8" id="8"/>
            <p:cNvSpPr txBox="true"/>
            <p:nvPr/>
          </p:nvSpPr>
          <p:spPr>
            <a:xfrm>
              <a:off x="0" y="-38100"/>
              <a:ext cx="1366845" cy="3711727"/>
            </a:xfrm>
            <a:prstGeom prst="rect">
              <a:avLst/>
            </a:prstGeom>
          </p:spPr>
          <p:txBody>
            <a:bodyPr anchor="ctr" rtlCol="false" tIns="50800" lIns="50800" bIns="50800" rIns="50800"/>
            <a:lstStyle/>
            <a:p>
              <a:pPr algn="ctr">
                <a:lnSpc>
                  <a:spcPts val="2100"/>
                </a:lnSpc>
              </a:pPr>
            </a:p>
          </p:txBody>
        </p:sp>
      </p:grpSp>
      <p:grpSp>
        <p:nvGrpSpPr>
          <p:cNvPr name="Group 9" id="9"/>
          <p:cNvGrpSpPr/>
          <p:nvPr/>
        </p:nvGrpSpPr>
        <p:grpSpPr>
          <a:xfrm rot="-5576902">
            <a:off x="9276761" y="5700848"/>
            <a:ext cx="10482632" cy="9172303"/>
            <a:chOff x="0" y="0"/>
            <a:chExt cx="812800" cy="711200"/>
          </a:xfrm>
        </p:grpSpPr>
        <p:sp>
          <p:nvSpPr>
            <p:cNvPr name="Freeform 10" id="10"/>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191919"/>
            </a:solidFill>
          </p:spPr>
        </p:sp>
        <p:sp>
          <p:nvSpPr>
            <p:cNvPr name="TextBox 11" id="11"/>
            <p:cNvSpPr txBox="true"/>
            <p:nvPr/>
          </p:nvSpPr>
          <p:spPr>
            <a:xfrm>
              <a:off x="127000" y="292100"/>
              <a:ext cx="558800" cy="368300"/>
            </a:xfrm>
            <a:prstGeom prst="rect">
              <a:avLst/>
            </a:prstGeom>
          </p:spPr>
          <p:txBody>
            <a:bodyPr anchor="ctr" rtlCol="false" tIns="50800" lIns="50800" bIns="50800" rIns="50800"/>
            <a:lstStyle/>
            <a:p>
              <a:pPr algn="ctr">
                <a:lnSpc>
                  <a:spcPts val="2100"/>
                </a:lnSpc>
              </a:pPr>
            </a:p>
          </p:txBody>
        </p:sp>
      </p:grpSp>
      <p:sp>
        <p:nvSpPr>
          <p:cNvPr name="Freeform 12" id="12"/>
          <p:cNvSpPr/>
          <p:nvPr/>
        </p:nvSpPr>
        <p:spPr>
          <a:xfrm flipH="false" flipV="false" rot="0">
            <a:off x="2353203" y="4406290"/>
            <a:ext cx="7315200" cy="1862051"/>
          </a:xfrm>
          <a:custGeom>
            <a:avLst/>
            <a:gdLst/>
            <a:ahLst/>
            <a:cxnLst/>
            <a:rect r="r" b="b" t="t" l="l"/>
            <a:pathLst>
              <a:path h="1862051" w="7315200">
                <a:moveTo>
                  <a:pt x="0" y="0"/>
                </a:moveTo>
                <a:lnTo>
                  <a:pt x="7315200" y="0"/>
                </a:lnTo>
                <a:lnTo>
                  <a:pt x="7315200" y="1862051"/>
                </a:lnTo>
                <a:lnTo>
                  <a:pt x="0" y="18620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855114" y="1989382"/>
            <a:ext cx="8716862" cy="4177684"/>
          </a:xfrm>
          <a:prstGeom prst="rect">
            <a:avLst/>
          </a:prstGeom>
        </p:spPr>
        <p:txBody>
          <a:bodyPr anchor="t" rtlCol="false" tIns="0" lIns="0" bIns="0" rIns="0">
            <a:spAutoFit/>
          </a:bodyPr>
          <a:lstStyle/>
          <a:p>
            <a:pPr algn="l">
              <a:lnSpc>
                <a:spcPts val="8100"/>
              </a:lnSpc>
            </a:pPr>
            <a:r>
              <a:rPr lang="en-US" sz="8100">
                <a:solidFill>
                  <a:srgbClr val="5CB6F9"/>
                </a:solidFill>
                <a:latin typeface="HK Grotesk Bold"/>
                <a:ea typeface="HK Grotesk Bold"/>
                <a:cs typeface="HK Grotesk Bold"/>
                <a:sym typeface="HK Grotesk Bold"/>
              </a:rPr>
              <a:t>Data Cleaning </a:t>
            </a:r>
          </a:p>
          <a:p>
            <a:pPr algn="l">
              <a:lnSpc>
                <a:spcPts val="8100"/>
              </a:lnSpc>
            </a:pPr>
            <a:r>
              <a:rPr lang="en-US" sz="8100">
                <a:solidFill>
                  <a:srgbClr val="5CB6F9"/>
                </a:solidFill>
                <a:latin typeface="HK Grotesk Bold"/>
                <a:ea typeface="HK Grotesk Bold"/>
                <a:cs typeface="HK Grotesk Bold"/>
                <a:sym typeface="HK Grotesk Bold"/>
              </a:rPr>
              <a:t>and </a:t>
            </a:r>
          </a:p>
          <a:p>
            <a:pPr algn="l" marL="0" indent="0" lvl="0">
              <a:lnSpc>
                <a:spcPts val="8100"/>
              </a:lnSpc>
            </a:pPr>
            <a:r>
              <a:rPr lang="en-US" sz="8100">
                <a:solidFill>
                  <a:srgbClr val="5CB6F9"/>
                </a:solidFill>
                <a:latin typeface="HK Grotesk Bold"/>
                <a:ea typeface="HK Grotesk Bold"/>
                <a:cs typeface="HK Grotesk Bold"/>
                <a:sym typeface="HK Grotesk Bold"/>
              </a:rPr>
              <a:t>Problem Solving Steps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3499" y="1799787"/>
            <a:ext cx="9687063" cy="6687426"/>
          </a:xfrm>
          <a:custGeom>
            <a:avLst/>
            <a:gdLst/>
            <a:ahLst/>
            <a:cxnLst/>
            <a:rect r="r" b="b" t="t" l="l"/>
            <a:pathLst>
              <a:path h="6687426" w="9687063">
                <a:moveTo>
                  <a:pt x="0" y="0"/>
                </a:moveTo>
                <a:lnTo>
                  <a:pt x="9687063" y="0"/>
                </a:lnTo>
                <a:lnTo>
                  <a:pt x="9687063" y="6687426"/>
                </a:lnTo>
                <a:lnTo>
                  <a:pt x="0" y="6687426"/>
                </a:lnTo>
                <a:lnTo>
                  <a:pt x="0" y="0"/>
                </a:lnTo>
                <a:close/>
              </a:path>
            </a:pathLst>
          </a:custGeom>
          <a:blipFill>
            <a:blip r:embed="rId2"/>
            <a:stretch>
              <a:fillRect l="0" t="0" r="0" b="0"/>
            </a:stretch>
          </a:blipFill>
        </p:spPr>
      </p:sp>
      <p:sp>
        <p:nvSpPr>
          <p:cNvPr name="TextBox 3" id="3"/>
          <p:cNvSpPr txBox="true"/>
          <p:nvPr/>
        </p:nvSpPr>
        <p:spPr>
          <a:xfrm rot="0">
            <a:off x="759442" y="304800"/>
            <a:ext cx="16499858" cy="723900"/>
          </a:xfrm>
          <a:prstGeom prst="rect">
            <a:avLst/>
          </a:prstGeom>
        </p:spPr>
        <p:txBody>
          <a:bodyPr anchor="t" rtlCol="false" tIns="0" lIns="0" bIns="0" rIns="0">
            <a:spAutoFit/>
          </a:bodyPr>
          <a:lstStyle/>
          <a:p>
            <a:pPr algn="ctr" marL="0" indent="0" lvl="0">
              <a:lnSpc>
                <a:spcPts val="5640"/>
              </a:lnSpc>
              <a:spcBef>
                <a:spcPct val="0"/>
              </a:spcBef>
            </a:pPr>
            <a:r>
              <a:rPr lang="en-US" sz="4700">
                <a:solidFill>
                  <a:srgbClr val="191919"/>
                </a:solidFill>
                <a:latin typeface="Decalotype Bold"/>
                <a:ea typeface="Decalotype Bold"/>
                <a:cs typeface="Decalotype Bold"/>
                <a:sym typeface="Decalotype Bold"/>
              </a:rPr>
              <a:t>Import Required Libraries, Read Dataset and Check Dimensions</a:t>
            </a:r>
          </a:p>
        </p:txBody>
      </p:sp>
      <p:sp>
        <p:nvSpPr>
          <p:cNvPr name="TextBox 4" id="4"/>
          <p:cNvSpPr txBox="true"/>
          <p:nvPr/>
        </p:nvSpPr>
        <p:spPr>
          <a:xfrm rot="0">
            <a:off x="11146960" y="4697613"/>
            <a:ext cx="5773543" cy="1628775"/>
          </a:xfrm>
          <a:prstGeom prst="rect">
            <a:avLst/>
          </a:prstGeom>
        </p:spPr>
        <p:txBody>
          <a:bodyPr anchor="t" rtlCol="false" tIns="0" lIns="0" bIns="0" rIns="0">
            <a:spAutoFit/>
          </a:bodyPr>
          <a:lstStyle/>
          <a:p>
            <a:pPr algn="ctr">
              <a:lnSpc>
                <a:spcPts val="4319"/>
              </a:lnSpc>
            </a:pPr>
            <a:r>
              <a:rPr lang="en-US" sz="3599">
                <a:solidFill>
                  <a:srgbClr val="191919"/>
                </a:solidFill>
                <a:latin typeface="Open Sans"/>
                <a:ea typeface="Open Sans"/>
                <a:cs typeface="Open Sans"/>
                <a:sym typeface="Open Sans"/>
              </a:rPr>
              <a:t>Imported libraries  </a:t>
            </a:r>
          </a:p>
          <a:p>
            <a:pPr algn="ctr">
              <a:lnSpc>
                <a:spcPts val="4319"/>
              </a:lnSpc>
            </a:pPr>
            <a:r>
              <a:rPr lang="en-US" sz="3599">
                <a:solidFill>
                  <a:srgbClr val="191919"/>
                </a:solidFill>
                <a:latin typeface="Open Sans"/>
                <a:ea typeface="Open Sans"/>
                <a:cs typeface="Open Sans"/>
                <a:sym typeface="Open Sans"/>
              </a:rPr>
              <a:t>Rows:  205 rows </a:t>
            </a:r>
          </a:p>
          <a:p>
            <a:pPr algn="ctr" marL="0" indent="0" lvl="0">
              <a:lnSpc>
                <a:spcPts val="4319"/>
              </a:lnSpc>
              <a:spcBef>
                <a:spcPct val="0"/>
              </a:spcBef>
            </a:pPr>
            <a:r>
              <a:rPr lang="en-US" sz="3599">
                <a:solidFill>
                  <a:srgbClr val="191919"/>
                </a:solidFill>
                <a:latin typeface="Open Sans"/>
                <a:ea typeface="Open Sans"/>
                <a:cs typeface="Open Sans"/>
                <a:sym typeface="Open Sans"/>
              </a:rPr>
              <a:t>Columns: 26 columns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86783" y="1028700"/>
            <a:ext cx="10991153" cy="5955159"/>
          </a:xfrm>
          <a:custGeom>
            <a:avLst/>
            <a:gdLst/>
            <a:ahLst/>
            <a:cxnLst/>
            <a:rect r="r" b="b" t="t" l="l"/>
            <a:pathLst>
              <a:path h="5955159" w="10991153">
                <a:moveTo>
                  <a:pt x="0" y="0"/>
                </a:moveTo>
                <a:lnTo>
                  <a:pt x="10991153" y="0"/>
                </a:lnTo>
                <a:lnTo>
                  <a:pt x="10991153" y="5955159"/>
                </a:lnTo>
                <a:lnTo>
                  <a:pt x="0" y="5955159"/>
                </a:lnTo>
                <a:lnTo>
                  <a:pt x="0" y="0"/>
                </a:lnTo>
                <a:close/>
              </a:path>
            </a:pathLst>
          </a:custGeom>
          <a:blipFill>
            <a:blip r:embed="rId2"/>
            <a:stretch>
              <a:fillRect l="0" t="0" r="0" b="0"/>
            </a:stretch>
          </a:blipFill>
        </p:spPr>
      </p:sp>
      <p:sp>
        <p:nvSpPr>
          <p:cNvPr name="TextBox 3" id="3"/>
          <p:cNvSpPr txBox="true"/>
          <p:nvPr/>
        </p:nvSpPr>
        <p:spPr>
          <a:xfrm rot="0">
            <a:off x="3992776" y="-9525"/>
            <a:ext cx="8135282" cy="771525"/>
          </a:xfrm>
          <a:prstGeom prst="rect">
            <a:avLst/>
          </a:prstGeom>
        </p:spPr>
        <p:txBody>
          <a:bodyPr anchor="t" rtlCol="false" tIns="0" lIns="0" bIns="0" rIns="0">
            <a:spAutoFit/>
          </a:bodyPr>
          <a:lstStyle/>
          <a:p>
            <a:pPr algn="l" marL="0" indent="0" lvl="0">
              <a:lnSpc>
                <a:spcPts val="6000"/>
              </a:lnSpc>
              <a:spcBef>
                <a:spcPct val="0"/>
              </a:spcBef>
            </a:pPr>
            <a:r>
              <a:rPr lang="en-US" sz="5000">
                <a:solidFill>
                  <a:srgbClr val="191919"/>
                </a:solidFill>
                <a:latin typeface="Decalotype Bold"/>
                <a:ea typeface="Decalotype Bold"/>
                <a:cs typeface="Decalotype Bold"/>
                <a:sym typeface="Decalotype Bold"/>
              </a:rPr>
              <a:t>Data Types and Data Description</a:t>
            </a:r>
          </a:p>
        </p:txBody>
      </p:sp>
      <p:sp>
        <p:nvSpPr>
          <p:cNvPr name="TextBox 4" id="4"/>
          <p:cNvSpPr txBox="true"/>
          <p:nvPr/>
        </p:nvSpPr>
        <p:spPr>
          <a:xfrm rot="0">
            <a:off x="302401" y="7212459"/>
            <a:ext cx="17683197" cy="2945130"/>
          </a:xfrm>
          <a:prstGeom prst="rect">
            <a:avLst/>
          </a:prstGeom>
        </p:spPr>
        <p:txBody>
          <a:bodyPr anchor="t" rtlCol="false" tIns="0" lIns="0" bIns="0" rIns="0">
            <a:spAutoFit/>
          </a:bodyPr>
          <a:lstStyle/>
          <a:p>
            <a:pPr algn="l">
              <a:lnSpc>
                <a:spcPts val="4679"/>
              </a:lnSpc>
            </a:pPr>
            <a:r>
              <a:rPr lang="en-US" sz="3599">
                <a:solidFill>
                  <a:srgbClr val="191919"/>
                </a:solidFill>
                <a:latin typeface="Public Sans"/>
                <a:ea typeface="Public Sans"/>
                <a:cs typeface="Public Sans"/>
                <a:sym typeface="Public Sans"/>
              </a:rPr>
              <a:t>1.No Null Values in dataset and Data Types are Appropriate</a:t>
            </a:r>
          </a:p>
          <a:p>
            <a:pPr algn="l" marL="0" indent="0" lvl="0">
              <a:lnSpc>
                <a:spcPts val="4679"/>
              </a:lnSpc>
              <a:spcBef>
                <a:spcPct val="0"/>
              </a:spcBef>
            </a:pPr>
            <a:r>
              <a:rPr lang="en-US" sz="3599">
                <a:solidFill>
                  <a:srgbClr val="191919"/>
                </a:solidFill>
                <a:latin typeface="Public Sans"/>
                <a:ea typeface="Public Sans"/>
                <a:cs typeface="Public Sans"/>
                <a:sym typeface="Public Sans"/>
              </a:rPr>
              <a:t>2.Prioritize safety features, offer diverse vehicle sizes, emphasize stable engine designs, and target segments with tailored strategies matching financial profiles. Promote fuel efficiency for eco-conscious buyers and showcase performance for enthusiasts.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9103" y="2078900"/>
            <a:ext cx="11792509" cy="6902631"/>
          </a:xfrm>
          <a:custGeom>
            <a:avLst/>
            <a:gdLst/>
            <a:ahLst/>
            <a:cxnLst/>
            <a:rect r="r" b="b" t="t" l="l"/>
            <a:pathLst>
              <a:path h="6902631" w="11792509">
                <a:moveTo>
                  <a:pt x="0" y="0"/>
                </a:moveTo>
                <a:lnTo>
                  <a:pt x="11792509" y="0"/>
                </a:lnTo>
                <a:lnTo>
                  <a:pt x="11792509" y="6902632"/>
                </a:lnTo>
                <a:lnTo>
                  <a:pt x="0" y="6902632"/>
                </a:lnTo>
                <a:lnTo>
                  <a:pt x="0" y="0"/>
                </a:lnTo>
                <a:close/>
              </a:path>
            </a:pathLst>
          </a:custGeom>
          <a:blipFill>
            <a:blip r:embed="rId2"/>
            <a:stretch>
              <a:fillRect l="0" t="0" r="0" b="0"/>
            </a:stretch>
          </a:blipFill>
        </p:spPr>
      </p:sp>
      <p:sp>
        <p:nvSpPr>
          <p:cNvPr name="TextBox 3" id="3"/>
          <p:cNvSpPr txBox="true"/>
          <p:nvPr/>
        </p:nvSpPr>
        <p:spPr>
          <a:xfrm rot="0">
            <a:off x="412705" y="105548"/>
            <a:ext cx="17277792" cy="1216026"/>
          </a:xfrm>
          <a:prstGeom prst="rect">
            <a:avLst/>
          </a:prstGeom>
        </p:spPr>
        <p:txBody>
          <a:bodyPr anchor="t" rtlCol="false" tIns="0" lIns="0" bIns="0" rIns="0">
            <a:spAutoFit/>
          </a:bodyPr>
          <a:lstStyle/>
          <a:p>
            <a:pPr algn="ctr">
              <a:lnSpc>
                <a:spcPts val="4899"/>
              </a:lnSpc>
            </a:pPr>
            <a:r>
              <a:rPr lang="en-US" sz="3499">
                <a:solidFill>
                  <a:srgbClr val="191919"/>
                </a:solidFill>
                <a:latin typeface="Decalotype Bold"/>
                <a:ea typeface="Decalotype Bold"/>
                <a:cs typeface="Decalotype Bold"/>
                <a:sym typeface="Decalotype Bold"/>
              </a:rPr>
              <a:t> Create the column as CompanyName using CarName Column. List down the unique CompanyName Check the correctness of data in the CompanyName  column, Check the duplicate data in the da</a:t>
            </a:r>
          </a:p>
        </p:txBody>
      </p:sp>
      <p:sp>
        <p:nvSpPr>
          <p:cNvPr name="TextBox 4" id="4"/>
          <p:cNvSpPr txBox="true"/>
          <p:nvPr/>
        </p:nvSpPr>
        <p:spPr>
          <a:xfrm rot="0">
            <a:off x="12698010" y="3288732"/>
            <a:ext cx="5238884" cy="4037170"/>
          </a:xfrm>
          <a:prstGeom prst="rect">
            <a:avLst/>
          </a:prstGeom>
        </p:spPr>
        <p:txBody>
          <a:bodyPr anchor="t" rtlCol="false" tIns="0" lIns="0" bIns="0" rIns="0">
            <a:spAutoFit/>
          </a:bodyPr>
          <a:lstStyle/>
          <a:p>
            <a:pPr algn="ctr">
              <a:lnSpc>
                <a:spcPts val="4614"/>
              </a:lnSpc>
            </a:pPr>
            <a:r>
              <a:rPr lang="en-US" sz="3296">
                <a:solidFill>
                  <a:srgbClr val="191919"/>
                </a:solidFill>
                <a:latin typeface="Public Sans"/>
                <a:ea typeface="Public Sans"/>
                <a:cs typeface="Public Sans"/>
                <a:sym typeface="Public Sans"/>
              </a:rPr>
              <a:t>1. No duplicate entries exist in the dataset.</a:t>
            </a:r>
          </a:p>
          <a:p>
            <a:pPr algn="ctr">
              <a:lnSpc>
                <a:spcPts val="4614"/>
              </a:lnSpc>
            </a:pPr>
            <a:r>
              <a:rPr lang="en-US" sz="3296">
                <a:solidFill>
                  <a:srgbClr val="191919"/>
                </a:solidFill>
                <a:latin typeface="Public Sans"/>
                <a:ea typeface="Public Sans"/>
                <a:cs typeface="Public Sans"/>
                <a:sym typeface="Public Sans"/>
              </a:rPr>
              <a:t>2. Among the 22 car companies, Toyota is the most purchased, while Mercury is the least purchased.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3374" y="1028700"/>
            <a:ext cx="13840034" cy="6769077"/>
          </a:xfrm>
          <a:custGeom>
            <a:avLst/>
            <a:gdLst/>
            <a:ahLst/>
            <a:cxnLst/>
            <a:rect r="r" b="b" t="t" l="l"/>
            <a:pathLst>
              <a:path h="6769077" w="13840034">
                <a:moveTo>
                  <a:pt x="0" y="0"/>
                </a:moveTo>
                <a:lnTo>
                  <a:pt x="13840035" y="0"/>
                </a:lnTo>
                <a:lnTo>
                  <a:pt x="13840035" y="6769077"/>
                </a:lnTo>
                <a:lnTo>
                  <a:pt x="0" y="6769077"/>
                </a:lnTo>
                <a:lnTo>
                  <a:pt x="0" y="0"/>
                </a:lnTo>
                <a:close/>
              </a:path>
            </a:pathLst>
          </a:custGeom>
          <a:blipFill>
            <a:blip r:embed="rId2"/>
            <a:stretch>
              <a:fillRect l="0" t="0" r="0" b="0"/>
            </a:stretch>
          </a:blipFill>
        </p:spPr>
      </p:sp>
      <p:sp>
        <p:nvSpPr>
          <p:cNvPr name="TextBox 3" id="3"/>
          <p:cNvSpPr txBox="true"/>
          <p:nvPr/>
        </p:nvSpPr>
        <p:spPr>
          <a:xfrm rot="0">
            <a:off x="301699" y="266700"/>
            <a:ext cx="17684602" cy="647700"/>
          </a:xfrm>
          <a:prstGeom prst="rect">
            <a:avLst/>
          </a:prstGeom>
        </p:spPr>
        <p:txBody>
          <a:bodyPr anchor="t" rtlCol="false" tIns="0" lIns="0" bIns="0" rIns="0">
            <a:spAutoFit/>
          </a:bodyPr>
          <a:lstStyle/>
          <a:p>
            <a:pPr algn="l" marL="0" indent="0" lvl="0">
              <a:lnSpc>
                <a:spcPts val="5160"/>
              </a:lnSpc>
              <a:spcBef>
                <a:spcPct val="0"/>
              </a:spcBef>
            </a:pPr>
            <a:r>
              <a:rPr lang="en-US" sz="4300">
                <a:solidFill>
                  <a:srgbClr val="191919"/>
                </a:solidFill>
                <a:latin typeface="Decalotype Bold"/>
                <a:ea typeface="Decalotype Bold"/>
                <a:cs typeface="Decalotype Bold"/>
                <a:sym typeface="Decalotype Bold"/>
              </a:rPr>
              <a:t>Visualize the price column using displot and boxplot. Write down the observations</a:t>
            </a:r>
          </a:p>
        </p:txBody>
      </p:sp>
      <p:sp>
        <p:nvSpPr>
          <p:cNvPr name="TextBox 4" id="4"/>
          <p:cNvSpPr txBox="true"/>
          <p:nvPr/>
        </p:nvSpPr>
        <p:spPr>
          <a:xfrm rot="0">
            <a:off x="1493777" y="8401399"/>
            <a:ext cx="15996018" cy="542925"/>
          </a:xfrm>
          <a:prstGeom prst="rect">
            <a:avLst/>
          </a:prstGeom>
        </p:spPr>
        <p:txBody>
          <a:bodyPr anchor="t" rtlCol="false" tIns="0" lIns="0" bIns="0" rIns="0">
            <a:spAutoFit/>
          </a:bodyPr>
          <a:lstStyle/>
          <a:p>
            <a:pPr algn="l" marL="0" indent="0" lvl="0">
              <a:lnSpc>
                <a:spcPts val="4320"/>
              </a:lnSpc>
              <a:spcBef>
                <a:spcPct val="0"/>
              </a:spcBef>
            </a:pPr>
            <a:r>
              <a:rPr lang="en-US" sz="3600">
                <a:solidFill>
                  <a:srgbClr val="000000"/>
                </a:solidFill>
                <a:latin typeface="Open Sans"/>
                <a:ea typeface="Open Sans"/>
                <a:cs typeface="Open Sans"/>
                <a:sym typeface="Open Sans"/>
              </a:rPr>
              <a:t>Displot and boxplot reveal price fluctuations with a potential upward trend.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88009" y="1951258"/>
            <a:ext cx="13865186" cy="6877132"/>
          </a:xfrm>
          <a:custGeom>
            <a:avLst/>
            <a:gdLst/>
            <a:ahLst/>
            <a:cxnLst/>
            <a:rect r="r" b="b" t="t" l="l"/>
            <a:pathLst>
              <a:path h="6877132" w="13865186">
                <a:moveTo>
                  <a:pt x="0" y="0"/>
                </a:moveTo>
                <a:lnTo>
                  <a:pt x="13865186" y="0"/>
                </a:lnTo>
                <a:lnTo>
                  <a:pt x="13865186" y="6877132"/>
                </a:lnTo>
                <a:lnTo>
                  <a:pt x="0" y="6877132"/>
                </a:lnTo>
                <a:lnTo>
                  <a:pt x="0" y="0"/>
                </a:lnTo>
                <a:close/>
              </a:path>
            </a:pathLst>
          </a:custGeom>
          <a:blipFill>
            <a:blip r:embed="rId2"/>
            <a:stretch>
              <a:fillRect l="0" t="0" r="0" b="0"/>
            </a:stretch>
          </a:blipFill>
        </p:spPr>
      </p:sp>
      <p:sp>
        <p:nvSpPr>
          <p:cNvPr name="TextBox 3" id="3"/>
          <p:cNvSpPr txBox="true"/>
          <p:nvPr/>
        </p:nvSpPr>
        <p:spPr>
          <a:xfrm rot="0">
            <a:off x="630067" y="373463"/>
            <a:ext cx="17027865" cy="619125"/>
          </a:xfrm>
          <a:prstGeom prst="rect">
            <a:avLst/>
          </a:prstGeom>
        </p:spPr>
        <p:txBody>
          <a:bodyPr anchor="t" rtlCol="false" tIns="0" lIns="0" bIns="0" rIns="0">
            <a:spAutoFit/>
          </a:bodyPr>
          <a:lstStyle/>
          <a:p>
            <a:pPr algn="l" marL="0" indent="0" lvl="0">
              <a:lnSpc>
                <a:spcPts val="4800"/>
              </a:lnSpc>
              <a:spcBef>
                <a:spcPct val="0"/>
              </a:spcBef>
            </a:pPr>
            <a:r>
              <a:rPr lang="en-US" sz="4000">
                <a:solidFill>
                  <a:srgbClr val="191919"/>
                </a:solidFill>
                <a:latin typeface="Decalotype Bold"/>
                <a:ea typeface="Decalotype Bold"/>
                <a:cs typeface="Decalotype Bold"/>
                <a:sym typeface="Decalotype Bold"/>
              </a:rPr>
              <a:t>Perform the appropriate transformation to make the target as a gaussian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DAGKvMeCnr8</dc:identifier>
  <dcterms:modified xsi:type="dcterms:W3CDTF">2011-08-01T06:04:30Z</dcterms:modified>
  <cp:revision>1</cp:revision>
  <dc:title>Car Price Prediction Using Machine Learning</dc:title>
</cp:coreProperties>
</file>