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creen" id="{B0527BA6-6973-4253-A5D2-2979C5A782B2}">
          <p14:sldIdLst>
            <p14:sldId id="257"/>
          </p14:sldIdLst>
        </p14:section>
        <p14:section name="Composed Slide" id="{6F64319D-FEFF-4B0F-B9D5-7468B2B95EF2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FFFF"/>
    <a:srgbClr val="000000"/>
    <a:srgbClr val="666699"/>
    <a:srgbClr val="7D5DE3"/>
    <a:srgbClr val="32ABDC"/>
    <a:srgbClr val="25D78F"/>
    <a:srgbClr val="8FD725"/>
    <a:srgbClr val="DCAB32"/>
    <a:srgbClr val="E0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6" autoAdjust="0"/>
    <p:restoredTop sz="97112" autoAdjust="0"/>
  </p:normalViewPr>
  <p:slideViewPr>
    <p:cSldViewPr>
      <p:cViewPr varScale="1">
        <p:scale>
          <a:sx n="68" d="100"/>
          <a:sy n="68" d="100"/>
        </p:scale>
        <p:origin x="-972" y="-10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7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4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F798-0EF2-4AA7-A6BC-414C2BC0926D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4F12-E843-407D-9DF2-639D7E35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Company Name &amp; Logo"/>
          <p:cNvGrpSpPr/>
          <p:nvPr/>
        </p:nvGrpSpPr>
        <p:grpSpPr>
          <a:xfrm>
            <a:off x="6009777" y="1124864"/>
            <a:ext cx="6097588" cy="4022168"/>
            <a:chOff x="6097587" y="1124864"/>
            <a:chExt cx="6097588" cy="4022168"/>
          </a:xfrm>
        </p:grpSpPr>
        <p:sp>
          <p:nvSpPr>
            <p:cNvPr id="101" name="TextBox 100"/>
            <p:cNvSpPr txBox="1"/>
            <p:nvPr/>
          </p:nvSpPr>
          <p:spPr>
            <a:xfrm>
              <a:off x="6097587" y="3284984"/>
              <a:ext cx="609758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 smtClean="0">
                  <a:latin typeface="Century Gothic" panose="020B0502020202020204" pitchFamily="34" charset="0"/>
                </a:rPr>
                <a:t>EGS</a:t>
              </a:r>
              <a:endParaRPr lang="en-IN" sz="11500" dirty="0">
                <a:latin typeface="Century Gothic" panose="020B0502020202020204" pitchFamily="34" charset="0"/>
              </a:endParaRPr>
            </a:p>
          </p:txBody>
        </p:sp>
        <p:pic>
          <p:nvPicPr>
            <p:cNvPr id="1036" name="Picture 12" descr="D:\temp\SavedForWeb\Tutorials\RAW_Files\Images\YoutubeForPPT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002" y="1124864"/>
              <a:ext cx="2116758" cy="21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Contact Us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7" name="Contact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401843" y="5517232"/>
                <a:ext cx="1620000" cy="972000"/>
              </a:xfrm>
              <a:prstGeom prst="roundRect">
                <a:avLst>
                  <a:gd name="adj" fmla="val 220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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Contact Us</a:t>
                </a:r>
                <a:endParaRPr lang="en-IN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84" y="4047132"/>
              <a:ext cx="8639215" cy="31797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720 South Union Street, Wilmington, DE, 19805, </a:t>
              </a:r>
              <a:r>
                <a:rPr lang="en-IN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USA</a:t>
              </a:r>
              <a:endParaRPr lang="en-IN" sz="1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Times New Roman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52987" y="4782504"/>
              <a:ext cx="2604000" cy="1814848"/>
              <a:chOff x="252987" y="3806856"/>
              <a:chExt cx="2604000" cy="1814848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906795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 smtClean="0">
                    <a:solidFill>
                      <a:srgbClr val="FFFFFF"/>
                    </a:solidFill>
                    <a:latin typeface="Font Awesome 5 Brands Regular" pitchFamily="50" charset="2"/>
                  </a:rPr>
                  <a:t></a:t>
                </a:r>
                <a:endParaRPr lang="en-IN" sz="6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987" y="5281611"/>
                <a:ext cx="2604000" cy="3400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www.linkedin.com/egs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23486" y="4782504"/>
              <a:ext cx="2604000" cy="1803787"/>
              <a:chOff x="3018000" y="3806856"/>
              <a:chExt cx="2604000" cy="1803787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671808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 smtClean="0">
                    <a:solidFill>
                      <a:srgbClr val="FFFFFF"/>
                    </a:solidFill>
                    <a:latin typeface="Font Awesome 5 Brands Regular" pitchFamily="50" charset="2"/>
                  </a:rPr>
                  <a:t></a:t>
                </a:r>
                <a:endParaRPr lang="en-IN" sz="6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18000" y="5292671"/>
                <a:ext cx="2604000" cy="3179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www.twitter.com/egs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3985" y="4782504"/>
              <a:ext cx="2604000" cy="1803787"/>
              <a:chOff x="5793985" y="3806856"/>
              <a:chExt cx="2604000" cy="1803787"/>
            </a:xfrm>
          </p:grpSpPr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447793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>
                    <a:solidFill>
                      <a:srgbClr val="FFFFFF"/>
                    </a:solidFill>
                    <a:latin typeface="Font Awesome 5 Brands Regular" pitchFamily="50" charset="2"/>
                  </a:rPr>
                  <a:t></a:t>
                </a:r>
                <a:endParaRPr lang="en-IN" sz="60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93985" y="5292671"/>
                <a:ext cx="2604000" cy="3179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www.facebook.com/egs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973466" y="260648"/>
              <a:ext cx="704039" cy="9233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IN" sz="5400" dirty="0">
                  <a:solidFill>
                    <a:srgbClr val="FFFFFF"/>
                  </a:solidFill>
                  <a:latin typeface="Font Awesome 5 Free Solid" pitchFamily="50" charset="2"/>
                </a:rPr>
                <a:t></a:t>
              </a:r>
              <a:endParaRPr lang="en-IN" sz="4400" dirty="0"/>
            </a:p>
          </p:txBody>
        </p:sp>
        <p:pic>
          <p:nvPicPr>
            <p:cNvPr id="1027" name="Picture 3" descr="D:\temp\SavedForWeb\Tutorials\RAW_Files\Images\Map_00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45" b="30478"/>
            <a:stretch/>
          </p:blipFill>
          <p:spPr bwMode="auto">
            <a:xfrm>
              <a:off x="0" y="1322712"/>
              <a:ext cx="8640000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Clientele_All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8" name="Clientele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 8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solidFill>
                <a:srgbClr val="DCA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401843" y="4617240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DCA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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Clientele</a:t>
                </a:r>
                <a:endParaRPr lang="en-IN" sz="1400" dirty="0"/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779578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2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</a:t>
              </a:r>
              <a:endParaRPr lang="en-IN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726384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</a:t>
              </a:r>
              <a:endParaRPr lang="en-IN" sz="1400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647690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</a:t>
              </a:r>
              <a:endParaRPr lang="en-IN" sz="1400" dirty="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2399578" y="2475268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</a:t>
              </a:r>
              <a:endParaRPr lang="en-IN" sz="1400" dirty="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027690" y="2475268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</a:t>
              </a:r>
              <a:endParaRPr lang="en-IN" sz="1200" dirty="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754369" y="4617312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</a:t>
              </a:r>
              <a:endParaRPr lang="en-IN" sz="1200" dirty="0"/>
            </a:p>
          </p:txBody>
        </p:sp>
      </p:grpSp>
      <p:grpSp>
        <p:nvGrpSpPr>
          <p:cNvPr id="65" name="Great Team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12" name="Team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solidFill>
                <a:srgbClr val="8FD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8401843" y="3681136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8FD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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 Great Team</a:t>
                </a:r>
                <a:endParaRPr lang="en-IN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96035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John </a:t>
              </a: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Doe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028" name="Picture 4" descr="D:\temp\SavedForWeb\Tutorials\RAW_Files\Images\model-2911330_960_72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7" t="1088" r="7049" b="-1088"/>
            <a:stretch/>
          </p:blipFill>
          <p:spPr bwMode="auto">
            <a:xfrm>
              <a:off x="6251486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temp\SavedForWeb\Tutorials\RAW_Files\Images\analytics-2697949_192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0" r="16630"/>
            <a:stretch/>
          </p:blipFill>
          <p:spPr bwMode="auto">
            <a:xfrm>
              <a:off x="4893985" y="3814994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temp\SavedForWeb\Tutorials\RAW_Files\Images\business-3560916_192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4" t="-269" r="30212" b="269"/>
            <a:stretch/>
          </p:blipFill>
          <p:spPr bwMode="auto">
            <a:xfrm>
              <a:off x="3755458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temp\SavedForWeb\Tutorials\RAW_Files\Images\business-woman-2697954_192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60068" y="3814994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temp\SavedForWeb\Tutorials\RAW_Files\Images\entrepreneur-593358_192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r="16901"/>
            <a:stretch/>
          </p:blipFill>
          <p:spPr bwMode="auto">
            <a:xfrm>
              <a:off x="1020035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3131458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Jane Doe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27486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Ronald </a:t>
              </a:r>
              <a:r>
                <a:rPr lang="en-IN" sz="1600" dirty="0" err="1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Molkovich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36068" y="5743072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Rosy Madigan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69985" y="5748907"/>
              <a:ext cx="3048000" cy="33855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Zena </a:t>
              </a:r>
              <a:r>
                <a:rPr lang="en-IN" sz="1600" dirty="0" err="1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Thoreson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0" name="We Love To Do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15" name="Love to do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 15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solidFill>
                <a:srgbClr val="25D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401843" y="2745032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25D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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We Love To</a:t>
                </a: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Do</a:t>
                </a:r>
                <a:endParaRPr lang="en-IN" sz="14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030641" y="2204864"/>
              <a:ext cx="2180526" cy="2045838"/>
              <a:chOff x="1462689" y="2391274"/>
              <a:chExt cx="2180526" cy="204583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462689" y="4086888"/>
                <a:ext cx="2180526" cy="35022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Education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91178" y="2391274"/>
                <a:ext cx="1723549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</a:t>
                </a:r>
                <a:endParaRPr lang="en-IN" sz="8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422868" y="2204864"/>
              <a:ext cx="2180526" cy="2045838"/>
              <a:chOff x="3494876" y="2391274"/>
              <a:chExt cx="2180526" cy="204583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800309" y="2391274"/>
                <a:ext cx="1569660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</a:t>
                </a:r>
                <a:endParaRPr lang="en-IN" sz="80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4876" y="4086888"/>
                <a:ext cx="2180526" cy="35022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Finance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89269" y="2204864"/>
              <a:ext cx="2180526" cy="2040003"/>
              <a:chOff x="5532602" y="2391274"/>
              <a:chExt cx="2180526" cy="2040003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991923" y="2391274"/>
                <a:ext cx="1261884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</a:t>
                </a:r>
                <a:endParaRPr lang="en-IN" sz="80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532602" y="4092723"/>
                <a:ext cx="2180526" cy="33855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Data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Warehousing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89" name="Mission &amp; Vision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18" name="M&amp;V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solidFill>
                <a:srgbClr val="32AB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401843" y="1808928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32AB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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Mission &amp; Vision</a:t>
                </a:r>
                <a:endParaRPr lang="en-IN" sz="1400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817614" y="1936424"/>
              <a:ext cx="5810116" cy="9165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Contrary to popular belief, Lorem Ipsum is not simply random text. It has roots in a piece of classical Latin literature from 45 BC, making it over 2000 years old</a:t>
              </a:r>
              <a:r>
                <a:rPr lang="en-IN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.</a:t>
              </a:r>
              <a:endParaRPr lang="en-IN" sz="1600" dirty="0">
                <a:solidFill>
                  <a:srgbClr val="FFFFFF"/>
                </a:solidFill>
                <a:latin typeface="Century Gothic" panose="020B0502020202020204" pitchFamily="34" charset="0"/>
                <a:ea typeface="Calibri"/>
                <a:cs typeface="Times New Roman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41350" y="1340768"/>
              <a:ext cx="2107846" cy="2107846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0" dirty="0" smtClean="0">
                  <a:solidFill>
                    <a:srgbClr val="FFFFFF"/>
                  </a:solidFill>
                  <a:latin typeface="Font Awesome 5 Free Solid" pitchFamily="50" charset="2"/>
                </a:rPr>
                <a:t></a:t>
              </a:r>
              <a:endParaRPr lang="en-IN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6179458" y="3535773"/>
              <a:ext cx="2107846" cy="2107846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0" dirty="0" smtClean="0">
                  <a:solidFill>
                    <a:srgbClr val="FFFFFF"/>
                  </a:solidFill>
                  <a:latin typeface="Font Awesome 5 Free Regular" pitchFamily="50" charset="2"/>
                </a:rPr>
                <a:t></a:t>
              </a:r>
              <a:endParaRPr lang="en-IN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1350" y="4273382"/>
              <a:ext cx="5810116" cy="9165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N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It </a:t>
              </a:r>
              <a:r>
                <a: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has survived not only five centuries, but also the leap into electronic typesetting, remaining essentially unchanged.</a:t>
              </a:r>
            </a:p>
          </p:txBody>
        </p:sp>
      </p:grpSp>
      <p:grpSp>
        <p:nvGrpSpPr>
          <p:cNvPr id="95" name="The Organization"/>
          <p:cNvGrpSpPr/>
          <p:nvPr/>
        </p:nvGrpSpPr>
        <p:grpSpPr>
          <a:xfrm>
            <a:off x="-9550823" y="0"/>
            <a:ext cx="10921843" cy="6858000"/>
            <a:chOff x="-900000" y="0"/>
            <a:chExt cx="10921843" cy="6858000"/>
          </a:xfrm>
        </p:grpSpPr>
        <p:grpSp>
          <p:nvGrpSpPr>
            <p:cNvPr id="21" name="Organization"/>
            <p:cNvGrpSpPr/>
            <p:nvPr/>
          </p:nvGrpSpPr>
          <p:grpSpPr>
            <a:xfrm>
              <a:off x="-900000" y="0"/>
              <a:ext cx="10921843" cy="6858000"/>
              <a:chOff x="-900000" y="0"/>
              <a:chExt cx="109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-900000" y="0"/>
                <a:ext cx="9540000" cy="6858000"/>
              </a:xfrm>
              <a:prstGeom prst="rect">
                <a:avLst/>
              </a:prstGeom>
              <a:solidFill>
                <a:srgbClr val="7D5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8401843" y="872824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7D5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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 Organization</a:t>
                </a:r>
                <a:endParaRPr lang="en-IN" sz="14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9515" y="764704"/>
              <a:ext cx="7775744" cy="1482842"/>
              <a:chOff x="409515" y="794234"/>
              <a:chExt cx="7775744" cy="148284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145259" y="794234"/>
                <a:ext cx="5040000" cy="148284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Lorem Ipsum is simply dummy text of the printing and typesetting industry. Lorem Ipsum has been the industry's standard dummy text ever since the 1500s, when an unknown printer took a galley of type and scrambled it to make a type specimen book</a:t>
                </a: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.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  <p:pic>
            <p:nvPicPr>
              <p:cNvPr id="1035" name="Picture 11" descr="D:\temp\SavedForWeb\Tutorials\RAW_Files\Images\architecture-1727807_1920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4" b="7824"/>
              <a:stretch/>
            </p:blipFill>
            <p:spPr bwMode="auto">
              <a:xfrm>
                <a:off x="409515" y="887655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409515" y="2928249"/>
              <a:ext cx="7775744" cy="1296000"/>
              <a:chOff x="409515" y="2952553"/>
              <a:chExt cx="7775744" cy="1296000"/>
            </a:xfrm>
          </p:grpSpPr>
          <p:pic>
            <p:nvPicPr>
              <p:cNvPr id="1033" name="Picture 9" descr="D:\temp\SavedForWeb\Tutorials\RAW_Files\Images\inside-1499607_1920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4" b="7824"/>
              <a:stretch/>
            </p:blipFill>
            <p:spPr bwMode="auto">
              <a:xfrm>
                <a:off x="5881259" y="2952553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Rectangle 103"/>
              <p:cNvSpPr/>
              <p:nvPr/>
            </p:nvSpPr>
            <p:spPr>
              <a:xfrm>
                <a:off x="409515" y="3000710"/>
                <a:ext cx="5040000" cy="119968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It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was popularised in the 1960s with the release of </a:t>
                </a:r>
                <a:r>
                  <a:rPr lang="en-IN" sz="1600" dirty="0" err="1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Letraset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 sheets containing Lorem Ipsum passages, and more recently with desktop publishing software like Aldus PageMaker including versions of Lorem Ipsum</a:t>
                </a: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.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09515" y="4904952"/>
              <a:ext cx="7775744" cy="1296000"/>
              <a:chOff x="409515" y="4934482"/>
              <a:chExt cx="7775744" cy="1296000"/>
            </a:xfrm>
          </p:grpSpPr>
          <p:pic>
            <p:nvPicPr>
              <p:cNvPr id="1034" name="Picture 10" descr="D:\temp\SavedForWeb\Tutorials\RAW_Files\Images\interior-3778708_1920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" b="5000"/>
              <a:stretch/>
            </p:blipFill>
            <p:spPr bwMode="auto">
              <a:xfrm>
                <a:off x="409515" y="4934482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Rectangle 105"/>
              <p:cNvSpPr/>
              <p:nvPr/>
            </p:nvSpPr>
            <p:spPr>
              <a:xfrm>
                <a:off x="3145259" y="4982639"/>
                <a:ext cx="5040000" cy="119968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There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are many variations of passages of Lorem Ipsum available, but the majority have suffered alteration in some form, by injected humour, or randomised words which don't look even slightly believable.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4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9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6" dur="3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10" dur="3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5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8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15" dur="3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19" dur="3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9"/>
                      </p:tgtEl>
                    </p:cond>
                  </p:nextCondLst>
                </p:seq>
                <p:seq concurrent="1" nextAc="seek">
                  <p:cTn id="20" restart="whenNotActive" fill="hold" evtFilter="cancelBubble" nodeType="interactiveSeq">
                    <p:stCondLst>
                      <p:cond evt="onClick" delay="0">
                        <p:tgtEl>
                          <p:spTgt spid="8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" fill="hold">
                          <p:stCondLst>
                            <p:cond delay="0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24" dur="3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28" dur="3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0"/>
                      </p:tgtEl>
                    </p:cond>
                  </p:nextCondLst>
                </p:seq>
                <p:seq concurrent="1" nextAc="seek">
                  <p:cTn id="29" restart="whenNotActive" fill="hold" evtFilter="cancelBubble" nodeType="interactiveSeq">
                    <p:stCondLst>
                      <p:cond evt="onClick" delay="0">
                        <p:tgtEl>
                          <p:spTgt spid="6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" fill="hold">
                          <p:stCondLst>
                            <p:cond delay="0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33" dur="3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37" dur="3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5"/>
                      </p:tgtEl>
                    </p:cond>
                  </p:nextCondLst>
                </p:seq>
                <p:seq concurrent="1" nextAc="seek">
                  <p:cTn id="38" restart="whenNotActive" fill="hold" evtFilter="cancelBubble" nodeType="interactiveSeq">
                    <p:stCondLst>
                      <p:cond evt="onClick" delay="0">
                        <p:tgtEl>
                          <p:spTgt spid="4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9" fill="hold">
                          <p:stCondLst>
                            <p:cond delay="0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42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46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8"/>
                      </p:tgtEl>
                    </p:cond>
                  </p:nextCondLst>
                </p:seq>
                <p:seq concurrent="1" nextAc="seek">
                  <p:cTn id="4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8" fill="hold">
                          <p:stCondLst>
                            <p:cond delay="0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63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 p14:bounceEnd="25000">
                                          <p:cBhvr>
                                            <p:cTn id="51" dur="3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5" presetClass="path" presetSubtype="0" accel="50000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 p14:bounceEnd="25000">
                                          <p:cBhvr>
                                            <p:cTn id="55" dur="3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9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6" dur="3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5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8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15" dur="3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19" dur="3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9"/>
                      </p:tgtEl>
                    </p:cond>
                  </p:nextCondLst>
                </p:seq>
                <p:seq concurrent="1" nextAc="seek">
                  <p:cTn id="20" restart="whenNotActive" fill="hold" evtFilter="cancelBubble" nodeType="interactiveSeq">
                    <p:stCondLst>
                      <p:cond evt="onClick" delay="0">
                        <p:tgtEl>
                          <p:spTgt spid="8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" fill="hold">
                          <p:stCondLst>
                            <p:cond delay="0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0"/>
                      </p:tgtEl>
                    </p:cond>
                  </p:nextCondLst>
                </p:seq>
                <p:seq concurrent="1" nextAc="seek">
                  <p:cTn id="29" restart="whenNotActive" fill="hold" evtFilter="cancelBubble" nodeType="interactiveSeq">
                    <p:stCondLst>
                      <p:cond evt="onClick" delay="0">
                        <p:tgtEl>
                          <p:spTgt spid="6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" fill="hold">
                          <p:stCondLst>
                            <p:cond delay="0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33" dur="3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37" dur="3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5"/>
                      </p:tgtEl>
                    </p:cond>
                  </p:nextCondLst>
                </p:seq>
                <p:seq concurrent="1" nextAc="seek">
                  <p:cTn id="38" restart="whenNotActive" fill="hold" evtFilter="cancelBubble" nodeType="interactiveSeq">
                    <p:stCondLst>
                      <p:cond evt="onClick" delay="0">
                        <p:tgtEl>
                          <p:spTgt spid="4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9" fill="hold">
                          <p:stCondLst>
                            <p:cond delay="0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8"/>
                      </p:tgtEl>
                    </p:cond>
                  </p:nextCondLst>
                </p:seq>
                <p:seq concurrent="1" nextAc="seek">
                  <p:cTn id="4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8" fill="hold">
                          <p:stCondLst>
                            <p:cond delay="0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2.53469E-6 L 0.77145 2.53469E-6 " pathEditMode="relative" rAng="0" ptsTypes="AA">
                                          <p:cBhvr>
                                            <p:cTn id="51" dur="3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1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7145 2.53469E-6 L 0.00235 2.53469E-6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ontact Us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7" name="Contact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401843" y="5517232"/>
                <a:ext cx="1620000" cy="972000"/>
              </a:xfrm>
              <a:prstGeom prst="roundRect">
                <a:avLst>
                  <a:gd name="adj" fmla="val 220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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Contact Us</a:t>
                </a:r>
                <a:endParaRPr lang="en-IN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84" y="4047132"/>
              <a:ext cx="8639215" cy="31797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720 South Union Street, Wilmington, DE, 19805, </a:t>
              </a:r>
              <a:r>
                <a:rPr lang="en-IN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USA</a:t>
              </a:r>
              <a:endParaRPr lang="en-IN" sz="1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Times New Roman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52987" y="4782504"/>
              <a:ext cx="2604000" cy="1814848"/>
              <a:chOff x="252987" y="3806856"/>
              <a:chExt cx="2604000" cy="1814848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906795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 smtClean="0">
                    <a:solidFill>
                      <a:srgbClr val="FFFFFF"/>
                    </a:solidFill>
                    <a:latin typeface="Font Awesome 5 Brands Regular" pitchFamily="50" charset="2"/>
                  </a:rPr>
                  <a:t></a:t>
                </a:r>
                <a:endParaRPr lang="en-IN" sz="6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987" y="5281611"/>
                <a:ext cx="2604000" cy="3400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www.linkedin.com/egs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23486" y="4782504"/>
              <a:ext cx="2604000" cy="1803787"/>
              <a:chOff x="3018000" y="3806856"/>
              <a:chExt cx="2604000" cy="1803787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671808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 smtClean="0">
                    <a:solidFill>
                      <a:srgbClr val="FFFFFF"/>
                    </a:solidFill>
                    <a:latin typeface="Font Awesome 5 Brands Regular" pitchFamily="50" charset="2"/>
                  </a:rPr>
                  <a:t></a:t>
                </a:r>
                <a:endParaRPr lang="en-IN" sz="6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18000" y="5292671"/>
                <a:ext cx="2604000" cy="3179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www.twitter.com/egs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3985" y="4782504"/>
              <a:ext cx="2604000" cy="1803787"/>
              <a:chOff x="5793985" y="3806856"/>
              <a:chExt cx="2604000" cy="1803787"/>
            </a:xfrm>
          </p:grpSpPr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447793" y="3806856"/>
                <a:ext cx="1296384" cy="129638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0" dirty="0" smtClean="0">
                    <a:solidFill>
                      <a:srgbClr val="FFFFFF"/>
                    </a:solidFill>
                    <a:latin typeface="Font Awesome 5 Brands Regular" pitchFamily="50" charset="2"/>
                  </a:rPr>
                  <a:t></a:t>
                </a:r>
                <a:endParaRPr lang="en-IN" sz="60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93985" y="5292671"/>
                <a:ext cx="2604000" cy="3179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www.facebook.com/egs</a:t>
                </a:r>
                <a:endParaRPr lang="en-I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973466" y="260648"/>
              <a:ext cx="704039" cy="9233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IN" sz="5400" dirty="0">
                  <a:solidFill>
                    <a:srgbClr val="FFFFFF"/>
                  </a:solidFill>
                  <a:latin typeface="Font Awesome 5 Free Solid" pitchFamily="50" charset="2"/>
                </a:rPr>
                <a:t></a:t>
              </a:r>
              <a:endParaRPr lang="en-IN" sz="4400" dirty="0"/>
            </a:p>
          </p:txBody>
        </p:sp>
        <p:pic>
          <p:nvPicPr>
            <p:cNvPr id="1027" name="Picture 3" descr="D:\temp\SavedForWeb\Tutorials\RAW_Files\Images\Map_00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45" b="30478"/>
            <a:stretch/>
          </p:blipFill>
          <p:spPr bwMode="auto">
            <a:xfrm>
              <a:off x="0" y="1322712"/>
              <a:ext cx="8640000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Clientele_All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8" name="Clientele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solidFill>
                <a:srgbClr val="DCA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401843" y="4617240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DCA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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Clientele</a:t>
                </a:r>
                <a:endParaRPr lang="en-IN" sz="1400" dirty="0"/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52987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2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</a:t>
              </a:r>
              <a:endParaRPr lang="en-IN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10000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</a:t>
              </a:r>
              <a:endParaRPr lang="en-IN" sz="1400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777985" y="576223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</a:t>
              </a:r>
              <a:endParaRPr lang="en-IN" sz="1400" dirty="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72987" y="2475268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</a:t>
              </a:r>
              <a:endParaRPr lang="en-IN" sz="1400" dirty="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157985" y="2475268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</a:t>
              </a:r>
              <a:endParaRPr lang="en-IN" sz="1200" dirty="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37985" y="4617312"/>
              <a:ext cx="1620000" cy="1620000"/>
            </a:xfrm>
            <a:prstGeom prst="ellipse">
              <a:avLst/>
            </a:prstGeom>
            <a:solidFill>
              <a:srgbClr val="9966FF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 smtClean="0">
                  <a:solidFill>
                    <a:srgbClr val="FFFFFF"/>
                  </a:solidFill>
                  <a:latin typeface="Font Awesome 5 Brands Regular" pitchFamily="50" charset="2"/>
                </a:rPr>
                <a:t></a:t>
              </a:r>
              <a:endParaRPr lang="en-IN" sz="1200" dirty="0"/>
            </a:p>
          </p:txBody>
        </p:sp>
      </p:grpSp>
      <p:grpSp>
        <p:nvGrpSpPr>
          <p:cNvPr id="65" name="Great Team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12" name="Team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solidFill>
                <a:srgbClr val="8FD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8401843" y="3681136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8FD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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 Great Team</a:t>
                </a:r>
                <a:endParaRPr lang="en-IN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0987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John </a:t>
              </a: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Doe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028" name="Picture 4" descr="D:\temp\SavedForWeb\Tutorials\RAW_Files\Images\model-2911330_960_72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7" t="1088" r="7049" b="-1088"/>
            <a:stretch/>
          </p:blipFill>
          <p:spPr bwMode="auto">
            <a:xfrm>
              <a:off x="6251486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temp\SavedForWeb\Tutorials\RAW_Files\Images\analytics-2697949_192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0" r="16630"/>
            <a:stretch/>
          </p:blipFill>
          <p:spPr bwMode="auto">
            <a:xfrm>
              <a:off x="4893985" y="3814994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temp\SavedForWeb\Tutorials\RAW_Files\Images\business-3560916_192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4" t="-269" r="30212" b="269"/>
            <a:stretch/>
          </p:blipFill>
          <p:spPr bwMode="auto">
            <a:xfrm>
              <a:off x="3566672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temp\SavedForWeb\Tutorials\RAW_Files\Images\business-woman-2697954_192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95020" y="3814994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temp\SavedForWeb\Tutorials\RAW_Files\Images\entrepreneur-593358_192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r="16901"/>
            <a:stretch/>
          </p:blipFill>
          <p:spPr bwMode="auto">
            <a:xfrm>
              <a:off x="654987" y="987916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942672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Jane Doe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27486" y="2911136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Ronald </a:t>
              </a:r>
              <a:r>
                <a:rPr lang="en-IN" sz="1600" dirty="0" err="1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Molkovich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71020" y="5743072"/>
              <a:ext cx="3048000" cy="35022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Rosy Madigan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69985" y="5748907"/>
              <a:ext cx="3048000" cy="338554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Zena </a:t>
              </a:r>
              <a:r>
                <a:rPr lang="en-IN" sz="1600" dirty="0" err="1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Thoreson</a:t>
              </a:r>
              <a:endParaRPr lang="en-IN" sz="16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0" name="We Love To Do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15" name="Love to do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solidFill>
                <a:srgbClr val="25D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401843" y="2745032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25D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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We Love To</a:t>
                </a: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Do</a:t>
                </a:r>
                <a:endParaRPr lang="en-IN" sz="14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979" y="2204864"/>
              <a:ext cx="2180526" cy="2045838"/>
              <a:chOff x="1057027" y="2391274"/>
              <a:chExt cx="2180526" cy="204583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057027" y="4086888"/>
                <a:ext cx="2180526" cy="35022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Education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516" y="2391274"/>
                <a:ext cx="1723549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</a:t>
                </a:r>
                <a:endParaRPr lang="en-IN" sz="8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222807" y="2204864"/>
              <a:ext cx="2180526" cy="2045838"/>
              <a:chOff x="3294815" y="2391274"/>
              <a:chExt cx="2180526" cy="204583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600248" y="2391274"/>
                <a:ext cx="1569660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</a:t>
                </a:r>
                <a:endParaRPr lang="en-IN" sz="80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94815" y="4086888"/>
                <a:ext cx="2180526" cy="35022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Finance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89269" y="2204864"/>
              <a:ext cx="2180526" cy="2040003"/>
              <a:chOff x="5532602" y="2391274"/>
              <a:chExt cx="2180526" cy="2040003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991923" y="2391274"/>
                <a:ext cx="1261884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N" sz="96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</a:t>
                </a:r>
                <a:endParaRPr lang="en-IN" sz="80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532602" y="4092723"/>
                <a:ext cx="2180526" cy="338554"/>
              </a:xfrm>
              <a:prstGeom prst="rect">
                <a:avLst/>
              </a:prstGeom>
              <a:solidFill>
                <a:srgbClr val="9966FF"/>
              </a:solidFill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Data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Warehousing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89" name="Mission &amp; Vision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18" name="M&amp;V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solidFill>
                <a:srgbClr val="32AB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401843" y="1808928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32AB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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Mission &amp; Vision</a:t>
                </a:r>
                <a:endParaRPr lang="en-IN" sz="1400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591727" y="1936424"/>
              <a:ext cx="5810116" cy="9165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Contrary to popular belief, Lorem Ipsum is not simply random text. It has roots in a piece of classical Latin literature from 45 BC, making it over 2000 years old</a:t>
              </a:r>
              <a:r>
                <a:rPr lang="en-IN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.</a:t>
              </a:r>
              <a:endParaRPr lang="en-IN" sz="1600" dirty="0">
                <a:solidFill>
                  <a:srgbClr val="FFFFFF"/>
                </a:solidFill>
                <a:latin typeface="Century Gothic" panose="020B0502020202020204" pitchFamily="34" charset="0"/>
                <a:ea typeface="Calibri"/>
                <a:cs typeface="Times New Roman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52987" y="1340768"/>
              <a:ext cx="2107846" cy="2107846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0" dirty="0" smtClean="0">
                  <a:solidFill>
                    <a:srgbClr val="FFFFFF"/>
                  </a:solidFill>
                  <a:latin typeface="Font Awesome 5 Free Solid" pitchFamily="50" charset="2"/>
                </a:rPr>
                <a:t></a:t>
              </a:r>
              <a:endParaRPr lang="en-IN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6293997" y="3535773"/>
              <a:ext cx="2107846" cy="2107846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0" dirty="0" smtClean="0">
                  <a:solidFill>
                    <a:srgbClr val="FFFFFF"/>
                  </a:solidFill>
                  <a:latin typeface="Font Awesome 5 Free Regular" pitchFamily="50" charset="2"/>
                </a:rPr>
                <a:t></a:t>
              </a:r>
              <a:endParaRPr lang="en-IN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2987" y="4273382"/>
              <a:ext cx="5810116" cy="9165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N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It </a:t>
              </a:r>
              <a:r>
                <a: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rPr>
                <a:t>has survived not only five centuries, but also the leap into electronic typesetting, remaining essentially unchanged.</a:t>
              </a:r>
            </a:p>
          </p:txBody>
        </p:sp>
      </p:grpSp>
      <p:grpSp>
        <p:nvGrpSpPr>
          <p:cNvPr id="95" name="The Organization"/>
          <p:cNvGrpSpPr/>
          <p:nvPr/>
        </p:nvGrpSpPr>
        <p:grpSpPr>
          <a:xfrm>
            <a:off x="0" y="0"/>
            <a:ext cx="10021843" cy="6858000"/>
            <a:chOff x="0" y="0"/>
            <a:chExt cx="10021843" cy="6858000"/>
          </a:xfrm>
        </p:grpSpPr>
        <p:grpSp>
          <p:nvGrpSpPr>
            <p:cNvPr id="21" name="Organization"/>
            <p:cNvGrpSpPr/>
            <p:nvPr/>
          </p:nvGrpSpPr>
          <p:grpSpPr>
            <a:xfrm>
              <a:off x="0" y="0"/>
              <a:ext cx="10021843" cy="6858000"/>
              <a:chOff x="0" y="0"/>
              <a:chExt cx="10021843" cy="6858000"/>
            </a:xfrm>
            <a:solidFill>
              <a:srgbClr val="E04C4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8640000" cy="6858000"/>
              </a:xfrm>
              <a:prstGeom prst="rect">
                <a:avLst/>
              </a:prstGeom>
              <a:solidFill>
                <a:srgbClr val="7D5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8401843" y="872824"/>
                <a:ext cx="1620000" cy="972000"/>
              </a:xfrm>
              <a:prstGeom prst="roundRect">
                <a:avLst>
                  <a:gd name="adj" fmla="val 22036"/>
                </a:avLst>
              </a:prstGeom>
              <a:solidFill>
                <a:srgbClr val="7D5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rgbClr val="FFFFFF"/>
                    </a:solidFill>
                    <a:latin typeface="Font Awesome 5 Free Solid" pitchFamily="50" charset="2"/>
                  </a:rPr>
                  <a:t></a:t>
                </a:r>
              </a:p>
              <a:p>
                <a:pPr algn="ctr"/>
                <a:endParaRPr lang="en-IN" sz="5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 Organization</a:t>
                </a:r>
                <a:endParaRPr lang="en-IN" sz="14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9515" y="764704"/>
              <a:ext cx="7775744" cy="1482842"/>
              <a:chOff x="409515" y="794234"/>
              <a:chExt cx="7775744" cy="148284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145259" y="794234"/>
                <a:ext cx="5040000" cy="148284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Lorem Ipsum is simply dummy text of the printing and typesetting industry. Lorem Ipsum has been the industry's standard dummy text ever since the 1500s, when an unknown printer took a galley of type and scrambled it to make a type specimen book</a:t>
                </a: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.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  <p:pic>
            <p:nvPicPr>
              <p:cNvPr id="1035" name="Picture 11" descr="D:\temp\SavedForWeb\Tutorials\RAW_Files\Images\architecture-1727807_1920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4" b="7824"/>
              <a:stretch/>
            </p:blipFill>
            <p:spPr bwMode="auto">
              <a:xfrm>
                <a:off x="409515" y="887655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409515" y="2928249"/>
              <a:ext cx="7775744" cy="1296000"/>
              <a:chOff x="409515" y="2952553"/>
              <a:chExt cx="7775744" cy="1296000"/>
            </a:xfrm>
          </p:grpSpPr>
          <p:pic>
            <p:nvPicPr>
              <p:cNvPr id="1033" name="Picture 9" descr="D:\temp\SavedForWeb\Tutorials\RAW_Files\Images\inside-1499607_1920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4" b="7824"/>
              <a:stretch/>
            </p:blipFill>
            <p:spPr bwMode="auto">
              <a:xfrm>
                <a:off x="5881259" y="2952553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Rectangle 103"/>
              <p:cNvSpPr/>
              <p:nvPr/>
            </p:nvSpPr>
            <p:spPr>
              <a:xfrm>
                <a:off x="409515" y="3000710"/>
                <a:ext cx="5040000" cy="119968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It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was popularised in the 1960s with the release of </a:t>
                </a:r>
                <a:r>
                  <a:rPr lang="en-IN" sz="1600" dirty="0" err="1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Letraset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 sheets containing Lorem Ipsum passages, and more recently with desktop publishing software like Aldus PageMaker including versions of Lorem Ipsum</a:t>
                </a: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.</a:t>
                </a:r>
                <a:endParaRPr lang="en-IN"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09515" y="4904952"/>
              <a:ext cx="7775744" cy="1296000"/>
              <a:chOff x="409515" y="4934482"/>
              <a:chExt cx="7775744" cy="1296000"/>
            </a:xfrm>
          </p:grpSpPr>
          <p:pic>
            <p:nvPicPr>
              <p:cNvPr id="1034" name="Picture 10" descr="D:\temp\SavedForWeb\Tutorials\RAW_Files\Images\interior-3778708_1920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" b="5000"/>
              <a:stretch/>
            </p:blipFill>
            <p:spPr bwMode="auto">
              <a:xfrm>
                <a:off x="409515" y="4934482"/>
                <a:ext cx="2304000" cy="1296000"/>
              </a:xfrm>
              <a:prstGeom prst="snip2DiagRect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Rectangle 105"/>
              <p:cNvSpPr/>
              <p:nvPr/>
            </p:nvSpPr>
            <p:spPr>
              <a:xfrm>
                <a:off x="3145259" y="4982639"/>
                <a:ext cx="5040000" cy="119968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IN" sz="160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There </a:t>
                </a:r>
                <a:r>
                  <a:rPr lang="en-IN" sz="16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libri"/>
                    <a:cs typeface="Times New Roman"/>
                  </a:rPr>
                  <a:t>are many variations of passages of Lorem Ipsum available, but the majority have suffered alteration in some form, by injected humour, or randomised words which don't look even slightly believable.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6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467</Words>
  <Application>Microsoft Office PowerPoint</Application>
  <PresentationFormat>Custom</PresentationFormat>
  <Paragraphs>103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SingleSlide_Interactive_AnimatedPowerPoint</dc:title>
  <dc:creator>EGS</dc:creator>
  <cp:revision>42</cp:revision>
  <dcterms:created xsi:type="dcterms:W3CDTF">2019-11-28T07:04:24Z</dcterms:created>
  <dcterms:modified xsi:type="dcterms:W3CDTF">2019-12-17T09:54:13Z</dcterms:modified>
</cp:coreProperties>
</file>