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3" r:id="rId6"/>
    <p:sldId id="257" r:id="rId7"/>
    <p:sldId id="285" r:id="rId8"/>
    <p:sldId id="286" r:id="rId9"/>
    <p:sldId id="288" r:id="rId10"/>
    <p:sldId id="289" r:id="rId11"/>
    <p:sldId id="264" r:id="rId12"/>
    <p:sldId id="290" r:id="rId13"/>
    <p:sldId id="287" r:id="rId14"/>
    <p:sldId id="269" r:id="rId15"/>
    <p:sldId id="261" r:id="rId16"/>
  </p:sldIdLst>
  <p:sldSz cx="9144000" cy="5143500" type="screen16x9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FFCC"/>
    <a:srgbClr val="FEF9E2"/>
    <a:srgbClr val="CCFFFF"/>
    <a:srgbClr val="87D8FF"/>
    <a:srgbClr val="0000FF"/>
    <a:srgbClr val="33CC33"/>
    <a:srgbClr val="8FE764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7114" autoAdjust="0"/>
  </p:normalViewPr>
  <p:slideViewPr>
    <p:cSldViewPr snapToGrid="0" snapToObjects="1">
      <p:cViewPr varScale="1">
        <p:scale>
          <a:sx n="94" d="100"/>
          <a:sy n="94" d="100"/>
        </p:scale>
        <p:origin x="1051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21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B51A4-A316-A94A-9513-2583D49D2077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90AE5E9-082C-D240-A2E8-B4AAA7E8C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C13274-EB88-7547-BBAE-92E2CB85F784}" type="datetimeFigureOut">
              <a:rPr lang="en-US"/>
              <a:pPr>
                <a:defRPr/>
              </a:pPr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A6ECA1-10E7-D845-8C1B-10E25981C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2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6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5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2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2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1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8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7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6ECA1-10E7-D845-8C1B-10E25981C1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3"/>
          </p:nvPr>
        </p:nvSpPr>
        <p:spPr>
          <a:xfrm>
            <a:off x="538379" y="922962"/>
            <a:ext cx="8356239" cy="83502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600" b="1" baseline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4"/>
          </p:nvPr>
        </p:nvSpPr>
        <p:spPr>
          <a:xfrm>
            <a:off x="538379" y="2614251"/>
            <a:ext cx="8356239" cy="866775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 baseline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43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4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355282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400" baseline="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1pPr>
            <a:lvl2pPr marL="742950" indent="-285750">
              <a:spcBef>
                <a:spcPts val="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2pPr>
            <a:lvl3pPr>
              <a:spcBef>
                <a:spcPts val="0"/>
              </a:spcBef>
              <a:defRPr sz="18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3pPr>
            <a:lvl4pPr>
              <a:spcBef>
                <a:spcPts val="0"/>
              </a:spcBef>
              <a:defRPr sz="16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4pPr>
            <a:lvl5pPr>
              <a:spcBef>
                <a:spcPts val="0"/>
              </a:spcBef>
              <a:defRPr sz="1600">
                <a:solidFill>
                  <a:schemeClr val="tx1"/>
                </a:solidFill>
                <a:latin typeface="Calibri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1925" y="0"/>
            <a:ext cx="8324850" cy="838200"/>
          </a:xfrm>
        </p:spPr>
        <p:txBody>
          <a:bodyPr/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99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4" r:id="rId3"/>
    <p:sldLayoutId id="2147483685" r:id="rId4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 pitchFamily="34" charset="0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arnazcloud/Auto-branch-prote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koppert/Auto-branch-prot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learnazcloud/Auto-branch-protec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86387" y="1774938"/>
            <a:ext cx="8463731" cy="835025"/>
          </a:xfrm>
        </p:spPr>
        <p:txBody>
          <a:bodyPr/>
          <a:lstStyle/>
          <a:p>
            <a:pPr algn="ctr"/>
            <a:r>
              <a:rPr lang="en-US" dirty="0"/>
              <a:t>GitHub Technical Assessment</a:t>
            </a:r>
          </a:p>
          <a:p>
            <a:pPr algn="ctr"/>
            <a:r>
              <a:rPr lang="en-US" dirty="0"/>
              <a:t>Customer Scenario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93879" y="3662470"/>
            <a:ext cx="8356239" cy="866775"/>
          </a:xfrm>
        </p:spPr>
        <p:txBody>
          <a:bodyPr>
            <a:normAutofit fontScale="92500"/>
          </a:bodyPr>
          <a:lstStyle/>
          <a:p>
            <a:r>
              <a:rPr lang="en-US" dirty="0"/>
              <a:t>Vaibhav Patil												   3/9/2022</a:t>
            </a:r>
          </a:p>
        </p:txBody>
      </p:sp>
    </p:spTree>
    <p:extLst>
      <p:ext uri="{BB962C8B-B14F-4D97-AF65-F5344CB8AC3E}">
        <p14:creationId xmlns:p14="http://schemas.microsoft.com/office/powerpoint/2010/main" val="172475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684C-04CA-4606-AD94-230D63D6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Alternate Solution Architecture with AWS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C12EFE70-AB62-4458-9512-F1FD113B5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30" t="34863" r="17347" b="22641"/>
          <a:stretch/>
        </p:blipFill>
        <p:spPr>
          <a:xfrm>
            <a:off x="1652723" y="844633"/>
            <a:ext cx="5214155" cy="243805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068AC507-9BB8-4C03-999B-43C8432FB27F}"/>
              </a:ext>
            </a:extLst>
          </p:cNvPr>
          <p:cNvSpPr/>
          <p:nvPr/>
        </p:nvSpPr>
        <p:spPr>
          <a:xfrm>
            <a:off x="284092" y="3145893"/>
            <a:ext cx="876491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Benefits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Serverless architecture </a:t>
            </a:r>
            <a:r>
              <a:rPr lang="en-US" sz="1100" dirty="0"/>
              <a:t>– No locked-in infrastructure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Scalability</a:t>
            </a:r>
            <a:r>
              <a:rPr lang="en-US" sz="1100" dirty="0"/>
              <a:t> – Multiple instances of AWS Lambda can be invoked without worrying about additional infrastructure 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Reliability</a:t>
            </a:r>
            <a:r>
              <a:rPr lang="en-US" sz="1100" dirty="0"/>
              <a:t> – AWS manages software &amp; hardware upgrades. High reliability standards of 99.9999999% for many services</a:t>
            </a:r>
          </a:p>
          <a:p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Agility </a:t>
            </a:r>
            <a:r>
              <a:rPr lang="en-US" sz="1100" dirty="0"/>
              <a:t>– Quick &amp; easy to deploy as compared to physical hardware 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98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39C778-B4F2-4D17-AB2E-88C9EAD0BDE2}"/>
              </a:ext>
            </a:extLst>
          </p:cNvPr>
          <p:cNvSpPr/>
          <p:nvPr/>
        </p:nvSpPr>
        <p:spPr>
          <a:xfrm>
            <a:off x="166255" y="498815"/>
            <a:ext cx="889610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GitHub’s Branch Protection Feature will allow ABC to improve the code quality by enforcing the review process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GitHub’s Event Type APIs provides response </a:t>
            </a:r>
            <a:r>
              <a:rPr lang="en-US" dirty="0"/>
              <a:t>when certain actions are triggered on GitHub. This response is then passed to a webhook to perform certain set of actions in response.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lightweight </a:t>
            </a:r>
            <a:r>
              <a:rPr lang="en-US" dirty="0"/>
              <a:t>web service written in </a:t>
            </a:r>
            <a:r>
              <a:rPr lang="en-US" sz="1800" dirty="0"/>
              <a:t>Python is used on a local machine to trigger the automated branch protection when a new repository is created. Security team is notified via </a:t>
            </a:r>
            <a:r>
              <a:rPr lang="en-US" dirty="0"/>
              <a:t>mentions in the issues. </a:t>
            </a:r>
            <a:r>
              <a:rPr lang="en-US" sz="1800" dirty="0"/>
              <a:t> </a:t>
            </a:r>
            <a:r>
              <a:rPr lang="en-US" dirty="0"/>
              <a:t>Automated Branch Protect tool by Zack Koppert is an excellent starting point for this scenario. (</a:t>
            </a:r>
            <a:r>
              <a:rPr lang="en-US" sz="1800" dirty="0"/>
              <a:t>https://github.com/zkoppert/Auto-branch-protect)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Proposed Solution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sz="1800">
                <a:sym typeface="Wingdings" panose="05000000000000000000" pitchFamily="2" charset="2"/>
                <a:hlinkClick r:id="rId3"/>
              </a:rPr>
              <a:t>https://github.com/learnazcloud/Auto-branch-protect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similar Python based tool can be setup using serverless architecture with AWS Lambda &amp; Amazon API Gateway services.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392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CF800-8ECB-42C0-BB00-2D1E62B9DF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44536" y="2055303"/>
            <a:ext cx="3137482" cy="795338"/>
          </a:xfrm>
        </p:spPr>
        <p:txBody>
          <a:bodyPr/>
          <a:lstStyle/>
          <a:p>
            <a:pPr algn="ctr"/>
            <a:r>
              <a:rPr lang="en-US" sz="4400" b="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577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080" y="952500"/>
            <a:ext cx="8229600" cy="3552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Scenario										- 2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Concept of Branch Protection							- 5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Proposed Solution										- 10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Demo of the Solution									- 10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Alternate Solution Architecture with AWS				- 5 mins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Q &amp; A 													- 10 mins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9867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254" y="669472"/>
            <a:ext cx="8906801" cy="4164467"/>
          </a:xfrm>
        </p:spPr>
        <p:txBody>
          <a:bodyPr anchor="t">
            <a:noAutofit/>
          </a:bodyPr>
          <a:lstStyle/>
          <a:p>
            <a:r>
              <a:rPr lang="en-US" sz="1800" dirty="0"/>
              <a:t>A renowned social media platform ABC uses GitHub for the source control management. </a:t>
            </a:r>
          </a:p>
          <a:p>
            <a:endParaRPr lang="en-US" sz="1800" dirty="0"/>
          </a:p>
          <a:p>
            <a:r>
              <a:rPr lang="en-US" sz="1800" dirty="0"/>
              <a:t>A recent survey showed that, 12% of ABC’s subscribers were unhappy about the broken features with a potential 3M USD impact on ABC’s annual revenue. </a:t>
            </a:r>
          </a:p>
          <a:p>
            <a:endParaRPr lang="en-US" sz="1800" dirty="0"/>
          </a:p>
          <a:p>
            <a:r>
              <a:rPr lang="en-US" sz="1800" dirty="0"/>
              <a:t>ABC’s site reliability team investigated the issue and figured that there were 10% infrastructure issues, 15% due to device/browser incompability while 75% were due to missing code review process at merge</a:t>
            </a:r>
          </a:p>
          <a:p>
            <a:endParaRPr lang="en-US" sz="1800" dirty="0"/>
          </a:p>
          <a:p>
            <a:r>
              <a:rPr lang="en-US" sz="1800" dirty="0"/>
              <a:t>To address this, ABC’s security team wants to ensure a mandatory review process to the code changes that are being submitted by the product developers. </a:t>
            </a:r>
          </a:p>
          <a:p>
            <a:endParaRPr lang="en-US" sz="1800" dirty="0"/>
          </a:p>
          <a:p>
            <a:r>
              <a:rPr lang="en-US" sz="1800" dirty="0"/>
              <a:t>Since there are several hundred repositories, ABC’s security team wants an automated solution to enforce the mandatory review process every time a new repository is created. They also want to be notified when a new repository is secured by the solution. 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Customer Scenario</a:t>
            </a:r>
          </a:p>
        </p:txBody>
      </p:sp>
    </p:spTree>
    <p:extLst>
      <p:ext uri="{BB962C8B-B14F-4D97-AF65-F5344CB8AC3E}">
        <p14:creationId xmlns:p14="http://schemas.microsoft.com/office/powerpoint/2010/main" val="415987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254" y="669472"/>
            <a:ext cx="8906801" cy="4164467"/>
          </a:xfrm>
        </p:spPr>
        <p:txBody>
          <a:bodyPr anchor="t">
            <a:noAutofit/>
          </a:bodyPr>
          <a:lstStyle/>
          <a:p>
            <a:r>
              <a:rPr lang="en-US" sz="1800" dirty="0"/>
              <a:t>With GitHub’s branch protection feature, organizations can require pull requests to pass a set of checks before they can be merged. 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Branch Protection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A4892-A0AF-481B-9AC3-ECC58E41B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" t="19035" r="3394" b="18613"/>
          <a:stretch/>
        </p:blipFill>
        <p:spPr>
          <a:xfrm>
            <a:off x="645409" y="1599818"/>
            <a:ext cx="7853182" cy="28742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0DB8F4-3BD0-4715-9235-FB2F96788EEA}"/>
              </a:ext>
            </a:extLst>
          </p:cNvPr>
          <p:cNvCxnSpPr/>
          <p:nvPr/>
        </p:nvCxnSpPr>
        <p:spPr>
          <a:xfrm flipH="1">
            <a:off x="5629013" y="1661020"/>
            <a:ext cx="243281" cy="32717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4556A9-5E66-4C1F-91DD-97AF9405B024}"/>
              </a:ext>
            </a:extLst>
          </p:cNvPr>
          <p:cNvCxnSpPr>
            <a:cxnSpLocks/>
          </p:cNvCxnSpPr>
          <p:nvPr/>
        </p:nvCxnSpPr>
        <p:spPr>
          <a:xfrm>
            <a:off x="838899" y="3667387"/>
            <a:ext cx="395682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4E5DF02-16A1-47DA-BB4F-0E3B54060C5F}"/>
              </a:ext>
            </a:extLst>
          </p:cNvPr>
          <p:cNvSpPr/>
          <p:nvPr/>
        </p:nvSpPr>
        <p:spPr>
          <a:xfrm>
            <a:off x="5750653" y="1301109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8871E0-EA0C-4CE1-8C80-3415DCE86709}"/>
              </a:ext>
            </a:extLst>
          </p:cNvPr>
          <p:cNvSpPr/>
          <p:nvPr/>
        </p:nvSpPr>
        <p:spPr>
          <a:xfrm>
            <a:off x="427295" y="3456830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E23AA4-CC9E-40D9-8CC0-E1B47A8D8278}"/>
              </a:ext>
            </a:extLst>
          </p:cNvPr>
          <p:cNvCxnSpPr>
            <a:cxnSpLocks/>
          </p:cNvCxnSpPr>
          <p:nvPr/>
        </p:nvCxnSpPr>
        <p:spPr>
          <a:xfrm flipH="1">
            <a:off x="7230765" y="3592452"/>
            <a:ext cx="773729" cy="0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054D5EB-3A3A-41A8-986C-92185FC2A064}"/>
              </a:ext>
            </a:extLst>
          </p:cNvPr>
          <p:cNvSpPr/>
          <p:nvPr/>
        </p:nvSpPr>
        <p:spPr>
          <a:xfrm>
            <a:off x="7592889" y="3381895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F0F920-A1F9-4783-A518-A50237437A18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811862" y="4311941"/>
            <a:ext cx="198960" cy="243432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8791159-C745-42C7-BC4C-FC0B16BD1D0A}"/>
              </a:ext>
            </a:extLst>
          </p:cNvPr>
          <p:cNvSpPr/>
          <p:nvPr/>
        </p:nvSpPr>
        <p:spPr>
          <a:xfrm>
            <a:off x="6946938" y="4493702"/>
            <a:ext cx="436227" cy="42111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791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Branch Protection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3E590-2500-4B81-A9C8-5A5E7BFD8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52" t="11743" r="22385" b="5402"/>
          <a:stretch/>
        </p:blipFill>
        <p:spPr>
          <a:xfrm>
            <a:off x="250145" y="671118"/>
            <a:ext cx="4102216" cy="4261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42783-9047-41C3-90F3-E3ABFE3A10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36" t="15469" r="22201" b="21386"/>
          <a:stretch/>
        </p:blipFill>
        <p:spPr>
          <a:xfrm>
            <a:off x="4468472" y="671117"/>
            <a:ext cx="4492608" cy="355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1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6255" y="772360"/>
            <a:ext cx="8906801" cy="4164467"/>
          </a:xfrm>
        </p:spPr>
        <p:txBody>
          <a:bodyPr anchor="t">
            <a:noAutofit/>
          </a:bodyPr>
          <a:lstStyle/>
          <a:p>
            <a:r>
              <a:rPr lang="en-US" sz="1800" dirty="0"/>
              <a:t>Open source enthusiast &amp; Senior Software Engineer Zack Koppert has come up with a solution for this very scenario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linkClick r:id="rId3"/>
              </a:rPr>
              <a:t>https://github.com/zkoppert/Auto-branch-protect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Here is the repository with proposed solution forked from Zack’s tool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sym typeface="Wingdings" panose="05000000000000000000" pitchFamily="2" charset="2"/>
                <a:hlinkClick r:id="rId4"/>
              </a:rPr>
              <a:t>https://github.com/learnazcloud/Auto-branch-protect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Proposed Solution – Auto Branch Protect Tool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04102-B4EF-43DD-9C77-9661B1389F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7" t="23976" r="32592" b="47645"/>
          <a:stretch/>
        </p:blipFill>
        <p:spPr>
          <a:xfrm>
            <a:off x="367174" y="2411025"/>
            <a:ext cx="8118705" cy="22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6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36B890-280F-4F00-AECC-09D809CB9DDF}"/>
              </a:ext>
            </a:extLst>
          </p:cNvPr>
          <p:cNvSpPr/>
          <p:nvPr/>
        </p:nvSpPr>
        <p:spPr>
          <a:xfrm>
            <a:off x="5507372" y="3586975"/>
            <a:ext cx="2231471" cy="9586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NGROK exposes the local webservice as external webhook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A4660AB2-47B1-42FD-A2DE-EA0045D1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0"/>
            <a:ext cx="8520545" cy="795647"/>
          </a:xfrm>
        </p:spPr>
        <p:txBody>
          <a:bodyPr/>
          <a:lstStyle/>
          <a:p>
            <a:r>
              <a:rPr lang="en-US" dirty="0">
                <a:latin typeface="+mj-lt"/>
              </a:rPr>
              <a:t>Auto Branch Protect Tool -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762F8-18B3-4E37-9AA1-2C4C1BC6CBE0}"/>
              </a:ext>
            </a:extLst>
          </p:cNvPr>
          <p:cNvSpPr/>
          <p:nvPr/>
        </p:nvSpPr>
        <p:spPr>
          <a:xfrm>
            <a:off x="4479722" y="1174459"/>
            <a:ext cx="4144161" cy="34730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1E1B6-1B4A-4411-80B8-0EF3540EE602}"/>
              </a:ext>
            </a:extLst>
          </p:cNvPr>
          <p:cNvSpPr/>
          <p:nvPr/>
        </p:nvSpPr>
        <p:spPr>
          <a:xfrm>
            <a:off x="5507373" y="1367392"/>
            <a:ext cx="2231471" cy="70467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Python Script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Using GitHub APIs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B3531-C524-4B66-92B7-BF00B197141A}"/>
              </a:ext>
            </a:extLst>
          </p:cNvPr>
          <p:cNvSpPr/>
          <p:nvPr/>
        </p:nvSpPr>
        <p:spPr>
          <a:xfrm>
            <a:off x="5507373" y="2429165"/>
            <a:ext cx="2231471" cy="7202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Runs locally as a web service using FLASK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72917-41DE-48AD-9D80-2A105E75BA0B}"/>
              </a:ext>
            </a:extLst>
          </p:cNvPr>
          <p:cNvSpPr/>
          <p:nvPr/>
        </p:nvSpPr>
        <p:spPr>
          <a:xfrm>
            <a:off x="728443" y="1174459"/>
            <a:ext cx="2836877" cy="34730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0CF5-98A0-4C9C-93FA-CE9D60A88223}"/>
              </a:ext>
            </a:extLst>
          </p:cNvPr>
          <p:cNvSpPr/>
          <p:nvPr/>
        </p:nvSpPr>
        <p:spPr>
          <a:xfrm>
            <a:off x="1031145" y="1617369"/>
            <a:ext cx="2231471" cy="143308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Actions in GitHub trigger events which produces unique Payload object with detail properties about the event.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A4B0B-08DC-4D3B-96F3-EE1B7714DF8C}"/>
              </a:ext>
            </a:extLst>
          </p:cNvPr>
          <p:cNvSpPr txBox="1"/>
          <p:nvPr/>
        </p:nvSpPr>
        <p:spPr>
          <a:xfrm>
            <a:off x="1031145" y="3552467"/>
            <a:ext cx="223147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Webhooks sends the payload to external service.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AD464-615F-4CD2-8072-CCD8AC28A784}"/>
              </a:ext>
            </a:extLst>
          </p:cNvPr>
          <p:cNvSpPr txBox="1"/>
          <p:nvPr/>
        </p:nvSpPr>
        <p:spPr>
          <a:xfrm>
            <a:off x="950117" y="795647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ACD29-D30E-47BA-966C-6615E8A2276D}"/>
              </a:ext>
            </a:extLst>
          </p:cNvPr>
          <p:cNvSpPr txBox="1"/>
          <p:nvPr/>
        </p:nvSpPr>
        <p:spPr>
          <a:xfrm>
            <a:off x="981001" y="1242650"/>
            <a:ext cx="1410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 Type API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3025097-6314-4753-B292-C7FEF393F34E}"/>
              </a:ext>
            </a:extLst>
          </p:cNvPr>
          <p:cNvSpPr/>
          <p:nvPr/>
        </p:nvSpPr>
        <p:spPr>
          <a:xfrm>
            <a:off x="1938360" y="3045983"/>
            <a:ext cx="497840" cy="502009"/>
          </a:xfrm>
          <a:prstGeom prst="downArrow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D1A7640-3474-4B15-B848-B9C0290DE642}"/>
              </a:ext>
            </a:extLst>
          </p:cNvPr>
          <p:cNvSpPr/>
          <p:nvPr/>
        </p:nvSpPr>
        <p:spPr>
          <a:xfrm rot="16200000">
            <a:off x="4129433" y="2898395"/>
            <a:ext cx="497840" cy="2231473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A88F10-A997-47A8-8A09-03A41C9B96E6}"/>
              </a:ext>
            </a:extLst>
          </p:cNvPr>
          <p:cNvSpPr txBox="1"/>
          <p:nvPr/>
        </p:nvSpPr>
        <p:spPr>
          <a:xfrm>
            <a:off x="4907687" y="777190"/>
            <a:ext cx="227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PC / Server / VM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E78543F-30DC-4FDD-B105-543FE1930486}"/>
              </a:ext>
            </a:extLst>
          </p:cNvPr>
          <p:cNvSpPr/>
          <p:nvPr/>
        </p:nvSpPr>
        <p:spPr>
          <a:xfrm rot="10800000">
            <a:off x="6374187" y="3084964"/>
            <a:ext cx="497840" cy="542156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7050B80-E5F9-4017-8291-3DA561C68923}"/>
              </a:ext>
            </a:extLst>
          </p:cNvPr>
          <p:cNvSpPr/>
          <p:nvPr/>
        </p:nvSpPr>
        <p:spPr>
          <a:xfrm rot="10800000">
            <a:off x="6374187" y="1969375"/>
            <a:ext cx="497840" cy="502009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309DD3D-DF8D-4A94-946C-ABB90FB5FB9B}"/>
              </a:ext>
            </a:extLst>
          </p:cNvPr>
          <p:cNvSpPr/>
          <p:nvPr/>
        </p:nvSpPr>
        <p:spPr>
          <a:xfrm rot="5400000">
            <a:off x="4287424" y="770318"/>
            <a:ext cx="497840" cy="194205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ADAB4B-FF8C-4181-BD79-A0A053E3F0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8" t="12979" r="95556" b="82027"/>
          <a:stretch/>
        </p:blipFill>
        <p:spPr>
          <a:xfrm>
            <a:off x="709971" y="861645"/>
            <a:ext cx="240146" cy="256858"/>
          </a:xfrm>
          <a:prstGeom prst="rect">
            <a:avLst/>
          </a:prstGeom>
        </p:spPr>
      </p:pic>
      <p:pic>
        <p:nvPicPr>
          <p:cNvPr id="26" name="Graphic 25" descr="Computer with solid fill">
            <a:extLst>
              <a:ext uri="{FF2B5EF4-FFF2-40B4-BE49-F238E27FC236}">
                <a16:creationId xmlns:a16="http://schemas.microsoft.com/office/drawing/2014/main" id="{292C383D-3F78-426D-AB28-C243F8C31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9722" y="744810"/>
            <a:ext cx="429649" cy="4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7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4894886-F26D-43BF-88BD-0F795D5FB253}"/>
              </a:ext>
            </a:extLst>
          </p:cNvPr>
          <p:cNvSpPr/>
          <p:nvPr/>
        </p:nvSpPr>
        <p:spPr>
          <a:xfrm>
            <a:off x="2327940" y="1379621"/>
            <a:ext cx="4232816" cy="479387"/>
          </a:xfrm>
          <a:prstGeom prst="rect">
            <a:avLst/>
          </a:prstGeom>
          <a:solidFill>
            <a:srgbClr val="FFCCFF"/>
          </a:solidFill>
          <a:ln w="19050">
            <a:solidFill>
              <a:srgbClr val="FFCC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74DFCD9-0172-41D5-BFE3-E7E375580552}"/>
              </a:ext>
            </a:extLst>
          </p:cNvPr>
          <p:cNvSpPr/>
          <p:nvPr/>
        </p:nvSpPr>
        <p:spPr>
          <a:xfrm>
            <a:off x="4087699" y="2463468"/>
            <a:ext cx="2473057" cy="1498234"/>
          </a:xfrm>
          <a:prstGeom prst="rect">
            <a:avLst/>
          </a:prstGeom>
          <a:solidFill>
            <a:srgbClr val="CCFFCC"/>
          </a:solidFill>
          <a:ln w="19050"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2AAD04B-BE80-4A6F-BD77-63A7ED7B7220}"/>
              </a:ext>
            </a:extLst>
          </p:cNvPr>
          <p:cNvSpPr/>
          <p:nvPr/>
        </p:nvSpPr>
        <p:spPr>
          <a:xfrm>
            <a:off x="2327940" y="2780610"/>
            <a:ext cx="1768679" cy="1200580"/>
          </a:xfrm>
          <a:prstGeom prst="rect">
            <a:avLst/>
          </a:prstGeom>
          <a:solidFill>
            <a:srgbClr val="CCFFCC"/>
          </a:solidFill>
          <a:ln w="19050"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0BED4B-19CE-4594-9C68-DF22F2287DB2}"/>
              </a:ext>
            </a:extLst>
          </p:cNvPr>
          <p:cNvSpPr/>
          <p:nvPr/>
        </p:nvSpPr>
        <p:spPr>
          <a:xfrm>
            <a:off x="2337191" y="3969505"/>
            <a:ext cx="4230580" cy="473033"/>
          </a:xfrm>
          <a:prstGeom prst="rect">
            <a:avLst/>
          </a:prstGeom>
          <a:solidFill>
            <a:srgbClr val="CCFFCC"/>
          </a:solidFill>
          <a:ln w="19050">
            <a:solidFill>
              <a:srgbClr val="CCFF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40113FD-0884-479B-A47F-BC8932B7EE0C}"/>
              </a:ext>
            </a:extLst>
          </p:cNvPr>
          <p:cNvSpPr/>
          <p:nvPr/>
        </p:nvSpPr>
        <p:spPr>
          <a:xfrm>
            <a:off x="200854" y="4456889"/>
            <a:ext cx="8670503" cy="565816"/>
          </a:xfrm>
          <a:prstGeom prst="rect">
            <a:avLst/>
          </a:prstGeom>
          <a:solidFill>
            <a:srgbClr val="FEF9E2"/>
          </a:solidFill>
          <a:ln w="19050">
            <a:solidFill>
              <a:srgbClr val="FEF9E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1E4A9C-255F-4FD6-86AB-816B81CA4BED}"/>
              </a:ext>
            </a:extLst>
          </p:cNvPr>
          <p:cNvSpPr/>
          <p:nvPr/>
        </p:nvSpPr>
        <p:spPr>
          <a:xfrm>
            <a:off x="272642" y="804036"/>
            <a:ext cx="8598715" cy="5661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4A684C-04CA-4606-AD94-230D63D6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Proposed Solution - Workflow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F1B1D6-C9E9-4695-AF80-A4C0D058968D}"/>
              </a:ext>
            </a:extLst>
          </p:cNvPr>
          <p:cNvCxnSpPr/>
          <p:nvPr/>
        </p:nvCxnSpPr>
        <p:spPr>
          <a:xfrm>
            <a:off x="272642" y="804036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F074B6-7949-46FF-A63C-B386C9BF3B16}"/>
              </a:ext>
            </a:extLst>
          </p:cNvPr>
          <p:cNvCxnSpPr/>
          <p:nvPr/>
        </p:nvCxnSpPr>
        <p:spPr>
          <a:xfrm>
            <a:off x="272642" y="1367496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5565E4-E8D8-40E7-B654-2341B39074F1}"/>
              </a:ext>
            </a:extLst>
          </p:cNvPr>
          <p:cNvSpPr txBox="1"/>
          <p:nvPr/>
        </p:nvSpPr>
        <p:spPr>
          <a:xfrm>
            <a:off x="166254" y="819961"/>
            <a:ext cx="14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Organization Owner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761B-FE57-40FD-9E08-74F57043BBF9}"/>
              </a:ext>
            </a:extLst>
          </p:cNvPr>
          <p:cNvSpPr txBox="1"/>
          <p:nvPr/>
        </p:nvSpPr>
        <p:spPr>
          <a:xfrm>
            <a:off x="1618155" y="826760"/>
            <a:ext cx="154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 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BFF06B-C1BF-423C-A0D0-3D906E03C813}"/>
              </a:ext>
            </a:extLst>
          </p:cNvPr>
          <p:cNvSpPr txBox="1"/>
          <p:nvPr/>
        </p:nvSpPr>
        <p:spPr>
          <a:xfrm>
            <a:off x="3165503" y="843160"/>
            <a:ext cx="1099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members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C3205-7E53-45CF-A6DE-D979773C9032}"/>
              </a:ext>
            </a:extLst>
          </p:cNvPr>
          <p:cNvSpPr txBox="1"/>
          <p:nvPr/>
        </p:nvSpPr>
        <p:spPr>
          <a:xfrm>
            <a:off x="5750185" y="837094"/>
            <a:ext cx="148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Define Branch Protection Rules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612F5D-7673-41DF-A3D6-EECA3FF5ABEF}"/>
              </a:ext>
            </a:extLst>
          </p:cNvPr>
          <p:cNvSpPr txBox="1"/>
          <p:nvPr/>
        </p:nvSpPr>
        <p:spPr>
          <a:xfrm>
            <a:off x="4399290" y="841876"/>
            <a:ext cx="106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Setup Teams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1BFDA8-9EB5-44EB-8FFF-D5F1C17E1EFF}"/>
              </a:ext>
            </a:extLst>
          </p:cNvPr>
          <p:cNvSpPr txBox="1"/>
          <p:nvPr/>
        </p:nvSpPr>
        <p:spPr>
          <a:xfrm>
            <a:off x="7424571" y="815041"/>
            <a:ext cx="148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Billing Management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ED00F6-D8B9-4573-B619-9F5CF9FE2C29}"/>
              </a:ext>
            </a:extLst>
          </p:cNvPr>
          <p:cNvCxnSpPr/>
          <p:nvPr/>
        </p:nvCxnSpPr>
        <p:spPr>
          <a:xfrm>
            <a:off x="200854" y="4456889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448747-6795-4BF0-A928-4CE1C8B1D77D}"/>
              </a:ext>
            </a:extLst>
          </p:cNvPr>
          <p:cNvCxnSpPr/>
          <p:nvPr/>
        </p:nvCxnSpPr>
        <p:spPr>
          <a:xfrm>
            <a:off x="200854" y="5020349"/>
            <a:ext cx="859871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FEDEBBC-2898-4977-B1A2-D326540392AD}"/>
              </a:ext>
            </a:extLst>
          </p:cNvPr>
          <p:cNvSpPr txBox="1"/>
          <p:nvPr/>
        </p:nvSpPr>
        <p:spPr>
          <a:xfrm>
            <a:off x="143369" y="4481316"/>
            <a:ext cx="234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 Team </a:t>
            </a:r>
          </a:p>
          <a:p>
            <a:pPr algn="ctr"/>
            <a:r>
              <a:rPr lang="en-US" sz="1400" dirty="0"/>
              <a:t>Code Quality Review Team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DDFA1B-150F-4E3E-AED0-0C958174C978}"/>
              </a:ext>
            </a:extLst>
          </p:cNvPr>
          <p:cNvSpPr txBox="1"/>
          <p:nvPr/>
        </p:nvSpPr>
        <p:spPr>
          <a:xfrm>
            <a:off x="2848341" y="4592966"/>
            <a:ext cx="1429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Notified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7614AB-3D45-4F9F-97BF-D5AD79B8D012}"/>
              </a:ext>
            </a:extLst>
          </p:cNvPr>
          <p:cNvSpPr txBox="1"/>
          <p:nvPr/>
        </p:nvSpPr>
        <p:spPr>
          <a:xfrm>
            <a:off x="4699275" y="4492785"/>
            <a:ext cx="1050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Conduct Audits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06B46D-0FA6-4A5B-BB55-A837108CDDEC}"/>
              </a:ext>
            </a:extLst>
          </p:cNvPr>
          <p:cNvSpPr txBox="1"/>
          <p:nvPr/>
        </p:nvSpPr>
        <p:spPr>
          <a:xfrm>
            <a:off x="6145839" y="4473801"/>
            <a:ext cx="1164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Code Reviews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AD94CE-491E-452F-93E1-4D13E67324DB}"/>
              </a:ext>
            </a:extLst>
          </p:cNvPr>
          <p:cNvSpPr txBox="1"/>
          <p:nvPr/>
        </p:nvSpPr>
        <p:spPr>
          <a:xfrm>
            <a:off x="7669226" y="4479383"/>
            <a:ext cx="124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Site Reliability Checks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2BAD9E8-A648-49F7-8BCB-900762ACDCD3}"/>
              </a:ext>
            </a:extLst>
          </p:cNvPr>
          <p:cNvCxnSpPr>
            <a:cxnSpLocks/>
          </p:cNvCxnSpPr>
          <p:nvPr/>
        </p:nvCxnSpPr>
        <p:spPr>
          <a:xfrm>
            <a:off x="4096619" y="1378357"/>
            <a:ext cx="0" cy="258702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E5A544E-8D60-4FCA-BBBA-A6003F6EA3A2}"/>
              </a:ext>
            </a:extLst>
          </p:cNvPr>
          <p:cNvSpPr txBox="1"/>
          <p:nvPr/>
        </p:nvSpPr>
        <p:spPr>
          <a:xfrm>
            <a:off x="2650978" y="1481640"/>
            <a:ext cx="111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Anyone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17BCB5-49EB-4CBC-9C08-8AF7810E0A55}"/>
              </a:ext>
            </a:extLst>
          </p:cNvPr>
          <p:cNvSpPr txBox="1"/>
          <p:nvPr/>
        </p:nvSpPr>
        <p:spPr>
          <a:xfrm>
            <a:off x="2650978" y="2073097"/>
            <a:ext cx="117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Creates New Public Repo</a:t>
            </a:r>
            <a:r>
              <a:rPr lang="en-US" sz="900" dirty="0"/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E85776-1381-4AD9-85E8-37D67D400E96}"/>
              </a:ext>
            </a:extLst>
          </p:cNvPr>
          <p:cNvSpPr txBox="1"/>
          <p:nvPr/>
        </p:nvSpPr>
        <p:spPr>
          <a:xfrm>
            <a:off x="2447789" y="2929787"/>
            <a:ext cx="150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 Branch Protect Tool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9FDA15-44F9-45CA-82CE-19282A9C6474}"/>
              </a:ext>
            </a:extLst>
          </p:cNvPr>
          <p:cNvCxnSpPr>
            <a:cxnSpLocks/>
          </p:cNvCxnSpPr>
          <p:nvPr/>
        </p:nvCxnSpPr>
        <p:spPr>
          <a:xfrm>
            <a:off x="6567771" y="1367496"/>
            <a:ext cx="0" cy="258702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94251-D977-4796-9DA7-7EC043B91AAF}"/>
              </a:ext>
            </a:extLst>
          </p:cNvPr>
          <p:cNvSpPr txBox="1"/>
          <p:nvPr/>
        </p:nvSpPr>
        <p:spPr>
          <a:xfrm>
            <a:off x="4630315" y="1472504"/>
            <a:ext cx="120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Anyone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A863CE-B18C-4A9D-9240-1D9B7D8EE209}"/>
              </a:ext>
            </a:extLst>
          </p:cNvPr>
          <p:cNvSpPr txBox="1"/>
          <p:nvPr/>
        </p:nvSpPr>
        <p:spPr>
          <a:xfrm>
            <a:off x="4153974" y="2036270"/>
            <a:ext cx="2190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Creates New Private Repo</a:t>
            </a:r>
            <a:r>
              <a:rPr lang="en-US" sz="900" dirty="0"/>
              <a:t>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615ECD-DB05-4807-8041-A707F7B43A35}"/>
              </a:ext>
            </a:extLst>
          </p:cNvPr>
          <p:cNvSpPr txBox="1"/>
          <p:nvPr/>
        </p:nvSpPr>
        <p:spPr>
          <a:xfrm>
            <a:off x="2428732" y="3465985"/>
            <a:ext cx="150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Adds Branch Protection Rules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30AF39-983C-4202-823D-2CA040EF74E0}"/>
              </a:ext>
            </a:extLst>
          </p:cNvPr>
          <p:cNvSpPr txBox="1"/>
          <p:nvPr/>
        </p:nvSpPr>
        <p:spPr>
          <a:xfrm>
            <a:off x="4331037" y="2596317"/>
            <a:ext cx="199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Auto Branch Protect Tool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05B110-BB9E-4172-A97B-EAA49867589D}"/>
              </a:ext>
            </a:extLst>
          </p:cNvPr>
          <p:cNvSpPr txBox="1"/>
          <p:nvPr/>
        </p:nvSpPr>
        <p:spPr>
          <a:xfrm>
            <a:off x="4150769" y="2951477"/>
            <a:ext cx="24029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Needs GitHub Pro to add branch protection rules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With Free Plan, protection added on visibility change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052027-6D9B-42DE-83BB-419D6149FE94}"/>
              </a:ext>
            </a:extLst>
          </p:cNvPr>
          <p:cNvSpPr txBox="1"/>
          <p:nvPr/>
        </p:nvSpPr>
        <p:spPr>
          <a:xfrm>
            <a:off x="2302883" y="4029444"/>
            <a:ext cx="4257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Auto Protect Tool Creates Issue to notify Security Team 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E319CDF-EDEC-489E-90BD-A2F2B2E7DC91}"/>
              </a:ext>
            </a:extLst>
          </p:cNvPr>
          <p:cNvCxnSpPr>
            <a:cxnSpLocks/>
          </p:cNvCxnSpPr>
          <p:nvPr/>
        </p:nvCxnSpPr>
        <p:spPr>
          <a:xfrm>
            <a:off x="2327940" y="1379621"/>
            <a:ext cx="0" cy="258575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77F83D-73D0-4876-9BBE-74CCDF8CC866}"/>
              </a:ext>
            </a:extLst>
          </p:cNvPr>
          <p:cNvCxnSpPr>
            <a:cxnSpLocks/>
          </p:cNvCxnSpPr>
          <p:nvPr/>
        </p:nvCxnSpPr>
        <p:spPr>
          <a:xfrm flipV="1">
            <a:off x="2327940" y="3961702"/>
            <a:ext cx="4239831" cy="1468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B32A466-15E2-413C-B3F6-B6BBED6AED58}"/>
              </a:ext>
            </a:extLst>
          </p:cNvPr>
          <p:cNvSpPr txBox="1"/>
          <p:nvPr/>
        </p:nvSpPr>
        <p:spPr>
          <a:xfrm flipH="1">
            <a:off x="6761202" y="126806"/>
            <a:ext cx="2216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* - First branch is created after a commit is made. Hence a README file must be included with each new repo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8F7013D-A0B6-44E6-B972-8F0241449CBC}"/>
              </a:ext>
            </a:extLst>
          </p:cNvPr>
          <p:cNvCxnSpPr>
            <a:cxnSpLocks/>
          </p:cNvCxnSpPr>
          <p:nvPr/>
        </p:nvCxnSpPr>
        <p:spPr>
          <a:xfrm>
            <a:off x="2327940" y="3996711"/>
            <a:ext cx="0" cy="460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70AC892-CB9D-4CAA-991E-FBC593B2F4D1}"/>
              </a:ext>
            </a:extLst>
          </p:cNvPr>
          <p:cNvCxnSpPr>
            <a:cxnSpLocks/>
          </p:cNvCxnSpPr>
          <p:nvPr/>
        </p:nvCxnSpPr>
        <p:spPr>
          <a:xfrm>
            <a:off x="6567771" y="3975077"/>
            <a:ext cx="0" cy="460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1EC00FB-DBDB-40CB-A107-C0DA7BD5ED84}"/>
              </a:ext>
            </a:extLst>
          </p:cNvPr>
          <p:cNvCxnSpPr/>
          <p:nvPr/>
        </p:nvCxnSpPr>
        <p:spPr>
          <a:xfrm>
            <a:off x="1422730" y="1047070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3E0B91-2CF2-43E1-97B9-31BD97A2DFC4}"/>
              </a:ext>
            </a:extLst>
          </p:cNvPr>
          <p:cNvCxnSpPr/>
          <p:nvPr/>
        </p:nvCxnSpPr>
        <p:spPr>
          <a:xfrm>
            <a:off x="2844698" y="1044708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861900A-2ED2-45B4-ADF8-77AE735D280B}"/>
              </a:ext>
            </a:extLst>
          </p:cNvPr>
          <p:cNvCxnSpPr/>
          <p:nvPr/>
        </p:nvCxnSpPr>
        <p:spPr>
          <a:xfrm>
            <a:off x="4080650" y="1044708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B70273C-58CB-4005-AD44-648B6D584EC8}"/>
              </a:ext>
            </a:extLst>
          </p:cNvPr>
          <p:cNvCxnSpPr/>
          <p:nvPr/>
        </p:nvCxnSpPr>
        <p:spPr>
          <a:xfrm>
            <a:off x="5357412" y="1056761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60A3FEF-2A74-4D6F-AE22-E71D5383460D}"/>
              </a:ext>
            </a:extLst>
          </p:cNvPr>
          <p:cNvCxnSpPr/>
          <p:nvPr/>
        </p:nvCxnSpPr>
        <p:spPr>
          <a:xfrm>
            <a:off x="7211211" y="1033401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323380-8B17-4055-B1C1-71385DCC44AB}"/>
              </a:ext>
            </a:extLst>
          </p:cNvPr>
          <p:cNvCxnSpPr/>
          <p:nvPr/>
        </p:nvCxnSpPr>
        <p:spPr>
          <a:xfrm>
            <a:off x="2496899" y="4735411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A69652A-AFF6-4333-8F73-34A32A362ECC}"/>
              </a:ext>
            </a:extLst>
          </p:cNvPr>
          <p:cNvCxnSpPr/>
          <p:nvPr/>
        </p:nvCxnSpPr>
        <p:spPr>
          <a:xfrm>
            <a:off x="4195902" y="4757745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3208ECF-6EFF-414F-962E-58345790E9C7}"/>
              </a:ext>
            </a:extLst>
          </p:cNvPr>
          <p:cNvCxnSpPr/>
          <p:nvPr/>
        </p:nvCxnSpPr>
        <p:spPr>
          <a:xfrm>
            <a:off x="5720482" y="4740993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49F3C93-E370-497B-A6BC-61591B5F516B}"/>
              </a:ext>
            </a:extLst>
          </p:cNvPr>
          <p:cNvCxnSpPr/>
          <p:nvPr/>
        </p:nvCxnSpPr>
        <p:spPr>
          <a:xfrm>
            <a:off x="7208680" y="4733350"/>
            <a:ext cx="426720" cy="14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121683-092D-4441-AC74-DDBEB1917992}"/>
              </a:ext>
            </a:extLst>
          </p:cNvPr>
          <p:cNvCxnSpPr>
            <a:cxnSpLocks/>
          </p:cNvCxnSpPr>
          <p:nvPr/>
        </p:nvCxnSpPr>
        <p:spPr>
          <a:xfrm>
            <a:off x="3563071" y="4350761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15A229C-0E2B-4196-9075-32C9E0916B8A}"/>
              </a:ext>
            </a:extLst>
          </p:cNvPr>
          <p:cNvCxnSpPr>
            <a:cxnSpLocks/>
          </p:cNvCxnSpPr>
          <p:nvPr/>
        </p:nvCxnSpPr>
        <p:spPr>
          <a:xfrm>
            <a:off x="3230037" y="1777369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930534D-4CAA-4D80-8300-B57454F2BEB4}"/>
              </a:ext>
            </a:extLst>
          </p:cNvPr>
          <p:cNvCxnSpPr>
            <a:cxnSpLocks/>
          </p:cNvCxnSpPr>
          <p:nvPr/>
        </p:nvCxnSpPr>
        <p:spPr>
          <a:xfrm>
            <a:off x="3208430" y="2632131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3D6BBA3-1E81-4698-BC1F-9884E77AE384}"/>
              </a:ext>
            </a:extLst>
          </p:cNvPr>
          <p:cNvCxnSpPr>
            <a:cxnSpLocks/>
          </p:cNvCxnSpPr>
          <p:nvPr/>
        </p:nvCxnSpPr>
        <p:spPr>
          <a:xfrm>
            <a:off x="5265303" y="1747973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DE21514-175C-424C-860D-897824E45497}"/>
              </a:ext>
            </a:extLst>
          </p:cNvPr>
          <p:cNvCxnSpPr>
            <a:cxnSpLocks/>
          </p:cNvCxnSpPr>
          <p:nvPr/>
        </p:nvCxnSpPr>
        <p:spPr>
          <a:xfrm>
            <a:off x="5255678" y="2307304"/>
            <a:ext cx="7699" cy="2800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72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684C-04CA-4606-AD94-230D63D6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07" y="2186940"/>
            <a:ext cx="8520545" cy="782320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Auto Branch Protect Tool -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85991858"/>
      </p:ext>
    </p:extLst>
  </p:cSld>
  <p:clrMapOvr>
    <a:masterClrMapping/>
  </p:clrMapOvr>
</p:sld>
</file>

<file path=ppt/theme/theme1.xml><?xml version="1.0" encoding="utf-8"?>
<a:theme xmlns:a="http://schemas.openxmlformats.org/drawingml/2006/main" name="aws_internal_wide">
  <a:themeElements>
    <a:clrScheme name="reInvent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27C32"/>
      </a:accent1>
      <a:accent2>
        <a:srgbClr val="D3472E"/>
      </a:accent2>
      <a:accent3>
        <a:srgbClr val="3CA878"/>
      </a:accent3>
      <a:accent4>
        <a:srgbClr val="197BAB"/>
      </a:accent4>
      <a:accent5>
        <a:srgbClr val="80827F"/>
      </a:accent5>
      <a:accent6>
        <a:srgbClr val="000000"/>
      </a:accent6>
      <a:hlink>
        <a:srgbClr val="2E5E9C"/>
      </a:hlink>
      <a:folHlink>
        <a:srgbClr val="66606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E6D73E049B014D8673F99E13EC3791" ma:contentTypeVersion="0" ma:contentTypeDescription="Create a new document." ma:contentTypeScope="" ma:versionID="577b3ab9b362cd73cbf76297187ccc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31D2D5-63BD-451F-AAC0-E126131C7E3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23E243-0D05-4559-B2B5-CD50BE5EFD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F79E4-3334-4B63-9121-2E87CCBA5A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aws_internal_wide.potx</Template>
  <TotalTime>52605</TotalTime>
  <Words>746</Words>
  <Application>Microsoft Office PowerPoint</Application>
  <PresentationFormat>On-screen Show (16:9)</PresentationFormat>
  <Paragraphs>101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aws_internal_wide</vt:lpstr>
      <vt:lpstr>PowerPoint Presentation</vt:lpstr>
      <vt:lpstr>Agenda</vt:lpstr>
      <vt:lpstr>Customer Scenario</vt:lpstr>
      <vt:lpstr>Branch Protection</vt:lpstr>
      <vt:lpstr>Branch Protection Rules</vt:lpstr>
      <vt:lpstr>Proposed Solution – Auto Branch Protect Tool</vt:lpstr>
      <vt:lpstr>Auto Branch Protect Tool - Architecture</vt:lpstr>
      <vt:lpstr>Proposed Solution - Workflow</vt:lpstr>
      <vt:lpstr>Auto Branch Protect Tool - Demonstration</vt:lpstr>
      <vt:lpstr>Alternate Solution Architecture with AWS</vt:lpstr>
      <vt:lpstr>Results</vt:lpstr>
      <vt:lpstr>Thank You 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Hire Training deck</dc:title>
  <dc:creator>David Pearson</dc:creator>
  <cp:lastModifiedBy>Patil, Vaibhav</cp:lastModifiedBy>
  <cp:revision>1181</cp:revision>
  <cp:lastPrinted>2013-03-14T16:48:56Z</cp:lastPrinted>
  <dcterms:created xsi:type="dcterms:W3CDTF">2012-07-19T17:52:32Z</dcterms:created>
  <dcterms:modified xsi:type="dcterms:W3CDTF">2022-03-09T04:49:33Z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0x01010036E6D73E049B014D8673F99E13EC3791</vt:lpwstr>
  </property>
</Properties>
</file>