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0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13B4-EABC-4377-B1FF-3CAD7FF2006F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E6B0-9032-468E-BC0E-B1B8401E6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9854" y="566669"/>
            <a:ext cx="10397544" cy="2337985"/>
          </a:xfrm>
        </p:spPr>
        <p:txBody>
          <a:bodyPr>
            <a:noAutofit/>
          </a:bodyPr>
          <a:lstStyle/>
          <a:p>
            <a:r>
              <a:rPr lang="uk-UA" sz="7200" b="1" dirty="0">
                <a:solidFill>
                  <a:prstClr val="white"/>
                </a:solidFill>
              </a:rPr>
              <a:t>Потенціал </a:t>
            </a:r>
            <a:r>
              <a:rPr lang="uk-UA" sz="7200" b="1" dirty="0" smtClean="0">
                <a:solidFill>
                  <a:prstClr val="white"/>
                </a:solidFill>
              </a:rPr>
              <a:t>дії. </a:t>
            </a:r>
            <a:r>
              <a:rPr lang="uk-UA" sz="7200" b="1" dirty="0" smtClean="0">
                <a:solidFill>
                  <a:schemeClr val="bg1"/>
                </a:solidFill>
              </a:rPr>
              <a:t>Виникнення нервового імпульсу. 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4310" y="455507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uk-UA" sz="3600" b="1" dirty="0" smtClean="0">
                <a:solidFill>
                  <a:schemeClr val="bg1"/>
                </a:solidFill>
              </a:rPr>
              <a:t>Виконувала учениця 8-А класу</a:t>
            </a:r>
          </a:p>
          <a:p>
            <a:pPr algn="r"/>
            <a:r>
              <a:rPr lang="uk-UA" sz="3600" b="1" dirty="0" smtClean="0">
                <a:solidFill>
                  <a:schemeClr val="bg1"/>
                </a:solidFill>
              </a:rPr>
              <a:t>СЗШ №9 м. Львова</a:t>
            </a:r>
          </a:p>
          <a:p>
            <a:pPr algn="r"/>
            <a:r>
              <a:rPr lang="uk-UA" sz="3600" b="1" dirty="0" smtClean="0">
                <a:solidFill>
                  <a:schemeClr val="bg1"/>
                </a:solidFill>
              </a:rPr>
              <a:t>Габа Юлія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1025" y="249216"/>
            <a:ext cx="8022465" cy="1090188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Виникнення потенціалу дії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потенциал действия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0" y="1690688"/>
            <a:ext cx="8680450" cy="47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828471" cy="1600200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Поширення потенціалу дії по аксону нейрона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3044" y="2057400"/>
            <a:ext cx="11201958" cy="4420672"/>
          </a:xfrm>
        </p:spPr>
        <p:txBody>
          <a:bodyPr>
            <a:normAutofit lnSpcReduction="10000"/>
          </a:bodyPr>
          <a:lstStyle/>
          <a:p>
            <a:r>
              <a:rPr lang="uk-UA" sz="2800" dirty="0" smtClean="0"/>
              <a:t>Здебільшого аксони нейронів покриті мієліновою оболонкою. Це забезпечує</a:t>
            </a:r>
            <a:r>
              <a:rPr lang="en-US" sz="2800" dirty="0" smtClean="0"/>
              <a:t>:</a:t>
            </a:r>
          </a:p>
          <a:p>
            <a:pPr marL="342900" indent="-342900">
              <a:buAutoNum type="arabicPeriod"/>
            </a:pPr>
            <a:r>
              <a:rPr lang="uk-UA" sz="2800" dirty="0" err="1" smtClean="0"/>
              <a:t>Єкономію</a:t>
            </a:r>
            <a:r>
              <a:rPr lang="uk-UA" sz="2800" dirty="0" smtClean="0"/>
              <a:t> енергії, адже канали існують тільки у вузьких проміжках між мієліновими клітинами – у перехопленнях </a:t>
            </a:r>
            <a:r>
              <a:rPr lang="uk-UA" sz="2800" dirty="0" err="1" smtClean="0"/>
              <a:t>Ранв’є</a:t>
            </a:r>
            <a:r>
              <a:rPr lang="uk-UA" sz="2800" dirty="0" smtClean="0"/>
              <a:t>. Для того щоб забезпечити роботу цих каналів потребується менше енергії, ніж якби аксон нейрону не був покритий мієліном</a:t>
            </a:r>
          </a:p>
          <a:p>
            <a:pPr marL="342900" indent="-342900">
              <a:buAutoNum type="arabicPeriod"/>
            </a:pPr>
            <a:r>
              <a:rPr lang="uk-UA" sz="2800" dirty="0" smtClean="0"/>
              <a:t>Швидкість. По голому аксону сигнал передається в кожній </a:t>
            </a:r>
            <a:r>
              <a:rPr lang="uk-UA" sz="2800" dirty="0"/>
              <a:t>й</a:t>
            </a:r>
            <a:r>
              <a:rPr lang="uk-UA" sz="2800" dirty="0" smtClean="0"/>
              <a:t>ого точці, а по аксону, що є покритим мієліном сигнал передається від одного перехвату </a:t>
            </a:r>
            <a:r>
              <a:rPr lang="uk-UA" sz="2800" dirty="0" err="1" smtClean="0"/>
              <a:t>Ранв’є</a:t>
            </a:r>
            <a:r>
              <a:rPr lang="uk-UA" sz="2800" dirty="0" smtClean="0"/>
              <a:t> до іншого за допомогою електричного поля. Швидкість передачі потенціалу дії в різних волокнах є різним – від пару метрів в секунду до </a:t>
            </a:r>
            <a:r>
              <a:rPr lang="en-US" sz="2800" dirty="0" smtClean="0"/>
              <a:t>”</a:t>
            </a:r>
            <a:r>
              <a:rPr lang="uk-UA" sz="2800" dirty="0" smtClean="0"/>
              <a:t>світового рекорду</a:t>
            </a:r>
            <a:r>
              <a:rPr lang="en-US" sz="2800" dirty="0" smtClean="0"/>
              <a:t>” </a:t>
            </a:r>
            <a:r>
              <a:rPr lang="ru-RU" sz="2800" dirty="0" smtClean="0"/>
              <a:t>– 200 м</a:t>
            </a:r>
            <a:r>
              <a:rPr lang="en-US" sz="2800" dirty="0" smtClean="0"/>
              <a:t>/</a:t>
            </a:r>
            <a:r>
              <a:rPr lang="uk-UA" sz="2800" dirty="0" smtClean="0"/>
              <a:t>с (креветка).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2777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4800" b="1" dirty="0">
                <a:solidFill>
                  <a:srgbClr val="5B9BD5">
                    <a:lumMod val="75000"/>
                  </a:srgbClr>
                </a:solidFill>
              </a:rPr>
              <a:t>Поширення потенціалу дії по аксону нейрона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75" y="1690688"/>
            <a:ext cx="9107081" cy="5000462"/>
          </a:xfrm>
        </p:spPr>
      </p:pic>
    </p:spTree>
    <p:extLst>
      <p:ext uri="{BB962C8B-B14F-4D97-AF65-F5344CB8AC3E}">
        <p14:creationId xmlns:p14="http://schemas.microsoft.com/office/powerpoint/2010/main" val="1607558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7974" y="457200"/>
            <a:ext cx="9926950" cy="1600200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Поширення потенціалу дії між клітинами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57974" y="2150771"/>
            <a:ext cx="9749307" cy="4082603"/>
          </a:xfrm>
        </p:spPr>
        <p:txBody>
          <a:bodyPr>
            <a:no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хімічному</a:t>
            </a:r>
            <a:r>
              <a:rPr lang="ru-RU" sz="2000" dirty="0"/>
              <a:t> </a:t>
            </a:r>
            <a:r>
              <a:rPr lang="ru-RU" sz="2000" dirty="0" err="1"/>
              <a:t>синапсі</a:t>
            </a:r>
            <a:r>
              <a:rPr lang="ru-RU" sz="2000" dirty="0"/>
              <a:t> </a:t>
            </a:r>
            <a:r>
              <a:rPr lang="ru-RU" sz="2000" dirty="0" err="1"/>
              <a:t>після</a:t>
            </a:r>
            <a:r>
              <a:rPr lang="ru-RU" sz="2000" dirty="0"/>
              <a:t> того, як </a:t>
            </a:r>
            <a:r>
              <a:rPr lang="ru-RU" sz="2000" dirty="0" err="1"/>
              <a:t>хвиля</a:t>
            </a:r>
            <a:r>
              <a:rPr lang="ru-RU" sz="2000" dirty="0"/>
              <a:t> </a:t>
            </a:r>
            <a:r>
              <a:rPr lang="ru-RU" sz="2000" dirty="0" err="1"/>
              <a:t>потенціалу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/>
              <a:t> доходить </a:t>
            </a:r>
            <a:r>
              <a:rPr lang="ru-RU" sz="2000" dirty="0" err="1"/>
              <a:t>нервового</a:t>
            </a:r>
            <a:r>
              <a:rPr lang="ru-RU" sz="2000" dirty="0"/>
              <a:t> </a:t>
            </a:r>
            <a:r>
              <a:rPr lang="ru-RU" sz="2000" dirty="0" err="1"/>
              <a:t>закінчення</a:t>
            </a:r>
            <a:r>
              <a:rPr lang="ru-RU" sz="2000" dirty="0"/>
              <a:t>, вона </a:t>
            </a:r>
            <a:r>
              <a:rPr lang="ru-RU" sz="2000" dirty="0" err="1"/>
              <a:t>викликає</a:t>
            </a:r>
            <a:r>
              <a:rPr lang="ru-RU" sz="2000" dirty="0"/>
              <a:t> </a:t>
            </a:r>
            <a:r>
              <a:rPr lang="ru-RU" sz="2000" dirty="0" err="1"/>
              <a:t>вивільнення</a:t>
            </a:r>
            <a:r>
              <a:rPr lang="ru-RU" sz="2000" dirty="0"/>
              <a:t> </a:t>
            </a:r>
            <a:r>
              <a:rPr lang="ru-RU" sz="2000" dirty="0" err="1"/>
              <a:t>нейротрансмітерів</a:t>
            </a:r>
            <a:r>
              <a:rPr lang="ru-RU" sz="2000" dirty="0"/>
              <a:t> з </a:t>
            </a:r>
            <a:r>
              <a:rPr lang="ru-RU" sz="2000" dirty="0" err="1"/>
              <a:t>пресинаптичних</a:t>
            </a:r>
            <a:r>
              <a:rPr lang="ru-RU" sz="2000" dirty="0"/>
              <a:t> </a:t>
            </a:r>
            <a:r>
              <a:rPr lang="ru-RU" sz="2000" dirty="0" err="1"/>
              <a:t>пухирців</a:t>
            </a:r>
            <a:r>
              <a:rPr lang="ru-RU" sz="2000" dirty="0"/>
              <a:t> в </a:t>
            </a:r>
            <a:r>
              <a:rPr lang="ru-RU" sz="2000" dirty="0" err="1"/>
              <a:t>синаптичну</a:t>
            </a:r>
            <a:r>
              <a:rPr lang="ru-RU" sz="2000" dirty="0"/>
              <a:t> </a:t>
            </a:r>
            <a:r>
              <a:rPr lang="ru-RU" sz="2000" dirty="0" err="1"/>
              <a:t>щілину</a:t>
            </a:r>
            <a:r>
              <a:rPr lang="ru-RU" sz="2000" dirty="0"/>
              <a:t>. </a:t>
            </a:r>
            <a:r>
              <a:rPr lang="ru-RU" sz="2000" dirty="0" err="1"/>
              <a:t>Молекули</a:t>
            </a:r>
            <a:r>
              <a:rPr lang="ru-RU" sz="2000" dirty="0"/>
              <a:t> </a:t>
            </a:r>
            <a:r>
              <a:rPr lang="ru-RU" sz="2000" dirty="0" err="1"/>
              <a:t>медіатора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вивільняються</a:t>
            </a:r>
            <a:r>
              <a:rPr lang="ru-RU" sz="2000" dirty="0"/>
              <a:t> з </a:t>
            </a:r>
            <a:r>
              <a:rPr lang="ru-RU" sz="2000" dirty="0" err="1"/>
              <a:t>пресинапсу</a:t>
            </a:r>
            <a:r>
              <a:rPr lang="ru-RU" sz="2000" dirty="0"/>
              <a:t>, </a:t>
            </a:r>
            <a:r>
              <a:rPr lang="ru-RU" sz="2000" dirty="0" err="1"/>
              <a:t>зв'язуються</a:t>
            </a:r>
            <a:r>
              <a:rPr lang="ru-RU" sz="2000" dirty="0"/>
              <a:t> з рецепторами на </a:t>
            </a:r>
            <a:r>
              <a:rPr lang="ru-RU" sz="2000" dirty="0" err="1"/>
              <a:t>постсинаптичній</a:t>
            </a:r>
            <a:r>
              <a:rPr lang="ru-RU" sz="2000" dirty="0"/>
              <a:t> </a:t>
            </a:r>
            <a:r>
              <a:rPr lang="ru-RU" sz="2000" dirty="0" err="1"/>
              <a:t>мембрані</a:t>
            </a:r>
            <a:r>
              <a:rPr lang="ru-RU" sz="2000" dirty="0"/>
              <a:t>, в </a:t>
            </a:r>
            <a:r>
              <a:rPr lang="ru-RU" sz="2000" dirty="0" err="1"/>
              <a:t>результаті</a:t>
            </a:r>
            <a:r>
              <a:rPr lang="ru-RU" sz="2000" dirty="0"/>
              <a:t> </a:t>
            </a:r>
            <a:r>
              <a:rPr lang="ru-RU" sz="2000" dirty="0" err="1"/>
              <a:t>чого</a:t>
            </a:r>
            <a:r>
              <a:rPr lang="ru-RU" sz="2000" dirty="0"/>
              <a:t> в </a:t>
            </a:r>
            <a:r>
              <a:rPr lang="ru-RU" sz="2000" dirty="0" err="1"/>
              <a:t>рецепторних</a:t>
            </a:r>
            <a:r>
              <a:rPr lang="ru-RU" sz="2000" dirty="0"/>
              <a:t> макромолекулах </a:t>
            </a:r>
            <a:r>
              <a:rPr lang="ru-RU" sz="2000" dirty="0" err="1"/>
              <a:t>відкриваються</a:t>
            </a:r>
            <a:r>
              <a:rPr lang="ru-RU" sz="2000" dirty="0"/>
              <a:t> </a:t>
            </a:r>
            <a:r>
              <a:rPr lang="ru-RU" sz="2000" dirty="0" err="1"/>
              <a:t>іонні</a:t>
            </a:r>
            <a:r>
              <a:rPr lang="ru-RU" sz="2000" dirty="0"/>
              <a:t> канали. </a:t>
            </a:r>
            <a:r>
              <a:rPr lang="ru-RU" sz="2000" dirty="0" err="1"/>
              <a:t>Іони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починають</a:t>
            </a:r>
            <a:r>
              <a:rPr lang="ru-RU" sz="2000" dirty="0"/>
              <a:t> </a:t>
            </a:r>
            <a:r>
              <a:rPr lang="ru-RU" sz="2000" dirty="0" err="1"/>
              <a:t>надходити</a:t>
            </a:r>
            <a:r>
              <a:rPr lang="ru-RU" sz="2000" dirty="0"/>
              <a:t> </a:t>
            </a:r>
            <a:r>
              <a:rPr lang="ru-RU" sz="2000" dirty="0" err="1"/>
              <a:t>всередину</a:t>
            </a:r>
            <a:r>
              <a:rPr lang="ru-RU" sz="2000" dirty="0"/>
              <a:t> </a:t>
            </a:r>
            <a:r>
              <a:rPr lang="ru-RU" sz="2000" dirty="0" err="1"/>
              <a:t>постсинаптичної</a:t>
            </a:r>
            <a:r>
              <a:rPr lang="ru-RU" sz="2000" dirty="0"/>
              <a:t> </a:t>
            </a:r>
            <a:r>
              <a:rPr lang="ru-RU" sz="2000" dirty="0" err="1"/>
              <a:t>клітини</a:t>
            </a:r>
            <a:r>
              <a:rPr lang="ru-RU" sz="2000" dirty="0"/>
              <a:t> через </a:t>
            </a:r>
            <a:r>
              <a:rPr lang="ru-RU" sz="2000" dirty="0" err="1"/>
              <a:t>відкриті</a:t>
            </a:r>
            <a:r>
              <a:rPr lang="ru-RU" sz="2000" dirty="0"/>
              <a:t> канали, </a:t>
            </a:r>
            <a:r>
              <a:rPr lang="ru-RU" sz="2000" dirty="0" err="1"/>
              <a:t>змінюють</a:t>
            </a:r>
            <a:r>
              <a:rPr lang="ru-RU" sz="2000" dirty="0"/>
              <a:t> заряд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мембрани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призводить</a:t>
            </a:r>
            <a:r>
              <a:rPr lang="ru-RU" sz="2000" dirty="0"/>
              <a:t> до </a:t>
            </a:r>
            <a:r>
              <a:rPr lang="ru-RU" sz="2000" dirty="0" err="1"/>
              <a:t>часткової</a:t>
            </a:r>
            <a:r>
              <a:rPr lang="ru-RU" sz="2000" dirty="0"/>
              <a:t> </a:t>
            </a:r>
            <a:r>
              <a:rPr lang="ru-RU" sz="2000" dirty="0" err="1"/>
              <a:t>деполярізації</a:t>
            </a:r>
            <a:r>
              <a:rPr lang="ru-RU" sz="2000" dirty="0"/>
              <a:t> </a:t>
            </a:r>
            <a:r>
              <a:rPr lang="ru-RU" sz="2000" dirty="0" err="1"/>
              <a:t>мембрани</a:t>
            </a:r>
            <a:r>
              <a:rPr lang="ru-RU" sz="2000" dirty="0"/>
              <a:t> і, як </a:t>
            </a:r>
            <a:r>
              <a:rPr lang="ru-RU" sz="2000" dirty="0" err="1"/>
              <a:t>наслідок</a:t>
            </a:r>
            <a:r>
              <a:rPr lang="ru-RU" sz="2000" dirty="0"/>
              <a:t>, </a:t>
            </a:r>
            <a:r>
              <a:rPr lang="ru-RU" sz="2000" dirty="0" err="1"/>
              <a:t>провокування</a:t>
            </a:r>
            <a:r>
              <a:rPr lang="ru-RU" sz="2000" dirty="0"/>
              <a:t> </a:t>
            </a:r>
            <a:r>
              <a:rPr lang="ru-RU" sz="2000" dirty="0" err="1"/>
              <a:t>генерації</a:t>
            </a:r>
            <a:r>
              <a:rPr lang="ru-RU" sz="2000" dirty="0"/>
              <a:t> </a:t>
            </a:r>
            <a:r>
              <a:rPr lang="ru-RU" sz="2000" dirty="0" err="1"/>
              <a:t>постсинаптичною</a:t>
            </a:r>
            <a:r>
              <a:rPr lang="ru-RU" sz="2000" dirty="0"/>
              <a:t> </a:t>
            </a:r>
            <a:r>
              <a:rPr lang="ru-RU" sz="2000" dirty="0" err="1"/>
              <a:t>клітиною</a:t>
            </a:r>
            <a:r>
              <a:rPr lang="ru-RU" sz="2000" dirty="0"/>
              <a:t> </a:t>
            </a:r>
            <a:r>
              <a:rPr lang="ru-RU" sz="2000" dirty="0" err="1"/>
              <a:t>потенціалу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В </a:t>
            </a:r>
            <a:r>
              <a:rPr lang="ru-RU" sz="2000" dirty="0" err="1"/>
              <a:t>електричному</a:t>
            </a:r>
            <a:r>
              <a:rPr lang="ru-RU" sz="2000" dirty="0"/>
              <a:t> </a:t>
            </a:r>
            <a:r>
              <a:rPr lang="ru-RU" sz="2000" dirty="0" err="1"/>
              <a:t>синапсі</a:t>
            </a:r>
            <a:r>
              <a:rPr lang="ru-RU" sz="2000" dirty="0"/>
              <a:t> </a:t>
            </a:r>
            <a:r>
              <a:rPr lang="ru-RU" sz="2000" dirty="0" err="1"/>
              <a:t>відсутній</a:t>
            </a:r>
            <a:r>
              <a:rPr lang="ru-RU" sz="2000" dirty="0"/>
              <a:t> «</a:t>
            </a:r>
            <a:r>
              <a:rPr lang="ru-RU" sz="2000" dirty="0" err="1"/>
              <a:t>посередник</a:t>
            </a:r>
            <a:r>
              <a:rPr lang="ru-RU" sz="2000" dirty="0"/>
              <a:t>» </a:t>
            </a:r>
            <a:r>
              <a:rPr lang="ru-RU" sz="2000" dirty="0" err="1"/>
              <a:t>передачі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нейромедіатора</a:t>
            </a:r>
            <a:r>
              <a:rPr lang="ru-RU" sz="2000" dirty="0"/>
              <a:t>. </a:t>
            </a:r>
            <a:r>
              <a:rPr lang="ru-RU" sz="2000" dirty="0" err="1"/>
              <a:t>Натомість</a:t>
            </a:r>
            <a:r>
              <a:rPr lang="ru-RU" sz="2000" dirty="0"/>
              <a:t> </a:t>
            </a:r>
            <a:r>
              <a:rPr lang="ru-RU" sz="2000" dirty="0" err="1"/>
              <a:t>клітини</a:t>
            </a:r>
            <a:r>
              <a:rPr lang="ru-RU" sz="2000" dirty="0"/>
              <a:t> </a:t>
            </a:r>
            <a:r>
              <a:rPr lang="ru-RU" sz="2000" dirty="0" err="1"/>
              <a:t>поєднані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собою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специфічних</a:t>
            </a:r>
            <a:r>
              <a:rPr lang="ru-RU" sz="2000" dirty="0"/>
              <a:t> </a:t>
            </a:r>
            <a:r>
              <a:rPr lang="ru-RU" sz="2000" dirty="0" err="1"/>
              <a:t>протеїнових</a:t>
            </a:r>
            <a:r>
              <a:rPr lang="ru-RU" sz="2000" dirty="0"/>
              <a:t> </a:t>
            </a:r>
            <a:r>
              <a:rPr lang="ru-RU" sz="2000" dirty="0" err="1"/>
              <a:t>тунелів</a:t>
            </a:r>
            <a:r>
              <a:rPr lang="ru-RU" sz="2000" dirty="0"/>
              <a:t> — </a:t>
            </a:r>
            <a:r>
              <a:rPr lang="ru-RU" sz="2000" dirty="0" err="1"/>
              <a:t>конексонів</a:t>
            </a:r>
            <a:r>
              <a:rPr lang="ru-RU" sz="2000" dirty="0"/>
              <a:t>, тому </a:t>
            </a:r>
            <a:r>
              <a:rPr lang="ru-RU" sz="2000" dirty="0" err="1"/>
              <a:t>іонні</a:t>
            </a:r>
            <a:r>
              <a:rPr lang="ru-RU" sz="2000" dirty="0"/>
              <a:t> токи, з </a:t>
            </a:r>
            <a:r>
              <a:rPr lang="ru-RU" sz="2000" dirty="0" err="1"/>
              <a:t>пресинаптичної</a:t>
            </a:r>
            <a:r>
              <a:rPr lang="ru-RU" sz="2000" dirty="0"/>
              <a:t> </a:t>
            </a:r>
            <a:r>
              <a:rPr lang="ru-RU" sz="2000" dirty="0" err="1"/>
              <a:t>клітини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стимулювати</a:t>
            </a:r>
            <a:r>
              <a:rPr lang="ru-RU" sz="2000" dirty="0"/>
              <a:t> </a:t>
            </a:r>
            <a:r>
              <a:rPr lang="ru-RU" sz="2000" dirty="0" err="1"/>
              <a:t>постсинаптичну</a:t>
            </a:r>
            <a:r>
              <a:rPr lang="ru-RU" sz="2000" dirty="0"/>
              <a:t> </a:t>
            </a:r>
            <a:r>
              <a:rPr lang="ru-RU" sz="2000" dirty="0" err="1"/>
              <a:t>клітину</a:t>
            </a:r>
            <a:r>
              <a:rPr lang="ru-RU" sz="2000" dirty="0"/>
              <a:t>, </a:t>
            </a:r>
            <a:r>
              <a:rPr lang="ru-RU" sz="2000" dirty="0" err="1"/>
              <a:t>викликаючи</a:t>
            </a:r>
            <a:r>
              <a:rPr lang="ru-RU" sz="2000" dirty="0"/>
              <a:t> </a:t>
            </a:r>
            <a:r>
              <a:rPr lang="ru-RU" sz="2000" dirty="0" err="1"/>
              <a:t>зародження</a:t>
            </a:r>
            <a:r>
              <a:rPr lang="ru-RU" sz="2000" dirty="0"/>
              <a:t> в </a:t>
            </a:r>
            <a:r>
              <a:rPr lang="ru-RU" sz="2000" dirty="0" err="1"/>
              <a:t>ній</a:t>
            </a:r>
            <a:r>
              <a:rPr lang="ru-RU" sz="2000" dirty="0"/>
              <a:t> </a:t>
            </a:r>
            <a:r>
              <a:rPr lang="ru-RU" sz="2000" dirty="0" err="1"/>
              <a:t>потенціалу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/>
              <a:t>.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такій</a:t>
            </a:r>
            <a:r>
              <a:rPr lang="ru-RU" sz="2000" dirty="0"/>
              <a:t> </a:t>
            </a:r>
            <a:r>
              <a:rPr lang="ru-RU" sz="2000" dirty="0" err="1"/>
              <a:t>будові</a:t>
            </a:r>
            <a:r>
              <a:rPr lang="ru-RU" sz="2000" dirty="0"/>
              <a:t>, </a:t>
            </a:r>
            <a:r>
              <a:rPr lang="ru-RU" sz="2000" dirty="0" err="1"/>
              <a:t>потенціал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поширюватися</a:t>
            </a:r>
            <a:r>
              <a:rPr lang="ru-RU" sz="2000" dirty="0"/>
              <a:t> в </a:t>
            </a:r>
            <a:r>
              <a:rPr lang="ru-RU" sz="2000" dirty="0" err="1"/>
              <a:t>обидва</a:t>
            </a:r>
            <a:r>
              <a:rPr lang="ru-RU" sz="2000" dirty="0"/>
              <a:t> боки і </a:t>
            </a:r>
            <a:r>
              <a:rPr lang="ru-RU" sz="2000" dirty="0" err="1"/>
              <a:t>значно</a:t>
            </a:r>
            <a:r>
              <a:rPr lang="ru-RU" sz="2000" dirty="0"/>
              <a:t> </a:t>
            </a:r>
            <a:r>
              <a:rPr lang="ru-RU" sz="2000" dirty="0" err="1"/>
              <a:t>швидше</a:t>
            </a:r>
            <a:r>
              <a:rPr lang="ru-RU" sz="2000" dirty="0"/>
              <a:t> </a:t>
            </a:r>
            <a:r>
              <a:rPr lang="ru-RU" sz="2000" dirty="0" err="1"/>
              <a:t>ніж</a:t>
            </a:r>
            <a:r>
              <a:rPr lang="ru-RU" sz="2000" dirty="0"/>
              <a:t> через </a:t>
            </a:r>
            <a:r>
              <a:rPr lang="ru-RU" sz="2000" dirty="0" err="1"/>
              <a:t>хімічний</a:t>
            </a:r>
            <a:r>
              <a:rPr lang="ru-RU" sz="2000" dirty="0"/>
              <a:t> синапс.</a:t>
            </a:r>
          </a:p>
        </p:txBody>
      </p:sp>
    </p:spTree>
    <p:extLst>
      <p:ext uri="{BB962C8B-B14F-4D97-AF65-F5344CB8AC3E}">
        <p14:creationId xmlns:p14="http://schemas.microsoft.com/office/powerpoint/2010/main" val="2453848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4800" b="1" dirty="0">
                <a:solidFill>
                  <a:srgbClr val="5B9BD5">
                    <a:lumMod val="75000"/>
                  </a:srgbClr>
                </a:solidFill>
              </a:rPr>
              <a:t>Поширення потенціалу дії між клітинами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750" y="1681163"/>
            <a:ext cx="5157787" cy="82391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Хімічний синапс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1" y="2617967"/>
            <a:ext cx="5362763" cy="3895725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Електричний синапс</a:t>
            </a:r>
            <a:endParaRPr lang="ru-RU" sz="28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26128"/>
            <a:ext cx="5674235" cy="3987563"/>
          </a:xfrm>
        </p:spPr>
      </p:pic>
    </p:spTree>
    <p:extLst>
      <p:ext uri="{BB962C8B-B14F-4D97-AF65-F5344CB8AC3E}">
        <p14:creationId xmlns:p14="http://schemas.microsoft.com/office/powerpoint/2010/main" val="362931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10802713" cy="792051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Висновок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5318" y="1249251"/>
            <a:ext cx="10171649" cy="5167649"/>
          </a:xfrm>
        </p:spPr>
        <p:txBody>
          <a:bodyPr>
            <a:normAutofit lnSpcReduction="10000"/>
          </a:bodyPr>
          <a:lstStyle/>
          <a:p>
            <a:r>
              <a:rPr lang="uk-UA" sz="2000" dirty="0" smtClean="0"/>
              <a:t>Отже, підведемо висновок</a:t>
            </a:r>
            <a:r>
              <a:rPr lang="en-US" sz="2000" dirty="0" smtClean="0"/>
              <a:t>:</a:t>
            </a:r>
          </a:p>
          <a:p>
            <a:r>
              <a:rPr lang="ru-RU" sz="2000" dirty="0"/>
              <a:t>Потенціал </a:t>
            </a:r>
            <a:r>
              <a:rPr lang="ru-RU" sz="2000" dirty="0" err="1"/>
              <a:t>дії</a:t>
            </a:r>
            <a:r>
              <a:rPr lang="ru-RU" sz="2000" dirty="0"/>
              <a:t> (ПД),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спайк</a:t>
            </a:r>
            <a:r>
              <a:rPr lang="ru-RU" sz="2000" dirty="0"/>
              <a:t> (</a:t>
            </a:r>
            <a:r>
              <a:rPr lang="ru-RU" sz="2000" dirty="0" err="1"/>
              <a:t>від</a:t>
            </a:r>
            <a:r>
              <a:rPr lang="ru-RU" sz="2000" dirty="0"/>
              <a:t> англ. </a:t>
            </a:r>
            <a:r>
              <a:rPr lang="en-US" sz="2000" dirty="0"/>
              <a:t>spike, </a:t>
            </a:r>
            <a:r>
              <a:rPr lang="ru-RU" sz="2000" dirty="0" err="1"/>
              <a:t>гострий</a:t>
            </a:r>
            <a:r>
              <a:rPr lang="ru-RU" sz="2000" dirty="0"/>
              <a:t> </a:t>
            </a:r>
            <a:r>
              <a:rPr lang="ru-RU" sz="2000" dirty="0" err="1"/>
              <a:t>пік</a:t>
            </a:r>
            <a:r>
              <a:rPr lang="ru-RU" sz="2000" dirty="0"/>
              <a:t> на </a:t>
            </a:r>
            <a:r>
              <a:rPr lang="ru-RU" sz="2000" dirty="0" err="1"/>
              <a:t>графіку</a:t>
            </a:r>
            <a:r>
              <a:rPr lang="ru-RU" sz="2000" dirty="0"/>
              <a:t>), </a:t>
            </a:r>
            <a:r>
              <a:rPr lang="ru-RU" sz="2000" dirty="0" err="1"/>
              <a:t>нервовий</a:t>
            </a:r>
            <a:r>
              <a:rPr lang="ru-RU" sz="2000" dirty="0"/>
              <a:t> </a:t>
            </a:r>
            <a:r>
              <a:rPr lang="ru-RU" sz="2000" dirty="0" err="1"/>
              <a:t>імпульс</a:t>
            </a:r>
            <a:r>
              <a:rPr lang="ru-RU" sz="2000" dirty="0"/>
              <a:t> (для </a:t>
            </a:r>
            <a:r>
              <a:rPr lang="ru-RU" sz="2000" dirty="0" err="1"/>
              <a:t>нейронних</a:t>
            </a:r>
            <a:r>
              <a:rPr lang="ru-RU" sz="2000" dirty="0"/>
              <a:t> </a:t>
            </a:r>
            <a:r>
              <a:rPr lang="ru-RU" sz="2000" dirty="0" err="1"/>
              <a:t>потенціалів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/>
              <a:t>)  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короткочасні</a:t>
            </a:r>
            <a:r>
              <a:rPr lang="ru-RU" sz="2000" dirty="0"/>
              <a:t> </a:t>
            </a:r>
            <a:r>
              <a:rPr lang="ru-RU" sz="2000" dirty="0" err="1"/>
              <a:t>амплітудні</a:t>
            </a:r>
            <a:r>
              <a:rPr lang="ru-RU" sz="2000" dirty="0"/>
              <a:t> </a:t>
            </a:r>
            <a:r>
              <a:rPr lang="ru-RU" sz="2000" dirty="0" err="1"/>
              <a:t>зміни</a:t>
            </a:r>
            <a:r>
              <a:rPr lang="ru-RU" sz="2000" dirty="0"/>
              <a:t> мембранного </a:t>
            </a:r>
            <a:r>
              <a:rPr lang="ru-RU" sz="2000" dirty="0" err="1"/>
              <a:t>потенціалу</a:t>
            </a:r>
            <a:r>
              <a:rPr lang="ru-RU" sz="2000" dirty="0"/>
              <a:t> </a:t>
            </a:r>
            <a:r>
              <a:rPr lang="ru-RU" sz="2000" dirty="0" err="1"/>
              <a:t>спокою</a:t>
            </a:r>
            <a:r>
              <a:rPr lang="ru-RU" sz="2000" dirty="0"/>
              <a:t> (МПС),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виникають</a:t>
            </a:r>
            <a:r>
              <a:rPr lang="ru-RU" sz="2000" dirty="0"/>
              <a:t> при </a:t>
            </a:r>
            <a:r>
              <a:rPr lang="ru-RU" sz="2000" dirty="0" err="1"/>
              <a:t>збудженні</a:t>
            </a:r>
            <a:r>
              <a:rPr lang="ru-RU" sz="2000" dirty="0"/>
              <a:t> </a:t>
            </a:r>
            <a:r>
              <a:rPr lang="ru-RU" sz="2000" dirty="0" err="1"/>
              <a:t>живої</a:t>
            </a:r>
            <a:r>
              <a:rPr lang="ru-RU" sz="2000" dirty="0"/>
              <a:t> клітини. По </a:t>
            </a:r>
            <a:r>
              <a:rPr lang="ru-RU" sz="2000" dirty="0" err="1"/>
              <a:t>суті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електричний</a:t>
            </a:r>
            <a:r>
              <a:rPr lang="ru-RU" sz="2000" dirty="0"/>
              <a:t> </a:t>
            </a:r>
            <a:r>
              <a:rPr lang="ru-RU" sz="2000" dirty="0" err="1"/>
              <a:t>розряд</a:t>
            </a:r>
            <a:r>
              <a:rPr lang="ru-RU" sz="2000" dirty="0"/>
              <a:t> — </a:t>
            </a:r>
            <a:r>
              <a:rPr lang="ru-RU" sz="2000" dirty="0" err="1"/>
              <a:t>швидка</a:t>
            </a:r>
            <a:r>
              <a:rPr lang="ru-RU" sz="2000" dirty="0"/>
              <a:t> </a:t>
            </a:r>
            <a:r>
              <a:rPr lang="ru-RU" sz="2000" dirty="0" err="1"/>
              <a:t>короткочасна</a:t>
            </a:r>
            <a:r>
              <a:rPr lang="ru-RU" sz="2000" dirty="0"/>
              <a:t> </a:t>
            </a:r>
            <a:r>
              <a:rPr lang="ru-RU" sz="2000" dirty="0" err="1"/>
              <a:t>зміна</a:t>
            </a:r>
            <a:r>
              <a:rPr lang="ru-RU" sz="2000" dirty="0"/>
              <a:t> </a:t>
            </a:r>
            <a:r>
              <a:rPr lang="ru-RU" sz="2000" dirty="0" err="1"/>
              <a:t>потенціалу</a:t>
            </a:r>
            <a:r>
              <a:rPr lang="ru-RU" sz="2000" dirty="0"/>
              <a:t> на </a:t>
            </a:r>
            <a:r>
              <a:rPr lang="ru-RU" sz="2000" dirty="0" err="1"/>
              <a:t>невеликій</a:t>
            </a:r>
            <a:r>
              <a:rPr lang="ru-RU" sz="2000" dirty="0"/>
              <a:t> </a:t>
            </a:r>
            <a:r>
              <a:rPr lang="ru-RU" sz="2000" dirty="0" err="1"/>
              <a:t>ділянці</a:t>
            </a:r>
            <a:r>
              <a:rPr lang="ru-RU" sz="2000" dirty="0"/>
              <a:t> </a:t>
            </a:r>
            <a:r>
              <a:rPr lang="ru-RU" sz="2000" dirty="0" err="1"/>
              <a:t>мембрани</a:t>
            </a:r>
            <a:r>
              <a:rPr lang="ru-RU" sz="2000" dirty="0"/>
              <a:t> </a:t>
            </a:r>
            <a:r>
              <a:rPr lang="ru-RU" sz="2000" dirty="0" err="1"/>
              <a:t>збудливої</a:t>
            </a:r>
            <a:r>
              <a:rPr lang="ru-RU" sz="2000" dirty="0"/>
              <a:t> </a:t>
            </a:r>
            <a:r>
              <a:rPr lang="ru-RU" sz="2000" dirty="0" err="1" smtClean="0"/>
              <a:t>кл</a:t>
            </a:r>
            <a:r>
              <a:rPr lang="uk-UA" sz="2000" dirty="0" err="1" smtClean="0"/>
              <a:t>ітини</a:t>
            </a:r>
            <a:r>
              <a:rPr lang="uk-UA" sz="2000" dirty="0" smtClean="0"/>
              <a:t>. Він відбувається у такі </a:t>
            </a:r>
            <a:r>
              <a:rPr lang="uk-UA" sz="2000" dirty="0" err="1" smtClean="0"/>
              <a:t>єтапи</a:t>
            </a:r>
            <a:r>
              <a:rPr lang="en-US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uk-UA" sz="2000" dirty="0" smtClean="0"/>
              <a:t>Деполяризація – зростання потенціалу </a:t>
            </a:r>
            <a:r>
              <a:rPr lang="uk-UA" sz="2000" dirty="0" err="1" smtClean="0"/>
              <a:t>клвтинної</a:t>
            </a:r>
            <a:r>
              <a:rPr lang="uk-UA" sz="2000" dirty="0" smtClean="0"/>
              <a:t> мембрани з -70 </a:t>
            </a:r>
            <a:r>
              <a:rPr lang="uk-UA" sz="2000" dirty="0" err="1" smtClean="0"/>
              <a:t>мВ</a:t>
            </a:r>
            <a:r>
              <a:rPr lang="uk-UA" sz="2000" dirty="0"/>
              <a:t> </a:t>
            </a:r>
            <a:r>
              <a:rPr lang="uk-UA" sz="2000" dirty="0" smtClean="0"/>
              <a:t>до +40 </a:t>
            </a:r>
            <a:r>
              <a:rPr lang="uk-UA" sz="2000" dirty="0" err="1" smtClean="0"/>
              <a:t>мВ</a:t>
            </a:r>
            <a:endParaRPr lang="uk-UA" sz="2000" dirty="0" smtClean="0"/>
          </a:p>
          <a:p>
            <a:pPr marL="457200" indent="-457200">
              <a:buAutoNum type="arabicPeriod"/>
            </a:pPr>
            <a:r>
              <a:rPr lang="uk-UA" sz="2000" dirty="0" err="1" smtClean="0"/>
              <a:t>Реполяризація</a:t>
            </a:r>
            <a:r>
              <a:rPr lang="uk-UA" sz="2000" dirty="0" smtClean="0"/>
              <a:t> – швидке зниження </a:t>
            </a:r>
            <a:r>
              <a:rPr lang="uk-UA" sz="2000" dirty="0" err="1" smtClean="0"/>
              <a:t>потенціалк</a:t>
            </a:r>
            <a:endParaRPr lang="uk-UA" sz="2000" dirty="0" smtClean="0"/>
          </a:p>
          <a:p>
            <a:pPr marL="457200" indent="-457200">
              <a:buAutoNum type="arabicPeriod"/>
            </a:pPr>
            <a:r>
              <a:rPr lang="uk-UA" sz="2000" dirty="0" smtClean="0"/>
              <a:t>Досягнення потенціалу спокою</a:t>
            </a:r>
          </a:p>
          <a:p>
            <a:r>
              <a:rPr lang="uk-UA" sz="2000" dirty="0" smtClean="0"/>
              <a:t>Аксони деяких нейроні покриті мієліновою оболонкою, що дозволяє зекономити енергію та пришвидшити поширення потенціалу дії. </a:t>
            </a:r>
          </a:p>
          <a:p>
            <a:r>
              <a:rPr lang="uk-UA" sz="2000" dirty="0" smtClean="0"/>
              <a:t>Поширення потенціалу дії буває двох типів</a:t>
            </a:r>
            <a:r>
              <a:rPr lang="en-US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uk-UA" sz="2000" dirty="0" smtClean="0"/>
              <a:t>У хімічному </a:t>
            </a:r>
            <a:r>
              <a:rPr lang="uk-UA" sz="2000" dirty="0" err="1" smtClean="0"/>
              <a:t>синапсі</a:t>
            </a:r>
            <a:r>
              <a:rPr lang="uk-UA" sz="2000" dirty="0" smtClean="0"/>
              <a:t> з посередниками </a:t>
            </a:r>
            <a:r>
              <a:rPr lang="uk-UA" sz="2000" dirty="0" err="1" smtClean="0"/>
              <a:t>нейтрорансмітерами</a:t>
            </a:r>
            <a:endParaRPr lang="uk-UA" sz="2000" dirty="0" smtClean="0"/>
          </a:p>
          <a:p>
            <a:pPr marL="457200" indent="-457200">
              <a:buAutoNum type="arabicPeriod"/>
            </a:pPr>
            <a:r>
              <a:rPr lang="uk-UA" sz="2000" dirty="0" smtClean="0"/>
              <a:t>У електричному </a:t>
            </a:r>
            <a:r>
              <a:rPr lang="uk-UA" sz="2000" dirty="0" err="1" smtClean="0"/>
              <a:t>синапсі</a:t>
            </a:r>
            <a:r>
              <a:rPr lang="uk-UA" sz="2000" dirty="0" smtClean="0"/>
              <a:t> без посередників за допомогою протеїнових тунелів </a:t>
            </a:r>
            <a:r>
              <a:rPr lang="uk-UA" sz="2000" dirty="0" err="1" smtClean="0"/>
              <a:t>конексонів</a:t>
            </a:r>
            <a:endParaRPr lang="uk-UA" sz="2000" dirty="0" smtClean="0"/>
          </a:p>
          <a:p>
            <a:endParaRPr lang="uk-UA" sz="2000" dirty="0" smtClean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818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1">
                    <a:lumMod val="75000"/>
                  </a:schemeClr>
                </a:solidFill>
              </a:rPr>
              <a:t>Дякую за увагу!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2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589" y="232577"/>
            <a:ext cx="10828546" cy="915764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Нейрон. 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78" y="1445374"/>
            <a:ext cx="7419975" cy="39909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6569" y="1606690"/>
            <a:ext cx="3932237" cy="50198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Нейрон</a:t>
            </a:r>
            <a:r>
              <a:rPr lang="ru-RU" sz="2400" dirty="0" smtClean="0"/>
              <a:t> (</a:t>
            </a:r>
            <a:r>
              <a:rPr lang="ru-RU" sz="2400" dirty="0" err="1" smtClean="0"/>
              <a:t>від</a:t>
            </a:r>
            <a:r>
              <a:rPr lang="ru-RU" sz="2400" dirty="0" smtClean="0"/>
              <a:t> дав.-гр. </a:t>
            </a:r>
            <a:r>
              <a:rPr lang="el-GR" sz="2400" dirty="0" smtClean="0"/>
              <a:t>νεῦρον — </a:t>
            </a:r>
            <a:r>
              <a:rPr lang="ru-RU" sz="2400" dirty="0" smtClean="0"/>
              <a:t>волокно, нерв)  — </a:t>
            </a:r>
            <a:r>
              <a:rPr lang="ru-RU" sz="2400" dirty="0" err="1" smtClean="0"/>
              <a:t>електрично</a:t>
            </a:r>
            <a:r>
              <a:rPr lang="ru-RU" sz="2400" dirty="0" smtClean="0"/>
              <a:t> </a:t>
            </a:r>
            <a:r>
              <a:rPr lang="ru-RU" sz="2400" dirty="0" err="1" smtClean="0"/>
              <a:t>збудлива</a:t>
            </a:r>
            <a:r>
              <a:rPr lang="ru-RU" sz="2400" dirty="0" smtClean="0"/>
              <a:t> </a:t>
            </a:r>
            <a:r>
              <a:rPr lang="ru-RU" sz="2400" dirty="0" err="1" smtClean="0"/>
              <a:t>клітина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обробляє</a:t>
            </a:r>
            <a:r>
              <a:rPr lang="ru-RU" sz="2400" dirty="0" smtClean="0"/>
              <a:t> та </a:t>
            </a:r>
            <a:r>
              <a:rPr lang="ru-RU" sz="2400" dirty="0" err="1" smtClean="0"/>
              <a:t>передає</a:t>
            </a:r>
            <a:r>
              <a:rPr lang="ru-RU" sz="2400" dirty="0" smtClean="0"/>
              <a:t> </a:t>
            </a:r>
            <a:r>
              <a:rPr lang="ru-RU" sz="2400" dirty="0" err="1" smtClean="0"/>
              <a:t>інформацію</a:t>
            </a:r>
            <a:r>
              <a:rPr lang="ru-RU" sz="2400" dirty="0" smtClean="0"/>
              <a:t> у </a:t>
            </a:r>
            <a:r>
              <a:rPr lang="ru-RU" sz="2400" dirty="0" err="1" smtClean="0"/>
              <a:t>вигляді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електричного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хімічного</a:t>
            </a:r>
            <a:r>
              <a:rPr lang="ru-RU" sz="2400" dirty="0" smtClean="0"/>
              <a:t> сигналу. </a:t>
            </a:r>
            <a:r>
              <a:rPr lang="ru-RU" sz="2400" dirty="0" err="1" smtClean="0"/>
              <a:t>Типовий</a:t>
            </a:r>
            <a:r>
              <a:rPr lang="ru-RU" sz="2400" dirty="0" smtClean="0"/>
              <a:t> нейрон </a:t>
            </a:r>
            <a:r>
              <a:rPr lang="ru-RU" sz="2400" dirty="0" err="1" smtClean="0"/>
              <a:t>складається</a:t>
            </a:r>
            <a:r>
              <a:rPr lang="ru-RU" sz="2400" dirty="0" smtClean="0"/>
              <a:t> з </a:t>
            </a:r>
            <a:r>
              <a:rPr lang="ru-RU" sz="2400" dirty="0" err="1" smtClean="0"/>
              <a:t>тіла</a:t>
            </a:r>
            <a:r>
              <a:rPr lang="ru-RU" sz="2400" dirty="0" smtClean="0"/>
              <a:t> клітини (</a:t>
            </a:r>
            <a:r>
              <a:rPr lang="ru-RU" sz="2400" dirty="0" err="1" smtClean="0"/>
              <a:t>соми</a:t>
            </a:r>
            <a:r>
              <a:rPr lang="ru-RU" sz="2400" dirty="0" smtClean="0"/>
              <a:t>), </a:t>
            </a:r>
            <a:r>
              <a:rPr lang="ru-RU" sz="2400" dirty="0" err="1" smtClean="0"/>
              <a:t>дендритів</a:t>
            </a:r>
            <a:r>
              <a:rPr lang="ru-RU" sz="2400" dirty="0" smtClean="0"/>
              <a:t> та аксону.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886" y="1395177"/>
            <a:ext cx="1318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Дендрит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31117" y="516275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Ядро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88349" y="2576187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Сома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59965" y="476399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Мієлін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02820" y="3577761"/>
            <a:ext cx="95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Аксон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627540" y="1606690"/>
            <a:ext cx="2086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 smtClean="0"/>
              <a:t>Перехоп-лення</a:t>
            </a:r>
            <a:r>
              <a:rPr lang="uk-UA" sz="2400" dirty="0" smtClean="0"/>
              <a:t> </a:t>
            </a:r>
          </a:p>
          <a:p>
            <a:r>
              <a:rPr lang="uk-UA" sz="2400" dirty="0" err="1" smtClean="0"/>
              <a:t>Ранв’є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39931" y="4394667"/>
            <a:ext cx="1690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 smtClean="0"/>
              <a:t>Шванівська</a:t>
            </a:r>
            <a:endParaRPr lang="uk-UA" sz="2400" dirty="0" smtClean="0"/>
          </a:p>
          <a:p>
            <a:r>
              <a:rPr lang="uk-UA" sz="2400" dirty="0" smtClean="0"/>
              <a:t> клітина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31134" y="1257300"/>
            <a:ext cx="1538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Термінали</a:t>
            </a:r>
          </a:p>
          <a:p>
            <a:r>
              <a:rPr lang="uk-UA" sz="2400" dirty="0" smtClean="0"/>
              <a:t> аксону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26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6666" y="109404"/>
            <a:ext cx="4855334" cy="1609859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Мембранний потенціал спокою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1" y="914333"/>
            <a:ext cx="6172200" cy="484840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36666" y="1938270"/>
            <a:ext cx="4177047" cy="4320862"/>
          </a:xfrm>
        </p:spPr>
        <p:txBody>
          <a:bodyPr>
            <a:noAutofit/>
          </a:bodyPr>
          <a:lstStyle/>
          <a:p>
            <a:r>
              <a:rPr lang="uk-UA" sz="2000" dirty="0" smtClean="0"/>
              <a:t>Ще в середині минулого століття вчені знайшли спосіб встановити, в якій частині нейрона існує електричний заряд. Для цього вони використали вольтметр (прилад для виміряння напруги електричного поля) з двома електродами. Один розміщувався усередині нейрона, інший ззовні. За допомогою цього було визначено, що на внутрішній стороні мембрани заряд негативний, а на зовнішній – позитивний. Різницю ж цих зарядів називають потенціалом спокою. Він  дорівнює -70 </a:t>
            </a:r>
            <a:r>
              <a:rPr lang="uk-UA" sz="2000" dirty="0" err="1" smtClean="0"/>
              <a:t>мВ</a:t>
            </a:r>
            <a:r>
              <a:rPr lang="uk-UA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54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64" y="270456"/>
            <a:ext cx="11520711" cy="798490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Мембранний потенціал спокою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64" y="1307204"/>
            <a:ext cx="11625329" cy="55507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Мембранний </a:t>
            </a:r>
            <a:r>
              <a:rPr lang="ru-RU" sz="2000" dirty="0" err="1" smtClean="0"/>
              <a:t>потенціа́л</a:t>
            </a:r>
            <a:r>
              <a:rPr lang="ru-RU" sz="2000" dirty="0" smtClean="0"/>
              <a:t> </a:t>
            </a:r>
            <a:r>
              <a:rPr lang="ru-RU" sz="2000" dirty="0" err="1" smtClean="0"/>
              <a:t>споко́ю</a:t>
            </a:r>
            <a:r>
              <a:rPr lang="ru-RU" sz="2000" dirty="0" smtClean="0"/>
              <a:t> (МПС) —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різниця</a:t>
            </a:r>
            <a:r>
              <a:rPr lang="ru-RU" sz="2000" dirty="0" smtClean="0"/>
              <a:t> </a:t>
            </a:r>
            <a:r>
              <a:rPr lang="ru-RU" sz="2000" dirty="0" err="1" smtClean="0"/>
              <a:t>потенціалів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ru-RU" sz="2000" dirty="0" err="1" smtClean="0"/>
              <a:t>зовнішньою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внутрішньою</a:t>
            </a:r>
            <a:r>
              <a:rPr lang="ru-RU" sz="2000" dirty="0" smtClean="0"/>
              <a:t> сторонами </a:t>
            </a:r>
            <a:r>
              <a:rPr lang="ru-RU" sz="2000" dirty="0" err="1" smtClean="0"/>
              <a:t>мембрани</a:t>
            </a:r>
            <a:r>
              <a:rPr lang="ru-RU" sz="2000" dirty="0" smtClean="0"/>
              <a:t> в </a:t>
            </a:r>
            <a:r>
              <a:rPr lang="ru-RU" sz="2000" dirty="0" err="1" smtClean="0"/>
              <a:t>умовах</a:t>
            </a:r>
            <a:r>
              <a:rPr lang="ru-RU" sz="2000" dirty="0" smtClean="0"/>
              <a:t>, коли </a:t>
            </a:r>
            <a:r>
              <a:rPr lang="ru-RU" sz="2000" dirty="0" err="1" smtClean="0"/>
              <a:t>клітина</a:t>
            </a:r>
            <a:r>
              <a:rPr lang="ru-RU" sz="2000" dirty="0" smtClean="0"/>
              <a:t> не </a:t>
            </a:r>
            <a:r>
              <a:rPr lang="ru-RU" sz="2000" dirty="0" err="1" smtClean="0"/>
              <a:t>збуджена</a:t>
            </a:r>
            <a:r>
              <a:rPr lang="ru-RU" sz="2000" dirty="0" smtClean="0"/>
              <a:t>. </a:t>
            </a:r>
            <a:r>
              <a:rPr lang="uk-UA" sz="2000" dirty="0" smtClean="0"/>
              <a:t>У його формуванні беруть участь</a:t>
            </a:r>
            <a:r>
              <a:rPr lang="uk-UA" sz="2000" dirty="0"/>
              <a:t> к</a:t>
            </a:r>
            <a:r>
              <a:rPr lang="uk-UA" sz="2000" dirty="0" smtClean="0"/>
              <a:t>літинна мембрана, негативно зарядженні протеїни, іони калію </a:t>
            </a:r>
            <a:r>
              <a:rPr lang="ru-RU" sz="2000" dirty="0" smtClean="0"/>
              <a:t>(К</a:t>
            </a:r>
            <a:r>
              <a:rPr lang="ru-RU" sz="2000" baseline="30000" dirty="0" smtClean="0"/>
              <a:t>+</a:t>
            </a:r>
            <a:r>
              <a:rPr lang="ru-RU" sz="2000" dirty="0" smtClean="0"/>
              <a:t>)</a:t>
            </a:r>
            <a:r>
              <a:rPr lang="uk-UA" sz="2000" dirty="0" smtClean="0"/>
              <a:t>, іони натрію </a:t>
            </a:r>
            <a:r>
              <a:rPr lang="en-US" sz="2000" dirty="0" smtClean="0"/>
              <a:t>(</a:t>
            </a:r>
            <a:r>
              <a:rPr lang="en-US" sz="2000" dirty="0"/>
              <a:t>Na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  <a:r>
              <a:rPr lang="uk-UA" sz="2000" dirty="0" smtClean="0"/>
              <a:t>,</a:t>
            </a:r>
            <a:r>
              <a:rPr lang="en-US" sz="2000" dirty="0"/>
              <a:t> </a:t>
            </a:r>
            <a:r>
              <a:rPr lang="uk-UA" sz="2000" dirty="0"/>
              <a:t>і</a:t>
            </a:r>
            <a:r>
              <a:rPr lang="uk-UA" sz="2000" dirty="0" smtClean="0"/>
              <a:t>они хлору </a:t>
            </a:r>
            <a:r>
              <a:rPr lang="en-US" sz="2000" dirty="0" smtClean="0"/>
              <a:t>(Cl</a:t>
            </a:r>
            <a:r>
              <a:rPr lang="en-US" sz="2000" baseline="30000" dirty="0" smtClean="0"/>
              <a:t>—</a:t>
            </a:r>
            <a:r>
              <a:rPr lang="en-US" sz="2000" dirty="0" smtClean="0"/>
              <a:t>)</a:t>
            </a:r>
            <a:r>
              <a:rPr lang="uk-UA" sz="2000" dirty="0" smtClean="0"/>
              <a:t> та кальцію </a:t>
            </a:r>
            <a:r>
              <a:rPr lang="en-US" sz="2000" dirty="0" smtClean="0"/>
              <a:t>(</a:t>
            </a:r>
            <a:r>
              <a:rPr lang="en-US" sz="2000" dirty="0"/>
              <a:t>Ca</a:t>
            </a:r>
            <a:r>
              <a:rPr lang="en-US" sz="2000" baseline="30000" dirty="0"/>
              <a:t>2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  <a:r>
              <a:rPr lang="uk-UA" sz="2000" dirty="0" smtClean="0"/>
              <a:t>. Формування</a:t>
            </a:r>
            <a:r>
              <a:rPr lang="en-US" sz="2000" dirty="0" smtClean="0"/>
              <a:t>:</a:t>
            </a:r>
            <a:endParaRPr lang="uk-UA" sz="2000" dirty="0" smtClean="0"/>
          </a:p>
          <a:p>
            <a:r>
              <a:rPr lang="ru-RU" sz="2000" dirty="0" smtClean="0"/>
              <a:t>  </a:t>
            </a:r>
            <a:r>
              <a:rPr lang="ru-RU" sz="2000" dirty="0" err="1" smtClean="0"/>
              <a:t>Єтап</a:t>
            </a:r>
            <a:r>
              <a:rPr lang="ru-RU" sz="2000" dirty="0" smtClean="0"/>
              <a:t> 1. </a:t>
            </a:r>
            <a:r>
              <a:rPr lang="ru-RU" sz="2000" dirty="0" err="1" smtClean="0"/>
              <a:t>Утворення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невеликоъ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різниці</a:t>
            </a:r>
            <a:r>
              <a:rPr lang="ru-RU" sz="2000" dirty="0" smtClean="0"/>
              <a:t> </a:t>
            </a:r>
            <a:r>
              <a:rPr lang="ru-RU" sz="2000" dirty="0" err="1" smtClean="0"/>
              <a:t>потенціалів</a:t>
            </a:r>
            <a:r>
              <a:rPr lang="ru-RU" sz="2000" dirty="0" smtClean="0"/>
              <a:t> (-10 мВ) з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натр</a:t>
            </a:r>
            <a:r>
              <a:rPr lang="uk-UA" sz="2000" dirty="0" smtClean="0"/>
              <a:t>і</a:t>
            </a:r>
            <a:r>
              <a:rPr lang="ru-RU" sz="2000" dirty="0" smtClean="0"/>
              <a:t>й-</a:t>
            </a:r>
            <a:r>
              <a:rPr lang="ru-RU" sz="2000" dirty="0" err="1" smtClean="0"/>
              <a:t>калієвого</a:t>
            </a:r>
            <a:r>
              <a:rPr lang="ru-RU" sz="2000" dirty="0" smtClean="0"/>
              <a:t> каналу</a:t>
            </a:r>
            <a:r>
              <a:rPr lang="en-US" sz="2000" dirty="0" smtClean="0"/>
              <a:t>:</a:t>
            </a:r>
            <a:endParaRPr lang="uk-UA" sz="2000" dirty="0"/>
          </a:p>
          <a:p>
            <a:r>
              <a:rPr lang="uk-UA" sz="2000" dirty="0" smtClean="0"/>
              <a:t>          1. </a:t>
            </a:r>
            <a:r>
              <a:rPr lang="ru-RU" sz="2000" dirty="0"/>
              <a:t>Ворота </a:t>
            </a:r>
            <a:r>
              <a:rPr lang="ru-RU" sz="2000" dirty="0" err="1"/>
              <a:t>натрій-калієвого</a:t>
            </a:r>
            <a:r>
              <a:rPr lang="ru-RU" sz="2000" dirty="0"/>
              <a:t> каналу </a:t>
            </a:r>
            <a:r>
              <a:rPr lang="ru-RU" sz="2000" dirty="0" err="1"/>
              <a:t>відкриті</a:t>
            </a:r>
            <a:r>
              <a:rPr lang="ru-RU" sz="2000" dirty="0"/>
              <a:t>, </a:t>
            </a:r>
            <a:r>
              <a:rPr lang="ru-RU" sz="2000" dirty="0" err="1"/>
              <a:t>туди</a:t>
            </a:r>
            <a:r>
              <a:rPr lang="ru-RU" sz="2000" dirty="0"/>
              <a:t> заходить  3 </a:t>
            </a:r>
            <a:r>
              <a:rPr lang="ru-RU" sz="2000" dirty="0" err="1"/>
              <a:t>Na</a:t>
            </a:r>
            <a:r>
              <a:rPr lang="ru-RU" sz="2000" dirty="0" smtClean="0"/>
              <a:t>+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 2.</a:t>
            </a:r>
            <a:r>
              <a:rPr lang="ru-RU" sz="2000" dirty="0"/>
              <a:t> </a:t>
            </a:r>
            <a:r>
              <a:rPr lang="ru-RU" sz="2000" dirty="0" err="1"/>
              <a:t>Розщеплення</a:t>
            </a:r>
            <a:r>
              <a:rPr lang="ru-RU" sz="2000" dirty="0"/>
              <a:t> 1 </a:t>
            </a:r>
            <a:r>
              <a:rPr lang="ru-RU" sz="2000" dirty="0" err="1"/>
              <a:t>молекули</a:t>
            </a:r>
            <a:r>
              <a:rPr lang="ru-RU" sz="2000" dirty="0"/>
              <a:t> АТФ, </a:t>
            </a:r>
            <a:r>
              <a:rPr lang="ru-RU" sz="2000" dirty="0" err="1"/>
              <a:t>виділення</a:t>
            </a:r>
            <a:r>
              <a:rPr lang="ru-RU" sz="2000" dirty="0"/>
              <a:t> </a:t>
            </a:r>
            <a:r>
              <a:rPr lang="ru-RU" sz="2000" dirty="0" err="1"/>
              <a:t>енергії</a:t>
            </a:r>
            <a:r>
              <a:rPr lang="ru-RU" sz="2000" dirty="0"/>
              <a:t>, яка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для переносу </a:t>
            </a:r>
            <a:r>
              <a:rPr lang="ru-RU" sz="2000" dirty="0" err="1"/>
              <a:t>Na</a:t>
            </a:r>
            <a:r>
              <a:rPr lang="ru-RU" sz="2000" dirty="0"/>
              <a:t>+ </a:t>
            </a:r>
            <a:r>
              <a:rPr lang="ru-RU" sz="2000" dirty="0" smtClean="0"/>
              <a:t>у           </a:t>
            </a:r>
            <a:r>
              <a:rPr lang="ru-RU" sz="2000" dirty="0" err="1" smtClean="0"/>
              <a:t>зовнішній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простір</a:t>
            </a:r>
            <a:r>
              <a:rPr lang="ru-RU" sz="2000" dirty="0" smtClean="0"/>
              <a:t> </a:t>
            </a:r>
          </a:p>
          <a:p>
            <a:r>
              <a:rPr lang="ru-RU" sz="2000" dirty="0"/>
              <a:t>          3. Ворота </a:t>
            </a:r>
            <a:r>
              <a:rPr lang="ru-RU" sz="2000" dirty="0" err="1"/>
              <a:t>відкриваються</a:t>
            </a:r>
            <a:r>
              <a:rPr lang="ru-RU" sz="2000" dirty="0"/>
              <a:t>, 3 </a:t>
            </a:r>
            <a:r>
              <a:rPr lang="ru-RU" sz="2000" dirty="0" err="1"/>
              <a:t>Na</a:t>
            </a:r>
            <a:r>
              <a:rPr lang="ru-RU" sz="2000" dirty="0"/>
              <a:t>+ </a:t>
            </a:r>
            <a:r>
              <a:rPr lang="ru-RU" sz="2000" dirty="0" err="1"/>
              <a:t>виходить</a:t>
            </a:r>
            <a:r>
              <a:rPr lang="ru-RU" sz="2000" dirty="0"/>
              <a:t>, 2 К+ </a:t>
            </a:r>
            <a:r>
              <a:rPr lang="ru-RU" sz="2000" dirty="0" smtClean="0"/>
              <a:t>заходить</a:t>
            </a:r>
          </a:p>
          <a:p>
            <a:r>
              <a:rPr lang="ru-RU" sz="2000" dirty="0"/>
              <a:t>          4. Ворота </a:t>
            </a:r>
            <a:r>
              <a:rPr lang="ru-RU" sz="2000" dirty="0" err="1" smtClean="0"/>
              <a:t>закриваються</a:t>
            </a:r>
            <a:r>
              <a:rPr lang="ru-RU" sz="2000" dirty="0" smtClean="0"/>
              <a:t>          </a:t>
            </a:r>
            <a:endParaRPr lang="en-US" sz="2000" dirty="0" smtClean="0"/>
          </a:p>
          <a:p>
            <a:r>
              <a:rPr lang="uk-UA" sz="2000" dirty="0" smtClean="0"/>
              <a:t>  Єтап 2. Кінцеве утворення позитивного </a:t>
            </a:r>
            <a:r>
              <a:rPr lang="uk-UA" sz="2000" dirty="0" err="1" smtClean="0"/>
              <a:t>заруду</a:t>
            </a:r>
            <a:r>
              <a:rPr lang="uk-UA" sz="2000" dirty="0" smtClean="0"/>
              <a:t> ззовні мембрани та негативного усередині нейрона</a:t>
            </a:r>
            <a:r>
              <a:rPr lang="en-US" sz="2000" dirty="0" smtClean="0"/>
              <a:t>:</a:t>
            </a:r>
          </a:p>
          <a:p>
            <a:r>
              <a:rPr lang="ru-RU" sz="2000" dirty="0" err="1" smtClean="0"/>
              <a:t>Усередині</a:t>
            </a:r>
            <a:r>
              <a:rPr lang="ru-RU" sz="2000" dirty="0" smtClean="0"/>
              <a:t> клітини –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калію</a:t>
            </a:r>
            <a:r>
              <a:rPr lang="ru-RU" sz="2000" dirty="0" smtClean="0"/>
              <a:t>, в </a:t>
            </a:r>
            <a:r>
              <a:rPr lang="ru-RU" sz="2000" dirty="0" err="1" smtClean="0"/>
              <a:t>ззовн</a:t>
            </a:r>
            <a:r>
              <a:rPr lang="uk-UA" sz="2000" dirty="0" smtClean="0"/>
              <a:t>і</a:t>
            </a:r>
            <a:r>
              <a:rPr lang="ru-RU" sz="2000" dirty="0" smtClean="0"/>
              <a:t> – мало, </a:t>
            </a:r>
            <a:r>
              <a:rPr lang="ru-RU" sz="2000" dirty="0" err="1" smtClean="0"/>
              <a:t>унаслідок</a:t>
            </a:r>
            <a:r>
              <a:rPr lang="ru-RU" sz="2000" dirty="0" smtClean="0"/>
              <a:t> </a:t>
            </a:r>
            <a:r>
              <a:rPr lang="ru-RU" sz="2000" dirty="0" err="1" smtClean="0"/>
              <a:t>чого</a:t>
            </a:r>
            <a:r>
              <a:rPr lang="ru-RU" sz="2000" dirty="0" smtClean="0"/>
              <a:t> вони </a:t>
            </a:r>
            <a:r>
              <a:rPr lang="ru-RU" sz="2000" dirty="0" err="1" smtClean="0"/>
              <a:t>починають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виходити</a:t>
            </a:r>
            <a:r>
              <a:rPr lang="ru-RU" sz="2000" dirty="0" smtClean="0"/>
              <a:t> з клітини </a:t>
            </a:r>
            <a:r>
              <a:rPr lang="ru-RU" sz="2000" dirty="0" err="1" smtClean="0"/>
              <a:t>черех</a:t>
            </a:r>
            <a:r>
              <a:rPr lang="ru-RU" sz="2000" dirty="0" smtClean="0"/>
              <a:t> </a:t>
            </a:r>
            <a:r>
              <a:rPr lang="ru-RU" sz="2000" dirty="0" err="1" smtClean="0"/>
              <a:t>калієвий</a:t>
            </a:r>
            <a:r>
              <a:rPr lang="ru-RU" sz="2000" dirty="0" smtClean="0"/>
              <a:t> канал, але </a:t>
            </a:r>
            <a:r>
              <a:rPr lang="ru-RU" sz="2000" dirty="0" err="1" smtClean="0"/>
              <a:t>зупиняються</a:t>
            </a:r>
            <a:r>
              <a:rPr lang="ru-RU" sz="2000" dirty="0" smtClean="0"/>
              <a:t> в момент </a:t>
            </a:r>
            <a:r>
              <a:rPr lang="ru-RU" sz="2000" dirty="0" err="1" smtClean="0"/>
              <a:t>досягнення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рівноваги</a:t>
            </a:r>
            <a:r>
              <a:rPr lang="ru-RU" sz="2000" dirty="0" smtClean="0"/>
              <a:t> </a:t>
            </a:r>
            <a:r>
              <a:rPr lang="ru-RU" sz="2000" dirty="0" err="1" smtClean="0"/>
              <a:t>потенціалу</a:t>
            </a:r>
            <a:r>
              <a:rPr lang="ru-RU" sz="2000" dirty="0" smtClean="0"/>
              <a:t> </a:t>
            </a:r>
            <a:r>
              <a:rPr lang="ru-RU" sz="2000" dirty="0" err="1" smtClean="0"/>
              <a:t>спокою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17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9752" y="450761"/>
            <a:ext cx="3618963" cy="6117463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Мембранний потенціал спокою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1" t="931" r="801" b="-931"/>
          <a:stretch/>
        </p:blipFill>
        <p:spPr>
          <a:xfrm>
            <a:off x="115910" y="-61418"/>
            <a:ext cx="8041483" cy="6919418"/>
          </a:xfrm>
        </p:spPr>
      </p:pic>
    </p:spTree>
    <p:extLst>
      <p:ext uri="{BB962C8B-B14F-4D97-AF65-F5344CB8AC3E}">
        <p14:creationId xmlns:p14="http://schemas.microsoft.com/office/powerpoint/2010/main" val="228109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Потенціал дії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Потенціал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(ПД),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спайк</a:t>
            </a:r>
            <a:r>
              <a:rPr lang="ru-RU" dirty="0"/>
              <a:t> (</a:t>
            </a:r>
            <a:r>
              <a:rPr lang="ru-RU" dirty="0" err="1"/>
              <a:t>від</a:t>
            </a:r>
            <a:r>
              <a:rPr lang="ru-RU" dirty="0"/>
              <a:t> англ. </a:t>
            </a:r>
            <a:r>
              <a:rPr lang="en-US" dirty="0"/>
              <a:t>spike, </a:t>
            </a:r>
            <a:r>
              <a:rPr lang="ru-RU" dirty="0" err="1"/>
              <a:t>гострий</a:t>
            </a:r>
            <a:r>
              <a:rPr lang="ru-RU" dirty="0"/>
              <a:t> </a:t>
            </a:r>
            <a:r>
              <a:rPr lang="ru-RU" dirty="0" err="1"/>
              <a:t>пік</a:t>
            </a:r>
            <a:r>
              <a:rPr lang="ru-RU" dirty="0"/>
              <a:t> на </a:t>
            </a:r>
            <a:r>
              <a:rPr lang="ru-RU" dirty="0" err="1"/>
              <a:t>графіку</a:t>
            </a:r>
            <a:r>
              <a:rPr lang="ru-RU" dirty="0"/>
              <a:t>), </a:t>
            </a:r>
            <a:r>
              <a:rPr lang="ru-RU" dirty="0" err="1"/>
              <a:t>нервовий</a:t>
            </a:r>
            <a:r>
              <a:rPr lang="ru-RU" dirty="0"/>
              <a:t> </a:t>
            </a:r>
            <a:r>
              <a:rPr lang="ru-RU" dirty="0" err="1"/>
              <a:t>імпульс</a:t>
            </a:r>
            <a:r>
              <a:rPr lang="ru-RU" dirty="0"/>
              <a:t> (для </a:t>
            </a:r>
            <a:r>
              <a:rPr lang="ru-RU" dirty="0" err="1"/>
              <a:t>нейронних</a:t>
            </a:r>
            <a:r>
              <a:rPr lang="ru-RU" dirty="0"/>
              <a:t> </a:t>
            </a:r>
            <a:r>
              <a:rPr lang="ru-RU" dirty="0" err="1"/>
              <a:t>потенціалів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) 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короткочасні</a:t>
            </a:r>
            <a:r>
              <a:rPr lang="ru-RU" dirty="0"/>
              <a:t> </a:t>
            </a:r>
            <a:r>
              <a:rPr lang="ru-RU" dirty="0" err="1"/>
              <a:t>амплітудні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мембранного </a:t>
            </a:r>
            <a:r>
              <a:rPr lang="ru-RU" dirty="0" err="1"/>
              <a:t>потенціалу</a:t>
            </a:r>
            <a:r>
              <a:rPr lang="ru-RU" dirty="0"/>
              <a:t> </a:t>
            </a:r>
            <a:r>
              <a:rPr lang="ru-RU" dirty="0" err="1"/>
              <a:t>спокою</a:t>
            </a:r>
            <a:r>
              <a:rPr lang="ru-RU" dirty="0"/>
              <a:t> (МПС),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при </a:t>
            </a:r>
            <a:r>
              <a:rPr lang="ru-RU" dirty="0" err="1"/>
              <a:t>збудженні</a:t>
            </a:r>
            <a:r>
              <a:rPr lang="ru-RU" dirty="0"/>
              <a:t> </a:t>
            </a:r>
            <a:r>
              <a:rPr lang="ru-RU" dirty="0" err="1"/>
              <a:t>живої</a:t>
            </a:r>
            <a:r>
              <a:rPr lang="ru-RU" dirty="0"/>
              <a:t> </a:t>
            </a:r>
            <a:r>
              <a:rPr lang="ru-RU" dirty="0" err="1"/>
              <a:t>клітини</a:t>
            </a:r>
            <a:r>
              <a:rPr lang="ru-RU" dirty="0"/>
              <a:t>. По </a:t>
            </a:r>
            <a:r>
              <a:rPr lang="ru-RU" dirty="0" err="1"/>
              <a:t>суті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електричний</a:t>
            </a:r>
            <a:r>
              <a:rPr lang="ru-RU" dirty="0"/>
              <a:t> </a:t>
            </a:r>
            <a:r>
              <a:rPr lang="ru-RU" dirty="0" err="1"/>
              <a:t>розряд</a:t>
            </a:r>
            <a:r>
              <a:rPr lang="ru-RU" dirty="0"/>
              <a:t> —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короткочасна</a:t>
            </a:r>
            <a:r>
              <a:rPr lang="ru-RU" dirty="0"/>
              <a:t>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потенціалу</a:t>
            </a:r>
            <a:r>
              <a:rPr lang="ru-RU" dirty="0"/>
              <a:t> на </a:t>
            </a:r>
            <a:r>
              <a:rPr lang="ru-RU" dirty="0" err="1"/>
              <a:t>невеликій</a:t>
            </a:r>
            <a:r>
              <a:rPr lang="ru-RU" dirty="0"/>
              <a:t> </a:t>
            </a:r>
            <a:r>
              <a:rPr lang="ru-RU" dirty="0" err="1"/>
              <a:t>ділянці</a:t>
            </a:r>
            <a:r>
              <a:rPr lang="ru-RU" dirty="0"/>
              <a:t> </a:t>
            </a:r>
            <a:r>
              <a:rPr lang="ru-RU" dirty="0" err="1"/>
              <a:t>мембрани</a:t>
            </a:r>
            <a:r>
              <a:rPr lang="ru-RU" dirty="0"/>
              <a:t> </a:t>
            </a:r>
            <a:r>
              <a:rPr lang="ru-RU" dirty="0" err="1"/>
              <a:t>збудливої</a:t>
            </a:r>
            <a:r>
              <a:rPr lang="ru-RU" dirty="0"/>
              <a:t> </a:t>
            </a:r>
            <a:r>
              <a:rPr lang="ru-RU" dirty="0" err="1"/>
              <a:t>клітини</a:t>
            </a:r>
            <a:r>
              <a:rPr lang="ru-RU" dirty="0"/>
              <a:t> (нейрона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м'язового</a:t>
            </a:r>
            <a:r>
              <a:rPr lang="ru-RU" dirty="0"/>
              <a:t> волокна),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зовнішня</a:t>
            </a:r>
            <a:r>
              <a:rPr lang="ru-RU" dirty="0"/>
              <a:t> </a:t>
            </a:r>
            <a:r>
              <a:rPr lang="ru-RU" dirty="0" err="1"/>
              <a:t>поверхня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ділянки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негативно </a:t>
            </a:r>
            <a:r>
              <a:rPr lang="ru-RU" dirty="0" err="1"/>
              <a:t>зарядженою</a:t>
            </a:r>
            <a:r>
              <a:rPr lang="ru-RU" dirty="0"/>
              <a:t> по </a:t>
            </a:r>
            <a:r>
              <a:rPr lang="ru-RU" dirty="0" err="1"/>
              <a:t>відношенню</a:t>
            </a:r>
            <a:r>
              <a:rPr lang="ru-RU" dirty="0"/>
              <a:t> до </a:t>
            </a:r>
            <a:r>
              <a:rPr lang="ru-RU" dirty="0" err="1"/>
              <a:t>сусідніх</a:t>
            </a:r>
            <a:r>
              <a:rPr lang="ru-RU" dirty="0"/>
              <a:t> </a:t>
            </a:r>
            <a:r>
              <a:rPr lang="ru-RU" dirty="0" err="1"/>
              <a:t>ділянок</a:t>
            </a:r>
            <a:r>
              <a:rPr lang="ru-RU" dirty="0"/>
              <a:t> </a:t>
            </a:r>
            <a:r>
              <a:rPr lang="ru-RU" dirty="0" err="1"/>
              <a:t>мембрани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внутрішня</a:t>
            </a:r>
            <a:r>
              <a:rPr lang="ru-RU" dirty="0"/>
              <a:t> </a:t>
            </a:r>
            <a:r>
              <a:rPr lang="ru-RU" dirty="0" err="1"/>
              <a:t>поверхня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позитивно </a:t>
            </a:r>
            <a:r>
              <a:rPr lang="ru-RU" dirty="0" err="1"/>
              <a:t>зарядженою</a:t>
            </a:r>
            <a:r>
              <a:rPr lang="ru-RU" dirty="0"/>
              <a:t> по </a:t>
            </a:r>
            <a:r>
              <a:rPr lang="ru-RU" dirty="0" err="1"/>
              <a:t>відношенню</a:t>
            </a:r>
            <a:r>
              <a:rPr lang="ru-RU" dirty="0"/>
              <a:t> до </a:t>
            </a:r>
            <a:r>
              <a:rPr lang="ru-RU" dirty="0" err="1"/>
              <a:t>сусідніх</a:t>
            </a:r>
            <a:r>
              <a:rPr lang="ru-RU" dirty="0"/>
              <a:t> </a:t>
            </a:r>
            <a:r>
              <a:rPr lang="ru-RU" dirty="0" err="1"/>
              <a:t>ділянок</a:t>
            </a:r>
            <a:r>
              <a:rPr lang="ru-RU" dirty="0"/>
              <a:t> </a:t>
            </a:r>
            <a:r>
              <a:rPr lang="ru-RU" dirty="0" err="1"/>
              <a:t>мембрани</a:t>
            </a:r>
            <a:r>
              <a:rPr lang="ru-RU" dirty="0"/>
              <a:t>. </a:t>
            </a:r>
            <a:r>
              <a:rPr lang="ru-RU" dirty="0" err="1"/>
              <a:t>Потенціал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є </a:t>
            </a:r>
            <a:r>
              <a:rPr lang="ru-RU" dirty="0" err="1"/>
              <a:t>фізичною</a:t>
            </a:r>
            <a:r>
              <a:rPr lang="ru-RU" dirty="0"/>
              <a:t> основою </a:t>
            </a:r>
            <a:r>
              <a:rPr lang="ru-RU" dirty="0" err="1"/>
              <a:t>нервового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м'язового</a:t>
            </a:r>
            <a:r>
              <a:rPr lang="ru-RU" dirty="0"/>
              <a:t> </a:t>
            </a:r>
            <a:r>
              <a:rPr lang="ru-RU" dirty="0" err="1"/>
              <a:t>імпульсу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відіграє</a:t>
            </a:r>
            <a:r>
              <a:rPr lang="ru-RU" dirty="0"/>
              <a:t> </a:t>
            </a:r>
            <a:r>
              <a:rPr lang="ru-RU" dirty="0" err="1"/>
              <a:t>сигнальну</a:t>
            </a:r>
            <a:r>
              <a:rPr lang="ru-RU" dirty="0"/>
              <a:t> (</a:t>
            </a:r>
            <a:r>
              <a:rPr lang="ru-RU" dirty="0" err="1"/>
              <a:t>регуляторну</a:t>
            </a:r>
            <a:r>
              <a:rPr lang="ru-RU" dirty="0"/>
              <a:t>) роль.</a:t>
            </a:r>
          </a:p>
        </p:txBody>
      </p:sp>
    </p:spTree>
    <p:extLst>
      <p:ext uri="{BB962C8B-B14F-4D97-AF65-F5344CB8AC3E}">
        <p14:creationId xmlns:p14="http://schemas.microsoft.com/office/powerpoint/2010/main" val="1183963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5906" y="0"/>
            <a:ext cx="7132235" cy="1072166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Виникнення потенціалу дії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4030" y="1249250"/>
            <a:ext cx="10042860" cy="5383369"/>
          </a:xfrm>
        </p:spPr>
        <p:txBody>
          <a:bodyPr>
            <a:normAutofit/>
          </a:bodyPr>
          <a:lstStyle/>
          <a:p>
            <a:r>
              <a:rPr lang="uk-UA" sz="2000" dirty="0" smtClean="0"/>
              <a:t>Єтап 1. Деполяризація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1. Як тільки потенціал досягає порогу збудження, потенціал-залежні калієві канали відкриваються</a:t>
            </a:r>
          </a:p>
          <a:p>
            <a:r>
              <a:rPr lang="uk-UA" sz="2000" dirty="0" smtClean="0"/>
              <a:t>2. Позитивно зарядженні йони</a:t>
            </a:r>
            <a:r>
              <a:rPr lang="uk-UA" sz="2000" dirty="0"/>
              <a:t> </a:t>
            </a:r>
            <a:r>
              <a:rPr lang="en-US" sz="2000" dirty="0" smtClean="0"/>
              <a:t>Na</a:t>
            </a:r>
            <a:r>
              <a:rPr lang="en-US" sz="2000" baseline="30000" dirty="0" smtClean="0"/>
              <a:t>+</a:t>
            </a:r>
            <a:r>
              <a:rPr lang="uk-UA" sz="2000" dirty="0" smtClean="0"/>
              <a:t> вриваються усередину клітини, унаслідок чого  йони </a:t>
            </a:r>
            <a:r>
              <a:rPr lang="en-US" sz="2000" dirty="0" smtClean="0"/>
              <a:t>Cl</a:t>
            </a:r>
            <a:r>
              <a:rPr lang="en-US" sz="2000" baseline="30000" dirty="0" smtClean="0"/>
              <a:t>—</a:t>
            </a:r>
            <a:r>
              <a:rPr lang="uk-UA" sz="2000" dirty="0" smtClean="0"/>
              <a:t> утворюють негативний заряд ззовні мембрани, йони калію і натрію утворюють позитивний заряд на внутрішній стороні мембрани</a:t>
            </a:r>
          </a:p>
          <a:p>
            <a:r>
              <a:rPr lang="uk-UA" sz="2000" dirty="0" smtClean="0"/>
              <a:t>3. Потенціал клітинної мембрани зростає з -70 </a:t>
            </a:r>
            <a:r>
              <a:rPr lang="uk-UA" sz="2000" dirty="0" err="1" smtClean="0"/>
              <a:t>мВ</a:t>
            </a:r>
            <a:r>
              <a:rPr lang="uk-UA" sz="2000" dirty="0" smtClean="0"/>
              <a:t> до +40 </a:t>
            </a:r>
            <a:r>
              <a:rPr lang="uk-UA" sz="2000" dirty="0" err="1" smtClean="0"/>
              <a:t>мВ</a:t>
            </a:r>
            <a:endParaRPr lang="uk-UA" sz="2000" dirty="0" smtClean="0"/>
          </a:p>
          <a:p>
            <a:r>
              <a:rPr lang="uk-UA" sz="2000" dirty="0" smtClean="0"/>
              <a:t>Єтап 2. </a:t>
            </a:r>
            <a:r>
              <a:rPr lang="uk-UA" sz="2000" dirty="0" err="1" smtClean="0"/>
              <a:t>Реполяризація</a:t>
            </a:r>
            <a:endParaRPr lang="uk-UA" sz="2000" dirty="0"/>
          </a:p>
          <a:p>
            <a:r>
              <a:rPr lang="uk-UA" sz="2000" dirty="0" smtClean="0"/>
              <a:t>Йони калію виходять з клітини через калієві канали, унаслідок чого різниця зарядів відновилася, але клітина не досягла спокою, адже у цей </a:t>
            </a:r>
            <a:r>
              <a:rPr lang="uk-UA" sz="2000" dirty="0" err="1" smtClean="0"/>
              <a:t>єтап</a:t>
            </a:r>
            <a:r>
              <a:rPr lang="uk-UA" sz="2000" dirty="0" smtClean="0"/>
              <a:t> ззовні клітини - </a:t>
            </a:r>
            <a:r>
              <a:rPr lang="uk-UA" sz="2000" dirty="0"/>
              <a:t>й</a:t>
            </a:r>
            <a:r>
              <a:rPr lang="uk-UA" sz="2000" dirty="0" smtClean="0"/>
              <a:t>они калію, а всередині – </a:t>
            </a:r>
            <a:r>
              <a:rPr lang="uk-UA" sz="2000" dirty="0"/>
              <a:t>й</a:t>
            </a:r>
            <a:r>
              <a:rPr lang="uk-UA" sz="2000" dirty="0" smtClean="0"/>
              <a:t>они натрію, у той час, як в період спокою повинно бути навпаки.</a:t>
            </a:r>
          </a:p>
          <a:p>
            <a:r>
              <a:rPr lang="uk-UA" sz="2000" dirty="0" smtClean="0"/>
              <a:t>Єтап 3. Досягнення мембранного потенціалу спокою за допомогою натрій-калієвих каналів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4407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3665" y="365125"/>
            <a:ext cx="7700493" cy="1025793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Виникнення потенціалу дії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4" y="1545465"/>
            <a:ext cx="8955512" cy="4921328"/>
          </a:xfrm>
        </p:spPr>
      </p:pic>
    </p:spTree>
    <p:extLst>
      <p:ext uri="{BB962C8B-B14F-4D97-AF65-F5344CB8AC3E}">
        <p14:creationId xmlns:p14="http://schemas.microsoft.com/office/powerpoint/2010/main" val="294402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6995" y="0"/>
            <a:ext cx="8369439" cy="845489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1">
                    <a:lumMod val="75000"/>
                  </a:schemeClr>
                </a:solidFill>
              </a:rPr>
              <a:t>Виникнення потенціалу дії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bodhi.name/wp-content/uploads/2015/04/%D0%BF%D1%80%D0%BE%D1%85%D0%BE%D0%B6%D0%B4%D0%B5%D0%BD%D0%B8%D0%B5-%D0%BF%D0%BE%D1%82%D0%B5%D0%BD%D1%86%D0%B8%D0%B0%D0%BB%D0%B0-%D0%B4%D0%B5%D0%B9%D1%81%D1%82%D0%B2%D0%B8%D1%8F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29" y="1070977"/>
            <a:ext cx="3152525" cy="56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odhi.name/wp-content/uploads/2015/04/action-potentia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1140795"/>
            <a:ext cx="5442195" cy="558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2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892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Потенціал дії. Виникнення нервового імпульсу. </vt:lpstr>
      <vt:lpstr>Нейрон. </vt:lpstr>
      <vt:lpstr>Мембранний потенціал спокою</vt:lpstr>
      <vt:lpstr>Мембранний потенціал спокою</vt:lpstr>
      <vt:lpstr>Мембранний потенціал спокою</vt:lpstr>
      <vt:lpstr>Потенціал дії</vt:lpstr>
      <vt:lpstr>Виникнення потенціалу дії</vt:lpstr>
      <vt:lpstr>Виникнення потенціалу дії</vt:lpstr>
      <vt:lpstr>Виникнення потенціалу дії</vt:lpstr>
      <vt:lpstr>Виникнення потенціалу дії</vt:lpstr>
      <vt:lpstr>Поширення потенціалу дії по аксону нейрона</vt:lpstr>
      <vt:lpstr>Поширення потенціалу дії по аксону нейрона</vt:lpstr>
      <vt:lpstr>Поширення потенціалу дії між клітинами</vt:lpstr>
      <vt:lpstr>Поширення потенціалу дії між клітинами</vt:lpstr>
      <vt:lpstr>Висновок</vt:lpstr>
      <vt:lpstr>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Виникнення нервового імпульсу. Потенціал дії</dc:title>
  <dc:creator>yulia</dc:creator>
  <cp:lastModifiedBy>yulia</cp:lastModifiedBy>
  <cp:revision>28</cp:revision>
  <dcterms:created xsi:type="dcterms:W3CDTF">2018-03-13T11:12:27Z</dcterms:created>
  <dcterms:modified xsi:type="dcterms:W3CDTF">2018-03-20T19:42:53Z</dcterms:modified>
</cp:coreProperties>
</file>