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handoutMasterIdLst>
    <p:handoutMasterId r:id="rId99"/>
  </p:handoutMasterIdLst>
  <p:sldIdLst>
    <p:sldId id="693" r:id="rId2"/>
    <p:sldId id="722" r:id="rId3"/>
    <p:sldId id="723" r:id="rId4"/>
    <p:sldId id="724" r:id="rId5"/>
    <p:sldId id="725" r:id="rId6"/>
    <p:sldId id="726" r:id="rId7"/>
    <p:sldId id="727" r:id="rId8"/>
    <p:sldId id="719" r:id="rId9"/>
    <p:sldId id="818" r:id="rId10"/>
    <p:sldId id="720" r:id="rId11"/>
    <p:sldId id="728" r:id="rId12"/>
    <p:sldId id="721" r:id="rId13"/>
    <p:sldId id="739" r:id="rId14"/>
    <p:sldId id="732" r:id="rId15"/>
    <p:sldId id="794" r:id="rId16"/>
    <p:sldId id="795" r:id="rId17"/>
    <p:sldId id="796" r:id="rId18"/>
    <p:sldId id="797" r:id="rId19"/>
    <p:sldId id="729" r:id="rId20"/>
    <p:sldId id="730" r:id="rId21"/>
    <p:sldId id="731" r:id="rId22"/>
    <p:sldId id="738" r:id="rId23"/>
    <p:sldId id="740" r:id="rId24"/>
    <p:sldId id="741" r:id="rId25"/>
    <p:sldId id="742" r:id="rId26"/>
    <p:sldId id="743" r:id="rId27"/>
    <p:sldId id="744" r:id="rId28"/>
    <p:sldId id="745" r:id="rId29"/>
    <p:sldId id="746" r:id="rId30"/>
    <p:sldId id="747" r:id="rId31"/>
    <p:sldId id="748" r:id="rId32"/>
    <p:sldId id="751" r:id="rId33"/>
    <p:sldId id="749" r:id="rId34"/>
    <p:sldId id="750" r:id="rId35"/>
    <p:sldId id="752" r:id="rId36"/>
    <p:sldId id="753" r:id="rId37"/>
    <p:sldId id="754" r:id="rId38"/>
    <p:sldId id="755" r:id="rId39"/>
    <p:sldId id="756" r:id="rId40"/>
    <p:sldId id="757" r:id="rId41"/>
    <p:sldId id="758" r:id="rId42"/>
    <p:sldId id="759" r:id="rId43"/>
    <p:sldId id="760" r:id="rId44"/>
    <p:sldId id="761" r:id="rId45"/>
    <p:sldId id="762" r:id="rId46"/>
    <p:sldId id="807" r:id="rId47"/>
    <p:sldId id="808" r:id="rId48"/>
    <p:sldId id="815" r:id="rId49"/>
    <p:sldId id="809" r:id="rId50"/>
    <p:sldId id="811" r:id="rId51"/>
    <p:sldId id="813" r:id="rId52"/>
    <p:sldId id="814" r:id="rId53"/>
    <p:sldId id="816" r:id="rId54"/>
    <p:sldId id="817" r:id="rId55"/>
    <p:sldId id="812" r:id="rId56"/>
    <p:sldId id="763" r:id="rId57"/>
    <p:sldId id="764" r:id="rId58"/>
    <p:sldId id="765" r:id="rId59"/>
    <p:sldId id="766" r:id="rId60"/>
    <p:sldId id="767" r:id="rId61"/>
    <p:sldId id="768" r:id="rId62"/>
    <p:sldId id="769" r:id="rId63"/>
    <p:sldId id="770" r:id="rId64"/>
    <p:sldId id="771" r:id="rId65"/>
    <p:sldId id="772" r:id="rId66"/>
    <p:sldId id="773" r:id="rId67"/>
    <p:sldId id="774" r:id="rId68"/>
    <p:sldId id="775" r:id="rId69"/>
    <p:sldId id="776" r:id="rId70"/>
    <p:sldId id="777" r:id="rId71"/>
    <p:sldId id="778" r:id="rId72"/>
    <p:sldId id="779" r:id="rId73"/>
    <p:sldId id="780" r:id="rId74"/>
    <p:sldId id="781" r:id="rId75"/>
    <p:sldId id="782" r:id="rId76"/>
    <p:sldId id="783" r:id="rId77"/>
    <p:sldId id="784" r:id="rId78"/>
    <p:sldId id="785" r:id="rId79"/>
    <p:sldId id="786" r:id="rId80"/>
    <p:sldId id="787" r:id="rId81"/>
    <p:sldId id="788" r:id="rId82"/>
    <p:sldId id="789" r:id="rId83"/>
    <p:sldId id="790" r:id="rId84"/>
    <p:sldId id="793" r:id="rId85"/>
    <p:sldId id="791" r:id="rId86"/>
    <p:sldId id="792" r:id="rId87"/>
    <p:sldId id="798" r:id="rId88"/>
    <p:sldId id="799" r:id="rId89"/>
    <p:sldId id="800" r:id="rId90"/>
    <p:sldId id="801" r:id="rId91"/>
    <p:sldId id="802" r:id="rId92"/>
    <p:sldId id="803" r:id="rId93"/>
    <p:sldId id="804" r:id="rId94"/>
    <p:sldId id="805" r:id="rId95"/>
    <p:sldId id="806" r:id="rId96"/>
    <p:sldId id="718" r:id="rId9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94660"/>
  </p:normalViewPr>
  <p:slideViewPr>
    <p:cSldViewPr>
      <p:cViewPr varScale="1">
        <p:scale>
          <a:sx n="105" d="100"/>
          <a:sy n="105" d="100"/>
        </p:scale>
        <p:origin x="50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438" y="-8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2404"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102405"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7C52DEE-A6F9-4F98-AAA0-505A2F1543A9}" type="slidenum">
              <a:rPr lang="en-US"/>
              <a:pPr>
                <a:defRPr/>
              </a:pPr>
              <a:t>‹#›</a:t>
            </a:fld>
            <a:endParaRPr lang="en-US"/>
          </a:p>
        </p:txBody>
      </p:sp>
    </p:spTree>
    <p:extLst>
      <p:ext uri="{BB962C8B-B14F-4D97-AF65-F5344CB8AC3E}">
        <p14:creationId xmlns:p14="http://schemas.microsoft.com/office/powerpoint/2010/main" val="3577621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F8D5A0D-AD1E-4965-B145-E65804A8DB5B}" type="slidenum">
              <a:rPr lang="en-US"/>
              <a:pPr>
                <a:defRPr/>
              </a:pPr>
              <a:t>‹#›</a:t>
            </a:fld>
            <a:endParaRPr lang="en-US"/>
          </a:p>
        </p:txBody>
      </p:sp>
    </p:spTree>
    <p:extLst>
      <p:ext uri="{BB962C8B-B14F-4D97-AF65-F5344CB8AC3E}">
        <p14:creationId xmlns:p14="http://schemas.microsoft.com/office/powerpoint/2010/main" val="328931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9642F928-1C98-459B-915A-F8EDFEA6D65D}" type="slidenum">
              <a:rPr lang="en-US" sz="1200">
                <a:latin typeface="+mn-lt"/>
              </a:rPr>
              <a:pPr algn="r" fontAlgn="auto">
                <a:spcBef>
                  <a:spcPts val="0"/>
                </a:spcBef>
                <a:spcAft>
                  <a:spcPts val="0"/>
                </a:spcAft>
                <a:defRPr/>
              </a:pPr>
              <a:t>68</a:t>
            </a:fld>
            <a:endParaRPr lang="en-US" sz="1200">
              <a:latin typeface="+mn-lt"/>
            </a:endParaRPr>
          </a:p>
        </p:txBody>
      </p:sp>
    </p:spTree>
    <p:extLst>
      <p:ext uri="{BB962C8B-B14F-4D97-AF65-F5344CB8AC3E}">
        <p14:creationId xmlns:p14="http://schemas.microsoft.com/office/powerpoint/2010/main" val="256878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F7FCF9DD-EBCA-4425-A076-DFEA525D3DC8}" type="slidenum">
              <a:rPr lang="en-US" sz="1200">
                <a:latin typeface="+mn-lt"/>
              </a:rPr>
              <a:pPr algn="r" fontAlgn="auto">
                <a:spcBef>
                  <a:spcPts val="0"/>
                </a:spcBef>
                <a:spcAft>
                  <a:spcPts val="0"/>
                </a:spcAft>
                <a:defRPr/>
              </a:pPr>
              <a:t>71</a:t>
            </a:fld>
            <a:endParaRPr lang="en-US" sz="1200" dirty="0">
              <a:latin typeface="+mn-lt"/>
            </a:endParaRPr>
          </a:p>
        </p:txBody>
      </p:sp>
    </p:spTree>
    <p:extLst>
      <p:ext uri="{BB962C8B-B14F-4D97-AF65-F5344CB8AC3E}">
        <p14:creationId xmlns:p14="http://schemas.microsoft.com/office/powerpoint/2010/main" val="315788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73F2F4BF-C080-4330-B8A1-1EB3528BF305}" type="slidenum">
              <a:rPr lang="en-US" sz="1200">
                <a:latin typeface="+mn-lt"/>
              </a:rPr>
              <a:pPr algn="r" fontAlgn="auto">
                <a:spcBef>
                  <a:spcPts val="0"/>
                </a:spcBef>
                <a:spcAft>
                  <a:spcPts val="0"/>
                </a:spcAft>
                <a:defRPr/>
              </a:pPr>
              <a:t>74</a:t>
            </a:fld>
            <a:endParaRPr lang="en-US" sz="1200">
              <a:latin typeface="+mn-lt"/>
            </a:endParaRPr>
          </a:p>
        </p:txBody>
      </p:sp>
    </p:spTree>
    <p:extLst>
      <p:ext uri="{BB962C8B-B14F-4D97-AF65-F5344CB8AC3E}">
        <p14:creationId xmlns:p14="http://schemas.microsoft.com/office/powerpoint/2010/main" val="424871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3CCF3568-BB13-4824-A5C4-E6B81448C9F2}" type="slidenum">
              <a:rPr lang="en-US" sz="1200">
                <a:latin typeface="+mn-lt"/>
              </a:rPr>
              <a:pPr algn="r" fontAlgn="auto">
                <a:spcBef>
                  <a:spcPts val="0"/>
                </a:spcBef>
                <a:spcAft>
                  <a:spcPts val="0"/>
                </a:spcAft>
                <a:defRPr/>
              </a:pPr>
              <a:t>82</a:t>
            </a:fld>
            <a:endParaRPr lang="en-US" sz="1200">
              <a:latin typeface="+mn-lt"/>
            </a:endParaRPr>
          </a:p>
        </p:txBody>
      </p:sp>
    </p:spTree>
    <p:extLst>
      <p:ext uri="{BB962C8B-B14F-4D97-AF65-F5344CB8AC3E}">
        <p14:creationId xmlns:p14="http://schemas.microsoft.com/office/powerpoint/2010/main" val="256717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53E2B040-6297-4C46-8A5D-CA969D76B9F4}" type="slidenum">
              <a:rPr lang="en-US" sz="1200">
                <a:latin typeface="+mn-lt"/>
              </a:rPr>
              <a:pPr algn="r" fontAlgn="auto">
                <a:spcBef>
                  <a:spcPts val="0"/>
                </a:spcBef>
                <a:spcAft>
                  <a:spcPts val="0"/>
                </a:spcAft>
                <a:defRPr/>
              </a:pPr>
              <a:t>91</a:t>
            </a:fld>
            <a:endParaRPr lang="en-US" sz="1200" dirty="0">
              <a:latin typeface="+mn-lt"/>
            </a:endParaRPr>
          </a:p>
        </p:txBody>
      </p:sp>
    </p:spTree>
    <p:extLst>
      <p:ext uri="{BB962C8B-B14F-4D97-AF65-F5344CB8AC3E}">
        <p14:creationId xmlns:p14="http://schemas.microsoft.com/office/powerpoint/2010/main" val="14764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3D829619-C216-4714-9126-FCA07F566192}" type="slidenum">
              <a:rPr lang="en-US" sz="1200">
                <a:latin typeface="+mn-lt"/>
              </a:rPr>
              <a:pPr algn="r" fontAlgn="auto">
                <a:spcBef>
                  <a:spcPts val="0"/>
                </a:spcBef>
                <a:spcAft>
                  <a:spcPts val="0"/>
                </a:spcAft>
                <a:defRPr/>
              </a:pPr>
              <a:t>92</a:t>
            </a:fld>
            <a:endParaRPr lang="en-US" sz="1200">
              <a:latin typeface="+mn-lt"/>
            </a:endParaRPr>
          </a:p>
        </p:txBody>
      </p:sp>
    </p:spTree>
    <p:extLst>
      <p:ext uri="{BB962C8B-B14F-4D97-AF65-F5344CB8AC3E}">
        <p14:creationId xmlns:p14="http://schemas.microsoft.com/office/powerpoint/2010/main" val="233113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4FE0903-09AA-4871-9796-6D143BFFFF6A}" type="datetimeFigureOut">
              <a:rPr lang="en-US"/>
              <a:pPr>
                <a:defRPr/>
              </a:pPr>
              <a:t>11/2/2016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C927E6-578D-4C1E-B755-5CA0228B0A90}" type="slidenum">
              <a:rPr lang="en-US"/>
              <a:pPr>
                <a:defRPr/>
              </a:pPr>
              <a:t>‹#›</a:t>
            </a:fld>
            <a:endParaRPr lang="en-US"/>
          </a:p>
        </p:txBody>
      </p:sp>
    </p:spTree>
    <p:extLst>
      <p:ext uri="{BB962C8B-B14F-4D97-AF65-F5344CB8AC3E}">
        <p14:creationId xmlns:p14="http://schemas.microsoft.com/office/powerpoint/2010/main" val="24884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48BDC5A-2043-4CA7-BB3F-B6816A8BA85B}" type="datetimeFigureOut">
              <a:rPr lang="en-US"/>
              <a:pPr>
                <a:defRPr/>
              </a:pPr>
              <a:t>11/2/2016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611179-8C3D-4A51-A54D-6830C32B9DA6}" type="slidenum">
              <a:rPr lang="en-US"/>
              <a:pPr>
                <a:defRPr/>
              </a:pPr>
              <a:t>‹#›</a:t>
            </a:fld>
            <a:endParaRPr lang="en-US"/>
          </a:p>
        </p:txBody>
      </p:sp>
    </p:spTree>
    <p:extLst>
      <p:ext uri="{BB962C8B-B14F-4D97-AF65-F5344CB8AC3E}">
        <p14:creationId xmlns:p14="http://schemas.microsoft.com/office/powerpoint/2010/main" val="155043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9C0F1CB-748F-4E21-B6F5-91967B450DA7}" type="datetimeFigureOut">
              <a:rPr lang="en-US"/>
              <a:pPr>
                <a:defRPr/>
              </a:pPr>
              <a:t>11/2/2016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7000E7-24D2-4C43-B3D7-0E6D83E68E70}" type="slidenum">
              <a:rPr lang="en-US"/>
              <a:pPr>
                <a:defRPr/>
              </a:pPr>
              <a:t>‹#›</a:t>
            </a:fld>
            <a:endParaRPr lang="en-US"/>
          </a:p>
        </p:txBody>
      </p:sp>
    </p:spTree>
    <p:extLst>
      <p:ext uri="{BB962C8B-B14F-4D97-AF65-F5344CB8AC3E}">
        <p14:creationId xmlns:p14="http://schemas.microsoft.com/office/powerpoint/2010/main" val="98697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D8FFA64-A8C0-4290-9AD7-A93A6A397DCE}" type="datetimeFigureOut">
              <a:rPr lang="en-US"/>
              <a:pPr>
                <a:defRPr/>
              </a:pPr>
              <a:t>11/2/2016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E723AD-0323-463B-9031-57E47437A1D8}" type="slidenum">
              <a:rPr lang="en-US"/>
              <a:pPr>
                <a:defRPr/>
              </a:pPr>
              <a:t>‹#›</a:t>
            </a:fld>
            <a:endParaRPr lang="en-US"/>
          </a:p>
        </p:txBody>
      </p:sp>
    </p:spTree>
    <p:extLst>
      <p:ext uri="{BB962C8B-B14F-4D97-AF65-F5344CB8AC3E}">
        <p14:creationId xmlns:p14="http://schemas.microsoft.com/office/powerpoint/2010/main" val="321860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BBB67B9-D643-46C1-96AA-0F4DEFAB15FE}" type="datetimeFigureOut">
              <a:rPr lang="en-US"/>
              <a:pPr>
                <a:defRPr/>
              </a:pPr>
              <a:t>11/2/2016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F963D6-DE59-43BC-B082-08FAED58878D}" type="slidenum">
              <a:rPr lang="en-US"/>
              <a:pPr>
                <a:defRPr/>
              </a:pPr>
              <a:t>‹#›</a:t>
            </a:fld>
            <a:endParaRPr lang="en-US"/>
          </a:p>
        </p:txBody>
      </p:sp>
    </p:spTree>
    <p:extLst>
      <p:ext uri="{BB962C8B-B14F-4D97-AF65-F5344CB8AC3E}">
        <p14:creationId xmlns:p14="http://schemas.microsoft.com/office/powerpoint/2010/main" val="29092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4E63350-47B4-4C78-8989-D5C89CAA6989}" type="datetimeFigureOut">
              <a:rPr lang="en-US"/>
              <a:pPr>
                <a:defRPr/>
              </a:pPr>
              <a:t>11/2/2016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E8740-94A6-4DC4-85B4-15AB1AB09793}" type="slidenum">
              <a:rPr lang="en-US"/>
              <a:pPr>
                <a:defRPr/>
              </a:pPr>
              <a:t>‹#›</a:t>
            </a:fld>
            <a:endParaRPr lang="en-US"/>
          </a:p>
        </p:txBody>
      </p:sp>
    </p:spTree>
    <p:extLst>
      <p:ext uri="{BB962C8B-B14F-4D97-AF65-F5344CB8AC3E}">
        <p14:creationId xmlns:p14="http://schemas.microsoft.com/office/powerpoint/2010/main" val="388159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B361B563-9ECD-4220-BF17-EBF9A1BCAB0F}" type="datetimeFigureOut">
              <a:rPr lang="en-US"/>
              <a:pPr>
                <a:defRPr/>
              </a:pPr>
              <a:t>11/2/2016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68D2F5B-F8D3-476E-8F45-AC6C8F98455D}" type="slidenum">
              <a:rPr lang="en-US"/>
              <a:pPr>
                <a:defRPr/>
              </a:pPr>
              <a:t>‹#›</a:t>
            </a:fld>
            <a:endParaRPr lang="en-US"/>
          </a:p>
        </p:txBody>
      </p:sp>
    </p:spTree>
    <p:extLst>
      <p:ext uri="{BB962C8B-B14F-4D97-AF65-F5344CB8AC3E}">
        <p14:creationId xmlns:p14="http://schemas.microsoft.com/office/powerpoint/2010/main" val="158564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D8A532E5-384E-44F4-B633-DD69B4B713F3}" type="datetimeFigureOut">
              <a:rPr lang="en-US"/>
              <a:pPr>
                <a:defRPr/>
              </a:pPr>
              <a:t>11/2/2016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E8C6764-2F85-4F18-9DBF-DFDA70D09B01}" type="slidenum">
              <a:rPr lang="en-US"/>
              <a:pPr>
                <a:defRPr/>
              </a:pPr>
              <a:t>‹#›</a:t>
            </a:fld>
            <a:endParaRPr lang="en-US"/>
          </a:p>
        </p:txBody>
      </p:sp>
    </p:spTree>
    <p:extLst>
      <p:ext uri="{BB962C8B-B14F-4D97-AF65-F5344CB8AC3E}">
        <p14:creationId xmlns:p14="http://schemas.microsoft.com/office/powerpoint/2010/main" val="130657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1CA26B3-C231-47C3-BF45-A87669159D35}" type="datetimeFigureOut">
              <a:rPr lang="en-US"/>
              <a:pPr>
                <a:defRPr/>
              </a:pPr>
              <a:t>11/2/2016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B8E8BA79-9EBE-4407-9845-9B6F9B8B3D40}" type="slidenum">
              <a:rPr lang="en-US"/>
              <a:pPr>
                <a:defRPr/>
              </a:pPr>
              <a:t>‹#›</a:t>
            </a:fld>
            <a:endParaRPr lang="en-US"/>
          </a:p>
        </p:txBody>
      </p:sp>
    </p:spTree>
    <p:extLst>
      <p:ext uri="{BB962C8B-B14F-4D97-AF65-F5344CB8AC3E}">
        <p14:creationId xmlns:p14="http://schemas.microsoft.com/office/powerpoint/2010/main" val="34396702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7A6AA97-E507-4E3C-87A0-E9052B2A00F3}" type="datetimeFigureOut">
              <a:rPr lang="en-US"/>
              <a:pPr>
                <a:defRPr/>
              </a:pPr>
              <a:t>11/2/2016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A2C601-BF0D-4842-BBBB-10234E8F5BBE}" type="slidenum">
              <a:rPr lang="en-US"/>
              <a:pPr>
                <a:defRPr/>
              </a:pPr>
              <a:t>‹#›</a:t>
            </a:fld>
            <a:endParaRPr lang="en-US"/>
          </a:p>
        </p:txBody>
      </p:sp>
    </p:spTree>
    <p:extLst>
      <p:ext uri="{BB962C8B-B14F-4D97-AF65-F5344CB8AC3E}">
        <p14:creationId xmlns:p14="http://schemas.microsoft.com/office/powerpoint/2010/main" val="2257055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6B7FB7B-7153-4A24-8EF7-21CE399B2005}" type="datetimeFigureOut">
              <a:rPr lang="en-US"/>
              <a:pPr>
                <a:defRPr/>
              </a:pPr>
              <a:t>11/2/2016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D872CC1-AE36-4B25-8EF4-B0BF5444E032}" type="slidenum">
              <a:rPr lang="en-US"/>
              <a:pPr>
                <a:defRPr/>
              </a:pPr>
              <a:t>‹#›</a:t>
            </a:fld>
            <a:endParaRPr lang="en-US"/>
          </a:p>
        </p:txBody>
      </p:sp>
    </p:spTree>
    <p:extLst>
      <p:ext uri="{BB962C8B-B14F-4D97-AF65-F5344CB8AC3E}">
        <p14:creationId xmlns:p14="http://schemas.microsoft.com/office/powerpoint/2010/main" val="23672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fld id="{1E7C9F5A-0EF9-4AA1-80DD-1215F3762CBA}" type="datetimeFigureOut">
              <a:rPr lang="en-US"/>
              <a:pPr>
                <a:defRPr/>
              </a:pPr>
              <a:t>11/2/2016</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35C1158-C5D3-4FBB-B0D8-220AE59116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www.codinghorror.com/blog/2007/09/gigabyte-decimal-vs-binary.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www.cnn.com/TECH/space/9909/30/mars.metric.02/"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smtClean="0"/>
              <a:t> </a:t>
            </a:r>
            <a:r>
              <a:rPr lang="en-US" sz="1400" dirty="0"/>
              <a:t>Clark Elliott</a:t>
            </a:r>
          </a:p>
        </p:txBody>
      </p:sp>
      <p:sp>
        <p:nvSpPr>
          <p:cNvPr id="36867" name="Rectangle 2"/>
          <p:cNvSpPr>
            <a:spLocks noGrp="1" noChangeArrowheads="1"/>
          </p:cNvSpPr>
          <p:nvPr>
            <p:ph type="title" idx="4294967295"/>
          </p:nvPr>
        </p:nvSpPr>
        <p:spPr/>
        <p:txBody>
          <a:bodyPr/>
          <a:lstStyle/>
          <a:p>
            <a:pPr eaLnBrk="1" hangingPunct="1"/>
            <a:r>
              <a:rPr lang="en-US" sz="4000" dirty="0" smtClean="0"/>
              <a:t>DHCP, NAT, Mobile IP, Bluetooth, </a:t>
            </a:r>
            <a:r>
              <a:rPr lang="en-US" sz="4000" dirty="0" err="1" smtClean="0"/>
              <a:t>Ipsec</a:t>
            </a:r>
            <a:r>
              <a:rPr lang="en-US" sz="4000" dirty="0" smtClean="0"/>
              <a:t>, ATM</a:t>
            </a:r>
          </a:p>
        </p:txBody>
      </p:sp>
      <p:sp>
        <p:nvSpPr>
          <p:cNvPr id="36868" name="Rectangle 3"/>
          <p:cNvSpPr>
            <a:spLocks noGrp="1" noChangeArrowheads="1"/>
          </p:cNvSpPr>
          <p:nvPr>
            <p:ph type="body" idx="4294967295"/>
          </p:nvPr>
        </p:nvSpPr>
        <p:spPr>
          <a:xfrm>
            <a:off x="457200" y="1600200"/>
            <a:ext cx="8382000" cy="5257800"/>
          </a:xfrm>
        </p:spPr>
        <p:txBody>
          <a:bodyPr/>
          <a:lstStyle/>
          <a:p>
            <a:pPr marL="0" indent="0" algn="ctr" eaLnBrk="1" hangingPunct="1">
              <a:buNone/>
            </a:pPr>
            <a:endParaRPr lang="en-US" dirty="0" smtClean="0"/>
          </a:p>
          <a:p>
            <a:pPr marL="0" indent="0" algn="ctr" eaLnBrk="1" hangingPunct="1">
              <a:buNone/>
            </a:pPr>
            <a:r>
              <a:rPr lang="en-US" dirty="0" smtClean="0"/>
              <a:t>Clark Elliott</a:t>
            </a:r>
          </a:p>
          <a:p>
            <a:pPr marL="0" indent="0" algn="ctr" eaLnBrk="1" hangingPunct="1">
              <a:buNone/>
            </a:pPr>
            <a:r>
              <a:rPr lang="en-US" sz="2400" dirty="0" smtClean="0"/>
              <a:t>Notes on</a:t>
            </a:r>
          </a:p>
          <a:p>
            <a:pPr marL="0" indent="0" algn="ctr" eaLnBrk="1" hangingPunct="1">
              <a:buNone/>
            </a:pPr>
            <a:r>
              <a:rPr lang="en-US" sz="2400" dirty="0" smtClean="0"/>
              <a:t>Dynamic Host Configuration Protocol</a:t>
            </a:r>
          </a:p>
          <a:p>
            <a:pPr marL="0" indent="0" algn="ctr" eaLnBrk="1" hangingPunct="1">
              <a:buNone/>
            </a:pPr>
            <a:r>
              <a:rPr lang="en-US" sz="2400" dirty="0" smtClean="0"/>
              <a:t>Network Address Translation</a:t>
            </a:r>
          </a:p>
          <a:p>
            <a:pPr marL="0" indent="0" algn="ctr" eaLnBrk="1" hangingPunct="1">
              <a:buNone/>
            </a:pPr>
            <a:r>
              <a:rPr lang="en-US" sz="2400" dirty="0" smtClean="0"/>
              <a:t>Etc.</a:t>
            </a:r>
          </a:p>
          <a:p>
            <a:pPr marL="0" indent="0" algn="ctr" eaLnBrk="1" hangingPunct="1">
              <a:buNone/>
            </a:pPr>
            <a:r>
              <a:rPr lang="en-US" sz="2400" dirty="0" smtClean="0"/>
              <a:t>From </a:t>
            </a:r>
            <a:r>
              <a:rPr lang="en-US" sz="2400" dirty="0" err="1" smtClean="0"/>
              <a:t>Coulouris</a:t>
            </a:r>
            <a:r>
              <a:rPr lang="en-US" sz="2400" dirty="0" smtClean="0"/>
              <a:t>, </a:t>
            </a:r>
            <a:r>
              <a:rPr lang="en-US" sz="2400" dirty="0" err="1" smtClean="0"/>
              <a:t>Dolimore</a:t>
            </a:r>
            <a:r>
              <a:rPr lang="en-US" sz="2400" dirty="0" smtClean="0"/>
              <a:t>, </a:t>
            </a:r>
            <a:r>
              <a:rPr lang="en-US" sz="2400" dirty="0" err="1" smtClean="0"/>
              <a:t>Kindberg</a:t>
            </a:r>
            <a:r>
              <a:rPr lang="en-US" sz="2400" dirty="0" smtClean="0"/>
              <a:t>, and CDE</a:t>
            </a:r>
          </a:p>
        </p:txBody>
      </p:sp>
    </p:spTree>
    <p:extLst>
      <p:ext uri="{BB962C8B-B14F-4D97-AF65-F5344CB8AC3E}">
        <p14:creationId xmlns:p14="http://schemas.microsoft.com/office/powerpoint/2010/main" val="2291561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65539" name="Rectangle 2"/>
          <p:cNvSpPr>
            <a:spLocks noGrp="1" noChangeArrowheads="1"/>
          </p:cNvSpPr>
          <p:nvPr>
            <p:ph type="title" idx="4294967295"/>
          </p:nvPr>
        </p:nvSpPr>
        <p:spPr/>
        <p:txBody>
          <a:bodyPr/>
          <a:lstStyle/>
          <a:p>
            <a:pPr eaLnBrk="1" hangingPunct="1"/>
            <a:r>
              <a:rPr lang="en-US" sz="3600" dirty="0" smtClean="0">
                <a:solidFill>
                  <a:schemeClr val="tx1"/>
                </a:solidFill>
              </a:rPr>
              <a:t>How NAT works…</a:t>
            </a:r>
          </a:p>
        </p:txBody>
      </p:sp>
      <p:sp>
        <p:nvSpPr>
          <p:cNvPr id="65540" name="Rectangle 3"/>
          <p:cNvSpPr>
            <a:spLocks noGrp="1" noChangeArrowheads="1"/>
          </p:cNvSpPr>
          <p:nvPr>
            <p:ph type="body" idx="4294967295"/>
          </p:nvPr>
        </p:nvSpPr>
        <p:spPr/>
        <p:txBody>
          <a:bodyPr/>
          <a:lstStyle/>
          <a:p>
            <a:pPr eaLnBrk="1" hangingPunct="1">
              <a:lnSpc>
                <a:spcPct val="90000"/>
              </a:lnSpc>
            </a:pPr>
            <a:r>
              <a:rPr lang="en-US" dirty="0" smtClean="0"/>
              <a:t>Local host (</a:t>
            </a:r>
            <a:r>
              <a:rPr lang="en-US" dirty="0" err="1" smtClean="0"/>
              <a:t>lhost</a:t>
            </a:r>
            <a:r>
              <a:rPr lang="en-US" dirty="0" smtClean="0"/>
              <a:t>) sends request packet to internet via the NAT-enabled router</a:t>
            </a:r>
          </a:p>
          <a:p>
            <a:pPr eaLnBrk="1" hangingPunct="1">
              <a:lnSpc>
                <a:spcPct val="90000"/>
              </a:lnSpc>
            </a:pPr>
            <a:r>
              <a:rPr lang="en-US" dirty="0" smtClean="0"/>
              <a:t>Router saves the request  IP/port in table</a:t>
            </a:r>
          </a:p>
          <a:p>
            <a:pPr eaLnBrk="1" hangingPunct="1">
              <a:lnSpc>
                <a:spcPct val="90000"/>
              </a:lnSpc>
            </a:pPr>
            <a:r>
              <a:rPr lang="en-US" dirty="0" smtClean="0"/>
              <a:t>Replaces the IP/Port with </a:t>
            </a:r>
            <a:r>
              <a:rPr lang="en-US" i="1" dirty="0" smtClean="0"/>
              <a:t>router’s IP address </a:t>
            </a:r>
            <a:r>
              <a:rPr lang="en-US" dirty="0" smtClean="0"/>
              <a:t>and a </a:t>
            </a:r>
            <a:r>
              <a:rPr lang="en-US" i="1" dirty="0" smtClean="0"/>
              <a:t>virtual port </a:t>
            </a:r>
            <a:r>
              <a:rPr lang="en-US" dirty="0" smtClean="0"/>
              <a:t>that indexes the entry in the table.</a:t>
            </a:r>
          </a:p>
          <a:p>
            <a:pPr eaLnBrk="1" hangingPunct="1">
              <a:lnSpc>
                <a:spcPct val="90000"/>
              </a:lnSpc>
            </a:pPr>
            <a:r>
              <a:rPr lang="en-US" dirty="0" smtClean="0"/>
              <a:t>Sends to destination server with router IP/virtual port</a:t>
            </a:r>
          </a:p>
        </p:txBody>
      </p:sp>
    </p:spTree>
    <p:extLst>
      <p:ext uri="{BB962C8B-B14F-4D97-AF65-F5344CB8AC3E}">
        <p14:creationId xmlns:p14="http://schemas.microsoft.com/office/powerpoint/2010/main" val="1122477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65539" name="Rectangle 2"/>
          <p:cNvSpPr>
            <a:spLocks noGrp="1" noChangeArrowheads="1"/>
          </p:cNvSpPr>
          <p:nvPr>
            <p:ph type="title" idx="4294967295"/>
          </p:nvPr>
        </p:nvSpPr>
        <p:spPr/>
        <p:txBody>
          <a:bodyPr/>
          <a:lstStyle/>
          <a:p>
            <a:pPr eaLnBrk="1" hangingPunct="1"/>
            <a:endParaRPr lang="en-US" sz="3600" dirty="0" smtClean="0">
              <a:solidFill>
                <a:srgbClr val="FF0066"/>
              </a:solidFill>
            </a:endParaRPr>
          </a:p>
        </p:txBody>
      </p:sp>
      <p:sp>
        <p:nvSpPr>
          <p:cNvPr id="65540" name="Rectangle 3"/>
          <p:cNvSpPr>
            <a:spLocks noGrp="1" noChangeArrowheads="1"/>
          </p:cNvSpPr>
          <p:nvPr>
            <p:ph type="body" idx="4294967295"/>
          </p:nvPr>
        </p:nvSpPr>
        <p:spPr>
          <a:xfrm>
            <a:off x="457200" y="1219200"/>
            <a:ext cx="8229600" cy="4525963"/>
          </a:xfrm>
        </p:spPr>
        <p:txBody>
          <a:bodyPr/>
          <a:lstStyle/>
          <a:p>
            <a:pPr eaLnBrk="1" hangingPunct="1">
              <a:lnSpc>
                <a:spcPct val="90000"/>
              </a:lnSpc>
            </a:pPr>
            <a:r>
              <a:rPr lang="en-US" dirty="0" smtClean="0"/>
              <a:t>When the server replies, it uses the router IP/virtual port</a:t>
            </a:r>
          </a:p>
          <a:p>
            <a:pPr eaLnBrk="1" hangingPunct="1">
              <a:lnSpc>
                <a:spcPct val="90000"/>
              </a:lnSpc>
            </a:pPr>
            <a:r>
              <a:rPr lang="en-US" dirty="0" smtClean="0"/>
              <a:t>The router receives the reply, uses the (virtual) port for table lookup, replaces router IP/virtual port with the local IP and port of </a:t>
            </a:r>
            <a:r>
              <a:rPr lang="en-US" dirty="0" err="1" smtClean="0"/>
              <a:t>lhost</a:t>
            </a:r>
            <a:r>
              <a:rPr lang="en-US" dirty="0" smtClean="0"/>
              <a:t>. </a:t>
            </a:r>
          </a:p>
          <a:p>
            <a:pPr eaLnBrk="1" hangingPunct="1">
              <a:lnSpc>
                <a:spcPct val="90000"/>
              </a:lnSpc>
            </a:pPr>
            <a:r>
              <a:rPr lang="en-US" dirty="0" smtClean="0"/>
              <a:t>Sends to </a:t>
            </a:r>
            <a:r>
              <a:rPr lang="en-US" dirty="0" err="1" smtClean="0"/>
              <a:t>ethernet</a:t>
            </a:r>
            <a:endParaRPr lang="en-US" dirty="0"/>
          </a:p>
          <a:p>
            <a:pPr eaLnBrk="1" hangingPunct="1">
              <a:lnSpc>
                <a:spcPct val="90000"/>
              </a:lnSpc>
            </a:pPr>
            <a:r>
              <a:rPr lang="en-US" dirty="0" smtClean="0"/>
              <a:t>Original sender retrieves from the local network.</a:t>
            </a:r>
          </a:p>
          <a:p>
            <a:pPr eaLnBrk="1" hangingPunct="1">
              <a:lnSpc>
                <a:spcPct val="90000"/>
              </a:lnSpc>
            </a:pPr>
            <a:r>
              <a:rPr lang="en-US" dirty="0" smtClean="0"/>
              <a:t>Keep entries for a while, then discard</a:t>
            </a:r>
          </a:p>
        </p:txBody>
      </p:sp>
    </p:spTree>
    <p:extLst>
      <p:ext uri="{BB962C8B-B14F-4D97-AF65-F5344CB8AC3E}">
        <p14:creationId xmlns:p14="http://schemas.microsoft.com/office/powerpoint/2010/main" val="369741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66563" name="Rectangle 2"/>
          <p:cNvSpPr>
            <a:spLocks noGrp="1" noChangeArrowheads="1"/>
          </p:cNvSpPr>
          <p:nvPr>
            <p:ph type="title" idx="4294967295"/>
          </p:nvPr>
        </p:nvSpPr>
        <p:spPr/>
        <p:txBody>
          <a:bodyPr/>
          <a:lstStyle/>
          <a:p>
            <a:pPr eaLnBrk="1" hangingPunct="1"/>
            <a:r>
              <a:rPr lang="en-US" sz="3600" dirty="0" smtClean="0">
                <a:solidFill>
                  <a:schemeClr val="tx1"/>
                </a:solidFill>
              </a:rPr>
              <a:t>Servers on NAT</a:t>
            </a:r>
          </a:p>
        </p:txBody>
      </p:sp>
      <p:sp>
        <p:nvSpPr>
          <p:cNvPr id="66564" name="Rectangle 3"/>
          <p:cNvSpPr>
            <a:spLocks noGrp="1" noChangeArrowheads="1"/>
          </p:cNvSpPr>
          <p:nvPr>
            <p:ph type="body" idx="4294967295"/>
          </p:nvPr>
        </p:nvSpPr>
        <p:spPr/>
        <p:txBody>
          <a:bodyPr/>
          <a:lstStyle/>
          <a:p>
            <a:pPr eaLnBrk="1" hangingPunct="1">
              <a:lnSpc>
                <a:spcPct val="90000"/>
              </a:lnSpc>
            </a:pPr>
            <a:r>
              <a:rPr lang="en-US" dirty="0" smtClean="0"/>
              <a:t>With many ISPs the router IP changes, so have to have a forwarding site to translate domain name, and wait for propagation.</a:t>
            </a:r>
          </a:p>
          <a:p>
            <a:pPr eaLnBrk="1" hangingPunct="1">
              <a:lnSpc>
                <a:spcPct val="90000"/>
              </a:lnSpc>
            </a:pPr>
            <a:r>
              <a:rPr lang="en-US" dirty="0" smtClean="0"/>
              <a:t>External clients use IP of router (or domain name pointing to it), and a specific port.</a:t>
            </a:r>
          </a:p>
          <a:p>
            <a:pPr eaLnBrk="1" hangingPunct="1">
              <a:lnSpc>
                <a:spcPct val="90000"/>
              </a:lnSpc>
            </a:pPr>
            <a:r>
              <a:rPr lang="en-US" dirty="0" smtClean="0"/>
              <a:t>Router forwards all incoming traffic for that port to </a:t>
            </a:r>
            <a:r>
              <a:rPr lang="en-US" dirty="0" smtClean="0"/>
              <a:t>the </a:t>
            </a:r>
            <a:r>
              <a:rPr lang="en-US" dirty="0" err="1" smtClean="0"/>
              <a:t>lhost</a:t>
            </a:r>
            <a:r>
              <a:rPr lang="en-US" dirty="0" smtClean="0"/>
              <a:t> </a:t>
            </a:r>
            <a:r>
              <a:rPr lang="en-US" dirty="0" smtClean="0"/>
              <a:t>at some manually assigned port.</a:t>
            </a:r>
          </a:p>
          <a:p>
            <a:pPr eaLnBrk="1" hangingPunct="1">
              <a:lnSpc>
                <a:spcPct val="90000"/>
              </a:lnSpc>
            </a:pPr>
            <a:r>
              <a:rPr lang="en-US" dirty="0" err="1" smtClean="0"/>
              <a:t>Lhost</a:t>
            </a:r>
            <a:r>
              <a:rPr lang="en-US" dirty="0" smtClean="0"/>
              <a:t> servers cannot use </a:t>
            </a:r>
            <a:r>
              <a:rPr lang="en-US" dirty="0" smtClean="0"/>
              <a:t>relative DHCP</a:t>
            </a:r>
            <a:endParaRPr lang="en-US" dirty="0" smtClean="0"/>
          </a:p>
        </p:txBody>
      </p:sp>
    </p:spTree>
    <p:extLst>
      <p:ext uri="{BB962C8B-B14F-4D97-AF65-F5344CB8AC3E}">
        <p14:creationId xmlns:p14="http://schemas.microsoft.com/office/powerpoint/2010/main" val="159868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68611" name="Rectangle 2"/>
          <p:cNvSpPr>
            <a:spLocks noGrp="1" noChangeArrowheads="1"/>
          </p:cNvSpPr>
          <p:nvPr>
            <p:ph type="title" idx="4294967295"/>
          </p:nvPr>
        </p:nvSpPr>
        <p:spPr/>
        <p:txBody>
          <a:bodyPr/>
          <a:lstStyle/>
          <a:p>
            <a:pPr eaLnBrk="1" hangingPunct="1"/>
            <a:r>
              <a:rPr lang="en-US" sz="3600" dirty="0" smtClean="0">
                <a:solidFill>
                  <a:schemeClr val="tx1"/>
                </a:solidFill>
              </a:rPr>
              <a:t>Servers on  your laptop</a:t>
            </a:r>
          </a:p>
        </p:txBody>
      </p:sp>
      <p:sp>
        <p:nvSpPr>
          <p:cNvPr id="68612" name="Rectangle 3"/>
          <p:cNvSpPr>
            <a:spLocks noGrp="1" noChangeArrowheads="1"/>
          </p:cNvSpPr>
          <p:nvPr>
            <p:ph type="body" idx="4294967295"/>
          </p:nvPr>
        </p:nvSpPr>
        <p:spPr/>
        <p:txBody>
          <a:bodyPr/>
          <a:lstStyle/>
          <a:p>
            <a:pPr eaLnBrk="1" hangingPunct="1">
              <a:lnSpc>
                <a:spcPct val="80000"/>
              </a:lnSpc>
            </a:pPr>
            <a:r>
              <a:rPr lang="en-US" sz="2800" dirty="0" smtClean="0"/>
              <a:t>When you take your laptop to a new location it discovers the local subnet and gets a local IP address from DHCP.</a:t>
            </a:r>
          </a:p>
          <a:p>
            <a:pPr eaLnBrk="1" hangingPunct="1">
              <a:lnSpc>
                <a:spcPct val="80000"/>
              </a:lnSpc>
            </a:pPr>
            <a:r>
              <a:rPr lang="en-US" sz="2800" dirty="0" smtClean="0"/>
              <a:t>Your laptop can now act as a client.</a:t>
            </a:r>
          </a:p>
          <a:p>
            <a:pPr eaLnBrk="1" hangingPunct="1">
              <a:lnSpc>
                <a:spcPct val="80000"/>
              </a:lnSpc>
            </a:pPr>
            <a:r>
              <a:rPr lang="en-US" sz="2800" dirty="0" smtClean="0"/>
              <a:t>Legacy service conversations with servers on your laptop can no longer find you.</a:t>
            </a:r>
          </a:p>
          <a:p>
            <a:pPr eaLnBrk="1" hangingPunct="1">
              <a:lnSpc>
                <a:spcPct val="80000"/>
              </a:lnSpc>
            </a:pPr>
            <a:r>
              <a:rPr lang="en-US" sz="2800" dirty="0" smtClean="0"/>
              <a:t>Address forwarding software can work around this, though with some drawbacks.</a:t>
            </a:r>
          </a:p>
        </p:txBody>
      </p:sp>
    </p:spTree>
    <p:extLst>
      <p:ext uri="{BB962C8B-B14F-4D97-AF65-F5344CB8AC3E}">
        <p14:creationId xmlns:p14="http://schemas.microsoft.com/office/powerpoint/2010/main" val="240238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32771" name="Rectangle 2"/>
          <p:cNvSpPr>
            <a:spLocks noGrp="1" noChangeArrowheads="1"/>
          </p:cNvSpPr>
          <p:nvPr>
            <p:ph type="title"/>
          </p:nvPr>
        </p:nvSpPr>
        <p:spPr/>
        <p:txBody>
          <a:bodyPr/>
          <a:lstStyle/>
          <a:p>
            <a:pPr eaLnBrk="1" hangingPunct="1"/>
            <a:r>
              <a:rPr lang="en-US" sz="3600" dirty="0" smtClean="0">
                <a:solidFill>
                  <a:schemeClr val="tx1"/>
                </a:solidFill>
              </a:rPr>
              <a:t>Mobile IP</a:t>
            </a:r>
          </a:p>
        </p:txBody>
      </p:sp>
      <p:sp>
        <p:nvSpPr>
          <p:cNvPr id="32772" name="Rectangle 3"/>
          <p:cNvSpPr>
            <a:spLocks noGrp="1" noChangeArrowheads="1"/>
          </p:cNvSpPr>
          <p:nvPr>
            <p:ph type="body" idx="1"/>
          </p:nvPr>
        </p:nvSpPr>
        <p:spPr/>
        <p:txBody>
          <a:bodyPr/>
          <a:lstStyle/>
          <a:p>
            <a:pPr eaLnBrk="1" hangingPunct="1"/>
            <a:r>
              <a:rPr lang="en-US" sz="2400" smtClean="0"/>
              <a:t>If server push is required, or others are using local resources that are mobile, then DHCP will not work</a:t>
            </a:r>
          </a:p>
          <a:p>
            <a:pPr eaLnBrk="1" hangingPunct="1"/>
            <a:r>
              <a:rPr lang="en-US" sz="2400" smtClean="0"/>
              <a:t>IP address are subnet-based, for routing purposes, geographically fixed.</a:t>
            </a:r>
          </a:p>
          <a:p>
            <a:pPr eaLnBrk="1" hangingPunct="1"/>
            <a:r>
              <a:rPr lang="en-US" sz="2400" smtClean="0"/>
              <a:t>Mobile IP uses home agent (HA) and foreign agent (FA).</a:t>
            </a:r>
          </a:p>
          <a:p>
            <a:pPr eaLnBrk="1" hangingPunct="1"/>
            <a:r>
              <a:rPr lang="en-US" sz="2400" smtClean="0"/>
              <a:t>HA acts as a proxy to reroute all packets through a tunnel.</a:t>
            </a:r>
          </a:p>
          <a:p>
            <a:pPr eaLnBrk="1" hangingPunct="1"/>
            <a:r>
              <a:rPr lang="en-US" sz="2400" smtClean="0"/>
              <a:t>Mobile-IP-enabled senders can communicate directly thereafter</a:t>
            </a:r>
          </a:p>
        </p:txBody>
      </p:sp>
    </p:spTree>
    <p:extLst>
      <p:ext uri="{BB962C8B-B14F-4D97-AF65-F5344CB8AC3E}">
        <p14:creationId xmlns:p14="http://schemas.microsoft.com/office/powerpoint/2010/main" val="3039431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68611" name="Rectangle 2"/>
          <p:cNvSpPr>
            <a:spLocks noGrp="1" noChangeArrowheads="1"/>
          </p:cNvSpPr>
          <p:nvPr>
            <p:ph type="title" idx="4294967295"/>
          </p:nvPr>
        </p:nvSpPr>
        <p:spPr/>
        <p:txBody>
          <a:bodyPr/>
          <a:lstStyle/>
          <a:p>
            <a:pPr eaLnBrk="1" hangingPunct="1"/>
            <a:r>
              <a:rPr lang="en-US" altLang="en-US" sz="3600" smtClean="0">
                <a:solidFill>
                  <a:srgbClr val="FF0066"/>
                </a:solidFill>
              </a:rPr>
              <a:t>Your laptop</a:t>
            </a:r>
          </a:p>
        </p:txBody>
      </p:sp>
      <p:sp>
        <p:nvSpPr>
          <p:cNvPr id="68612" name="Rectangle 3"/>
          <p:cNvSpPr>
            <a:spLocks noGrp="1" noChangeArrowheads="1"/>
          </p:cNvSpPr>
          <p:nvPr>
            <p:ph type="body" idx="4294967295"/>
          </p:nvPr>
        </p:nvSpPr>
        <p:spPr/>
        <p:txBody>
          <a:bodyPr/>
          <a:lstStyle/>
          <a:p>
            <a:pPr eaLnBrk="1" hangingPunct="1">
              <a:lnSpc>
                <a:spcPct val="80000"/>
              </a:lnSpc>
            </a:pPr>
            <a:r>
              <a:rPr lang="en-US" altLang="en-US" sz="2800" smtClean="0"/>
              <a:t>When you take your laptop to a new location it discovers the local subnet and gets a local IP address from DHCP.</a:t>
            </a:r>
          </a:p>
          <a:p>
            <a:pPr eaLnBrk="1" hangingPunct="1">
              <a:lnSpc>
                <a:spcPct val="80000"/>
              </a:lnSpc>
            </a:pPr>
            <a:r>
              <a:rPr lang="en-US" altLang="en-US" sz="2800" smtClean="0"/>
              <a:t>Your laptop can now act as a client.</a:t>
            </a:r>
          </a:p>
          <a:p>
            <a:pPr eaLnBrk="1" hangingPunct="1">
              <a:lnSpc>
                <a:spcPct val="80000"/>
              </a:lnSpc>
            </a:pPr>
            <a:r>
              <a:rPr lang="en-US" altLang="en-US" sz="2800" smtClean="0"/>
              <a:t>Legacy service conversations with servers on your laptop can no longer find you.</a:t>
            </a:r>
          </a:p>
          <a:p>
            <a:pPr eaLnBrk="1" hangingPunct="1">
              <a:lnSpc>
                <a:spcPct val="80000"/>
              </a:lnSpc>
            </a:pPr>
            <a:r>
              <a:rPr lang="en-US" altLang="en-US" sz="2800" smtClean="0"/>
              <a:t>Address forwarding software can work around this but either low efficiency (every packet is forwarded) or both sides have to know to dynamically update the service address after initial handshaking.</a:t>
            </a:r>
          </a:p>
        </p:txBody>
      </p:sp>
    </p:spTree>
    <p:extLst>
      <p:ext uri="{BB962C8B-B14F-4D97-AF65-F5344CB8AC3E}">
        <p14:creationId xmlns:p14="http://schemas.microsoft.com/office/powerpoint/2010/main" val="347668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69635" name="Rectangle 2"/>
          <p:cNvSpPr>
            <a:spLocks noGrp="1" noChangeArrowheads="1"/>
          </p:cNvSpPr>
          <p:nvPr>
            <p:ph type="title" idx="4294967295"/>
          </p:nvPr>
        </p:nvSpPr>
        <p:spPr/>
        <p:txBody>
          <a:bodyPr/>
          <a:lstStyle/>
          <a:p>
            <a:pPr eaLnBrk="1" hangingPunct="1"/>
            <a:r>
              <a:rPr lang="en-US" altLang="en-US" sz="3600" smtClean="0">
                <a:solidFill>
                  <a:srgbClr val="FF0066"/>
                </a:solidFill>
              </a:rPr>
              <a:t>Home agents and Foreign Agents</a:t>
            </a:r>
          </a:p>
        </p:txBody>
      </p:sp>
      <p:sp>
        <p:nvSpPr>
          <p:cNvPr id="69636" name="Rectangle 3"/>
          <p:cNvSpPr>
            <a:spLocks noGrp="1" noChangeArrowheads="1"/>
          </p:cNvSpPr>
          <p:nvPr>
            <p:ph type="body" idx="4294967295"/>
          </p:nvPr>
        </p:nvSpPr>
        <p:spPr/>
        <p:txBody>
          <a:bodyPr/>
          <a:lstStyle/>
          <a:p>
            <a:pPr eaLnBrk="1" hangingPunct="1">
              <a:lnSpc>
                <a:spcPct val="80000"/>
              </a:lnSpc>
            </a:pPr>
            <a:r>
              <a:rPr lang="en-US" altLang="en-US" sz="2400" smtClean="0"/>
              <a:t>Run at home host, and foreign host</a:t>
            </a:r>
          </a:p>
          <a:p>
            <a:pPr eaLnBrk="1" hangingPunct="1">
              <a:lnSpc>
                <a:spcPct val="80000"/>
              </a:lnSpc>
            </a:pPr>
            <a:r>
              <a:rPr lang="en-US" altLang="en-US" sz="2400" smtClean="0"/>
              <a:t>HA must  have up-to-date knowledge of the IP location of mobile host (mhost).</a:t>
            </a:r>
          </a:p>
          <a:p>
            <a:pPr eaLnBrk="1" hangingPunct="1">
              <a:lnSpc>
                <a:spcPct val="80000"/>
              </a:lnSpc>
            </a:pPr>
            <a:r>
              <a:rPr lang="en-US" altLang="en-US" sz="2400" smtClean="0"/>
              <a:t>HA tells local routers to get rid of cached records of mhost.</a:t>
            </a:r>
          </a:p>
          <a:p>
            <a:pPr eaLnBrk="1" hangingPunct="1">
              <a:lnSpc>
                <a:spcPct val="80000"/>
              </a:lnSpc>
            </a:pPr>
            <a:r>
              <a:rPr lang="en-US" altLang="en-US" sz="2400" smtClean="0"/>
              <a:t>HA uses ARP (Address Request Protocol) to accept packets as a proxy for mhost.</a:t>
            </a:r>
          </a:p>
          <a:p>
            <a:pPr eaLnBrk="1" hangingPunct="1">
              <a:lnSpc>
                <a:spcPct val="80000"/>
              </a:lnSpc>
            </a:pPr>
            <a:r>
              <a:rPr lang="en-US" altLang="en-US" sz="2400" smtClean="0"/>
              <a:t>Mhost works with FA to inform HA of where it is.</a:t>
            </a:r>
          </a:p>
          <a:p>
            <a:pPr eaLnBrk="1" hangingPunct="1">
              <a:lnSpc>
                <a:spcPct val="80000"/>
              </a:lnSpc>
            </a:pPr>
            <a:r>
              <a:rPr lang="en-US" altLang="en-US" sz="2400" smtClean="0"/>
              <a:t>HA forwards packets wrapped in Mobile-IP packets.</a:t>
            </a:r>
          </a:p>
          <a:p>
            <a:pPr eaLnBrk="1" hangingPunct="1">
              <a:lnSpc>
                <a:spcPct val="80000"/>
              </a:lnSpc>
            </a:pPr>
            <a:r>
              <a:rPr lang="en-US" altLang="en-US" sz="2400" smtClean="0"/>
              <a:t>FA passes to Mhost.</a:t>
            </a:r>
          </a:p>
          <a:p>
            <a:pPr eaLnBrk="1" hangingPunct="1">
              <a:lnSpc>
                <a:spcPct val="80000"/>
              </a:lnSpc>
            </a:pPr>
            <a:r>
              <a:rPr lang="en-US" altLang="en-US" sz="2400" smtClean="0"/>
              <a:t>If sender is Mobile-IP enabled, can now communicate directly, otherwise repeat.</a:t>
            </a:r>
          </a:p>
          <a:p>
            <a:pPr eaLnBrk="1" hangingPunct="1">
              <a:lnSpc>
                <a:spcPct val="80000"/>
              </a:lnSpc>
            </a:pPr>
            <a:r>
              <a:rPr lang="en-US" altLang="en-US" sz="2400" smtClean="0"/>
              <a:t>Servers can now be mobile.</a:t>
            </a:r>
          </a:p>
        </p:txBody>
      </p:sp>
    </p:spTree>
    <p:extLst>
      <p:ext uri="{BB962C8B-B14F-4D97-AF65-F5344CB8AC3E}">
        <p14:creationId xmlns:p14="http://schemas.microsoft.com/office/powerpoint/2010/main" val="33563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GB" altLang="en-US" sz="2800" smtClean="0"/>
              <a:t>Figure 3.20</a:t>
            </a:r>
            <a:br>
              <a:rPr lang="en-GB" altLang="en-US" sz="2800" smtClean="0"/>
            </a:br>
            <a:r>
              <a:rPr lang="en-GB" altLang="en-US" sz="2800" smtClean="0"/>
              <a:t>The MobileIP routing mechanism</a:t>
            </a:r>
          </a:p>
        </p:txBody>
      </p:sp>
      <p:sp>
        <p:nvSpPr>
          <p:cNvPr id="70659" name="Line 3"/>
          <p:cNvSpPr>
            <a:spLocks noChangeShapeType="1"/>
          </p:cNvSpPr>
          <p:nvPr/>
        </p:nvSpPr>
        <p:spPr bwMode="auto">
          <a:xfrm>
            <a:off x="6042025" y="3189288"/>
            <a:ext cx="2151063" cy="1587"/>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0" name="Line 4"/>
          <p:cNvSpPr>
            <a:spLocks noChangeShapeType="1"/>
          </p:cNvSpPr>
          <p:nvPr/>
        </p:nvSpPr>
        <p:spPr bwMode="auto">
          <a:xfrm>
            <a:off x="2487613" y="2728913"/>
            <a:ext cx="1587" cy="307975"/>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1" name="Freeform 5"/>
          <p:cNvSpPr>
            <a:spLocks/>
          </p:cNvSpPr>
          <p:nvPr/>
        </p:nvSpPr>
        <p:spPr bwMode="auto">
          <a:xfrm>
            <a:off x="2333625" y="2663825"/>
            <a:ext cx="109538" cy="131763"/>
          </a:xfrm>
          <a:custGeom>
            <a:avLst/>
            <a:gdLst>
              <a:gd name="T0" fmla="*/ 173892369 w 69"/>
              <a:gd name="T1" fmla="*/ 0 h 83"/>
              <a:gd name="T2" fmla="*/ 0 w 69"/>
              <a:gd name="T3" fmla="*/ 32762949 h 83"/>
              <a:gd name="T4" fmla="*/ 0 w 69"/>
              <a:gd name="T5" fmla="*/ 209174556 h 83"/>
              <a:gd name="T6" fmla="*/ 0 60000 65536"/>
              <a:gd name="T7" fmla="*/ 0 60000 65536"/>
              <a:gd name="T8" fmla="*/ 0 60000 65536"/>
            </a:gdLst>
            <a:ahLst/>
            <a:cxnLst>
              <a:cxn ang="T6">
                <a:pos x="T0" y="T1"/>
              </a:cxn>
              <a:cxn ang="T7">
                <a:pos x="T2" y="T3"/>
              </a:cxn>
              <a:cxn ang="T8">
                <a:pos x="T4" y="T5"/>
              </a:cxn>
            </a:cxnLst>
            <a:rect l="0" t="0" r="r" b="b"/>
            <a:pathLst>
              <a:path w="69" h="83">
                <a:moveTo>
                  <a:pt x="69" y="0"/>
                </a:moveTo>
                <a:lnTo>
                  <a:pt x="0" y="13"/>
                </a:lnTo>
                <a:lnTo>
                  <a:pt x="0" y="83"/>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662" name="AutoShape 6"/>
          <p:cNvSpPr>
            <a:spLocks noChangeArrowheads="1"/>
          </p:cNvSpPr>
          <p:nvPr/>
        </p:nvSpPr>
        <p:spPr bwMode="auto">
          <a:xfrm>
            <a:off x="2420938" y="2465388"/>
            <a:ext cx="263525" cy="176212"/>
          </a:xfrm>
          <a:prstGeom prst="roundRect">
            <a:avLst>
              <a:gd name="adj" fmla="val 40088"/>
            </a:avLst>
          </a:prstGeom>
          <a:solidFill>
            <a:srgbClr val="FFFFFF"/>
          </a:solidFill>
          <a:ln w="127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63" name="AutoShape 7"/>
          <p:cNvSpPr>
            <a:spLocks noChangeArrowheads="1"/>
          </p:cNvSpPr>
          <p:nvPr/>
        </p:nvSpPr>
        <p:spPr bwMode="auto">
          <a:xfrm>
            <a:off x="2398713" y="2443163"/>
            <a:ext cx="307975" cy="220662"/>
          </a:xfrm>
          <a:prstGeom prst="roundRect">
            <a:avLst>
              <a:gd name="adj" fmla="val 32014"/>
            </a:avLst>
          </a:prstGeom>
          <a:noFill/>
          <a:ln w="1270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64" name="Rectangle 8"/>
          <p:cNvSpPr>
            <a:spLocks noChangeArrowheads="1"/>
          </p:cNvSpPr>
          <p:nvPr/>
        </p:nvSpPr>
        <p:spPr bwMode="auto">
          <a:xfrm>
            <a:off x="2443163" y="2509838"/>
            <a:ext cx="219075" cy="87312"/>
          </a:xfrm>
          <a:prstGeom prst="rect">
            <a:avLst/>
          </a:prstGeom>
          <a:solidFill>
            <a:srgbClr val="FFFFFF"/>
          </a:solidFill>
          <a:ln w="1270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65" name="Rectangle 9"/>
          <p:cNvSpPr>
            <a:spLocks noChangeArrowheads="1"/>
          </p:cNvSpPr>
          <p:nvPr/>
        </p:nvSpPr>
        <p:spPr bwMode="auto">
          <a:xfrm>
            <a:off x="2443163" y="2509838"/>
            <a:ext cx="241300" cy="1095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66" name="Freeform 10"/>
          <p:cNvSpPr>
            <a:spLocks/>
          </p:cNvSpPr>
          <p:nvPr/>
        </p:nvSpPr>
        <p:spPr bwMode="auto">
          <a:xfrm>
            <a:off x="2311400" y="2795588"/>
            <a:ext cx="44450" cy="65087"/>
          </a:xfrm>
          <a:custGeom>
            <a:avLst/>
            <a:gdLst>
              <a:gd name="T0" fmla="*/ 35282188 w 28"/>
              <a:gd name="T1" fmla="*/ 0 h 41"/>
              <a:gd name="T2" fmla="*/ 0 w 28"/>
              <a:gd name="T3" fmla="*/ 0 h 41"/>
              <a:gd name="T4" fmla="*/ 0 w 28"/>
              <a:gd name="T5" fmla="*/ 32760986 h 41"/>
              <a:gd name="T6" fmla="*/ 0 w 28"/>
              <a:gd name="T7" fmla="*/ 68042902 h 41"/>
              <a:gd name="T8" fmla="*/ 0 w 28"/>
              <a:gd name="T9" fmla="*/ 103324819 h 41"/>
              <a:gd name="T10" fmla="*/ 35282188 w 28"/>
              <a:gd name="T11" fmla="*/ 103324819 h 41"/>
              <a:gd name="T12" fmla="*/ 70564375 w 28"/>
              <a:gd name="T13" fmla="*/ 68042902 h 41"/>
              <a:gd name="T14" fmla="*/ 70564375 w 28"/>
              <a:gd name="T15" fmla="*/ 32760986 h 41"/>
              <a:gd name="T16" fmla="*/ 70564375 w 28"/>
              <a:gd name="T17" fmla="*/ 0 h 41"/>
              <a:gd name="T18" fmla="*/ 35282188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1">
                <a:moveTo>
                  <a:pt x="14" y="0"/>
                </a:moveTo>
                <a:lnTo>
                  <a:pt x="0" y="0"/>
                </a:lnTo>
                <a:lnTo>
                  <a:pt x="0" y="13"/>
                </a:lnTo>
                <a:lnTo>
                  <a:pt x="0" y="27"/>
                </a:lnTo>
                <a:lnTo>
                  <a:pt x="0" y="41"/>
                </a:lnTo>
                <a:lnTo>
                  <a:pt x="14" y="41"/>
                </a:lnTo>
                <a:lnTo>
                  <a:pt x="28" y="27"/>
                </a:lnTo>
                <a:lnTo>
                  <a:pt x="28" y="13"/>
                </a:lnTo>
                <a:lnTo>
                  <a:pt x="28"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7066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2509838"/>
            <a:ext cx="196850" cy="873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0668" name="Line 12"/>
          <p:cNvSpPr>
            <a:spLocks noChangeShapeType="1"/>
          </p:cNvSpPr>
          <p:nvPr/>
        </p:nvSpPr>
        <p:spPr bwMode="auto">
          <a:xfrm>
            <a:off x="2355850" y="2795588"/>
            <a:ext cx="1588" cy="206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9" name="Line 13"/>
          <p:cNvSpPr>
            <a:spLocks noChangeShapeType="1"/>
          </p:cNvSpPr>
          <p:nvPr/>
        </p:nvSpPr>
        <p:spPr bwMode="auto">
          <a:xfrm>
            <a:off x="2333625" y="2795588"/>
            <a:ext cx="1588" cy="206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0" name="Line 14"/>
          <p:cNvSpPr>
            <a:spLocks noChangeShapeType="1"/>
          </p:cNvSpPr>
          <p:nvPr/>
        </p:nvSpPr>
        <p:spPr bwMode="auto">
          <a:xfrm>
            <a:off x="2311400" y="2795588"/>
            <a:ext cx="1588" cy="206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1" name="Rectangle 15"/>
          <p:cNvSpPr>
            <a:spLocks noChangeArrowheads="1"/>
          </p:cNvSpPr>
          <p:nvPr/>
        </p:nvSpPr>
        <p:spPr bwMode="auto">
          <a:xfrm>
            <a:off x="2420938" y="2641600"/>
            <a:ext cx="241300" cy="42863"/>
          </a:xfrm>
          <a:prstGeom prst="rect">
            <a:avLst/>
          </a:prstGeom>
          <a:solidFill>
            <a:srgbClr val="D9AA73"/>
          </a:solidFill>
          <a:ln w="12700">
            <a:solidFill>
              <a:srgbClr val="D9AA73"/>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72" name="Freeform 16"/>
          <p:cNvSpPr>
            <a:spLocks/>
          </p:cNvSpPr>
          <p:nvPr/>
        </p:nvSpPr>
        <p:spPr bwMode="auto">
          <a:xfrm>
            <a:off x="2376488" y="2684463"/>
            <a:ext cx="330200" cy="44450"/>
          </a:xfrm>
          <a:custGeom>
            <a:avLst/>
            <a:gdLst>
              <a:gd name="T0" fmla="*/ 488910313 w 208"/>
              <a:gd name="T1" fmla="*/ 0 h 28"/>
              <a:gd name="T2" fmla="*/ 524192500 w 208"/>
              <a:gd name="T3" fmla="*/ 70564375 h 28"/>
              <a:gd name="T4" fmla="*/ 0 w 208"/>
              <a:gd name="T5" fmla="*/ 70564375 h 28"/>
              <a:gd name="T6" fmla="*/ 70564375 w 208"/>
              <a:gd name="T7" fmla="*/ 0 h 28"/>
              <a:gd name="T8" fmla="*/ 488910313 w 20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28">
                <a:moveTo>
                  <a:pt x="194" y="0"/>
                </a:moveTo>
                <a:lnTo>
                  <a:pt x="208" y="28"/>
                </a:lnTo>
                <a:lnTo>
                  <a:pt x="0" y="28"/>
                </a:lnTo>
                <a:lnTo>
                  <a:pt x="28" y="0"/>
                </a:lnTo>
                <a:lnTo>
                  <a:pt x="194" y="0"/>
                </a:lnTo>
                <a:close/>
              </a:path>
            </a:pathLst>
          </a:custGeom>
          <a:noFill/>
          <a:ln w="12700" cmpd="sng">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673" name="Line 17"/>
          <p:cNvSpPr>
            <a:spLocks noChangeShapeType="1"/>
          </p:cNvSpPr>
          <p:nvPr/>
        </p:nvSpPr>
        <p:spPr bwMode="auto">
          <a:xfrm flipH="1">
            <a:off x="2617788" y="2716213"/>
            <a:ext cx="666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Line 18"/>
          <p:cNvSpPr>
            <a:spLocks noChangeShapeType="1"/>
          </p:cNvSpPr>
          <p:nvPr/>
        </p:nvSpPr>
        <p:spPr bwMode="auto">
          <a:xfrm flipH="1">
            <a:off x="2443163" y="2684463"/>
            <a:ext cx="2190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5" name="Line 19"/>
          <p:cNvSpPr>
            <a:spLocks noChangeShapeType="1"/>
          </p:cNvSpPr>
          <p:nvPr/>
        </p:nvSpPr>
        <p:spPr bwMode="auto">
          <a:xfrm flipH="1">
            <a:off x="2508250" y="2700338"/>
            <a:ext cx="15398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6" name="Line 20"/>
          <p:cNvSpPr>
            <a:spLocks noChangeShapeType="1"/>
          </p:cNvSpPr>
          <p:nvPr/>
        </p:nvSpPr>
        <p:spPr bwMode="auto">
          <a:xfrm flipH="1">
            <a:off x="2465388" y="2716213"/>
            <a:ext cx="131762"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7" name="Line 21"/>
          <p:cNvSpPr>
            <a:spLocks noChangeShapeType="1"/>
          </p:cNvSpPr>
          <p:nvPr/>
        </p:nvSpPr>
        <p:spPr bwMode="auto">
          <a:xfrm flipH="1">
            <a:off x="2420938" y="2700338"/>
            <a:ext cx="666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8" name="Line 22"/>
          <p:cNvSpPr>
            <a:spLocks noChangeShapeType="1"/>
          </p:cNvSpPr>
          <p:nvPr/>
        </p:nvSpPr>
        <p:spPr bwMode="auto">
          <a:xfrm flipH="1">
            <a:off x="2398713" y="2716213"/>
            <a:ext cx="4445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9" name="Rectangle 23"/>
          <p:cNvSpPr>
            <a:spLocks noChangeArrowheads="1"/>
          </p:cNvSpPr>
          <p:nvPr/>
        </p:nvSpPr>
        <p:spPr bwMode="auto">
          <a:xfrm>
            <a:off x="2487613" y="2487613"/>
            <a:ext cx="65087" cy="66675"/>
          </a:xfrm>
          <a:prstGeom prst="rect">
            <a:avLst/>
          </a:prstGeom>
          <a:solidFill>
            <a:srgbClr val="FFFFFF"/>
          </a:solidFill>
          <a:ln w="1270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80" name="Rectangle 24"/>
          <p:cNvSpPr>
            <a:spLocks noChangeArrowheads="1"/>
          </p:cNvSpPr>
          <p:nvPr/>
        </p:nvSpPr>
        <p:spPr bwMode="auto">
          <a:xfrm>
            <a:off x="2487613" y="2487613"/>
            <a:ext cx="87312" cy="873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81" name="Line 25"/>
          <p:cNvSpPr>
            <a:spLocks noChangeShapeType="1"/>
          </p:cNvSpPr>
          <p:nvPr/>
        </p:nvSpPr>
        <p:spPr bwMode="auto">
          <a:xfrm>
            <a:off x="2333625" y="3036888"/>
            <a:ext cx="1536700" cy="1587"/>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2" name="Rectangle 26"/>
          <p:cNvSpPr>
            <a:spLocks noChangeArrowheads="1"/>
          </p:cNvSpPr>
          <p:nvPr/>
        </p:nvSpPr>
        <p:spPr bwMode="auto">
          <a:xfrm>
            <a:off x="2263775" y="2205038"/>
            <a:ext cx="5730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Sender</a:t>
            </a:r>
            <a:endParaRPr lang="en-GB" altLang="en-US" sz="2400">
              <a:latin typeface="Times" pitchFamily="18" charset="0"/>
            </a:endParaRPr>
          </a:p>
        </p:txBody>
      </p:sp>
      <p:sp>
        <p:nvSpPr>
          <p:cNvPr id="70683" name="Line 27"/>
          <p:cNvSpPr>
            <a:spLocks noChangeShapeType="1"/>
          </p:cNvSpPr>
          <p:nvPr/>
        </p:nvSpPr>
        <p:spPr bwMode="auto">
          <a:xfrm flipH="1">
            <a:off x="2355850" y="4462463"/>
            <a:ext cx="1557338" cy="1587"/>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4" name="Rectangle 28"/>
          <p:cNvSpPr>
            <a:spLocks noChangeArrowheads="1"/>
          </p:cNvSpPr>
          <p:nvPr/>
        </p:nvSpPr>
        <p:spPr bwMode="auto">
          <a:xfrm>
            <a:off x="2022475" y="3967163"/>
            <a:ext cx="474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Home</a:t>
            </a:r>
            <a:endParaRPr lang="en-GB" altLang="en-US" sz="2400">
              <a:latin typeface="Times" pitchFamily="18" charset="0"/>
            </a:endParaRPr>
          </a:p>
        </p:txBody>
      </p:sp>
      <p:sp>
        <p:nvSpPr>
          <p:cNvPr id="70685" name="Line 29"/>
          <p:cNvSpPr>
            <a:spLocks noChangeShapeType="1"/>
          </p:cNvSpPr>
          <p:nvPr/>
        </p:nvSpPr>
        <p:spPr bwMode="auto">
          <a:xfrm flipV="1">
            <a:off x="3913188" y="4243388"/>
            <a:ext cx="1587" cy="2190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6" name="AutoShape 30"/>
          <p:cNvSpPr>
            <a:spLocks noChangeArrowheads="1"/>
          </p:cNvSpPr>
          <p:nvPr/>
        </p:nvSpPr>
        <p:spPr bwMode="auto">
          <a:xfrm>
            <a:off x="6591300" y="2159000"/>
            <a:ext cx="1997075" cy="2019300"/>
          </a:xfrm>
          <a:prstGeom prst="roundRect">
            <a:avLst>
              <a:gd name="adj" fmla="val 20032"/>
            </a:avLst>
          </a:prstGeom>
          <a:noFill/>
          <a:ln w="7620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87" name="Rectangle 31"/>
          <p:cNvSpPr>
            <a:spLocks noChangeArrowheads="1"/>
          </p:cNvSpPr>
          <p:nvPr/>
        </p:nvSpPr>
        <p:spPr bwMode="auto">
          <a:xfrm>
            <a:off x="7245350" y="2387600"/>
            <a:ext cx="1235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Mobile host MH</a:t>
            </a:r>
            <a:endParaRPr lang="en-GB" altLang="en-US" sz="2400">
              <a:latin typeface="Times" pitchFamily="18" charset="0"/>
            </a:endParaRPr>
          </a:p>
        </p:txBody>
      </p:sp>
      <p:sp>
        <p:nvSpPr>
          <p:cNvPr id="70688" name="Line 32"/>
          <p:cNvSpPr>
            <a:spLocks noChangeShapeType="1"/>
          </p:cNvSpPr>
          <p:nvPr/>
        </p:nvSpPr>
        <p:spPr bwMode="auto">
          <a:xfrm>
            <a:off x="7951788" y="2992438"/>
            <a:ext cx="1587" cy="196850"/>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9" name="Freeform 33"/>
          <p:cNvSpPr>
            <a:spLocks/>
          </p:cNvSpPr>
          <p:nvPr/>
        </p:nvSpPr>
        <p:spPr bwMode="auto">
          <a:xfrm>
            <a:off x="7710488" y="2860675"/>
            <a:ext cx="439737" cy="87313"/>
          </a:xfrm>
          <a:custGeom>
            <a:avLst/>
            <a:gdLst>
              <a:gd name="T0" fmla="*/ 173889790 w 277"/>
              <a:gd name="T1" fmla="*/ 138610181 h 55"/>
              <a:gd name="T2" fmla="*/ 0 w 277"/>
              <a:gd name="T3" fmla="*/ 0 h 55"/>
              <a:gd name="T4" fmla="*/ 524191904 w 277"/>
              <a:gd name="T5" fmla="*/ 0 h 55"/>
              <a:gd name="T6" fmla="*/ 698081694 w 277"/>
              <a:gd name="T7" fmla="*/ 138610181 h 55"/>
              <a:gd name="T8" fmla="*/ 173889790 w 277"/>
              <a:gd name="T9" fmla="*/ 138610181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55">
                <a:moveTo>
                  <a:pt x="69" y="55"/>
                </a:moveTo>
                <a:lnTo>
                  <a:pt x="0" y="0"/>
                </a:lnTo>
                <a:lnTo>
                  <a:pt x="208" y="0"/>
                </a:lnTo>
                <a:lnTo>
                  <a:pt x="277" y="55"/>
                </a:lnTo>
                <a:lnTo>
                  <a:pt x="69" y="55"/>
                </a:lnTo>
                <a:close/>
              </a:path>
            </a:pathLst>
          </a:custGeom>
          <a:solidFill>
            <a:srgbClr val="D9AA73"/>
          </a:solidFill>
          <a:ln w="31750">
            <a:solidFill>
              <a:srgbClr val="D9AA73"/>
            </a:solidFill>
            <a:prstDash val="solid"/>
            <a:round/>
            <a:headEnd/>
            <a:tailEnd/>
          </a:ln>
        </p:spPr>
        <p:txBody>
          <a:bodyPr/>
          <a:lstStyle/>
          <a:p>
            <a:endParaRPr lang="en-US"/>
          </a:p>
        </p:txBody>
      </p:sp>
      <p:sp>
        <p:nvSpPr>
          <p:cNvPr id="70690" name="Freeform 34"/>
          <p:cNvSpPr>
            <a:spLocks/>
          </p:cNvSpPr>
          <p:nvPr/>
        </p:nvSpPr>
        <p:spPr bwMode="auto">
          <a:xfrm>
            <a:off x="7666038" y="2663825"/>
            <a:ext cx="352425" cy="174625"/>
          </a:xfrm>
          <a:custGeom>
            <a:avLst/>
            <a:gdLst>
              <a:gd name="T0" fmla="*/ 488910313 w 222"/>
              <a:gd name="T1" fmla="*/ 0 h 110"/>
              <a:gd name="T2" fmla="*/ 559474688 w 222"/>
              <a:gd name="T3" fmla="*/ 277217188 h 110"/>
              <a:gd name="T4" fmla="*/ 70564375 w 222"/>
              <a:gd name="T5" fmla="*/ 277217188 h 110"/>
              <a:gd name="T6" fmla="*/ 0 w 222"/>
              <a:gd name="T7" fmla="*/ 0 h 110"/>
              <a:gd name="T8" fmla="*/ 488910313 w 222"/>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10">
                <a:moveTo>
                  <a:pt x="194" y="0"/>
                </a:moveTo>
                <a:lnTo>
                  <a:pt x="222" y="110"/>
                </a:lnTo>
                <a:lnTo>
                  <a:pt x="28" y="110"/>
                </a:lnTo>
                <a:lnTo>
                  <a:pt x="0" y="0"/>
                </a:lnTo>
                <a:lnTo>
                  <a:pt x="19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691" name="Rectangle 35"/>
          <p:cNvSpPr>
            <a:spLocks noChangeArrowheads="1"/>
          </p:cNvSpPr>
          <p:nvPr/>
        </p:nvSpPr>
        <p:spPr bwMode="auto">
          <a:xfrm>
            <a:off x="7820025" y="2947988"/>
            <a:ext cx="350838" cy="444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92" name="Rectangle 36"/>
          <p:cNvSpPr>
            <a:spLocks noChangeArrowheads="1"/>
          </p:cNvSpPr>
          <p:nvPr/>
        </p:nvSpPr>
        <p:spPr bwMode="auto">
          <a:xfrm>
            <a:off x="7820025" y="2947988"/>
            <a:ext cx="373063" cy="66675"/>
          </a:xfrm>
          <a:prstGeom prst="rect">
            <a:avLst/>
          </a:prstGeom>
          <a:noFill/>
          <a:ln w="31750">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93" name="Freeform 37"/>
          <p:cNvSpPr>
            <a:spLocks/>
          </p:cNvSpPr>
          <p:nvPr/>
        </p:nvSpPr>
        <p:spPr bwMode="auto">
          <a:xfrm>
            <a:off x="7710488" y="2838450"/>
            <a:ext cx="87312" cy="153988"/>
          </a:xfrm>
          <a:custGeom>
            <a:avLst/>
            <a:gdLst>
              <a:gd name="T0" fmla="*/ 0 w 55"/>
              <a:gd name="T1" fmla="*/ 0 h 97"/>
              <a:gd name="T2" fmla="*/ 0 w 55"/>
              <a:gd name="T3" fmla="*/ 70564604 h 97"/>
              <a:gd name="T4" fmla="*/ 138607006 w 55"/>
              <a:gd name="T5" fmla="*/ 244456744 h 97"/>
              <a:gd name="T6" fmla="*/ 138607006 w 55"/>
              <a:gd name="T7" fmla="*/ 173892140 h 97"/>
              <a:gd name="T8" fmla="*/ 0 w 55"/>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97">
                <a:moveTo>
                  <a:pt x="0" y="0"/>
                </a:moveTo>
                <a:lnTo>
                  <a:pt x="0" y="28"/>
                </a:lnTo>
                <a:lnTo>
                  <a:pt x="55" y="97"/>
                </a:lnTo>
                <a:lnTo>
                  <a:pt x="55" y="69"/>
                </a:lnTo>
                <a:lnTo>
                  <a:pt x="0" y="0"/>
                </a:lnTo>
                <a:close/>
              </a:path>
            </a:pathLst>
          </a:custGeom>
          <a:solidFill>
            <a:srgbClr val="D9AA73"/>
          </a:solidFill>
          <a:ln w="31750">
            <a:solidFill>
              <a:srgbClr val="D9AA73"/>
            </a:solidFill>
            <a:prstDash val="solid"/>
            <a:round/>
            <a:headEnd/>
            <a:tailEnd/>
          </a:ln>
        </p:spPr>
        <p:txBody>
          <a:bodyPr/>
          <a:lstStyle/>
          <a:p>
            <a:endParaRPr lang="en-US"/>
          </a:p>
        </p:txBody>
      </p:sp>
      <p:sp>
        <p:nvSpPr>
          <p:cNvPr id="70694" name="Freeform 38"/>
          <p:cNvSpPr>
            <a:spLocks/>
          </p:cNvSpPr>
          <p:nvPr/>
        </p:nvSpPr>
        <p:spPr bwMode="auto">
          <a:xfrm>
            <a:off x="7777163" y="2860675"/>
            <a:ext cx="284162" cy="44450"/>
          </a:xfrm>
          <a:custGeom>
            <a:avLst/>
            <a:gdLst>
              <a:gd name="T0" fmla="*/ 32761180 w 179"/>
              <a:gd name="T1" fmla="*/ 70564375 h 28"/>
              <a:gd name="T2" fmla="*/ 0 w 179"/>
              <a:gd name="T3" fmla="*/ 0 h 28"/>
              <a:gd name="T4" fmla="*/ 347780951 w 179"/>
              <a:gd name="T5" fmla="*/ 0 h 28"/>
              <a:gd name="T6" fmla="*/ 451106381 w 179"/>
              <a:gd name="T7" fmla="*/ 70564375 h 28"/>
              <a:gd name="T8" fmla="*/ 32761180 w 179"/>
              <a:gd name="T9" fmla="*/ 70564375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28">
                <a:moveTo>
                  <a:pt x="13" y="28"/>
                </a:moveTo>
                <a:lnTo>
                  <a:pt x="0" y="0"/>
                </a:lnTo>
                <a:lnTo>
                  <a:pt x="138" y="0"/>
                </a:lnTo>
                <a:lnTo>
                  <a:pt x="179" y="28"/>
                </a:lnTo>
                <a:lnTo>
                  <a:pt x="13" y="28"/>
                </a:lnTo>
                <a:close/>
              </a:path>
            </a:pathLst>
          </a:custGeom>
          <a:solidFill>
            <a:srgbClr val="999999"/>
          </a:solidFill>
          <a:ln w="31750">
            <a:solidFill>
              <a:srgbClr val="999999"/>
            </a:solidFill>
            <a:prstDash val="solid"/>
            <a:round/>
            <a:headEnd/>
            <a:tailEnd/>
          </a:ln>
        </p:spPr>
        <p:txBody>
          <a:bodyPr/>
          <a:lstStyle/>
          <a:p>
            <a:endParaRPr lang="en-US"/>
          </a:p>
        </p:txBody>
      </p:sp>
      <p:sp>
        <p:nvSpPr>
          <p:cNvPr id="70695" name="Freeform 39"/>
          <p:cNvSpPr>
            <a:spLocks/>
          </p:cNvSpPr>
          <p:nvPr/>
        </p:nvSpPr>
        <p:spPr bwMode="auto">
          <a:xfrm>
            <a:off x="7710488" y="2684463"/>
            <a:ext cx="153987" cy="111125"/>
          </a:xfrm>
          <a:custGeom>
            <a:avLst/>
            <a:gdLst>
              <a:gd name="T0" fmla="*/ 209171496 w 97"/>
              <a:gd name="T1" fmla="*/ 0 h 70"/>
              <a:gd name="T2" fmla="*/ 244453569 w 97"/>
              <a:gd name="T3" fmla="*/ 176410938 h 70"/>
              <a:gd name="T4" fmla="*/ 35282073 w 97"/>
              <a:gd name="T5" fmla="*/ 176410938 h 70"/>
              <a:gd name="T6" fmla="*/ 0 w 97"/>
              <a:gd name="T7" fmla="*/ 0 h 70"/>
              <a:gd name="T8" fmla="*/ 209171496 w 97"/>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70">
                <a:moveTo>
                  <a:pt x="83" y="0"/>
                </a:moveTo>
                <a:lnTo>
                  <a:pt x="97" y="70"/>
                </a:lnTo>
                <a:lnTo>
                  <a:pt x="14" y="70"/>
                </a:lnTo>
                <a:lnTo>
                  <a:pt x="0" y="0"/>
                </a:lnTo>
                <a:lnTo>
                  <a:pt x="83"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96" name="Freeform 40"/>
          <p:cNvSpPr>
            <a:spLocks/>
          </p:cNvSpPr>
          <p:nvPr/>
        </p:nvSpPr>
        <p:spPr bwMode="auto">
          <a:xfrm>
            <a:off x="7886700" y="2684463"/>
            <a:ext cx="65088" cy="88900"/>
          </a:xfrm>
          <a:custGeom>
            <a:avLst/>
            <a:gdLst>
              <a:gd name="T0" fmla="*/ 68045535 w 41"/>
              <a:gd name="T1" fmla="*/ 0 h 56"/>
              <a:gd name="T2" fmla="*/ 103327994 w 41"/>
              <a:gd name="T3" fmla="*/ 141128750 h 56"/>
              <a:gd name="T4" fmla="*/ 0 w 41"/>
              <a:gd name="T5" fmla="*/ 141128750 h 56"/>
              <a:gd name="T6" fmla="*/ 0 w 41"/>
              <a:gd name="T7" fmla="*/ 0 h 56"/>
              <a:gd name="T8" fmla="*/ 68045535 w 41"/>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56">
                <a:moveTo>
                  <a:pt x="27" y="0"/>
                </a:moveTo>
                <a:lnTo>
                  <a:pt x="41" y="56"/>
                </a:lnTo>
                <a:lnTo>
                  <a:pt x="0" y="56"/>
                </a:lnTo>
                <a:lnTo>
                  <a:pt x="0" y="0"/>
                </a:lnTo>
                <a:lnTo>
                  <a:pt x="27"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97" name="Line 41"/>
          <p:cNvSpPr>
            <a:spLocks noChangeShapeType="1"/>
          </p:cNvSpPr>
          <p:nvPr/>
        </p:nvSpPr>
        <p:spPr bwMode="auto">
          <a:xfrm flipV="1">
            <a:off x="7337425" y="3189288"/>
            <a:ext cx="1588" cy="220662"/>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8" name="Rectangle 42"/>
          <p:cNvSpPr>
            <a:spLocks noChangeArrowheads="1"/>
          </p:cNvSpPr>
          <p:nvPr/>
        </p:nvSpPr>
        <p:spPr bwMode="auto">
          <a:xfrm>
            <a:off x="7272338" y="3387725"/>
            <a:ext cx="131762" cy="2857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99" name="Rectangle 43"/>
          <p:cNvSpPr>
            <a:spLocks noChangeArrowheads="1"/>
          </p:cNvSpPr>
          <p:nvPr/>
        </p:nvSpPr>
        <p:spPr bwMode="auto">
          <a:xfrm>
            <a:off x="7272338" y="3387725"/>
            <a:ext cx="152400" cy="306388"/>
          </a:xfrm>
          <a:prstGeom prst="rect">
            <a:avLst/>
          </a:prstGeom>
          <a:noFill/>
          <a:ln w="31750">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700" name="Rectangle 44"/>
          <p:cNvSpPr>
            <a:spLocks noChangeArrowheads="1"/>
          </p:cNvSpPr>
          <p:nvPr/>
        </p:nvSpPr>
        <p:spPr bwMode="auto">
          <a:xfrm>
            <a:off x="6953250" y="3792538"/>
            <a:ext cx="13731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Foreign agent FA</a:t>
            </a:r>
            <a:endParaRPr lang="en-GB" altLang="en-US" sz="2400">
              <a:latin typeface="Times" pitchFamily="18" charset="0"/>
            </a:endParaRPr>
          </a:p>
        </p:txBody>
      </p:sp>
      <p:sp>
        <p:nvSpPr>
          <p:cNvPr id="70701" name="Freeform 45"/>
          <p:cNvSpPr>
            <a:spLocks/>
          </p:cNvSpPr>
          <p:nvPr/>
        </p:nvSpPr>
        <p:spPr bwMode="auto">
          <a:xfrm>
            <a:off x="3694113" y="2684463"/>
            <a:ext cx="2501900" cy="1954212"/>
          </a:xfrm>
          <a:custGeom>
            <a:avLst/>
            <a:gdLst>
              <a:gd name="T0" fmla="*/ 103327200 w 1576"/>
              <a:gd name="T1" fmla="*/ 733364487 h 1231"/>
              <a:gd name="T2" fmla="*/ 173891575 w 1576"/>
              <a:gd name="T3" fmla="*/ 524192366 h 1231"/>
              <a:gd name="T4" fmla="*/ 383063750 w 1576"/>
              <a:gd name="T5" fmla="*/ 315018657 h 1231"/>
              <a:gd name="T6" fmla="*/ 627519700 w 1576"/>
              <a:gd name="T7" fmla="*/ 209172121 h 1231"/>
              <a:gd name="T8" fmla="*/ 766127500 w 1576"/>
              <a:gd name="T9" fmla="*/ 244454300 h 1231"/>
              <a:gd name="T10" fmla="*/ 940019075 w 1576"/>
              <a:gd name="T11" fmla="*/ 209172121 h 1231"/>
              <a:gd name="T12" fmla="*/ 1149191250 w 1576"/>
              <a:gd name="T13" fmla="*/ 209172121 h 1231"/>
              <a:gd name="T14" fmla="*/ 1464211575 w 1576"/>
              <a:gd name="T15" fmla="*/ 244454300 h 1231"/>
              <a:gd name="T16" fmla="*/ 1776710950 w 1576"/>
              <a:gd name="T17" fmla="*/ 279736478 h 1231"/>
              <a:gd name="T18" fmla="*/ 2091729688 w 1576"/>
              <a:gd name="T19" fmla="*/ 279736478 h 1231"/>
              <a:gd name="T20" fmla="*/ 2147483647 w 1576"/>
              <a:gd name="T21" fmla="*/ 176410892 h 1231"/>
              <a:gd name="T22" fmla="*/ 2147483647 w 1576"/>
              <a:gd name="T23" fmla="*/ 70564357 h 1231"/>
              <a:gd name="T24" fmla="*/ 2147483647 w 1576"/>
              <a:gd name="T25" fmla="*/ 0 h 1231"/>
              <a:gd name="T26" fmla="*/ 2147483647 w 1576"/>
              <a:gd name="T27" fmla="*/ 0 h 1231"/>
              <a:gd name="T28" fmla="*/ 2147483647 w 1576"/>
              <a:gd name="T29" fmla="*/ 35282178 h 1231"/>
              <a:gd name="T30" fmla="*/ 2147483647 w 1576"/>
              <a:gd name="T31" fmla="*/ 105846535 h 1231"/>
              <a:gd name="T32" fmla="*/ 2147483647 w 1576"/>
              <a:gd name="T33" fmla="*/ 176410892 h 1231"/>
              <a:gd name="T34" fmla="*/ 2147483647 w 1576"/>
              <a:gd name="T35" fmla="*/ 279736478 h 1231"/>
              <a:gd name="T36" fmla="*/ 2147483647 w 1576"/>
              <a:gd name="T37" fmla="*/ 524192366 h 1231"/>
              <a:gd name="T38" fmla="*/ 2147483647 w 1576"/>
              <a:gd name="T39" fmla="*/ 977820375 h 1231"/>
              <a:gd name="T40" fmla="*/ 2147483647 w 1576"/>
              <a:gd name="T41" fmla="*/ 1534773970 h 1231"/>
              <a:gd name="T42" fmla="*/ 2147483647 w 1576"/>
              <a:gd name="T43" fmla="*/ 1882555443 h 1231"/>
              <a:gd name="T44" fmla="*/ 2147483647 w 1576"/>
              <a:gd name="T45" fmla="*/ 2147483647 h 1231"/>
              <a:gd name="T46" fmla="*/ 2147483647 w 1576"/>
              <a:gd name="T47" fmla="*/ 2147483647 h 1231"/>
              <a:gd name="T48" fmla="*/ 2147483647 w 1576"/>
              <a:gd name="T49" fmla="*/ 2147483647 h 1231"/>
              <a:gd name="T50" fmla="*/ 2147483647 w 1576"/>
              <a:gd name="T51" fmla="*/ 2147483647 h 1231"/>
              <a:gd name="T52" fmla="*/ 2147483647 w 1576"/>
              <a:gd name="T53" fmla="*/ 2147483647 h 1231"/>
              <a:gd name="T54" fmla="*/ 2147483647 w 1576"/>
              <a:gd name="T55" fmla="*/ 2147483647 h 1231"/>
              <a:gd name="T56" fmla="*/ 2147483647 w 1576"/>
              <a:gd name="T57" fmla="*/ 2147483647 h 1231"/>
              <a:gd name="T58" fmla="*/ 2147483647 w 1576"/>
              <a:gd name="T59" fmla="*/ 2147483647 h 1231"/>
              <a:gd name="T60" fmla="*/ 1985883125 w 1576"/>
              <a:gd name="T61" fmla="*/ 2147483647 h 1231"/>
              <a:gd name="T62" fmla="*/ 1741428763 w 1576"/>
              <a:gd name="T63" fmla="*/ 2147483647 h 1231"/>
              <a:gd name="T64" fmla="*/ 1532255000 w 1576"/>
              <a:gd name="T65" fmla="*/ 2147483647 h 1231"/>
              <a:gd name="T66" fmla="*/ 1323082825 w 1576"/>
              <a:gd name="T67" fmla="*/ 2147483647 h 1231"/>
              <a:gd name="T68" fmla="*/ 1149191250 w 1576"/>
              <a:gd name="T69" fmla="*/ 2147483647 h 1231"/>
              <a:gd name="T70" fmla="*/ 940019075 w 1576"/>
              <a:gd name="T71" fmla="*/ 2147483647 h 1231"/>
              <a:gd name="T72" fmla="*/ 766127500 w 1576"/>
              <a:gd name="T73" fmla="*/ 2147483647 h 1231"/>
              <a:gd name="T74" fmla="*/ 592237513 w 1576"/>
              <a:gd name="T75" fmla="*/ 2147483647 h 1231"/>
              <a:gd name="T76" fmla="*/ 453628125 w 1576"/>
              <a:gd name="T77" fmla="*/ 2147483647 h 1231"/>
              <a:gd name="T78" fmla="*/ 312499375 w 1576"/>
              <a:gd name="T79" fmla="*/ 2147483647 h 1231"/>
              <a:gd name="T80" fmla="*/ 279738138 w 1576"/>
              <a:gd name="T81" fmla="*/ 2147483647 h 1231"/>
              <a:gd name="T82" fmla="*/ 244455950 w 1576"/>
              <a:gd name="T83" fmla="*/ 2147483647 h 1231"/>
              <a:gd name="T84" fmla="*/ 138609388 w 1576"/>
              <a:gd name="T85" fmla="*/ 2147483647 h 1231"/>
              <a:gd name="T86" fmla="*/ 35282188 w 1576"/>
              <a:gd name="T87" fmla="*/ 2056446974 h 1231"/>
              <a:gd name="T88" fmla="*/ 0 w 1576"/>
              <a:gd name="T89" fmla="*/ 1779229857 h 1231"/>
              <a:gd name="T90" fmla="*/ 0 w 1576"/>
              <a:gd name="T91" fmla="*/ 1534773970 h 1231"/>
              <a:gd name="T92" fmla="*/ 0 w 1576"/>
              <a:gd name="T93" fmla="*/ 1219755313 h 1231"/>
              <a:gd name="T94" fmla="*/ 35282188 w 1576"/>
              <a:gd name="T95" fmla="*/ 907256018 h 1231"/>
              <a:gd name="T96" fmla="*/ 103327200 w 1576"/>
              <a:gd name="T97" fmla="*/ 733364487 h 1231"/>
              <a:gd name="T98" fmla="*/ 103327200 w 1576"/>
              <a:gd name="T99" fmla="*/ 733364487 h 12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76" h="1231">
                <a:moveTo>
                  <a:pt x="41" y="291"/>
                </a:moveTo>
                <a:lnTo>
                  <a:pt x="69" y="208"/>
                </a:lnTo>
                <a:lnTo>
                  <a:pt x="152" y="125"/>
                </a:lnTo>
                <a:lnTo>
                  <a:pt x="249" y="83"/>
                </a:lnTo>
                <a:lnTo>
                  <a:pt x="304" y="97"/>
                </a:lnTo>
                <a:lnTo>
                  <a:pt x="373" y="83"/>
                </a:lnTo>
                <a:lnTo>
                  <a:pt x="456" y="83"/>
                </a:lnTo>
                <a:lnTo>
                  <a:pt x="581" y="97"/>
                </a:lnTo>
                <a:lnTo>
                  <a:pt x="705" y="111"/>
                </a:lnTo>
                <a:lnTo>
                  <a:pt x="830" y="111"/>
                </a:lnTo>
                <a:lnTo>
                  <a:pt x="885" y="70"/>
                </a:lnTo>
                <a:lnTo>
                  <a:pt x="954" y="28"/>
                </a:lnTo>
                <a:lnTo>
                  <a:pt x="1037" y="0"/>
                </a:lnTo>
                <a:lnTo>
                  <a:pt x="1134" y="0"/>
                </a:lnTo>
                <a:lnTo>
                  <a:pt x="1203" y="14"/>
                </a:lnTo>
                <a:lnTo>
                  <a:pt x="1272" y="42"/>
                </a:lnTo>
                <a:lnTo>
                  <a:pt x="1313" y="70"/>
                </a:lnTo>
                <a:lnTo>
                  <a:pt x="1383" y="111"/>
                </a:lnTo>
                <a:lnTo>
                  <a:pt x="1466" y="208"/>
                </a:lnTo>
                <a:lnTo>
                  <a:pt x="1548" y="388"/>
                </a:lnTo>
                <a:lnTo>
                  <a:pt x="1576" y="609"/>
                </a:lnTo>
                <a:lnTo>
                  <a:pt x="1576" y="747"/>
                </a:lnTo>
                <a:lnTo>
                  <a:pt x="1562" y="871"/>
                </a:lnTo>
                <a:lnTo>
                  <a:pt x="1521" y="1079"/>
                </a:lnTo>
                <a:lnTo>
                  <a:pt x="1438" y="1176"/>
                </a:lnTo>
                <a:lnTo>
                  <a:pt x="1327" y="1231"/>
                </a:lnTo>
                <a:lnTo>
                  <a:pt x="1217" y="1203"/>
                </a:lnTo>
                <a:lnTo>
                  <a:pt x="1092" y="1176"/>
                </a:lnTo>
                <a:lnTo>
                  <a:pt x="995" y="1162"/>
                </a:lnTo>
                <a:lnTo>
                  <a:pt x="885" y="1134"/>
                </a:lnTo>
                <a:lnTo>
                  <a:pt x="788" y="1134"/>
                </a:lnTo>
                <a:lnTo>
                  <a:pt x="691" y="1134"/>
                </a:lnTo>
                <a:lnTo>
                  <a:pt x="608" y="1148"/>
                </a:lnTo>
                <a:lnTo>
                  <a:pt x="525" y="1162"/>
                </a:lnTo>
                <a:lnTo>
                  <a:pt x="456" y="1176"/>
                </a:lnTo>
                <a:lnTo>
                  <a:pt x="373" y="1189"/>
                </a:lnTo>
                <a:lnTo>
                  <a:pt x="304" y="1189"/>
                </a:lnTo>
                <a:lnTo>
                  <a:pt x="235" y="1189"/>
                </a:lnTo>
                <a:lnTo>
                  <a:pt x="180" y="1162"/>
                </a:lnTo>
                <a:lnTo>
                  <a:pt x="124" y="1120"/>
                </a:lnTo>
                <a:lnTo>
                  <a:pt x="111" y="1106"/>
                </a:lnTo>
                <a:lnTo>
                  <a:pt x="97" y="1065"/>
                </a:lnTo>
                <a:lnTo>
                  <a:pt x="55" y="954"/>
                </a:lnTo>
                <a:lnTo>
                  <a:pt x="14" y="816"/>
                </a:lnTo>
                <a:lnTo>
                  <a:pt x="0" y="706"/>
                </a:lnTo>
                <a:lnTo>
                  <a:pt x="0" y="609"/>
                </a:lnTo>
                <a:lnTo>
                  <a:pt x="0" y="484"/>
                </a:lnTo>
                <a:lnTo>
                  <a:pt x="14" y="360"/>
                </a:lnTo>
                <a:lnTo>
                  <a:pt x="41" y="291"/>
                </a:lnTo>
                <a:close/>
              </a:path>
            </a:pathLst>
          </a:custGeom>
          <a:solidFill>
            <a:srgbClr val="FFDC99"/>
          </a:solidFill>
          <a:ln w="31750">
            <a:solidFill>
              <a:srgbClr val="FFDC99"/>
            </a:solidFill>
            <a:prstDash val="solid"/>
            <a:round/>
            <a:headEnd/>
            <a:tailEnd/>
          </a:ln>
        </p:spPr>
        <p:txBody>
          <a:bodyPr/>
          <a:lstStyle/>
          <a:p>
            <a:endParaRPr lang="en-US"/>
          </a:p>
        </p:txBody>
      </p:sp>
      <p:sp>
        <p:nvSpPr>
          <p:cNvPr id="70702" name="Rectangle 46"/>
          <p:cNvSpPr>
            <a:spLocks noChangeArrowheads="1"/>
          </p:cNvSpPr>
          <p:nvPr/>
        </p:nvSpPr>
        <p:spPr bwMode="auto">
          <a:xfrm>
            <a:off x="4538663" y="3573463"/>
            <a:ext cx="603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Internet</a:t>
            </a:r>
            <a:endParaRPr lang="en-GB" altLang="en-US" sz="2400">
              <a:latin typeface="Times" pitchFamily="18" charset="0"/>
            </a:endParaRPr>
          </a:p>
        </p:txBody>
      </p:sp>
      <p:sp>
        <p:nvSpPr>
          <p:cNvPr id="70703" name="Rectangle 47"/>
          <p:cNvSpPr>
            <a:spLocks noChangeArrowheads="1"/>
          </p:cNvSpPr>
          <p:nvPr/>
        </p:nvSpPr>
        <p:spPr bwMode="auto">
          <a:xfrm>
            <a:off x="2054225" y="4165600"/>
            <a:ext cx="444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agent</a:t>
            </a:r>
            <a:endParaRPr lang="en-GB" altLang="en-US" sz="2400">
              <a:latin typeface="Times" pitchFamily="18" charset="0"/>
            </a:endParaRPr>
          </a:p>
        </p:txBody>
      </p:sp>
      <p:sp>
        <p:nvSpPr>
          <p:cNvPr id="70704" name="Rectangle 48"/>
          <p:cNvSpPr>
            <a:spLocks noChangeArrowheads="1"/>
          </p:cNvSpPr>
          <p:nvPr/>
        </p:nvSpPr>
        <p:spPr bwMode="auto">
          <a:xfrm>
            <a:off x="585788" y="3095625"/>
            <a:ext cx="1185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First IP packet </a:t>
            </a:r>
            <a:endParaRPr lang="en-GB" altLang="en-US" sz="2400">
              <a:latin typeface="Times" pitchFamily="18" charset="0"/>
            </a:endParaRPr>
          </a:p>
        </p:txBody>
      </p:sp>
      <p:sp>
        <p:nvSpPr>
          <p:cNvPr id="70705" name="Rectangle 49"/>
          <p:cNvSpPr>
            <a:spLocks noChangeArrowheads="1"/>
          </p:cNvSpPr>
          <p:nvPr/>
        </p:nvSpPr>
        <p:spPr bwMode="auto">
          <a:xfrm>
            <a:off x="590550" y="3314700"/>
            <a:ext cx="1354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addressed to MH</a:t>
            </a:r>
            <a:endParaRPr lang="en-GB" altLang="en-US" sz="2400">
              <a:latin typeface="Times" pitchFamily="18" charset="0"/>
            </a:endParaRPr>
          </a:p>
        </p:txBody>
      </p:sp>
      <p:sp>
        <p:nvSpPr>
          <p:cNvPr id="70706" name="Line 50"/>
          <p:cNvSpPr>
            <a:spLocks noChangeShapeType="1"/>
          </p:cNvSpPr>
          <p:nvPr/>
        </p:nvSpPr>
        <p:spPr bwMode="auto">
          <a:xfrm flipV="1">
            <a:off x="1982788" y="3300413"/>
            <a:ext cx="525462"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7" name="Rectangle 51"/>
          <p:cNvSpPr>
            <a:spLocks noChangeArrowheads="1"/>
          </p:cNvSpPr>
          <p:nvPr/>
        </p:nvSpPr>
        <p:spPr bwMode="auto">
          <a:xfrm>
            <a:off x="644525" y="2590800"/>
            <a:ext cx="1127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Address of FA</a:t>
            </a:r>
            <a:endParaRPr lang="en-GB" altLang="en-US" sz="2400">
              <a:latin typeface="Times" pitchFamily="18" charset="0"/>
            </a:endParaRPr>
          </a:p>
        </p:txBody>
      </p:sp>
      <p:sp>
        <p:nvSpPr>
          <p:cNvPr id="70708" name="Rectangle 52"/>
          <p:cNvSpPr>
            <a:spLocks noChangeArrowheads="1"/>
          </p:cNvSpPr>
          <p:nvPr/>
        </p:nvSpPr>
        <p:spPr bwMode="auto">
          <a:xfrm>
            <a:off x="601663" y="2789238"/>
            <a:ext cx="14525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returned to sender</a:t>
            </a:r>
            <a:endParaRPr lang="en-GB" altLang="en-US" sz="2400">
              <a:latin typeface="Times" pitchFamily="18" charset="0"/>
            </a:endParaRPr>
          </a:p>
        </p:txBody>
      </p:sp>
      <p:sp>
        <p:nvSpPr>
          <p:cNvPr id="70709" name="Line 53"/>
          <p:cNvSpPr>
            <a:spLocks noChangeShapeType="1"/>
          </p:cNvSpPr>
          <p:nvPr/>
        </p:nvSpPr>
        <p:spPr bwMode="auto">
          <a:xfrm flipH="1" flipV="1">
            <a:off x="1916113" y="2992438"/>
            <a:ext cx="746125" cy="1539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0" name="AutoShape 54"/>
          <p:cNvSpPr>
            <a:spLocks noChangeArrowheads="1"/>
          </p:cNvSpPr>
          <p:nvPr/>
        </p:nvSpPr>
        <p:spPr bwMode="auto">
          <a:xfrm>
            <a:off x="1719263" y="3497263"/>
            <a:ext cx="1666875" cy="1228725"/>
          </a:xfrm>
          <a:prstGeom prst="roundRect">
            <a:avLst>
              <a:gd name="adj" fmla="val 32560"/>
            </a:avLst>
          </a:prstGeom>
          <a:noFill/>
          <a:ln w="7620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711" name="Freeform 55"/>
          <p:cNvSpPr>
            <a:spLocks/>
          </p:cNvSpPr>
          <p:nvPr/>
        </p:nvSpPr>
        <p:spPr bwMode="auto">
          <a:xfrm>
            <a:off x="2487613" y="3783013"/>
            <a:ext cx="109537" cy="174625"/>
          </a:xfrm>
          <a:custGeom>
            <a:avLst/>
            <a:gdLst>
              <a:gd name="T0" fmla="*/ 68043114 w 69"/>
              <a:gd name="T1" fmla="*/ 0 h 110"/>
              <a:gd name="T2" fmla="*/ 173889194 w 69"/>
              <a:gd name="T3" fmla="*/ 0 h 110"/>
              <a:gd name="T4" fmla="*/ 103325141 w 69"/>
              <a:gd name="T5" fmla="*/ 277217188 h 110"/>
              <a:gd name="T6" fmla="*/ 0 w 69"/>
              <a:gd name="T7" fmla="*/ 0 h 110"/>
              <a:gd name="T8" fmla="*/ 68043114 w 69"/>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110">
                <a:moveTo>
                  <a:pt x="27" y="0"/>
                </a:moveTo>
                <a:lnTo>
                  <a:pt x="69" y="0"/>
                </a:lnTo>
                <a:lnTo>
                  <a:pt x="41" y="110"/>
                </a:lnTo>
                <a:lnTo>
                  <a:pt x="0" y="0"/>
                </a:lnTo>
                <a:lnTo>
                  <a:pt x="27" y="0"/>
                </a:lnTo>
                <a:close/>
              </a:path>
            </a:pathLst>
          </a:custGeom>
          <a:solidFill>
            <a:srgbClr val="000000"/>
          </a:solidFill>
          <a:ln w="31750">
            <a:solidFill>
              <a:srgbClr val="000000"/>
            </a:solidFill>
            <a:prstDash val="solid"/>
            <a:round/>
            <a:headEnd/>
            <a:tailEnd/>
          </a:ln>
        </p:spPr>
        <p:txBody>
          <a:bodyPr/>
          <a:lstStyle/>
          <a:p>
            <a:endParaRPr lang="en-US"/>
          </a:p>
        </p:txBody>
      </p:sp>
      <p:sp>
        <p:nvSpPr>
          <p:cNvPr id="70712" name="Freeform 56"/>
          <p:cNvSpPr>
            <a:spLocks/>
          </p:cNvSpPr>
          <p:nvPr/>
        </p:nvSpPr>
        <p:spPr bwMode="auto">
          <a:xfrm>
            <a:off x="2530475" y="2751138"/>
            <a:ext cx="44450" cy="1009650"/>
          </a:xfrm>
          <a:custGeom>
            <a:avLst/>
            <a:gdLst>
              <a:gd name="T0" fmla="*/ 70564375 w 28"/>
              <a:gd name="T1" fmla="*/ 0 h 636"/>
              <a:gd name="T2" fmla="*/ 0 w 28"/>
              <a:gd name="T3" fmla="*/ 766127500 h 636"/>
              <a:gd name="T4" fmla="*/ 0 w 28"/>
              <a:gd name="T5" fmla="*/ 1602819375 h 636"/>
              <a:gd name="T6" fmla="*/ 0 60000 65536"/>
              <a:gd name="T7" fmla="*/ 0 60000 65536"/>
              <a:gd name="T8" fmla="*/ 0 60000 65536"/>
            </a:gdLst>
            <a:ahLst/>
            <a:cxnLst>
              <a:cxn ang="T6">
                <a:pos x="T0" y="T1"/>
              </a:cxn>
              <a:cxn ang="T7">
                <a:pos x="T2" y="T3"/>
              </a:cxn>
              <a:cxn ang="T8">
                <a:pos x="T4" y="T5"/>
              </a:cxn>
            </a:cxnLst>
            <a:rect l="0" t="0" r="r" b="b"/>
            <a:pathLst>
              <a:path w="28" h="636">
                <a:moveTo>
                  <a:pt x="28" y="0"/>
                </a:moveTo>
                <a:lnTo>
                  <a:pt x="0" y="304"/>
                </a:lnTo>
                <a:lnTo>
                  <a:pt x="0" y="636"/>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13" name="Freeform 57"/>
          <p:cNvSpPr>
            <a:spLocks/>
          </p:cNvSpPr>
          <p:nvPr/>
        </p:nvSpPr>
        <p:spPr bwMode="auto">
          <a:xfrm>
            <a:off x="2617788" y="2728913"/>
            <a:ext cx="111125" cy="198437"/>
          </a:xfrm>
          <a:custGeom>
            <a:avLst/>
            <a:gdLst>
              <a:gd name="T0" fmla="*/ 105846563 w 70"/>
              <a:gd name="T1" fmla="*/ 279735845 h 125"/>
              <a:gd name="T2" fmla="*/ 0 w 70"/>
              <a:gd name="T3" fmla="*/ 315017944 h 125"/>
              <a:gd name="T4" fmla="*/ 35282188 w 70"/>
              <a:gd name="T5" fmla="*/ 0 h 125"/>
              <a:gd name="T6" fmla="*/ 176410938 w 70"/>
              <a:gd name="T7" fmla="*/ 279735845 h 125"/>
              <a:gd name="T8" fmla="*/ 105846563 w 70"/>
              <a:gd name="T9" fmla="*/ 279735845 h 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125">
                <a:moveTo>
                  <a:pt x="42" y="111"/>
                </a:moveTo>
                <a:lnTo>
                  <a:pt x="0" y="125"/>
                </a:lnTo>
                <a:lnTo>
                  <a:pt x="14" y="0"/>
                </a:lnTo>
                <a:lnTo>
                  <a:pt x="70" y="111"/>
                </a:lnTo>
                <a:lnTo>
                  <a:pt x="42" y="111"/>
                </a:lnTo>
                <a:close/>
              </a:path>
            </a:pathLst>
          </a:custGeom>
          <a:solidFill>
            <a:srgbClr val="000000"/>
          </a:solidFill>
          <a:ln w="31750">
            <a:solidFill>
              <a:srgbClr val="000000"/>
            </a:solidFill>
            <a:prstDash val="solid"/>
            <a:round/>
            <a:headEnd/>
            <a:tailEnd/>
          </a:ln>
        </p:spPr>
        <p:txBody>
          <a:bodyPr/>
          <a:lstStyle/>
          <a:p>
            <a:endParaRPr lang="en-US"/>
          </a:p>
        </p:txBody>
      </p:sp>
      <p:sp>
        <p:nvSpPr>
          <p:cNvPr id="70714" name="Freeform 58"/>
          <p:cNvSpPr>
            <a:spLocks/>
          </p:cNvSpPr>
          <p:nvPr/>
        </p:nvSpPr>
        <p:spPr bwMode="auto">
          <a:xfrm>
            <a:off x="2617788" y="2927350"/>
            <a:ext cx="66675" cy="1074738"/>
          </a:xfrm>
          <a:custGeom>
            <a:avLst/>
            <a:gdLst>
              <a:gd name="T0" fmla="*/ 0 w 42"/>
              <a:gd name="T1" fmla="*/ 1706147369 h 677"/>
              <a:gd name="T2" fmla="*/ 105846563 w 42"/>
              <a:gd name="T3" fmla="*/ 869455104 h 677"/>
              <a:gd name="T4" fmla="*/ 105846563 w 42"/>
              <a:gd name="T5" fmla="*/ 0 h 677"/>
              <a:gd name="T6" fmla="*/ 0 60000 65536"/>
              <a:gd name="T7" fmla="*/ 0 60000 65536"/>
              <a:gd name="T8" fmla="*/ 0 60000 65536"/>
            </a:gdLst>
            <a:ahLst/>
            <a:cxnLst>
              <a:cxn ang="T6">
                <a:pos x="T0" y="T1"/>
              </a:cxn>
              <a:cxn ang="T7">
                <a:pos x="T2" y="T3"/>
              </a:cxn>
              <a:cxn ang="T8">
                <a:pos x="T4" y="T5"/>
              </a:cxn>
            </a:cxnLst>
            <a:rect l="0" t="0" r="r" b="b"/>
            <a:pathLst>
              <a:path w="42" h="677">
                <a:moveTo>
                  <a:pt x="0" y="677"/>
                </a:moveTo>
                <a:lnTo>
                  <a:pt x="42" y="345"/>
                </a:lnTo>
                <a:lnTo>
                  <a:pt x="42"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15" name="Line 59"/>
          <p:cNvSpPr>
            <a:spLocks noChangeShapeType="1"/>
          </p:cNvSpPr>
          <p:nvPr/>
        </p:nvSpPr>
        <p:spPr bwMode="auto">
          <a:xfrm>
            <a:off x="2617788" y="4243388"/>
            <a:ext cx="1587" cy="219075"/>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6" name="Rectangle 60"/>
          <p:cNvSpPr>
            <a:spLocks noChangeArrowheads="1"/>
          </p:cNvSpPr>
          <p:nvPr/>
        </p:nvSpPr>
        <p:spPr bwMode="auto">
          <a:xfrm>
            <a:off x="2552700" y="3979863"/>
            <a:ext cx="153988" cy="2857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717" name="Rectangle 61"/>
          <p:cNvSpPr>
            <a:spLocks noChangeArrowheads="1"/>
          </p:cNvSpPr>
          <p:nvPr/>
        </p:nvSpPr>
        <p:spPr bwMode="auto">
          <a:xfrm>
            <a:off x="2552700" y="3979863"/>
            <a:ext cx="176213" cy="307975"/>
          </a:xfrm>
          <a:prstGeom prst="rect">
            <a:avLst/>
          </a:prstGeom>
          <a:noFill/>
          <a:ln w="31750">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718" name="Freeform 62"/>
          <p:cNvSpPr>
            <a:spLocks/>
          </p:cNvSpPr>
          <p:nvPr/>
        </p:nvSpPr>
        <p:spPr bwMode="auto">
          <a:xfrm>
            <a:off x="7031038" y="3562350"/>
            <a:ext cx="196850" cy="111125"/>
          </a:xfrm>
          <a:custGeom>
            <a:avLst/>
            <a:gdLst>
              <a:gd name="T0" fmla="*/ 0 w 124"/>
              <a:gd name="T1" fmla="*/ 70564375 h 70"/>
              <a:gd name="T2" fmla="*/ 0 w 124"/>
              <a:gd name="T3" fmla="*/ 0 h 70"/>
              <a:gd name="T4" fmla="*/ 312499375 w 124"/>
              <a:gd name="T5" fmla="*/ 35282188 h 70"/>
              <a:gd name="T6" fmla="*/ 32762825 w 124"/>
              <a:gd name="T7" fmla="*/ 176410938 h 70"/>
              <a:gd name="T8" fmla="*/ 0 w 124"/>
              <a:gd name="T9" fmla="*/ 70564375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 h="70">
                <a:moveTo>
                  <a:pt x="0" y="28"/>
                </a:moveTo>
                <a:lnTo>
                  <a:pt x="0" y="0"/>
                </a:lnTo>
                <a:lnTo>
                  <a:pt x="124" y="14"/>
                </a:lnTo>
                <a:lnTo>
                  <a:pt x="13" y="70"/>
                </a:lnTo>
                <a:lnTo>
                  <a:pt x="0" y="28"/>
                </a:lnTo>
                <a:close/>
              </a:path>
            </a:pathLst>
          </a:custGeom>
          <a:solidFill>
            <a:srgbClr val="000000"/>
          </a:solidFill>
          <a:ln w="31750">
            <a:solidFill>
              <a:srgbClr val="000000"/>
            </a:solidFill>
            <a:prstDash val="solid"/>
            <a:round/>
            <a:headEnd/>
            <a:tailEnd/>
          </a:ln>
        </p:spPr>
        <p:txBody>
          <a:bodyPr/>
          <a:lstStyle/>
          <a:p>
            <a:endParaRPr lang="en-US"/>
          </a:p>
        </p:txBody>
      </p:sp>
      <p:sp>
        <p:nvSpPr>
          <p:cNvPr id="70719" name="Freeform 63"/>
          <p:cNvSpPr>
            <a:spLocks/>
          </p:cNvSpPr>
          <p:nvPr/>
        </p:nvSpPr>
        <p:spPr bwMode="auto">
          <a:xfrm>
            <a:off x="2706688" y="3629025"/>
            <a:ext cx="4324350" cy="460375"/>
          </a:xfrm>
          <a:custGeom>
            <a:avLst/>
            <a:gdLst>
              <a:gd name="T0" fmla="*/ 0 w 2724"/>
              <a:gd name="T1" fmla="*/ 730845313 h 290"/>
              <a:gd name="T2" fmla="*/ 1670864388 w 2724"/>
              <a:gd name="T3" fmla="*/ 695563125 h 290"/>
              <a:gd name="T4" fmla="*/ 2147483647 w 2724"/>
              <a:gd name="T5" fmla="*/ 556955325 h 290"/>
              <a:gd name="T6" fmla="*/ 2147483647 w 2724"/>
              <a:gd name="T7" fmla="*/ 312499375 h 290"/>
              <a:gd name="T8" fmla="*/ 2147483647 w 2724"/>
              <a:gd name="T9" fmla="*/ 0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4" h="290">
                <a:moveTo>
                  <a:pt x="0" y="290"/>
                </a:moveTo>
                <a:lnTo>
                  <a:pt x="663" y="276"/>
                </a:lnTo>
                <a:lnTo>
                  <a:pt x="1355" y="221"/>
                </a:lnTo>
                <a:lnTo>
                  <a:pt x="2060" y="124"/>
                </a:lnTo>
                <a:lnTo>
                  <a:pt x="2724"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0" name="Rectangle 64"/>
          <p:cNvSpPr>
            <a:spLocks noChangeArrowheads="1"/>
          </p:cNvSpPr>
          <p:nvPr/>
        </p:nvSpPr>
        <p:spPr bwMode="auto">
          <a:xfrm>
            <a:off x="4418013" y="4083050"/>
            <a:ext cx="11366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First IP packet</a:t>
            </a:r>
            <a:endParaRPr lang="en-GB" altLang="en-US" sz="2400">
              <a:latin typeface="Times" pitchFamily="18" charset="0"/>
            </a:endParaRPr>
          </a:p>
        </p:txBody>
      </p:sp>
      <p:sp>
        <p:nvSpPr>
          <p:cNvPr id="70721" name="Rectangle 65"/>
          <p:cNvSpPr>
            <a:spLocks noChangeArrowheads="1"/>
          </p:cNvSpPr>
          <p:nvPr/>
        </p:nvSpPr>
        <p:spPr bwMode="auto">
          <a:xfrm>
            <a:off x="4368800" y="4281488"/>
            <a:ext cx="1244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tunnelled to FA </a:t>
            </a:r>
            <a:endParaRPr lang="en-GB" altLang="en-US" sz="2400">
              <a:latin typeface="Times" pitchFamily="18" charset="0"/>
            </a:endParaRPr>
          </a:p>
        </p:txBody>
      </p:sp>
      <p:sp>
        <p:nvSpPr>
          <p:cNvPr id="70722" name="Freeform 66"/>
          <p:cNvSpPr>
            <a:spLocks/>
          </p:cNvSpPr>
          <p:nvPr/>
        </p:nvSpPr>
        <p:spPr bwMode="auto">
          <a:xfrm>
            <a:off x="7051675" y="3343275"/>
            <a:ext cx="198438" cy="109538"/>
          </a:xfrm>
          <a:custGeom>
            <a:avLst/>
            <a:gdLst>
              <a:gd name="T0" fmla="*/ 0 w 125"/>
              <a:gd name="T1" fmla="*/ 105847046 h 69"/>
              <a:gd name="T2" fmla="*/ 35282276 w 125"/>
              <a:gd name="T3" fmla="*/ 0 h 69"/>
              <a:gd name="T4" fmla="*/ 315021119 w 125"/>
              <a:gd name="T5" fmla="*/ 141129394 h 69"/>
              <a:gd name="T6" fmla="*/ 0 w 125"/>
              <a:gd name="T7" fmla="*/ 173892369 h 69"/>
              <a:gd name="T8" fmla="*/ 0 w 125"/>
              <a:gd name="T9" fmla="*/ 105847046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69">
                <a:moveTo>
                  <a:pt x="0" y="42"/>
                </a:moveTo>
                <a:lnTo>
                  <a:pt x="14" y="0"/>
                </a:lnTo>
                <a:lnTo>
                  <a:pt x="125" y="56"/>
                </a:lnTo>
                <a:lnTo>
                  <a:pt x="0" y="69"/>
                </a:lnTo>
                <a:lnTo>
                  <a:pt x="0" y="42"/>
                </a:lnTo>
                <a:close/>
              </a:path>
            </a:pathLst>
          </a:custGeom>
          <a:solidFill>
            <a:srgbClr val="000000"/>
          </a:solidFill>
          <a:ln w="31750">
            <a:solidFill>
              <a:srgbClr val="000000"/>
            </a:solidFill>
            <a:prstDash val="solid"/>
            <a:round/>
            <a:headEnd/>
            <a:tailEnd/>
          </a:ln>
        </p:spPr>
        <p:txBody>
          <a:bodyPr/>
          <a:lstStyle/>
          <a:p>
            <a:endParaRPr lang="en-US"/>
          </a:p>
        </p:txBody>
      </p:sp>
      <p:sp>
        <p:nvSpPr>
          <p:cNvPr id="70723" name="Freeform 67"/>
          <p:cNvSpPr>
            <a:spLocks/>
          </p:cNvSpPr>
          <p:nvPr/>
        </p:nvSpPr>
        <p:spPr bwMode="auto">
          <a:xfrm>
            <a:off x="2706688" y="2574925"/>
            <a:ext cx="4344987" cy="835025"/>
          </a:xfrm>
          <a:custGeom>
            <a:avLst/>
            <a:gdLst>
              <a:gd name="T0" fmla="*/ 0 w 2737"/>
              <a:gd name="T1" fmla="*/ 0 h 526"/>
              <a:gd name="T2" fmla="*/ 1670862608 w 2737"/>
              <a:gd name="T3" fmla="*/ 141128750 h 526"/>
              <a:gd name="T4" fmla="*/ 2147483647 w 2737"/>
              <a:gd name="T5" fmla="*/ 488910313 h 526"/>
              <a:gd name="T6" fmla="*/ 2147483647 w 2737"/>
              <a:gd name="T7" fmla="*/ 1325602188 h 5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37" h="526">
                <a:moveTo>
                  <a:pt x="0" y="0"/>
                </a:moveTo>
                <a:lnTo>
                  <a:pt x="663" y="56"/>
                </a:lnTo>
                <a:lnTo>
                  <a:pt x="1369" y="194"/>
                </a:lnTo>
                <a:lnTo>
                  <a:pt x="2737" y="526"/>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4" name="Rectangle 68"/>
          <p:cNvSpPr>
            <a:spLocks noChangeArrowheads="1"/>
          </p:cNvSpPr>
          <p:nvPr/>
        </p:nvSpPr>
        <p:spPr bwMode="auto">
          <a:xfrm>
            <a:off x="3957638" y="2205038"/>
            <a:ext cx="1828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Subsequent IP packets</a:t>
            </a:r>
            <a:endParaRPr lang="en-GB" altLang="en-US" sz="2400">
              <a:latin typeface="Times" pitchFamily="18" charset="0"/>
            </a:endParaRPr>
          </a:p>
        </p:txBody>
      </p:sp>
      <p:sp>
        <p:nvSpPr>
          <p:cNvPr id="70725" name="Rectangle 69"/>
          <p:cNvSpPr>
            <a:spLocks noChangeArrowheads="1"/>
          </p:cNvSpPr>
          <p:nvPr/>
        </p:nvSpPr>
        <p:spPr bwMode="auto">
          <a:xfrm>
            <a:off x="3929063" y="2403475"/>
            <a:ext cx="1244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tunnelled to FA </a:t>
            </a:r>
            <a:endParaRPr lang="en-GB" altLang="en-US" sz="2400">
              <a:latin typeface="Times" pitchFamily="18" charset="0"/>
            </a:endParaRPr>
          </a:p>
        </p:txBody>
      </p:sp>
      <p:sp>
        <p:nvSpPr>
          <p:cNvPr id="70726" name="Freeform 70"/>
          <p:cNvSpPr>
            <a:spLocks/>
          </p:cNvSpPr>
          <p:nvPr/>
        </p:nvSpPr>
        <p:spPr bwMode="auto">
          <a:xfrm>
            <a:off x="2706688" y="2509838"/>
            <a:ext cx="4586287" cy="877887"/>
          </a:xfrm>
          <a:custGeom>
            <a:avLst/>
            <a:gdLst>
              <a:gd name="T0" fmla="*/ 0 w 2889"/>
              <a:gd name="T1" fmla="*/ 0 h 553"/>
              <a:gd name="T2" fmla="*/ 1776709169 w 2889"/>
              <a:gd name="T3" fmla="*/ 173889888 h 553"/>
              <a:gd name="T4" fmla="*/ 2147483647 w 2889"/>
              <a:gd name="T5" fmla="*/ 556953420 h 553"/>
              <a:gd name="T6" fmla="*/ 2147483647 w 2889"/>
              <a:gd name="T7" fmla="*/ 1393644819 h 5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9" h="553">
                <a:moveTo>
                  <a:pt x="0" y="0"/>
                </a:moveTo>
                <a:lnTo>
                  <a:pt x="705" y="69"/>
                </a:lnTo>
                <a:lnTo>
                  <a:pt x="1465" y="221"/>
                </a:lnTo>
                <a:lnTo>
                  <a:pt x="2889" y="553"/>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7" name="Freeform 71"/>
          <p:cNvSpPr>
            <a:spLocks/>
          </p:cNvSpPr>
          <p:nvPr/>
        </p:nvSpPr>
        <p:spPr bwMode="auto">
          <a:xfrm>
            <a:off x="2662238" y="2619375"/>
            <a:ext cx="4587875" cy="877888"/>
          </a:xfrm>
          <a:custGeom>
            <a:avLst/>
            <a:gdLst>
              <a:gd name="T0" fmla="*/ 0 w 2890"/>
              <a:gd name="T1" fmla="*/ 0 h 553"/>
              <a:gd name="T2" fmla="*/ 1776710950 w 2890"/>
              <a:gd name="T3" fmla="*/ 173891674 h 553"/>
              <a:gd name="T4" fmla="*/ 2147483647 w 2890"/>
              <a:gd name="T5" fmla="*/ 556955642 h 553"/>
              <a:gd name="T6" fmla="*/ 2147483647 w 2890"/>
              <a:gd name="T7" fmla="*/ 1393647994 h 5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90" h="553">
                <a:moveTo>
                  <a:pt x="0" y="0"/>
                </a:moveTo>
                <a:lnTo>
                  <a:pt x="705" y="69"/>
                </a:lnTo>
                <a:lnTo>
                  <a:pt x="1466" y="221"/>
                </a:lnTo>
                <a:lnTo>
                  <a:pt x="2890" y="553"/>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8" name="Freeform 72"/>
          <p:cNvSpPr>
            <a:spLocks/>
          </p:cNvSpPr>
          <p:nvPr/>
        </p:nvSpPr>
        <p:spPr bwMode="auto">
          <a:xfrm>
            <a:off x="2706688" y="3629025"/>
            <a:ext cx="4565650" cy="527050"/>
          </a:xfrm>
          <a:custGeom>
            <a:avLst/>
            <a:gdLst>
              <a:gd name="T0" fmla="*/ 0 w 2876"/>
              <a:gd name="T1" fmla="*/ 836691875 h 332"/>
              <a:gd name="T2" fmla="*/ 1776710950 w 2876"/>
              <a:gd name="T3" fmla="*/ 766127500 h 332"/>
              <a:gd name="T4" fmla="*/ 2147483647 w 2876"/>
              <a:gd name="T5" fmla="*/ 592237513 h 332"/>
              <a:gd name="T6" fmla="*/ 2147483647 w 2876"/>
              <a:gd name="T7" fmla="*/ 347781563 h 332"/>
              <a:gd name="T8" fmla="*/ 2147483647 w 2876"/>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6" h="332">
                <a:moveTo>
                  <a:pt x="0" y="332"/>
                </a:moveTo>
                <a:lnTo>
                  <a:pt x="705" y="304"/>
                </a:lnTo>
                <a:lnTo>
                  <a:pt x="1438" y="235"/>
                </a:lnTo>
                <a:lnTo>
                  <a:pt x="2184" y="138"/>
                </a:lnTo>
                <a:lnTo>
                  <a:pt x="2876"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9" name="Freeform 73"/>
          <p:cNvSpPr>
            <a:spLocks/>
          </p:cNvSpPr>
          <p:nvPr/>
        </p:nvSpPr>
        <p:spPr bwMode="auto">
          <a:xfrm>
            <a:off x="2706688" y="3497263"/>
            <a:ext cx="4565650" cy="527050"/>
          </a:xfrm>
          <a:custGeom>
            <a:avLst/>
            <a:gdLst>
              <a:gd name="T0" fmla="*/ 0 w 2876"/>
              <a:gd name="T1" fmla="*/ 836691875 h 332"/>
              <a:gd name="T2" fmla="*/ 1776710950 w 2876"/>
              <a:gd name="T3" fmla="*/ 801409688 h 332"/>
              <a:gd name="T4" fmla="*/ 2147483647 w 2876"/>
              <a:gd name="T5" fmla="*/ 627519700 h 332"/>
              <a:gd name="T6" fmla="*/ 2147483647 w 2876"/>
              <a:gd name="T7" fmla="*/ 347781563 h 332"/>
              <a:gd name="T8" fmla="*/ 2147483647 w 2876"/>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6" h="332">
                <a:moveTo>
                  <a:pt x="0" y="332"/>
                </a:moveTo>
                <a:lnTo>
                  <a:pt x="705" y="318"/>
                </a:lnTo>
                <a:lnTo>
                  <a:pt x="1438" y="249"/>
                </a:lnTo>
                <a:lnTo>
                  <a:pt x="2184" y="138"/>
                </a:lnTo>
                <a:lnTo>
                  <a:pt x="2876"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97056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71683" name="Rectangle 2"/>
          <p:cNvSpPr>
            <a:spLocks noGrp="1" noChangeArrowheads="1"/>
          </p:cNvSpPr>
          <p:nvPr>
            <p:ph type="title" idx="4294967295"/>
          </p:nvPr>
        </p:nvSpPr>
        <p:spPr/>
        <p:txBody>
          <a:bodyPr/>
          <a:lstStyle/>
          <a:p>
            <a:pPr eaLnBrk="1" hangingPunct="1"/>
            <a:r>
              <a:rPr lang="en-US" altLang="en-US" sz="3600" smtClean="0">
                <a:solidFill>
                  <a:srgbClr val="FF0066"/>
                </a:solidFill>
              </a:rPr>
              <a:t>Not best solution</a:t>
            </a:r>
          </a:p>
        </p:txBody>
      </p:sp>
      <p:sp>
        <p:nvSpPr>
          <p:cNvPr id="71684" name="Rectangle 3"/>
          <p:cNvSpPr>
            <a:spLocks noGrp="1" noChangeArrowheads="1"/>
          </p:cNvSpPr>
          <p:nvPr>
            <p:ph type="body" idx="4294967295"/>
          </p:nvPr>
        </p:nvSpPr>
        <p:spPr/>
        <p:txBody>
          <a:bodyPr/>
          <a:lstStyle/>
          <a:p>
            <a:pPr eaLnBrk="1" hangingPunct="1"/>
            <a:r>
              <a:rPr lang="en-US" altLang="en-US" smtClean="0"/>
              <a:t>Requires HA.</a:t>
            </a:r>
          </a:p>
          <a:p>
            <a:pPr eaLnBrk="1" hangingPunct="1"/>
            <a:r>
              <a:rPr lang="en-US" altLang="en-US" smtClean="0"/>
              <a:t>Setup time</a:t>
            </a:r>
          </a:p>
          <a:p>
            <a:pPr eaLnBrk="1" hangingPunct="1"/>
            <a:r>
              <a:rPr lang="en-US" altLang="en-US" smtClean="0"/>
              <a:t>Requires clients to be Mobile-IP or have to route ALL packets twice.</a:t>
            </a:r>
          </a:p>
          <a:p>
            <a:pPr eaLnBrk="1" hangingPunct="1"/>
            <a:r>
              <a:rPr lang="en-US" altLang="en-US" smtClean="0"/>
              <a:t>Mobile phones are first-class citizens as they move from cell to cell.</a:t>
            </a:r>
          </a:p>
        </p:txBody>
      </p:sp>
    </p:spTree>
    <p:extLst>
      <p:ext uri="{BB962C8B-B14F-4D97-AF65-F5344CB8AC3E}">
        <p14:creationId xmlns:p14="http://schemas.microsoft.com/office/powerpoint/2010/main" val="1559324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7651" name="Rectangle 2"/>
          <p:cNvSpPr>
            <a:spLocks noGrp="1" noChangeArrowheads="1"/>
          </p:cNvSpPr>
          <p:nvPr>
            <p:ph type="title"/>
          </p:nvPr>
        </p:nvSpPr>
        <p:spPr/>
        <p:txBody>
          <a:bodyPr/>
          <a:lstStyle/>
          <a:p>
            <a:pPr eaLnBrk="1" hangingPunct="1"/>
            <a:r>
              <a:rPr lang="en-US" sz="3600" dirty="0" smtClean="0">
                <a:solidFill>
                  <a:schemeClr val="tx1"/>
                </a:solidFill>
              </a:rPr>
              <a:t>Mobile agents</a:t>
            </a:r>
          </a:p>
        </p:txBody>
      </p:sp>
      <p:sp>
        <p:nvSpPr>
          <p:cNvPr id="27652" name="Rectangle 3"/>
          <p:cNvSpPr>
            <a:spLocks noGrp="1" noChangeArrowheads="1"/>
          </p:cNvSpPr>
          <p:nvPr>
            <p:ph type="body" idx="1"/>
          </p:nvPr>
        </p:nvSpPr>
        <p:spPr/>
        <p:txBody>
          <a:bodyPr/>
          <a:lstStyle/>
          <a:p>
            <a:pPr eaLnBrk="1" hangingPunct="1"/>
            <a:r>
              <a:rPr lang="en-US" sz="2800" dirty="0" smtClean="0"/>
              <a:t>Processes, code libraries, and </a:t>
            </a:r>
            <a:r>
              <a:rPr lang="en-US" sz="2800" i="1" dirty="0" smtClean="0"/>
              <a:t>state</a:t>
            </a:r>
            <a:r>
              <a:rPr lang="en-US" sz="2800" dirty="0" smtClean="0"/>
              <a:t> that move from one location on a network to another to perform work on a remote location’s behalf.</a:t>
            </a:r>
          </a:p>
          <a:p>
            <a:pPr eaLnBrk="1" hangingPunct="1"/>
            <a:r>
              <a:rPr lang="en-US" sz="2800" dirty="0" smtClean="0"/>
              <a:t>Interact with local resources, such as databases, other processes, and even users.</a:t>
            </a:r>
          </a:p>
          <a:p>
            <a:pPr eaLnBrk="1" hangingPunct="1"/>
            <a:r>
              <a:rPr lang="en-US" sz="2800" dirty="0" smtClean="0"/>
              <a:t>Local invocations are cheaper than remote ones so may lead to efficiency.</a:t>
            </a:r>
          </a:p>
          <a:p>
            <a:pPr eaLnBrk="1" hangingPunct="1"/>
            <a:r>
              <a:rPr lang="en-US" sz="2800" dirty="0" smtClean="0"/>
              <a:t>Different programming design</a:t>
            </a:r>
          </a:p>
          <a:p>
            <a:pPr eaLnBrk="1" hangingPunct="1"/>
            <a:r>
              <a:rPr lang="en-US" sz="2800" dirty="0" smtClean="0"/>
              <a:t>Security and negotiation are complex because always two different stakeholders, host / agent</a:t>
            </a:r>
          </a:p>
        </p:txBody>
      </p:sp>
    </p:spTree>
    <p:extLst>
      <p:ext uri="{BB962C8B-B14F-4D97-AF65-F5344CB8AC3E}">
        <p14:creationId xmlns:p14="http://schemas.microsoft.com/office/powerpoint/2010/main" val="141851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smtClean="0"/>
              <a:t> </a:t>
            </a:r>
            <a:r>
              <a:rPr lang="en-US" sz="1400" dirty="0"/>
              <a:t>Clark Elliott</a:t>
            </a:r>
          </a:p>
        </p:txBody>
      </p:sp>
      <p:sp>
        <p:nvSpPr>
          <p:cNvPr id="36867" name="Rectangle 2"/>
          <p:cNvSpPr>
            <a:spLocks noGrp="1" noChangeArrowheads="1"/>
          </p:cNvSpPr>
          <p:nvPr>
            <p:ph type="title" idx="4294967295"/>
          </p:nvPr>
        </p:nvSpPr>
        <p:spPr/>
        <p:txBody>
          <a:bodyPr/>
          <a:lstStyle/>
          <a:p>
            <a:pPr eaLnBrk="1" hangingPunct="1"/>
            <a:r>
              <a:rPr lang="en-US" sz="4000" dirty="0" smtClean="0"/>
              <a:t>Dynamic Host Configuration Protocol -- DHCP</a:t>
            </a:r>
          </a:p>
        </p:txBody>
      </p:sp>
      <p:sp>
        <p:nvSpPr>
          <p:cNvPr id="36868" name="Rectangle 3"/>
          <p:cNvSpPr>
            <a:spLocks noGrp="1" noChangeArrowheads="1"/>
          </p:cNvSpPr>
          <p:nvPr>
            <p:ph type="body" idx="4294967295"/>
          </p:nvPr>
        </p:nvSpPr>
        <p:spPr>
          <a:xfrm>
            <a:off x="457200" y="1600200"/>
            <a:ext cx="8382000" cy="5257800"/>
          </a:xfrm>
        </p:spPr>
        <p:txBody>
          <a:bodyPr/>
          <a:lstStyle/>
          <a:p>
            <a:pPr eaLnBrk="1" hangingPunct="1"/>
            <a:r>
              <a:rPr lang="en-US" sz="2800" dirty="0" smtClean="0"/>
              <a:t>Large organizations like DePaul have leases on large numbers of real IP addresses.</a:t>
            </a:r>
          </a:p>
          <a:p>
            <a:pPr eaLnBrk="1" hangingPunct="1"/>
            <a:r>
              <a:rPr lang="en-US" sz="2800" dirty="0" smtClean="0"/>
              <a:t>But faculty, administration, and lab machines come and go. One IP address for each student is also a big burden.</a:t>
            </a:r>
          </a:p>
          <a:p>
            <a:pPr eaLnBrk="1" hangingPunct="1"/>
            <a:r>
              <a:rPr lang="en-US" sz="2800" dirty="0" smtClean="0"/>
              <a:t>Deciding who is bound to which IP address is a giant administrative nightmare: setting up each user’s machine (or multiple machines) is a giant time sink. Each machine has to be configured </a:t>
            </a:r>
            <a:r>
              <a:rPr lang="en-US" sz="2800" i="1" dirty="0" smtClean="0"/>
              <a:t>before</a:t>
            </a:r>
            <a:r>
              <a:rPr lang="en-US" sz="2800" dirty="0" smtClean="0"/>
              <a:t> it can use the network.</a:t>
            </a:r>
          </a:p>
          <a:p>
            <a:pPr eaLnBrk="1" hangingPunct="1"/>
            <a:endParaRPr lang="en-US" sz="2800" dirty="0" smtClean="0"/>
          </a:p>
        </p:txBody>
      </p:sp>
    </p:spTree>
    <p:extLst>
      <p:ext uri="{BB962C8B-B14F-4D97-AF65-F5344CB8AC3E}">
        <p14:creationId xmlns:p14="http://schemas.microsoft.com/office/powerpoint/2010/main" val="2274189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r>
              <a:rPr lang="en-US" sz="3600" dirty="0" smtClean="0">
                <a:solidFill>
                  <a:schemeClr val="tx1"/>
                </a:solidFill>
              </a:rPr>
              <a:t>Mobile agents</a:t>
            </a:r>
          </a:p>
        </p:txBody>
      </p:sp>
      <p:sp>
        <p:nvSpPr>
          <p:cNvPr id="28676" name="Rectangle 3"/>
          <p:cNvSpPr>
            <a:spLocks noGrp="1" noChangeArrowheads="1"/>
          </p:cNvSpPr>
          <p:nvPr>
            <p:ph type="body" idx="1"/>
          </p:nvPr>
        </p:nvSpPr>
        <p:spPr/>
        <p:txBody>
          <a:bodyPr/>
          <a:lstStyle/>
          <a:p>
            <a:pPr eaLnBrk="1" hangingPunct="1"/>
            <a:r>
              <a:rPr lang="en-US" smtClean="0"/>
              <a:t>One generally unexplored area is using the idle resources of a nework</a:t>
            </a:r>
          </a:p>
          <a:p>
            <a:pPr eaLnBrk="1" hangingPunct="1"/>
            <a:r>
              <a:rPr lang="en-US" smtClean="0"/>
              <a:t>Security problems can work both ways: both to the host, but also to the agent.</a:t>
            </a:r>
          </a:p>
          <a:p>
            <a:pPr eaLnBrk="1" hangingPunct="1"/>
            <a:r>
              <a:rPr lang="en-US" smtClean="0"/>
              <a:t>Not hugely popular. Note that web crawlers “look” like agents, but are simply a series of local requests to various servers.</a:t>
            </a:r>
          </a:p>
        </p:txBody>
      </p:sp>
    </p:spTree>
    <p:extLst>
      <p:ext uri="{BB962C8B-B14F-4D97-AF65-F5344CB8AC3E}">
        <p14:creationId xmlns:p14="http://schemas.microsoft.com/office/powerpoint/2010/main" val="25672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31747" name="Rectangle 2"/>
          <p:cNvSpPr>
            <a:spLocks noGrp="1" noChangeArrowheads="1"/>
          </p:cNvSpPr>
          <p:nvPr>
            <p:ph type="title"/>
          </p:nvPr>
        </p:nvSpPr>
        <p:spPr/>
        <p:txBody>
          <a:bodyPr/>
          <a:lstStyle/>
          <a:p>
            <a:pPr eaLnBrk="1" hangingPunct="1"/>
            <a:r>
              <a:rPr lang="en-US" sz="3600" dirty="0" smtClean="0">
                <a:solidFill>
                  <a:schemeClr val="tx1"/>
                </a:solidFill>
              </a:rPr>
              <a:t>Mobile devices</a:t>
            </a:r>
          </a:p>
        </p:txBody>
      </p:sp>
      <p:sp>
        <p:nvSpPr>
          <p:cNvPr id="31748" name="Rectangle 3"/>
          <p:cNvSpPr>
            <a:spLocks noGrp="1" noChangeArrowheads="1"/>
          </p:cNvSpPr>
          <p:nvPr>
            <p:ph type="body" idx="1"/>
          </p:nvPr>
        </p:nvSpPr>
        <p:spPr/>
        <p:txBody>
          <a:bodyPr/>
          <a:lstStyle/>
          <a:p>
            <a:pPr eaLnBrk="1" hangingPunct="1"/>
            <a:r>
              <a:rPr lang="en-US" dirty="0" smtClean="0"/>
              <a:t>Wave of the future. Miniaturization of CPUs, lower power requirements, improved battery technology, wireless technology</a:t>
            </a:r>
          </a:p>
          <a:p>
            <a:pPr eaLnBrk="1" hangingPunct="1"/>
            <a:r>
              <a:rPr lang="en-US" dirty="0" err="1" smtClean="0"/>
              <a:t>WiFi</a:t>
            </a:r>
            <a:r>
              <a:rPr lang="en-US" dirty="0" smtClean="0"/>
              <a:t> – term does not mean anything, just catchy</a:t>
            </a:r>
          </a:p>
          <a:p>
            <a:pPr eaLnBrk="1" hangingPunct="1"/>
            <a:r>
              <a:rPr lang="en-US" dirty="0" smtClean="0"/>
              <a:t>In general DHCP and discovery of local resources is enough as a collection of </a:t>
            </a:r>
            <a:r>
              <a:rPr lang="en-US" i="1" dirty="0" smtClean="0"/>
              <a:t>clients</a:t>
            </a:r>
            <a:endParaRPr lang="en-US" dirty="0" smtClean="0"/>
          </a:p>
          <a:p>
            <a:pPr eaLnBrk="1" hangingPunct="1"/>
            <a:endParaRPr lang="en-US" dirty="0" smtClean="0"/>
          </a:p>
        </p:txBody>
      </p:sp>
    </p:spTree>
    <p:extLst>
      <p:ext uri="{BB962C8B-B14F-4D97-AF65-F5344CB8AC3E}">
        <p14:creationId xmlns:p14="http://schemas.microsoft.com/office/powerpoint/2010/main" val="18737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67587" name="Rectangle 2"/>
          <p:cNvSpPr>
            <a:spLocks noGrp="1" noChangeArrowheads="1"/>
          </p:cNvSpPr>
          <p:nvPr>
            <p:ph type="title" idx="4294967295"/>
          </p:nvPr>
        </p:nvSpPr>
        <p:spPr/>
        <p:txBody>
          <a:bodyPr/>
          <a:lstStyle/>
          <a:p>
            <a:pPr eaLnBrk="1" hangingPunct="1"/>
            <a:r>
              <a:rPr lang="en-US" sz="3600" dirty="0" smtClean="0">
                <a:solidFill>
                  <a:schemeClr val="tx1"/>
                </a:solidFill>
              </a:rPr>
              <a:t>IPv6</a:t>
            </a:r>
          </a:p>
        </p:txBody>
      </p:sp>
      <p:sp>
        <p:nvSpPr>
          <p:cNvPr id="67588" name="Rectangle 3"/>
          <p:cNvSpPr>
            <a:spLocks noGrp="1" noChangeArrowheads="1"/>
          </p:cNvSpPr>
          <p:nvPr>
            <p:ph type="body" idx="4294967295"/>
          </p:nvPr>
        </p:nvSpPr>
        <p:spPr/>
        <p:txBody>
          <a:bodyPr/>
          <a:lstStyle/>
          <a:p>
            <a:pPr eaLnBrk="1" hangingPunct="1"/>
            <a:r>
              <a:rPr lang="en-US" sz="2800" smtClean="0"/>
              <a:t>128 bit addressing, or 1000 IP addresses per square meter of earth’s surface</a:t>
            </a:r>
          </a:p>
          <a:p>
            <a:pPr eaLnBrk="1" hangingPunct="1"/>
            <a:r>
              <a:rPr lang="en-US" sz="2800" smtClean="0"/>
              <a:t>Geographic and organizational semantics in addresses</a:t>
            </a:r>
          </a:p>
          <a:p>
            <a:pPr eaLnBrk="1" hangingPunct="1"/>
            <a:r>
              <a:rPr lang="en-US" sz="2800" smtClean="0"/>
              <a:t>Flow labels for QoS improvements</a:t>
            </a:r>
          </a:p>
          <a:p>
            <a:pPr eaLnBrk="1" hangingPunct="1"/>
            <a:r>
              <a:rPr lang="en-US" sz="2800" smtClean="0"/>
              <a:t>Security headers – but note that destinations are not encrypted (?), authentication for RIP</a:t>
            </a:r>
          </a:p>
          <a:p>
            <a:pPr eaLnBrk="1" hangingPunct="1"/>
            <a:r>
              <a:rPr lang="en-US" sz="2800" smtClean="0"/>
              <a:t>Slow migration, but 1 billion Devices in China and India by 2014, plus mobile IP needs.</a:t>
            </a:r>
          </a:p>
          <a:p>
            <a:pPr eaLnBrk="1" hangingPunct="1"/>
            <a:endParaRPr lang="en-US" sz="2800" smtClean="0"/>
          </a:p>
        </p:txBody>
      </p:sp>
    </p:spTree>
    <p:extLst>
      <p:ext uri="{BB962C8B-B14F-4D97-AF65-F5344CB8AC3E}">
        <p14:creationId xmlns:p14="http://schemas.microsoft.com/office/powerpoint/2010/main" val="79381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93187" name="Rectangle 2"/>
          <p:cNvSpPr>
            <a:spLocks noGrp="1" noChangeArrowheads="1"/>
          </p:cNvSpPr>
          <p:nvPr>
            <p:ph type="title" idx="4294967295"/>
          </p:nvPr>
        </p:nvSpPr>
        <p:spPr/>
        <p:txBody>
          <a:bodyPr/>
          <a:lstStyle/>
          <a:p>
            <a:pPr eaLnBrk="1" hangingPunct="1"/>
            <a:r>
              <a:rPr lang="en-US" sz="3600" dirty="0" smtClean="0">
                <a:solidFill>
                  <a:srgbClr val="FF0066"/>
                </a:solidFill>
              </a:rPr>
              <a:t>IPsec (“IP security”)</a:t>
            </a:r>
          </a:p>
        </p:txBody>
      </p:sp>
      <p:sp>
        <p:nvSpPr>
          <p:cNvPr id="93188" name="Rectangle 3"/>
          <p:cNvSpPr>
            <a:spLocks noGrp="1" noChangeArrowheads="1"/>
          </p:cNvSpPr>
          <p:nvPr>
            <p:ph type="body" idx="4294967295"/>
          </p:nvPr>
        </p:nvSpPr>
        <p:spPr/>
        <p:txBody>
          <a:bodyPr/>
          <a:lstStyle/>
          <a:p>
            <a:pPr marL="609600" indent="-609600" eaLnBrk="1" hangingPunct="1">
              <a:lnSpc>
                <a:spcPct val="90000"/>
              </a:lnSpc>
            </a:pPr>
            <a:r>
              <a:rPr lang="en-US" sz="2400" dirty="0" smtClean="0"/>
              <a:t>Operates at a </a:t>
            </a:r>
            <a:r>
              <a:rPr lang="en-US" sz="2400" i="1" dirty="0" smtClean="0"/>
              <a:t>lower level </a:t>
            </a:r>
            <a:r>
              <a:rPr lang="en-US" sz="2400" dirty="0" smtClean="0"/>
              <a:t>than TSL, SSL, SSH, so applicable to wide range of applications including basic TCP and UDP without requiring rewrite apps. Provides:</a:t>
            </a:r>
          </a:p>
          <a:p>
            <a:pPr marL="990600" lvl="1" indent="-533400">
              <a:lnSpc>
                <a:spcPct val="90000"/>
              </a:lnSpc>
            </a:pPr>
            <a:r>
              <a:rPr lang="en-US" sz="2000" dirty="0" smtClean="0"/>
              <a:t>Encrypting traffic (so it cannot be read by parties other than those for whom it is intended) </a:t>
            </a:r>
          </a:p>
          <a:p>
            <a:pPr marL="990600" lvl="1" indent="-533400">
              <a:lnSpc>
                <a:spcPct val="90000"/>
              </a:lnSpc>
            </a:pPr>
            <a:r>
              <a:rPr lang="en-US" sz="2000" dirty="0" smtClean="0"/>
              <a:t>Integrity validation (ensuring traffic has not been modified along its path) </a:t>
            </a:r>
          </a:p>
          <a:p>
            <a:pPr marL="990600" lvl="1" indent="-533400">
              <a:lnSpc>
                <a:spcPct val="90000"/>
              </a:lnSpc>
            </a:pPr>
            <a:r>
              <a:rPr lang="en-US" sz="2000" dirty="0" smtClean="0"/>
              <a:t>Authenticating the peers (ensuring that traffic is from a trusted party) </a:t>
            </a:r>
          </a:p>
          <a:p>
            <a:pPr marL="990600" lvl="1" indent="-533400">
              <a:lnSpc>
                <a:spcPct val="90000"/>
              </a:lnSpc>
            </a:pPr>
            <a:r>
              <a:rPr lang="en-US" sz="2000" dirty="0" smtClean="0"/>
              <a:t>Anti-replay (protecting against replay of the secure session). </a:t>
            </a:r>
          </a:p>
          <a:p>
            <a:pPr marL="609600" indent="-609600">
              <a:lnSpc>
                <a:spcPct val="90000"/>
              </a:lnSpc>
            </a:pPr>
            <a:r>
              <a:rPr lang="en-US" sz="2400" dirty="0" smtClean="0"/>
              <a:t>Uses IKE internet key exchange</a:t>
            </a:r>
          </a:p>
          <a:p>
            <a:pPr marL="609600" indent="-609600">
              <a:lnSpc>
                <a:spcPct val="90000"/>
              </a:lnSpc>
            </a:pPr>
            <a:r>
              <a:rPr lang="en-US" sz="2400" dirty="0" smtClean="0"/>
              <a:t>Mandated in IPv6, but forced onto IPv4 by need.</a:t>
            </a:r>
          </a:p>
          <a:p>
            <a:pPr marL="609600" indent="-609600" eaLnBrk="1" hangingPunct="1">
              <a:lnSpc>
                <a:spcPct val="90000"/>
              </a:lnSpc>
            </a:pPr>
            <a:endParaRPr lang="en-US" sz="2400" dirty="0" smtClean="0"/>
          </a:p>
        </p:txBody>
      </p:sp>
    </p:spTree>
    <p:extLst>
      <p:ext uri="{BB962C8B-B14F-4D97-AF65-F5344CB8AC3E}">
        <p14:creationId xmlns:p14="http://schemas.microsoft.com/office/powerpoint/2010/main" val="4006131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94211" name="Rectangle 2"/>
          <p:cNvSpPr>
            <a:spLocks noGrp="1" noChangeArrowheads="1"/>
          </p:cNvSpPr>
          <p:nvPr>
            <p:ph type="title" idx="4294967295"/>
          </p:nvPr>
        </p:nvSpPr>
        <p:spPr/>
        <p:txBody>
          <a:bodyPr/>
          <a:lstStyle/>
          <a:p>
            <a:pPr eaLnBrk="1" hangingPunct="1"/>
            <a:r>
              <a:rPr lang="en-US" sz="3600" smtClean="0">
                <a:solidFill>
                  <a:srgbClr val="FF0066"/>
                </a:solidFill>
              </a:rPr>
              <a:t>VPNs</a:t>
            </a:r>
          </a:p>
        </p:txBody>
      </p:sp>
      <p:sp>
        <p:nvSpPr>
          <p:cNvPr id="94212" name="Rectangle 3"/>
          <p:cNvSpPr>
            <a:spLocks noGrp="1" noChangeArrowheads="1"/>
          </p:cNvSpPr>
          <p:nvPr>
            <p:ph type="body" idx="4294967295"/>
          </p:nvPr>
        </p:nvSpPr>
        <p:spPr/>
        <p:txBody>
          <a:bodyPr/>
          <a:lstStyle/>
          <a:p>
            <a:pPr eaLnBrk="1" hangingPunct="1"/>
            <a:r>
              <a:rPr lang="en-US" smtClean="0"/>
              <a:t>Virtual Private Networks</a:t>
            </a:r>
          </a:p>
          <a:p>
            <a:pPr eaLnBrk="1" hangingPunct="1"/>
            <a:r>
              <a:rPr lang="en-US" smtClean="0"/>
              <a:t>Based on IPsec</a:t>
            </a:r>
          </a:p>
          <a:p>
            <a:pPr eaLnBrk="1" hangingPunct="1"/>
            <a:r>
              <a:rPr lang="en-US" smtClean="0"/>
              <a:t>Typical: home ISP user exchanges keys with firewall, and can then access intranet</a:t>
            </a:r>
          </a:p>
          <a:p>
            <a:pPr eaLnBrk="1" hangingPunct="1"/>
            <a:r>
              <a:rPr lang="en-US" smtClean="0"/>
              <a:t>Can also connect two intranets </a:t>
            </a:r>
          </a:p>
          <a:p>
            <a:pPr eaLnBrk="1" hangingPunct="1"/>
            <a:endParaRPr lang="en-US" smtClean="0"/>
          </a:p>
        </p:txBody>
      </p:sp>
    </p:spTree>
    <p:extLst>
      <p:ext uri="{BB962C8B-B14F-4D97-AF65-F5344CB8AC3E}">
        <p14:creationId xmlns:p14="http://schemas.microsoft.com/office/powerpoint/2010/main" val="139990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102403" name="Rectangle 2"/>
          <p:cNvSpPr>
            <a:spLocks noGrp="1" noChangeArrowheads="1"/>
          </p:cNvSpPr>
          <p:nvPr>
            <p:ph type="title" idx="4294967295"/>
          </p:nvPr>
        </p:nvSpPr>
        <p:spPr/>
        <p:txBody>
          <a:bodyPr/>
          <a:lstStyle/>
          <a:p>
            <a:pPr eaLnBrk="1" hangingPunct="1"/>
            <a:r>
              <a:rPr lang="en-US" sz="3600" dirty="0" smtClean="0">
                <a:solidFill>
                  <a:srgbClr val="FF0066"/>
                </a:solidFill>
              </a:rPr>
              <a:t>Bluetooth IEEE 802.15, 2002</a:t>
            </a:r>
          </a:p>
        </p:txBody>
      </p:sp>
      <p:sp>
        <p:nvSpPr>
          <p:cNvPr id="102404" name="Rectangle 3"/>
          <p:cNvSpPr>
            <a:spLocks noGrp="1" noChangeArrowheads="1"/>
          </p:cNvSpPr>
          <p:nvPr>
            <p:ph type="body" idx="4294967295"/>
          </p:nvPr>
        </p:nvSpPr>
        <p:spPr/>
        <p:txBody>
          <a:bodyPr/>
          <a:lstStyle/>
          <a:p>
            <a:pPr eaLnBrk="1" hangingPunct="1">
              <a:lnSpc>
                <a:spcPct val="80000"/>
              </a:lnSpc>
            </a:pPr>
            <a:r>
              <a:rPr lang="en-US" sz="2800" smtClean="0"/>
              <a:t>Developed by Ericsson.</a:t>
            </a:r>
          </a:p>
          <a:p>
            <a:pPr eaLnBrk="1" hangingPunct="1">
              <a:lnSpc>
                <a:spcPct val="80000"/>
              </a:lnSpc>
            </a:pPr>
            <a:r>
              <a:rPr lang="en-US" sz="2800" smtClean="0"/>
              <a:t>Voice and data</a:t>
            </a:r>
          </a:p>
          <a:p>
            <a:pPr eaLnBrk="1" hangingPunct="1">
              <a:lnSpc>
                <a:spcPct val="80000"/>
              </a:lnSpc>
            </a:pPr>
            <a:r>
              <a:rPr lang="en-US" sz="2800" smtClean="0"/>
              <a:t>$5 per device</a:t>
            </a:r>
          </a:p>
          <a:p>
            <a:pPr eaLnBrk="1" hangingPunct="1">
              <a:lnSpc>
                <a:spcPct val="80000"/>
              </a:lnSpc>
            </a:pPr>
            <a:r>
              <a:rPr lang="en-US" sz="2800" smtClean="0"/>
              <a:t>Low battery consumption – several hours even with earpiece battery. Wake up and listen for a paging call, so long latency to establish contact.</a:t>
            </a:r>
          </a:p>
          <a:p>
            <a:pPr eaLnBrk="1" hangingPunct="1">
              <a:lnSpc>
                <a:spcPct val="80000"/>
              </a:lnSpc>
            </a:pPr>
            <a:r>
              <a:rPr lang="en-US" sz="2800" smtClean="0"/>
              <a:t>Adaptable power transmission from 1 Mwatt (10 meters) to 100Mwatt (100 meters)</a:t>
            </a:r>
          </a:p>
          <a:p>
            <a:pPr eaLnBrk="1" hangingPunct="1">
              <a:lnSpc>
                <a:spcPct val="80000"/>
              </a:lnSpc>
            </a:pPr>
            <a:r>
              <a:rPr lang="en-US" sz="2800" smtClean="0"/>
              <a:t>Switches 1600 times / second between 79 sub-bands of 2.4 GHz public frequency for reduced interference</a:t>
            </a:r>
          </a:p>
          <a:p>
            <a:pPr eaLnBrk="1" hangingPunct="1">
              <a:lnSpc>
                <a:spcPct val="80000"/>
              </a:lnSpc>
            </a:pPr>
            <a:endParaRPr lang="en-US" sz="2800" smtClean="0"/>
          </a:p>
        </p:txBody>
      </p:sp>
    </p:spTree>
    <p:extLst>
      <p:ext uri="{BB962C8B-B14F-4D97-AF65-F5344CB8AC3E}">
        <p14:creationId xmlns:p14="http://schemas.microsoft.com/office/powerpoint/2010/main" val="2914449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103427" name="Rectangle 2"/>
          <p:cNvSpPr>
            <a:spLocks noGrp="1" noChangeArrowheads="1"/>
          </p:cNvSpPr>
          <p:nvPr>
            <p:ph type="title" idx="4294967295"/>
          </p:nvPr>
        </p:nvSpPr>
        <p:spPr/>
        <p:txBody>
          <a:bodyPr/>
          <a:lstStyle/>
          <a:p>
            <a:pPr eaLnBrk="1" hangingPunct="1"/>
            <a:r>
              <a:rPr lang="en-US" sz="3600" smtClean="0">
                <a:solidFill>
                  <a:srgbClr val="FF0066"/>
                </a:solidFill>
              </a:rPr>
              <a:t>Master / slave</a:t>
            </a:r>
          </a:p>
        </p:txBody>
      </p:sp>
      <p:sp>
        <p:nvSpPr>
          <p:cNvPr id="103428" name="Rectangle 3"/>
          <p:cNvSpPr>
            <a:spLocks noGrp="1" noChangeArrowheads="1"/>
          </p:cNvSpPr>
          <p:nvPr>
            <p:ph type="body" idx="4294967295"/>
          </p:nvPr>
        </p:nvSpPr>
        <p:spPr/>
        <p:txBody>
          <a:bodyPr/>
          <a:lstStyle/>
          <a:p>
            <a:pPr eaLnBrk="1" hangingPunct="1">
              <a:lnSpc>
                <a:spcPct val="90000"/>
              </a:lnSpc>
            </a:pPr>
            <a:r>
              <a:rPr lang="en-US" smtClean="0"/>
              <a:t>Pairs operate as master / slave, with master allocating communication slots</a:t>
            </a:r>
          </a:p>
          <a:p>
            <a:pPr eaLnBrk="1" hangingPunct="1">
              <a:lnSpc>
                <a:spcPct val="90000"/>
              </a:lnSpc>
            </a:pPr>
            <a:r>
              <a:rPr lang="en-US" smtClean="0"/>
              <a:t>Piconet – up to 7 slaves one master and up to 255 </a:t>
            </a:r>
            <a:r>
              <a:rPr lang="en-US" i="1" smtClean="0"/>
              <a:t>parked </a:t>
            </a:r>
            <a:r>
              <a:rPr lang="en-US" smtClean="0"/>
              <a:t>(dormant) slaves in low power mode waiting for a wakeup signal.</a:t>
            </a:r>
          </a:p>
          <a:p>
            <a:pPr eaLnBrk="1" hangingPunct="1">
              <a:lnSpc>
                <a:spcPct val="90000"/>
              </a:lnSpc>
            </a:pPr>
            <a:r>
              <a:rPr lang="en-US" smtClean="0"/>
              <a:t>Scatternet – linked piconets.</a:t>
            </a:r>
          </a:p>
          <a:p>
            <a:pPr eaLnBrk="1" hangingPunct="1">
              <a:lnSpc>
                <a:spcPct val="90000"/>
              </a:lnSpc>
            </a:pPr>
            <a:r>
              <a:rPr lang="en-US" smtClean="0"/>
              <a:t>Most devices can be master or slave.</a:t>
            </a:r>
          </a:p>
          <a:p>
            <a:pPr eaLnBrk="1" hangingPunct="1">
              <a:lnSpc>
                <a:spcPct val="90000"/>
              </a:lnSpc>
            </a:pPr>
            <a:r>
              <a:rPr lang="en-US" smtClean="0"/>
              <a:t>All devices have 48-bit GUIDs, but slaves assigned 1-7 to save space.</a:t>
            </a:r>
          </a:p>
        </p:txBody>
      </p:sp>
    </p:spTree>
    <p:extLst>
      <p:ext uri="{BB962C8B-B14F-4D97-AF65-F5344CB8AC3E}">
        <p14:creationId xmlns:p14="http://schemas.microsoft.com/office/powerpoint/2010/main" val="817660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104451" name="Rectangle 2"/>
          <p:cNvSpPr>
            <a:spLocks noGrp="1" noChangeArrowheads="1"/>
          </p:cNvSpPr>
          <p:nvPr>
            <p:ph type="title" idx="4294967295"/>
          </p:nvPr>
        </p:nvSpPr>
        <p:spPr/>
        <p:txBody>
          <a:bodyPr/>
          <a:lstStyle/>
          <a:p>
            <a:pPr eaLnBrk="1" hangingPunct="1"/>
            <a:r>
              <a:rPr lang="en-US" sz="3600" smtClean="0">
                <a:solidFill>
                  <a:srgbClr val="FF0066"/>
                </a:solidFill>
              </a:rPr>
              <a:t>Bluetooth…</a:t>
            </a:r>
          </a:p>
        </p:txBody>
      </p:sp>
      <p:sp>
        <p:nvSpPr>
          <p:cNvPr id="104452" name="Rectangle 3"/>
          <p:cNvSpPr>
            <a:spLocks noGrp="1" noChangeArrowheads="1"/>
          </p:cNvSpPr>
          <p:nvPr>
            <p:ph type="body" idx="4294967295"/>
          </p:nvPr>
        </p:nvSpPr>
        <p:spPr/>
        <p:txBody>
          <a:bodyPr/>
          <a:lstStyle/>
          <a:p>
            <a:pPr eaLnBrk="1" hangingPunct="1">
              <a:lnSpc>
                <a:spcPct val="80000"/>
              </a:lnSpc>
            </a:pPr>
            <a:r>
              <a:rPr lang="en-US" sz="2800" smtClean="0"/>
              <a:t>Designed for QoS required of audio.</a:t>
            </a:r>
          </a:p>
          <a:p>
            <a:pPr eaLnBrk="1" hangingPunct="1">
              <a:lnSpc>
                <a:spcPct val="80000"/>
              </a:lnSpc>
            </a:pPr>
            <a:r>
              <a:rPr lang="en-US" sz="2800" smtClean="0"/>
              <a:t>Synchronous and async transfer.</a:t>
            </a:r>
          </a:p>
          <a:p>
            <a:pPr eaLnBrk="1" hangingPunct="1">
              <a:lnSpc>
                <a:spcPct val="80000"/>
              </a:lnSpc>
            </a:pPr>
            <a:r>
              <a:rPr lang="en-US" sz="2800" smtClean="0"/>
              <a:t>Up to 1 Mbps</a:t>
            </a:r>
          </a:p>
          <a:p>
            <a:pPr eaLnBrk="1" hangingPunct="1">
              <a:lnSpc>
                <a:spcPct val="80000"/>
              </a:lnSpc>
            </a:pPr>
            <a:r>
              <a:rPr lang="en-US" sz="2800" smtClean="0"/>
              <a:t>Includes specifications for app-level protocols to encourage interoperation of manufactured devices.</a:t>
            </a:r>
          </a:p>
          <a:p>
            <a:pPr eaLnBrk="1" hangingPunct="1">
              <a:lnSpc>
                <a:spcPct val="80000"/>
              </a:lnSpc>
            </a:pPr>
            <a:r>
              <a:rPr lang="en-US" sz="2800" smtClean="0"/>
              <a:t>Association of new / parked devices is slow, up to 10 seconds – so not for e.g., toll road pickup of vehicles.</a:t>
            </a:r>
          </a:p>
          <a:p>
            <a:pPr eaLnBrk="1" hangingPunct="1">
              <a:lnSpc>
                <a:spcPct val="80000"/>
              </a:lnSpc>
            </a:pPr>
            <a:r>
              <a:rPr lang="en-US" sz="2800" smtClean="0"/>
              <a:t>Version 2.0: 3 Mbps (cd quailty audio), larger piconets, faster association is in the works.</a:t>
            </a:r>
          </a:p>
        </p:txBody>
      </p:sp>
    </p:spTree>
    <p:extLst>
      <p:ext uri="{BB962C8B-B14F-4D97-AF65-F5344CB8AC3E}">
        <p14:creationId xmlns:p14="http://schemas.microsoft.com/office/powerpoint/2010/main" val="3831762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dirty="0" smtClean="0"/>
              <a:t>Figure 3.27</a:t>
            </a:r>
            <a:br>
              <a:rPr lang="en-GB" dirty="0" smtClean="0"/>
            </a:br>
            <a:r>
              <a:rPr lang="en-GB" dirty="0" smtClean="0"/>
              <a:t>ATM cell layout</a:t>
            </a:r>
          </a:p>
        </p:txBody>
      </p:sp>
      <p:pic>
        <p:nvPicPr>
          <p:cNvPr id="1054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49575"/>
            <a:ext cx="7848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3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106499" name="Rectangle 2"/>
          <p:cNvSpPr>
            <a:spLocks noGrp="1" noChangeArrowheads="1"/>
          </p:cNvSpPr>
          <p:nvPr>
            <p:ph type="title" idx="4294967295"/>
          </p:nvPr>
        </p:nvSpPr>
        <p:spPr/>
        <p:txBody>
          <a:bodyPr/>
          <a:lstStyle/>
          <a:p>
            <a:pPr eaLnBrk="1" hangingPunct="1"/>
            <a:r>
              <a:rPr lang="en-US" sz="3600" dirty="0" smtClean="0">
                <a:solidFill>
                  <a:srgbClr val="FF0066"/>
                </a:solidFill>
              </a:rPr>
              <a:t>ATM – asynchronous transfer mode</a:t>
            </a:r>
          </a:p>
        </p:txBody>
      </p:sp>
      <p:sp>
        <p:nvSpPr>
          <p:cNvPr id="106500" name="Rectangle 3"/>
          <p:cNvSpPr>
            <a:spLocks noGrp="1" noChangeArrowheads="1"/>
          </p:cNvSpPr>
          <p:nvPr>
            <p:ph type="body" idx="4294967295"/>
          </p:nvPr>
        </p:nvSpPr>
        <p:spPr/>
        <p:txBody>
          <a:bodyPr/>
          <a:lstStyle/>
          <a:p>
            <a:pPr eaLnBrk="1" hangingPunct="1">
              <a:lnSpc>
                <a:spcPct val="80000"/>
              </a:lnSpc>
            </a:pPr>
            <a:r>
              <a:rPr lang="en-US" sz="2400" smtClean="0"/>
              <a:t>Fast packet switching w/ suitable QoS for multimedia transmission</a:t>
            </a:r>
          </a:p>
          <a:p>
            <a:pPr eaLnBrk="1" hangingPunct="1">
              <a:lnSpc>
                <a:spcPct val="80000"/>
              </a:lnSpc>
            </a:pPr>
            <a:r>
              <a:rPr lang="en-US" sz="2400" smtClean="0"/>
              <a:t>Avoids flow control and error checking</a:t>
            </a:r>
          </a:p>
          <a:p>
            <a:pPr eaLnBrk="1" hangingPunct="1">
              <a:lnSpc>
                <a:spcPct val="80000"/>
              </a:lnSpc>
            </a:pPr>
            <a:r>
              <a:rPr lang="en-US" sz="2400" smtClean="0"/>
              <a:t>Fixed-length units of data (cells) 53 bytes</a:t>
            </a:r>
          </a:p>
          <a:p>
            <a:pPr eaLnBrk="1" hangingPunct="1">
              <a:lnSpc>
                <a:spcPct val="80000"/>
              </a:lnSpc>
            </a:pPr>
            <a:r>
              <a:rPr lang="en-US" sz="2400" smtClean="0"/>
              <a:t>Establishes a connection first, guarantees bandwidth and latency. Frame relay does not store cell/frame.</a:t>
            </a:r>
          </a:p>
          <a:p>
            <a:pPr eaLnBrk="1" hangingPunct="1">
              <a:lnSpc>
                <a:spcPct val="80000"/>
              </a:lnSpc>
            </a:pPr>
            <a:r>
              <a:rPr lang="en-US" sz="2400" smtClean="0"/>
              <a:t>High-speed switching, low latency</a:t>
            </a:r>
          </a:p>
          <a:p>
            <a:pPr eaLnBrk="1" hangingPunct="1">
              <a:lnSpc>
                <a:spcPct val="80000"/>
              </a:lnSpc>
            </a:pPr>
            <a:r>
              <a:rPr lang="en-US" sz="2400" smtClean="0"/>
              <a:t>Similar speed to LANs.</a:t>
            </a:r>
          </a:p>
          <a:p>
            <a:pPr eaLnBrk="1" hangingPunct="1">
              <a:lnSpc>
                <a:spcPct val="80000"/>
              </a:lnSpc>
            </a:pPr>
            <a:r>
              <a:rPr lang="en-US" sz="2400" smtClean="0"/>
              <a:t>High QoS and speeds of 600Mbps for multimedia will be available for internet.</a:t>
            </a:r>
          </a:p>
          <a:p>
            <a:pPr eaLnBrk="1" hangingPunct="1">
              <a:lnSpc>
                <a:spcPct val="80000"/>
              </a:lnSpc>
            </a:pPr>
            <a:r>
              <a:rPr lang="en-US" sz="2400" smtClean="0"/>
              <a:t>Pure ATM up to 1 Gbps.</a:t>
            </a:r>
          </a:p>
          <a:p>
            <a:pPr eaLnBrk="1" hangingPunct="1">
              <a:lnSpc>
                <a:spcPct val="80000"/>
              </a:lnSpc>
            </a:pPr>
            <a:r>
              <a:rPr lang="en-US" sz="2400" smtClean="0"/>
              <a:t>Slow to adopt because of expense compared to e.g., 1000Mbps ethernets.</a:t>
            </a:r>
          </a:p>
          <a:p>
            <a:pPr eaLnBrk="1" hangingPunct="1">
              <a:lnSpc>
                <a:spcPct val="80000"/>
              </a:lnSpc>
              <a:buFontTx/>
              <a:buNone/>
            </a:pPr>
            <a:endParaRPr lang="en-US" sz="2400" smtClean="0"/>
          </a:p>
        </p:txBody>
      </p:sp>
    </p:spTree>
    <p:extLst>
      <p:ext uri="{BB962C8B-B14F-4D97-AF65-F5344CB8AC3E}">
        <p14:creationId xmlns:p14="http://schemas.microsoft.com/office/powerpoint/2010/main" val="273553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smtClean="0"/>
              <a:t> </a:t>
            </a:r>
            <a:r>
              <a:rPr lang="en-US" sz="1400" dirty="0"/>
              <a:t>Clark Elliott</a:t>
            </a:r>
          </a:p>
        </p:txBody>
      </p:sp>
      <p:sp>
        <p:nvSpPr>
          <p:cNvPr id="36867" name="Rectangle 2"/>
          <p:cNvSpPr>
            <a:spLocks noGrp="1" noChangeArrowheads="1"/>
          </p:cNvSpPr>
          <p:nvPr>
            <p:ph type="title" idx="4294967295"/>
          </p:nvPr>
        </p:nvSpPr>
        <p:spPr/>
        <p:txBody>
          <a:bodyPr/>
          <a:lstStyle/>
          <a:p>
            <a:pPr eaLnBrk="1" hangingPunct="1"/>
            <a:endParaRPr lang="en-US" sz="4000" smtClean="0"/>
          </a:p>
        </p:txBody>
      </p:sp>
      <p:sp>
        <p:nvSpPr>
          <p:cNvPr id="36868" name="Rectangle 3"/>
          <p:cNvSpPr>
            <a:spLocks noGrp="1" noChangeArrowheads="1"/>
          </p:cNvSpPr>
          <p:nvPr>
            <p:ph type="body" idx="4294967295"/>
          </p:nvPr>
        </p:nvSpPr>
        <p:spPr>
          <a:xfrm>
            <a:off x="457200" y="1600200"/>
            <a:ext cx="8382000" cy="5257800"/>
          </a:xfrm>
        </p:spPr>
        <p:txBody>
          <a:bodyPr/>
          <a:lstStyle/>
          <a:p>
            <a:pPr eaLnBrk="1" hangingPunct="1"/>
            <a:r>
              <a:rPr lang="en-US" sz="2800" dirty="0"/>
              <a:t>Much more efficient to allocate IP address only when they are needed, on an </a:t>
            </a:r>
            <a:r>
              <a:rPr lang="en-US" sz="2800" i="1" dirty="0"/>
              <a:t>ad hoc</a:t>
            </a:r>
            <a:r>
              <a:rPr lang="en-US" sz="2800" dirty="0"/>
              <a:t> basis, without </a:t>
            </a:r>
            <a:r>
              <a:rPr lang="en-US" sz="2800" dirty="0" smtClean="0"/>
              <a:t>administration, from a pool of valid, real, IP addresses.</a:t>
            </a:r>
          </a:p>
          <a:p>
            <a:pPr eaLnBrk="1" hangingPunct="1"/>
            <a:r>
              <a:rPr lang="en-US" sz="2800" dirty="0" smtClean="0"/>
              <a:t>When a user boots their machine, the DHCP client broadcasts a query to the DHCP server, which returns a valid IP address, a lease length, subnet mask, and default gateway.</a:t>
            </a:r>
          </a:p>
          <a:p>
            <a:pPr eaLnBrk="1" hangingPunct="1"/>
            <a:r>
              <a:rPr lang="en-US" sz="2800" dirty="0" smtClean="0"/>
              <a:t>The crucial item: A VALID REAL IP ADDRESS</a:t>
            </a:r>
            <a:endParaRPr lang="en-US" sz="2800" dirty="0"/>
          </a:p>
          <a:p>
            <a:pPr eaLnBrk="1" hangingPunct="1"/>
            <a:endParaRPr lang="en-US" sz="2800" dirty="0" smtClean="0"/>
          </a:p>
        </p:txBody>
      </p:sp>
    </p:spTree>
    <p:extLst>
      <p:ext uri="{BB962C8B-B14F-4D97-AF65-F5344CB8AC3E}">
        <p14:creationId xmlns:p14="http://schemas.microsoft.com/office/powerpoint/2010/main" val="22741892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6147" name="Rectangle 2"/>
          <p:cNvSpPr>
            <a:spLocks noGrp="1" noChangeArrowheads="1"/>
          </p:cNvSpPr>
          <p:nvPr>
            <p:ph type="title"/>
          </p:nvPr>
        </p:nvSpPr>
        <p:spPr/>
        <p:txBody>
          <a:bodyPr/>
          <a:lstStyle/>
          <a:p>
            <a:pPr eaLnBrk="1" hangingPunct="1"/>
            <a:r>
              <a:rPr lang="en-US" sz="3600" smtClean="0">
                <a:solidFill>
                  <a:srgbClr val="FF0066"/>
                </a:solidFill>
              </a:rPr>
              <a:t>Have to address…</a:t>
            </a:r>
          </a:p>
        </p:txBody>
      </p:sp>
      <p:sp>
        <p:nvSpPr>
          <p:cNvPr id="6148" name="Rectangle 3"/>
          <p:cNvSpPr>
            <a:spLocks noGrp="1" noChangeArrowheads="1"/>
          </p:cNvSpPr>
          <p:nvPr>
            <p:ph type="body" idx="1"/>
          </p:nvPr>
        </p:nvSpPr>
        <p:spPr>
          <a:xfrm>
            <a:off x="457200" y="1295400"/>
            <a:ext cx="8229600" cy="4830763"/>
          </a:xfrm>
        </p:spPr>
        <p:txBody>
          <a:bodyPr/>
          <a:lstStyle/>
          <a:p>
            <a:pPr eaLnBrk="1" hangingPunct="1"/>
            <a:r>
              <a:rPr lang="en-US" smtClean="0"/>
              <a:t>No global clock</a:t>
            </a:r>
          </a:p>
          <a:p>
            <a:pPr eaLnBrk="1" hangingPunct="1"/>
            <a:r>
              <a:rPr lang="en-US" smtClean="0"/>
              <a:t>Communication is via messages (without clock!)</a:t>
            </a:r>
          </a:p>
          <a:p>
            <a:pPr eaLnBrk="1" hangingPunct="1"/>
            <a:r>
              <a:rPr lang="en-US" smtClean="0"/>
              <a:t>Delays, and high failure</a:t>
            </a:r>
          </a:p>
          <a:p>
            <a:pPr eaLnBrk="1" hangingPunct="1"/>
            <a:r>
              <a:rPr lang="en-US" smtClean="0"/>
              <a:t>Vulnerable to attacks on message system</a:t>
            </a:r>
          </a:p>
          <a:p>
            <a:pPr eaLnBrk="1" hangingPunct="1"/>
            <a:r>
              <a:rPr lang="en-US" smtClean="0"/>
              <a:t>Remote administration problems</a:t>
            </a:r>
          </a:p>
          <a:p>
            <a:pPr eaLnBrk="1" hangingPunct="1"/>
            <a:r>
              <a:rPr lang="en-US" smtClean="0"/>
              <a:t>Massive scale-up problems</a:t>
            </a:r>
          </a:p>
          <a:p>
            <a:pPr eaLnBrk="1" hangingPunct="1"/>
            <a:r>
              <a:rPr lang="en-US" smtClean="0"/>
              <a:t>Classic problems like the server-binding problem</a:t>
            </a:r>
          </a:p>
        </p:txBody>
      </p:sp>
    </p:spTree>
    <p:extLst>
      <p:ext uri="{BB962C8B-B14F-4D97-AF65-F5344CB8AC3E}">
        <p14:creationId xmlns:p14="http://schemas.microsoft.com/office/powerpoint/2010/main" val="199333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133123" name="Rectangle 2"/>
          <p:cNvSpPr>
            <a:spLocks noGrp="1" noChangeArrowheads="1"/>
          </p:cNvSpPr>
          <p:nvPr>
            <p:ph type="title" idx="4294967295"/>
          </p:nvPr>
        </p:nvSpPr>
        <p:spPr/>
        <p:txBody>
          <a:bodyPr/>
          <a:lstStyle/>
          <a:p>
            <a:pPr eaLnBrk="1" hangingPunct="1"/>
            <a:r>
              <a:rPr lang="en-US" sz="4000" smtClean="0">
                <a:solidFill>
                  <a:srgbClr val="FF0066"/>
                </a:solidFill>
              </a:rPr>
              <a:t>Falacies</a:t>
            </a:r>
          </a:p>
        </p:txBody>
      </p:sp>
      <p:sp>
        <p:nvSpPr>
          <p:cNvPr id="133124" name="Rectangle 3"/>
          <p:cNvSpPr>
            <a:spLocks noGrp="1" noChangeArrowheads="1"/>
          </p:cNvSpPr>
          <p:nvPr>
            <p:ph type="body" idx="4294967295"/>
          </p:nvPr>
        </p:nvSpPr>
        <p:spPr/>
        <p:txBody>
          <a:bodyPr/>
          <a:lstStyle/>
          <a:p>
            <a:pPr eaLnBrk="1" hangingPunct="1"/>
            <a:r>
              <a:rPr lang="en-US" smtClean="0"/>
              <a:t>Eight fallacies of distributed computing:</a:t>
            </a:r>
            <a:br>
              <a:rPr lang="en-US" smtClean="0"/>
            </a:br>
            <a:r>
              <a:rPr lang="en-US" smtClean="0"/>
              <a:t>   1. The network is reliable.</a:t>
            </a:r>
            <a:br>
              <a:rPr lang="en-US" smtClean="0"/>
            </a:br>
            <a:r>
              <a:rPr lang="en-US" smtClean="0"/>
              <a:t>   2. Latency is zero.</a:t>
            </a:r>
            <a:br>
              <a:rPr lang="en-US" smtClean="0"/>
            </a:br>
            <a:r>
              <a:rPr lang="en-US" smtClean="0"/>
              <a:t>   3. Bandwidth is infinite.</a:t>
            </a:r>
            <a:br>
              <a:rPr lang="en-US" smtClean="0"/>
            </a:br>
            <a:r>
              <a:rPr lang="en-US" smtClean="0"/>
              <a:t>   4. The network is secure.</a:t>
            </a:r>
            <a:br>
              <a:rPr lang="en-US" smtClean="0"/>
            </a:br>
            <a:r>
              <a:rPr lang="en-US" smtClean="0"/>
              <a:t>   5. Topology doesn't change.</a:t>
            </a:r>
            <a:br>
              <a:rPr lang="en-US" smtClean="0"/>
            </a:br>
            <a:r>
              <a:rPr lang="en-US" smtClean="0"/>
              <a:t>   6. There is one administrator.</a:t>
            </a:r>
            <a:br>
              <a:rPr lang="en-US" smtClean="0"/>
            </a:br>
            <a:r>
              <a:rPr lang="en-US" smtClean="0"/>
              <a:t>   7. Transport cost is zero.</a:t>
            </a:r>
            <a:br>
              <a:rPr lang="en-US" smtClean="0"/>
            </a:br>
            <a:r>
              <a:rPr lang="en-US" smtClean="0"/>
              <a:t>   8. The network is homogeneous.</a:t>
            </a:r>
            <a:br>
              <a:rPr lang="en-US" smtClean="0"/>
            </a:br>
            <a:endParaRPr lang="en-US" smtClean="0"/>
          </a:p>
        </p:txBody>
      </p:sp>
    </p:spTree>
    <p:extLst>
      <p:ext uri="{BB962C8B-B14F-4D97-AF65-F5344CB8AC3E}">
        <p14:creationId xmlns:p14="http://schemas.microsoft.com/office/powerpoint/2010/main" val="1162541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11267" name="Rectangle 149"/>
          <p:cNvSpPr>
            <a:spLocks noGrp="1" noChangeArrowheads="1"/>
          </p:cNvSpPr>
          <p:nvPr>
            <p:ph type="title"/>
          </p:nvPr>
        </p:nvSpPr>
        <p:spPr/>
        <p:txBody>
          <a:bodyPr/>
          <a:lstStyle/>
          <a:p>
            <a:pPr eaLnBrk="1" hangingPunct="1"/>
            <a:r>
              <a:rPr lang="en-GB" sz="2800" smtClean="0"/>
              <a:t>Figure 2.1</a:t>
            </a:r>
            <a:br>
              <a:rPr lang="en-GB" sz="2800" smtClean="0"/>
            </a:br>
            <a:r>
              <a:rPr lang="en-GB" sz="2800" smtClean="0"/>
              <a:t>Software and hardware service layers in distributed systems</a:t>
            </a:r>
          </a:p>
        </p:txBody>
      </p:sp>
      <p:pic>
        <p:nvPicPr>
          <p:cNvPr id="11268" name="Picture 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433513"/>
            <a:ext cx="7546975" cy="4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188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12291" name="Rectangle 2"/>
          <p:cNvSpPr>
            <a:spLocks noGrp="1" noChangeArrowheads="1"/>
          </p:cNvSpPr>
          <p:nvPr>
            <p:ph type="title"/>
          </p:nvPr>
        </p:nvSpPr>
        <p:spPr/>
        <p:txBody>
          <a:bodyPr/>
          <a:lstStyle/>
          <a:p>
            <a:pPr eaLnBrk="1" hangingPunct="1"/>
            <a:r>
              <a:rPr lang="en-US" sz="3600" smtClean="0">
                <a:solidFill>
                  <a:srgbClr val="FF0066"/>
                </a:solidFill>
              </a:rPr>
              <a:t>Layers</a:t>
            </a:r>
          </a:p>
        </p:txBody>
      </p:sp>
      <p:sp>
        <p:nvSpPr>
          <p:cNvPr id="12292" name="Rectangle 3"/>
          <p:cNvSpPr>
            <a:spLocks noGrp="1" noChangeArrowheads="1"/>
          </p:cNvSpPr>
          <p:nvPr>
            <p:ph type="body" idx="1"/>
          </p:nvPr>
        </p:nvSpPr>
        <p:spPr/>
        <p:txBody>
          <a:bodyPr/>
          <a:lstStyle/>
          <a:p>
            <a:pPr eaLnBrk="1" hangingPunct="1"/>
            <a:r>
              <a:rPr lang="en-US" smtClean="0"/>
              <a:t>Hardware, microcode, bit level binary code and assembly. OpSys privlidged and user operations. [Virtual OpSys], shell wrapper, [application VM], Middleware, application</a:t>
            </a:r>
          </a:p>
          <a:p>
            <a:pPr eaLnBrk="1" hangingPunct="1"/>
            <a:r>
              <a:rPr lang="en-US" smtClean="0"/>
              <a:t>Middleware provides homogenous interface for application development. May handle, e.g., message passing, buffering, reliability, security.</a:t>
            </a:r>
          </a:p>
        </p:txBody>
      </p:sp>
    </p:spTree>
    <p:extLst>
      <p:ext uri="{BB962C8B-B14F-4D97-AF65-F5344CB8AC3E}">
        <p14:creationId xmlns:p14="http://schemas.microsoft.com/office/powerpoint/2010/main" val="2831887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13315" name="Rectangle 2"/>
          <p:cNvSpPr>
            <a:spLocks noGrp="1" noChangeArrowheads="1"/>
          </p:cNvSpPr>
          <p:nvPr>
            <p:ph type="title"/>
          </p:nvPr>
        </p:nvSpPr>
        <p:spPr/>
        <p:txBody>
          <a:bodyPr/>
          <a:lstStyle/>
          <a:p>
            <a:pPr eaLnBrk="1" hangingPunct="1"/>
            <a:r>
              <a:rPr lang="en-US" sz="3600" smtClean="0">
                <a:solidFill>
                  <a:srgbClr val="FF0066"/>
                </a:solidFill>
              </a:rPr>
              <a:t>Middleware</a:t>
            </a:r>
          </a:p>
        </p:txBody>
      </p:sp>
      <p:sp>
        <p:nvSpPr>
          <p:cNvPr id="13316" name="Rectangle 3"/>
          <p:cNvSpPr>
            <a:spLocks noGrp="1" noChangeArrowheads="1"/>
          </p:cNvSpPr>
          <p:nvPr>
            <p:ph type="body" idx="1"/>
          </p:nvPr>
        </p:nvSpPr>
        <p:spPr/>
        <p:txBody>
          <a:bodyPr/>
          <a:lstStyle/>
          <a:p>
            <a:pPr eaLnBrk="1" hangingPunct="1"/>
            <a:r>
              <a:rPr lang="en-US" smtClean="0"/>
              <a:t>RPC, RMI, DCE, sockets, CORBA, .net</a:t>
            </a:r>
          </a:p>
          <a:p>
            <a:pPr eaLnBrk="1" hangingPunct="1"/>
            <a:r>
              <a:rPr lang="en-US" smtClean="0"/>
              <a:t>Always a compromise: ease of use vs. reliability, efficiency, and maintainability of the middleware.</a:t>
            </a:r>
          </a:p>
          <a:p>
            <a:pPr lvl="1" eaLnBrk="1" hangingPunct="1"/>
            <a:r>
              <a:rPr lang="en-US" smtClean="0"/>
              <a:t>Example. Very large mail file. </a:t>
            </a:r>
            <a:r>
              <a:rPr lang="en-US" i="1" smtClean="0"/>
              <a:t>Application</a:t>
            </a:r>
            <a:r>
              <a:rPr lang="en-US" smtClean="0"/>
              <a:t> probably needs to keep a local copy to resend if there are major network problems, and not just rely on TCP.</a:t>
            </a:r>
          </a:p>
        </p:txBody>
      </p:sp>
    </p:spTree>
    <p:extLst>
      <p:ext uri="{BB962C8B-B14F-4D97-AF65-F5344CB8AC3E}">
        <p14:creationId xmlns:p14="http://schemas.microsoft.com/office/powerpoint/2010/main" val="2099108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17411" name="Rectangle 2"/>
          <p:cNvSpPr>
            <a:spLocks noGrp="1" noChangeArrowheads="1"/>
          </p:cNvSpPr>
          <p:nvPr>
            <p:ph type="title"/>
          </p:nvPr>
        </p:nvSpPr>
        <p:spPr/>
        <p:txBody>
          <a:bodyPr/>
          <a:lstStyle/>
          <a:p>
            <a:pPr eaLnBrk="1" hangingPunct="1"/>
            <a:r>
              <a:rPr lang="en-US" sz="3600" smtClean="0">
                <a:solidFill>
                  <a:srgbClr val="FF0066"/>
                </a:solidFill>
              </a:rPr>
              <a:t>Peer-to-peer</a:t>
            </a:r>
          </a:p>
        </p:txBody>
      </p:sp>
      <p:sp>
        <p:nvSpPr>
          <p:cNvPr id="17412" name="Rectangle 3"/>
          <p:cNvSpPr>
            <a:spLocks noGrp="1" noChangeArrowheads="1"/>
          </p:cNvSpPr>
          <p:nvPr>
            <p:ph type="body" idx="1"/>
          </p:nvPr>
        </p:nvSpPr>
        <p:spPr/>
        <p:txBody>
          <a:bodyPr/>
          <a:lstStyle/>
          <a:p>
            <a:pPr eaLnBrk="1" hangingPunct="1"/>
            <a:r>
              <a:rPr lang="en-US" smtClean="0"/>
              <a:t>Claim is made that client/server does not scale well, but, of course, this is nonsense.</a:t>
            </a:r>
          </a:p>
          <a:p>
            <a:pPr eaLnBrk="1" hangingPunct="1"/>
            <a:r>
              <a:rPr lang="en-US" smtClean="0"/>
              <a:t>It does not scale </a:t>
            </a:r>
            <a:r>
              <a:rPr lang="en-US" i="1" smtClean="0"/>
              <a:t>automatically</a:t>
            </a:r>
            <a:r>
              <a:rPr lang="en-US" smtClean="0"/>
              <a:t>, but instead requires the expansion of network, server machines, etc.</a:t>
            </a:r>
          </a:p>
          <a:p>
            <a:pPr eaLnBrk="1" hangingPunct="1"/>
            <a:r>
              <a:rPr lang="en-US" smtClean="0"/>
              <a:t>Peer to peer e.g., can take advantage of massive wasted computer power sitting on desktops. Napster, Kazza, Gnutella, BitTorrent</a:t>
            </a:r>
          </a:p>
        </p:txBody>
      </p:sp>
    </p:spTree>
    <p:extLst>
      <p:ext uri="{BB962C8B-B14F-4D97-AF65-F5344CB8AC3E}">
        <p14:creationId xmlns:p14="http://schemas.microsoft.com/office/powerpoint/2010/main" val="864734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18435" name="Rectangle 2"/>
          <p:cNvSpPr>
            <a:spLocks noGrp="1" noChangeArrowheads="1"/>
          </p:cNvSpPr>
          <p:nvPr>
            <p:ph type="title"/>
          </p:nvPr>
        </p:nvSpPr>
        <p:spPr/>
        <p:txBody>
          <a:bodyPr/>
          <a:lstStyle/>
          <a:p>
            <a:pPr eaLnBrk="1" hangingPunct="1"/>
            <a:r>
              <a:rPr lang="en-US" sz="3600" smtClean="0">
                <a:solidFill>
                  <a:srgbClr val="FF0066"/>
                </a:solidFill>
              </a:rPr>
              <a:t>Peer-to-peer</a:t>
            </a:r>
          </a:p>
        </p:txBody>
      </p:sp>
      <p:sp>
        <p:nvSpPr>
          <p:cNvPr id="18436" name="Rectangle 3"/>
          <p:cNvSpPr>
            <a:spLocks noGrp="1" noChangeArrowheads="1"/>
          </p:cNvSpPr>
          <p:nvPr>
            <p:ph type="body" idx="1"/>
          </p:nvPr>
        </p:nvSpPr>
        <p:spPr>
          <a:xfrm>
            <a:off x="457200" y="1143000"/>
            <a:ext cx="8229600" cy="4983163"/>
          </a:xfrm>
        </p:spPr>
        <p:txBody>
          <a:bodyPr/>
          <a:lstStyle/>
          <a:p>
            <a:pPr eaLnBrk="1" hangingPunct="1"/>
            <a:r>
              <a:rPr lang="en-US" smtClean="0"/>
              <a:t>Forces nodes to contribute.</a:t>
            </a:r>
          </a:p>
          <a:p>
            <a:pPr eaLnBrk="1" hangingPunct="1"/>
            <a:r>
              <a:rPr lang="en-US" smtClean="0"/>
              <a:t>Same functional characteristics at most, if not all, nodes</a:t>
            </a:r>
          </a:p>
          <a:p>
            <a:pPr eaLnBrk="1" hangingPunct="1"/>
            <a:r>
              <a:rPr lang="en-US" smtClean="0"/>
              <a:t>No central authority or failure point.</a:t>
            </a:r>
          </a:p>
          <a:p>
            <a:pPr eaLnBrk="1" hangingPunct="1"/>
            <a:r>
              <a:rPr lang="en-US" smtClean="0"/>
              <a:t>Can provide anonymity</a:t>
            </a:r>
          </a:p>
          <a:p>
            <a:pPr eaLnBrk="1" hangingPunct="1"/>
            <a:r>
              <a:rPr lang="en-US" smtClean="0"/>
              <a:t>Balances workload across nodes</a:t>
            </a:r>
          </a:p>
          <a:p>
            <a:pPr eaLnBrk="1" hangingPunct="1"/>
            <a:r>
              <a:rPr lang="en-US" smtClean="0"/>
              <a:t>Large address space via GUIDs</a:t>
            </a:r>
          </a:p>
          <a:p>
            <a:pPr eaLnBrk="1" hangingPunct="1"/>
            <a:r>
              <a:rPr lang="en-US" smtClean="0"/>
              <a:t>Best for static data because secure hash discourages malicious nodes.</a:t>
            </a:r>
          </a:p>
        </p:txBody>
      </p:sp>
    </p:spTree>
    <p:extLst>
      <p:ext uri="{BB962C8B-B14F-4D97-AF65-F5344CB8AC3E}">
        <p14:creationId xmlns:p14="http://schemas.microsoft.com/office/powerpoint/2010/main" val="364866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Instructor’s Guide for  Coulouris, Dollimore and Kindberg   Distributed Systems: Concepts and Design   Edn. 4   </a:t>
            </a:r>
            <a:br>
              <a:rPr lang="en-GB"/>
            </a:br>
            <a:r>
              <a:rPr lang="en-GB"/>
              <a:t>©  Pearson Education 2005 </a:t>
            </a:r>
            <a:endParaRPr lang="en-US"/>
          </a:p>
        </p:txBody>
      </p:sp>
      <p:sp>
        <p:nvSpPr>
          <p:cNvPr id="19459" name="Rectangle 2"/>
          <p:cNvSpPr>
            <a:spLocks noGrp="1" noChangeArrowheads="1"/>
          </p:cNvSpPr>
          <p:nvPr>
            <p:ph type="title"/>
          </p:nvPr>
        </p:nvSpPr>
        <p:spPr/>
        <p:txBody>
          <a:bodyPr/>
          <a:lstStyle/>
          <a:p>
            <a:pPr eaLnBrk="1" hangingPunct="1"/>
            <a:r>
              <a:rPr lang="en-GB" sz="2800" smtClean="0"/>
              <a:t>Figure 2.3</a:t>
            </a:r>
            <a:br>
              <a:rPr lang="en-GB" sz="2800" smtClean="0"/>
            </a:br>
            <a:r>
              <a:rPr lang="en-GB" sz="2800" smtClean="0"/>
              <a:t>A distributed application based on peer processes</a:t>
            </a:r>
          </a:p>
        </p:txBody>
      </p:sp>
      <p:pic>
        <p:nvPicPr>
          <p:cNvPr id="1946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113" y="1230313"/>
            <a:ext cx="63881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273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0483" name="Rectangle 2"/>
          <p:cNvSpPr>
            <a:spLocks noGrp="1" noChangeArrowheads="1"/>
          </p:cNvSpPr>
          <p:nvPr>
            <p:ph type="title"/>
          </p:nvPr>
        </p:nvSpPr>
        <p:spPr/>
        <p:txBody>
          <a:bodyPr/>
          <a:lstStyle/>
          <a:p>
            <a:pPr eaLnBrk="1" hangingPunct="1"/>
            <a:r>
              <a:rPr lang="en-US" sz="3600" smtClean="0">
                <a:solidFill>
                  <a:srgbClr val="FF0066"/>
                </a:solidFill>
              </a:rPr>
              <a:t>Services</a:t>
            </a:r>
          </a:p>
        </p:txBody>
      </p:sp>
      <p:sp>
        <p:nvSpPr>
          <p:cNvPr id="20484" name="Rectangle 3"/>
          <p:cNvSpPr>
            <a:spLocks noGrp="1" noChangeArrowheads="1"/>
          </p:cNvSpPr>
          <p:nvPr>
            <p:ph type="body" idx="1"/>
          </p:nvPr>
        </p:nvSpPr>
        <p:spPr/>
        <p:txBody>
          <a:bodyPr/>
          <a:lstStyle/>
          <a:p>
            <a:pPr eaLnBrk="1" hangingPunct="1"/>
            <a:r>
              <a:rPr lang="en-US" smtClean="0"/>
              <a:t>Logically decoupled from the endpoint (ip address / port) of any particular server, but instead clients subscribe to a </a:t>
            </a:r>
            <a:r>
              <a:rPr lang="en-US" i="1" smtClean="0"/>
              <a:t>service</a:t>
            </a:r>
            <a:r>
              <a:rPr lang="en-US" smtClean="0"/>
              <a:t> that might be provided by </a:t>
            </a:r>
            <a:r>
              <a:rPr lang="en-US" i="1" smtClean="0"/>
              <a:t>many</a:t>
            </a:r>
            <a:r>
              <a:rPr lang="en-US" smtClean="0"/>
              <a:t> servers.</a:t>
            </a:r>
          </a:p>
          <a:p>
            <a:pPr eaLnBrk="1" hangingPunct="1"/>
            <a:r>
              <a:rPr lang="en-US" smtClean="0"/>
              <a:t>Might have redundancy (replication), or specialization (partitioning) so that multiple servers participated for single client.</a:t>
            </a:r>
          </a:p>
        </p:txBody>
      </p:sp>
    </p:spTree>
    <p:extLst>
      <p:ext uri="{BB962C8B-B14F-4D97-AF65-F5344CB8AC3E}">
        <p14:creationId xmlns:p14="http://schemas.microsoft.com/office/powerpoint/2010/main" val="1899288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Instructor’s Guide for  Coulouris, Dollimore and Kindberg   Distributed Systems: Concepts and Design   Edn. 4   </a:t>
            </a:r>
            <a:br>
              <a:rPr lang="en-GB"/>
            </a:br>
            <a:r>
              <a:rPr lang="en-GB"/>
              <a:t>©  Pearson Education 2005 </a:t>
            </a:r>
            <a:endParaRPr lang="en-US"/>
          </a:p>
        </p:txBody>
      </p:sp>
      <p:sp>
        <p:nvSpPr>
          <p:cNvPr id="21507" name="Rectangle 2"/>
          <p:cNvSpPr>
            <a:spLocks noGrp="1" noChangeArrowheads="1"/>
          </p:cNvSpPr>
          <p:nvPr>
            <p:ph type="title"/>
          </p:nvPr>
        </p:nvSpPr>
        <p:spPr/>
        <p:txBody>
          <a:bodyPr/>
          <a:lstStyle/>
          <a:p>
            <a:pPr eaLnBrk="1" hangingPunct="1"/>
            <a:r>
              <a:rPr lang="en-GB" sz="3200" smtClean="0"/>
              <a:t>Figure 2.4</a:t>
            </a:r>
            <a:br>
              <a:rPr lang="en-GB" sz="3200" smtClean="0"/>
            </a:br>
            <a:r>
              <a:rPr lang="en-GB" sz="3200" smtClean="0"/>
              <a:t>A service provided by multiple servers</a:t>
            </a:r>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1455738"/>
            <a:ext cx="5908675"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855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smtClean="0"/>
              <a:t> </a:t>
            </a:r>
            <a:r>
              <a:rPr lang="en-US" sz="1400" dirty="0"/>
              <a:t>Clark Elliott</a:t>
            </a:r>
          </a:p>
        </p:txBody>
      </p:sp>
      <p:sp>
        <p:nvSpPr>
          <p:cNvPr id="36867" name="Rectangle 2"/>
          <p:cNvSpPr>
            <a:spLocks noGrp="1" noChangeArrowheads="1"/>
          </p:cNvSpPr>
          <p:nvPr>
            <p:ph type="title" idx="4294967295"/>
          </p:nvPr>
        </p:nvSpPr>
        <p:spPr/>
        <p:txBody>
          <a:bodyPr/>
          <a:lstStyle/>
          <a:p>
            <a:pPr eaLnBrk="1" hangingPunct="1"/>
            <a:r>
              <a:rPr lang="en-US" sz="4000" dirty="0" smtClean="0"/>
              <a:t>Three methods of DHCP allocation</a:t>
            </a:r>
          </a:p>
        </p:txBody>
      </p:sp>
      <p:sp>
        <p:nvSpPr>
          <p:cNvPr id="36868" name="Rectangle 3"/>
          <p:cNvSpPr>
            <a:spLocks noGrp="1" noChangeArrowheads="1"/>
          </p:cNvSpPr>
          <p:nvPr>
            <p:ph type="body" idx="4294967295"/>
          </p:nvPr>
        </p:nvSpPr>
        <p:spPr>
          <a:xfrm>
            <a:off x="457200" y="1600200"/>
            <a:ext cx="8382000" cy="5257800"/>
          </a:xfrm>
        </p:spPr>
        <p:txBody>
          <a:bodyPr/>
          <a:lstStyle/>
          <a:p>
            <a:pPr eaLnBrk="1" hangingPunct="1"/>
            <a:r>
              <a:rPr lang="en-US" sz="2800" b="1" dirty="0" smtClean="0"/>
              <a:t>Dynamic:</a:t>
            </a:r>
            <a:r>
              <a:rPr lang="en-US" sz="2800" dirty="0" smtClean="0"/>
              <a:t> just give a client whatever is available from the pool at the time of the request. Typical use. Easy to implement. No administration.</a:t>
            </a:r>
          </a:p>
          <a:p>
            <a:pPr eaLnBrk="1" hangingPunct="1"/>
            <a:r>
              <a:rPr lang="en-US" sz="2800" dirty="0" smtClean="0"/>
              <a:t>Automatic: Like dynamic, but keep track of what you’ve allocated, and always give that IP address to the client.</a:t>
            </a:r>
          </a:p>
          <a:p>
            <a:pPr eaLnBrk="1" hangingPunct="1"/>
            <a:r>
              <a:rPr lang="en-US" sz="2800" dirty="0" smtClean="0"/>
              <a:t>Static: keep the MAC addresses of the clients in a table. When that MAC makes a request, assign them the associated IP address in the table. Lose many of the efficiencies, but don’t have to configure clients.</a:t>
            </a:r>
          </a:p>
          <a:p>
            <a:pPr eaLnBrk="1" hangingPunct="1"/>
            <a:endParaRPr lang="en-US" sz="2800" dirty="0" smtClean="0"/>
          </a:p>
        </p:txBody>
      </p:sp>
    </p:spTree>
    <p:extLst>
      <p:ext uri="{BB962C8B-B14F-4D97-AF65-F5344CB8AC3E}">
        <p14:creationId xmlns:p14="http://schemas.microsoft.com/office/powerpoint/2010/main" val="2274189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2531" name="Rectangle 2"/>
          <p:cNvSpPr>
            <a:spLocks noGrp="1" noChangeArrowheads="1"/>
          </p:cNvSpPr>
          <p:nvPr>
            <p:ph type="title"/>
          </p:nvPr>
        </p:nvSpPr>
        <p:spPr/>
        <p:txBody>
          <a:bodyPr/>
          <a:lstStyle/>
          <a:p>
            <a:pPr eaLnBrk="1" hangingPunct="1"/>
            <a:r>
              <a:rPr lang="en-US" sz="3600" smtClean="0">
                <a:solidFill>
                  <a:srgbClr val="FF0066"/>
                </a:solidFill>
              </a:rPr>
              <a:t>Proxy servers</a:t>
            </a:r>
          </a:p>
        </p:txBody>
      </p:sp>
      <p:sp>
        <p:nvSpPr>
          <p:cNvPr id="22532" name="Rectangle 3"/>
          <p:cNvSpPr>
            <a:spLocks noGrp="1" noChangeArrowheads="1"/>
          </p:cNvSpPr>
          <p:nvPr>
            <p:ph type="body" idx="1"/>
          </p:nvPr>
        </p:nvSpPr>
        <p:spPr/>
        <p:txBody>
          <a:bodyPr/>
          <a:lstStyle/>
          <a:p>
            <a:pPr eaLnBrk="1" hangingPunct="1"/>
            <a:r>
              <a:rPr lang="en-US" smtClean="0"/>
              <a:t>Extra server level that acts as a </a:t>
            </a:r>
            <a:r>
              <a:rPr lang="en-US" i="1" smtClean="0"/>
              <a:t>filter</a:t>
            </a:r>
            <a:r>
              <a:rPr lang="en-US" smtClean="0"/>
              <a:t> for requests</a:t>
            </a:r>
          </a:p>
          <a:p>
            <a:pPr eaLnBrk="1" hangingPunct="1"/>
            <a:r>
              <a:rPr lang="en-US" smtClean="0"/>
              <a:t>Caching for efficiency, firewall for protection, route to redundant servers for availability and ease of maintenance, mobile IP routing.</a:t>
            </a:r>
          </a:p>
          <a:p>
            <a:pPr eaLnBrk="1" hangingPunct="1"/>
            <a:r>
              <a:rPr lang="en-US" smtClean="0"/>
              <a:t>Typical: caching of popular web pages</a:t>
            </a:r>
          </a:p>
          <a:p>
            <a:pPr eaLnBrk="1" hangingPunct="1"/>
            <a:endParaRPr lang="en-US" smtClean="0"/>
          </a:p>
        </p:txBody>
      </p:sp>
    </p:spTree>
    <p:extLst>
      <p:ext uri="{BB962C8B-B14F-4D97-AF65-F5344CB8AC3E}">
        <p14:creationId xmlns:p14="http://schemas.microsoft.com/office/powerpoint/2010/main" val="1795707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Instructor’s Guide for  Coulouris, Dollimore and Kindberg   Distributed Systems: Concepts and Design   Edn. 4   </a:t>
            </a:r>
            <a:br>
              <a:rPr lang="en-GB"/>
            </a:br>
            <a:r>
              <a:rPr lang="en-GB"/>
              <a:t>©  Pearson Education 2005 </a:t>
            </a:r>
            <a:endParaRPr lang="en-US"/>
          </a:p>
        </p:txBody>
      </p:sp>
      <p:sp>
        <p:nvSpPr>
          <p:cNvPr id="23555" name="Rectangle 2"/>
          <p:cNvSpPr>
            <a:spLocks noGrp="1" noChangeArrowheads="1"/>
          </p:cNvSpPr>
          <p:nvPr>
            <p:ph type="title"/>
          </p:nvPr>
        </p:nvSpPr>
        <p:spPr/>
        <p:txBody>
          <a:bodyPr/>
          <a:lstStyle/>
          <a:p>
            <a:pPr eaLnBrk="1" hangingPunct="1"/>
            <a:r>
              <a:rPr lang="en-GB" smtClean="0"/>
              <a:t>Figure 2.5</a:t>
            </a:r>
            <a:br>
              <a:rPr lang="en-GB" smtClean="0"/>
            </a:br>
            <a:r>
              <a:rPr lang="en-GB" smtClean="0"/>
              <a:t>Web proxy server</a:t>
            </a:r>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2117725"/>
            <a:ext cx="8066087"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456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4579" name="Rectangle 2"/>
          <p:cNvSpPr>
            <a:spLocks noGrp="1" noChangeArrowheads="1"/>
          </p:cNvSpPr>
          <p:nvPr>
            <p:ph type="title"/>
          </p:nvPr>
        </p:nvSpPr>
        <p:spPr/>
        <p:txBody>
          <a:bodyPr/>
          <a:lstStyle/>
          <a:p>
            <a:pPr eaLnBrk="1" hangingPunct="1"/>
            <a:r>
              <a:rPr lang="en-US" sz="3600" smtClean="0">
                <a:solidFill>
                  <a:srgbClr val="FF0066"/>
                </a:solidFill>
              </a:rPr>
              <a:t>Mobile Code</a:t>
            </a:r>
          </a:p>
        </p:txBody>
      </p:sp>
      <p:sp>
        <p:nvSpPr>
          <p:cNvPr id="24580" name="Rectangle 3"/>
          <p:cNvSpPr>
            <a:spLocks noGrp="1" noChangeArrowheads="1"/>
          </p:cNvSpPr>
          <p:nvPr>
            <p:ph type="body" idx="1"/>
          </p:nvPr>
        </p:nvSpPr>
        <p:spPr/>
        <p:txBody>
          <a:bodyPr/>
          <a:lstStyle/>
          <a:p>
            <a:pPr eaLnBrk="1" hangingPunct="1"/>
            <a:r>
              <a:rPr lang="en-US" sz="2800" smtClean="0"/>
              <a:t>Code moves from one location to another before or during execution</a:t>
            </a:r>
          </a:p>
          <a:p>
            <a:pPr eaLnBrk="1" hangingPunct="1"/>
            <a:r>
              <a:rPr lang="en-US" sz="2800" smtClean="0"/>
              <a:t>Strong mobility – running processes moved while in progress</a:t>
            </a:r>
          </a:p>
          <a:p>
            <a:pPr eaLnBrk="1" hangingPunct="1"/>
            <a:r>
              <a:rPr lang="en-US" sz="2800" smtClean="0"/>
              <a:t>Weak mobility – always started from the beginning after moving. Java applets.</a:t>
            </a:r>
          </a:p>
          <a:p>
            <a:pPr eaLnBrk="1" hangingPunct="1"/>
            <a:r>
              <a:rPr lang="en-US" sz="2800" smtClean="0"/>
              <a:t>Code may communicate with server</a:t>
            </a:r>
          </a:p>
        </p:txBody>
      </p:sp>
    </p:spTree>
    <p:extLst>
      <p:ext uri="{BB962C8B-B14F-4D97-AF65-F5344CB8AC3E}">
        <p14:creationId xmlns:p14="http://schemas.microsoft.com/office/powerpoint/2010/main" val="219403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Instructor’s Guide for  Coulouris, Dollimore and Kindberg   Distributed Systems: Concepts and Design   Edn. 4   </a:t>
            </a:r>
            <a:br>
              <a:rPr lang="en-GB"/>
            </a:br>
            <a:r>
              <a:rPr lang="en-GB"/>
              <a:t>©  Pearson Education 2005 </a:t>
            </a:r>
            <a:endParaRPr lang="en-US"/>
          </a:p>
        </p:txBody>
      </p:sp>
      <p:sp>
        <p:nvSpPr>
          <p:cNvPr id="26627" name="Rectangle 2"/>
          <p:cNvSpPr>
            <a:spLocks noGrp="1" noChangeArrowheads="1"/>
          </p:cNvSpPr>
          <p:nvPr>
            <p:ph type="title"/>
          </p:nvPr>
        </p:nvSpPr>
        <p:spPr/>
        <p:txBody>
          <a:bodyPr/>
          <a:lstStyle/>
          <a:p>
            <a:pPr eaLnBrk="1" hangingPunct="1"/>
            <a:r>
              <a:rPr lang="en-GB" smtClean="0"/>
              <a:t>Figure 2.6</a:t>
            </a:r>
            <a:br>
              <a:rPr lang="en-GB" smtClean="0"/>
            </a:br>
            <a:r>
              <a:rPr lang="en-GB" smtClean="0"/>
              <a:t>Web applets</a:t>
            </a:r>
          </a:p>
        </p:txBody>
      </p:sp>
      <p:pic>
        <p:nvPicPr>
          <p:cNvPr id="266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8" y="1620838"/>
            <a:ext cx="8110537"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096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7651" name="Rectangle 2"/>
          <p:cNvSpPr>
            <a:spLocks noGrp="1" noChangeArrowheads="1"/>
          </p:cNvSpPr>
          <p:nvPr>
            <p:ph type="title"/>
          </p:nvPr>
        </p:nvSpPr>
        <p:spPr/>
        <p:txBody>
          <a:bodyPr/>
          <a:lstStyle/>
          <a:p>
            <a:pPr eaLnBrk="1" hangingPunct="1"/>
            <a:r>
              <a:rPr lang="en-US" sz="3600" smtClean="0">
                <a:solidFill>
                  <a:srgbClr val="FF0066"/>
                </a:solidFill>
              </a:rPr>
              <a:t>Mobile agents</a:t>
            </a:r>
          </a:p>
        </p:txBody>
      </p:sp>
      <p:sp>
        <p:nvSpPr>
          <p:cNvPr id="27652" name="Rectangle 3"/>
          <p:cNvSpPr>
            <a:spLocks noGrp="1" noChangeArrowheads="1"/>
          </p:cNvSpPr>
          <p:nvPr>
            <p:ph type="body" idx="1"/>
          </p:nvPr>
        </p:nvSpPr>
        <p:spPr/>
        <p:txBody>
          <a:bodyPr/>
          <a:lstStyle/>
          <a:p>
            <a:pPr eaLnBrk="1" hangingPunct="1"/>
            <a:r>
              <a:rPr lang="en-US" sz="2800" smtClean="0"/>
              <a:t>Processes, code libraries, and </a:t>
            </a:r>
            <a:r>
              <a:rPr lang="en-US" sz="2800" i="1" smtClean="0"/>
              <a:t>state</a:t>
            </a:r>
            <a:r>
              <a:rPr lang="en-US" sz="2800" smtClean="0"/>
              <a:t> that move from one location on a network to another to perform work on a remote location’s behalf.</a:t>
            </a:r>
          </a:p>
          <a:p>
            <a:pPr eaLnBrk="1" hangingPunct="1"/>
            <a:r>
              <a:rPr lang="en-US" sz="2800" smtClean="0"/>
              <a:t>Interact with local resources, such as databases, other processes, and even users.</a:t>
            </a:r>
          </a:p>
          <a:p>
            <a:pPr eaLnBrk="1" hangingPunct="1"/>
            <a:r>
              <a:rPr lang="en-US" sz="2800" smtClean="0"/>
              <a:t>Local invocations are cheaper than remote ones so may lead to efficiency.</a:t>
            </a:r>
          </a:p>
          <a:p>
            <a:pPr eaLnBrk="1" hangingPunct="1"/>
            <a:r>
              <a:rPr lang="en-US" sz="2800" smtClean="0"/>
              <a:t>Different programming design</a:t>
            </a:r>
          </a:p>
          <a:p>
            <a:pPr eaLnBrk="1" hangingPunct="1"/>
            <a:r>
              <a:rPr lang="en-US" sz="2800" smtClean="0"/>
              <a:t>Security and negotiation are complex because always two different stakeholders, host / agent</a:t>
            </a:r>
          </a:p>
        </p:txBody>
      </p:sp>
    </p:spTree>
    <p:extLst>
      <p:ext uri="{BB962C8B-B14F-4D97-AF65-F5344CB8AC3E}">
        <p14:creationId xmlns:p14="http://schemas.microsoft.com/office/powerpoint/2010/main" val="161025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r>
              <a:rPr lang="en-US" sz="3600" smtClean="0">
                <a:solidFill>
                  <a:srgbClr val="FF0066"/>
                </a:solidFill>
              </a:rPr>
              <a:t>Mobile agents</a:t>
            </a:r>
          </a:p>
        </p:txBody>
      </p:sp>
      <p:sp>
        <p:nvSpPr>
          <p:cNvPr id="28676" name="Rectangle 3"/>
          <p:cNvSpPr>
            <a:spLocks noGrp="1" noChangeArrowheads="1"/>
          </p:cNvSpPr>
          <p:nvPr>
            <p:ph type="body" idx="1"/>
          </p:nvPr>
        </p:nvSpPr>
        <p:spPr/>
        <p:txBody>
          <a:bodyPr/>
          <a:lstStyle/>
          <a:p>
            <a:pPr eaLnBrk="1" hangingPunct="1"/>
            <a:r>
              <a:rPr lang="en-US" dirty="0" smtClean="0"/>
              <a:t>Security problems can work both ways: both to the host, but also to the agent.</a:t>
            </a:r>
          </a:p>
          <a:p>
            <a:pPr eaLnBrk="1" hangingPunct="1"/>
            <a:r>
              <a:rPr lang="en-US" dirty="0" smtClean="0"/>
              <a:t>Not hugely popular, but this does not mean they are not the best solution! The old way is not always the best way.</a:t>
            </a:r>
          </a:p>
          <a:p>
            <a:pPr eaLnBrk="1" hangingPunct="1"/>
            <a:r>
              <a:rPr lang="en-US" dirty="0" smtClean="0"/>
              <a:t>Note: these are not web crawlers which “look” like agents, but are simply a series of recursive local requests to various servers.</a:t>
            </a:r>
          </a:p>
        </p:txBody>
      </p:sp>
    </p:spTree>
    <p:extLst>
      <p:ext uri="{BB962C8B-B14F-4D97-AF65-F5344CB8AC3E}">
        <p14:creationId xmlns:p14="http://schemas.microsoft.com/office/powerpoint/2010/main" val="1582941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r>
              <a:rPr lang="en-US" sz="3600" dirty="0" smtClean="0">
                <a:solidFill>
                  <a:srgbClr val="FF0066"/>
                </a:solidFill>
              </a:rPr>
              <a:t>A hypothetical case</a:t>
            </a:r>
          </a:p>
        </p:txBody>
      </p:sp>
      <p:sp>
        <p:nvSpPr>
          <p:cNvPr id="28676" name="Rectangle 3"/>
          <p:cNvSpPr>
            <a:spLocks noGrp="1" noChangeArrowheads="1"/>
          </p:cNvSpPr>
          <p:nvPr>
            <p:ph type="body" idx="1"/>
          </p:nvPr>
        </p:nvSpPr>
        <p:spPr/>
        <p:txBody>
          <a:bodyPr/>
          <a:lstStyle/>
          <a:p>
            <a:pPr eaLnBrk="1" hangingPunct="1"/>
            <a:r>
              <a:rPr lang="en-US" dirty="0" smtClean="0"/>
              <a:t>Acme Agents provides optimization software for large proprietary construction company databases.</a:t>
            </a:r>
          </a:p>
          <a:p>
            <a:pPr eaLnBrk="1" hangingPunct="1"/>
            <a:r>
              <a:rPr lang="en-US" dirty="0" smtClean="0"/>
              <a:t>Ng Construction Company doesn’t want to leak anything about its customer base, business models, or contracts.</a:t>
            </a:r>
          </a:p>
          <a:p>
            <a:pPr eaLnBrk="1" hangingPunct="1"/>
            <a:r>
              <a:rPr lang="en-US" dirty="0" smtClean="0"/>
              <a:t>Ng is leery about running software that has a real-time connection over the internet through which their data passes.</a:t>
            </a:r>
          </a:p>
        </p:txBody>
      </p:sp>
    </p:spTree>
    <p:extLst>
      <p:ext uri="{BB962C8B-B14F-4D97-AF65-F5344CB8AC3E}">
        <p14:creationId xmlns:p14="http://schemas.microsoft.com/office/powerpoint/2010/main" val="2418271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r>
              <a:rPr lang="en-US" sz="3600" dirty="0" smtClean="0">
                <a:solidFill>
                  <a:srgbClr val="FF0066"/>
                </a:solidFill>
              </a:rPr>
              <a:t>Acme Agent’s concerns</a:t>
            </a:r>
          </a:p>
        </p:txBody>
      </p:sp>
      <p:sp>
        <p:nvSpPr>
          <p:cNvPr id="28676" name="Rectangle 3"/>
          <p:cNvSpPr>
            <a:spLocks noGrp="1" noChangeArrowheads="1"/>
          </p:cNvSpPr>
          <p:nvPr>
            <p:ph type="body" idx="1"/>
          </p:nvPr>
        </p:nvSpPr>
        <p:spPr/>
        <p:txBody>
          <a:bodyPr/>
          <a:lstStyle/>
          <a:p>
            <a:pPr eaLnBrk="1" hangingPunct="1"/>
            <a:r>
              <a:rPr lang="en-US" dirty="0"/>
              <a:t>Acme </a:t>
            </a:r>
            <a:r>
              <a:rPr lang="en-US" dirty="0" smtClean="0"/>
              <a:t>Agents uses </a:t>
            </a:r>
            <a:r>
              <a:rPr lang="en-US" dirty="0"/>
              <a:t>a database of </a:t>
            </a:r>
            <a:r>
              <a:rPr lang="en-US" dirty="0" smtClean="0"/>
              <a:t>its </a:t>
            </a:r>
            <a:r>
              <a:rPr lang="en-US" dirty="0"/>
              <a:t>own tweaked for construction company </a:t>
            </a:r>
            <a:r>
              <a:rPr lang="en-US" dirty="0" err="1"/>
              <a:t>DBs.</a:t>
            </a:r>
            <a:endParaRPr lang="en-US" dirty="0"/>
          </a:p>
          <a:p>
            <a:pPr eaLnBrk="1" hangingPunct="1"/>
            <a:r>
              <a:rPr lang="en-US" dirty="0" smtClean="0"/>
              <a:t>They are reluctant to send their software to Ng and possibly expose their intelligent optimization data, putting them out of business if it leaks.</a:t>
            </a:r>
          </a:p>
          <a:p>
            <a:pPr eaLnBrk="1" hangingPunct="1"/>
            <a:r>
              <a:rPr lang="en-US" dirty="0" smtClean="0"/>
              <a:t>It is expensive to send a person to the various construction company sites.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4274083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r>
              <a:rPr lang="en-US" sz="3600" dirty="0" smtClean="0">
                <a:solidFill>
                  <a:srgbClr val="FF0066"/>
                </a:solidFill>
              </a:rPr>
              <a:t>General constraints</a:t>
            </a:r>
          </a:p>
        </p:txBody>
      </p:sp>
      <p:sp>
        <p:nvSpPr>
          <p:cNvPr id="28676" name="Rectangle 3"/>
          <p:cNvSpPr>
            <a:spLocks noGrp="1" noChangeArrowheads="1"/>
          </p:cNvSpPr>
          <p:nvPr>
            <p:ph type="body" idx="1"/>
          </p:nvPr>
        </p:nvSpPr>
        <p:spPr/>
        <p:txBody>
          <a:bodyPr/>
          <a:lstStyle/>
          <a:p>
            <a:pPr eaLnBrk="1" hangingPunct="1"/>
            <a:r>
              <a:rPr lang="en-US" dirty="0" smtClean="0"/>
              <a:t>This is a large database, with e.g., many image PDFs of contracts, and construction photos.</a:t>
            </a:r>
          </a:p>
          <a:p>
            <a:pPr eaLnBrk="1" hangingPunct="1"/>
            <a:r>
              <a:rPr lang="en-US" dirty="0" smtClean="0"/>
              <a:t>It is computationally expensive to ship the data over network lines.</a:t>
            </a:r>
          </a:p>
          <a:p>
            <a:pPr eaLnBrk="1" hangingPunct="1"/>
            <a:r>
              <a:rPr lang="en-US" dirty="0" smtClean="0"/>
              <a:t>Optimization problems occur at times of high load, and DB queries are much better done locally.</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957994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r>
              <a:rPr lang="en-US" sz="3600" dirty="0" smtClean="0">
                <a:solidFill>
                  <a:srgbClr val="FF0066"/>
                </a:solidFill>
              </a:rPr>
              <a:t>A hypothetical agent solution</a:t>
            </a:r>
          </a:p>
        </p:txBody>
      </p:sp>
      <p:sp>
        <p:nvSpPr>
          <p:cNvPr id="28676" name="Rectangle 3"/>
          <p:cNvSpPr>
            <a:spLocks noGrp="1" noChangeArrowheads="1"/>
          </p:cNvSpPr>
          <p:nvPr>
            <p:ph type="body" idx="1"/>
          </p:nvPr>
        </p:nvSpPr>
        <p:spPr/>
        <p:txBody>
          <a:bodyPr/>
          <a:lstStyle/>
          <a:p>
            <a:pPr eaLnBrk="1" hangingPunct="1"/>
            <a:r>
              <a:rPr lang="en-US" dirty="0" smtClean="0"/>
              <a:t>Acme ships an optimization agent to Ng, which agent maintains its own internal state.</a:t>
            </a:r>
          </a:p>
          <a:p>
            <a:pPr eaLnBrk="1" hangingPunct="1"/>
            <a:r>
              <a:rPr lang="en-US" dirty="0" smtClean="0"/>
              <a:t>Protocols are set up for the two stakeholders to protect their states. Ng and Acme and work through a dual-direction “firewall.”</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73096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smtClean="0"/>
              <a:t> </a:t>
            </a:r>
            <a:r>
              <a:rPr lang="en-US" sz="1400" dirty="0"/>
              <a:t>Clark Elliott</a:t>
            </a:r>
          </a:p>
        </p:txBody>
      </p:sp>
      <p:sp>
        <p:nvSpPr>
          <p:cNvPr id="36867" name="Rectangle 2"/>
          <p:cNvSpPr>
            <a:spLocks noGrp="1" noChangeArrowheads="1"/>
          </p:cNvSpPr>
          <p:nvPr>
            <p:ph type="title" idx="4294967295"/>
          </p:nvPr>
        </p:nvSpPr>
        <p:spPr/>
        <p:txBody>
          <a:bodyPr/>
          <a:lstStyle/>
          <a:p>
            <a:pPr eaLnBrk="1" hangingPunct="1"/>
            <a:r>
              <a:rPr lang="en-US" sz="4000" dirty="0" smtClean="0"/>
              <a:t>Efficiency</a:t>
            </a:r>
          </a:p>
        </p:txBody>
      </p:sp>
      <p:sp>
        <p:nvSpPr>
          <p:cNvPr id="36868" name="Rectangle 3"/>
          <p:cNvSpPr>
            <a:spLocks noGrp="1" noChangeArrowheads="1"/>
          </p:cNvSpPr>
          <p:nvPr>
            <p:ph type="body" idx="4294967295"/>
          </p:nvPr>
        </p:nvSpPr>
        <p:spPr>
          <a:xfrm>
            <a:off x="457200" y="1600200"/>
            <a:ext cx="8382000" cy="5257800"/>
          </a:xfrm>
        </p:spPr>
        <p:txBody>
          <a:bodyPr/>
          <a:lstStyle/>
          <a:p>
            <a:pPr eaLnBrk="1" hangingPunct="1"/>
            <a:r>
              <a:rPr lang="en-US" sz="2800" dirty="0" smtClean="0"/>
              <a:t>DHCP thus allows an organization to support many more computers than it has IP addresses, depending on who needs an IP address at any given moment.</a:t>
            </a:r>
          </a:p>
          <a:p>
            <a:pPr eaLnBrk="1" hangingPunct="1"/>
            <a:r>
              <a:rPr lang="en-US" sz="2800" dirty="0" smtClean="0"/>
              <a:t>The biggest savings is in not having to administer the system. New machines and old machines alike configure themselves.</a:t>
            </a:r>
          </a:p>
        </p:txBody>
      </p:sp>
    </p:spTree>
    <p:extLst>
      <p:ext uri="{BB962C8B-B14F-4D97-AF65-F5344CB8AC3E}">
        <p14:creationId xmlns:p14="http://schemas.microsoft.com/office/powerpoint/2010/main" val="22741892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endParaRPr lang="en-US" sz="3600" dirty="0" smtClean="0">
              <a:solidFill>
                <a:srgbClr val="FF0066"/>
              </a:solidFill>
            </a:endParaRPr>
          </a:p>
        </p:txBody>
      </p:sp>
      <p:sp>
        <p:nvSpPr>
          <p:cNvPr id="28676" name="Rectangle 3"/>
          <p:cNvSpPr>
            <a:spLocks noGrp="1" noChangeArrowheads="1"/>
          </p:cNvSpPr>
          <p:nvPr>
            <p:ph type="body" idx="1"/>
          </p:nvPr>
        </p:nvSpPr>
        <p:spPr/>
        <p:txBody>
          <a:bodyPr/>
          <a:lstStyle/>
          <a:p>
            <a:pPr eaLnBrk="1" hangingPunct="1"/>
            <a:r>
              <a:rPr lang="en-US" dirty="0" smtClean="0"/>
              <a:t>The database is queried and stressed locally by the agent, using the intelligent software and knowledge contained in the agent, such that information is gained, tests are run, solutions tried, but all working with the local company Ng to not disrupt business use.</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891942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endParaRPr lang="en-US" sz="3600" dirty="0" smtClean="0">
              <a:solidFill>
                <a:srgbClr val="FF0066"/>
              </a:solidFill>
            </a:endParaRPr>
          </a:p>
        </p:txBody>
      </p:sp>
      <p:sp>
        <p:nvSpPr>
          <p:cNvPr id="28676" name="Rectangle 3"/>
          <p:cNvSpPr>
            <a:spLocks noGrp="1" noChangeArrowheads="1"/>
          </p:cNvSpPr>
          <p:nvPr>
            <p:ph type="body" idx="1"/>
          </p:nvPr>
        </p:nvSpPr>
        <p:spPr/>
        <p:txBody>
          <a:bodyPr/>
          <a:lstStyle/>
          <a:p>
            <a:pPr eaLnBrk="1" hangingPunct="1"/>
            <a:r>
              <a:rPr lang="en-US" sz="2800" dirty="0" smtClean="0"/>
              <a:t>Acme learns more about the problems that can occur in large construction company DBs, along with solutions that (a) work and (b) that don’t work. Acme stores this knowledge in the state of the agent.</a:t>
            </a:r>
          </a:p>
          <a:p>
            <a:pPr eaLnBrk="1" hangingPunct="1"/>
            <a:r>
              <a:rPr lang="en-US" sz="2800" dirty="0" smtClean="0"/>
              <a:t>Design/optimization problems (only), stripped of client business information is shipped back to Acme for review during the optimizing process as needed for human intervention</a:t>
            </a:r>
          </a:p>
          <a:p>
            <a:pPr marL="0" indent="0" eaLnBrk="1" hangingPunct="1">
              <a:buNone/>
            </a:pPr>
            <a:endParaRPr lang="en-US" sz="2800" dirty="0" smtClean="0"/>
          </a:p>
          <a:p>
            <a:pPr eaLnBrk="1" hangingPunct="1"/>
            <a:endParaRPr lang="en-US" sz="2800" dirty="0" smtClean="0"/>
          </a:p>
        </p:txBody>
      </p:sp>
    </p:spTree>
    <p:extLst>
      <p:ext uri="{BB962C8B-B14F-4D97-AF65-F5344CB8AC3E}">
        <p14:creationId xmlns:p14="http://schemas.microsoft.com/office/powerpoint/2010/main" val="3761224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r>
              <a:rPr lang="en-US" sz="3600" dirty="0" smtClean="0">
                <a:solidFill>
                  <a:srgbClr val="FF0066"/>
                </a:solidFill>
              </a:rPr>
              <a:t>Agent returns home, the off to work again.</a:t>
            </a:r>
          </a:p>
        </p:txBody>
      </p:sp>
      <p:sp>
        <p:nvSpPr>
          <p:cNvPr id="28676" name="Rectangle 3"/>
          <p:cNvSpPr>
            <a:spLocks noGrp="1" noChangeArrowheads="1"/>
          </p:cNvSpPr>
          <p:nvPr>
            <p:ph type="body" idx="1"/>
          </p:nvPr>
        </p:nvSpPr>
        <p:spPr/>
        <p:txBody>
          <a:bodyPr/>
          <a:lstStyle/>
          <a:p>
            <a:pPr eaLnBrk="1" hangingPunct="1"/>
            <a:r>
              <a:rPr lang="en-US" sz="2800" dirty="0" smtClean="0"/>
              <a:t>After making/recommending optimizations to Ng’s database, the Acme agent is shipped back to Acme, </a:t>
            </a:r>
            <a:r>
              <a:rPr lang="en-US" sz="2800" i="1" dirty="0" smtClean="0"/>
              <a:t>along with its new internal state.</a:t>
            </a:r>
            <a:endParaRPr lang="en-US" sz="2800" dirty="0" smtClean="0"/>
          </a:p>
          <a:p>
            <a:pPr eaLnBrk="1" hangingPunct="1"/>
            <a:r>
              <a:rPr lang="en-US" sz="2800" dirty="0" smtClean="0"/>
              <a:t>When Lee construction company next hires Acme to optimize its database, the knowledge about optimization of construction databases is used, but none of Ng’s business model, or its customer base is exposed.</a:t>
            </a:r>
          </a:p>
        </p:txBody>
      </p:sp>
    </p:spTree>
    <p:extLst>
      <p:ext uri="{BB962C8B-B14F-4D97-AF65-F5344CB8AC3E}">
        <p14:creationId xmlns:p14="http://schemas.microsoft.com/office/powerpoint/2010/main" val="3324495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r>
              <a:rPr lang="en-US" sz="3600" dirty="0" smtClean="0">
                <a:solidFill>
                  <a:srgbClr val="FF0066"/>
                </a:solidFill>
              </a:rPr>
              <a:t>Benefits</a:t>
            </a:r>
          </a:p>
        </p:txBody>
      </p:sp>
      <p:sp>
        <p:nvSpPr>
          <p:cNvPr id="28676" name="Rectangle 3"/>
          <p:cNvSpPr>
            <a:spLocks noGrp="1" noChangeArrowheads="1"/>
          </p:cNvSpPr>
          <p:nvPr>
            <p:ph type="body" idx="1"/>
          </p:nvPr>
        </p:nvSpPr>
        <p:spPr/>
        <p:txBody>
          <a:bodyPr/>
          <a:lstStyle/>
          <a:p>
            <a:pPr eaLnBrk="1" hangingPunct="1"/>
            <a:r>
              <a:rPr lang="en-US" dirty="0" smtClean="0"/>
              <a:t>Lee construction gets better, faster, cheaper optimization.</a:t>
            </a:r>
          </a:p>
          <a:p>
            <a:pPr eaLnBrk="1" hangingPunct="1"/>
            <a:r>
              <a:rPr lang="en-US" dirty="0" smtClean="0"/>
              <a:t>So does Ng the next quarter when Acme returns next quarter with the knowledge from Lee’s optimization event.</a:t>
            </a:r>
          </a:p>
          <a:p>
            <a:pPr eaLnBrk="1" hangingPunct="1"/>
            <a:r>
              <a:rPr lang="en-US" dirty="0" smtClean="0"/>
              <a:t>Acme manages optimization knowledge, and Ng and Lee manage construction knowledge.</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9803572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endParaRPr lang="en-US" sz="3600" dirty="0" smtClean="0">
              <a:solidFill>
                <a:srgbClr val="FF0066"/>
              </a:solidFill>
            </a:endParaRPr>
          </a:p>
        </p:txBody>
      </p:sp>
      <p:sp>
        <p:nvSpPr>
          <p:cNvPr id="28676" name="Rectangle 3"/>
          <p:cNvSpPr>
            <a:spLocks noGrp="1" noChangeArrowheads="1"/>
          </p:cNvSpPr>
          <p:nvPr>
            <p:ph type="body" idx="1"/>
          </p:nvPr>
        </p:nvSpPr>
        <p:spPr/>
        <p:txBody>
          <a:bodyPr/>
          <a:lstStyle/>
          <a:p>
            <a:pPr eaLnBrk="1" hangingPunct="1"/>
            <a:r>
              <a:rPr lang="en-US" sz="2800" dirty="0" smtClean="0"/>
              <a:t>Neither Ng nor Lee has their business data exposed.</a:t>
            </a:r>
          </a:p>
          <a:p>
            <a:pPr eaLnBrk="1" hangingPunct="1"/>
            <a:r>
              <a:rPr lang="en-US" sz="2800" dirty="0" smtClean="0"/>
              <a:t>No one else can snoop on business data traversing the internet.</a:t>
            </a:r>
          </a:p>
          <a:p>
            <a:pPr eaLnBrk="1" hangingPunct="1"/>
            <a:r>
              <a:rPr lang="en-US" sz="2800" dirty="0" smtClean="0"/>
              <a:t>Realistic control of stressing a database locally.</a:t>
            </a:r>
          </a:p>
          <a:p>
            <a:pPr eaLnBrk="1" hangingPunct="1"/>
            <a:r>
              <a:rPr lang="en-US" sz="2800" dirty="0" smtClean="0"/>
              <a:t>Part of the internal state is the </a:t>
            </a:r>
            <a:r>
              <a:rPr lang="en-US" sz="2800" i="1" dirty="0" smtClean="0"/>
              <a:t>relationships</a:t>
            </a:r>
            <a:r>
              <a:rPr lang="en-US" sz="2800" dirty="0" smtClean="0"/>
              <a:t> the agent maintains to other entities—in this case Ng and Lee, which persists.</a:t>
            </a:r>
          </a:p>
        </p:txBody>
      </p:sp>
    </p:spTree>
    <p:extLst>
      <p:ext uri="{BB962C8B-B14F-4D97-AF65-F5344CB8AC3E}">
        <p14:creationId xmlns:p14="http://schemas.microsoft.com/office/powerpoint/2010/main" val="3696880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8675" name="Rectangle 2"/>
          <p:cNvSpPr>
            <a:spLocks noGrp="1" noChangeArrowheads="1"/>
          </p:cNvSpPr>
          <p:nvPr>
            <p:ph type="title"/>
          </p:nvPr>
        </p:nvSpPr>
        <p:spPr/>
        <p:txBody>
          <a:bodyPr/>
          <a:lstStyle/>
          <a:p>
            <a:pPr eaLnBrk="1" hangingPunct="1"/>
            <a:endParaRPr lang="en-US" sz="3600" dirty="0" smtClean="0">
              <a:solidFill>
                <a:srgbClr val="FF0066"/>
              </a:solidFill>
            </a:endParaRPr>
          </a:p>
        </p:txBody>
      </p:sp>
      <p:sp>
        <p:nvSpPr>
          <p:cNvPr id="28676" name="Rectangle 3"/>
          <p:cNvSpPr>
            <a:spLocks noGrp="1" noChangeArrowheads="1"/>
          </p:cNvSpPr>
          <p:nvPr>
            <p:ph type="body" idx="1"/>
          </p:nvPr>
        </p:nvSpPr>
        <p:spPr/>
        <p:txBody>
          <a:bodyPr/>
          <a:lstStyle/>
          <a:p>
            <a:pPr eaLnBrk="1" hangingPunct="1"/>
            <a:r>
              <a:rPr lang="en-US" dirty="0" smtClean="0"/>
              <a:t>This is a variation of shipping the executable code to the site of big data.</a:t>
            </a:r>
          </a:p>
          <a:p>
            <a:pPr eaLnBrk="1" hangingPunct="1"/>
            <a:r>
              <a:rPr lang="en-US" dirty="0" smtClean="0"/>
              <a:t>The critical element is that agents maintain their own (often protected) internal state.</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0517888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29699" name="Rectangle 2"/>
          <p:cNvSpPr>
            <a:spLocks noGrp="1" noChangeArrowheads="1"/>
          </p:cNvSpPr>
          <p:nvPr>
            <p:ph type="title"/>
          </p:nvPr>
        </p:nvSpPr>
        <p:spPr/>
        <p:txBody>
          <a:bodyPr/>
          <a:lstStyle/>
          <a:p>
            <a:pPr eaLnBrk="1" hangingPunct="1"/>
            <a:r>
              <a:rPr lang="en-US" sz="3600" smtClean="0">
                <a:solidFill>
                  <a:srgbClr val="FF0066"/>
                </a:solidFill>
              </a:rPr>
              <a:t>Network computers</a:t>
            </a:r>
          </a:p>
        </p:txBody>
      </p:sp>
      <p:sp>
        <p:nvSpPr>
          <p:cNvPr id="29700" name="Rectangle 3"/>
          <p:cNvSpPr>
            <a:spLocks noGrp="1" noChangeArrowheads="1"/>
          </p:cNvSpPr>
          <p:nvPr>
            <p:ph type="body" idx="1"/>
          </p:nvPr>
        </p:nvSpPr>
        <p:spPr/>
        <p:txBody>
          <a:bodyPr/>
          <a:lstStyle/>
          <a:p>
            <a:pPr eaLnBrk="1" hangingPunct="1"/>
            <a:r>
              <a:rPr lang="en-US" smtClean="0"/>
              <a:t>Manage files and other critical resources in a central location, correctly, under opsys control. Make transparent to users.</a:t>
            </a:r>
          </a:p>
          <a:p>
            <a:pPr eaLnBrk="1" hangingPunct="1"/>
            <a:r>
              <a:rPr lang="en-US" smtClean="0"/>
              <a:t>Very thin client</a:t>
            </a:r>
          </a:p>
          <a:p>
            <a:pPr eaLnBrk="1" hangingPunct="1"/>
            <a:r>
              <a:rPr lang="en-US" smtClean="0"/>
              <a:t>Local disk is primarily for caching</a:t>
            </a:r>
          </a:p>
          <a:p>
            <a:pPr eaLnBrk="1" hangingPunct="1"/>
            <a:r>
              <a:rPr lang="en-US" smtClean="0"/>
              <a:t>Remote desktops are related, X-11 runs local display </a:t>
            </a:r>
            <a:r>
              <a:rPr lang="en-US" i="1" smtClean="0"/>
              <a:t>server</a:t>
            </a:r>
            <a:r>
              <a:rPr lang="en-US" smtClean="0"/>
              <a:t> on the user machine</a:t>
            </a:r>
          </a:p>
          <a:p>
            <a:pPr eaLnBrk="1" hangingPunct="1"/>
            <a:r>
              <a:rPr lang="en-US" sz="2800" smtClean="0"/>
              <a:t>Lucent’s plan 9: </a:t>
            </a:r>
            <a:r>
              <a:rPr lang="en-US" sz="2800" smtClean="0">
                <a:hlinkClick r:id="rId2"/>
              </a:rPr>
              <a:t>http://www</a:t>
            </a:r>
            <a:r>
              <a:rPr lang="en-US" sz="2800" smtClean="0"/>
              <a:t>.ecf.toronto.edu/plan9/plan9faq.html</a:t>
            </a:r>
          </a:p>
        </p:txBody>
      </p:sp>
    </p:spTree>
    <p:extLst>
      <p:ext uri="{BB962C8B-B14F-4D97-AF65-F5344CB8AC3E}">
        <p14:creationId xmlns:p14="http://schemas.microsoft.com/office/powerpoint/2010/main" val="1149364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31747" name="Rectangle 2"/>
          <p:cNvSpPr>
            <a:spLocks noGrp="1" noChangeArrowheads="1"/>
          </p:cNvSpPr>
          <p:nvPr>
            <p:ph type="title"/>
          </p:nvPr>
        </p:nvSpPr>
        <p:spPr/>
        <p:txBody>
          <a:bodyPr/>
          <a:lstStyle/>
          <a:p>
            <a:pPr eaLnBrk="1" hangingPunct="1"/>
            <a:r>
              <a:rPr lang="en-US" sz="3600" smtClean="0">
                <a:solidFill>
                  <a:srgbClr val="FF0066"/>
                </a:solidFill>
              </a:rPr>
              <a:t>Mobile devices</a:t>
            </a:r>
          </a:p>
        </p:txBody>
      </p:sp>
      <p:sp>
        <p:nvSpPr>
          <p:cNvPr id="31748" name="Rectangle 3"/>
          <p:cNvSpPr>
            <a:spLocks noGrp="1" noChangeArrowheads="1"/>
          </p:cNvSpPr>
          <p:nvPr>
            <p:ph type="body" idx="1"/>
          </p:nvPr>
        </p:nvSpPr>
        <p:spPr/>
        <p:txBody>
          <a:bodyPr/>
          <a:lstStyle/>
          <a:p>
            <a:pPr eaLnBrk="1" hangingPunct="1"/>
            <a:r>
              <a:rPr lang="en-US" smtClean="0"/>
              <a:t>Wave of the future. Miniaturization of CPUs, lower power requirements, improved battery technology, wireless technology</a:t>
            </a:r>
          </a:p>
          <a:p>
            <a:pPr eaLnBrk="1" hangingPunct="1"/>
            <a:r>
              <a:rPr lang="en-US" smtClean="0"/>
              <a:t>WiFi – term does not mean anything, just catchy</a:t>
            </a:r>
          </a:p>
          <a:p>
            <a:pPr eaLnBrk="1" hangingPunct="1"/>
            <a:r>
              <a:rPr lang="en-US" smtClean="0"/>
              <a:t>In general DHCP and discovery of local resources is enough as a collection of </a:t>
            </a:r>
            <a:r>
              <a:rPr lang="en-US" i="1" smtClean="0"/>
              <a:t>clients</a:t>
            </a:r>
            <a:endParaRPr lang="en-US" smtClean="0"/>
          </a:p>
          <a:p>
            <a:pPr eaLnBrk="1" hangingPunct="1"/>
            <a:endParaRPr lang="en-US" smtClean="0"/>
          </a:p>
        </p:txBody>
      </p:sp>
    </p:spTree>
    <p:extLst>
      <p:ext uri="{BB962C8B-B14F-4D97-AF65-F5344CB8AC3E}">
        <p14:creationId xmlns:p14="http://schemas.microsoft.com/office/powerpoint/2010/main" val="17154416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32771" name="Rectangle 2"/>
          <p:cNvSpPr>
            <a:spLocks noGrp="1" noChangeArrowheads="1"/>
          </p:cNvSpPr>
          <p:nvPr>
            <p:ph type="title"/>
          </p:nvPr>
        </p:nvSpPr>
        <p:spPr/>
        <p:txBody>
          <a:bodyPr/>
          <a:lstStyle/>
          <a:p>
            <a:pPr eaLnBrk="1" hangingPunct="1"/>
            <a:r>
              <a:rPr lang="en-US" sz="3600" smtClean="0">
                <a:solidFill>
                  <a:srgbClr val="FF0066"/>
                </a:solidFill>
              </a:rPr>
              <a:t>Mobile IP</a:t>
            </a:r>
          </a:p>
        </p:txBody>
      </p:sp>
      <p:sp>
        <p:nvSpPr>
          <p:cNvPr id="32772" name="Rectangle 3"/>
          <p:cNvSpPr>
            <a:spLocks noGrp="1" noChangeArrowheads="1"/>
          </p:cNvSpPr>
          <p:nvPr>
            <p:ph type="body" idx="1"/>
          </p:nvPr>
        </p:nvSpPr>
        <p:spPr/>
        <p:txBody>
          <a:bodyPr/>
          <a:lstStyle/>
          <a:p>
            <a:pPr eaLnBrk="1" hangingPunct="1"/>
            <a:r>
              <a:rPr lang="en-US" sz="2400" smtClean="0"/>
              <a:t>If server push is required, or others are using local resources that are mobile, then DHCP will not work</a:t>
            </a:r>
          </a:p>
          <a:p>
            <a:pPr eaLnBrk="1" hangingPunct="1"/>
            <a:r>
              <a:rPr lang="en-US" sz="2400" smtClean="0"/>
              <a:t>IP address are subnet-based, for routing purposes, geographically fixed.</a:t>
            </a:r>
          </a:p>
          <a:p>
            <a:pPr eaLnBrk="1" hangingPunct="1"/>
            <a:r>
              <a:rPr lang="en-US" sz="2400" smtClean="0"/>
              <a:t>Mobile IP uses home agent (HA) and foreign agent (FA).</a:t>
            </a:r>
          </a:p>
          <a:p>
            <a:pPr eaLnBrk="1" hangingPunct="1"/>
            <a:r>
              <a:rPr lang="en-US" sz="2400" smtClean="0"/>
              <a:t>HA acts as a proxy to reroute all packets through a tunnel.</a:t>
            </a:r>
          </a:p>
          <a:p>
            <a:pPr eaLnBrk="1" hangingPunct="1"/>
            <a:r>
              <a:rPr lang="en-US" sz="2400" smtClean="0"/>
              <a:t>Mobile-IP-enabled senders can communicate directly thereafter</a:t>
            </a:r>
          </a:p>
        </p:txBody>
      </p:sp>
    </p:spTree>
    <p:extLst>
      <p:ext uri="{BB962C8B-B14F-4D97-AF65-F5344CB8AC3E}">
        <p14:creationId xmlns:p14="http://schemas.microsoft.com/office/powerpoint/2010/main" val="3309516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48131" name="Rectangle 2"/>
          <p:cNvSpPr>
            <a:spLocks noGrp="1" noChangeArrowheads="1"/>
          </p:cNvSpPr>
          <p:nvPr>
            <p:ph type="title"/>
          </p:nvPr>
        </p:nvSpPr>
        <p:spPr/>
        <p:txBody>
          <a:bodyPr/>
          <a:lstStyle/>
          <a:p>
            <a:pPr eaLnBrk="1" hangingPunct="1"/>
            <a:r>
              <a:rPr lang="en-US" sz="3600" dirty="0" smtClean="0">
                <a:solidFill>
                  <a:srgbClr val="FF0066"/>
                </a:solidFill>
              </a:rPr>
              <a:t>Discover card goofiness</a:t>
            </a:r>
          </a:p>
        </p:txBody>
      </p:sp>
      <p:sp>
        <p:nvSpPr>
          <p:cNvPr id="48132" name="Rectangle 3"/>
          <p:cNvSpPr>
            <a:spLocks noGrp="1" noChangeArrowheads="1"/>
          </p:cNvSpPr>
          <p:nvPr>
            <p:ph type="body" idx="1"/>
          </p:nvPr>
        </p:nvSpPr>
        <p:spPr/>
        <p:txBody>
          <a:bodyPr/>
          <a:lstStyle/>
          <a:p>
            <a:pPr eaLnBrk="1" hangingPunct="1"/>
            <a:r>
              <a:rPr lang="en-US" sz="2800" dirty="0" smtClean="0"/>
              <a:t>Password for discover account was sent to me as clear text in email after a problem, and not at my request.</a:t>
            </a:r>
          </a:p>
          <a:p>
            <a:pPr eaLnBrk="1" hangingPunct="1"/>
            <a:r>
              <a:rPr lang="en-US" sz="2800" dirty="0" smtClean="0"/>
              <a:t>Exposed to internet attack, exposed to attack on my </a:t>
            </a:r>
            <a:r>
              <a:rPr lang="en-US" sz="2800" dirty="0" err="1" smtClean="0"/>
              <a:t>unix</a:t>
            </a:r>
            <a:r>
              <a:rPr lang="en-US" sz="2800" dirty="0" smtClean="0"/>
              <a:t> machine, exposed to mail process attack.</a:t>
            </a:r>
          </a:p>
          <a:p>
            <a:pPr eaLnBrk="1" hangingPunct="1"/>
            <a:r>
              <a:rPr lang="en-US" sz="2800" dirty="0" smtClean="0"/>
              <a:t>Was original password I typed in a month earlier, which means what…?!!</a:t>
            </a:r>
          </a:p>
          <a:p>
            <a:pPr eaLnBrk="1" hangingPunct="1"/>
            <a:r>
              <a:rPr lang="en-US" sz="2800" dirty="0" smtClean="0"/>
              <a:t>Argued for twenty minutes with the “top security guy” who was an idiot.</a:t>
            </a:r>
            <a:br>
              <a:rPr lang="en-US" sz="2800" dirty="0" smtClean="0"/>
            </a:br>
            <a:r>
              <a:rPr lang="en-US" sz="2800" dirty="0" smtClean="0"/>
              <a:t> </a:t>
            </a:r>
          </a:p>
        </p:txBody>
      </p:sp>
    </p:spTree>
    <p:extLst>
      <p:ext uri="{BB962C8B-B14F-4D97-AF65-F5344CB8AC3E}">
        <p14:creationId xmlns:p14="http://schemas.microsoft.com/office/powerpoint/2010/main" val="1687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smtClean="0"/>
              <a:t> </a:t>
            </a:r>
            <a:r>
              <a:rPr lang="en-US" sz="1400" dirty="0"/>
              <a:t>Clark Elliott</a:t>
            </a:r>
          </a:p>
        </p:txBody>
      </p:sp>
      <p:sp>
        <p:nvSpPr>
          <p:cNvPr id="36867" name="Rectangle 2"/>
          <p:cNvSpPr>
            <a:spLocks noGrp="1" noChangeArrowheads="1"/>
          </p:cNvSpPr>
          <p:nvPr>
            <p:ph type="title" idx="4294967295"/>
          </p:nvPr>
        </p:nvSpPr>
        <p:spPr/>
        <p:txBody>
          <a:bodyPr/>
          <a:lstStyle/>
          <a:p>
            <a:pPr eaLnBrk="1" hangingPunct="1"/>
            <a:r>
              <a:rPr lang="en-US" sz="4000" dirty="0" smtClean="0"/>
              <a:t>NAT is not DHCP</a:t>
            </a:r>
          </a:p>
        </p:txBody>
      </p:sp>
      <p:sp>
        <p:nvSpPr>
          <p:cNvPr id="36868" name="Rectangle 3"/>
          <p:cNvSpPr>
            <a:spLocks noGrp="1" noChangeArrowheads="1"/>
          </p:cNvSpPr>
          <p:nvPr>
            <p:ph type="body" idx="4294967295"/>
          </p:nvPr>
        </p:nvSpPr>
        <p:spPr>
          <a:xfrm>
            <a:off x="457200" y="1600200"/>
            <a:ext cx="8382000" cy="5257800"/>
          </a:xfrm>
        </p:spPr>
        <p:txBody>
          <a:bodyPr/>
          <a:lstStyle/>
          <a:p>
            <a:pPr eaLnBrk="1" hangingPunct="1"/>
            <a:r>
              <a:rPr lang="en-US" sz="2800" dirty="0" smtClean="0"/>
              <a:t>Network Address Translation is something completely different.</a:t>
            </a:r>
          </a:p>
          <a:p>
            <a:pPr eaLnBrk="1" hangingPunct="1"/>
            <a:r>
              <a:rPr lang="en-US" sz="2800" dirty="0" smtClean="0"/>
              <a:t>It also allows many more computers to use the internet than there are real IP addresses.</a:t>
            </a:r>
          </a:p>
          <a:p>
            <a:pPr eaLnBrk="1" hangingPunct="1"/>
            <a:r>
              <a:rPr lang="en-US" sz="2800" dirty="0" smtClean="0"/>
              <a:t>NAT assigns users “FAKE” (local) IP addresses that cannot be used directly on the internet.</a:t>
            </a:r>
          </a:p>
          <a:p>
            <a:pPr eaLnBrk="1" hangingPunct="1"/>
            <a:r>
              <a:rPr lang="en-US" sz="2800" dirty="0" smtClean="0"/>
              <a:t>NAT addresses work fine on local networks.</a:t>
            </a:r>
          </a:p>
          <a:p>
            <a:pPr eaLnBrk="1" hangingPunct="1"/>
            <a:r>
              <a:rPr lang="en-US" sz="2800" dirty="0" smtClean="0"/>
              <a:t>NAT addresses are not unique. Many thousands (millions?) of users will be using the same NAT IP address at any given moment.</a:t>
            </a:r>
          </a:p>
        </p:txBody>
      </p:sp>
    </p:spTree>
    <p:extLst>
      <p:ext uri="{BB962C8B-B14F-4D97-AF65-F5344CB8AC3E}">
        <p14:creationId xmlns:p14="http://schemas.microsoft.com/office/powerpoint/2010/main" val="29602780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AT&amp;T Security Evil / Morons</a:t>
            </a:r>
            <a:endParaRPr lang="en-US" dirty="0"/>
          </a:p>
        </p:txBody>
      </p:sp>
      <p:sp>
        <p:nvSpPr>
          <p:cNvPr id="3" name="Content Placeholder 2"/>
          <p:cNvSpPr>
            <a:spLocks noGrp="1"/>
          </p:cNvSpPr>
          <p:nvPr>
            <p:ph idx="1"/>
          </p:nvPr>
        </p:nvSpPr>
        <p:spPr/>
        <p:txBody>
          <a:bodyPr/>
          <a:lstStyle/>
          <a:p>
            <a:r>
              <a:rPr lang="en-US" sz="2400" dirty="0" smtClean="0"/>
              <a:t>To: [...]@yahoo.com</a:t>
            </a:r>
          </a:p>
          <a:p>
            <a:r>
              <a:rPr lang="en-US" sz="2400" dirty="0" smtClean="0"/>
              <a:t>Subject: AT&amp;T Password Reset</a:t>
            </a:r>
          </a:p>
          <a:p>
            <a:pPr marL="0" indent="0">
              <a:buNone/>
            </a:pPr>
            <a:endParaRPr lang="en-US" sz="2400" dirty="0" smtClean="0"/>
          </a:p>
          <a:p>
            <a:r>
              <a:rPr lang="en-US" sz="2400" dirty="0" smtClean="0"/>
              <a:t>Dear Valued Customer,</a:t>
            </a:r>
          </a:p>
          <a:p>
            <a:pPr lvl="1"/>
            <a:r>
              <a:rPr lang="en-US" sz="2000" dirty="0" smtClean="0"/>
              <a:t>Cellular Data Number is 858-xxx-nnnn</a:t>
            </a:r>
          </a:p>
          <a:p>
            <a:pPr lvl="1"/>
            <a:r>
              <a:rPr lang="en-US" sz="2000" dirty="0" smtClean="0"/>
              <a:t>Your password is [</a:t>
            </a:r>
            <a:r>
              <a:rPr lang="en-US" sz="2000" dirty="0" err="1" smtClean="0"/>
              <a:t>xxxxxxxx</a:t>
            </a:r>
            <a:r>
              <a:rPr lang="en-US" sz="2000" dirty="0" smtClean="0"/>
              <a:t>]. Please use it when logging into your account via Settings on your </a:t>
            </a:r>
            <a:r>
              <a:rPr lang="en-US" sz="2000" dirty="0" err="1" smtClean="0"/>
              <a:t>iPad</a:t>
            </a:r>
            <a:r>
              <a:rPr lang="en-US" sz="2000" dirty="0" smtClean="0"/>
              <a:t>.</a:t>
            </a:r>
          </a:p>
          <a:p>
            <a:r>
              <a:rPr lang="en-US" sz="2400" dirty="0" smtClean="0"/>
              <a:t>Thank You,</a:t>
            </a:r>
          </a:p>
          <a:p>
            <a:r>
              <a:rPr lang="en-US" sz="2400" dirty="0" smtClean="0"/>
              <a:t>AT&amp;T</a:t>
            </a:r>
            <a:endParaRPr lang="en-US" sz="2400" dirty="0"/>
          </a:p>
        </p:txBody>
      </p:sp>
    </p:spTree>
    <p:extLst>
      <p:ext uri="{BB962C8B-B14F-4D97-AF65-F5344CB8AC3E}">
        <p14:creationId xmlns:p14="http://schemas.microsoft.com/office/powerpoint/2010/main" val="3683624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Salt</a:t>
            </a:r>
            <a:endParaRPr lang="en-US" dirty="0"/>
          </a:p>
        </p:txBody>
      </p:sp>
      <p:sp>
        <p:nvSpPr>
          <p:cNvPr id="3" name="Content Placeholder 2"/>
          <p:cNvSpPr>
            <a:spLocks noGrp="1"/>
          </p:cNvSpPr>
          <p:nvPr>
            <p:ph idx="1"/>
          </p:nvPr>
        </p:nvSpPr>
        <p:spPr/>
        <p:txBody>
          <a:bodyPr/>
          <a:lstStyle/>
          <a:p>
            <a:r>
              <a:rPr lang="en-US" dirty="0" smtClean="0"/>
              <a:t>Random bit-string added to password before producing the encrypted version of the password. Stored on the server.</a:t>
            </a:r>
          </a:p>
          <a:p>
            <a:r>
              <a:rPr lang="en-US" dirty="0" smtClean="0"/>
              <a:t>Increases the randomness and the length of the password string.</a:t>
            </a:r>
            <a:endParaRPr lang="en-US" dirty="0"/>
          </a:p>
        </p:txBody>
      </p:sp>
    </p:spTree>
    <p:extLst>
      <p:ext uri="{BB962C8B-B14F-4D97-AF65-F5344CB8AC3E}">
        <p14:creationId xmlns:p14="http://schemas.microsoft.com/office/powerpoint/2010/main" val="3205586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56323" name="Rectangle 2"/>
          <p:cNvSpPr>
            <a:spLocks noGrp="1" noChangeArrowheads="1"/>
          </p:cNvSpPr>
          <p:nvPr>
            <p:ph type="title"/>
          </p:nvPr>
        </p:nvSpPr>
        <p:spPr/>
        <p:txBody>
          <a:bodyPr/>
          <a:lstStyle/>
          <a:p>
            <a:pPr eaLnBrk="1" hangingPunct="1"/>
            <a:r>
              <a:rPr lang="en-US" sz="3600" smtClean="0">
                <a:solidFill>
                  <a:srgbClr val="FF0066"/>
                </a:solidFill>
              </a:rPr>
              <a:t>Communication channels</a:t>
            </a:r>
          </a:p>
        </p:txBody>
      </p:sp>
      <p:sp>
        <p:nvSpPr>
          <p:cNvPr id="56324" name="Rectangle 3"/>
          <p:cNvSpPr>
            <a:spLocks noGrp="1" noChangeArrowheads="1"/>
          </p:cNvSpPr>
          <p:nvPr>
            <p:ph type="body" idx="1"/>
          </p:nvPr>
        </p:nvSpPr>
        <p:spPr/>
        <p:txBody>
          <a:bodyPr/>
          <a:lstStyle/>
          <a:p>
            <a:pPr eaLnBrk="1" hangingPunct="1"/>
            <a:r>
              <a:rPr lang="en-US" sz="2800" smtClean="0"/>
              <a:t>Latency – time between the start of a message send, and the start of the receipt at the other end. (Time to send an empty packet.) For acknowledgments requires roughly 2x latency value.</a:t>
            </a:r>
          </a:p>
          <a:p>
            <a:pPr eaLnBrk="1" hangingPunct="1"/>
            <a:r>
              <a:rPr lang="en-US" sz="2800" smtClean="0"/>
              <a:t>Affected by distance, reliability of network (resends), layers of software, load on network and OpSys, security overhead (e.g., encrypting messages), proxies, superservers and service startup, load-balancing servers.</a:t>
            </a:r>
          </a:p>
        </p:txBody>
      </p:sp>
    </p:spTree>
    <p:extLst>
      <p:ext uri="{BB962C8B-B14F-4D97-AF65-F5344CB8AC3E}">
        <p14:creationId xmlns:p14="http://schemas.microsoft.com/office/powerpoint/2010/main" val="15695074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57347" name="Rectangle 2"/>
          <p:cNvSpPr>
            <a:spLocks noGrp="1" noChangeArrowheads="1"/>
          </p:cNvSpPr>
          <p:nvPr>
            <p:ph type="title"/>
          </p:nvPr>
        </p:nvSpPr>
        <p:spPr/>
        <p:txBody>
          <a:bodyPr/>
          <a:lstStyle/>
          <a:p>
            <a:pPr eaLnBrk="1" hangingPunct="1"/>
            <a:endParaRPr lang="en-US" sz="3600" smtClean="0">
              <a:solidFill>
                <a:srgbClr val="FF0066"/>
              </a:solidFill>
            </a:endParaRPr>
          </a:p>
        </p:txBody>
      </p:sp>
      <p:sp>
        <p:nvSpPr>
          <p:cNvPr id="57348" name="Rectangle 3"/>
          <p:cNvSpPr>
            <a:spLocks noGrp="1" noChangeArrowheads="1"/>
          </p:cNvSpPr>
          <p:nvPr>
            <p:ph type="body" idx="1"/>
          </p:nvPr>
        </p:nvSpPr>
        <p:spPr/>
        <p:txBody>
          <a:bodyPr/>
          <a:lstStyle/>
          <a:p>
            <a:pPr eaLnBrk="1" hangingPunct="1"/>
            <a:r>
              <a:rPr lang="en-US" smtClean="0"/>
              <a:t>Satellites have high throughput, but high latency values – so bad for interactive editing, but good for downloads</a:t>
            </a:r>
          </a:p>
          <a:p>
            <a:pPr eaLnBrk="1" hangingPunct="1"/>
            <a:endParaRPr lang="en-US" smtClean="0"/>
          </a:p>
        </p:txBody>
      </p:sp>
    </p:spTree>
    <p:extLst>
      <p:ext uri="{BB962C8B-B14F-4D97-AF65-F5344CB8AC3E}">
        <p14:creationId xmlns:p14="http://schemas.microsoft.com/office/powerpoint/2010/main" val="35758924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58371" name="Rectangle 2"/>
          <p:cNvSpPr>
            <a:spLocks noGrp="1" noChangeArrowheads="1"/>
          </p:cNvSpPr>
          <p:nvPr>
            <p:ph type="title"/>
          </p:nvPr>
        </p:nvSpPr>
        <p:spPr/>
        <p:txBody>
          <a:bodyPr/>
          <a:lstStyle/>
          <a:p>
            <a:pPr eaLnBrk="1" hangingPunct="1"/>
            <a:r>
              <a:rPr lang="en-US" sz="3600" smtClean="0">
                <a:solidFill>
                  <a:srgbClr val="FF0066"/>
                </a:solidFill>
              </a:rPr>
              <a:t>Bandwidth</a:t>
            </a:r>
          </a:p>
        </p:txBody>
      </p:sp>
      <p:sp>
        <p:nvSpPr>
          <p:cNvPr id="58372" name="Rectangle 3"/>
          <p:cNvSpPr>
            <a:spLocks noGrp="1" noChangeArrowheads="1"/>
          </p:cNvSpPr>
          <p:nvPr>
            <p:ph type="body" idx="1"/>
          </p:nvPr>
        </p:nvSpPr>
        <p:spPr/>
        <p:txBody>
          <a:bodyPr/>
          <a:lstStyle/>
          <a:p>
            <a:pPr eaLnBrk="1" hangingPunct="1"/>
            <a:r>
              <a:rPr lang="en-US" smtClean="0"/>
              <a:t>Maximum number of bits that can be transmitted over the network in a given period of time.</a:t>
            </a:r>
          </a:p>
          <a:p>
            <a:pPr eaLnBrk="1" hangingPunct="1"/>
            <a:r>
              <a:rPr lang="en-US" smtClean="0"/>
              <a:t>Affected by overhead bits, errors, sharing loads with all processes.</a:t>
            </a:r>
          </a:p>
          <a:p>
            <a:pPr eaLnBrk="1" hangingPunct="1"/>
            <a:r>
              <a:rPr lang="en-US" smtClean="0"/>
              <a:t>May vary greatly. Routing changes and loads are all dynamic.</a:t>
            </a:r>
          </a:p>
          <a:p>
            <a:pPr eaLnBrk="1" hangingPunct="1"/>
            <a:r>
              <a:rPr lang="en-US" smtClean="0"/>
              <a:t>Measured as an </a:t>
            </a:r>
            <a:r>
              <a:rPr lang="en-US" i="1" smtClean="0"/>
              <a:t>average</a:t>
            </a:r>
            <a:endParaRPr lang="en-US" smtClean="0"/>
          </a:p>
        </p:txBody>
      </p:sp>
    </p:spTree>
    <p:extLst>
      <p:ext uri="{BB962C8B-B14F-4D97-AF65-F5344CB8AC3E}">
        <p14:creationId xmlns:p14="http://schemas.microsoft.com/office/powerpoint/2010/main" val="33635910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59395" name="Rectangle 2"/>
          <p:cNvSpPr>
            <a:spLocks noGrp="1" noChangeArrowheads="1"/>
          </p:cNvSpPr>
          <p:nvPr>
            <p:ph type="title"/>
          </p:nvPr>
        </p:nvSpPr>
        <p:spPr/>
        <p:txBody>
          <a:bodyPr/>
          <a:lstStyle/>
          <a:p>
            <a:pPr eaLnBrk="1" hangingPunct="1"/>
            <a:r>
              <a:rPr lang="en-US" sz="3600" smtClean="0">
                <a:solidFill>
                  <a:srgbClr val="FF0066"/>
                </a:solidFill>
              </a:rPr>
              <a:t>Jitter</a:t>
            </a:r>
          </a:p>
        </p:txBody>
      </p:sp>
      <p:sp>
        <p:nvSpPr>
          <p:cNvPr id="59396" name="Rectangle 3"/>
          <p:cNvSpPr>
            <a:spLocks noGrp="1" noChangeArrowheads="1"/>
          </p:cNvSpPr>
          <p:nvPr>
            <p:ph type="body" idx="1"/>
          </p:nvPr>
        </p:nvSpPr>
        <p:spPr/>
        <p:txBody>
          <a:bodyPr/>
          <a:lstStyle/>
          <a:p>
            <a:pPr eaLnBrk="1" hangingPunct="1"/>
            <a:r>
              <a:rPr lang="en-US" smtClean="0"/>
              <a:t>Variation in time to deliver individual messages</a:t>
            </a:r>
          </a:p>
          <a:p>
            <a:pPr eaLnBrk="1" hangingPunct="1"/>
            <a:r>
              <a:rPr lang="en-US" smtClean="0"/>
              <a:t>Difference between maximum and minimum times.</a:t>
            </a:r>
          </a:p>
          <a:p>
            <a:pPr eaLnBrk="1" hangingPunct="1"/>
            <a:r>
              <a:rPr lang="en-US" smtClean="0"/>
              <a:t>Very important to audio streams, and streams that combine video and audio.</a:t>
            </a:r>
          </a:p>
        </p:txBody>
      </p:sp>
    </p:spTree>
    <p:extLst>
      <p:ext uri="{BB962C8B-B14F-4D97-AF65-F5344CB8AC3E}">
        <p14:creationId xmlns:p14="http://schemas.microsoft.com/office/powerpoint/2010/main" val="734896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60419" name="Rectangle 3"/>
          <p:cNvSpPr>
            <a:spLocks noGrp="1" noChangeArrowheads="1"/>
          </p:cNvSpPr>
          <p:nvPr>
            <p:ph type="body" idx="1"/>
          </p:nvPr>
        </p:nvSpPr>
        <p:spPr/>
        <p:txBody>
          <a:bodyPr/>
          <a:lstStyle/>
          <a:p>
            <a:pPr eaLnBrk="1" hangingPunct="1"/>
            <a:r>
              <a:rPr lang="en-US" sz="2800" smtClean="0"/>
              <a:t>Individual computers each have their own clocks.</a:t>
            </a:r>
          </a:p>
          <a:p>
            <a:pPr eaLnBrk="1" hangingPunct="1"/>
            <a:r>
              <a:rPr lang="en-US" sz="2800" smtClean="0"/>
              <a:t>Typically billions of cycles different.</a:t>
            </a:r>
          </a:p>
          <a:p>
            <a:pPr eaLnBrk="1" hangingPunct="1"/>
            <a:r>
              <a:rPr lang="en-US" sz="2800" smtClean="0"/>
              <a:t>Local processes read local clocks.</a:t>
            </a:r>
          </a:p>
          <a:p>
            <a:pPr eaLnBrk="1" hangingPunct="1"/>
            <a:r>
              <a:rPr lang="en-US" sz="2800" smtClean="0"/>
              <a:t>Perfect external reference clock – even if it existed, the time cannot be read in except through millions of instructions.</a:t>
            </a:r>
          </a:p>
          <a:p>
            <a:pPr eaLnBrk="1" hangingPunct="1"/>
            <a:r>
              <a:rPr lang="en-US" sz="2800" smtClean="0"/>
              <a:t>So – time stamps are not very meaningful in a distributed system. (Remember the cached data?)</a:t>
            </a:r>
          </a:p>
        </p:txBody>
      </p:sp>
      <p:sp>
        <p:nvSpPr>
          <p:cNvPr id="60420" name="Title 4"/>
          <p:cNvSpPr>
            <a:spLocks noGrp="1"/>
          </p:cNvSpPr>
          <p:nvPr>
            <p:ph type="title"/>
          </p:nvPr>
        </p:nvSpPr>
        <p:spPr/>
        <p:txBody>
          <a:bodyPr/>
          <a:lstStyle/>
          <a:p>
            <a:r>
              <a:rPr lang="en-US" smtClean="0"/>
              <a:t>Clocks</a:t>
            </a:r>
          </a:p>
        </p:txBody>
      </p:sp>
    </p:spTree>
    <p:extLst>
      <p:ext uri="{BB962C8B-B14F-4D97-AF65-F5344CB8AC3E}">
        <p14:creationId xmlns:p14="http://schemas.microsoft.com/office/powerpoint/2010/main" val="3780920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Copyright 2008 Clark Elliott</a:t>
            </a:r>
          </a:p>
        </p:txBody>
      </p:sp>
      <p:sp>
        <p:nvSpPr>
          <p:cNvPr id="61443" name="Rectangle 2"/>
          <p:cNvSpPr>
            <a:spLocks noGrp="1" noChangeArrowheads="1"/>
          </p:cNvSpPr>
          <p:nvPr>
            <p:ph type="title"/>
          </p:nvPr>
        </p:nvSpPr>
        <p:spPr/>
        <p:txBody>
          <a:bodyPr/>
          <a:lstStyle/>
          <a:p>
            <a:pPr eaLnBrk="1" hangingPunct="1"/>
            <a:endParaRPr lang="en-US" sz="3600" smtClean="0">
              <a:solidFill>
                <a:srgbClr val="FF0066"/>
              </a:solidFill>
            </a:endParaRPr>
          </a:p>
        </p:txBody>
      </p:sp>
      <p:sp>
        <p:nvSpPr>
          <p:cNvPr id="61444" name="Rectangle 3"/>
          <p:cNvSpPr>
            <a:spLocks noGrp="1" noChangeArrowheads="1"/>
          </p:cNvSpPr>
          <p:nvPr>
            <p:ph type="body" idx="1"/>
          </p:nvPr>
        </p:nvSpPr>
        <p:spPr/>
        <p:txBody>
          <a:bodyPr/>
          <a:lstStyle/>
          <a:p>
            <a:pPr eaLnBrk="1" hangingPunct="1"/>
            <a:r>
              <a:rPr lang="en-US" smtClean="0"/>
              <a:t>Can use GPS attached to a computer, but not all boxes have radio access – but sending on local network is subject to message delay. Only good for mSec anyway (when a million instructions might be executed).</a:t>
            </a:r>
          </a:p>
          <a:p>
            <a:pPr eaLnBrk="1" hangingPunct="1"/>
            <a:r>
              <a:rPr lang="en-US" smtClean="0"/>
              <a:t>Network time protocol. Other schemes to set clocks approximately.</a:t>
            </a:r>
          </a:p>
        </p:txBody>
      </p:sp>
    </p:spTree>
    <p:extLst>
      <p:ext uri="{BB962C8B-B14F-4D97-AF65-F5344CB8AC3E}">
        <p14:creationId xmlns:p14="http://schemas.microsoft.com/office/powerpoint/2010/main" val="11087760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pPr>
              <a:defRPr/>
            </a:pPr>
            <a:r>
              <a:rPr lang="en-US" smtClean="0">
                <a:effectLst>
                  <a:outerShdw blurRad="38100" dist="38100" dir="2700000" algn="tl">
                    <a:srgbClr val="C0C0C0"/>
                  </a:outerShdw>
                </a:effectLst>
              </a:rPr>
              <a:t>Bits &amp; Bytes</a:t>
            </a:r>
          </a:p>
        </p:txBody>
      </p:sp>
      <p:sp>
        <p:nvSpPr>
          <p:cNvPr id="3" name="Date Placeholder 2"/>
          <p:cNvSpPr txBox="1">
            <a:spLocks noGrp="1"/>
          </p:cNvSpPr>
          <p:nvPr/>
        </p:nvSpPr>
        <p:spPr>
          <a:xfrm>
            <a:off x="3581400" y="6305550"/>
            <a:ext cx="2133600" cy="476250"/>
          </a:xfrm>
          <a:prstGeom prst="rect">
            <a:avLst/>
          </a:prstGeom>
          <a:noFill/>
        </p:spPr>
        <p:txBody>
          <a:bodyPr anchor="b"/>
          <a:lstStyle/>
          <a:p>
            <a:pPr algn="r" fontAlgn="auto">
              <a:spcBef>
                <a:spcPts val="0"/>
              </a:spcBef>
              <a:spcAft>
                <a:spcPts val="0"/>
              </a:spcAft>
              <a:defRPr/>
            </a:pPr>
            <a:fld id="{8C58862C-0DE2-43E0-84FB-66A60670D910}" type="datetime1">
              <a:rPr lang="en-US" sz="1200">
                <a:solidFill>
                  <a:schemeClr val="bg2">
                    <a:shade val="50000"/>
                    <a:satMod val="200000"/>
                  </a:schemeClr>
                </a:solidFill>
                <a:latin typeface="+mn-lt"/>
              </a:rPr>
              <a:pPr algn="r" fontAlgn="auto">
                <a:spcBef>
                  <a:spcPts val="0"/>
                </a:spcBef>
                <a:spcAft>
                  <a:spcPts val="0"/>
                </a:spcAft>
                <a:defRPr/>
              </a:pPr>
              <a:t>11/2/2016</a:t>
            </a:fld>
            <a:endParaRPr lang="en-US" sz="1200">
              <a:solidFill>
                <a:schemeClr val="bg2">
                  <a:shade val="50000"/>
                  <a:satMod val="200000"/>
                </a:schemeClr>
              </a:solidFill>
              <a:latin typeface="+mn-lt"/>
            </a:endParaRPr>
          </a:p>
        </p:txBody>
      </p:sp>
      <p:sp>
        <p:nvSpPr>
          <p:cNvPr id="4" name="Footer Placeholder 3"/>
          <p:cNvSpPr txBox="1">
            <a:spLocks noGrp="1"/>
          </p:cNvSpPr>
          <p:nvPr/>
        </p:nvSpPr>
        <p:spPr>
          <a:xfrm>
            <a:off x="5715000" y="6305550"/>
            <a:ext cx="2895600" cy="476250"/>
          </a:xfrm>
          <a:prstGeom prst="rect">
            <a:avLst/>
          </a:prstGeom>
          <a:noFill/>
        </p:spPr>
        <p:txBody>
          <a:bodyPr anchor="b"/>
          <a:lstStyle/>
          <a:p>
            <a:pPr fontAlgn="auto">
              <a:spcBef>
                <a:spcPts val="0"/>
              </a:spcBef>
              <a:spcAft>
                <a:spcPts val="0"/>
              </a:spcAft>
              <a:defRPr/>
            </a:pPr>
            <a:r>
              <a:rPr lang="en-US" sz="1200">
                <a:solidFill>
                  <a:schemeClr val="bg2">
                    <a:shade val="50000"/>
                    <a:satMod val="200000"/>
                  </a:schemeClr>
                </a:solidFill>
                <a:latin typeface="+mn-lt"/>
              </a:rPr>
              <a:t>Copyright Mark Goetsch </a:t>
            </a:r>
          </a:p>
        </p:txBody>
      </p:sp>
      <p:sp>
        <p:nvSpPr>
          <p:cNvPr id="5" name="Slide Number Placeholder 4"/>
          <p:cNvSpPr txBox="1">
            <a:spLocks noGrp="1"/>
          </p:cNvSpPr>
          <p:nvPr/>
        </p:nvSpPr>
        <p:spPr>
          <a:xfrm>
            <a:off x="8613775" y="6305550"/>
            <a:ext cx="457200" cy="476250"/>
          </a:xfrm>
          <a:prstGeom prst="rect">
            <a:avLst/>
          </a:prstGeom>
          <a:noFill/>
        </p:spPr>
        <p:txBody>
          <a:bodyPr anchor="b"/>
          <a:lstStyle/>
          <a:p>
            <a:pPr algn="ctr" fontAlgn="auto">
              <a:spcBef>
                <a:spcPts val="0"/>
              </a:spcBef>
              <a:spcAft>
                <a:spcPts val="0"/>
              </a:spcAft>
              <a:defRPr/>
            </a:pPr>
            <a:fld id="{F29FE65F-74C2-4EC1-9122-E03E6067E0BB}" type="slidenum">
              <a:rPr lang="en-US" sz="1200">
                <a:solidFill>
                  <a:schemeClr val="bg2">
                    <a:shade val="50000"/>
                    <a:satMod val="200000"/>
                  </a:schemeClr>
                </a:solidFill>
                <a:latin typeface="+mn-lt"/>
              </a:rPr>
              <a:pPr algn="ctr" fontAlgn="auto">
                <a:spcBef>
                  <a:spcPts val="0"/>
                </a:spcBef>
                <a:spcAft>
                  <a:spcPts val="0"/>
                </a:spcAft>
                <a:defRPr/>
              </a:pPr>
              <a:t>68</a:t>
            </a:fld>
            <a:endParaRPr lang="en-US" sz="1200">
              <a:solidFill>
                <a:schemeClr val="bg2">
                  <a:shade val="50000"/>
                  <a:satMod val="200000"/>
                </a:schemeClr>
              </a:solidFill>
              <a:latin typeface="+mn-lt"/>
            </a:endParaRPr>
          </a:p>
        </p:txBody>
      </p:sp>
      <p:sp>
        <p:nvSpPr>
          <p:cNvPr id="6" name="TextBox 5"/>
          <p:cNvSpPr txBox="1"/>
          <p:nvPr/>
        </p:nvSpPr>
        <p:spPr>
          <a:xfrm>
            <a:off x="1447800" y="1295400"/>
            <a:ext cx="7459663" cy="1477963"/>
          </a:xfrm>
          <a:prstGeom prst="rect">
            <a:avLst/>
          </a:prstGeom>
          <a:solidFill>
            <a:schemeClr val="accent2">
              <a:lumMod val="60000"/>
              <a:lumOff val="40000"/>
            </a:schemeClr>
          </a:solidFill>
          <a:ln>
            <a:solidFill>
              <a:schemeClr val="tx1"/>
            </a:solidFill>
            <a:prstDash val="solid"/>
          </a:ln>
        </p:spPr>
        <p:txBody>
          <a:bodyPr>
            <a:spAutoFit/>
          </a:bodyPr>
          <a:lstStyle/>
          <a:p>
            <a:pPr marL="342900" indent="-342900">
              <a:buFont typeface="+mj-lt"/>
              <a:buAutoNum type="arabicPeriod"/>
              <a:defRPr/>
            </a:pPr>
            <a:r>
              <a:rPr lang="en-US" dirty="0">
                <a:cs typeface="Arial" charset="0"/>
              </a:rPr>
              <a:t>Transmission quantity is measured in </a:t>
            </a:r>
            <a:r>
              <a:rPr lang="en-US" b="1" dirty="0">
                <a:cs typeface="Arial" charset="0"/>
              </a:rPr>
              <a:t>10^n</a:t>
            </a:r>
            <a:r>
              <a:rPr lang="en-US" dirty="0">
                <a:cs typeface="Arial" charset="0"/>
              </a:rPr>
              <a:t> so that 64K is 64 x 1000 or </a:t>
            </a:r>
            <a:r>
              <a:rPr lang="en-US" b="1" dirty="0">
                <a:cs typeface="Arial" charset="0"/>
              </a:rPr>
              <a:t>64,000.</a:t>
            </a:r>
          </a:p>
          <a:p>
            <a:pPr marL="342900" indent="-342900">
              <a:buFont typeface="+mj-lt"/>
              <a:buAutoNum type="arabicPeriod"/>
              <a:defRPr/>
            </a:pPr>
            <a:r>
              <a:rPr lang="en-US" dirty="0">
                <a:cs typeface="Arial" charset="0"/>
              </a:rPr>
              <a:t>Computer quantity is measured in </a:t>
            </a:r>
            <a:r>
              <a:rPr lang="en-US" b="1" dirty="0">
                <a:cs typeface="Arial" charset="0"/>
              </a:rPr>
              <a:t>2^n</a:t>
            </a:r>
            <a:r>
              <a:rPr lang="en-US" dirty="0">
                <a:cs typeface="Arial" charset="0"/>
              </a:rPr>
              <a:t> so that 64K is 64 X 1024 or </a:t>
            </a:r>
            <a:r>
              <a:rPr lang="en-US" b="1" dirty="0">
                <a:cs typeface="Arial" charset="0"/>
              </a:rPr>
              <a:t>65,536.</a:t>
            </a:r>
          </a:p>
          <a:p>
            <a:pPr marL="342900" indent="-342900">
              <a:defRPr/>
            </a:pPr>
            <a:r>
              <a:rPr lang="en-US" dirty="0">
                <a:cs typeface="Arial" charset="0"/>
              </a:rPr>
              <a:t>This is a difference of 2.34%. Close enough for government work??</a:t>
            </a:r>
          </a:p>
        </p:txBody>
      </p:sp>
      <p:sp>
        <p:nvSpPr>
          <p:cNvPr id="7" name="TextBox 6"/>
          <p:cNvSpPr txBox="1"/>
          <p:nvPr/>
        </p:nvSpPr>
        <p:spPr>
          <a:xfrm>
            <a:off x="1447800" y="3886200"/>
            <a:ext cx="7434263" cy="2308225"/>
          </a:xfrm>
          <a:prstGeom prst="rect">
            <a:avLst/>
          </a:prstGeom>
          <a:solidFill>
            <a:schemeClr val="accent3">
              <a:lumMod val="60000"/>
              <a:lumOff val="40000"/>
            </a:schemeClr>
          </a:solidFill>
          <a:ln>
            <a:solidFill>
              <a:schemeClr val="tx1"/>
            </a:solidFill>
          </a:ln>
        </p:spPr>
        <p:txBody>
          <a:bodyPr>
            <a:spAutoFit/>
          </a:bodyPr>
          <a:lstStyle/>
          <a:p>
            <a:pPr>
              <a:defRPr/>
            </a:pPr>
            <a:r>
              <a:rPr lang="en-US" dirty="0">
                <a:cs typeface="Arial" charset="0"/>
              </a:rPr>
              <a:t>Here is a twister -&gt; Remember the calculation for Transmission Time?</a:t>
            </a:r>
          </a:p>
          <a:p>
            <a:pPr>
              <a:defRPr/>
            </a:pPr>
            <a:endParaRPr lang="en-US" dirty="0">
              <a:cs typeface="Arial" charset="0"/>
            </a:endParaRPr>
          </a:p>
          <a:p>
            <a:pPr>
              <a:defRPr/>
            </a:pPr>
            <a:r>
              <a:rPr lang="en-US" dirty="0">
                <a:cs typeface="Arial" charset="0"/>
              </a:rPr>
              <a:t>Transmission Time = RTT + (Transfer Size / Bandwidth)</a:t>
            </a:r>
          </a:p>
          <a:p>
            <a:pPr>
              <a:defRPr/>
            </a:pPr>
            <a:endParaRPr lang="en-US" dirty="0">
              <a:cs typeface="Arial" charset="0"/>
            </a:endParaRPr>
          </a:p>
          <a:p>
            <a:pPr>
              <a:defRPr/>
            </a:pPr>
            <a:r>
              <a:rPr lang="en-US" dirty="0">
                <a:cs typeface="Arial" charset="0"/>
              </a:rPr>
              <a:t>We have a 100 ms RTT, a 64K sized file, and a 64K single channel.</a:t>
            </a:r>
          </a:p>
          <a:p>
            <a:pPr>
              <a:defRPr/>
            </a:pPr>
            <a:endParaRPr lang="en-US" dirty="0">
              <a:cs typeface="Arial" charset="0"/>
            </a:endParaRPr>
          </a:p>
          <a:p>
            <a:pPr>
              <a:defRPr/>
            </a:pPr>
            <a:r>
              <a:rPr lang="en-US" dirty="0">
                <a:cs typeface="Arial" charset="0"/>
              </a:rPr>
              <a:t>TT = .1 s+ (64 * 1024 * 8) bps / (64 * 1000) bps</a:t>
            </a:r>
          </a:p>
          <a:p>
            <a:pPr>
              <a:defRPr/>
            </a:pPr>
            <a:r>
              <a:rPr lang="en-US" dirty="0">
                <a:cs typeface="Arial" charset="0"/>
              </a:rPr>
              <a:t>TT = </a:t>
            </a:r>
            <a:r>
              <a:rPr lang="en-US" b="1" dirty="0">
                <a:cs typeface="Arial" charset="0"/>
              </a:rPr>
              <a:t>8.292</a:t>
            </a:r>
            <a:r>
              <a:rPr lang="en-US" dirty="0">
                <a:cs typeface="Arial" charset="0"/>
              </a:rPr>
              <a:t> s</a:t>
            </a:r>
          </a:p>
        </p:txBody>
      </p:sp>
      <p:sp>
        <p:nvSpPr>
          <p:cNvPr id="8" name="TextBox 7"/>
          <p:cNvSpPr txBox="1"/>
          <p:nvPr/>
        </p:nvSpPr>
        <p:spPr>
          <a:xfrm>
            <a:off x="1447800" y="2971800"/>
            <a:ext cx="7467600" cy="646113"/>
          </a:xfrm>
          <a:prstGeom prst="rect">
            <a:avLst/>
          </a:prstGeom>
          <a:solidFill>
            <a:schemeClr val="accent1">
              <a:lumMod val="20000"/>
              <a:lumOff val="80000"/>
            </a:schemeClr>
          </a:solidFill>
          <a:ln>
            <a:solidFill>
              <a:schemeClr val="tx1"/>
            </a:solidFill>
          </a:ln>
        </p:spPr>
        <p:txBody>
          <a:bodyPr>
            <a:spAutoFit/>
          </a:bodyPr>
          <a:lstStyle/>
          <a:p>
            <a:pPr>
              <a:defRPr/>
            </a:pPr>
            <a:r>
              <a:rPr lang="en-US" dirty="0">
                <a:cs typeface="Arial" charset="0"/>
              </a:rPr>
              <a:t>File size and storage is measured in terms of bytes but transmission is measured in terms of bits (i.e. don’t’ forget to </a:t>
            </a:r>
            <a:r>
              <a:rPr lang="en-US" b="1" dirty="0">
                <a:cs typeface="Arial" charset="0"/>
              </a:rPr>
              <a:t>multiply/divide by 8</a:t>
            </a:r>
            <a:r>
              <a:rPr lang="en-US" dirty="0">
                <a:cs typeface="Arial" charset="0"/>
              </a:rPr>
              <a:t>).</a:t>
            </a:r>
          </a:p>
        </p:txBody>
      </p:sp>
    </p:spTree>
    <p:extLst>
      <p:ext uri="{BB962C8B-B14F-4D97-AF65-F5344CB8AC3E}">
        <p14:creationId xmlns:p14="http://schemas.microsoft.com/office/powerpoint/2010/main" val="2370768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10243" name="Rectangle 2"/>
          <p:cNvSpPr>
            <a:spLocks noGrp="1" noChangeArrowheads="1"/>
          </p:cNvSpPr>
          <p:nvPr>
            <p:ph type="title" idx="4294967295"/>
          </p:nvPr>
        </p:nvSpPr>
        <p:spPr/>
        <p:txBody>
          <a:bodyPr/>
          <a:lstStyle/>
          <a:p>
            <a:pPr eaLnBrk="1" hangingPunct="1"/>
            <a:r>
              <a:rPr lang="en-US" altLang="en-US" sz="3600" smtClean="0">
                <a:solidFill>
                  <a:srgbClr val="FF0066"/>
                </a:solidFill>
              </a:rPr>
              <a:t>Binary Bytes vs. Decimal Bytes</a:t>
            </a:r>
          </a:p>
        </p:txBody>
      </p:sp>
      <p:sp>
        <p:nvSpPr>
          <p:cNvPr id="10244" name="Rectangle 3"/>
          <p:cNvSpPr>
            <a:spLocks noGrp="1" noChangeArrowheads="1"/>
          </p:cNvSpPr>
          <p:nvPr>
            <p:ph type="body" idx="4294967295"/>
          </p:nvPr>
        </p:nvSpPr>
        <p:spPr>
          <a:xfrm>
            <a:off x="609600" y="1524000"/>
            <a:ext cx="8229600" cy="4525963"/>
          </a:xfrm>
        </p:spPr>
        <p:txBody>
          <a:bodyPr/>
          <a:lstStyle/>
          <a:p>
            <a:pPr eaLnBrk="1" hangingPunct="1">
              <a:lnSpc>
                <a:spcPct val="80000"/>
              </a:lnSpc>
            </a:pPr>
            <a:r>
              <a:rPr lang="en-US" altLang="en-US" sz="2800" smtClean="0"/>
              <a:t>Network, 1K = 1,000, 1M = 1,000,000</a:t>
            </a:r>
          </a:p>
          <a:p>
            <a:pPr eaLnBrk="1" hangingPunct="1">
              <a:lnSpc>
                <a:spcPct val="80000"/>
              </a:lnSpc>
            </a:pPr>
            <a:r>
              <a:rPr lang="en-US" altLang="en-US" sz="2800" smtClean="0"/>
              <a:t>Computer 1K = 1024, 1M = 1,048,576</a:t>
            </a:r>
          </a:p>
          <a:p>
            <a:pPr lvl="1" eaLnBrk="1" hangingPunct="1">
              <a:lnSpc>
                <a:spcPct val="80000"/>
              </a:lnSpc>
            </a:pPr>
            <a:r>
              <a:rPr lang="en-US" altLang="en-US" sz="2400" smtClean="0"/>
              <a:t>Except </a:t>
            </a:r>
            <a:r>
              <a:rPr lang="en-US" altLang="en-US" sz="2400" i="1" smtClean="0"/>
              <a:t>disk drives</a:t>
            </a:r>
            <a:r>
              <a:rPr lang="en-US" altLang="en-US" sz="2400" smtClean="0"/>
              <a:t> use powers of ten to artificially inflate the size of the drive.</a:t>
            </a:r>
          </a:p>
          <a:p>
            <a:pPr lvl="1" eaLnBrk="1" hangingPunct="1">
              <a:lnSpc>
                <a:spcPct val="80000"/>
              </a:lnSpc>
            </a:pPr>
            <a:r>
              <a:rPr lang="en-US" altLang="en-US" sz="2400" smtClean="0"/>
              <a:t>1 Terabyte disk drive = 931 GB</a:t>
            </a:r>
          </a:p>
          <a:p>
            <a:pPr eaLnBrk="1" hangingPunct="1">
              <a:lnSpc>
                <a:spcPct val="80000"/>
              </a:lnSpc>
            </a:pPr>
            <a:r>
              <a:rPr lang="en-US" altLang="en-US" smtClean="0"/>
              <a:t>So how long does it take to send the payload of 1 GB of data over a “1 GB” network line?</a:t>
            </a:r>
          </a:p>
          <a:p>
            <a:pPr eaLnBrk="1" hangingPunct="1">
              <a:lnSpc>
                <a:spcPct val="80000"/>
              </a:lnSpc>
            </a:pPr>
            <a:r>
              <a:rPr lang="en-US" altLang="en-US" sz="1800" smtClean="0">
                <a:hlinkClick r:id="rId2"/>
              </a:rPr>
              <a:t>http://www.codinghorror.com/blog/2007/09/gigabyte-decimal-vs-binary.html</a:t>
            </a:r>
            <a:endParaRPr lang="en-US" altLang="en-US" sz="1800" smtClean="0"/>
          </a:p>
          <a:p>
            <a:pPr lvl="1" eaLnBrk="1" hangingPunct="1">
              <a:lnSpc>
                <a:spcPct val="80000"/>
              </a:lnSpc>
            </a:pPr>
            <a:endParaRPr lang="en-US" altLang="en-US" sz="1400" i="1" smtClean="0"/>
          </a:p>
          <a:p>
            <a:pPr eaLnBrk="1" hangingPunct="1">
              <a:lnSpc>
                <a:spcPct val="80000"/>
              </a:lnSpc>
            </a:pPr>
            <a:endParaRPr lang="en-US" altLang="en-US" sz="2800" i="1" smtClean="0"/>
          </a:p>
        </p:txBody>
      </p:sp>
    </p:spTree>
    <p:extLst>
      <p:ext uri="{BB962C8B-B14F-4D97-AF65-F5344CB8AC3E}">
        <p14:creationId xmlns:p14="http://schemas.microsoft.com/office/powerpoint/2010/main" val="236476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smtClean="0"/>
              <a:t> </a:t>
            </a:r>
            <a:r>
              <a:rPr lang="en-US" sz="1400" dirty="0"/>
              <a:t>Clark Elliott</a:t>
            </a:r>
          </a:p>
        </p:txBody>
      </p:sp>
      <p:sp>
        <p:nvSpPr>
          <p:cNvPr id="36867" name="Rectangle 2"/>
          <p:cNvSpPr>
            <a:spLocks noGrp="1" noChangeArrowheads="1"/>
          </p:cNvSpPr>
          <p:nvPr>
            <p:ph type="title" idx="4294967295"/>
          </p:nvPr>
        </p:nvSpPr>
        <p:spPr/>
        <p:txBody>
          <a:bodyPr/>
          <a:lstStyle/>
          <a:p>
            <a:pPr eaLnBrk="1" hangingPunct="1"/>
            <a:endParaRPr lang="en-US" sz="4000" dirty="0" smtClean="0"/>
          </a:p>
        </p:txBody>
      </p:sp>
      <p:sp>
        <p:nvSpPr>
          <p:cNvPr id="36868" name="Rectangle 3"/>
          <p:cNvSpPr>
            <a:spLocks noGrp="1" noChangeArrowheads="1"/>
          </p:cNvSpPr>
          <p:nvPr>
            <p:ph type="body" idx="4294967295"/>
          </p:nvPr>
        </p:nvSpPr>
        <p:spPr>
          <a:xfrm>
            <a:off x="457200" y="1600200"/>
            <a:ext cx="8382000" cy="5257800"/>
          </a:xfrm>
        </p:spPr>
        <p:txBody>
          <a:bodyPr/>
          <a:lstStyle/>
          <a:p>
            <a:pPr eaLnBrk="1" hangingPunct="1"/>
            <a:r>
              <a:rPr lang="en-US" sz="2800" dirty="0" smtClean="0"/>
              <a:t>A typical NAT installation is a home or office that has many computers, but little need to support servers. Internet use is primarily as clients.</a:t>
            </a:r>
          </a:p>
          <a:p>
            <a:pPr eaLnBrk="1" hangingPunct="1"/>
            <a:r>
              <a:rPr lang="en-US" sz="2800" dirty="0" smtClean="0"/>
              <a:t>A NAT-enabled router is required, through which the local network operates.</a:t>
            </a:r>
          </a:p>
          <a:p>
            <a:pPr eaLnBrk="1" hangingPunct="1"/>
            <a:endParaRPr lang="en-US" sz="2800" dirty="0" smtClean="0"/>
          </a:p>
        </p:txBody>
      </p:sp>
    </p:spTree>
    <p:extLst>
      <p:ext uri="{BB962C8B-B14F-4D97-AF65-F5344CB8AC3E}">
        <p14:creationId xmlns:p14="http://schemas.microsoft.com/office/powerpoint/2010/main" val="14138559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11267" name="Rectangle 2"/>
          <p:cNvSpPr>
            <a:spLocks noGrp="1" noChangeArrowheads="1"/>
          </p:cNvSpPr>
          <p:nvPr>
            <p:ph type="title" idx="4294967295"/>
          </p:nvPr>
        </p:nvSpPr>
        <p:spPr/>
        <p:txBody>
          <a:bodyPr/>
          <a:lstStyle/>
          <a:p>
            <a:pPr eaLnBrk="1" hangingPunct="1"/>
            <a:r>
              <a:rPr lang="en-US" altLang="en-US" sz="3600" smtClean="0">
                <a:solidFill>
                  <a:srgbClr val="FF0066"/>
                </a:solidFill>
              </a:rPr>
              <a:t>It’s not rocket science – or is it?</a:t>
            </a:r>
          </a:p>
        </p:txBody>
      </p:sp>
      <p:sp>
        <p:nvSpPr>
          <p:cNvPr id="11268" name="Rectangle 3"/>
          <p:cNvSpPr>
            <a:spLocks noGrp="1" noChangeArrowheads="1"/>
          </p:cNvSpPr>
          <p:nvPr>
            <p:ph type="body" idx="4294967295"/>
          </p:nvPr>
        </p:nvSpPr>
        <p:spPr/>
        <p:txBody>
          <a:bodyPr/>
          <a:lstStyle/>
          <a:p>
            <a:pPr eaLnBrk="1" hangingPunct="1">
              <a:lnSpc>
                <a:spcPct val="80000"/>
              </a:lnSpc>
            </a:pPr>
            <a:r>
              <a:rPr lang="en-US" altLang="en-US" sz="2800" smtClean="0"/>
              <a:t>The power of ten / powers of two problem causes communication problems between CS people and IT people</a:t>
            </a:r>
          </a:p>
          <a:p>
            <a:pPr eaLnBrk="1" hangingPunct="1">
              <a:lnSpc>
                <a:spcPct val="80000"/>
              </a:lnSpc>
            </a:pPr>
            <a:r>
              <a:rPr lang="en-US" altLang="en-US" sz="2800" smtClean="0"/>
              <a:t>IT managers MUST understand this issue</a:t>
            </a:r>
          </a:p>
          <a:p>
            <a:pPr eaLnBrk="1" hangingPunct="1">
              <a:lnSpc>
                <a:spcPct val="80000"/>
              </a:lnSpc>
            </a:pPr>
            <a:r>
              <a:rPr lang="en-US" altLang="en-US" sz="2800" i="1" smtClean="0"/>
              <a:t>“NASA lost a $125 million Mars orbiter because a Lockheed Martin engineering team used English units of measurement while the agency's team used the more conventional metric system for a key spacecraft operation, according to a review finding released Thursday.” (</a:t>
            </a:r>
            <a:r>
              <a:rPr lang="en-US" altLang="en-US" sz="1800" i="1" smtClean="0">
                <a:hlinkClick r:id="rId2"/>
              </a:rPr>
              <a:t>http://www.cnn.com/TECH/space/9909/30/mars.metric.02/</a:t>
            </a:r>
            <a:r>
              <a:rPr lang="en-US" altLang="en-US" sz="2800" i="1" smtClean="0"/>
              <a:t> )</a:t>
            </a:r>
          </a:p>
        </p:txBody>
      </p:sp>
    </p:spTree>
    <p:extLst>
      <p:ext uri="{BB962C8B-B14F-4D97-AF65-F5344CB8AC3E}">
        <p14:creationId xmlns:p14="http://schemas.microsoft.com/office/powerpoint/2010/main" val="3081639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pPr>
              <a:defRPr/>
            </a:pPr>
            <a:r>
              <a:rPr lang="en-US" sz="4000" smtClean="0">
                <a:effectLst>
                  <a:outerShdw blurRad="38100" dist="38100" dir="2700000" algn="tl">
                    <a:srgbClr val="C0C0C0"/>
                  </a:outerShdw>
                </a:effectLst>
              </a:rPr>
              <a:t>Calculating  </a:t>
            </a:r>
            <a:br>
              <a:rPr lang="en-US" sz="4000" smtClean="0">
                <a:effectLst>
                  <a:outerShdw blurRad="38100" dist="38100" dir="2700000" algn="tl">
                    <a:srgbClr val="C0C0C0"/>
                  </a:outerShdw>
                </a:effectLst>
              </a:rPr>
            </a:br>
            <a:r>
              <a:rPr lang="en-US" sz="4000" smtClean="0">
                <a:effectLst>
                  <a:outerShdw blurRad="38100" dist="38100" dir="2700000" algn="tl">
                    <a:srgbClr val="C0C0C0"/>
                  </a:outerShdw>
                </a:effectLst>
              </a:rPr>
              <a:t>RTT,  Throughput, and Transfer Time</a:t>
            </a:r>
          </a:p>
        </p:txBody>
      </p:sp>
      <p:sp>
        <p:nvSpPr>
          <p:cNvPr id="3" name="Date Placeholder 2"/>
          <p:cNvSpPr txBox="1">
            <a:spLocks noGrp="1"/>
          </p:cNvSpPr>
          <p:nvPr/>
        </p:nvSpPr>
        <p:spPr>
          <a:xfrm>
            <a:off x="3581400" y="6305550"/>
            <a:ext cx="2133600" cy="476250"/>
          </a:xfrm>
          <a:prstGeom prst="rect">
            <a:avLst/>
          </a:prstGeom>
          <a:noFill/>
        </p:spPr>
        <p:txBody>
          <a:bodyPr anchor="b"/>
          <a:lstStyle/>
          <a:p>
            <a:pPr algn="r" fontAlgn="auto">
              <a:spcBef>
                <a:spcPts val="0"/>
              </a:spcBef>
              <a:spcAft>
                <a:spcPts val="0"/>
              </a:spcAft>
              <a:defRPr/>
            </a:pPr>
            <a:fld id="{1AA4A671-D031-4ABC-8DB1-34BDE110E9D7}" type="datetime1">
              <a:rPr lang="en-US" sz="1200">
                <a:solidFill>
                  <a:schemeClr val="bg2">
                    <a:shade val="50000"/>
                    <a:satMod val="200000"/>
                  </a:schemeClr>
                </a:solidFill>
                <a:latin typeface="+mn-lt"/>
              </a:rPr>
              <a:pPr algn="r" fontAlgn="auto">
                <a:spcBef>
                  <a:spcPts val="0"/>
                </a:spcBef>
                <a:spcAft>
                  <a:spcPts val="0"/>
                </a:spcAft>
                <a:defRPr/>
              </a:pPr>
              <a:t>11/2/2016</a:t>
            </a:fld>
            <a:endParaRPr lang="en-US" sz="1200" dirty="0">
              <a:solidFill>
                <a:schemeClr val="bg2">
                  <a:shade val="50000"/>
                  <a:satMod val="200000"/>
                </a:schemeClr>
              </a:solidFill>
              <a:latin typeface="+mn-lt"/>
            </a:endParaRPr>
          </a:p>
        </p:txBody>
      </p:sp>
      <p:sp>
        <p:nvSpPr>
          <p:cNvPr id="4" name="Footer Placeholder 3"/>
          <p:cNvSpPr txBox="1">
            <a:spLocks noGrp="1"/>
          </p:cNvSpPr>
          <p:nvPr/>
        </p:nvSpPr>
        <p:spPr>
          <a:xfrm>
            <a:off x="5715000" y="6305550"/>
            <a:ext cx="2895600" cy="476250"/>
          </a:xfrm>
          <a:prstGeom prst="rect">
            <a:avLst/>
          </a:prstGeom>
          <a:noFill/>
        </p:spPr>
        <p:txBody>
          <a:bodyPr anchor="b"/>
          <a:lstStyle/>
          <a:p>
            <a:pPr fontAlgn="auto">
              <a:spcBef>
                <a:spcPts val="0"/>
              </a:spcBef>
              <a:spcAft>
                <a:spcPts val="0"/>
              </a:spcAft>
              <a:defRPr/>
            </a:pPr>
            <a:r>
              <a:rPr lang="en-US" sz="1200" dirty="0">
                <a:solidFill>
                  <a:schemeClr val="bg2">
                    <a:shade val="50000"/>
                    <a:satMod val="200000"/>
                  </a:schemeClr>
                </a:solidFill>
                <a:latin typeface="+mn-lt"/>
              </a:rPr>
              <a:t>Copyright Mark Goetsch </a:t>
            </a:r>
          </a:p>
        </p:txBody>
      </p:sp>
      <p:sp>
        <p:nvSpPr>
          <p:cNvPr id="5" name="Slide Number Placeholder 4"/>
          <p:cNvSpPr txBox="1">
            <a:spLocks noGrp="1"/>
          </p:cNvSpPr>
          <p:nvPr/>
        </p:nvSpPr>
        <p:spPr>
          <a:xfrm>
            <a:off x="8613775" y="6305550"/>
            <a:ext cx="457200" cy="476250"/>
          </a:xfrm>
          <a:prstGeom prst="rect">
            <a:avLst/>
          </a:prstGeom>
          <a:noFill/>
        </p:spPr>
        <p:txBody>
          <a:bodyPr anchor="b"/>
          <a:lstStyle/>
          <a:p>
            <a:pPr algn="ctr" fontAlgn="auto">
              <a:spcBef>
                <a:spcPts val="0"/>
              </a:spcBef>
              <a:spcAft>
                <a:spcPts val="0"/>
              </a:spcAft>
              <a:defRPr/>
            </a:pPr>
            <a:fld id="{630C0A5B-922A-4DC7-B510-F9388243EED4}" type="slidenum">
              <a:rPr lang="en-US" sz="1200">
                <a:solidFill>
                  <a:schemeClr val="bg2">
                    <a:shade val="50000"/>
                    <a:satMod val="200000"/>
                  </a:schemeClr>
                </a:solidFill>
                <a:latin typeface="+mn-lt"/>
              </a:rPr>
              <a:pPr algn="ctr" fontAlgn="auto">
                <a:spcBef>
                  <a:spcPts val="0"/>
                </a:spcBef>
                <a:spcAft>
                  <a:spcPts val="0"/>
                </a:spcAft>
                <a:defRPr/>
              </a:pPr>
              <a:t>71</a:t>
            </a:fld>
            <a:endParaRPr lang="en-US" sz="1200" dirty="0">
              <a:solidFill>
                <a:schemeClr val="bg2">
                  <a:shade val="50000"/>
                  <a:satMod val="200000"/>
                </a:schemeClr>
              </a:solidFill>
              <a:latin typeface="+mn-lt"/>
            </a:endParaRPr>
          </a:p>
        </p:txBody>
      </p:sp>
      <p:sp>
        <p:nvSpPr>
          <p:cNvPr id="12294" name="TextBox 5"/>
          <p:cNvSpPr txBox="1">
            <a:spLocks noChangeArrowheads="1"/>
          </p:cNvSpPr>
          <p:nvPr/>
        </p:nvSpPr>
        <p:spPr bwMode="auto">
          <a:xfrm>
            <a:off x="2057400" y="1752600"/>
            <a:ext cx="535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RTT </a:t>
            </a:r>
            <a:r>
              <a:rPr lang="en-US" altLang="en-US">
                <a:cs typeface="Arial" charset="0"/>
              </a:rPr>
              <a:t>is 2 X Latency and is the round trip time delay</a:t>
            </a:r>
          </a:p>
        </p:txBody>
      </p:sp>
      <p:sp>
        <p:nvSpPr>
          <p:cNvPr id="12295" name="TextBox 6"/>
          <p:cNvSpPr txBox="1">
            <a:spLocks noChangeArrowheads="1"/>
          </p:cNvSpPr>
          <p:nvPr/>
        </p:nvSpPr>
        <p:spPr bwMode="auto">
          <a:xfrm>
            <a:off x="1905000" y="2286000"/>
            <a:ext cx="5318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Transfer Time </a:t>
            </a:r>
            <a:r>
              <a:rPr lang="en-US" altLang="en-US">
                <a:cs typeface="Arial" charset="0"/>
              </a:rPr>
              <a:t>= RTT + (Transfer Size/Bandwidth)</a:t>
            </a:r>
          </a:p>
        </p:txBody>
      </p:sp>
      <p:sp>
        <p:nvSpPr>
          <p:cNvPr id="12296" name="TextBox 7"/>
          <p:cNvSpPr txBox="1">
            <a:spLocks noChangeArrowheads="1"/>
          </p:cNvSpPr>
          <p:nvPr/>
        </p:nvSpPr>
        <p:spPr bwMode="auto">
          <a:xfrm>
            <a:off x="2209800" y="2743200"/>
            <a:ext cx="458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Throughput</a:t>
            </a:r>
            <a:r>
              <a:rPr lang="en-US" altLang="en-US">
                <a:cs typeface="Arial" charset="0"/>
              </a:rPr>
              <a:t> = Transfer Size/Transfer Time</a:t>
            </a:r>
          </a:p>
        </p:txBody>
      </p:sp>
      <p:sp>
        <p:nvSpPr>
          <p:cNvPr id="9" name="TextBox 8"/>
          <p:cNvSpPr txBox="1"/>
          <p:nvPr/>
        </p:nvSpPr>
        <p:spPr>
          <a:xfrm>
            <a:off x="1524000" y="3352800"/>
            <a:ext cx="6891338" cy="2586038"/>
          </a:xfrm>
          <a:prstGeom prst="rect">
            <a:avLst/>
          </a:prstGeom>
          <a:solidFill>
            <a:schemeClr val="accent3">
              <a:lumMod val="60000"/>
              <a:lumOff val="40000"/>
            </a:schemeClr>
          </a:solidFill>
          <a:ln>
            <a:solidFill>
              <a:schemeClr val="tx1"/>
            </a:solidFill>
          </a:ln>
        </p:spPr>
        <p:txBody>
          <a:bodyPr>
            <a:spAutoFit/>
          </a:bodyPr>
          <a:lstStyle/>
          <a:p>
            <a:pPr>
              <a:defRPr/>
            </a:pPr>
            <a:r>
              <a:rPr lang="en-US" dirty="0">
                <a:cs typeface="Arial" charset="0"/>
              </a:rPr>
              <a:t>Example: User wants to fetch a 1MB file across a 1 </a:t>
            </a:r>
            <a:r>
              <a:rPr lang="en-US" dirty="0" err="1">
                <a:cs typeface="Arial" charset="0"/>
              </a:rPr>
              <a:t>Gbps</a:t>
            </a:r>
            <a:r>
              <a:rPr lang="en-US" dirty="0">
                <a:cs typeface="Arial" charset="0"/>
              </a:rPr>
              <a:t> network with a 50 ms latency.</a:t>
            </a:r>
          </a:p>
          <a:p>
            <a:pPr>
              <a:defRPr/>
            </a:pPr>
            <a:endParaRPr lang="en-US" dirty="0">
              <a:cs typeface="Arial" charset="0"/>
            </a:endParaRPr>
          </a:p>
          <a:p>
            <a:pPr>
              <a:defRPr/>
            </a:pPr>
            <a:r>
              <a:rPr lang="en-US" dirty="0">
                <a:cs typeface="Arial" charset="0"/>
              </a:rPr>
              <a:t>RTT = 2 X Latency = 100 ms</a:t>
            </a:r>
          </a:p>
          <a:p>
            <a:pPr>
              <a:defRPr/>
            </a:pPr>
            <a:r>
              <a:rPr lang="en-US" dirty="0">
                <a:cs typeface="Arial" charset="0"/>
              </a:rPr>
              <a:t>Transfer Time = .1 sec + (8 X 1,048,576)/1,000,000,000</a:t>
            </a:r>
          </a:p>
          <a:p>
            <a:pPr>
              <a:defRPr/>
            </a:pPr>
            <a:r>
              <a:rPr lang="en-US" dirty="0">
                <a:cs typeface="Arial" charset="0"/>
              </a:rPr>
              <a:t>                       = .1 sec + .008 sec</a:t>
            </a:r>
          </a:p>
          <a:p>
            <a:pPr>
              <a:defRPr/>
            </a:pPr>
            <a:r>
              <a:rPr lang="en-US" dirty="0">
                <a:cs typeface="Arial" charset="0"/>
              </a:rPr>
              <a:t>                       = 108 ms</a:t>
            </a:r>
          </a:p>
          <a:p>
            <a:pPr>
              <a:defRPr/>
            </a:pPr>
            <a:r>
              <a:rPr lang="en-US" dirty="0">
                <a:cs typeface="Arial" charset="0"/>
              </a:rPr>
              <a:t>Throughput = (8 X 1,048,576)/.108 sec = 77,393,816</a:t>
            </a:r>
          </a:p>
          <a:p>
            <a:pPr>
              <a:defRPr/>
            </a:pPr>
            <a:r>
              <a:rPr lang="en-US" dirty="0">
                <a:cs typeface="Arial" charset="0"/>
              </a:rPr>
              <a:t>                                                               = 77Mbps and not 1Gbps.</a:t>
            </a:r>
          </a:p>
        </p:txBody>
      </p:sp>
    </p:spTree>
    <p:extLst>
      <p:ext uri="{BB962C8B-B14F-4D97-AF65-F5344CB8AC3E}">
        <p14:creationId xmlns:p14="http://schemas.microsoft.com/office/powerpoint/2010/main" val="36426592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22531" name="Rectangle 2"/>
          <p:cNvSpPr>
            <a:spLocks noGrp="1" noChangeArrowheads="1"/>
          </p:cNvSpPr>
          <p:nvPr>
            <p:ph type="title" idx="4294967295"/>
          </p:nvPr>
        </p:nvSpPr>
        <p:spPr/>
        <p:txBody>
          <a:bodyPr/>
          <a:lstStyle/>
          <a:p>
            <a:pPr eaLnBrk="1" hangingPunct="1"/>
            <a:r>
              <a:rPr lang="en-US" altLang="en-US" sz="3600" smtClean="0">
                <a:solidFill>
                  <a:srgbClr val="FF0066"/>
                </a:solidFill>
              </a:rPr>
              <a:t>Switching schemes</a:t>
            </a:r>
          </a:p>
        </p:txBody>
      </p:sp>
      <p:sp>
        <p:nvSpPr>
          <p:cNvPr id="22532" name="Rectangle 3"/>
          <p:cNvSpPr>
            <a:spLocks noGrp="1" noChangeArrowheads="1"/>
          </p:cNvSpPr>
          <p:nvPr>
            <p:ph type="body" idx="4294967295"/>
          </p:nvPr>
        </p:nvSpPr>
        <p:spPr/>
        <p:txBody>
          <a:bodyPr/>
          <a:lstStyle/>
          <a:p>
            <a:pPr eaLnBrk="1" hangingPunct="1">
              <a:lnSpc>
                <a:spcPct val="90000"/>
              </a:lnSpc>
            </a:pPr>
            <a:r>
              <a:rPr lang="en-US" altLang="en-US" dirty="0" smtClean="0"/>
              <a:t>Broadcast – </a:t>
            </a:r>
            <a:r>
              <a:rPr lang="en-US" altLang="en-US" dirty="0" err="1" smtClean="0"/>
              <a:t>ethernet</a:t>
            </a:r>
            <a:r>
              <a:rPr lang="en-US" altLang="en-US" dirty="0" smtClean="0"/>
              <a:t>, </a:t>
            </a:r>
            <a:r>
              <a:rPr lang="en-US" altLang="en-US" dirty="0" err="1" smtClean="0"/>
              <a:t>WiFi</a:t>
            </a:r>
            <a:r>
              <a:rPr lang="en-US" altLang="en-US" dirty="0" smtClean="0"/>
              <a:t>. No routing</a:t>
            </a:r>
          </a:p>
          <a:p>
            <a:pPr eaLnBrk="1" hangingPunct="1">
              <a:lnSpc>
                <a:spcPct val="90000"/>
              </a:lnSpc>
            </a:pPr>
            <a:r>
              <a:rPr lang="en-US" altLang="en-US" dirty="0" smtClean="0"/>
              <a:t>Circuit switching – throw switches in line to prepare a circuit. POTS (plain old telephone system), train tracks.</a:t>
            </a:r>
          </a:p>
          <a:p>
            <a:pPr eaLnBrk="1" hangingPunct="1">
              <a:lnSpc>
                <a:spcPct val="90000"/>
              </a:lnSpc>
            </a:pPr>
            <a:r>
              <a:rPr lang="en-US" altLang="en-US" dirty="0" smtClean="0"/>
              <a:t>Packet switching – processing and storage of computers allows free real-time routing</a:t>
            </a:r>
          </a:p>
          <a:p>
            <a:pPr eaLnBrk="1" hangingPunct="1">
              <a:lnSpc>
                <a:spcPct val="90000"/>
              </a:lnSpc>
            </a:pPr>
            <a:r>
              <a:rPr lang="en-US" altLang="en-US" dirty="0" smtClean="0"/>
              <a:t>Frame relay – inspect first few bits, then pass on frame without storing or inspection. ATM uses this. Very fast, parallel, establish virtual circuit first.</a:t>
            </a:r>
          </a:p>
        </p:txBody>
      </p:sp>
    </p:spTree>
    <p:extLst>
      <p:ext uri="{BB962C8B-B14F-4D97-AF65-F5344CB8AC3E}">
        <p14:creationId xmlns:p14="http://schemas.microsoft.com/office/powerpoint/2010/main" val="299606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23555" name="Rectangle 2"/>
          <p:cNvSpPr>
            <a:spLocks noGrp="1" noChangeArrowheads="1"/>
          </p:cNvSpPr>
          <p:nvPr>
            <p:ph type="title" idx="4294967295"/>
          </p:nvPr>
        </p:nvSpPr>
        <p:spPr/>
        <p:txBody>
          <a:bodyPr/>
          <a:lstStyle/>
          <a:p>
            <a:pPr eaLnBrk="1" hangingPunct="1"/>
            <a:r>
              <a:rPr lang="en-US" altLang="en-US" sz="3600" smtClean="0">
                <a:solidFill>
                  <a:srgbClr val="FF0066"/>
                </a:solidFill>
              </a:rPr>
              <a:t>Protocols</a:t>
            </a:r>
          </a:p>
        </p:txBody>
      </p:sp>
      <p:sp>
        <p:nvSpPr>
          <p:cNvPr id="23556" name="Rectangle 3"/>
          <p:cNvSpPr>
            <a:spLocks noGrp="1" noChangeArrowheads="1"/>
          </p:cNvSpPr>
          <p:nvPr>
            <p:ph type="body" idx="4294967295"/>
          </p:nvPr>
        </p:nvSpPr>
        <p:spPr/>
        <p:txBody>
          <a:bodyPr/>
          <a:lstStyle/>
          <a:p>
            <a:pPr eaLnBrk="1" hangingPunct="1"/>
            <a:r>
              <a:rPr lang="en-US" altLang="en-US" smtClean="0"/>
              <a:t>Set of rules and formats</a:t>
            </a:r>
          </a:p>
          <a:p>
            <a:pPr eaLnBrk="1" hangingPunct="1"/>
            <a:r>
              <a:rPr lang="en-US" altLang="en-US" smtClean="0"/>
              <a:t>Specification of sequence of messages to exchange</a:t>
            </a:r>
          </a:p>
          <a:p>
            <a:pPr eaLnBrk="1" hangingPunct="1"/>
            <a:r>
              <a:rPr lang="en-US" altLang="en-US" smtClean="0"/>
              <a:t>Specification of the data format</a:t>
            </a:r>
          </a:p>
          <a:p>
            <a:pPr eaLnBrk="1" hangingPunct="1"/>
            <a:endParaRPr lang="en-US" altLang="en-US" smtClean="0"/>
          </a:p>
        </p:txBody>
      </p:sp>
    </p:spTree>
    <p:extLst>
      <p:ext uri="{BB962C8B-B14F-4D97-AF65-F5344CB8AC3E}">
        <p14:creationId xmlns:p14="http://schemas.microsoft.com/office/powerpoint/2010/main" val="20464956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nchor="b"/>
          <a:lstStyle/>
          <a:p>
            <a:r>
              <a:rPr lang="en-US" altLang="en-US" smtClean="0"/>
              <a:t>OSI Protocol Stack Implemented</a:t>
            </a:r>
          </a:p>
        </p:txBody>
      </p:sp>
      <p:sp>
        <p:nvSpPr>
          <p:cNvPr id="26627" name="Date Placeholder 2"/>
          <p:cNvSpPr txBox="1">
            <a:spLocks noGrp="1"/>
          </p:cNvSpPr>
          <p:nvPr/>
        </p:nvSpPr>
        <p:spPr bwMode="auto">
          <a:xfrm>
            <a:off x="5791200" y="6405563"/>
            <a:ext cx="3044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1400">
                <a:solidFill>
                  <a:srgbClr val="FFFFFF"/>
                </a:solidFill>
                <a:cs typeface="Arial" charset="0"/>
              </a:rPr>
              <a:t>April 30, 2008</a:t>
            </a:r>
          </a:p>
        </p:txBody>
      </p:sp>
      <p:sp>
        <p:nvSpPr>
          <p:cNvPr id="26628" name="Footer Placeholder 3"/>
          <p:cNvSpPr txBox="1">
            <a:spLocks noGrp="1"/>
          </p:cNvSpPr>
          <p:nvPr/>
        </p:nvSpPr>
        <p:spPr bwMode="auto">
          <a:xfrm>
            <a:off x="304800" y="6410325"/>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solidFill>
                  <a:srgbClr val="FFFFFF"/>
                </a:solidFill>
                <a:cs typeface="Arial" charset="0"/>
              </a:rPr>
              <a:t>Copyright Mark Goetsch </a:t>
            </a:r>
          </a:p>
        </p:txBody>
      </p:sp>
      <p:sp>
        <p:nvSpPr>
          <p:cNvPr id="5" name="Slide Number Placeholder 4"/>
          <p:cNvSpPr txBox="1">
            <a:spLocks noGrp="1"/>
          </p:cNvSpPr>
          <p:nvPr/>
        </p:nvSpPr>
        <p:spPr>
          <a:xfrm>
            <a:off x="4343400" y="1036638"/>
            <a:ext cx="457200" cy="441325"/>
          </a:xfrm>
          <a:prstGeom prst="rect">
            <a:avLst/>
          </a:prstGeom>
          <a:noFill/>
        </p:spPr>
        <p:txBody>
          <a:bodyPr lIns="45720" rIns="45720" anchor="ctr">
            <a:normAutofit/>
          </a:bodyPr>
          <a:lstStyle/>
          <a:p>
            <a:pPr algn="ctr">
              <a:defRPr/>
            </a:pPr>
            <a:fld id="{81F69D60-BC7A-4377-BC71-0735BC10C826}" type="slidenum">
              <a:rPr lang="en-US" sz="1600">
                <a:solidFill>
                  <a:schemeClr val="accent3">
                    <a:shade val="75000"/>
                  </a:schemeClr>
                </a:solidFill>
                <a:cs typeface="Arial" charset="0"/>
              </a:rPr>
              <a:pPr algn="ctr">
                <a:defRPr/>
              </a:pPr>
              <a:t>74</a:t>
            </a:fld>
            <a:endParaRPr lang="en-US" sz="1600">
              <a:solidFill>
                <a:schemeClr val="accent3">
                  <a:shade val="75000"/>
                </a:schemeClr>
              </a:solidFill>
              <a:cs typeface="Arial" charset="0"/>
            </a:endParaRPr>
          </a:p>
        </p:txBody>
      </p:sp>
      <p:pic>
        <p:nvPicPr>
          <p:cNvPr id="266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47800"/>
            <a:ext cx="5029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5902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27651" name="Rectangle 2"/>
          <p:cNvSpPr>
            <a:spLocks noGrp="1" noChangeArrowheads="1"/>
          </p:cNvSpPr>
          <p:nvPr>
            <p:ph type="title" idx="4294967295"/>
          </p:nvPr>
        </p:nvSpPr>
        <p:spPr/>
        <p:txBody>
          <a:bodyPr/>
          <a:lstStyle/>
          <a:p>
            <a:pPr eaLnBrk="1" hangingPunct="1"/>
            <a:r>
              <a:rPr lang="en-US" altLang="en-US" sz="3600" smtClean="0">
                <a:solidFill>
                  <a:srgbClr val="FF0066"/>
                </a:solidFill>
              </a:rPr>
              <a:t>Layers </a:t>
            </a:r>
            <a:r>
              <a:rPr lang="en-US" altLang="en-US" sz="3600" smtClean="0">
                <a:solidFill>
                  <a:srgbClr val="FF0066"/>
                </a:solidFill>
                <a:sym typeface="Wingdings" pitchFamily="2" charset="2"/>
              </a:rPr>
              <a:t> object code</a:t>
            </a:r>
            <a:endParaRPr lang="en-US" altLang="en-US" sz="3600" smtClean="0">
              <a:solidFill>
                <a:srgbClr val="FF0066"/>
              </a:solidFill>
            </a:endParaRPr>
          </a:p>
        </p:txBody>
      </p:sp>
      <p:sp>
        <p:nvSpPr>
          <p:cNvPr id="27652" name="Rectangle 3"/>
          <p:cNvSpPr>
            <a:spLocks noGrp="1" noChangeArrowheads="1"/>
          </p:cNvSpPr>
          <p:nvPr>
            <p:ph type="body" idx="4294967295"/>
          </p:nvPr>
        </p:nvSpPr>
        <p:spPr/>
        <p:txBody>
          <a:bodyPr/>
          <a:lstStyle/>
          <a:p>
            <a:pPr eaLnBrk="1" hangingPunct="1"/>
            <a:r>
              <a:rPr lang="en-US" altLang="en-US" smtClean="0"/>
              <a:t>Each layer makes library calls to the level below which get included in the object code, or as SVC to operating system.</a:t>
            </a:r>
          </a:p>
          <a:p>
            <a:pPr eaLnBrk="1" hangingPunct="1"/>
            <a:r>
              <a:rPr lang="en-US" altLang="en-US" smtClean="0"/>
              <a:t>Fully compiled code might have all layers compiled into executable, with entry point into running OpSys procs or kernal code.</a:t>
            </a:r>
          </a:p>
          <a:p>
            <a:pPr eaLnBrk="1" hangingPunct="1"/>
            <a:r>
              <a:rPr lang="en-US" altLang="en-US" smtClean="0"/>
              <a:t>Each layer “hides” more complex code below.</a:t>
            </a:r>
          </a:p>
        </p:txBody>
      </p:sp>
    </p:spTree>
    <p:extLst>
      <p:ext uri="{BB962C8B-B14F-4D97-AF65-F5344CB8AC3E}">
        <p14:creationId xmlns:p14="http://schemas.microsoft.com/office/powerpoint/2010/main" val="9026539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28675" name="Rectangle 2"/>
          <p:cNvSpPr>
            <a:spLocks noGrp="1" noChangeArrowheads="1"/>
          </p:cNvSpPr>
          <p:nvPr>
            <p:ph type="title" idx="4294967295"/>
          </p:nvPr>
        </p:nvSpPr>
        <p:spPr/>
        <p:txBody>
          <a:bodyPr/>
          <a:lstStyle/>
          <a:p>
            <a:pPr eaLnBrk="1" hangingPunct="1"/>
            <a:r>
              <a:rPr lang="en-US" altLang="en-US" sz="3600" smtClean="0">
                <a:solidFill>
                  <a:srgbClr val="FF0066"/>
                </a:solidFill>
              </a:rPr>
              <a:t>Layers of detail – one line of app code = ~1500 lines of “real” code.</a:t>
            </a:r>
          </a:p>
        </p:txBody>
      </p:sp>
      <p:sp>
        <p:nvSpPr>
          <p:cNvPr id="28676" name="Rectangle 3"/>
          <p:cNvSpPr>
            <a:spLocks noGrp="1" noChangeArrowheads="1"/>
          </p:cNvSpPr>
          <p:nvPr>
            <p:ph type="body" idx="4294967295"/>
          </p:nvPr>
        </p:nvSpPr>
        <p:spPr/>
        <p:txBody>
          <a:bodyPr/>
          <a:lstStyle/>
          <a:p>
            <a:pPr eaLnBrk="1" hangingPunct="1"/>
            <a:r>
              <a:rPr lang="en-US" altLang="en-US" sz="2800" smtClean="0"/>
              <a:t>Java App: “open a socket”</a:t>
            </a:r>
          </a:p>
          <a:p>
            <a:pPr eaLnBrk="1" hangingPunct="1"/>
            <a:r>
              <a:rPr lang="en-US" altLang="en-US" sz="2800" smtClean="0"/>
              <a:t>.TCP / IP: bind, connect, listen…</a:t>
            </a:r>
          </a:p>
          <a:p>
            <a:pPr eaLnBrk="1" hangingPunct="1"/>
            <a:r>
              <a:rPr lang="en-US" altLang="en-US" sz="2800" smtClean="0"/>
              <a:t>..Allocate application buffers</a:t>
            </a:r>
          </a:p>
          <a:p>
            <a:pPr eaLnBrk="1" hangingPunct="1"/>
            <a:r>
              <a:rPr lang="en-US" altLang="en-US" sz="2800" smtClean="0"/>
              <a:t>…TCP: handshaking with other host, ports…</a:t>
            </a:r>
          </a:p>
          <a:p>
            <a:pPr eaLnBrk="1" hangingPunct="1"/>
            <a:r>
              <a:rPr lang="en-US" altLang="en-US" sz="2800" smtClean="0"/>
              <a:t>…. Transport: break messages into units, route</a:t>
            </a:r>
          </a:p>
          <a:p>
            <a:pPr eaLnBrk="1" hangingPunct="1"/>
            <a:r>
              <a:rPr lang="en-US" altLang="en-US" sz="2800" smtClean="0"/>
              <a:t>….. Allocate OpSys buffers</a:t>
            </a:r>
          </a:p>
          <a:p>
            <a:pPr eaLnBrk="1" hangingPunct="1"/>
            <a:r>
              <a:rPr lang="en-US" altLang="en-US" sz="2800" smtClean="0"/>
              <a:t>…….[etc.]</a:t>
            </a:r>
          </a:p>
          <a:p>
            <a:pPr eaLnBrk="1" hangingPunct="1"/>
            <a:r>
              <a:rPr lang="en-US" altLang="en-US" sz="2800" smtClean="0"/>
              <a:t>………translate to MAC ethernet…</a:t>
            </a:r>
          </a:p>
          <a:p>
            <a:pPr eaLnBrk="1" hangingPunct="1"/>
            <a:endParaRPr lang="en-US" altLang="en-US" sz="2800" smtClean="0"/>
          </a:p>
        </p:txBody>
      </p:sp>
    </p:spTree>
    <p:extLst>
      <p:ext uri="{BB962C8B-B14F-4D97-AF65-F5344CB8AC3E}">
        <p14:creationId xmlns:p14="http://schemas.microsoft.com/office/powerpoint/2010/main" val="6192662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sz="2800" smtClean="0"/>
              <a:t>Figure 3.2</a:t>
            </a:r>
            <a:br>
              <a:rPr lang="en-GB" altLang="en-US" sz="2800" smtClean="0"/>
            </a:br>
            <a:r>
              <a:rPr lang="en-GB" altLang="en-US" sz="2800" smtClean="0"/>
              <a:t>Conceptual layering of protocol software</a:t>
            </a:r>
          </a:p>
        </p:txBody>
      </p:sp>
      <p:sp>
        <p:nvSpPr>
          <p:cNvPr id="29699" name="Rectangle 3"/>
          <p:cNvSpPr>
            <a:spLocks noChangeArrowheads="1"/>
          </p:cNvSpPr>
          <p:nvPr/>
        </p:nvSpPr>
        <p:spPr bwMode="auto">
          <a:xfrm>
            <a:off x="685800" y="2543175"/>
            <a:ext cx="7874000" cy="3016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0" name="Rectangle 4"/>
          <p:cNvSpPr>
            <a:spLocks noChangeArrowheads="1"/>
          </p:cNvSpPr>
          <p:nvPr/>
        </p:nvSpPr>
        <p:spPr bwMode="auto">
          <a:xfrm>
            <a:off x="685800" y="2543175"/>
            <a:ext cx="7899400" cy="3270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1" name="Rectangle 5"/>
          <p:cNvSpPr>
            <a:spLocks noChangeArrowheads="1"/>
          </p:cNvSpPr>
          <p:nvPr/>
        </p:nvSpPr>
        <p:spPr bwMode="auto">
          <a:xfrm>
            <a:off x="685800" y="2894013"/>
            <a:ext cx="7874000" cy="3270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2" name="Rectangle 6"/>
          <p:cNvSpPr>
            <a:spLocks noChangeArrowheads="1"/>
          </p:cNvSpPr>
          <p:nvPr/>
        </p:nvSpPr>
        <p:spPr bwMode="auto">
          <a:xfrm>
            <a:off x="685800" y="2894013"/>
            <a:ext cx="7899400" cy="3524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3" name="Rectangle 7"/>
          <p:cNvSpPr>
            <a:spLocks noChangeArrowheads="1"/>
          </p:cNvSpPr>
          <p:nvPr/>
        </p:nvSpPr>
        <p:spPr bwMode="auto">
          <a:xfrm>
            <a:off x="685800" y="3297238"/>
            <a:ext cx="7874000" cy="3270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4" name="Rectangle 8"/>
          <p:cNvSpPr>
            <a:spLocks noChangeArrowheads="1"/>
          </p:cNvSpPr>
          <p:nvPr/>
        </p:nvSpPr>
        <p:spPr bwMode="auto">
          <a:xfrm>
            <a:off x="685800" y="3297238"/>
            <a:ext cx="7899400" cy="3524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5" name="Rectangle 9"/>
          <p:cNvSpPr>
            <a:spLocks noChangeArrowheads="1"/>
          </p:cNvSpPr>
          <p:nvPr/>
        </p:nvSpPr>
        <p:spPr bwMode="auto">
          <a:xfrm>
            <a:off x="685800" y="3675063"/>
            <a:ext cx="7874000" cy="3016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6" name="Rectangle 10"/>
          <p:cNvSpPr>
            <a:spLocks noChangeArrowheads="1"/>
          </p:cNvSpPr>
          <p:nvPr/>
        </p:nvSpPr>
        <p:spPr bwMode="auto">
          <a:xfrm>
            <a:off x="685800" y="3675063"/>
            <a:ext cx="7899400" cy="3270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7" name="Rectangle 11"/>
          <p:cNvSpPr>
            <a:spLocks noChangeArrowheads="1"/>
          </p:cNvSpPr>
          <p:nvPr/>
        </p:nvSpPr>
        <p:spPr bwMode="auto">
          <a:xfrm>
            <a:off x="685800" y="4076700"/>
            <a:ext cx="7874000" cy="3016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8" name="Rectangle 12"/>
          <p:cNvSpPr>
            <a:spLocks noChangeArrowheads="1"/>
          </p:cNvSpPr>
          <p:nvPr/>
        </p:nvSpPr>
        <p:spPr bwMode="auto">
          <a:xfrm>
            <a:off x="685800" y="4076700"/>
            <a:ext cx="7899400" cy="3270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9" name="Oval 13"/>
          <p:cNvSpPr>
            <a:spLocks noChangeArrowheads="1"/>
          </p:cNvSpPr>
          <p:nvPr/>
        </p:nvSpPr>
        <p:spPr bwMode="auto">
          <a:xfrm>
            <a:off x="3000375" y="4076700"/>
            <a:ext cx="4503738" cy="301625"/>
          </a:xfrm>
          <a:prstGeom prst="ellipse">
            <a:avLst/>
          </a:prstGeom>
          <a:solidFill>
            <a:srgbClr val="D9AA73"/>
          </a:solidFill>
          <a:ln w="25400">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10" name="Rectangle 14"/>
          <p:cNvSpPr>
            <a:spLocks noChangeArrowheads="1"/>
          </p:cNvSpPr>
          <p:nvPr/>
        </p:nvSpPr>
        <p:spPr bwMode="auto">
          <a:xfrm>
            <a:off x="2749550" y="4152900"/>
            <a:ext cx="5181600" cy="50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11" name="Freeform 15"/>
          <p:cNvSpPr>
            <a:spLocks/>
          </p:cNvSpPr>
          <p:nvPr/>
        </p:nvSpPr>
        <p:spPr bwMode="auto">
          <a:xfrm>
            <a:off x="5189538" y="4051300"/>
            <a:ext cx="376237" cy="252413"/>
          </a:xfrm>
          <a:custGeom>
            <a:avLst/>
            <a:gdLst>
              <a:gd name="T0" fmla="*/ 597275444 w 237"/>
              <a:gd name="T1" fmla="*/ 201612899 h 159"/>
              <a:gd name="T2" fmla="*/ 0 w 237"/>
              <a:gd name="T3" fmla="*/ 400706431 h 159"/>
              <a:gd name="T4" fmla="*/ 320058625 w 237"/>
              <a:gd name="T5" fmla="*/ 201612899 h 159"/>
              <a:gd name="T6" fmla="*/ 0 w 237"/>
              <a:gd name="T7" fmla="*/ 0 h 159"/>
              <a:gd name="T8" fmla="*/ 559473944 w 237"/>
              <a:gd name="T9" fmla="*/ 201612899 h 159"/>
              <a:gd name="T10" fmla="*/ 597275444 w 237"/>
              <a:gd name="T11" fmla="*/ 201612899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7" h="159">
                <a:moveTo>
                  <a:pt x="237" y="80"/>
                </a:moveTo>
                <a:lnTo>
                  <a:pt x="0" y="159"/>
                </a:lnTo>
                <a:lnTo>
                  <a:pt x="127" y="80"/>
                </a:lnTo>
                <a:lnTo>
                  <a:pt x="0" y="0"/>
                </a:lnTo>
                <a:lnTo>
                  <a:pt x="222" y="80"/>
                </a:lnTo>
                <a:lnTo>
                  <a:pt x="237" y="80"/>
                </a:lnTo>
                <a:close/>
              </a:path>
            </a:pathLst>
          </a:custGeom>
          <a:solidFill>
            <a:srgbClr val="000000"/>
          </a:solidFill>
          <a:ln w="25400">
            <a:solidFill>
              <a:srgbClr val="000000"/>
            </a:solidFill>
            <a:prstDash val="solid"/>
            <a:round/>
            <a:headEnd/>
            <a:tailEnd/>
          </a:ln>
        </p:spPr>
        <p:txBody>
          <a:bodyPr/>
          <a:lstStyle/>
          <a:p>
            <a:endParaRPr lang="en-US"/>
          </a:p>
        </p:txBody>
      </p:sp>
      <p:sp>
        <p:nvSpPr>
          <p:cNvPr id="29712" name="Line 16"/>
          <p:cNvSpPr>
            <a:spLocks noChangeShapeType="1"/>
          </p:cNvSpPr>
          <p:nvPr/>
        </p:nvSpPr>
        <p:spPr bwMode="auto">
          <a:xfrm>
            <a:off x="2749550" y="4203700"/>
            <a:ext cx="26162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Rectangle 17"/>
          <p:cNvSpPr>
            <a:spLocks noChangeArrowheads="1"/>
          </p:cNvSpPr>
          <p:nvPr/>
        </p:nvSpPr>
        <p:spPr bwMode="auto">
          <a:xfrm>
            <a:off x="773113" y="2628900"/>
            <a:ext cx="677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Layer n</a:t>
            </a:r>
            <a:endParaRPr lang="en-GB" altLang="en-US" sz="2400">
              <a:latin typeface="Times" pitchFamily="18" charset="0"/>
            </a:endParaRPr>
          </a:p>
        </p:txBody>
      </p:sp>
      <p:sp>
        <p:nvSpPr>
          <p:cNvPr id="29714" name="Rectangle 18"/>
          <p:cNvSpPr>
            <a:spLocks noChangeArrowheads="1"/>
          </p:cNvSpPr>
          <p:nvPr/>
        </p:nvSpPr>
        <p:spPr bwMode="auto">
          <a:xfrm>
            <a:off x="773113" y="3786188"/>
            <a:ext cx="677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Layer 2</a:t>
            </a:r>
            <a:endParaRPr lang="en-GB" altLang="en-US" sz="2400">
              <a:latin typeface="Times" pitchFamily="18" charset="0"/>
            </a:endParaRPr>
          </a:p>
        </p:txBody>
      </p:sp>
      <p:sp>
        <p:nvSpPr>
          <p:cNvPr id="29715" name="Rectangle 19"/>
          <p:cNvSpPr>
            <a:spLocks noChangeArrowheads="1"/>
          </p:cNvSpPr>
          <p:nvPr/>
        </p:nvSpPr>
        <p:spPr bwMode="auto">
          <a:xfrm>
            <a:off x="773113" y="4164013"/>
            <a:ext cx="677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Layer 1</a:t>
            </a:r>
            <a:endParaRPr lang="en-GB" altLang="en-US" sz="2400">
              <a:latin typeface="Times" pitchFamily="18" charset="0"/>
            </a:endParaRPr>
          </a:p>
        </p:txBody>
      </p:sp>
      <p:sp>
        <p:nvSpPr>
          <p:cNvPr id="29716" name="Rectangle 20"/>
          <p:cNvSpPr>
            <a:spLocks noChangeArrowheads="1"/>
          </p:cNvSpPr>
          <p:nvPr/>
        </p:nvSpPr>
        <p:spPr bwMode="auto">
          <a:xfrm>
            <a:off x="2270125" y="2517775"/>
            <a:ext cx="806450" cy="19367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17" name="Rectangle 21"/>
          <p:cNvSpPr>
            <a:spLocks noChangeArrowheads="1"/>
          </p:cNvSpPr>
          <p:nvPr/>
        </p:nvSpPr>
        <p:spPr bwMode="auto">
          <a:xfrm>
            <a:off x="2954338" y="2025650"/>
            <a:ext cx="1265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Message sent</a:t>
            </a:r>
            <a:endParaRPr lang="en-GB" altLang="en-US" sz="2400">
              <a:latin typeface="Times" pitchFamily="18" charset="0"/>
            </a:endParaRPr>
          </a:p>
        </p:txBody>
      </p:sp>
      <p:sp>
        <p:nvSpPr>
          <p:cNvPr id="29718" name="Rectangle 22"/>
          <p:cNvSpPr>
            <a:spLocks noChangeArrowheads="1"/>
          </p:cNvSpPr>
          <p:nvPr/>
        </p:nvSpPr>
        <p:spPr bwMode="auto">
          <a:xfrm>
            <a:off x="6038850" y="2000250"/>
            <a:ext cx="1649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Message received</a:t>
            </a:r>
            <a:endParaRPr lang="en-GB" altLang="en-US" sz="2400">
              <a:latin typeface="Times" pitchFamily="18" charset="0"/>
            </a:endParaRPr>
          </a:p>
        </p:txBody>
      </p:sp>
      <p:sp>
        <p:nvSpPr>
          <p:cNvPr id="29719" name="Rectangle 23"/>
          <p:cNvSpPr>
            <a:spLocks noChangeArrowheads="1"/>
          </p:cNvSpPr>
          <p:nvPr/>
        </p:nvSpPr>
        <p:spPr bwMode="auto">
          <a:xfrm>
            <a:off x="4597400" y="4491038"/>
            <a:ext cx="1411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Communication</a:t>
            </a:r>
            <a:endParaRPr lang="en-GB" altLang="en-US" sz="2400">
              <a:latin typeface="Times" pitchFamily="18" charset="0"/>
            </a:endParaRPr>
          </a:p>
        </p:txBody>
      </p:sp>
      <p:sp>
        <p:nvSpPr>
          <p:cNvPr id="29720" name="Rectangle 24"/>
          <p:cNvSpPr>
            <a:spLocks noChangeArrowheads="1"/>
          </p:cNvSpPr>
          <p:nvPr/>
        </p:nvSpPr>
        <p:spPr bwMode="auto">
          <a:xfrm>
            <a:off x="4975225" y="4743450"/>
            <a:ext cx="7223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medium</a:t>
            </a:r>
            <a:endParaRPr lang="en-GB" altLang="en-US" sz="2400">
              <a:latin typeface="Times" pitchFamily="18" charset="0"/>
            </a:endParaRPr>
          </a:p>
        </p:txBody>
      </p:sp>
      <p:sp>
        <p:nvSpPr>
          <p:cNvPr id="29721" name="Rectangle 25"/>
          <p:cNvSpPr>
            <a:spLocks noChangeArrowheads="1"/>
          </p:cNvSpPr>
          <p:nvPr/>
        </p:nvSpPr>
        <p:spPr bwMode="auto">
          <a:xfrm>
            <a:off x="2308225" y="4541838"/>
            <a:ext cx="655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Sender</a:t>
            </a:r>
            <a:endParaRPr lang="en-GB" altLang="en-US" sz="2400">
              <a:latin typeface="Times" pitchFamily="18" charset="0"/>
            </a:endParaRPr>
          </a:p>
        </p:txBody>
      </p:sp>
      <p:sp>
        <p:nvSpPr>
          <p:cNvPr id="29722" name="Rectangle 26"/>
          <p:cNvSpPr>
            <a:spLocks noChangeArrowheads="1"/>
          </p:cNvSpPr>
          <p:nvPr/>
        </p:nvSpPr>
        <p:spPr bwMode="auto">
          <a:xfrm>
            <a:off x="7440613" y="4541838"/>
            <a:ext cx="847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Recipient</a:t>
            </a:r>
            <a:endParaRPr lang="en-GB" altLang="en-US" sz="2400">
              <a:latin typeface="Times" pitchFamily="18" charset="0"/>
            </a:endParaRPr>
          </a:p>
        </p:txBody>
      </p:sp>
      <p:sp>
        <p:nvSpPr>
          <p:cNvPr id="29723" name="Rectangle 27"/>
          <p:cNvSpPr>
            <a:spLocks noChangeArrowheads="1"/>
          </p:cNvSpPr>
          <p:nvPr/>
        </p:nvSpPr>
        <p:spPr bwMode="auto">
          <a:xfrm>
            <a:off x="7529513" y="2517775"/>
            <a:ext cx="804862" cy="19367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4" name="Rectangle 28"/>
          <p:cNvSpPr>
            <a:spLocks noChangeArrowheads="1"/>
          </p:cNvSpPr>
          <p:nvPr/>
        </p:nvSpPr>
        <p:spPr bwMode="auto">
          <a:xfrm>
            <a:off x="7905750" y="2668588"/>
            <a:ext cx="5080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5" name="Rectangle 29"/>
          <p:cNvSpPr>
            <a:spLocks noChangeArrowheads="1"/>
          </p:cNvSpPr>
          <p:nvPr/>
        </p:nvSpPr>
        <p:spPr bwMode="auto">
          <a:xfrm>
            <a:off x="7905750" y="4178300"/>
            <a:ext cx="5080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6" name="Rectangle 30"/>
          <p:cNvSpPr>
            <a:spLocks noChangeArrowheads="1"/>
          </p:cNvSpPr>
          <p:nvPr/>
        </p:nvSpPr>
        <p:spPr bwMode="auto">
          <a:xfrm>
            <a:off x="7905750" y="2693988"/>
            <a:ext cx="50800" cy="1484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7" name="Oval 31"/>
          <p:cNvSpPr>
            <a:spLocks noChangeArrowheads="1"/>
          </p:cNvSpPr>
          <p:nvPr/>
        </p:nvSpPr>
        <p:spPr bwMode="auto">
          <a:xfrm>
            <a:off x="7856538" y="3373438"/>
            <a:ext cx="150812"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8" name="Oval 32"/>
          <p:cNvSpPr>
            <a:spLocks noChangeArrowheads="1"/>
          </p:cNvSpPr>
          <p:nvPr/>
        </p:nvSpPr>
        <p:spPr bwMode="auto">
          <a:xfrm>
            <a:off x="7856538" y="4127500"/>
            <a:ext cx="150812" cy="125413"/>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9" name="Oval 33"/>
          <p:cNvSpPr>
            <a:spLocks noChangeArrowheads="1"/>
          </p:cNvSpPr>
          <p:nvPr/>
        </p:nvSpPr>
        <p:spPr bwMode="auto">
          <a:xfrm>
            <a:off x="7856538" y="3749675"/>
            <a:ext cx="150812" cy="127000"/>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0" name="Oval 34"/>
          <p:cNvSpPr>
            <a:spLocks noChangeArrowheads="1"/>
          </p:cNvSpPr>
          <p:nvPr/>
        </p:nvSpPr>
        <p:spPr bwMode="auto">
          <a:xfrm>
            <a:off x="7856538" y="2970213"/>
            <a:ext cx="150812"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1" name="Oval 35"/>
          <p:cNvSpPr>
            <a:spLocks noChangeArrowheads="1"/>
          </p:cNvSpPr>
          <p:nvPr/>
        </p:nvSpPr>
        <p:spPr bwMode="auto">
          <a:xfrm>
            <a:off x="7856538" y="2592388"/>
            <a:ext cx="150812"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2" name="Freeform 36"/>
          <p:cNvSpPr>
            <a:spLocks/>
          </p:cNvSpPr>
          <p:nvPr/>
        </p:nvSpPr>
        <p:spPr bwMode="auto">
          <a:xfrm>
            <a:off x="7251700" y="2239963"/>
            <a:ext cx="125413" cy="101600"/>
          </a:xfrm>
          <a:custGeom>
            <a:avLst/>
            <a:gdLst>
              <a:gd name="T0" fmla="*/ 199093931 w 79"/>
              <a:gd name="T1" fmla="*/ 80645000 h 64"/>
              <a:gd name="T2" fmla="*/ 161290643 w 79"/>
              <a:gd name="T3" fmla="*/ 161290000 h 64"/>
              <a:gd name="T4" fmla="*/ 0 w 79"/>
              <a:gd name="T5" fmla="*/ 0 h 64"/>
              <a:gd name="T6" fmla="*/ 199093931 w 79"/>
              <a:gd name="T7" fmla="*/ 40322500 h 64"/>
              <a:gd name="T8" fmla="*/ 199093931 w 79"/>
              <a:gd name="T9" fmla="*/ 8064500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4">
                <a:moveTo>
                  <a:pt x="79" y="32"/>
                </a:moveTo>
                <a:lnTo>
                  <a:pt x="64" y="64"/>
                </a:lnTo>
                <a:lnTo>
                  <a:pt x="0" y="0"/>
                </a:lnTo>
                <a:lnTo>
                  <a:pt x="79" y="16"/>
                </a:lnTo>
                <a:lnTo>
                  <a:pt x="79" y="32"/>
                </a:lnTo>
                <a:close/>
              </a:path>
            </a:pathLst>
          </a:custGeom>
          <a:solidFill>
            <a:srgbClr val="000000"/>
          </a:solidFill>
          <a:ln w="25400">
            <a:solidFill>
              <a:srgbClr val="000000"/>
            </a:solidFill>
            <a:prstDash val="solid"/>
            <a:round/>
            <a:headEnd/>
            <a:tailEnd/>
          </a:ln>
        </p:spPr>
        <p:txBody>
          <a:bodyPr/>
          <a:lstStyle/>
          <a:p>
            <a:endParaRPr lang="en-US"/>
          </a:p>
        </p:txBody>
      </p:sp>
      <p:sp>
        <p:nvSpPr>
          <p:cNvPr id="29733" name="Line 37"/>
          <p:cNvSpPr>
            <a:spLocks noChangeShapeType="1"/>
          </p:cNvSpPr>
          <p:nvPr/>
        </p:nvSpPr>
        <p:spPr bwMode="auto">
          <a:xfrm flipH="1" flipV="1">
            <a:off x="7377113" y="2290763"/>
            <a:ext cx="479425" cy="276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4" name="Rectangle 38"/>
          <p:cNvSpPr>
            <a:spLocks noChangeArrowheads="1"/>
          </p:cNvSpPr>
          <p:nvPr/>
        </p:nvSpPr>
        <p:spPr bwMode="auto">
          <a:xfrm>
            <a:off x="2647950" y="2668588"/>
            <a:ext cx="5080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5" name="Rectangle 39"/>
          <p:cNvSpPr>
            <a:spLocks noChangeArrowheads="1"/>
          </p:cNvSpPr>
          <p:nvPr/>
        </p:nvSpPr>
        <p:spPr bwMode="auto">
          <a:xfrm>
            <a:off x="2647950" y="4178300"/>
            <a:ext cx="5080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6" name="Rectangle 40"/>
          <p:cNvSpPr>
            <a:spLocks noChangeArrowheads="1"/>
          </p:cNvSpPr>
          <p:nvPr/>
        </p:nvSpPr>
        <p:spPr bwMode="auto">
          <a:xfrm>
            <a:off x="2647950" y="2693988"/>
            <a:ext cx="50800" cy="1484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7" name="Oval 41"/>
          <p:cNvSpPr>
            <a:spLocks noChangeArrowheads="1"/>
          </p:cNvSpPr>
          <p:nvPr/>
        </p:nvSpPr>
        <p:spPr bwMode="auto">
          <a:xfrm>
            <a:off x="2597150" y="3397250"/>
            <a:ext cx="152400" cy="127000"/>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8" name="Oval 42"/>
          <p:cNvSpPr>
            <a:spLocks noChangeArrowheads="1"/>
          </p:cNvSpPr>
          <p:nvPr/>
        </p:nvSpPr>
        <p:spPr bwMode="auto">
          <a:xfrm>
            <a:off x="2597150" y="4152900"/>
            <a:ext cx="152400" cy="125413"/>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9" name="Oval 43"/>
          <p:cNvSpPr>
            <a:spLocks noChangeArrowheads="1"/>
          </p:cNvSpPr>
          <p:nvPr/>
        </p:nvSpPr>
        <p:spPr bwMode="auto">
          <a:xfrm>
            <a:off x="2597150" y="3775075"/>
            <a:ext cx="152400" cy="125413"/>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40" name="Oval 44"/>
          <p:cNvSpPr>
            <a:spLocks noChangeArrowheads="1"/>
          </p:cNvSpPr>
          <p:nvPr/>
        </p:nvSpPr>
        <p:spPr bwMode="auto">
          <a:xfrm>
            <a:off x="2597150" y="2995613"/>
            <a:ext cx="152400"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41" name="Oval 45"/>
          <p:cNvSpPr>
            <a:spLocks noChangeArrowheads="1"/>
          </p:cNvSpPr>
          <p:nvPr/>
        </p:nvSpPr>
        <p:spPr bwMode="auto">
          <a:xfrm>
            <a:off x="2597150" y="2617788"/>
            <a:ext cx="152400"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42" name="Freeform 46"/>
          <p:cNvSpPr>
            <a:spLocks/>
          </p:cNvSpPr>
          <p:nvPr/>
        </p:nvSpPr>
        <p:spPr bwMode="auto">
          <a:xfrm>
            <a:off x="2749550" y="2466975"/>
            <a:ext cx="125413" cy="100013"/>
          </a:xfrm>
          <a:custGeom>
            <a:avLst/>
            <a:gdLst>
              <a:gd name="T0" fmla="*/ 158771270 w 79"/>
              <a:gd name="T1" fmla="*/ 40322702 h 63"/>
              <a:gd name="T2" fmla="*/ 199093931 w 79"/>
              <a:gd name="T3" fmla="*/ 80645403 h 63"/>
              <a:gd name="T4" fmla="*/ 0 w 79"/>
              <a:gd name="T5" fmla="*/ 158771431 h 63"/>
              <a:gd name="T6" fmla="*/ 118448610 w 79"/>
              <a:gd name="T7" fmla="*/ 0 h 63"/>
              <a:gd name="T8" fmla="*/ 158771270 w 79"/>
              <a:gd name="T9" fmla="*/ 4032270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63" y="16"/>
                </a:moveTo>
                <a:lnTo>
                  <a:pt x="79" y="32"/>
                </a:lnTo>
                <a:lnTo>
                  <a:pt x="0" y="63"/>
                </a:lnTo>
                <a:lnTo>
                  <a:pt x="47" y="0"/>
                </a:lnTo>
                <a:lnTo>
                  <a:pt x="63" y="16"/>
                </a:lnTo>
                <a:close/>
              </a:path>
            </a:pathLst>
          </a:custGeom>
          <a:solidFill>
            <a:srgbClr val="000000"/>
          </a:solidFill>
          <a:ln w="25400">
            <a:solidFill>
              <a:srgbClr val="000000"/>
            </a:solidFill>
            <a:prstDash val="solid"/>
            <a:round/>
            <a:headEnd/>
            <a:tailEnd/>
          </a:ln>
        </p:spPr>
        <p:txBody>
          <a:bodyPr/>
          <a:lstStyle/>
          <a:p>
            <a:endParaRPr lang="en-US"/>
          </a:p>
        </p:txBody>
      </p:sp>
      <p:sp>
        <p:nvSpPr>
          <p:cNvPr id="29743" name="Line 47"/>
          <p:cNvSpPr>
            <a:spLocks noChangeShapeType="1"/>
          </p:cNvSpPr>
          <p:nvPr/>
        </p:nvSpPr>
        <p:spPr bwMode="auto">
          <a:xfrm flipH="1">
            <a:off x="2874963" y="2265363"/>
            <a:ext cx="352425" cy="2270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4" name="Rectangle 48"/>
          <p:cNvSpPr>
            <a:spLocks noChangeArrowheads="1"/>
          </p:cNvSpPr>
          <p:nvPr/>
        </p:nvSpPr>
        <p:spPr bwMode="auto">
          <a:xfrm>
            <a:off x="1066800" y="3048000"/>
            <a:ext cx="762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45" name="Rectangle 49"/>
          <p:cNvSpPr>
            <a:spLocks noChangeArrowheads="1"/>
          </p:cNvSpPr>
          <p:nvPr/>
        </p:nvSpPr>
        <p:spPr bwMode="auto">
          <a:xfrm>
            <a:off x="1066800" y="3429000"/>
            <a:ext cx="762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Tree>
    <p:extLst>
      <p:ext uri="{BB962C8B-B14F-4D97-AF65-F5344CB8AC3E}">
        <p14:creationId xmlns:p14="http://schemas.microsoft.com/office/powerpoint/2010/main" val="6540907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sz="2400" smtClean="0"/>
              <a:t>Figure 3.4</a:t>
            </a:r>
            <a:br>
              <a:rPr lang="en-GB" altLang="en-US" sz="2400" smtClean="0"/>
            </a:br>
            <a:r>
              <a:rPr lang="en-GB" altLang="en-US" sz="2400" smtClean="0"/>
              <a:t>Protocol layers in the ISO Open Systems Interconnection (OSI) model</a:t>
            </a: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077200" cy="383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6280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sz="2800" smtClean="0"/>
              <a:t>Figure 3.3</a:t>
            </a:r>
            <a:br>
              <a:rPr lang="en-GB" altLang="en-US" sz="2800" smtClean="0"/>
            </a:br>
            <a:r>
              <a:rPr lang="en-GB" altLang="en-US" sz="2800" smtClean="0"/>
              <a:t>Encapsulation as it is applied in layered protocols</a:t>
            </a: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8213"/>
            <a:ext cx="8153400" cy="2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06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a:t>Copyright 2008 Clark Elliott</a:t>
            </a:r>
          </a:p>
        </p:txBody>
      </p:sp>
      <p:sp>
        <p:nvSpPr>
          <p:cNvPr id="64515" name="Rectangle 2"/>
          <p:cNvSpPr>
            <a:spLocks noGrp="1" noChangeArrowheads="1"/>
          </p:cNvSpPr>
          <p:nvPr>
            <p:ph type="title" idx="4294967295"/>
          </p:nvPr>
        </p:nvSpPr>
        <p:spPr/>
        <p:txBody>
          <a:bodyPr/>
          <a:lstStyle/>
          <a:p>
            <a:pPr eaLnBrk="1" hangingPunct="1"/>
            <a:r>
              <a:rPr lang="en-US" sz="3600" dirty="0" smtClean="0">
                <a:solidFill>
                  <a:schemeClr val="tx1"/>
                </a:solidFill>
              </a:rPr>
              <a:t>Network Address Translation</a:t>
            </a:r>
          </a:p>
        </p:txBody>
      </p:sp>
      <p:sp>
        <p:nvSpPr>
          <p:cNvPr id="64516" name="Rectangle 3"/>
          <p:cNvSpPr>
            <a:spLocks noGrp="1" noChangeArrowheads="1"/>
          </p:cNvSpPr>
          <p:nvPr>
            <p:ph type="body" idx="4294967295"/>
          </p:nvPr>
        </p:nvSpPr>
        <p:spPr/>
        <p:txBody>
          <a:bodyPr/>
          <a:lstStyle/>
          <a:p>
            <a:pPr eaLnBrk="1" hangingPunct="1"/>
            <a:r>
              <a:rPr lang="en-US" dirty="0" smtClean="0"/>
              <a:t>Used in millions (?) of homes / offices</a:t>
            </a:r>
          </a:p>
          <a:p>
            <a:pPr eaLnBrk="1" hangingPunct="1"/>
            <a:r>
              <a:rPr lang="en-US" dirty="0" smtClean="0"/>
              <a:t>192.168.x.x is reserved for “home” domains, these are fake IP address primarily for internal IP hosts that operate as clients to internet.</a:t>
            </a:r>
          </a:p>
          <a:p>
            <a:pPr eaLnBrk="1" hangingPunct="1"/>
            <a:endParaRPr lang="en-US" dirty="0" smtClean="0"/>
          </a:p>
        </p:txBody>
      </p:sp>
    </p:spTree>
    <p:extLst>
      <p:ext uri="{BB962C8B-B14F-4D97-AF65-F5344CB8AC3E}">
        <p14:creationId xmlns:p14="http://schemas.microsoft.com/office/powerpoint/2010/main" val="13336686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sz="2800" smtClean="0"/>
              <a:t>Figure 3.13</a:t>
            </a:r>
            <a:br>
              <a:rPr lang="en-GB" altLang="en-US" sz="2800" smtClean="0"/>
            </a:br>
            <a:r>
              <a:rPr lang="en-GB" altLang="en-US" sz="2800" smtClean="0"/>
              <a:t>Encapsulation in a message transmitted via TCP over an Ethernet</a:t>
            </a:r>
          </a:p>
        </p:txBody>
      </p:sp>
      <p:grpSp>
        <p:nvGrpSpPr>
          <p:cNvPr id="32771" name="Group 3"/>
          <p:cNvGrpSpPr>
            <a:grpSpLocks/>
          </p:cNvGrpSpPr>
          <p:nvPr/>
        </p:nvGrpSpPr>
        <p:grpSpPr bwMode="auto">
          <a:xfrm>
            <a:off x="711200" y="2114550"/>
            <a:ext cx="7848600" cy="2833688"/>
            <a:chOff x="448" y="1332"/>
            <a:chExt cx="4944" cy="1785"/>
          </a:xfrm>
        </p:grpSpPr>
        <p:sp>
          <p:nvSpPr>
            <p:cNvPr id="32772" name="Rectangle 4"/>
            <p:cNvSpPr>
              <a:spLocks noChangeArrowheads="1"/>
            </p:cNvSpPr>
            <p:nvPr/>
          </p:nvSpPr>
          <p:spPr bwMode="auto">
            <a:xfrm>
              <a:off x="3797" y="1332"/>
              <a:ext cx="1563" cy="17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3" name="Rectangle 5"/>
            <p:cNvSpPr>
              <a:spLocks noChangeArrowheads="1"/>
            </p:cNvSpPr>
            <p:nvPr/>
          </p:nvSpPr>
          <p:spPr bwMode="auto">
            <a:xfrm>
              <a:off x="3797" y="1332"/>
              <a:ext cx="1579" cy="191"/>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4" name="Rectangle 6"/>
            <p:cNvSpPr>
              <a:spLocks noChangeArrowheads="1"/>
            </p:cNvSpPr>
            <p:nvPr/>
          </p:nvSpPr>
          <p:spPr bwMode="auto">
            <a:xfrm>
              <a:off x="3995" y="1387"/>
              <a:ext cx="11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Application message</a:t>
              </a:r>
              <a:endParaRPr lang="en-GB" altLang="en-US" sz="2400">
                <a:latin typeface="Times" pitchFamily="18" charset="0"/>
              </a:endParaRPr>
            </a:p>
          </p:txBody>
        </p:sp>
        <p:sp>
          <p:nvSpPr>
            <p:cNvPr id="32775" name="Rectangle 7"/>
            <p:cNvSpPr>
              <a:spLocks noChangeArrowheads="1"/>
            </p:cNvSpPr>
            <p:nvPr/>
          </p:nvSpPr>
          <p:spPr bwMode="auto">
            <a:xfrm>
              <a:off x="3797" y="1730"/>
              <a:ext cx="1579" cy="192"/>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6" name="Rectangle 8"/>
            <p:cNvSpPr>
              <a:spLocks noChangeArrowheads="1"/>
            </p:cNvSpPr>
            <p:nvPr/>
          </p:nvSpPr>
          <p:spPr bwMode="auto">
            <a:xfrm>
              <a:off x="2553" y="1730"/>
              <a:ext cx="1244" cy="17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7" name="Rectangle 9"/>
            <p:cNvSpPr>
              <a:spLocks noChangeArrowheads="1"/>
            </p:cNvSpPr>
            <p:nvPr/>
          </p:nvSpPr>
          <p:spPr bwMode="auto">
            <a:xfrm>
              <a:off x="2553" y="1730"/>
              <a:ext cx="1260" cy="192"/>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8" name="Rectangle 10"/>
            <p:cNvSpPr>
              <a:spLocks noChangeArrowheads="1"/>
            </p:cNvSpPr>
            <p:nvPr/>
          </p:nvSpPr>
          <p:spPr bwMode="auto">
            <a:xfrm>
              <a:off x="2627" y="1769"/>
              <a:ext cx="6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TCP header</a:t>
              </a:r>
              <a:endParaRPr lang="en-GB" altLang="en-US" sz="2400">
                <a:latin typeface="Times" pitchFamily="18" charset="0"/>
              </a:endParaRPr>
            </a:p>
          </p:txBody>
        </p:sp>
        <p:sp>
          <p:nvSpPr>
            <p:cNvPr id="32779" name="Freeform 11"/>
            <p:cNvSpPr>
              <a:spLocks/>
            </p:cNvSpPr>
            <p:nvPr/>
          </p:nvSpPr>
          <p:spPr bwMode="auto">
            <a:xfrm>
              <a:off x="3765" y="1651"/>
              <a:ext cx="64" cy="63"/>
            </a:xfrm>
            <a:custGeom>
              <a:avLst/>
              <a:gdLst>
                <a:gd name="T0" fmla="*/ 32 w 64"/>
                <a:gd name="T1" fmla="*/ 0 h 63"/>
                <a:gd name="T2" fmla="*/ 64 w 64"/>
                <a:gd name="T3" fmla="*/ 0 h 63"/>
                <a:gd name="T4" fmla="*/ 32 w 64"/>
                <a:gd name="T5" fmla="*/ 63 h 63"/>
                <a:gd name="T6" fmla="*/ 0 w 64"/>
                <a:gd name="T7" fmla="*/ 0 h 63"/>
                <a:gd name="T8" fmla="*/ 32 w 6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3">
                  <a:moveTo>
                    <a:pt x="32" y="0"/>
                  </a:moveTo>
                  <a:lnTo>
                    <a:pt x="64" y="0"/>
                  </a:lnTo>
                  <a:lnTo>
                    <a:pt x="32" y="63"/>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780" name="Line 12"/>
            <p:cNvSpPr>
              <a:spLocks noChangeShapeType="1"/>
            </p:cNvSpPr>
            <p:nvPr/>
          </p:nvSpPr>
          <p:spPr bwMode="auto">
            <a:xfrm>
              <a:off x="3797" y="152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Line 13"/>
            <p:cNvSpPr>
              <a:spLocks noChangeShapeType="1"/>
            </p:cNvSpPr>
            <p:nvPr/>
          </p:nvSpPr>
          <p:spPr bwMode="auto">
            <a:xfrm>
              <a:off x="3797" y="1571"/>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4"/>
            <p:cNvSpPr>
              <a:spLocks noChangeShapeType="1"/>
            </p:cNvSpPr>
            <p:nvPr/>
          </p:nvSpPr>
          <p:spPr bwMode="auto">
            <a:xfrm>
              <a:off x="3797" y="1635"/>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Freeform 15"/>
            <p:cNvSpPr>
              <a:spLocks/>
            </p:cNvSpPr>
            <p:nvPr/>
          </p:nvSpPr>
          <p:spPr bwMode="auto">
            <a:xfrm>
              <a:off x="5328" y="1651"/>
              <a:ext cx="64" cy="63"/>
            </a:xfrm>
            <a:custGeom>
              <a:avLst/>
              <a:gdLst>
                <a:gd name="T0" fmla="*/ 32 w 64"/>
                <a:gd name="T1" fmla="*/ 0 h 63"/>
                <a:gd name="T2" fmla="*/ 64 w 64"/>
                <a:gd name="T3" fmla="*/ 0 h 63"/>
                <a:gd name="T4" fmla="*/ 32 w 64"/>
                <a:gd name="T5" fmla="*/ 63 h 63"/>
                <a:gd name="T6" fmla="*/ 0 w 64"/>
                <a:gd name="T7" fmla="*/ 0 h 63"/>
                <a:gd name="T8" fmla="*/ 32 w 6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3">
                  <a:moveTo>
                    <a:pt x="32" y="0"/>
                  </a:moveTo>
                  <a:lnTo>
                    <a:pt x="64" y="0"/>
                  </a:lnTo>
                  <a:lnTo>
                    <a:pt x="32" y="63"/>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784" name="Line 16"/>
            <p:cNvSpPr>
              <a:spLocks noChangeShapeType="1"/>
            </p:cNvSpPr>
            <p:nvPr/>
          </p:nvSpPr>
          <p:spPr bwMode="auto">
            <a:xfrm>
              <a:off x="5360" y="152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7"/>
            <p:cNvSpPr>
              <a:spLocks noChangeShapeType="1"/>
            </p:cNvSpPr>
            <p:nvPr/>
          </p:nvSpPr>
          <p:spPr bwMode="auto">
            <a:xfrm>
              <a:off x="5360" y="1571"/>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18"/>
            <p:cNvSpPr>
              <a:spLocks noChangeShapeType="1"/>
            </p:cNvSpPr>
            <p:nvPr/>
          </p:nvSpPr>
          <p:spPr bwMode="auto">
            <a:xfrm>
              <a:off x="5360" y="1635"/>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Rectangle 19"/>
            <p:cNvSpPr>
              <a:spLocks noChangeArrowheads="1"/>
            </p:cNvSpPr>
            <p:nvPr/>
          </p:nvSpPr>
          <p:spPr bwMode="auto">
            <a:xfrm>
              <a:off x="2553" y="2113"/>
              <a:ext cx="2823" cy="191"/>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88" name="Freeform 20"/>
            <p:cNvSpPr>
              <a:spLocks/>
            </p:cNvSpPr>
            <p:nvPr/>
          </p:nvSpPr>
          <p:spPr bwMode="auto">
            <a:xfrm>
              <a:off x="2521" y="2033"/>
              <a:ext cx="64" cy="64"/>
            </a:xfrm>
            <a:custGeom>
              <a:avLst/>
              <a:gdLst>
                <a:gd name="T0" fmla="*/ 32 w 64"/>
                <a:gd name="T1" fmla="*/ 0 h 64"/>
                <a:gd name="T2" fmla="*/ 64 w 64"/>
                <a:gd name="T3" fmla="*/ 0 h 64"/>
                <a:gd name="T4" fmla="*/ 32 w 64"/>
                <a:gd name="T5" fmla="*/ 64 h 64"/>
                <a:gd name="T6" fmla="*/ 0 w 64"/>
                <a:gd name="T7" fmla="*/ 0 h 64"/>
                <a:gd name="T8" fmla="*/ 32 w 6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32" y="0"/>
                  </a:moveTo>
                  <a:lnTo>
                    <a:pt x="64" y="0"/>
                  </a:lnTo>
                  <a:lnTo>
                    <a:pt x="32" y="64"/>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789" name="Line 21"/>
            <p:cNvSpPr>
              <a:spLocks noChangeShapeType="1"/>
            </p:cNvSpPr>
            <p:nvPr/>
          </p:nvSpPr>
          <p:spPr bwMode="auto">
            <a:xfrm>
              <a:off x="2553" y="190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22"/>
            <p:cNvSpPr>
              <a:spLocks noChangeShapeType="1"/>
            </p:cNvSpPr>
            <p:nvPr/>
          </p:nvSpPr>
          <p:spPr bwMode="auto">
            <a:xfrm>
              <a:off x="2553" y="1953"/>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Line 23"/>
            <p:cNvSpPr>
              <a:spLocks noChangeShapeType="1"/>
            </p:cNvSpPr>
            <p:nvPr/>
          </p:nvSpPr>
          <p:spPr bwMode="auto">
            <a:xfrm>
              <a:off x="2553" y="2017"/>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Freeform 24"/>
            <p:cNvSpPr>
              <a:spLocks/>
            </p:cNvSpPr>
            <p:nvPr/>
          </p:nvSpPr>
          <p:spPr bwMode="auto">
            <a:xfrm>
              <a:off x="5328" y="2049"/>
              <a:ext cx="64" cy="64"/>
            </a:xfrm>
            <a:custGeom>
              <a:avLst/>
              <a:gdLst>
                <a:gd name="T0" fmla="*/ 32 w 64"/>
                <a:gd name="T1" fmla="*/ 0 h 64"/>
                <a:gd name="T2" fmla="*/ 64 w 64"/>
                <a:gd name="T3" fmla="*/ 0 h 64"/>
                <a:gd name="T4" fmla="*/ 32 w 64"/>
                <a:gd name="T5" fmla="*/ 64 h 64"/>
                <a:gd name="T6" fmla="*/ 0 w 64"/>
                <a:gd name="T7" fmla="*/ 0 h 64"/>
                <a:gd name="T8" fmla="*/ 32 w 6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32" y="0"/>
                  </a:moveTo>
                  <a:lnTo>
                    <a:pt x="64" y="0"/>
                  </a:lnTo>
                  <a:lnTo>
                    <a:pt x="32" y="64"/>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793" name="Line 25"/>
            <p:cNvSpPr>
              <a:spLocks noChangeShapeType="1"/>
            </p:cNvSpPr>
            <p:nvPr/>
          </p:nvSpPr>
          <p:spPr bwMode="auto">
            <a:xfrm>
              <a:off x="5360" y="192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Line 26"/>
            <p:cNvSpPr>
              <a:spLocks noChangeShapeType="1"/>
            </p:cNvSpPr>
            <p:nvPr/>
          </p:nvSpPr>
          <p:spPr bwMode="auto">
            <a:xfrm>
              <a:off x="5360" y="1969"/>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5" name="Line 27"/>
            <p:cNvSpPr>
              <a:spLocks noChangeShapeType="1"/>
            </p:cNvSpPr>
            <p:nvPr/>
          </p:nvSpPr>
          <p:spPr bwMode="auto">
            <a:xfrm>
              <a:off x="5360" y="203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6" name="Rectangle 28"/>
            <p:cNvSpPr>
              <a:spLocks noChangeArrowheads="1"/>
            </p:cNvSpPr>
            <p:nvPr/>
          </p:nvSpPr>
          <p:spPr bwMode="auto">
            <a:xfrm>
              <a:off x="1580" y="2113"/>
              <a:ext cx="973" cy="17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97" name="Rectangle 29"/>
            <p:cNvSpPr>
              <a:spLocks noChangeArrowheads="1"/>
            </p:cNvSpPr>
            <p:nvPr/>
          </p:nvSpPr>
          <p:spPr bwMode="auto">
            <a:xfrm>
              <a:off x="1580" y="2113"/>
              <a:ext cx="989" cy="191"/>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98" name="Rectangle 30"/>
            <p:cNvSpPr>
              <a:spLocks noChangeArrowheads="1"/>
            </p:cNvSpPr>
            <p:nvPr/>
          </p:nvSpPr>
          <p:spPr bwMode="auto">
            <a:xfrm>
              <a:off x="1636" y="2168"/>
              <a:ext cx="5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IP header</a:t>
              </a:r>
              <a:endParaRPr lang="en-GB" altLang="en-US" sz="2400">
                <a:latin typeface="Times" pitchFamily="18" charset="0"/>
              </a:endParaRPr>
            </a:p>
          </p:txBody>
        </p:sp>
        <p:sp>
          <p:nvSpPr>
            <p:cNvPr id="32799" name="Rectangle 31"/>
            <p:cNvSpPr>
              <a:spLocks noChangeArrowheads="1"/>
            </p:cNvSpPr>
            <p:nvPr/>
          </p:nvSpPr>
          <p:spPr bwMode="auto">
            <a:xfrm>
              <a:off x="1596" y="2527"/>
              <a:ext cx="3780" cy="192"/>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00" name="Freeform 32"/>
            <p:cNvSpPr>
              <a:spLocks/>
            </p:cNvSpPr>
            <p:nvPr/>
          </p:nvSpPr>
          <p:spPr bwMode="auto">
            <a:xfrm>
              <a:off x="5328" y="2432"/>
              <a:ext cx="64" cy="63"/>
            </a:xfrm>
            <a:custGeom>
              <a:avLst/>
              <a:gdLst>
                <a:gd name="T0" fmla="*/ 32 w 64"/>
                <a:gd name="T1" fmla="*/ 0 h 63"/>
                <a:gd name="T2" fmla="*/ 64 w 64"/>
                <a:gd name="T3" fmla="*/ 0 h 63"/>
                <a:gd name="T4" fmla="*/ 32 w 64"/>
                <a:gd name="T5" fmla="*/ 63 h 63"/>
                <a:gd name="T6" fmla="*/ 0 w 64"/>
                <a:gd name="T7" fmla="*/ 0 h 63"/>
                <a:gd name="T8" fmla="*/ 32 w 6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3">
                  <a:moveTo>
                    <a:pt x="32" y="0"/>
                  </a:moveTo>
                  <a:lnTo>
                    <a:pt x="64" y="0"/>
                  </a:lnTo>
                  <a:lnTo>
                    <a:pt x="32" y="63"/>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801" name="Line 33"/>
            <p:cNvSpPr>
              <a:spLocks noChangeShapeType="1"/>
            </p:cNvSpPr>
            <p:nvPr/>
          </p:nvSpPr>
          <p:spPr bwMode="auto">
            <a:xfrm>
              <a:off x="5360" y="2304"/>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2" name="Line 34"/>
            <p:cNvSpPr>
              <a:spLocks noChangeShapeType="1"/>
            </p:cNvSpPr>
            <p:nvPr/>
          </p:nvSpPr>
          <p:spPr bwMode="auto">
            <a:xfrm>
              <a:off x="5360" y="2352"/>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3" name="Line 35"/>
            <p:cNvSpPr>
              <a:spLocks noChangeShapeType="1"/>
            </p:cNvSpPr>
            <p:nvPr/>
          </p:nvSpPr>
          <p:spPr bwMode="auto">
            <a:xfrm>
              <a:off x="5360" y="241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4" name="Rectangle 36"/>
            <p:cNvSpPr>
              <a:spLocks noChangeArrowheads="1"/>
            </p:cNvSpPr>
            <p:nvPr/>
          </p:nvSpPr>
          <p:spPr bwMode="auto">
            <a:xfrm>
              <a:off x="480" y="2527"/>
              <a:ext cx="1116" cy="17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05" name="Rectangle 37"/>
            <p:cNvSpPr>
              <a:spLocks noChangeArrowheads="1"/>
            </p:cNvSpPr>
            <p:nvPr/>
          </p:nvSpPr>
          <p:spPr bwMode="auto">
            <a:xfrm>
              <a:off x="480" y="2527"/>
              <a:ext cx="1132" cy="192"/>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06" name="Rectangle 38"/>
            <p:cNvSpPr>
              <a:spLocks noChangeArrowheads="1"/>
            </p:cNvSpPr>
            <p:nvPr/>
          </p:nvSpPr>
          <p:spPr bwMode="auto">
            <a:xfrm>
              <a:off x="511" y="2566"/>
              <a:ext cx="91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Ethernet header</a:t>
              </a:r>
              <a:endParaRPr lang="en-GB" altLang="en-US" sz="2400">
                <a:latin typeface="Times" pitchFamily="18" charset="0"/>
              </a:endParaRPr>
            </a:p>
          </p:txBody>
        </p:sp>
        <p:sp>
          <p:nvSpPr>
            <p:cNvPr id="32807" name="Freeform 39"/>
            <p:cNvSpPr>
              <a:spLocks/>
            </p:cNvSpPr>
            <p:nvPr/>
          </p:nvSpPr>
          <p:spPr bwMode="auto">
            <a:xfrm>
              <a:off x="1564" y="2432"/>
              <a:ext cx="64" cy="63"/>
            </a:xfrm>
            <a:custGeom>
              <a:avLst/>
              <a:gdLst>
                <a:gd name="T0" fmla="*/ 32 w 64"/>
                <a:gd name="T1" fmla="*/ 0 h 63"/>
                <a:gd name="T2" fmla="*/ 64 w 64"/>
                <a:gd name="T3" fmla="*/ 0 h 63"/>
                <a:gd name="T4" fmla="*/ 32 w 64"/>
                <a:gd name="T5" fmla="*/ 63 h 63"/>
                <a:gd name="T6" fmla="*/ 0 w 64"/>
                <a:gd name="T7" fmla="*/ 0 h 63"/>
                <a:gd name="T8" fmla="*/ 32 w 6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3">
                  <a:moveTo>
                    <a:pt x="32" y="0"/>
                  </a:moveTo>
                  <a:lnTo>
                    <a:pt x="64" y="0"/>
                  </a:lnTo>
                  <a:lnTo>
                    <a:pt x="32" y="63"/>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808" name="Line 40"/>
            <p:cNvSpPr>
              <a:spLocks noChangeShapeType="1"/>
            </p:cNvSpPr>
            <p:nvPr/>
          </p:nvSpPr>
          <p:spPr bwMode="auto">
            <a:xfrm>
              <a:off x="1596" y="2304"/>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9" name="Line 41"/>
            <p:cNvSpPr>
              <a:spLocks noChangeShapeType="1"/>
            </p:cNvSpPr>
            <p:nvPr/>
          </p:nvSpPr>
          <p:spPr bwMode="auto">
            <a:xfrm>
              <a:off x="1596" y="2352"/>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0" name="Line 42"/>
            <p:cNvSpPr>
              <a:spLocks noChangeShapeType="1"/>
            </p:cNvSpPr>
            <p:nvPr/>
          </p:nvSpPr>
          <p:spPr bwMode="auto">
            <a:xfrm>
              <a:off x="1596" y="241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1" name="Freeform 43"/>
            <p:cNvSpPr>
              <a:spLocks/>
            </p:cNvSpPr>
            <p:nvPr/>
          </p:nvSpPr>
          <p:spPr bwMode="auto">
            <a:xfrm>
              <a:off x="5328" y="2830"/>
              <a:ext cx="64" cy="64"/>
            </a:xfrm>
            <a:custGeom>
              <a:avLst/>
              <a:gdLst>
                <a:gd name="T0" fmla="*/ 32 w 64"/>
                <a:gd name="T1" fmla="*/ 0 h 64"/>
                <a:gd name="T2" fmla="*/ 64 w 64"/>
                <a:gd name="T3" fmla="*/ 0 h 64"/>
                <a:gd name="T4" fmla="*/ 32 w 64"/>
                <a:gd name="T5" fmla="*/ 64 h 64"/>
                <a:gd name="T6" fmla="*/ 0 w 64"/>
                <a:gd name="T7" fmla="*/ 0 h 64"/>
                <a:gd name="T8" fmla="*/ 32 w 6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32" y="0"/>
                  </a:moveTo>
                  <a:lnTo>
                    <a:pt x="64" y="0"/>
                  </a:lnTo>
                  <a:lnTo>
                    <a:pt x="32" y="64"/>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812" name="Line 44"/>
            <p:cNvSpPr>
              <a:spLocks noChangeShapeType="1"/>
            </p:cNvSpPr>
            <p:nvPr/>
          </p:nvSpPr>
          <p:spPr bwMode="auto">
            <a:xfrm>
              <a:off x="5360" y="2703"/>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3" name="Line 45"/>
            <p:cNvSpPr>
              <a:spLocks noChangeShapeType="1"/>
            </p:cNvSpPr>
            <p:nvPr/>
          </p:nvSpPr>
          <p:spPr bwMode="auto">
            <a:xfrm>
              <a:off x="5360" y="276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4" name="Line 46"/>
            <p:cNvSpPr>
              <a:spLocks noChangeShapeType="1"/>
            </p:cNvSpPr>
            <p:nvPr/>
          </p:nvSpPr>
          <p:spPr bwMode="auto">
            <a:xfrm>
              <a:off x="5360" y="2814"/>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5" name="Rectangle 47"/>
            <p:cNvSpPr>
              <a:spLocks noChangeArrowheads="1"/>
            </p:cNvSpPr>
            <p:nvPr/>
          </p:nvSpPr>
          <p:spPr bwMode="auto">
            <a:xfrm>
              <a:off x="480" y="2910"/>
              <a:ext cx="4896" cy="207"/>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16" name="Freeform 48"/>
            <p:cNvSpPr>
              <a:spLocks/>
            </p:cNvSpPr>
            <p:nvPr/>
          </p:nvSpPr>
          <p:spPr bwMode="auto">
            <a:xfrm>
              <a:off x="448" y="2830"/>
              <a:ext cx="64" cy="64"/>
            </a:xfrm>
            <a:custGeom>
              <a:avLst/>
              <a:gdLst>
                <a:gd name="T0" fmla="*/ 32 w 64"/>
                <a:gd name="T1" fmla="*/ 0 h 64"/>
                <a:gd name="T2" fmla="*/ 64 w 64"/>
                <a:gd name="T3" fmla="*/ 0 h 64"/>
                <a:gd name="T4" fmla="*/ 32 w 64"/>
                <a:gd name="T5" fmla="*/ 64 h 64"/>
                <a:gd name="T6" fmla="*/ 0 w 64"/>
                <a:gd name="T7" fmla="*/ 0 h 64"/>
                <a:gd name="T8" fmla="*/ 32 w 6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32" y="0"/>
                  </a:moveTo>
                  <a:lnTo>
                    <a:pt x="64" y="0"/>
                  </a:lnTo>
                  <a:lnTo>
                    <a:pt x="32" y="64"/>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817" name="Line 49"/>
            <p:cNvSpPr>
              <a:spLocks noChangeShapeType="1"/>
            </p:cNvSpPr>
            <p:nvPr/>
          </p:nvSpPr>
          <p:spPr bwMode="auto">
            <a:xfrm>
              <a:off x="480" y="2703"/>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8" name="Line 50"/>
            <p:cNvSpPr>
              <a:spLocks noChangeShapeType="1"/>
            </p:cNvSpPr>
            <p:nvPr/>
          </p:nvSpPr>
          <p:spPr bwMode="auto">
            <a:xfrm>
              <a:off x="480" y="276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9" name="Line 51"/>
            <p:cNvSpPr>
              <a:spLocks noChangeShapeType="1"/>
            </p:cNvSpPr>
            <p:nvPr/>
          </p:nvSpPr>
          <p:spPr bwMode="auto">
            <a:xfrm>
              <a:off x="480" y="2814"/>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0" name="Rectangle 52"/>
            <p:cNvSpPr>
              <a:spLocks noChangeArrowheads="1"/>
            </p:cNvSpPr>
            <p:nvPr/>
          </p:nvSpPr>
          <p:spPr bwMode="auto">
            <a:xfrm>
              <a:off x="2372" y="2949"/>
              <a:ext cx="8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Ethernet frame</a:t>
              </a:r>
              <a:endParaRPr lang="en-GB" altLang="en-US" sz="2400">
                <a:latin typeface="Times" pitchFamily="18" charset="0"/>
              </a:endParaRPr>
            </a:p>
          </p:txBody>
        </p:sp>
        <p:sp>
          <p:nvSpPr>
            <p:cNvPr id="32821" name="Rectangle 53"/>
            <p:cNvSpPr>
              <a:spLocks noChangeArrowheads="1"/>
            </p:cNvSpPr>
            <p:nvPr/>
          </p:nvSpPr>
          <p:spPr bwMode="auto">
            <a:xfrm>
              <a:off x="3509" y="1753"/>
              <a:ext cx="1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port</a:t>
              </a:r>
              <a:endParaRPr lang="en-GB" altLang="en-US" sz="1400">
                <a:latin typeface="Times" pitchFamily="18" charset="0"/>
              </a:endParaRPr>
            </a:p>
          </p:txBody>
        </p:sp>
        <p:sp>
          <p:nvSpPr>
            <p:cNvPr id="32822" name="Rectangle 54"/>
            <p:cNvSpPr>
              <a:spLocks noChangeArrowheads="1"/>
            </p:cNvSpPr>
            <p:nvPr/>
          </p:nvSpPr>
          <p:spPr bwMode="auto">
            <a:xfrm>
              <a:off x="3478" y="1746"/>
              <a:ext cx="255" cy="16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23" name="Rectangle 55"/>
            <p:cNvSpPr>
              <a:spLocks noChangeArrowheads="1"/>
            </p:cNvSpPr>
            <p:nvPr/>
          </p:nvSpPr>
          <p:spPr bwMode="auto">
            <a:xfrm>
              <a:off x="2263" y="2152"/>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TCP</a:t>
              </a:r>
              <a:endParaRPr lang="en-GB" altLang="en-US" sz="1400">
                <a:latin typeface="Times" pitchFamily="18" charset="0"/>
              </a:endParaRPr>
            </a:p>
          </p:txBody>
        </p:sp>
        <p:sp>
          <p:nvSpPr>
            <p:cNvPr id="32824" name="Rectangle 56"/>
            <p:cNvSpPr>
              <a:spLocks noChangeArrowheads="1"/>
            </p:cNvSpPr>
            <p:nvPr/>
          </p:nvSpPr>
          <p:spPr bwMode="auto">
            <a:xfrm>
              <a:off x="2234" y="2145"/>
              <a:ext cx="271" cy="14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25" name="Rectangle 57"/>
            <p:cNvSpPr>
              <a:spLocks noChangeArrowheads="1"/>
            </p:cNvSpPr>
            <p:nvPr/>
          </p:nvSpPr>
          <p:spPr bwMode="auto">
            <a:xfrm>
              <a:off x="1468" y="2566"/>
              <a:ext cx="1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IP</a:t>
              </a:r>
              <a:endParaRPr lang="en-GB" altLang="en-US" sz="2400">
                <a:latin typeface="Times" pitchFamily="18" charset="0"/>
              </a:endParaRPr>
            </a:p>
          </p:txBody>
        </p:sp>
        <p:sp>
          <p:nvSpPr>
            <p:cNvPr id="32826" name="Rectangle 58"/>
            <p:cNvSpPr>
              <a:spLocks noChangeArrowheads="1"/>
            </p:cNvSpPr>
            <p:nvPr/>
          </p:nvSpPr>
          <p:spPr bwMode="auto">
            <a:xfrm>
              <a:off x="1421" y="2543"/>
              <a:ext cx="159" cy="16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Tree>
    <p:extLst>
      <p:ext uri="{BB962C8B-B14F-4D97-AF65-F5344CB8AC3E}">
        <p14:creationId xmlns:p14="http://schemas.microsoft.com/office/powerpoint/2010/main" val="3405098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ltLang="en-US" sz="2800" smtClean="0"/>
              <a:t>Figure 3.14</a:t>
            </a:r>
            <a:br>
              <a:rPr lang="en-GB" altLang="en-US" sz="2800" smtClean="0"/>
            </a:br>
            <a:r>
              <a:rPr lang="en-GB" altLang="en-US" sz="2800" smtClean="0"/>
              <a:t>The programmer's conceptual view of a TCP/IP Internet</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79248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695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nchor="b"/>
          <a:lstStyle/>
          <a:p>
            <a:r>
              <a:rPr lang="en-US" altLang="en-US" smtClean="0"/>
              <a:t>IANA Port Assignments</a:t>
            </a:r>
          </a:p>
        </p:txBody>
      </p:sp>
      <p:sp>
        <p:nvSpPr>
          <p:cNvPr id="39939" name="Date Placeholder 2"/>
          <p:cNvSpPr txBox="1">
            <a:spLocks noGrp="1"/>
          </p:cNvSpPr>
          <p:nvPr/>
        </p:nvSpPr>
        <p:spPr bwMode="auto">
          <a:xfrm>
            <a:off x="5791200" y="6405563"/>
            <a:ext cx="3044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1400">
                <a:solidFill>
                  <a:srgbClr val="FFFFFF"/>
                </a:solidFill>
                <a:cs typeface="Arial" charset="0"/>
              </a:rPr>
              <a:t>April 30, 2008</a:t>
            </a:r>
          </a:p>
        </p:txBody>
      </p:sp>
      <p:sp>
        <p:nvSpPr>
          <p:cNvPr id="39940" name="Footer Placeholder 3"/>
          <p:cNvSpPr txBox="1">
            <a:spLocks noGrp="1"/>
          </p:cNvSpPr>
          <p:nvPr/>
        </p:nvSpPr>
        <p:spPr bwMode="auto">
          <a:xfrm>
            <a:off x="304800" y="6410325"/>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solidFill>
                  <a:srgbClr val="FFFFFF"/>
                </a:solidFill>
                <a:cs typeface="Arial" charset="0"/>
              </a:rPr>
              <a:t>Copyright Mark Goetsch </a:t>
            </a:r>
          </a:p>
        </p:txBody>
      </p:sp>
      <p:sp>
        <p:nvSpPr>
          <p:cNvPr id="5" name="Slide Number Placeholder 4"/>
          <p:cNvSpPr txBox="1">
            <a:spLocks noGrp="1"/>
          </p:cNvSpPr>
          <p:nvPr/>
        </p:nvSpPr>
        <p:spPr>
          <a:xfrm>
            <a:off x="4343400" y="1036638"/>
            <a:ext cx="457200" cy="441325"/>
          </a:xfrm>
          <a:prstGeom prst="rect">
            <a:avLst/>
          </a:prstGeom>
          <a:noFill/>
        </p:spPr>
        <p:txBody>
          <a:bodyPr lIns="45720" rIns="45720" anchor="ctr">
            <a:normAutofit/>
          </a:bodyPr>
          <a:lstStyle/>
          <a:p>
            <a:pPr algn="ctr">
              <a:defRPr/>
            </a:pPr>
            <a:fld id="{6E4F6F12-D491-4105-9522-BD9D4FEA7C81}" type="slidenum">
              <a:rPr lang="en-US" sz="1600">
                <a:solidFill>
                  <a:schemeClr val="accent3">
                    <a:shade val="75000"/>
                  </a:schemeClr>
                </a:solidFill>
                <a:cs typeface="Arial" charset="0"/>
              </a:rPr>
              <a:pPr algn="ctr">
                <a:defRPr/>
              </a:pPr>
              <a:t>82</a:t>
            </a:fld>
            <a:endParaRPr lang="en-US" sz="1600">
              <a:solidFill>
                <a:schemeClr val="accent3">
                  <a:shade val="75000"/>
                </a:schemeClr>
              </a:solidFill>
              <a:cs typeface="Arial" charset="0"/>
            </a:endParaRPr>
          </a:p>
        </p:txBody>
      </p:sp>
      <p:sp>
        <p:nvSpPr>
          <p:cNvPr id="39942" name="Rectangle 5"/>
          <p:cNvSpPr>
            <a:spLocks noChangeArrowheads="1"/>
          </p:cNvSpPr>
          <p:nvPr/>
        </p:nvSpPr>
        <p:spPr bwMode="auto">
          <a:xfrm>
            <a:off x="1828800" y="6019800"/>
            <a:ext cx="571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Updated this month http://www.iana.org/assignments/port-numbers</a:t>
            </a:r>
          </a:p>
        </p:txBody>
      </p:sp>
      <p:graphicFrame>
        <p:nvGraphicFramePr>
          <p:cNvPr id="8" name="Table 7"/>
          <p:cNvGraphicFramePr>
            <a:graphicFrameLocks noGrp="1"/>
          </p:cNvGraphicFramePr>
          <p:nvPr/>
        </p:nvGraphicFramePr>
        <p:xfrm>
          <a:off x="2133600" y="1752600"/>
          <a:ext cx="6096000" cy="4251752"/>
        </p:xfrm>
        <a:graphic>
          <a:graphicData uri="http://schemas.openxmlformats.org/drawingml/2006/table">
            <a:tbl>
              <a:tblPr/>
              <a:tblGrid>
                <a:gridCol w="990600"/>
                <a:gridCol w="2971800"/>
                <a:gridCol w="2133600"/>
              </a:tblGrid>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rgbClr val="FFFFFF"/>
                          </a:solidFill>
                          <a:effectLst/>
                          <a:latin typeface="Arial" charset="0"/>
                          <a:cs typeface="Arial" charset="0"/>
                        </a:rPr>
                        <a:t>Port #</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rgbClr val="FFFFFF"/>
                          </a:solidFill>
                          <a:effectLst/>
                          <a:latin typeface="Arial" charset="0"/>
                          <a:cs typeface="Arial" charset="0"/>
                        </a:rPr>
                        <a:t>Service</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rgbClr val="FFFFFF"/>
                          </a:solidFill>
                          <a:effectLst/>
                          <a:latin typeface="Arial" charset="0"/>
                          <a:cs typeface="Arial" charset="0"/>
                        </a:rPr>
                        <a:t>Protocol</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3141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21</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FTP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TCP/UDP/SCTP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23</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Telnet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TCP/UDP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r>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25</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SMTP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TCP/UDP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r h="73141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80</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HTTP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TCP/UDP/SCTP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r>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88</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Kerberos</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TCP/UDP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118</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SQL Server</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TCP/UDP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r>
              <a:tr h="73141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443</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HTTPS</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cs typeface="Arial" charset="0"/>
                        </a:rPr>
                        <a:t>TCP/UDP/SCTP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bl>
          </a:graphicData>
        </a:graphic>
      </p:graphicFrame>
    </p:spTree>
    <p:extLst>
      <p:ext uri="{BB962C8B-B14F-4D97-AF65-F5344CB8AC3E}">
        <p14:creationId xmlns:p14="http://schemas.microsoft.com/office/powerpoint/2010/main" val="13058308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56323" name="Rectangle 2"/>
          <p:cNvSpPr>
            <a:spLocks noGrp="1" noChangeArrowheads="1"/>
          </p:cNvSpPr>
          <p:nvPr>
            <p:ph type="title" idx="4294967295"/>
          </p:nvPr>
        </p:nvSpPr>
        <p:spPr/>
        <p:txBody>
          <a:bodyPr/>
          <a:lstStyle/>
          <a:p>
            <a:pPr eaLnBrk="1" hangingPunct="1"/>
            <a:r>
              <a:rPr lang="en-US" altLang="en-US" sz="3600" smtClean="0">
                <a:solidFill>
                  <a:srgbClr val="FF0066"/>
                </a:solidFill>
              </a:rPr>
              <a:t>Migration to IPv6</a:t>
            </a:r>
          </a:p>
        </p:txBody>
      </p:sp>
      <p:sp>
        <p:nvSpPr>
          <p:cNvPr id="56324" name="Rectangle 3"/>
          <p:cNvSpPr>
            <a:spLocks noGrp="1" noChangeArrowheads="1"/>
          </p:cNvSpPr>
          <p:nvPr>
            <p:ph type="body" idx="4294967295"/>
          </p:nvPr>
        </p:nvSpPr>
        <p:spPr/>
        <p:txBody>
          <a:bodyPr/>
          <a:lstStyle/>
          <a:p>
            <a:pPr eaLnBrk="1" hangingPunct="1"/>
            <a:r>
              <a:rPr lang="en-US" altLang="en-US" smtClean="0"/>
              <a:t>Address space has run out under IPv4</a:t>
            </a:r>
          </a:p>
          <a:p>
            <a:pPr eaLnBrk="1" hangingPunct="1"/>
            <a:r>
              <a:rPr lang="en-US" altLang="en-US" smtClean="0"/>
              <a:t>A new standard IPv6 allows for many more addresses, and also includes improvements for security, multimedia QOS, and routing efficiency.</a:t>
            </a:r>
          </a:p>
          <a:p>
            <a:pPr eaLnBrk="1" hangingPunct="1"/>
            <a:r>
              <a:rPr lang="en-US" altLang="en-US" smtClean="0"/>
              <a:t>Replaces IPv4 and is not compatible.</a:t>
            </a:r>
          </a:p>
          <a:p>
            <a:pPr eaLnBrk="1" hangingPunct="1"/>
            <a:r>
              <a:rPr lang="en-US" altLang="en-US" smtClean="0"/>
              <a:t>Tunneling allows for graceful adoption.</a:t>
            </a:r>
          </a:p>
        </p:txBody>
      </p:sp>
    </p:spTree>
    <p:extLst>
      <p:ext uri="{BB962C8B-B14F-4D97-AF65-F5344CB8AC3E}">
        <p14:creationId xmlns:p14="http://schemas.microsoft.com/office/powerpoint/2010/main" val="41324665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67587" name="Rectangle 2"/>
          <p:cNvSpPr>
            <a:spLocks noGrp="1" noChangeArrowheads="1"/>
          </p:cNvSpPr>
          <p:nvPr>
            <p:ph type="title" idx="4294967295"/>
          </p:nvPr>
        </p:nvSpPr>
        <p:spPr/>
        <p:txBody>
          <a:bodyPr/>
          <a:lstStyle/>
          <a:p>
            <a:pPr eaLnBrk="1" hangingPunct="1"/>
            <a:r>
              <a:rPr lang="en-US" altLang="en-US" sz="3600" smtClean="0">
                <a:solidFill>
                  <a:srgbClr val="FF0066"/>
                </a:solidFill>
              </a:rPr>
              <a:t>IPv6</a:t>
            </a:r>
          </a:p>
        </p:txBody>
      </p:sp>
      <p:sp>
        <p:nvSpPr>
          <p:cNvPr id="67588" name="Rectangle 3"/>
          <p:cNvSpPr>
            <a:spLocks noGrp="1" noChangeArrowheads="1"/>
          </p:cNvSpPr>
          <p:nvPr>
            <p:ph type="body" idx="4294967295"/>
          </p:nvPr>
        </p:nvSpPr>
        <p:spPr/>
        <p:txBody>
          <a:bodyPr/>
          <a:lstStyle/>
          <a:p>
            <a:pPr eaLnBrk="1" hangingPunct="1"/>
            <a:r>
              <a:rPr lang="en-US" altLang="en-US" sz="2800" smtClean="0"/>
              <a:t>128 bit addressing, or 1000 IP addresses per square meter of earth’s surface</a:t>
            </a:r>
          </a:p>
          <a:p>
            <a:pPr eaLnBrk="1" hangingPunct="1"/>
            <a:r>
              <a:rPr lang="en-US" altLang="en-US" sz="2800" smtClean="0"/>
              <a:t>Geographic and organizational semantics in addresses</a:t>
            </a:r>
          </a:p>
          <a:p>
            <a:pPr eaLnBrk="1" hangingPunct="1"/>
            <a:r>
              <a:rPr lang="en-US" altLang="en-US" sz="2800" smtClean="0"/>
              <a:t>Flow labels for QoS improvements</a:t>
            </a:r>
          </a:p>
          <a:p>
            <a:pPr eaLnBrk="1" hangingPunct="1"/>
            <a:r>
              <a:rPr lang="en-US" altLang="en-US" sz="2800" smtClean="0"/>
              <a:t>Security headers – but note that destinations are not encrypted (?), authentication for RIP</a:t>
            </a:r>
          </a:p>
          <a:p>
            <a:pPr eaLnBrk="1" hangingPunct="1"/>
            <a:r>
              <a:rPr lang="en-US" altLang="en-US" sz="2800" smtClean="0"/>
              <a:t>Slow migration, but 1 billion Devices in China and India by 2014, plus mobile IP needs.</a:t>
            </a:r>
          </a:p>
          <a:p>
            <a:pPr eaLnBrk="1" hangingPunct="1"/>
            <a:endParaRPr lang="en-US" altLang="en-US" sz="2800" smtClean="0"/>
          </a:p>
        </p:txBody>
      </p:sp>
    </p:spTree>
    <p:extLst>
      <p:ext uri="{BB962C8B-B14F-4D97-AF65-F5344CB8AC3E}">
        <p14:creationId xmlns:p14="http://schemas.microsoft.com/office/powerpoint/2010/main" val="16322657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smtClean="0"/>
              <a:t>Figure 3.11</a:t>
            </a:r>
            <a:br>
              <a:rPr lang="en-GB" altLang="en-US" smtClean="0"/>
            </a:br>
            <a:r>
              <a:rPr lang="en-GB" altLang="en-US" smtClean="0"/>
              <a:t>Tunnelling for IPv6 migration</a:t>
            </a:r>
          </a:p>
        </p:txBody>
      </p:sp>
      <p:grpSp>
        <p:nvGrpSpPr>
          <p:cNvPr id="57347" name="Group 3"/>
          <p:cNvGrpSpPr>
            <a:grpSpLocks/>
          </p:cNvGrpSpPr>
          <p:nvPr/>
        </p:nvGrpSpPr>
        <p:grpSpPr bwMode="auto">
          <a:xfrm>
            <a:off x="639763" y="2212975"/>
            <a:ext cx="8016875" cy="2438400"/>
            <a:chOff x="403" y="1394"/>
            <a:chExt cx="5050" cy="1536"/>
          </a:xfrm>
        </p:grpSpPr>
        <p:sp>
          <p:nvSpPr>
            <p:cNvPr id="57348" name="Freeform 4"/>
            <p:cNvSpPr>
              <a:spLocks/>
            </p:cNvSpPr>
            <p:nvPr/>
          </p:nvSpPr>
          <p:spPr bwMode="auto">
            <a:xfrm>
              <a:off x="2382" y="1519"/>
              <a:ext cx="1425" cy="1110"/>
            </a:xfrm>
            <a:custGeom>
              <a:avLst/>
              <a:gdLst>
                <a:gd name="T0" fmla="*/ 37 w 1425"/>
                <a:gd name="T1" fmla="*/ 259 h 1110"/>
                <a:gd name="T2" fmla="*/ 74 w 1425"/>
                <a:gd name="T3" fmla="*/ 185 h 1110"/>
                <a:gd name="T4" fmla="*/ 148 w 1425"/>
                <a:gd name="T5" fmla="*/ 111 h 1110"/>
                <a:gd name="T6" fmla="*/ 222 w 1425"/>
                <a:gd name="T7" fmla="*/ 74 h 1110"/>
                <a:gd name="T8" fmla="*/ 278 w 1425"/>
                <a:gd name="T9" fmla="*/ 74 h 1110"/>
                <a:gd name="T10" fmla="*/ 333 w 1425"/>
                <a:gd name="T11" fmla="*/ 74 h 1110"/>
                <a:gd name="T12" fmla="*/ 426 w 1425"/>
                <a:gd name="T13" fmla="*/ 74 h 1110"/>
                <a:gd name="T14" fmla="*/ 537 w 1425"/>
                <a:gd name="T15" fmla="*/ 92 h 1110"/>
                <a:gd name="T16" fmla="*/ 648 w 1425"/>
                <a:gd name="T17" fmla="*/ 92 h 1110"/>
                <a:gd name="T18" fmla="*/ 740 w 1425"/>
                <a:gd name="T19" fmla="*/ 111 h 1110"/>
                <a:gd name="T20" fmla="*/ 814 w 1425"/>
                <a:gd name="T21" fmla="*/ 55 h 1110"/>
                <a:gd name="T22" fmla="*/ 851 w 1425"/>
                <a:gd name="T23" fmla="*/ 18 h 1110"/>
                <a:gd name="T24" fmla="*/ 944 w 1425"/>
                <a:gd name="T25" fmla="*/ 0 h 1110"/>
                <a:gd name="T26" fmla="*/ 1018 w 1425"/>
                <a:gd name="T27" fmla="*/ 0 h 1110"/>
                <a:gd name="T28" fmla="*/ 1092 w 1425"/>
                <a:gd name="T29" fmla="*/ 0 h 1110"/>
                <a:gd name="T30" fmla="*/ 1147 w 1425"/>
                <a:gd name="T31" fmla="*/ 37 h 1110"/>
                <a:gd name="T32" fmla="*/ 1184 w 1425"/>
                <a:gd name="T33" fmla="*/ 74 h 1110"/>
                <a:gd name="T34" fmla="*/ 1240 w 1425"/>
                <a:gd name="T35" fmla="*/ 92 h 1110"/>
                <a:gd name="T36" fmla="*/ 1314 w 1425"/>
                <a:gd name="T37" fmla="*/ 185 h 1110"/>
                <a:gd name="T38" fmla="*/ 1406 w 1425"/>
                <a:gd name="T39" fmla="*/ 351 h 1110"/>
                <a:gd name="T40" fmla="*/ 1425 w 1425"/>
                <a:gd name="T41" fmla="*/ 536 h 1110"/>
                <a:gd name="T42" fmla="*/ 1425 w 1425"/>
                <a:gd name="T43" fmla="*/ 666 h 1110"/>
                <a:gd name="T44" fmla="*/ 1406 w 1425"/>
                <a:gd name="T45" fmla="*/ 777 h 1110"/>
                <a:gd name="T46" fmla="*/ 1369 w 1425"/>
                <a:gd name="T47" fmla="*/ 962 h 1110"/>
                <a:gd name="T48" fmla="*/ 1295 w 1425"/>
                <a:gd name="T49" fmla="*/ 1054 h 1110"/>
                <a:gd name="T50" fmla="*/ 1203 w 1425"/>
                <a:gd name="T51" fmla="*/ 1110 h 1110"/>
                <a:gd name="T52" fmla="*/ 1092 w 1425"/>
                <a:gd name="T53" fmla="*/ 1073 h 1110"/>
                <a:gd name="T54" fmla="*/ 999 w 1425"/>
                <a:gd name="T55" fmla="*/ 1054 h 1110"/>
                <a:gd name="T56" fmla="*/ 907 w 1425"/>
                <a:gd name="T57" fmla="*/ 1036 h 1110"/>
                <a:gd name="T58" fmla="*/ 814 w 1425"/>
                <a:gd name="T59" fmla="*/ 1017 h 1110"/>
                <a:gd name="T60" fmla="*/ 722 w 1425"/>
                <a:gd name="T61" fmla="*/ 1017 h 1110"/>
                <a:gd name="T62" fmla="*/ 629 w 1425"/>
                <a:gd name="T63" fmla="*/ 1017 h 1110"/>
                <a:gd name="T64" fmla="*/ 555 w 1425"/>
                <a:gd name="T65" fmla="*/ 1036 h 1110"/>
                <a:gd name="T66" fmla="*/ 481 w 1425"/>
                <a:gd name="T67" fmla="*/ 1054 h 1110"/>
                <a:gd name="T68" fmla="*/ 407 w 1425"/>
                <a:gd name="T69" fmla="*/ 1054 h 1110"/>
                <a:gd name="T70" fmla="*/ 352 w 1425"/>
                <a:gd name="T71" fmla="*/ 1073 h 1110"/>
                <a:gd name="T72" fmla="*/ 278 w 1425"/>
                <a:gd name="T73" fmla="*/ 1073 h 1110"/>
                <a:gd name="T74" fmla="*/ 222 w 1425"/>
                <a:gd name="T75" fmla="*/ 1073 h 1110"/>
                <a:gd name="T76" fmla="*/ 167 w 1425"/>
                <a:gd name="T77" fmla="*/ 1036 h 1110"/>
                <a:gd name="T78" fmla="*/ 130 w 1425"/>
                <a:gd name="T79" fmla="*/ 1017 h 1110"/>
                <a:gd name="T80" fmla="*/ 111 w 1425"/>
                <a:gd name="T81" fmla="*/ 999 h 1110"/>
                <a:gd name="T82" fmla="*/ 93 w 1425"/>
                <a:gd name="T83" fmla="*/ 962 h 1110"/>
                <a:gd name="T84" fmla="*/ 56 w 1425"/>
                <a:gd name="T85" fmla="*/ 869 h 1110"/>
                <a:gd name="T86" fmla="*/ 19 w 1425"/>
                <a:gd name="T87" fmla="*/ 740 h 1110"/>
                <a:gd name="T88" fmla="*/ 19 w 1425"/>
                <a:gd name="T89" fmla="*/ 629 h 1110"/>
                <a:gd name="T90" fmla="*/ 0 w 1425"/>
                <a:gd name="T91" fmla="*/ 536 h 1110"/>
                <a:gd name="T92" fmla="*/ 19 w 1425"/>
                <a:gd name="T93" fmla="*/ 425 h 1110"/>
                <a:gd name="T94" fmla="*/ 19 w 1425"/>
                <a:gd name="T95" fmla="*/ 314 h 1110"/>
                <a:gd name="T96" fmla="*/ 37 w 1425"/>
                <a:gd name="T97" fmla="*/ 259 h 1110"/>
                <a:gd name="T98" fmla="*/ 37 w 1425"/>
                <a:gd name="T99" fmla="*/ 259 h 11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25" h="1110">
                  <a:moveTo>
                    <a:pt x="37" y="259"/>
                  </a:moveTo>
                  <a:lnTo>
                    <a:pt x="74" y="185"/>
                  </a:lnTo>
                  <a:lnTo>
                    <a:pt x="148" y="111"/>
                  </a:lnTo>
                  <a:lnTo>
                    <a:pt x="222" y="74"/>
                  </a:lnTo>
                  <a:lnTo>
                    <a:pt x="278" y="74"/>
                  </a:lnTo>
                  <a:lnTo>
                    <a:pt x="333" y="74"/>
                  </a:lnTo>
                  <a:lnTo>
                    <a:pt x="426" y="74"/>
                  </a:lnTo>
                  <a:lnTo>
                    <a:pt x="537" y="92"/>
                  </a:lnTo>
                  <a:lnTo>
                    <a:pt x="648" y="92"/>
                  </a:lnTo>
                  <a:lnTo>
                    <a:pt x="740" y="111"/>
                  </a:lnTo>
                  <a:lnTo>
                    <a:pt x="814" y="55"/>
                  </a:lnTo>
                  <a:lnTo>
                    <a:pt x="851" y="18"/>
                  </a:lnTo>
                  <a:lnTo>
                    <a:pt x="944" y="0"/>
                  </a:lnTo>
                  <a:lnTo>
                    <a:pt x="1018" y="0"/>
                  </a:lnTo>
                  <a:lnTo>
                    <a:pt x="1092" y="0"/>
                  </a:lnTo>
                  <a:lnTo>
                    <a:pt x="1147" y="37"/>
                  </a:lnTo>
                  <a:lnTo>
                    <a:pt x="1184" y="74"/>
                  </a:lnTo>
                  <a:lnTo>
                    <a:pt x="1240" y="92"/>
                  </a:lnTo>
                  <a:lnTo>
                    <a:pt x="1314" y="185"/>
                  </a:lnTo>
                  <a:lnTo>
                    <a:pt x="1406" y="351"/>
                  </a:lnTo>
                  <a:lnTo>
                    <a:pt x="1425" y="536"/>
                  </a:lnTo>
                  <a:lnTo>
                    <a:pt x="1425" y="666"/>
                  </a:lnTo>
                  <a:lnTo>
                    <a:pt x="1406" y="777"/>
                  </a:lnTo>
                  <a:lnTo>
                    <a:pt x="1369" y="962"/>
                  </a:lnTo>
                  <a:lnTo>
                    <a:pt x="1295" y="1054"/>
                  </a:lnTo>
                  <a:lnTo>
                    <a:pt x="1203" y="1110"/>
                  </a:lnTo>
                  <a:lnTo>
                    <a:pt x="1092" y="1073"/>
                  </a:lnTo>
                  <a:lnTo>
                    <a:pt x="999" y="1054"/>
                  </a:lnTo>
                  <a:lnTo>
                    <a:pt x="907" y="1036"/>
                  </a:lnTo>
                  <a:lnTo>
                    <a:pt x="814" y="1017"/>
                  </a:lnTo>
                  <a:lnTo>
                    <a:pt x="722" y="1017"/>
                  </a:lnTo>
                  <a:lnTo>
                    <a:pt x="629" y="1017"/>
                  </a:lnTo>
                  <a:lnTo>
                    <a:pt x="555" y="1036"/>
                  </a:lnTo>
                  <a:lnTo>
                    <a:pt x="481" y="1054"/>
                  </a:lnTo>
                  <a:lnTo>
                    <a:pt x="407" y="1054"/>
                  </a:lnTo>
                  <a:lnTo>
                    <a:pt x="352" y="1073"/>
                  </a:lnTo>
                  <a:lnTo>
                    <a:pt x="278" y="1073"/>
                  </a:lnTo>
                  <a:lnTo>
                    <a:pt x="222" y="1073"/>
                  </a:lnTo>
                  <a:lnTo>
                    <a:pt x="167" y="1036"/>
                  </a:lnTo>
                  <a:lnTo>
                    <a:pt x="130" y="1017"/>
                  </a:lnTo>
                  <a:lnTo>
                    <a:pt x="111" y="999"/>
                  </a:lnTo>
                  <a:lnTo>
                    <a:pt x="93" y="962"/>
                  </a:lnTo>
                  <a:lnTo>
                    <a:pt x="56" y="869"/>
                  </a:lnTo>
                  <a:lnTo>
                    <a:pt x="19" y="740"/>
                  </a:lnTo>
                  <a:lnTo>
                    <a:pt x="19" y="629"/>
                  </a:lnTo>
                  <a:lnTo>
                    <a:pt x="0" y="536"/>
                  </a:lnTo>
                  <a:lnTo>
                    <a:pt x="19" y="425"/>
                  </a:lnTo>
                  <a:lnTo>
                    <a:pt x="19" y="314"/>
                  </a:lnTo>
                  <a:lnTo>
                    <a:pt x="37" y="259"/>
                  </a:lnTo>
                  <a:close/>
                </a:path>
              </a:pathLst>
            </a:custGeom>
            <a:solidFill>
              <a:srgbClr val="FFDC99"/>
            </a:solidFill>
            <a:ln w="42863">
              <a:solidFill>
                <a:srgbClr val="FFDC99"/>
              </a:solidFill>
              <a:prstDash val="solid"/>
              <a:round/>
              <a:headEnd/>
              <a:tailEnd/>
            </a:ln>
          </p:spPr>
          <p:txBody>
            <a:bodyPr/>
            <a:lstStyle/>
            <a:p>
              <a:endParaRPr lang="en-US"/>
            </a:p>
          </p:txBody>
        </p:sp>
        <p:sp>
          <p:nvSpPr>
            <p:cNvPr id="57349" name="Line 5"/>
            <p:cNvSpPr>
              <a:spLocks noChangeShapeType="1"/>
            </p:cNvSpPr>
            <p:nvPr/>
          </p:nvSpPr>
          <p:spPr bwMode="auto">
            <a:xfrm>
              <a:off x="2031" y="1963"/>
              <a:ext cx="2146"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031" y="2185"/>
              <a:ext cx="2146"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Rectangle 7"/>
            <p:cNvSpPr>
              <a:spLocks noChangeArrowheads="1"/>
            </p:cNvSpPr>
            <p:nvPr/>
          </p:nvSpPr>
          <p:spPr bwMode="auto">
            <a:xfrm>
              <a:off x="1106" y="2055"/>
              <a:ext cx="4014" cy="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2" name="Oval 8"/>
            <p:cNvSpPr>
              <a:spLocks noChangeArrowheads="1"/>
            </p:cNvSpPr>
            <p:nvPr/>
          </p:nvSpPr>
          <p:spPr bwMode="auto">
            <a:xfrm>
              <a:off x="717" y="1815"/>
              <a:ext cx="518" cy="518"/>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3" name="Rectangle 9"/>
            <p:cNvSpPr>
              <a:spLocks noChangeArrowheads="1"/>
            </p:cNvSpPr>
            <p:nvPr/>
          </p:nvSpPr>
          <p:spPr bwMode="auto">
            <a:xfrm>
              <a:off x="940" y="1986"/>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a:solidFill>
                    <a:srgbClr val="000000"/>
                  </a:solidFill>
                </a:rPr>
                <a:t>A</a:t>
              </a:r>
              <a:endParaRPr lang="en-GB" altLang="en-US" sz="2400">
                <a:latin typeface="Times" pitchFamily="18" charset="0"/>
              </a:endParaRPr>
            </a:p>
          </p:txBody>
        </p:sp>
        <p:sp>
          <p:nvSpPr>
            <p:cNvPr id="57354" name="Oval 10"/>
            <p:cNvSpPr>
              <a:spLocks noChangeArrowheads="1"/>
            </p:cNvSpPr>
            <p:nvPr/>
          </p:nvSpPr>
          <p:spPr bwMode="auto">
            <a:xfrm>
              <a:off x="4935" y="1815"/>
              <a:ext cx="518" cy="518"/>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5" name="Rectangle 11"/>
            <p:cNvSpPr>
              <a:spLocks noChangeArrowheads="1"/>
            </p:cNvSpPr>
            <p:nvPr/>
          </p:nvSpPr>
          <p:spPr bwMode="auto">
            <a:xfrm>
              <a:off x="5150" y="1986"/>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a:solidFill>
                    <a:srgbClr val="000000"/>
                  </a:solidFill>
                </a:rPr>
                <a:t>B</a:t>
              </a:r>
              <a:endParaRPr lang="en-GB" altLang="en-US" sz="2400">
                <a:latin typeface="Times" pitchFamily="18" charset="0"/>
              </a:endParaRPr>
            </a:p>
          </p:txBody>
        </p:sp>
        <p:sp>
          <p:nvSpPr>
            <p:cNvPr id="57356" name="Oval 12"/>
            <p:cNvSpPr>
              <a:spLocks noChangeArrowheads="1"/>
            </p:cNvSpPr>
            <p:nvPr/>
          </p:nvSpPr>
          <p:spPr bwMode="auto">
            <a:xfrm>
              <a:off x="1883" y="1944"/>
              <a:ext cx="259" cy="259"/>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7" name="Oval 13"/>
            <p:cNvSpPr>
              <a:spLocks noChangeArrowheads="1"/>
            </p:cNvSpPr>
            <p:nvPr/>
          </p:nvSpPr>
          <p:spPr bwMode="auto">
            <a:xfrm>
              <a:off x="4029" y="1944"/>
              <a:ext cx="259" cy="259"/>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8" name="Rectangle 14"/>
            <p:cNvSpPr>
              <a:spLocks noChangeArrowheads="1"/>
            </p:cNvSpPr>
            <p:nvPr/>
          </p:nvSpPr>
          <p:spPr bwMode="auto">
            <a:xfrm>
              <a:off x="1282" y="1894"/>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a:solidFill>
                    <a:srgbClr val="000000"/>
                  </a:solidFill>
                </a:rPr>
                <a:t>IPv6</a:t>
              </a:r>
              <a:endParaRPr lang="en-GB" altLang="en-US" sz="2400">
                <a:latin typeface="Times" pitchFamily="18" charset="0"/>
              </a:endParaRPr>
            </a:p>
          </p:txBody>
        </p:sp>
        <p:sp>
          <p:nvSpPr>
            <p:cNvPr id="57359" name="Rectangle 15"/>
            <p:cNvSpPr>
              <a:spLocks noChangeArrowheads="1"/>
            </p:cNvSpPr>
            <p:nvPr/>
          </p:nvSpPr>
          <p:spPr bwMode="auto">
            <a:xfrm>
              <a:off x="4574" y="1894"/>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a:solidFill>
                    <a:srgbClr val="000000"/>
                  </a:solidFill>
                </a:rPr>
                <a:t>IPv6</a:t>
              </a:r>
              <a:endParaRPr lang="en-GB" altLang="en-US" sz="2400">
                <a:latin typeface="Times" pitchFamily="18" charset="0"/>
              </a:endParaRPr>
            </a:p>
          </p:txBody>
        </p:sp>
        <p:sp>
          <p:nvSpPr>
            <p:cNvPr id="57360" name="Rectangle 16"/>
            <p:cNvSpPr>
              <a:spLocks noChangeArrowheads="1"/>
            </p:cNvSpPr>
            <p:nvPr/>
          </p:nvSpPr>
          <p:spPr bwMode="auto">
            <a:xfrm>
              <a:off x="403" y="1394"/>
              <a:ext cx="232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a:solidFill>
                    <a:srgbClr val="000000"/>
                  </a:solidFill>
                </a:rPr>
                <a:t>IPv6 encapsulated in IPv4 packets</a:t>
              </a:r>
              <a:endParaRPr lang="en-GB" altLang="en-US" sz="2400">
                <a:latin typeface="Times" pitchFamily="18" charset="0"/>
              </a:endParaRPr>
            </a:p>
          </p:txBody>
        </p:sp>
        <p:sp>
          <p:nvSpPr>
            <p:cNvPr id="57361" name="Line 17"/>
            <p:cNvSpPr>
              <a:spLocks noChangeShapeType="1"/>
            </p:cNvSpPr>
            <p:nvPr/>
          </p:nvSpPr>
          <p:spPr bwMode="auto">
            <a:xfrm>
              <a:off x="2160" y="1630"/>
              <a:ext cx="167" cy="42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2" name="Rectangle 18"/>
            <p:cNvSpPr>
              <a:spLocks noChangeArrowheads="1"/>
            </p:cNvSpPr>
            <p:nvPr/>
          </p:nvSpPr>
          <p:spPr bwMode="auto">
            <a:xfrm>
              <a:off x="2693" y="2748"/>
              <a:ext cx="96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a:solidFill>
                    <a:srgbClr val="000000"/>
                  </a:solidFill>
                </a:rPr>
                <a:t>Encapsulators</a:t>
              </a:r>
              <a:endParaRPr lang="en-GB" altLang="en-US" sz="2400">
                <a:latin typeface="Times" pitchFamily="18" charset="0"/>
              </a:endParaRPr>
            </a:p>
          </p:txBody>
        </p:sp>
        <p:sp>
          <p:nvSpPr>
            <p:cNvPr id="57363" name="Freeform 19"/>
            <p:cNvSpPr>
              <a:spLocks/>
            </p:cNvSpPr>
            <p:nvPr/>
          </p:nvSpPr>
          <p:spPr bwMode="auto">
            <a:xfrm>
              <a:off x="2086" y="2277"/>
              <a:ext cx="111" cy="93"/>
            </a:xfrm>
            <a:custGeom>
              <a:avLst/>
              <a:gdLst>
                <a:gd name="T0" fmla="*/ 93 w 111"/>
                <a:gd name="T1" fmla="*/ 74 h 93"/>
                <a:gd name="T2" fmla="*/ 74 w 111"/>
                <a:gd name="T3" fmla="*/ 93 h 93"/>
                <a:gd name="T4" fmla="*/ 0 w 111"/>
                <a:gd name="T5" fmla="*/ 0 h 93"/>
                <a:gd name="T6" fmla="*/ 111 w 111"/>
                <a:gd name="T7" fmla="*/ 56 h 93"/>
                <a:gd name="T8" fmla="*/ 93 w 111"/>
                <a:gd name="T9" fmla="*/ 74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93">
                  <a:moveTo>
                    <a:pt x="93" y="74"/>
                  </a:moveTo>
                  <a:lnTo>
                    <a:pt x="74" y="93"/>
                  </a:lnTo>
                  <a:lnTo>
                    <a:pt x="0" y="0"/>
                  </a:lnTo>
                  <a:lnTo>
                    <a:pt x="111" y="56"/>
                  </a:lnTo>
                  <a:lnTo>
                    <a:pt x="93" y="74"/>
                  </a:lnTo>
                  <a:close/>
                </a:path>
              </a:pathLst>
            </a:custGeom>
            <a:solidFill>
              <a:srgbClr val="000000"/>
            </a:solidFill>
            <a:ln w="42863">
              <a:solidFill>
                <a:srgbClr val="000000"/>
              </a:solidFill>
              <a:prstDash val="solid"/>
              <a:round/>
              <a:headEnd/>
              <a:tailEnd/>
            </a:ln>
          </p:spPr>
          <p:txBody>
            <a:bodyPr/>
            <a:lstStyle/>
            <a:p>
              <a:endParaRPr lang="en-US"/>
            </a:p>
          </p:txBody>
        </p:sp>
        <p:sp>
          <p:nvSpPr>
            <p:cNvPr id="57364" name="Line 20"/>
            <p:cNvSpPr>
              <a:spLocks noChangeShapeType="1"/>
            </p:cNvSpPr>
            <p:nvPr/>
          </p:nvSpPr>
          <p:spPr bwMode="auto">
            <a:xfrm>
              <a:off x="2197" y="2351"/>
              <a:ext cx="426" cy="37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Freeform 21"/>
            <p:cNvSpPr>
              <a:spLocks/>
            </p:cNvSpPr>
            <p:nvPr/>
          </p:nvSpPr>
          <p:spPr bwMode="auto">
            <a:xfrm>
              <a:off x="3955" y="2277"/>
              <a:ext cx="111" cy="111"/>
            </a:xfrm>
            <a:custGeom>
              <a:avLst/>
              <a:gdLst>
                <a:gd name="T0" fmla="*/ 18 w 111"/>
                <a:gd name="T1" fmla="*/ 74 h 111"/>
                <a:gd name="T2" fmla="*/ 0 w 111"/>
                <a:gd name="T3" fmla="*/ 56 h 111"/>
                <a:gd name="T4" fmla="*/ 111 w 111"/>
                <a:gd name="T5" fmla="*/ 0 h 111"/>
                <a:gd name="T6" fmla="*/ 55 w 111"/>
                <a:gd name="T7" fmla="*/ 111 h 111"/>
                <a:gd name="T8" fmla="*/ 18 w 111"/>
                <a:gd name="T9" fmla="*/ 74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11">
                  <a:moveTo>
                    <a:pt x="18" y="74"/>
                  </a:moveTo>
                  <a:lnTo>
                    <a:pt x="0" y="56"/>
                  </a:lnTo>
                  <a:lnTo>
                    <a:pt x="111" y="0"/>
                  </a:lnTo>
                  <a:lnTo>
                    <a:pt x="55" y="111"/>
                  </a:lnTo>
                  <a:lnTo>
                    <a:pt x="18" y="74"/>
                  </a:lnTo>
                  <a:close/>
                </a:path>
              </a:pathLst>
            </a:custGeom>
            <a:solidFill>
              <a:srgbClr val="000000"/>
            </a:solidFill>
            <a:ln w="42863">
              <a:solidFill>
                <a:srgbClr val="000000"/>
              </a:solidFill>
              <a:prstDash val="solid"/>
              <a:round/>
              <a:headEnd/>
              <a:tailEnd/>
            </a:ln>
          </p:spPr>
          <p:txBody>
            <a:bodyPr/>
            <a:lstStyle/>
            <a:p>
              <a:endParaRPr lang="en-US"/>
            </a:p>
          </p:txBody>
        </p:sp>
        <p:sp>
          <p:nvSpPr>
            <p:cNvPr id="57366" name="Line 22"/>
            <p:cNvSpPr>
              <a:spLocks noChangeShapeType="1"/>
            </p:cNvSpPr>
            <p:nvPr/>
          </p:nvSpPr>
          <p:spPr bwMode="auto">
            <a:xfrm flipH="1">
              <a:off x="3640" y="2370"/>
              <a:ext cx="333" cy="35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7" name="Rectangle 23"/>
            <p:cNvSpPr>
              <a:spLocks noChangeArrowheads="1"/>
            </p:cNvSpPr>
            <p:nvPr/>
          </p:nvSpPr>
          <p:spPr bwMode="auto">
            <a:xfrm>
              <a:off x="2721" y="1730"/>
              <a:ext cx="87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a:solidFill>
                    <a:srgbClr val="000000"/>
                  </a:solidFill>
                </a:rPr>
                <a:t>IPv4 network</a:t>
              </a:r>
              <a:endParaRPr lang="en-GB" altLang="en-US" sz="2400">
                <a:latin typeface="Times" pitchFamily="18" charset="0"/>
              </a:endParaRPr>
            </a:p>
          </p:txBody>
        </p:sp>
      </p:grpSp>
    </p:spTree>
    <p:extLst>
      <p:ext uri="{BB962C8B-B14F-4D97-AF65-F5344CB8AC3E}">
        <p14:creationId xmlns:p14="http://schemas.microsoft.com/office/powerpoint/2010/main" val="34014693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58371" name="Rectangle 2"/>
          <p:cNvSpPr>
            <a:spLocks noGrp="1" noChangeArrowheads="1"/>
          </p:cNvSpPr>
          <p:nvPr>
            <p:ph type="title" idx="4294967295"/>
          </p:nvPr>
        </p:nvSpPr>
        <p:spPr/>
        <p:txBody>
          <a:bodyPr/>
          <a:lstStyle/>
          <a:p>
            <a:pPr eaLnBrk="1" hangingPunct="1"/>
            <a:r>
              <a:rPr lang="en-US" altLang="en-US" sz="3600" smtClean="0">
                <a:solidFill>
                  <a:srgbClr val="FF0066"/>
                </a:solidFill>
              </a:rPr>
              <a:t>Conversion IP / local network address</a:t>
            </a:r>
          </a:p>
        </p:txBody>
      </p:sp>
      <p:sp>
        <p:nvSpPr>
          <p:cNvPr id="58372" name="Rectangle 3"/>
          <p:cNvSpPr>
            <a:spLocks noGrp="1" noChangeArrowheads="1"/>
          </p:cNvSpPr>
          <p:nvPr>
            <p:ph type="body" idx="4294967295"/>
          </p:nvPr>
        </p:nvSpPr>
        <p:spPr/>
        <p:txBody>
          <a:bodyPr/>
          <a:lstStyle/>
          <a:p>
            <a:pPr eaLnBrk="1" hangingPunct="1">
              <a:lnSpc>
                <a:spcPct val="80000"/>
              </a:lnSpc>
            </a:pPr>
            <a:r>
              <a:rPr lang="en-US" altLang="en-US" sz="2800" smtClean="0"/>
              <a:t>Different local networks have different addressing schemes.</a:t>
            </a:r>
          </a:p>
          <a:p>
            <a:pPr eaLnBrk="1" hangingPunct="1">
              <a:lnSpc>
                <a:spcPct val="80000"/>
              </a:lnSpc>
            </a:pPr>
            <a:r>
              <a:rPr lang="en-US" altLang="en-US" sz="2800" smtClean="0"/>
              <a:t>Ethernet is common, and has 48-bit addresses – ARP (address resolution protocol) is used to translate to/from IP.</a:t>
            </a:r>
          </a:p>
          <a:p>
            <a:pPr eaLnBrk="1" hangingPunct="1">
              <a:lnSpc>
                <a:spcPct val="80000"/>
              </a:lnSpc>
            </a:pPr>
            <a:r>
              <a:rPr lang="en-US" altLang="en-US" sz="2800" smtClean="0"/>
              <a:t>Sender: broadcast IP address query. </a:t>
            </a:r>
          </a:p>
          <a:p>
            <a:pPr eaLnBrk="1" hangingPunct="1">
              <a:lnSpc>
                <a:spcPct val="80000"/>
              </a:lnSpc>
            </a:pPr>
            <a:r>
              <a:rPr lang="en-US" altLang="en-US" sz="2800" smtClean="0"/>
              <a:t>Receiver: send back MAC address of NIC.</a:t>
            </a:r>
          </a:p>
          <a:p>
            <a:pPr eaLnBrk="1" hangingPunct="1">
              <a:lnSpc>
                <a:spcPct val="80000"/>
              </a:lnSpc>
            </a:pPr>
            <a:r>
              <a:rPr lang="en-US" altLang="en-US" sz="2800" smtClean="0"/>
              <a:t> Sender: place pair in table, then send packet using MAC address.</a:t>
            </a:r>
          </a:p>
          <a:p>
            <a:pPr eaLnBrk="1" hangingPunct="1">
              <a:lnSpc>
                <a:spcPct val="80000"/>
              </a:lnSpc>
            </a:pPr>
            <a:r>
              <a:rPr lang="en-US" altLang="en-US" sz="2800" smtClean="0"/>
              <a:t>Once all pairs are discovered, no query</a:t>
            </a:r>
          </a:p>
          <a:p>
            <a:pPr eaLnBrk="1" hangingPunct="1">
              <a:lnSpc>
                <a:spcPct val="80000"/>
              </a:lnSpc>
            </a:pPr>
            <a:r>
              <a:rPr lang="en-US" altLang="en-US" sz="2800" smtClean="0"/>
              <a:t>Beyond local net, get MAC of gateway &amp; send</a:t>
            </a:r>
          </a:p>
        </p:txBody>
      </p:sp>
    </p:spTree>
    <p:extLst>
      <p:ext uri="{BB962C8B-B14F-4D97-AF65-F5344CB8AC3E}">
        <p14:creationId xmlns:p14="http://schemas.microsoft.com/office/powerpoint/2010/main" val="3157876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73731" name="Rectangle 2"/>
          <p:cNvSpPr>
            <a:spLocks noGrp="1" noChangeArrowheads="1"/>
          </p:cNvSpPr>
          <p:nvPr>
            <p:ph type="title" idx="4294967295"/>
          </p:nvPr>
        </p:nvSpPr>
        <p:spPr/>
        <p:txBody>
          <a:bodyPr/>
          <a:lstStyle/>
          <a:p>
            <a:pPr eaLnBrk="1" hangingPunct="1"/>
            <a:r>
              <a:rPr lang="en-US" altLang="en-US" sz="3600" smtClean="0">
                <a:solidFill>
                  <a:srgbClr val="FF0066"/>
                </a:solidFill>
              </a:rPr>
              <a:t>TCP &amp; UDP</a:t>
            </a:r>
          </a:p>
        </p:txBody>
      </p:sp>
      <p:sp>
        <p:nvSpPr>
          <p:cNvPr id="73732" name="Rectangle 3"/>
          <p:cNvSpPr>
            <a:spLocks noGrp="1" noChangeArrowheads="1"/>
          </p:cNvSpPr>
          <p:nvPr>
            <p:ph type="body" idx="4294967295"/>
          </p:nvPr>
        </p:nvSpPr>
        <p:spPr/>
        <p:txBody>
          <a:bodyPr/>
          <a:lstStyle/>
          <a:p>
            <a:pPr eaLnBrk="1" hangingPunct="1"/>
            <a:r>
              <a:rPr lang="en-US" altLang="en-US" smtClean="0"/>
              <a:t>Transport protocols, process-to-process communication msgs, uses </a:t>
            </a:r>
            <a:r>
              <a:rPr lang="en-US" altLang="en-US" i="1" smtClean="0"/>
              <a:t>ports</a:t>
            </a:r>
            <a:r>
              <a:rPr lang="en-US" altLang="en-US" smtClean="0"/>
              <a:t> for this.</a:t>
            </a:r>
          </a:p>
          <a:p>
            <a:pPr eaLnBrk="1" hangingPunct="1"/>
            <a:r>
              <a:rPr lang="en-US" altLang="en-US" smtClean="0"/>
              <a:t>Processes acquire ports from the operating system through system calls.</a:t>
            </a:r>
          </a:p>
          <a:p>
            <a:pPr eaLnBrk="1" hangingPunct="1">
              <a:buFontTx/>
              <a:buNone/>
            </a:pPr>
            <a:endParaRPr lang="en-US" altLang="en-US" smtClean="0"/>
          </a:p>
        </p:txBody>
      </p:sp>
    </p:spTree>
    <p:extLst>
      <p:ext uri="{BB962C8B-B14F-4D97-AF65-F5344CB8AC3E}">
        <p14:creationId xmlns:p14="http://schemas.microsoft.com/office/powerpoint/2010/main" val="23457727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74755" name="Rectangle 2"/>
          <p:cNvSpPr>
            <a:spLocks noGrp="1" noChangeArrowheads="1"/>
          </p:cNvSpPr>
          <p:nvPr>
            <p:ph type="title" idx="4294967295"/>
          </p:nvPr>
        </p:nvSpPr>
        <p:spPr/>
        <p:txBody>
          <a:bodyPr/>
          <a:lstStyle/>
          <a:p>
            <a:pPr eaLnBrk="1" hangingPunct="1"/>
            <a:r>
              <a:rPr lang="en-US" altLang="en-US" sz="3600" smtClean="0">
                <a:solidFill>
                  <a:srgbClr val="FF0066"/>
                </a:solidFill>
              </a:rPr>
              <a:t>Universal Datagram Protocol - UDP</a:t>
            </a:r>
          </a:p>
        </p:txBody>
      </p:sp>
      <p:sp>
        <p:nvSpPr>
          <p:cNvPr id="74756" name="Rectangle 3"/>
          <p:cNvSpPr>
            <a:spLocks noGrp="1" noChangeArrowheads="1"/>
          </p:cNvSpPr>
          <p:nvPr>
            <p:ph type="body" idx="4294967295"/>
          </p:nvPr>
        </p:nvSpPr>
        <p:spPr/>
        <p:txBody>
          <a:bodyPr/>
          <a:lstStyle/>
          <a:p>
            <a:pPr eaLnBrk="1" hangingPunct="1"/>
            <a:r>
              <a:rPr lang="en-US" altLang="en-US" smtClean="0"/>
              <a:t>“IP up one level”</a:t>
            </a:r>
          </a:p>
          <a:p>
            <a:pPr eaLnBrk="1" hangingPunct="1"/>
            <a:r>
              <a:rPr lang="en-US" altLang="en-US" smtClean="0"/>
              <a:t>Source and dest ports for addressing</a:t>
            </a:r>
          </a:p>
          <a:p>
            <a:pPr eaLnBrk="1" hangingPunct="1"/>
            <a:r>
              <a:rPr lang="en-US" altLang="en-US" smtClean="0"/>
              <a:t>Length. Checksum optionally used by receiving host.</a:t>
            </a:r>
          </a:p>
          <a:p>
            <a:pPr eaLnBrk="1" hangingPunct="1"/>
            <a:r>
              <a:rPr lang="en-US" altLang="en-US" smtClean="0"/>
              <a:t>Cheap, fast.</a:t>
            </a:r>
          </a:p>
          <a:p>
            <a:pPr eaLnBrk="1" hangingPunct="1"/>
            <a:r>
              <a:rPr lang="en-US" altLang="en-US" smtClean="0"/>
              <a:t>No guarantees of delivery, or order of arrival.</a:t>
            </a:r>
          </a:p>
          <a:p>
            <a:pPr eaLnBrk="1" hangingPunct="1"/>
            <a:endParaRPr lang="en-US" altLang="en-US" smtClean="0"/>
          </a:p>
        </p:txBody>
      </p:sp>
    </p:spTree>
    <p:extLst>
      <p:ext uri="{BB962C8B-B14F-4D97-AF65-F5344CB8AC3E}">
        <p14:creationId xmlns:p14="http://schemas.microsoft.com/office/powerpoint/2010/main" val="26143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75779" name="Rectangle 2"/>
          <p:cNvSpPr>
            <a:spLocks noGrp="1" noChangeArrowheads="1"/>
          </p:cNvSpPr>
          <p:nvPr>
            <p:ph type="title" idx="4294967295"/>
          </p:nvPr>
        </p:nvSpPr>
        <p:spPr/>
        <p:txBody>
          <a:bodyPr/>
          <a:lstStyle/>
          <a:p>
            <a:pPr eaLnBrk="1" hangingPunct="1"/>
            <a:r>
              <a:rPr lang="en-US" altLang="en-US" sz="3600" smtClean="0">
                <a:solidFill>
                  <a:srgbClr val="FF0066"/>
                </a:solidFill>
              </a:rPr>
              <a:t>Trasmission Control Protocol - TCP</a:t>
            </a:r>
          </a:p>
        </p:txBody>
      </p:sp>
      <p:sp>
        <p:nvSpPr>
          <p:cNvPr id="75780" name="Rectangle 3"/>
          <p:cNvSpPr>
            <a:spLocks noGrp="1" noChangeArrowheads="1"/>
          </p:cNvSpPr>
          <p:nvPr>
            <p:ph type="body" idx="4294967295"/>
          </p:nvPr>
        </p:nvSpPr>
        <p:spPr/>
        <p:txBody>
          <a:bodyPr/>
          <a:lstStyle/>
          <a:p>
            <a:pPr eaLnBrk="1" hangingPunct="1"/>
            <a:r>
              <a:rPr lang="en-US" altLang="en-US" smtClean="0"/>
              <a:t>Reliable transmission of streams</a:t>
            </a:r>
          </a:p>
          <a:p>
            <a:pPr eaLnBrk="1" hangingPunct="1"/>
            <a:r>
              <a:rPr lang="en-US" altLang="en-US" smtClean="0"/>
              <a:t>Connection-oriented.</a:t>
            </a:r>
          </a:p>
          <a:p>
            <a:pPr eaLnBrk="1" hangingPunct="1"/>
            <a:r>
              <a:rPr lang="en-US" altLang="en-US" smtClean="0"/>
              <a:t>Guaranteed delivery in guaranteed order</a:t>
            </a:r>
          </a:p>
          <a:p>
            <a:pPr eaLnBrk="1" hangingPunct="1"/>
            <a:r>
              <a:rPr lang="en-US" altLang="en-US" smtClean="0"/>
              <a:t>IP does not know about it. End-to-end.</a:t>
            </a:r>
          </a:p>
          <a:p>
            <a:pPr eaLnBrk="1" hangingPunct="1">
              <a:buFontTx/>
              <a:buNone/>
            </a:pPr>
            <a:endParaRPr lang="en-US" altLang="en-US" smtClean="0"/>
          </a:p>
        </p:txBody>
      </p:sp>
    </p:spTree>
    <p:extLst>
      <p:ext uri="{BB962C8B-B14F-4D97-AF65-F5344CB8AC3E}">
        <p14:creationId xmlns:p14="http://schemas.microsoft.com/office/powerpoint/2010/main" val="39330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Copyright 2008 Clark Elliott</a:t>
            </a:r>
          </a:p>
        </p:txBody>
      </p:sp>
      <p:sp>
        <p:nvSpPr>
          <p:cNvPr id="64515" name="Rectangle 2"/>
          <p:cNvSpPr>
            <a:spLocks noGrp="1" noChangeArrowheads="1"/>
          </p:cNvSpPr>
          <p:nvPr>
            <p:ph type="title" idx="4294967295"/>
          </p:nvPr>
        </p:nvSpPr>
        <p:spPr/>
        <p:txBody>
          <a:bodyPr/>
          <a:lstStyle/>
          <a:p>
            <a:pPr eaLnBrk="1" hangingPunct="1"/>
            <a:r>
              <a:rPr lang="en-US" sz="3600" dirty="0" smtClean="0">
                <a:solidFill>
                  <a:schemeClr val="tx1"/>
                </a:solidFill>
              </a:rPr>
              <a:t>Network Address Translation</a:t>
            </a:r>
          </a:p>
        </p:txBody>
      </p:sp>
      <p:pic>
        <p:nvPicPr>
          <p:cNvPr id="2" name="Picture 1"/>
          <p:cNvPicPr>
            <a:picLocks noChangeAspect="1"/>
          </p:cNvPicPr>
          <p:nvPr/>
        </p:nvPicPr>
        <p:blipFill>
          <a:blip r:embed="rId2"/>
          <a:stretch>
            <a:fillRect/>
          </a:stretch>
        </p:blipFill>
        <p:spPr>
          <a:xfrm>
            <a:off x="457200" y="1300226"/>
            <a:ext cx="8477250" cy="5219700"/>
          </a:xfrm>
          <a:prstGeom prst="rect">
            <a:avLst/>
          </a:prstGeom>
        </p:spPr>
      </p:pic>
      <p:sp>
        <p:nvSpPr>
          <p:cNvPr id="64516" name="Rectangle 3"/>
          <p:cNvSpPr>
            <a:spLocks noGrp="1" noChangeArrowheads="1"/>
          </p:cNvSpPr>
          <p:nvPr>
            <p:ph type="body" idx="4294967295"/>
          </p:nvPr>
        </p:nvSpPr>
        <p:spPr/>
        <p:txBody>
          <a:bodyPr/>
          <a:lstStyle/>
          <a:p>
            <a:pPr marL="0" indent="0" eaLnBrk="1" hangingPunct="1">
              <a:buNone/>
            </a:pPr>
            <a:endParaRPr lang="en-US" dirty="0" smtClean="0"/>
          </a:p>
        </p:txBody>
      </p:sp>
    </p:spTree>
    <p:extLst>
      <p:ext uri="{BB962C8B-B14F-4D97-AF65-F5344CB8AC3E}">
        <p14:creationId xmlns:p14="http://schemas.microsoft.com/office/powerpoint/2010/main" val="6944246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77827" name="Rectangle 2"/>
          <p:cNvSpPr>
            <a:spLocks noGrp="1" noChangeArrowheads="1"/>
          </p:cNvSpPr>
          <p:nvPr>
            <p:ph type="title" idx="4294967295"/>
          </p:nvPr>
        </p:nvSpPr>
        <p:spPr/>
        <p:txBody>
          <a:bodyPr/>
          <a:lstStyle/>
          <a:p>
            <a:pPr eaLnBrk="1" hangingPunct="1"/>
            <a:r>
              <a:rPr lang="en-US" altLang="en-US" sz="3600" smtClean="0">
                <a:solidFill>
                  <a:srgbClr val="FF0066"/>
                </a:solidFill>
              </a:rPr>
              <a:t>TCP features</a:t>
            </a:r>
          </a:p>
        </p:txBody>
      </p:sp>
      <p:sp>
        <p:nvSpPr>
          <p:cNvPr id="77828" name="Rectangle 3"/>
          <p:cNvSpPr>
            <a:spLocks noGrp="1" noChangeArrowheads="1"/>
          </p:cNvSpPr>
          <p:nvPr>
            <p:ph type="body" idx="4294967295"/>
          </p:nvPr>
        </p:nvSpPr>
        <p:spPr/>
        <p:txBody>
          <a:bodyPr/>
          <a:lstStyle/>
          <a:p>
            <a:pPr eaLnBrk="1" hangingPunct="1">
              <a:lnSpc>
                <a:spcPct val="90000"/>
              </a:lnSpc>
            </a:pPr>
            <a:r>
              <a:rPr lang="en-US" altLang="en-US" smtClean="0"/>
              <a:t>Guaranteed sequence – requires “infinite” buffer – wait for first packet to arrive</a:t>
            </a:r>
          </a:p>
          <a:p>
            <a:pPr eaLnBrk="1" hangingPunct="1">
              <a:lnSpc>
                <a:spcPct val="90000"/>
              </a:lnSpc>
            </a:pPr>
            <a:r>
              <a:rPr lang="en-US" altLang="en-US" smtClean="0"/>
              <a:t>Flow control – windows, maximum delay before send, configurable, etc. so that receiver or network  is not overwhelmed, and user does not have to wait too long.</a:t>
            </a:r>
          </a:p>
          <a:p>
            <a:pPr eaLnBrk="1" hangingPunct="1">
              <a:lnSpc>
                <a:spcPct val="90000"/>
              </a:lnSpc>
            </a:pPr>
            <a:r>
              <a:rPr lang="en-US" altLang="en-US" smtClean="0"/>
              <a:t>Auto retransmission of packets as needed</a:t>
            </a:r>
          </a:p>
          <a:p>
            <a:pPr eaLnBrk="1" hangingPunct="1">
              <a:lnSpc>
                <a:spcPct val="90000"/>
              </a:lnSpc>
            </a:pPr>
            <a:r>
              <a:rPr lang="en-US" altLang="en-US" smtClean="0"/>
              <a:t>Buffering as needed for flow control and ordering.</a:t>
            </a:r>
          </a:p>
          <a:p>
            <a:pPr eaLnBrk="1" hangingPunct="1">
              <a:lnSpc>
                <a:spcPct val="90000"/>
              </a:lnSpc>
            </a:pPr>
            <a:endParaRPr lang="en-US" altLang="en-US" smtClean="0"/>
          </a:p>
        </p:txBody>
      </p:sp>
    </p:spTree>
    <p:extLst>
      <p:ext uri="{BB962C8B-B14F-4D97-AF65-F5344CB8AC3E}">
        <p14:creationId xmlns:p14="http://schemas.microsoft.com/office/powerpoint/2010/main" val="2193409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p:txBody>
          <a:bodyPr anchor="b"/>
          <a:lstStyle/>
          <a:p>
            <a:r>
              <a:rPr lang="en-US" altLang="en-US" smtClean="0"/>
              <a:t>TCP Protocol</a:t>
            </a:r>
          </a:p>
        </p:txBody>
      </p:sp>
      <p:sp>
        <p:nvSpPr>
          <p:cNvPr id="78851" name="Date Placeholder 2"/>
          <p:cNvSpPr txBox="1">
            <a:spLocks noGrp="1"/>
          </p:cNvSpPr>
          <p:nvPr/>
        </p:nvSpPr>
        <p:spPr bwMode="auto">
          <a:xfrm>
            <a:off x="5791200" y="6405563"/>
            <a:ext cx="3044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1400">
                <a:solidFill>
                  <a:srgbClr val="FFFFFF"/>
                </a:solidFill>
                <a:cs typeface="Arial" charset="0"/>
              </a:rPr>
              <a:t>April 30, 2008</a:t>
            </a:r>
          </a:p>
        </p:txBody>
      </p:sp>
      <p:sp>
        <p:nvSpPr>
          <p:cNvPr id="78852" name="Footer Placeholder 3"/>
          <p:cNvSpPr txBox="1">
            <a:spLocks noGrp="1"/>
          </p:cNvSpPr>
          <p:nvPr/>
        </p:nvSpPr>
        <p:spPr bwMode="auto">
          <a:xfrm>
            <a:off x="304800" y="6410325"/>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solidFill>
                  <a:srgbClr val="FFFFFF"/>
                </a:solidFill>
                <a:cs typeface="Arial" charset="0"/>
              </a:rPr>
              <a:t>Copyright Mark Goetsch </a:t>
            </a:r>
          </a:p>
        </p:txBody>
      </p:sp>
      <p:sp>
        <p:nvSpPr>
          <p:cNvPr id="5" name="Slide Number Placeholder 4"/>
          <p:cNvSpPr txBox="1">
            <a:spLocks noGrp="1"/>
          </p:cNvSpPr>
          <p:nvPr/>
        </p:nvSpPr>
        <p:spPr>
          <a:xfrm>
            <a:off x="4343400" y="1036638"/>
            <a:ext cx="457200" cy="441325"/>
          </a:xfrm>
          <a:prstGeom prst="rect">
            <a:avLst/>
          </a:prstGeom>
          <a:noFill/>
        </p:spPr>
        <p:txBody>
          <a:bodyPr lIns="45720" rIns="45720" anchor="ctr">
            <a:normAutofit/>
          </a:bodyPr>
          <a:lstStyle/>
          <a:p>
            <a:pPr algn="ctr">
              <a:defRPr/>
            </a:pPr>
            <a:fld id="{8F688E1A-5894-462B-B25C-B0062E48791B}" type="slidenum">
              <a:rPr lang="en-US" sz="1600">
                <a:solidFill>
                  <a:schemeClr val="accent3">
                    <a:shade val="75000"/>
                  </a:schemeClr>
                </a:solidFill>
                <a:cs typeface="Arial" charset="0"/>
              </a:rPr>
              <a:pPr algn="ctr">
                <a:defRPr/>
              </a:pPr>
              <a:t>91</a:t>
            </a:fld>
            <a:endParaRPr lang="en-US" sz="1600" dirty="0">
              <a:solidFill>
                <a:schemeClr val="accent3">
                  <a:shade val="75000"/>
                </a:schemeClr>
              </a:solidFill>
              <a:cs typeface="Arial" charset="0"/>
            </a:endParaRPr>
          </a:p>
        </p:txBody>
      </p:sp>
      <p:sp>
        <p:nvSpPr>
          <p:cNvPr id="78854" name="TextBox 7"/>
          <p:cNvSpPr txBox="1">
            <a:spLocks noChangeArrowheads="1"/>
          </p:cNvSpPr>
          <p:nvPr/>
        </p:nvSpPr>
        <p:spPr bwMode="auto">
          <a:xfrm>
            <a:off x="1600200" y="1676400"/>
            <a:ext cx="247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Connection-Oriented</a:t>
            </a:r>
          </a:p>
        </p:txBody>
      </p:sp>
      <p:sp>
        <p:nvSpPr>
          <p:cNvPr id="78855" name="TextBox 8"/>
          <p:cNvSpPr txBox="1">
            <a:spLocks noChangeArrowheads="1"/>
          </p:cNvSpPr>
          <p:nvPr/>
        </p:nvSpPr>
        <p:spPr bwMode="auto">
          <a:xfrm>
            <a:off x="1600200" y="3962400"/>
            <a:ext cx="5711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The data is presented as a stream of data rather than a set of packets.</a:t>
            </a:r>
          </a:p>
        </p:txBody>
      </p:sp>
      <p:sp>
        <p:nvSpPr>
          <p:cNvPr id="78856" name="TextBox 9"/>
          <p:cNvSpPr txBox="1">
            <a:spLocks noChangeArrowheads="1"/>
          </p:cNvSpPr>
          <p:nvPr/>
        </p:nvSpPr>
        <p:spPr bwMode="auto">
          <a:xfrm>
            <a:off x="1600200" y="23622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Reliable</a:t>
            </a:r>
          </a:p>
        </p:txBody>
      </p:sp>
      <p:sp>
        <p:nvSpPr>
          <p:cNvPr id="78857" name="TextBox 10"/>
          <p:cNvSpPr txBox="1">
            <a:spLocks noChangeArrowheads="1"/>
          </p:cNvSpPr>
          <p:nvPr/>
        </p:nvSpPr>
        <p:spPr bwMode="auto">
          <a:xfrm>
            <a:off x="1600200" y="2590800"/>
            <a:ext cx="2563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Every piece of data will arrive.</a:t>
            </a:r>
          </a:p>
        </p:txBody>
      </p:sp>
      <p:sp>
        <p:nvSpPr>
          <p:cNvPr id="78858" name="TextBox 11"/>
          <p:cNvSpPr txBox="1">
            <a:spLocks noChangeArrowheads="1"/>
          </p:cNvSpPr>
          <p:nvPr/>
        </p:nvSpPr>
        <p:spPr bwMode="auto">
          <a:xfrm>
            <a:off x="1600200" y="3048000"/>
            <a:ext cx="954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Duplex</a:t>
            </a:r>
          </a:p>
        </p:txBody>
      </p:sp>
      <p:sp>
        <p:nvSpPr>
          <p:cNvPr id="78859" name="TextBox 12"/>
          <p:cNvSpPr txBox="1">
            <a:spLocks noChangeArrowheads="1"/>
          </p:cNvSpPr>
          <p:nvPr/>
        </p:nvSpPr>
        <p:spPr bwMode="auto">
          <a:xfrm>
            <a:off x="1600200" y="3352800"/>
            <a:ext cx="683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You can send information both ways at the same time, through the same connection.</a:t>
            </a:r>
          </a:p>
        </p:txBody>
      </p:sp>
      <p:sp>
        <p:nvSpPr>
          <p:cNvPr id="78860" name="TextBox 13"/>
          <p:cNvSpPr txBox="1">
            <a:spLocks noChangeArrowheads="1"/>
          </p:cNvSpPr>
          <p:nvPr/>
        </p:nvSpPr>
        <p:spPr bwMode="auto">
          <a:xfrm>
            <a:off x="1600200" y="3733800"/>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Byte-Oriented</a:t>
            </a:r>
          </a:p>
        </p:txBody>
      </p:sp>
      <p:sp>
        <p:nvSpPr>
          <p:cNvPr id="78861" name="TextBox 15"/>
          <p:cNvSpPr txBox="1">
            <a:spLocks noChangeArrowheads="1"/>
          </p:cNvSpPr>
          <p:nvPr/>
        </p:nvSpPr>
        <p:spPr bwMode="auto">
          <a:xfrm>
            <a:off x="1600200" y="1905000"/>
            <a:ext cx="3903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Data packets are delivered in the correct order.</a:t>
            </a:r>
          </a:p>
        </p:txBody>
      </p:sp>
      <p:sp>
        <p:nvSpPr>
          <p:cNvPr id="78862" name="TextBox 17"/>
          <p:cNvSpPr txBox="1">
            <a:spLocks noChangeArrowheads="1"/>
          </p:cNvSpPr>
          <p:nvPr/>
        </p:nvSpPr>
        <p:spPr bwMode="auto">
          <a:xfrm>
            <a:off x="1676400" y="5029200"/>
            <a:ext cx="2595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cs typeface="Arial" charset="0"/>
              </a:rPr>
              <a:t>How does this happen?</a:t>
            </a:r>
          </a:p>
        </p:txBody>
      </p:sp>
    </p:spTree>
    <p:extLst>
      <p:ext uri="{BB962C8B-B14F-4D97-AF65-F5344CB8AC3E}">
        <p14:creationId xmlns:p14="http://schemas.microsoft.com/office/powerpoint/2010/main" val="4869933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idx="4294967295"/>
          </p:nvPr>
        </p:nvSpPr>
        <p:spPr/>
        <p:txBody>
          <a:bodyPr anchor="b"/>
          <a:lstStyle/>
          <a:p>
            <a:r>
              <a:rPr lang="en-US" altLang="en-US" smtClean="0"/>
              <a:t>The Inner Workings of TCP</a:t>
            </a:r>
          </a:p>
        </p:txBody>
      </p:sp>
      <p:sp>
        <p:nvSpPr>
          <p:cNvPr id="79875" name="Date Placeholder 2"/>
          <p:cNvSpPr txBox="1">
            <a:spLocks noGrp="1"/>
          </p:cNvSpPr>
          <p:nvPr/>
        </p:nvSpPr>
        <p:spPr bwMode="auto">
          <a:xfrm>
            <a:off x="5791200" y="6405563"/>
            <a:ext cx="3044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1400">
                <a:solidFill>
                  <a:srgbClr val="FFFFFF"/>
                </a:solidFill>
                <a:cs typeface="Arial" charset="0"/>
              </a:rPr>
              <a:t>April 30, 2008</a:t>
            </a:r>
          </a:p>
        </p:txBody>
      </p:sp>
      <p:sp>
        <p:nvSpPr>
          <p:cNvPr id="79876" name="Footer Placeholder 3"/>
          <p:cNvSpPr txBox="1">
            <a:spLocks noGrp="1"/>
          </p:cNvSpPr>
          <p:nvPr/>
        </p:nvSpPr>
        <p:spPr bwMode="auto">
          <a:xfrm>
            <a:off x="304800" y="6410325"/>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solidFill>
                  <a:srgbClr val="FFFFFF"/>
                </a:solidFill>
                <a:cs typeface="Arial" charset="0"/>
              </a:rPr>
              <a:t>Copyright Mark Goetsch </a:t>
            </a:r>
          </a:p>
        </p:txBody>
      </p:sp>
      <p:sp>
        <p:nvSpPr>
          <p:cNvPr id="5" name="Slide Number Placeholder 4"/>
          <p:cNvSpPr txBox="1">
            <a:spLocks noGrp="1"/>
          </p:cNvSpPr>
          <p:nvPr/>
        </p:nvSpPr>
        <p:spPr>
          <a:xfrm>
            <a:off x="4343400" y="1036638"/>
            <a:ext cx="457200" cy="441325"/>
          </a:xfrm>
          <a:prstGeom prst="rect">
            <a:avLst/>
          </a:prstGeom>
          <a:noFill/>
        </p:spPr>
        <p:txBody>
          <a:bodyPr lIns="45720" rIns="45720" anchor="ctr">
            <a:normAutofit/>
          </a:bodyPr>
          <a:lstStyle/>
          <a:p>
            <a:pPr algn="ctr">
              <a:defRPr/>
            </a:pPr>
            <a:fld id="{7ABD3445-0478-401F-AA59-F4BCC962944B}" type="slidenum">
              <a:rPr lang="en-US" sz="1600">
                <a:solidFill>
                  <a:schemeClr val="accent3">
                    <a:shade val="75000"/>
                  </a:schemeClr>
                </a:solidFill>
                <a:cs typeface="Arial" charset="0"/>
              </a:rPr>
              <a:pPr algn="ctr">
                <a:defRPr/>
              </a:pPr>
              <a:t>92</a:t>
            </a:fld>
            <a:endParaRPr lang="en-US" sz="1600">
              <a:solidFill>
                <a:schemeClr val="accent3">
                  <a:shade val="75000"/>
                </a:schemeClr>
              </a:solidFill>
              <a:cs typeface="Arial" charset="0"/>
            </a:endParaRPr>
          </a:p>
        </p:txBody>
      </p:sp>
      <p:sp>
        <p:nvSpPr>
          <p:cNvPr id="79878" name="TextBox 5"/>
          <p:cNvSpPr txBox="1">
            <a:spLocks noChangeArrowheads="1"/>
          </p:cNvSpPr>
          <p:nvPr/>
        </p:nvSpPr>
        <p:spPr bwMode="auto">
          <a:xfrm>
            <a:off x="1524000" y="1447800"/>
            <a:ext cx="66738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altLang="en-US">
                <a:cs typeface="Arial" charset="0"/>
              </a:rPr>
              <a:t>Each TCP connection provides a buffer that will hold the data until it has been verified that it has arrived.</a:t>
            </a:r>
          </a:p>
          <a:p>
            <a:pPr eaLnBrk="1" hangingPunct="1">
              <a:buFontTx/>
              <a:buAutoNum type="arabicPeriod"/>
            </a:pPr>
            <a:r>
              <a:rPr lang="en-US" altLang="en-US">
                <a:cs typeface="Arial" charset="0"/>
              </a:rPr>
              <a:t>The buffer also is used to order the packets in the correct sequence.</a:t>
            </a:r>
          </a:p>
          <a:p>
            <a:pPr eaLnBrk="1" hangingPunct="1">
              <a:buFontTx/>
              <a:buAutoNum type="arabicPeriod"/>
            </a:pPr>
            <a:r>
              <a:rPr lang="en-US" altLang="en-US">
                <a:cs typeface="Arial" charset="0"/>
              </a:rPr>
              <a:t>Every packet that is sent requires an “Ack” from the receiver so that it knows that it has arrived. </a:t>
            </a:r>
          </a:p>
          <a:p>
            <a:pPr eaLnBrk="1" hangingPunct="1">
              <a:buFontTx/>
              <a:buAutoNum type="arabicPeriod"/>
            </a:pPr>
            <a:r>
              <a:rPr lang="en-US" altLang="en-US">
                <a:cs typeface="Arial" charset="0"/>
              </a:rPr>
              <a:t>A CRC field is added and checked by the receiver to see that the data was not corrupted.</a:t>
            </a:r>
          </a:p>
          <a:p>
            <a:pPr eaLnBrk="1" hangingPunct="1">
              <a:buFontTx/>
              <a:buAutoNum type="arabicPeriod"/>
            </a:pPr>
            <a:r>
              <a:rPr lang="en-US" altLang="en-US">
                <a:cs typeface="Arial" charset="0"/>
              </a:rPr>
              <a:t>Each connection is a 4-tuple consisting of the port numbers for both the client and server, and the IP addresses as well.</a:t>
            </a:r>
          </a:p>
          <a:p>
            <a:pPr eaLnBrk="1" hangingPunct="1"/>
            <a:endParaRPr lang="en-US" altLang="en-US">
              <a:cs typeface="Arial" charset="0"/>
            </a:endParaRPr>
          </a:p>
        </p:txBody>
      </p:sp>
      <p:sp>
        <p:nvSpPr>
          <p:cNvPr id="79879" name="TextBox 6"/>
          <p:cNvSpPr txBox="1">
            <a:spLocks noChangeArrowheads="1"/>
          </p:cNvSpPr>
          <p:nvPr/>
        </p:nvSpPr>
        <p:spPr bwMode="auto">
          <a:xfrm>
            <a:off x="1600200" y="5105400"/>
            <a:ext cx="678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Which has quite a bit of overhead! </a:t>
            </a:r>
          </a:p>
          <a:p>
            <a:pPr eaLnBrk="1" hangingPunct="1"/>
            <a:r>
              <a:rPr lang="en-US" altLang="en-US" b="1">
                <a:cs typeface="Arial" charset="0"/>
              </a:rPr>
              <a:t> </a:t>
            </a:r>
          </a:p>
        </p:txBody>
      </p:sp>
    </p:spTree>
    <p:extLst>
      <p:ext uri="{BB962C8B-B14F-4D97-AF65-F5344CB8AC3E}">
        <p14:creationId xmlns:p14="http://schemas.microsoft.com/office/powerpoint/2010/main" val="18906856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96259" name="Rectangle 2"/>
          <p:cNvSpPr>
            <a:spLocks noGrp="1" noChangeArrowheads="1"/>
          </p:cNvSpPr>
          <p:nvPr>
            <p:ph type="title" idx="4294967295"/>
          </p:nvPr>
        </p:nvSpPr>
        <p:spPr/>
        <p:txBody>
          <a:bodyPr/>
          <a:lstStyle/>
          <a:p>
            <a:pPr eaLnBrk="1" hangingPunct="1"/>
            <a:r>
              <a:rPr lang="en-US" altLang="en-US" sz="3600" smtClean="0">
                <a:solidFill>
                  <a:srgbClr val="FF0066"/>
                </a:solidFill>
              </a:rPr>
              <a:t>Ethernet</a:t>
            </a:r>
          </a:p>
        </p:txBody>
      </p:sp>
      <p:sp>
        <p:nvSpPr>
          <p:cNvPr id="96260" name="Rectangle 3"/>
          <p:cNvSpPr>
            <a:spLocks noGrp="1" noChangeArrowheads="1"/>
          </p:cNvSpPr>
          <p:nvPr>
            <p:ph type="body" idx="4294967295"/>
          </p:nvPr>
        </p:nvSpPr>
        <p:spPr/>
        <p:txBody>
          <a:bodyPr/>
          <a:lstStyle/>
          <a:p>
            <a:pPr eaLnBrk="1" hangingPunct="1">
              <a:lnSpc>
                <a:spcPct val="90000"/>
              </a:lnSpc>
            </a:pPr>
            <a:r>
              <a:rPr lang="en-US" altLang="en-US" sz="2400" smtClean="0"/>
              <a:t>Cheap, reliable, local area network</a:t>
            </a:r>
          </a:p>
          <a:p>
            <a:pPr eaLnBrk="1" hangingPunct="1">
              <a:lnSpc>
                <a:spcPct val="90000"/>
              </a:lnSpc>
            </a:pPr>
            <a:r>
              <a:rPr lang="en-US" altLang="en-US" sz="2400" smtClean="0"/>
              <a:t>Long time defacto standard at 10Mbps</a:t>
            </a:r>
          </a:p>
          <a:p>
            <a:pPr eaLnBrk="1" hangingPunct="1">
              <a:lnSpc>
                <a:spcPct val="90000"/>
              </a:lnSpc>
            </a:pPr>
            <a:r>
              <a:rPr lang="en-US" altLang="en-US" sz="2400" smtClean="0"/>
              <a:t>100 Mbps is cheap, and 1000 Mbps available.</a:t>
            </a:r>
          </a:p>
          <a:p>
            <a:pPr eaLnBrk="1" hangingPunct="1">
              <a:lnSpc>
                <a:spcPct val="90000"/>
              </a:lnSpc>
            </a:pPr>
            <a:r>
              <a:rPr lang="en-US" altLang="en-US" sz="2400" smtClean="0"/>
              <a:t>Broadcast of all packets</a:t>
            </a:r>
          </a:p>
          <a:p>
            <a:pPr eaLnBrk="1" hangingPunct="1">
              <a:lnSpc>
                <a:spcPct val="90000"/>
              </a:lnSpc>
            </a:pPr>
            <a:r>
              <a:rPr lang="en-US" altLang="en-US" sz="2400" smtClean="0"/>
              <a:t>NICs listen to all traffic and normally ignore all that does match, pass those that do up the protocol stack. </a:t>
            </a:r>
          </a:p>
          <a:p>
            <a:pPr eaLnBrk="1" hangingPunct="1">
              <a:lnSpc>
                <a:spcPct val="90000"/>
              </a:lnSpc>
            </a:pPr>
            <a:r>
              <a:rPr lang="en-US" altLang="en-US" sz="2400" smtClean="0"/>
              <a:t>Separate send and receive – don’t start send if other is.</a:t>
            </a:r>
          </a:p>
          <a:p>
            <a:pPr eaLnBrk="1" hangingPunct="1">
              <a:lnSpc>
                <a:spcPct val="90000"/>
              </a:lnSpc>
            </a:pPr>
            <a:r>
              <a:rPr lang="en-US" altLang="en-US" sz="2400" smtClean="0"/>
              <a:t>Collisions can occur resulting in resends, and ultimately thrashing if overloaded. Longer cable / more collisions.</a:t>
            </a:r>
          </a:p>
          <a:p>
            <a:pPr eaLnBrk="1" hangingPunct="1">
              <a:lnSpc>
                <a:spcPct val="90000"/>
              </a:lnSpc>
            </a:pPr>
            <a:r>
              <a:rPr lang="en-US" altLang="en-US" sz="2400" smtClean="0"/>
              <a:t>Use of switches/software, reduces collisions &amp; helps guarantee latency and delivery for QoS. Not obsolete yet</a:t>
            </a:r>
          </a:p>
        </p:txBody>
      </p:sp>
    </p:spTree>
    <p:extLst>
      <p:ext uri="{BB962C8B-B14F-4D97-AF65-F5344CB8AC3E}">
        <p14:creationId xmlns:p14="http://schemas.microsoft.com/office/powerpoint/2010/main" val="1863719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97283" name="Rectangle 2"/>
          <p:cNvSpPr>
            <a:spLocks noGrp="1" noChangeArrowheads="1"/>
          </p:cNvSpPr>
          <p:nvPr>
            <p:ph type="title" idx="4294967295"/>
          </p:nvPr>
        </p:nvSpPr>
        <p:spPr/>
        <p:txBody>
          <a:bodyPr/>
          <a:lstStyle/>
          <a:p>
            <a:pPr eaLnBrk="1" hangingPunct="1"/>
            <a:r>
              <a:rPr lang="en-US" altLang="en-US" sz="3600" smtClean="0">
                <a:solidFill>
                  <a:srgbClr val="FF0066"/>
                </a:solidFill>
              </a:rPr>
              <a:t>Ethernet</a:t>
            </a:r>
          </a:p>
        </p:txBody>
      </p:sp>
      <p:sp>
        <p:nvSpPr>
          <p:cNvPr id="97284" name="Rectangle 3"/>
          <p:cNvSpPr>
            <a:spLocks noGrp="1" noChangeArrowheads="1"/>
          </p:cNvSpPr>
          <p:nvPr>
            <p:ph type="body" idx="4294967295"/>
          </p:nvPr>
        </p:nvSpPr>
        <p:spPr/>
        <p:txBody>
          <a:bodyPr/>
          <a:lstStyle/>
          <a:p>
            <a:pPr eaLnBrk="1" hangingPunct="1"/>
            <a:r>
              <a:rPr lang="en-US" altLang="en-US" smtClean="0"/>
              <a:t>Uses CSMA/CD: </a:t>
            </a:r>
          </a:p>
          <a:p>
            <a:pPr eaLnBrk="1" hangingPunct="1"/>
            <a:r>
              <a:rPr lang="en-US" altLang="en-US" smtClean="0"/>
              <a:t>Sense if the line is free</a:t>
            </a:r>
          </a:p>
          <a:p>
            <a:pPr eaLnBrk="1" hangingPunct="1"/>
            <a:r>
              <a:rPr lang="en-US" altLang="en-US" smtClean="0"/>
              <a:t>Every computer has full-time access – Multiple Access</a:t>
            </a:r>
          </a:p>
          <a:p>
            <a:pPr eaLnBrk="1" hangingPunct="1"/>
            <a:r>
              <a:rPr lang="en-US" altLang="en-US" smtClean="0"/>
              <a:t>Detect collisions and resend after a random delay.</a:t>
            </a:r>
          </a:p>
          <a:p>
            <a:pPr eaLnBrk="1" hangingPunct="1"/>
            <a:r>
              <a:rPr lang="en-US" altLang="en-US" smtClean="0"/>
              <a:t>Medium Access Control (MAC) is protocol, hence </a:t>
            </a:r>
            <a:r>
              <a:rPr lang="en-US" altLang="en-US" i="1" smtClean="0"/>
              <a:t>MAC</a:t>
            </a:r>
            <a:r>
              <a:rPr lang="en-US" altLang="en-US" smtClean="0"/>
              <a:t> addresses are used in hrdwre</a:t>
            </a:r>
          </a:p>
        </p:txBody>
      </p:sp>
    </p:spTree>
    <p:extLst>
      <p:ext uri="{BB962C8B-B14F-4D97-AF65-F5344CB8AC3E}">
        <p14:creationId xmlns:p14="http://schemas.microsoft.com/office/powerpoint/2010/main" val="20077434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a:t>Copyright 2008 Clark Elliott</a:t>
            </a:r>
          </a:p>
        </p:txBody>
      </p:sp>
      <p:sp>
        <p:nvSpPr>
          <p:cNvPr id="101379" name="Rectangle 2"/>
          <p:cNvSpPr>
            <a:spLocks noGrp="1" noChangeArrowheads="1"/>
          </p:cNvSpPr>
          <p:nvPr>
            <p:ph type="title" idx="4294967295"/>
          </p:nvPr>
        </p:nvSpPr>
        <p:spPr/>
        <p:txBody>
          <a:bodyPr/>
          <a:lstStyle/>
          <a:p>
            <a:pPr eaLnBrk="1" hangingPunct="1"/>
            <a:r>
              <a:rPr lang="en-US" altLang="en-US" sz="3600" smtClean="0">
                <a:solidFill>
                  <a:srgbClr val="FF0066"/>
                </a:solidFill>
              </a:rPr>
              <a:t>Slot reservation extension to Ethernet</a:t>
            </a:r>
          </a:p>
        </p:txBody>
      </p:sp>
      <p:sp>
        <p:nvSpPr>
          <p:cNvPr id="101380" name="Rectangle 3"/>
          <p:cNvSpPr>
            <a:spLocks noGrp="1" noChangeArrowheads="1"/>
          </p:cNvSpPr>
          <p:nvPr>
            <p:ph type="body" idx="4294967295"/>
          </p:nvPr>
        </p:nvSpPr>
        <p:spPr/>
        <p:txBody>
          <a:bodyPr/>
          <a:lstStyle/>
          <a:p>
            <a:pPr eaLnBrk="1" hangingPunct="1"/>
            <a:r>
              <a:rPr lang="en-US" altLang="en-US" smtClean="0"/>
              <a:t>Collision avoidance augmentation via </a:t>
            </a:r>
            <a:r>
              <a:rPr lang="en-US" altLang="en-US" i="1" smtClean="0"/>
              <a:t>CSMA/CA; </a:t>
            </a:r>
            <a:r>
              <a:rPr lang="en-US" altLang="en-US" smtClean="0"/>
              <a:t>reserves transmission slots.</a:t>
            </a:r>
            <a:endParaRPr lang="en-US" altLang="en-US" i="1" smtClean="0"/>
          </a:p>
          <a:p>
            <a:pPr eaLnBrk="1" hangingPunct="1"/>
            <a:r>
              <a:rPr lang="en-US" altLang="en-US" smtClean="0"/>
              <a:t>Short negotiation packets (Request to send, RTS; clear to send, CTS) are sent first between sender and receiver, with duration. Others wait until slot has passed.</a:t>
            </a:r>
          </a:p>
          <a:p>
            <a:pPr eaLnBrk="1" hangingPunct="1"/>
            <a:r>
              <a:rPr lang="en-US" altLang="en-US" smtClean="0"/>
              <a:t>Fewer collisions with short packets.</a:t>
            </a:r>
          </a:p>
          <a:p>
            <a:pPr eaLnBrk="1" hangingPunct="1"/>
            <a:r>
              <a:rPr lang="en-US" altLang="en-US" smtClean="0"/>
              <a:t>Improves wireless reliability and QoS.</a:t>
            </a:r>
          </a:p>
        </p:txBody>
      </p:sp>
    </p:spTree>
    <p:extLst>
      <p:ext uri="{BB962C8B-B14F-4D97-AF65-F5344CB8AC3E}">
        <p14:creationId xmlns:p14="http://schemas.microsoft.com/office/powerpoint/2010/main" val="22043104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smtClean="0"/>
              <a:t> </a:t>
            </a:r>
            <a:r>
              <a:rPr lang="en-US" sz="1400" dirty="0"/>
              <a:t>Clark Elliott</a:t>
            </a:r>
          </a:p>
        </p:txBody>
      </p:sp>
      <p:sp>
        <p:nvSpPr>
          <p:cNvPr id="36867" name="Rectangle 2"/>
          <p:cNvSpPr>
            <a:spLocks noGrp="1" noChangeArrowheads="1"/>
          </p:cNvSpPr>
          <p:nvPr>
            <p:ph type="title" idx="4294967295"/>
          </p:nvPr>
        </p:nvSpPr>
        <p:spPr/>
        <p:txBody>
          <a:bodyPr/>
          <a:lstStyle/>
          <a:p>
            <a:pPr eaLnBrk="1" hangingPunct="1"/>
            <a:endParaRPr lang="en-US" sz="4000" dirty="0" smtClean="0"/>
          </a:p>
        </p:txBody>
      </p:sp>
      <p:sp>
        <p:nvSpPr>
          <p:cNvPr id="36868" name="Rectangle 3"/>
          <p:cNvSpPr>
            <a:spLocks noGrp="1" noChangeArrowheads="1"/>
          </p:cNvSpPr>
          <p:nvPr>
            <p:ph type="body" idx="4294967295"/>
          </p:nvPr>
        </p:nvSpPr>
        <p:spPr>
          <a:xfrm>
            <a:off x="457200" y="1600200"/>
            <a:ext cx="8382000" cy="5257800"/>
          </a:xfrm>
        </p:spPr>
        <p:txBody>
          <a:bodyPr/>
          <a:lstStyle/>
          <a:p>
            <a:pPr eaLnBrk="1" hangingPunct="1"/>
            <a:r>
              <a:rPr lang="en-US" sz="2800" dirty="0" smtClean="0"/>
              <a:t>Note have not added CDK chapter 4 or 5 yet.</a:t>
            </a:r>
          </a:p>
        </p:txBody>
      </p:sp>
    </p:spTree>
    <p:extLst>
      <p:ext uri="{BB962C8B-B14F-4D97-AF65-F5344CB8AC3E}">
        <p14:creationId xmlns:p14="http://schemas.microsoft.com/office/powerpoint/2010/main" val="3931156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13434</TotalTime>
  <Words>5314</Words>
  <Application>Microsoft Office PowerPoint</Application>
  <PresentationFormat>On-screen Show (4:3)</PresentationFormat>
  <Paragraphs>602</Paragraphs>
  <Slides>96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Arial</vt:lpstr>
      <vt:lpstr>Calibri</vt:lpstr>
      <vt:lpstr>Times</vt:lpstr>
      <vt:lpstr>Wingdings</vt:lpstr>
      <vt:lpstr>Default Design</vt:lpstr>
      <vt:lpstr>DHCP, NAT, Mobile IP, Bluetooth, Ipsec, ATM</vt:lpstr>
      <vt:lpstr>Dynamic Host Configuration Protocol -- DHCP</vt:lpstr>
      <vt:lpstr>PowerPoint Presentation</vt:lpstr>
      <vt:lpstr>Three methods of DHCP allocation</vt:lpstr>
      <vt:lpstr>Efficiency</vt:lpstr>
      <vt:lpstr>NAT is not DHCP</vt:lpstr>
      <vt:lpstr>PowerPoint Presentation</vt:lpstr>
      <vt:lpstr>Network Address Translation</vt:lpstr>
      <vt:lpstr>Network Address Translation</vt:lpstr>
      <vt:lpstr>How NAT works…</vt:lpstr>
      <vt:lpstr>PowerPoint Presentation</vt:lpstr>
      <vt:lpstr>Servers on NAT</vt:lpstr>
      <vt:lpstr>Servers on  your laptop</vt:lpstr>
      <vt:lpstr>Mobile IP</vt:lpstr>
      <vt:lpstr>Your laptop</vt:lpstr>
      <vt:lpstr>Home agents and Foreign Agents</vt:lpstr>
      <vt:lpstr>Figure 3.20 The MobileIP routing mechanism</vt:lpstr>
      <vt:lpstr>Not best solution</vt:lpstr>
      <vt:lpstr>Mobile agents</vt:lpstr>
      <vt:lpstr>Mobile agents</vt:lpstr>
      <vt:lpstr>Mobile devices</vt:lpstr>
      <vt:lpstr>IPv6</vt:lpstr>
      <vt:lpstr>IPsec (“IP security”)</vt:lpstr>
      <vt:lpstr>VPNs</vt:lpstr>
      <vt:lpstr>Bluetooth IEEE 802.15, 2002</vt:lpstr>
      <vt:lpstr>Master / slave</vt:lpstr>
      <vt:lpstr>Bluetooth…</vt:lpstr>
      <vt:lpstr>Figure 3.27 ATM cell layout</vt:lpstr>
      <vt:lpstr>ATM – asynchronous transfer mode</vt:lpstr>
      <vt:lpstr>Have to address…</vt:lpstr>
      <vt:lpstr>Falacies</vt:lpstr>
      <vt:lpstr>Figure 2.1 Software and hardware service layers in distributed systems</vt:lpstr>
      <vt:lpstr>Layers</vt:lpstr>
      <vt:lpstr>Middleware</vt:lpstr>
      <vt:lpstr>Peer-to-peer</vt:lpstr>
      <vt:lpstr>Peer-to-peer</vt:lpstr>
      <vt:lpstr>Figure 2.3 A distributed application based on peer processes</vt:lpstr>
      <vt:lpstr>Services</vt:lpstr>
      <vt:lpstr>Figure 2.4 A service provided by multiple servers</vt:lpstr>
      <vt:lpstr>Proxy servers</vt:lpstr>
      <vt:lpstr>Figure 2.5 Web proxy server</vt:lpstr>
      <vt:lpstr>Mobile Code</vt:lpstr>
      <vt:lpstr>Figure 2.6 Web applets</vt:lpstr>
      <vt:lpstr>Mobile agents</vt:lpstr>
      <vt:lpstr>Mobile agents</vt:lpstr>
      <vt:lpstr>A hypothetical case</vt:lpstr>
      <vt:lpstr>Acme Agent’s concerns</vt:lpstr>
      <vt:lpstr>General constraints</vt:lpstr>
      <vt:lpstr>A hypothetical agent solution</vt:lpstr>
      <vt:lpstr>PowerPoint Presentation</vt:lpstr>
      <vt:lpstr>PowerPoint Presentation</vt:lpstr>
      <vt:lpstr>Agent returns home, the off to work again.</vt:lpstr>
      <vt:lpstr>Benefits</vt:lpstr>
      <vt:lpstr>PowerPoint Presentation</vt:lpstr>
      <vt:lpstr>PowerPoint Presentation</vt:lpstr>
      <vt:lpstr>Network computers</vt:lpstr>
      <vt:lpstr>Mobile devices</vt:lpstr>
      <vt:lpstr>Mobile IP</vt:lpstr>
      <vt:lpstr>Discover card goofiness</vt:lpstr>
      <vt:lpstr>AT&amp;T Security Evil / Morons</vt:lpstr>
      <vt:lpstr>Cryptographic Salt</vt:lpstr>
      <vt:lpstr>Communication channels</vt:lpstr>
      <vt:lpstr>PowerPoint Presentation</vt:lpstr>
      <vt:lpstr>Bandwidth</vt:lpstr>
      <vt:lpstr>Jitter</vt:lpstr>
      <vt:lpstr>Clocks</vt:lpstr>
      <vt:lpstr>PowerPoint Presentation</vt:lpstr>
      <vt:lpstr>Bits &amp; Bytes</vt:lpstr>
      <vt:lpstr>Binary Bytes vs. Decimal Bytes</vt:lpstr>
      <vt:lpstr>It’s not rocket science – or is it?</vt:lpstr>
      <vt:lpstr>Calculating   RTT,  Throughput, and Transfer Time</vt:lpstr>
      <vt:lpstr>Switching schemes</vt:lpstr>
      <vt:lpstr>Protocols</vt:lpstr>
      <vt:lpstr>OSI Protocol Stack Implemented</vt:lpstr>
      <vt:lpstr>Layers  object code</vt:lpstr>
      <vt:lpstr>Layers of detail – one line of app code = ~1500 lines of “real” code.</vt:lpstr>
      <vt:lpstr>Figure 3.2 Conceptual layering of protocol software</vt:lpstr>
      <vt:lpstr>Figure 3.4 Protocol layers in the ISO Open Systems Interconnection (OSI) model</vt:lpstr>
      <vt:lpstr>Figure 3.3 Encapsulation as it is applied in layered protocols</vt:lpstr>
      <vt:lpstr>Figure 3.13 Encapsulation in a message transmitted via TCP over an Ethernet</vt:lpstr>
      <vt:lpstr>Figure 3.14 The programmer's conceptual view of a TCP/IP Internet</vt:lpstr>
      <vt:lpstr>IANA Port Assignments</vt:lpstr>
      <vt:lpstr>Migration to IPv6</vt:lpstr>
      <vt:lpstr>IPv6</vt:lpstr>
      <vt:lpstr>Figure 3.11 Tunnelling for IPv6 migration</vt:lpstr>
      <vt:lpstr>Conversion IP / local network address</vt:lpstr>
      <vt:lpstr>TCP &amp; UDP</vt:lpstr>
      <vt:lpstr>Universal Datagram Protocol - UDP</vt:lpstr>
      <vt:lpstr>Trasmission Control Protocol - TCP</vt:lpstr>
      <vt:lpstr>TCP features</vt:lpstr>
      <vt:lpstr>TCP Protocol</vt:lpstr>
      <vt:lpstr>The Inner Workings of TCP</vt:lpstr>
      <vt:lpstr>Ethernet</vt:lpstr>
      <vt:lpstr>Ethernet</vt:lpstr>
      <vt:lpstr>Slot reservation extension to Ethernet</vt:lpstr>
      <vt:lpstr>PowerPoint Presentation</vt:lpstr>
    </vt:vector>
  </TitlesOfParts>
  <Company>DePaul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elliott</dc:creator>
  <cp:lastModifiedBy>Elliott, Clark</cp:lastModifiedBy>
  <cp:revision>247</cp:revision>
  <dcterms:created xsi:type="dcterms:W3CDTF">2008-09-12T15:40:18Z</dcterms:created>
  <dcterms:modified xsi:type="dcterms:W3CDTF">2016-11-02T21:34:58Z</dcterms:modified>
</cp:coreProperties>
</file>