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375" r:id="rId2"/>
    <p:sldId id="466" r:id="rId3"/>
    <p:sldId id="461" r:id="rId4"/>
    <p:sldId id="462" r:id="rId5"/>
    <p:sldId id="463" r:id="rId6"/>
    <p:sldId id="464" r:id="rId7"/>
    <p:sldId id="345" r:id="rId8"/>
    <p:sldId id="346" r:id="rId9"/>
    <p:sldId id="473" r:id="rId10"/>
    <p:sldId id="347" r:id="rId11"/>
    <p:sldId id="358" r:id="rId12"/>
    <p:sldId id="348" r:id="rId13"/>
    <p:sldId id="349" r:id="rId14"/>
    <p:sldId id="376" r:id="rId15"/>
    <p:sldId id="350" r:id="rId16"/>
    <p:sldId id="351" r:id="rId17"/>
    <p:sldId id="352" r:id="rId18"/>
    <p:sldId id="374" r:id="rId19"/>
    <p:sldId id="353" r:id="rId20"/>
    <p:sldId id="354" r:id="rId21"/>
    <p:sldId id="355" r:id="rId22"/>
    <p:sldId id="362" r:id="rId23"/>
    <p:sldId id="377" r:id="rId24"/>
    <p:sldId id="392" r:id="rId25"/>
    <p:sldId id="378" r:id="rId26"/>
    <p:sldId id="391" r:id="rId27"/>
    <p:sldId id="379" r:id="rId28"/>
    <p:sldId id="380" r:id="rId29"/>
    <p:sldId id="394" r:id="rId30"/>
    <p:sldId id="381" r:id="rId31"/>
    <p:sldId id="382" r:id="rId32"/>
    <p:sldId id="383" r:id="rId33"/>
    <p:sldId id="395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74" r:id="rId52"/>
    <p:sldId id="475" r:id="rId53"/>
    <p:sldId id="407" r:id="rId54"/>
    <p:sldId id="408" r:id="rId55"/>
    <p:sldId id="414" r:id="rId56"/>
    <p:sldId id="409" r:id="rId57"/>
    <p:sldId id="415" r:id="rId58"/>
    <p:sldId id="419" r:id="rId59"/>
    <p:sldId id="420" r:id="rId60"/>
    <p:sldId id="421" r:id="rId61"/>
    <p:sldId id="422" r:id="rId62"/>
    <p:sldId id="423" r:id="rId63"/>
    <p:sldId id="424" r:id="rId64"/>
    <p:sldId id="425" r:id="rId65"/>
    <p:sldId id="426" r:id="rId66"/>
    <p:sldId id="416" r:id="rId67"/>
    <p:sldId id="418" r:id="rId68"/>
    <p:sldId id="428" r:id="rId69"/>
    <p:sldId id="410" r:id="rId70"/>
    <p:sldId id="411" r:id="rId71"/>
    <p:sldId id="446" r:id="rId72"/>
    <p:sldId id="432" r:id="rId73"/>
    <p:sldId id="448" r:id="rId74"/>
    <p:sldId id="447" r:id="rId75"/>
    <p:sldId id="444" r:id="rId76"/>
    <p:sldId id="449" r:id="rId77"/>
    <p:sldId id="445" r:id="rId78"/>
    <p:sldId id="450" r:id="rId79"/>
    <p:sldId id="431" r:id="rId80"/>
    <p:sldId id="434" r:id="rId81"/>
    <p:sldId id="435" r:id="rId82"/>
    <p:sldId id="436" r:id="rId83"/>
    <p:sldId id="451" r:id="rId84"/>
    <p:sldId id="454" r:id="rId85"/>
    <p:sldId id="456" r:id="rId86"/>
    <p:sldId id="455" r:id="rId87"/>
    <p:sldId id="457" r:id="rId88"/>
    <p:sldId id="458" r:id="rId89"/>
    <p:sldId id="460" r:id="rId90"/>
    <p:sldId id="459" r:id="rId91"/>
    <p:sldId id="437" r:id="rId92"/>
    <p:sldId id="438" r:id="rId93"/>
    <p:sldId id="439" r:id="rId94"/>
    <p:sldId id="440" r:id="rId95"/>
    <p:sldId id="441" r:id="rId96"/>
    <p:sldId id="406" r:id="rId9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0" autoAdjust="0"/>
    <p:restoredTop sz="94660"/>
  </p:normalViewPr>
  <p:slideViewPr>
    <p:cSldViewPr>
      <p:cViewPr>
        <p:scale>
          <a:sx n="77" d="100"/>
          <a:sy n="77" d="100"/>
        </p:scale>
        <p:origin x="-86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2F531B-86D1-484C-B518-295E5E907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7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3D4A4B-3050-4921-8B91-79A52A230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4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06488" y="696913"/>
            <a:ext cx="4648200" cy="348615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CB86D-8C2A-42CE-A970-15F49997F100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0396-025B-4B27-8343-06C46E763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C8804-4C7A-47D6-AB81-74AEE4747D14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48C9-D79C-4CF9-9AFE-A5DB3DE33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71DAC-3FDB-458B-8EBC-F5E59A0492F2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7CDED-069A-41AA-8D17-02266563F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C2D98-ED3D-48F7-93D9-1D9D7D82E1CA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9502E-E48B-4DAB-97E0-D0EF9FD65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0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0DD3A-7A10-4B6A-96C3-B010FC88F136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3FE34-F176-43F7-961E-40C8867740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5EAED-FE2E-48FB-BE11-F9447A3E54C0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8B3C0-86D8-4D69-A4D2-37F060A17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BCDF3-463E-45DB-9F5F-E60F02E2AEAA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CBF94-209D-466A-A2DC-2A3903ACD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7E737-4477-40E4-AE35-B1AE7D18E021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77C2D-D749-4409-A307-FE22A2999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5BDDB-5310-4500-AE1F-41C135B59A8A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6959-3B57-4A92-8519-254AA1D60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76ED5-86A8-413F-9AD1-A28318C08B8C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31D26-B064-4225-B30A-4D29D796B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6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19827-7AEA-4FB1-9FE1-AE1B4E4397C2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25FE5-9BD7-4272-997E-A76DA4900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698CAD4-A23A-41D5-836C-FE40E06D17AA}" type="datetimeFigureOut">
              <a:rPr lang="en-US"/>
              <a:pPr/>
              <a:t>2/28/2013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CCF413-A440-47FE-882C-712D6B137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mtClean="0"/>
              <a:t/>
            </a:r>
            <a:br>
              <a:rPr lang="en-GB" smtClean="0"/>
            </a:br>
            <a:r>
              <a:rPr lang="en-GB" sz="3200" smtClean="0"/>
              <a:t>Slides for Chapter 2: </a:t>
            </a:r>
            <a:br>
              <a:rPr lang="en-GB" sz="3200" smtClean="0"/>
            </a:br>
            <a:r>
              <a:rPr lang="en-GB" sz="3200" smtClean="0"/>
              <a:t> Architectural Models</a:t>
            </a:r>
            <a:endParaRPr lang="en-GB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038600"/>
            <a:ext cx="6400800" cy="2438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sz="1800" i="1" smtClean="0"/>
              <a:t>From</a:t>
            </a:r>
            <a:r>
              <a:rPr lang="en-GB" sz="1800" smtClean="0"/>
              <a:t> Coulouris, Dollimore and Kindberg</a:t>
            </a:r>
            <a:br>
              <a:rPr lang="en-GB" sz="1800" smtClean="0"/>
            </a:br>
            <a:r>
              <a:rPr lang="en-GB" sz="2000" smtClean="0"/>
              <a:t>Distributed Systems: </a:t>
            </a:r>
            <a:br>
              <a:rPr lang="en-GB" sz="2000" smtClean="0"/>
            </a:br>
            <a:r>
              <a:rPr lang="en-GB" sz="2000" smtClean="0"/>
              <a:t>		Concepts and Design</a:t>
            </a:r>
            <a:endParaRPr lang="en-GB" sz="1800" smtClean="0"/>
          </a:p>
          <a:p>
            <a:pPr eaLnBrk="1" hangingPunct="1">
              <a:lnSpc>
                <a:spcPct val="110000"/>
              </a:lnSpc>
            </a:pPr>
            <a:r>
              <a:rPr lang="en-GB" sz="1800" smtClean="0"/>
              <a:t>Edition 4, © Pearson Education 2005</a:t>
            </a:r>
            <a:endParaRPr lang="en-GB" sz="2000" smtClean="0"/>
          </a:p>
        </p:txBody>
      </p:sp>
      <p:pic>
        <p:nvPicPr>
          <p:cNvPr id="2052" name="Picture 4" descr="cover-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3070225"/>
            <a:ext cx="1893887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Reason about three dimensions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A. Study Interaction of processes, including performance [include all…?!]</a:t>
            </a:r>
          </a:p>
          <a:p>
            <a:pPr eaLnBrk="1" hangingPunct="1"/>
            <a:r>
              <a:rPr lang="en-US" smtClean="0"/>
              <a:t>B. Study of failures</a:t>
            </a:r>
          </a:p>
          <a:p>
            <a:pPr eaLnBrk="1" hangingPunct="1"/>
            <a:r>
              <a:rPr lang="en-US" smtClean="0"/>
              <a:t>C. Study security issues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But not explicitly efficiency, ease of systems development, openness, expansion, elegance, productivity, robustness, practicality,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Reason about three dimensions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A. 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B. reliability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C. security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… of systems.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But not explicitly efficiency, ease of systems development, openness, expansion, elegance, productivity, robustness, practicality, costs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Architectural Models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Layers</a:t>
            </a:r>
          </a:p>
          <a:p>
            <a:pPr eaLnBrk="1" hangingPunct="1"/>
            <a:r>
              <a:rPr lang="en-US" smtClean="0"/>
              <a:t>Cleint/server</a:t>
            </a:r>
          </a:p>
          <a:p>
            <a:pPr eaLnBrk="1" hangingPunct="1"/>
            <a:r>
              <a:rPr lang="en-US" smtClean="0"/>
              <a:t>Peer-to-peer</a:t>
            </a:r>
          </a:p>
          <a:p>
            <a:pPr eaLnBrk="1" hangingPunct="1"/>
            <a:r>
              <a:rPr lang="en-US" smtClean="0"/>
              <a:t>Services</a:t>
            </a:r>
          </a:p>
          <a:p>
            <a:pPr eaLnBrk="1" hangingPunct="1"/>
            <a:r>
              <a:rPr lang="en-US" smtClean="0"/>
              <a:t>Mobile code</a:t>
            </a:r>
          </a:p>
          <a:p>
            <a:pPr eaLnBrk="1" hangingPunct="1"/>
            <a:r>
              <a:rPr lang="en-US" smtClean="0"/>
              <a:t>Mobile agents</a:t>
            </a:r>
          </a:p>
          <a:p>
            <a:pPr eaLnBrk="1" hangingPunct="1"/>
            <a:r>
              <a:rPr lang="en-US" smtClean="0"/>
              <a:t>Network computers</a:t>
            </a:r>
          </a:p>
          <a:p>
            <a:pPr eaLnBrk="1" hangingPunct="1"/>
            <a:r>
              <a:rPr lang="en-US" smtClean="0"/>
              <a:t>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Service Layers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OSI model – abstraction is good. But note, TCP/IP does not use OSI model</a:t>
            </a:r>
          </a:p>
          <a:p>
            <a:pPr eaLnBrk="1" hangingPunct="1"/>
            <a:r>
              <a:rPr lang="en-US" smtClean="0"/>
              <a:t>Virtual machines. Java, VM</a:t>
            </a:r>
          </a:p>
          <a:p>
            <a:pPr eaLnBrk="1" hangingPunct="1"/>
            <a:r>
              <a:rPr lang="en-US" smtClean="0"/>
              <a:t>Might need some DS rough approximation of global time. Software depends on this. So layer provides it. But under the hood could be NNTP, or hanging a GPS receivers out the window.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7" name="Rectangle 1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Figure 2.1</a:t>
            </a:r>
            <a:br>
              <a:rPr lang="en-GB" sz="2800" smtClean="0"/>
            </a:br>
            <a:r>
              <a:rPr lang="en-GB" sz="2800" smtClean="0"/>
              <a:t>Software and hardware service layers in distributed systems</a:t>
            </a:r>
          </a:p>
        </p:txBody>
      </p:sp>
      <p:pic>
        <p:nvPicPr>
          <p:cNvPr id="11268" name="Picture 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433513"/>
            <a:ext cx="754697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Layers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Hardware, microcode, bit level binary code and assembly. OpSys privlidged and user operations. [Virtual OpSys], shell wrapper, [application VM], Middleware, application</a:t>
            </a:r>
          </a:p>
          <a:p>
            <a:pPr eaLnBrk="1" hangingPunct="1"/>
            <a:r>
              <a:rPr lang="en-US" smtClean="0"/>
              <a:t>Middleware provides homogenous interface for application development. May handle, e.g., message passing, buffering, reliability, security.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Middleware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RPC, RMI, DCE, sockets, CORBA, .net</a:t>
            </a:r>
          </a:p>
          <a:p>
            <a:pPr eaLnBrk="1" hangingPunct="1"/>
            <a:r>
              <a:rPr lang="en-US" smtClean="0"/>
              <a:t>Always a compromise: ease of use vs. reliability, efficiency, and maintainability of the middleware.</a:t>
            </a:r>
          </a:p>
          <a:p>
            <a:pPr lvl="1" eaLnBrk="1" hangingPunct="1"/>
            <a:r>
              <a:rPr lang="en-US" smtClean="0"/>
              <a:t>Example. Very large mail file. </a:t>
            </a:r>
            <a:r>
              <a:rPr lang="en-US" i="1" smtClean="0"/>
              <a:t>Application</a:t>
            </a:r>
            <a:r>
              <a:rPr lang="en-US" smtClean="0"/>
              <a:t> probably needs to keep a local copy to resend if there are major network problems, and not just rely on TCP.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Where is the knowledge?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Saltzer, et al., 1984</a:t>
            </a:r>
          </a:p>
          <a:p>
            <a:pPr eaLnBrk="1" hangingPunct="1"/>
            <a:r>
              <a:rPr lang="en-US" smtClean="0"/>
              <a:t>May need application level knowledge to perform efficient checks.</a:t>
            </a:r>
          </a:p>
          <a:p>
            <a:pPr eaLnBrk="1" hangingPunct="1"/>
            <a:r>
              <a:rPr lang="en-US" smtClean="0"/>
              <a:t>E.g., cannot lose one bit of 1K of critical encrypted backup of central business keys, vs. 15M random bits of non-critical image file. Middleware would have to be (a) inefficient OR (b) allow critical failures.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Figure 2.2</a:t>
            </a:r>
            <a:br>
              <a:rPr lang="en-GB" smtClean="0"/>
            </a:br>
            <a:r>
              <a:rPr lang="en-GB" smtClean="0"/>
              <a:t>Clients invoke individual servers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976438"/>
            <a:ext cx="7975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Client / Server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Servers may also be clients of other servers.</a:t>
            </a:r>
          </a:p>
          <a:p>
            <a:pPr eaLnBrk="1" hangingPunct="1"/>
            <a:r>
              <a:rPr lang="en-US" smtClean="0"/>
              <a:t>Search engine: clients connect to server, but background process has collected info by repeatedly connecting as a client to servers all over the world.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/>
              <a:t>Copyright 2008 Clark Elliott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Chapter 2 Coulouris et al.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Prepared by Clark Elliott, DePaul University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Some slides from Dr. Rajkumar Buyya, University of Melbourne. </a:t>
            </a:r>
            <a:r>
              <a:rPr lang="en-US" sz="2800" smtClean="0"/>
              <a:t>http://www.gridbus.org/652/LectureSlides.html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Peer-to-peer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Claim is made that client/server does not scale well, but, of course, this is nonsense.</a:t>
            </a:r>
          </a:p>
          <a:p>
            <a:pPr eaLnBrk="1" hangingPunct="1"/>
            <a:r>
              <a:rPr lang="en-US" smtClean="0"/>
              <a:t>It does not scale </a:t>
            </a:r>
            <a:r>
              <a:rPr lang="en-US" i="1" smtClean="0"/>
              <a:t>automatically</a:t>
            </a:r>
            <a:r>
              <a:rPr lang="en-US" smtClean="0"/>
              <a:t>, but instead requires the expansion of network, server machines, etc.</a:t>
            </a:r>
          </a:p>
          <a:p>
            <a:pPr eaLnBrk="1" hangingPunct="1"/>
            <a:r>
              <a:rPr lang="en-US" smtClean="0"/>
              <a:t>Peer to peer e.g., can take advantage of massive wasted computer power sitting on desktops. Napster, Kazza, Gnutella, BitTorrent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Peer-to-peer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mtClean="0"/>
              <a:t>Forces nodes to contribute.</a:t>
            </a:r>
          </a:p>
          <a:p>
            <a:pPr eaLnBrk="1" hangingPunct="1"/>
            <a:r>
              <a:rPr lang="en-US" smtClean="0"/>
              <a:t>Same functional characteristics at most, if not all, nodes</a:t>
            </a:r>
          </a:p>
          <a:p>
            <a:pPr eaLnBrk="1" hangingPunct="1"/>
            <a:r>
              <a:rPr lang="en-US" smtClean="0"/>
              <a:t>No central authority or failure point.</a:t>
            </a:r>
          </a:p>
          <a:p>
            <a:pPr eaLnBrk="1" hangingPunct="1"/>
            <a:r>
              <a:rPr lang="en-US" smtClean="0"/>
              <a:t>Can provide anonymity</a:t>
            </a:r>
          </a:p>
          <a:p>
            <a:pPr eaLnBrk="1" hangingPunct="1"/>
            <a:r>
              <a:rPr lang="en-US" smtClean="0"/>
              <a:t>Balances workload across nodes</a:t>
            </a:r>
          </a:p>
          <a:p>
            <a:pPr eaLnBrk="1" hangingPunct="1"/>
            <a:r>
              <a:rPr lang="en-US" smtClean="0"/>
              <a:t>Large address space via GUIDs</a:t>
            </a:r>
          </a:p>
          <a:p>
            <a:pPr eaLnBrk="1" hangingPunct="1"/>
            <a:r>
              <a:rPr lang="en-US" smtClean="0"/>
              <a:t>Best for static data because secure hash discourages malicious nodes.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Figure 2.3</a:t>
            </a:r>
            <a:br>
              <a:rPr lang="en-GB" sz="2800" smtClean="0"/>
            </a:br>
            <a:r>
              <a:rPr lang="en-GB" sz="2800" smtClean="0"/>
              <a:t>A distributed application based on peer processes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1230313"/>
            <a:ext cx="63881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Services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Logically decoupled from the endpoint (ip address / port) of any particular server, but instead clients subscribe to a </a:t>
            </a:r>
            <a:r>
              <a:rPr lang="en-US" i="1" smtClean="0"/>
              <a:t>service</a:t>
            </a:r>
            <a:r>
              <a:rPr lang="en-US" smtClean="0"/>
              <a:t> that might be provided by </a:t>
            </a:r>
            <a:r>
              <a:rPr lang="en-US" i="1" smtClean="0"/>
              <a:t>many</a:t>
            </a:r>
            <a:r>
              <a:rPr lang="en-US" smtClean="0"/>
              <a:t> servers.</a:t>
            </a:r>
          </a:p>
          <a:p>
            <a:pPr eaLnBrk="1" hangingPunct="1"/>
            <a:r>
              <a:rPr lang="en-US" smtClean="0"/>
              <a:t>Might have redundancy (replication), or specialization (partitioning) so that multiple servers participated for single client.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Figure 2.4</a:t>
            </a:r>
            <a:br>
              <a:rPr lang="en-GB" sz="3200" smtClean="0"/>
            </a:br>
            <a:r>
              <a:rPr lang="en-GB" sz="3200" smtClean="0"/>
              <a:t>A service provided by multiple servers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455738"/>
            <a:ext cx="590867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Proxy servers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Extra server level that acts as a </a:t>
            </a:r>
            <a:r>
              <a:rPr lang="en-US" i="1" smtClean="0"/>
              <a:t>filter</a:t>
            </a:r>
            <a:r>
              <a:rPr lang="en-US" smtClean="0"/>
              <a:t> for requests</a:t>
            </a:r>
          </a:p>
          <a:p>
            <a:pPr eaLnBrk="1" hangingPunct="1"/>
            <a:r>
              <a:rPr lang="en-US" smtClean="0"/>
              <a:t>Caching for efficiency, firewall for protection, route to redundant servers for availability and ease of maintenance, mobile IP routing.</a:t>
            </a:r>
          </a:p>
          <a:p>
            <a:pPr eaLnBrk="1" hangingPunct="1"/>
            <a:r>
              <a:rPr lang="en-US" smtClean="0"/>
              <a:t>Typical: caching of popular web pages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Figure 2.5</a:t>
            </a:r>
            <a:br>
              <a:rPr lang="en-GB" smtClean="0"/>
            </a:br>
            <a:r>
              <a:rPr lang="en-GB" smtClean="0"/>
              <a:t>Web proxy server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117725"/>
            <a:ext cx="806608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Mobile Code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Code moves from one location to another before or during execution</a:t>
            </a:r>
          </a:p>
          <a:p>
            <a:pPr eaLnBrk="1" hangingPunct="1"/>
            <a:r>
              <a:rPr lang="en-US" sz="2800" smtClean="0"/>
              <a:t>Strong mobility – running processes moved while in progress</a:t>
            </a:r>
          </a:p>
          <a:p>
            <a:pPr eaLnBrk="1" hangingPunct="1"/>
            <a:r>
              <a:rPr lang="en-US" sz="2800" smtClean="0"/>
              <a:t>Weak mobility – always started from the beginning after moving. Java applets.</a:t>
            </a:r>
          </a:p>
          <a:p>
            <a:pPr eaLnBrk="1" hangingPunct="1"/>
            <a:r>
              <a:rPr lang="en-US" sz="2800" smtClean="0"/>
              <a:t>Code may communicate with server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Mobile code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Push: server initiates updates as needed. This can be tricky: when client connects there is startup delay </a:t>
            </a:r>
            <a:r>
              <a:rPr lang="en-US" i="1" smtClean="0"/>
              <a:t>OR</a:t>
            </a:r>
            <a:r>
              <a:rPr lang="en-US" smtClean="0"/>
              <a:t> Client must stay be connected to get updates.</a:t>
            </a:r>
          </a:p>
          <a:p>
            <a:pPr eaLnBrk="1" hangingPunct="1"/>
            <a:r>
              <a:rPr lang="en-US" smtClean="0"/>
              <a:t>Security risk at client so use of “sandbox” that restricts access to local machine. Requires extra layer and may limit, .e.g, use of local, native, multimedia libraries.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Figure 2.6</a:t>
            </a:r>
            <a:br>
              <a:rPr lang="en-GB" smtClean="0"/>
            </a:br>
            <a:r>
              <a:rPr lang="en-GB" smtClean="0"/>
              <a:t>Web applets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620838"/>
            <a:ext cx="8110537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Dr. Rajkumar Buyya, University of Melbourne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Architectural Models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Software Layers</a:t>
            </a:r>
          </a:p>
          <a:p>
            <a:pPr>
              <a:lnSpc>
                <a:spcPct val="90000"/>
              </a:lnSpc>
            </a:pPr>
            <a:r>
              <a:rPr lang="en-US" smtClean="0"/>
              <a:t>System Architectures</a:t>
            </a:r>
          </a:p>
          <a:p>
            <a:pPr>
              <a:lnSpc>
                <a:spcPct val="90000"/>
              </a:lnSpc>
            </a:pPr>
            <a:r>
              <a:rPr lang="en-US" smtClean="0"/>
              <a:t>Interfaces and Objects</a:t>
            </a:r>
          </a:p>
          <a:p>
            <a:pPr>
              <a:lnSpc>
                <a:spcPct val="90000"/>
              </a:lnSpc>
            </a:pPr>
            <a:r>
              <a:rPr lang="en-US" smtClean="0"/>
              <a:t>Design Requirements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Mobile agents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Processes, code libraries, and </a:t>
            </a:r>
            <a:r>
              <a:rPr lang="en-US" sz="2800" i="1" smtClean="0"/>
              <a:t>state</a:t>
            </a:r>
            <a:r>
              <a:rPr lang="en-US" sz="2800" smtClean="0"/>
              <a:t> that move from one location on a network to another to perform work on a remote location’s behalf.</a:t>
            </a:r>
          </a:p>
          <a:p>
            <a:pPr eaLnBrk="1" hangingPunct="1"/>
            <a:r>
              <a:rPr lang="en-US" sz="2800" smtClean="0"/>
              <a:t>Interact with local resources, such as databases, other processes, and even users.</a:t>
            </a:r>
          </a:p>
          <a:p>
            <a:pPr eaLnBrk="1" hangingPunct="1"/>
            <a:r>
              <a:rPr lang="en-US" sz="2800" smtClean="0"/>
              <a:t>Local invocations are cheaper than remote ones so may lead to efficiency.</a:t>
            </a:r>
          </a:p>
          <a:p>
            <a:pPr eaLnBrk="1" hangingPunct="1"/>
            <a:r>
              <a:rPr lang="en-US" sz="2800" smtClean="0"/>
              <a:t>Different programming design</a:t>
            </a:r>
          </a:p>
          <a:p>
            <a:pPr eaLnBrk="1" hangingPunct="1"/>
            <a:r>
              <a:rPr lang="en-US" sz="2800" smtClean="0"/>
              <a:t>Security and negotiation are complex because always two different stakeholders, host / agent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Mobile agents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generally unexplored area is using the idle resources of a nework</a:t>
            </a:r>
          </a:p>
          <a:p>
            <a:pPr eaLnBrk="1" hangingPunct="1"/>
            <a:r>
              <a:rPr lang="en-US" smtClean="0"/>
              <a:t>Security problems can work both ways: both to the host, but also to the agent.</a:t>
            </a:r>
          </a:p>
          <a:p>
            <a:pPr eaLnBrk="1" hangingPunct="1"/>
            <a:r>
              <a:rPr lang="en-US" smtClean="0"/>
              <a:t>Not hugely popular. Note that web crawlers “look” like agents, but are simply a series of local requests to various servers.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Network computers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Manage files and other critical resources in a central location, correctly, under opsys control. Make transparent to users.</a:t>
            </a:r>
          </a:p>
          <a:p>
            <a:pPr eaLnBrk="1" hangingPunct="1"/>
            <a:r>
              <a:rPr lang="en-US" smtClean="0"/>
              <a:t>Very thin client</a:t>
            </a:r>
          </a:p>
          <a:p>
            <a:pPr eaLnBrk="1" hangingPunct="1"/>
            <a:r>
              <a:rPr lang="en-US" smtClean="0"/>
              <a:t>Local disk is primarily for caching</a:t>
            </a:r>
          </a:p>
          <a:p>
            <a:pPr eaLnBrk="1" hangingPunct="1"/>
            <a:r>
              <a:rPr lang="en-US" smtClean="0"/>
              <a:t>Remote desktops are related, X-11 runs local display </a:t>
            </a:r>
            <a:r>
              <a:rPr lang="en-US" i="1" smtClean="0"/>
              <a:t>server</a:t>
            </a:r>
            <a:r>
              <a:rPr lang="en-US" smtClean="0"/>
              <a:t> on the user machine</a:t>
            </a:r>
          </a:p>
          <a:p>
            <a:pPr eaLnBrk="1" hangingPunct="1"/>
            <a:r>
              <a:rPr lang="en-US" sz="2800" smtClean="0"/>
              <a:t>Lucent’s plan 9: </a:t>
            </a:r>
            <a:r>
              <a:rPr lang="en-US" sz="2800" smtClean="0">
                <a:hlinkClick r:id="rId2"/>
              </a:rPr>
              <a:t>http://www</a:t>
            </a:r>
            <a:r>
              <a:rPr lang="en-US" sz="2800" smtClean="0"/>
              <a:t>.ecf.toronto.edu/plan9/plan9faq.html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Figure 2.7</a:t>
            </a:r>
            <a:br>
              <a:rPr lang="en-GB" smtClean="0"/>
            </a:br>
            <a:r>
              <a:rPr lang="en-GB" smtClean="0"/>
              <a:t>Thin clients and compute servers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974725" y="2928938"/>
            <a:ext cx="1835150" cy="1289050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5930900" y="2552700"/>
            <a:ext cx="2540000" cy="1951038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Oval 8"/>
          <p:cNvSpPr>
            <a:spLocks noChangeArrowheads="1"/>
          </p:cNvSpPr>
          <p:nvPr/>
        </p:nvSpPr>
        <p:spPr bwMode="auto">
          <a:xfrm>
            <a:off x="1135063" y="3144838"/>
            <a:ext cx="1512887" cy="871537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1660525" y="3300413"/>
            <a:ext cx="501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</a:rPr>
              <a:t>Thin</a:t>
            </a:r>
            <a:endParaRPr lang="en-GB"/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1589088" y="3613150"/>
            <a:ext cx="65881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</a:rPr>
              <a:t>Client</a:t>
            </a:r>
            <a:endParaRPr lang="en-GB"/>
          </a:p>
        </p:txBody>
      </p:sp>
      <p:sp>
        <p:nvSpPr>
          <p:cNvPr id="30729" name="Oval 11"/>
          <p:cNvSpPr>
            <a:spLocks noChangeArrowheads="1"/>
          </p:cNvSpPr>
          <p:nvPr/>
        </p:nvSpPr>
        <p:spPr bwMode="auto">
          <a:xfrm>
            <a:off x="6380163" y="3074988"/>
            <a:ext cx="1641475" cy="906462"/>
          </a:xfrm>
          <a:prstGeom prst="ellipse">
            <a:avLst/>
          </a:prstGeom>
          <a:solidFill>
            <a:srgbClr val="FFFFFF"/>
          </a:solidFill>
          <a:ln w="508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6605588" y="3230563"/>
            <a:ext cx="12620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</a:rPr>
              <a:t>Application</a:t>
            </a:r>
            <a:endParaRPr lang="en-GB"/>
          </a:p>
        </p:txBody>
      </p:sp>
      <p:sp>
        <p:nvSpPr>
          <p:cNvPr id="30731" name="Rectangle 13"/>
          <p:cNvSpPr>
            <a:spLocks noChangeArrowheads="1"/>
          </p:cNvSpPr>
          <p:nvPr/>
        </p:nvSpPr>
        <p:spPr bwMode="auto">
          <a:xfrm>
            <a:off x="6783388" y="3543300"/>
            <a:ext cx="9318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</a:rPr>
              <a:t>Process</a:t>
            </a:r>
            <a:endParaRPr lang="en-GB"/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469900" y="2393950"/>
            <a:ext cx="28241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</a:rPr>
              <a:t>Network computer or PC</a:t>
            </a:r>
            <a:endParaRPr lang="en-GB"/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6296025" y="2149475"/>
            <a:ext cx="1835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</a:rPr>
              <a:t>Compute server</a:t>
            </a:r>
            <a:endParaRPr lang="en-GB"/>
          </a:p>
        </p:txBody>
      </p:sp>
      <p:sp>
        <p:nvSpPr>
          <p:cNvPr id="30734" name="Freeform 16"/>
          <p:cNvSpPr>
            <a:spLocks/>
          </p:cNvSpPr>
          <p:nvPr/>
        </p:nvSpPr>
        <p:spPr bwMode="auto">
          <a:xfrm>
            <a:off x="2647950" y="3492500"/>
            <a:ext cx="533400" cy="73025"/>
          </a:xfrm>
          <a:custGeom>
            <a:avLst/>
            <a:gdLst>
              <a:gd name="T0" fmla="*/ 0 w 263"/>
              <a:gd name="T1" fmla="*/ 24342 h 66"/>
              <a:gd name="T2" fmla="*/ 133857 w 263"/>
              <a:gd name="T3" fmla="*/ 0 h 66"/>
              <a:gd name="T4" fmla="*/ 356952 w 263"/>
              <a:gd name="T5" fmla="*/ 24342 h 66"/>
              <a:gd name="T6" fmla="*/ 446190 w 263"/>
              <a:gd name="T7" fmla="*/ 48683 h 66"/>
              <a:gd name="T8" fmla="*/ 533400 w 263"/>
              <a:gd name="T9" fmla="*/ 73025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"/>
              <a:gd name="T16" fmla="*/ 0 h 66"/>
              <a:gd name="T17" fmla="*/ 263 w 263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" h="66">
                <a:moveTo>
                  <a:pt x="0" y="22"/>
                </a:moveTo>
                <a:lnTo>
                  <a:pt x="66" y="0"/>
                </a:lnTo>
                <a:lnTo>
                  <a:pt x="176" y="22"/>
                </a:lnTo>
                <a:lnTo>
                  <a:pt x="220" y="44"/>
                </a:lnTo>
                <a:lnTo>
                  <a:pt x="263" y="66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Freeform 17"/>
          <p:cNvSpPr>
            <a:spLocks/>
          </p:cNvSpPr>
          <p:nvPr/>
        </p:nvSpPr>
        <p:spPr bwMode="auto">
          <a:xfrm>
            <a:off x="5446713" y="3492500"/>
            <a:ext cx="965200" cy="34925"/>
          </a:xfrm>
          <a:custGeom>
            <a:avLst/>
            <a:gdLst>
              <a:gd name="T0" fmla="*/ 965200 w 659"/>
              <a:gd name="T1" fmla="*/ 0 h 22"/>
              <a:gd name="T2" fmla="*/ 771867 w 659"/>
              <a:gd name="T3" fmla="*/ 34925 h 22"/>
              <a:gd name="T4" fmla="*/ 418888 w 659"/>
              <a:gd name="T5" fmla="*/ 34925 h 22"/>
              <a:gd name="T6" fmla="*/ 161111 w 659"/>
              <a:gd name="T7" fmla="*/ 34925 h 22"/>
              <a:gd name="T8" fmla="*/ 0 w 659"/>
              <a:gd name="T9" fmla="*/ 34925 h 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9"/>
              <a:gd name="T16" fmla="*/ 0 h 22"/>
              <a:gd name="T17" fmla="*/ 659 w 659"/>
              <a:gd name="T18" fmla="*/ 22 h 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9" h="22">
                <a:moveTo>
                  <a:pt x="659" y="0"/>
                </a:moveTo>
                <a:lnTo>
                  <a:pt x="527" y="22"/>
                </a:lnTo>
                <a:lnTo>
                  <a:pt x="286" y="22"/>
                </a:lnTo>
                <a:lnTo>
                  <a:pt x="110" y="22"/>
                </a:lnTo>
                <a:lnTo>
                  <a:pt x="0" y="22"/>
                </a:lnTo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Freeform 18"/>
          <p:cNvSpPr>
            <a:spLocks/>
          </p:cNvSpPr>
          <p:nvPr/>
        </p:nvSpPr>
        <p:spPr bwMode="auto">
          <a:xfrm>
            <a:off x="3074988" y="2865438"/>
            <a:ext cx="2606675" cy="1150937"/>
          </a:xfrm>
          <a:custGeom>
            <a:avLst/>
            <a:gdLst>
              <a:gd name="T0" fmla="*/ 64471 w 1779"/>
              <a:gd name="T1" fmla="*/ 279400 h 725"/>
              <a:gd name="T2" fmla="*/ 96706 w 1779"/>
              <a:gd name="T3" fmla="*/ 209550 h 725"/>
              <a:gd name="T4" fmla="*/ 257884 w 1779"/>
              <a:gd name="T5" fmla="*/ 104775 h 725"/>
              <a:gd name="T6" fmla="*/ 419061 w 1779"/>
              <a:gd name="T7" fmla="*/ 69850 h 725"/>
              <a:gd name="T8" fmla="*/ 515767 w 1779"/>
              <a:gd name="T9" fmla="*/ 69850 h 725"/>
              <a:gd name="T10" fmla="*/ 580238 w 1779"/>
              <a:gd name="T11" fmla="*/ 34925 h 725"/>
              <a:gd name="T12" fmla="*/ 772185 w 1779"/>
              <a:gd name="T13" fmla="*/ 69850 h 725"/>
              <a:gd name="T14" fmla="*/ 965598 w 1779"/>
              <a:gd name="T15" fmla="*/ 104775 h 725"/>
              <a:gd name="T16" fmla="*/ 1159011 w 1779"/>
              <a:gd name="T17" fmla="*/ 104775 h 725"/>
              <a:gd name="T18" fmla="*/ 1352423 w 1779"/>
              <a:gd name="T19" fmla="*/ 104775 h 725"/>
              <a:gd name="T20" fmla="*/ 1479900 w 1779"/>
              <a:gd name="T21" fmla="*/ 69850 h 725"/>
              <a:gd name="T22" fmla="*/ 1576606 w 1779"/>
              <a:gd name="T23" fmla="*/ 34925 h 725"/>
              <a:gd name="T24" fmla="*/ 1705548 w 1779"/>
              <a:gd name="T25" fmla="*/ 0 h 725"/>
              <a:gd name="T26" fmla="*/ 1866725 w 1779"/>
              <a:gd name="T27" fmla="*/ 0 h 725"/>
              <a:gd name="T28" fmla="*/ 1995667 w 1779"/>
              <a:gd name="T29" fmla="*/ 0 h 725"/>
              <a:gd name="T30" fmla="*/ 2092373 w 1779"/>
              <a:gd name="T31" fmla="*/ 34925 h 725"/>
              <a:gd name="T32" fmla="*/ 2156844 w 1779"/>
              <a:gd name="T33" fmla="*/ 69850 h 725"/>
              <a:gd name="T34" fmla="*/ 2284321 w 1779"/>
              <a:gd name="T35" fmla="*/ 104775 h 725"/>
              <a:gd name="T36" fmla="*/ 2413262 w 1779"/>
              <a:gd name="T37" fmla="*/ 209550 h 725"/>
              <a:gd name="T38" fmla="*/ 2574440 w 1779"/>
              <a:gd name="T39" fmla="*/ 349250 h 725"/>
              <a:gd name="T40" fmla="*/ 2606675 w 1779"/>
              <a:gd name="T41" fmla="*/ 557212 h 725"/>
              <a:gd name="T42" fmla="*/ 2606675 w 1779"/>
              <a:gd name="T43" fmla="*/ 696912 h 725"/>
              <a:gd name="T44" fmla="*/ 2574440 w 1779"/>
              <a:gd name="T45" fmla="*/ 801687 h 725"/>
              <a:gd name="T46" fmla="*/ 2509969 w 1779"/>
              <a:gd name="T47" fmla="*/ 1011237 h 725"/>
              <a:gd name="T48" fmla="*/ 2381027 w 1779"/>
              <a:gd name="T49" fmla="*/ 1081087 h 725"/>
              <a:gd name="T50" fmla="*/ 2189080 w 1779"/>
              <a:gd name="T51" fmla="*/ 1150937 h 725"/>
              <a:gd name="T52" fmla="*/ 1995667 w 1779"/>
              <a:gd name="T53" fmla="*/ 1116012 h 725"/>
              <a:gd name="T54" fmla="*/ 1802254 w 1779"/>
              <a:gd name="T55" fmla="*/ 1081087 h 725"/>
              <a:gd name="T56" fmla="*/ 1641077 w 1779"/>
              <a:gd name="T57" fmla="*/ 1081087 h 725"/>
              <a:gd name="T58" fmla="*/ 1479900 w 1779"/>
              <a:gd name="T59" fmla="*/ 1046162 h 725"/>
              <a:gd name="T60" fmla="*/ 1287952 w 1779"/>
              <a:gd name="T61" fmla="*/ 1046162 h 725"/>
              <a:gd name="T62" fmla="*/ 1126775 w 1779"/>
              <a:gd name="T63" fmla="*/ 1046162 h 725"/>
              <a:gd name="T64" fmla="*/ 997834 w 1779"/>
              <a:gd name="T65" fmla="*/ 1081087 h 725"/>
              <a:gd name="T66" fmla="*/ 868892 w 1779"/>
              <a:gd name="T67" fmla="*/ 1081087 h 725"/>
              <a:gd name="T68" fmla="*/ 739950 w 1779"/>
              <a:gd name="T69" fmla="*/ 1081087 h 725"/>
              <a:gd name="T70" fmla="*/ 612473 w 1779"/>
              <a:gd name="T71" fmla="*/ 1116012 h 725"/>
              <a:gd name="T72" fmla="*/ 483532 w 1779"/>
              <a:gd name="T73" fmla="*/ 1116012 h 725"/>
              <a:gd name="T74" fmla="*/ 386825 w 1779"/>
              <a:gd name="T75" fmla="*/ 1116012 h 725"/>
              <a:gd name="T76" fmla="*/ 290119 w 1779"/>
              <a:gd name="T77" fmla="*/ 1081087 h 725"/>
              <a:gd name="T78" fmla="*/ 225648 w 1779"/>
              <a:gd name="T79" fmla="*/ 1046162 h 725"/>
              <a:gd name="T80" fmla="*/ 193413 w 1779"/>
              <a:gd name="T81" fmla="*/ 1011237 h 725"/>
              <a:gd name="T82" fmla="*/ 161177 w 1779"/>
              <a:gd name="T83" fmla="*/ 976312 h 725"/>
              <a:gd name="T84" fmla="*/ 96706 w 1779"/>
              <a:gd name="T85" fmla="*/ 906462 h 725"/>
              <a:gd name="T86" fmla="*/ 32235 w 1779"/>
              <a:gd name="T87" fmla="*/ 766762 h 725"/>
              <a:gd name="T88" fmla="*/ 0 w 1779"/>
              <a:gd name="T89" fmla="*/ 661987 h 725"/>
              <a:gd name="T90" fmla="*/ 0 w 1779"/>
              <a:gd name="T91" fmla="*/ 557212 h 725"/>
              <a:gd name="T92" fmla="*/ 0 w 1779"/>
              <a:gd name="T93" fmla="*/ 454025 h 725"/>
              <a:gd name="T94" fmla="*/ 32235 w 1779"/>
              <a:gd name="T95" fmla="*/ 349250 h 725"/>
              <a:gd name="T96" fmla="*/ 64471 w 1779"/>
              <a:gd name="T97" fmla="*/ 279400 h 725"/>
              <a:gd name="T98" fmla="*/ 64471 w 1779"/>
              <a:gd name="T99" fmla="*/ 279400 h 72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779"/>
              <a:gd name="T151" fmla="*/ 0 h 725"/>
              <a:gd name="T152" fmla="*/ 1779 w 1779"/>
              <a:gd name="T153" fmla="*/ 725 h 72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779" h="725">
                <a:moveTo>
                  <a:pt x="44" y="176"/>
                </a:moveTo>
                <a:lnTo>
                  <a:pt x="66" y="132"/>
                </a:lnTo>
                <a:lnTo>
                  <a:pt x="176" y="66"/>
                </a:lnTo>
                <a:lnTo>
                  <a:pt x="286" y="44"/>
                </a:lnTo>
                <a:lnTo>
                  <a:pt x="352" y="44"/>
                </a:lnTo>
                <a:lnTo>
                  <a:pt x="396" y="22"/>
                </a:lnTo>
                <a:lnTo>
                  <a:pt x="527" y="44"/>
                </a:lnTo>
                <a:lnTo>
                  <a:pt x="659" y="66"/>
                </a:lnTo>
                <a:lnTo>
                  <a:pt x="791" y="66"/>
                </a:lnTo>
                <a:lnTo>
                  <a:pt x="923" y="66"/>
                </a:lnTo>
                <a:lnTo>
                  <a:pt x="1010" y="44"/>
                </a:lnTo>
                <a:lnTo>
                  <a:pt x="1076" y="22"/>
                </a:lnTo>
                <a:lnTo>
                  <a:pt x="1164" y="0"/>
                </a:lnTo>
                <a:lnTo>
                  <a:pt x="1274" y="0"/>
                </a:lnTo>
                <a:lnTo>
                  <a:pt x="1362" y="0"/>
                </a:lnTo>
                <a:lnTo>
                  <a:pt x="1428" y="22"/>
                </a:lnTo>
                <a:lnTo>
                  <a:pt x="1472" y="44"/>
                </a:lnTo>
                <a:lnTo>
                  <a:pt x="1559" y="66"/>
                </a:lnTo>
                <a:lnTo>
                  <a:pt x="1647" y="132"/>
                </a:lnTo>
                <a:lnTo>
                  <a:pt x="1757" y="220"/>
                </a:lnTo>
                <a:lnTo>
                  <a:pt x="1779" y="351"/>
                </a:lnTo>
                <a:lnTo>
                  <a:pt x="1779" y="439"/>
                </a:lnTo>
                <a:lnTo>
                  <a:pt x="1757" y="505"/>
                </a:lnTo>
                <a:lnTo>
                  <a:pt x="1713" y="637"/>
                </a:lnTo>
                <a:lnTo>
                  <a:pt x="1625" y="681"/>
                </a:lnTo>
                <a:lnTo>
                  <a:pt x="1494" y="725"/>
                </a:lnTo>
                <a:lnTo>
                  <a:pt x="1362" y="703"/>
                </a:lnTo>
                <a:lnTo>
                  <a:pt x="1230" y="681"/>
                </a:lnTo>
                <a:lnTo>
                  <a:pt x="1120" y="681"/>
                </a:lnTo>
                <a:lnTo>
                  <a:pt x="1010" y="659"/>
                </a:lnTo>
                <a:lnTo>
                  <a:pt x="879" y="659"/>
                </a:lnTo>
                <a:lnTo>
                  <a:pt x="769" y="659"/>
                </a:lnTo>
                <a:lnTo>
                  <a:pt x="681" y="681"/>
                </a:lnTo>
                <a:lnTo>
                  <a:pt x="593" y="681"/>
                </a:lnTo>
                <a:lnTo>
                  <a:pt x="505" y="681"/>
                </a:lnTo>
                <a:lnTo>
                  <a:pt x="418" y="703"/>
                </a:lnTo>
                <a:lnTo>
                  <a:pt x="330" y="703"/>
                </a:lnTo>
                <a:lnTo>
                  <a:pt x="264" y="703"/>
                </a:lnTo>
                <a:lnTo>
                  <a:pt x="198" y="681"/>
                </a:lnTo>
                <a:lnTo>
                  <a:pt x="154" y="659"/>
                </a:lnTo>
                <a:lnTo>
                  <a:pt x="132" y="637"/>
                </a:lnTo>
                <a:lnTo>
                  <a:pt x="110" y="615"/>
                </a:lnTo>
                <a:lnTo>
                  <a:pt x="66" y="571"/>
                </a:lnTo>
                <a:lnTo>
                  <a:pt x="22" y="483"/>
                </a:lnTo>
                <a:lnTo>
                  <a:pt x="0" y="417"/>
                </a:lnTo>
                <a:lnTo>
                  <a:pt x="0" y="351"/>
                </a:lnTo>
                <a:lnTo>
                  <a:pt x="0" y="286"/>
                </a:lnTo>
                <a:lnTo>
                  <a:pt x="22" y="220"/>
                </a:lnTo>
                <a:lnTo>
                  <a:pt x="44" y="176"/>
                </a:lnTo>
                <a:close/>
              </a:path>
            </a:pathLst>
          </a:custGeom>
          <a:solidFill>
            <a:srgbClr val="FFDC99"/>
          </a:solidFill>
          <a:ln w="50800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Rectangle 19"/>
          <p:cNvSpPr>
            <a:spLocks noChangeArrowheads="1"/>
          </p:cNvSpPr>
          <p:nvPr/>
        </p:nvSpPr>
        <p:spPr bwMode="auto">
          <a:xfrm>
            <a:off x="3884613" y="3282950"/>
            <a:ext cx="9032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</a:rPr>
              <a:t>network</a:t>
            </a:r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Mobile devices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Wave of the future. Miniaturization of CPUs, lower power requirements, improved battery technology, wireless technology</a:t>
            </a:r>
          </a:p>
          <a:p>
            <a:pPr eaLnBrk="1" hangingPunct="1"/>
            <a:r>
              <a:rPr lang="en-US" smtClean="0"/>
              <a:t>WiFi – term does not mean anything, just catchy</a:t>
            </a:r>
          </a:p>
          <a:p>
            <a:pPr eaLnBrk="1" hangingPunct="1"/>
            <a:r>
              <a:rPr lang="en-US" smtClean="0"/>
              <a:t>In general DHCP and discovery of local resources is enough as a collection of </a:t>
            </a:r>
            <a:r>
              <a:rPr lang="en-US" i="1" smtClean="0"/>
              <a:t>clients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Mobile IP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If server push is required, or others are using local resources that are mobile, then DHCP will not work</a:t>
            </a:r>
          </a:p>
          <a:p>
            <a:pPr eaLnBrk="1" hangingPunct="1"/>
            <a:r>
              <a:rPr lang="en-US" sz="2400" smtClean="0"/>
              <a:t>IP address are subnet-based, for routing purposes, geographically fixed.</a:t>
            </a:r>
          </a:p>
          <a:p>
            <a:pPr eaLnBrk="1" hangingPunct="1"/>
            <a:r>
              <a:rPr lang="en-US" sz="2400" smtClean="0"/>
              <a:t>Mobile IP uses home agent (HA) and foreign agent (FA).</a:t>
            </a:r>
          </a:p>
          <a:p>
            <a:pPr eaLnBrk="1" hangingPunct="1"/>
            <a:r>
              <a:rPr lang="en-US" sz="2400" smtClean="0"/>
              <a:t>HA acts as a proxy to reroute all packets through a tunnel.</a:t>
            </a:r>
          </a:p>
          <a:p>
            <a:pPr eaLnBrk="1" hangingPunct="1"/>
            <a:r>
              <a:rPr lang="en-US" sz="2400" smtClean="0"/>
              <a:t>Mobile-IP-enabled senders can communicate directly thereafter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Mobile devices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 problem is second-class citizen / or require continual update and propagation of IP device locations</a:t>
            </a:r>
          </a:p>
          <a:p>
            <a:pPr eaLnBrk="1" hangingPunct="1"/>
            <a:r>
              <a:rPr lang="en-US" smtClean="0"/>
              <a:t>Goal: spontaneous reconfiguration to interact with local environment, local service discovery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Interfaces and Objects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Presentation of interfaces that de-couple implementation (and perhaps location) of services, objects, data, are fundamental to modern DS thinking</a:t>
            </a:r>
          </a:p>
          <a:p>
            <a:pPr eaLnBrk="1" hangingPunct="1"/>
            <a:r>
              <a:rPr lang="en-US" smtClean="0"/>
              <a:t>Extension of OO-design interfaces, but also of non-OO client/server.</a:t>
            </a:r>
          </a:p>
          <a:p>
            <a:pPr eaLnBrk="1" hangingPunct="1"/>
            <a:r>
              <a:rPr lang="en-US" smtClean="0"/>
              <a:t>IDLs, GUID address-space.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DS-performance -- responsiveness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Interactive times for users, and interaction times to clients</a:t>
            </a:r>
          </a:p>
          <a:p>
            <a:pPr eaLnBrk="1" hangingPunct="1"/>
            <a:r>
              <a:rPr lang="en-US" smtClean="0"/>
              <a:t>More layers is easier to understand and maintain, but degrades turnaround time</a:t>
            </a:r>
          </a:p>
          <a:p>
            <a:pPr eaLnBrk="1" hangingPunct="1"/>
            <a:r>
              <a:rPr lang="en-US" smtClean="0"/>
              <a:t>Gives rise to caching</a:t>
            </a:r>
          </a:p>
          <a:p>
            <a:pPr eaLnBrk="1" hangingPunct="1"/>
            <a:r>
              <a:rPr lang="en-US" smtClean="0"/>
              <a:t>Web response times, real-time transactions vs. batch processing.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Throughput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Amount of time it takes to get a given amount of work done. Batch legacy.</a:t>
            </a:r>
          </a:p>
          <a:p>
            <a:pPr eaLnBrk="1" hangingPunct="1"/>
            <a:r>
              <a:rPr lang="en-US" smtClean="0"/>
              <a:t>Good throughput does not necessarily mean good responsiveness – may come in bursts.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Dr. Rajkumar Buyya, University of Melbourne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Architectural Models – Intro [1]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The architecture of a system is its structure in terms of separately specified components.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Its goal is to meet present and likely future demands.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Major concerns are make the system reliable, manageable, adaptable, and cost-effective.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Architectural Model: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Simplifies and abstracts the functions of individual components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 placement of the components across a network of computers – define patterns for the distribution of data and workloads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 interrelationship between the components – ie., functional roles and the patterns of communication between them.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Quality of Service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Reliability, security, timeliness, adaptability</a:t>
            </a:r>
          </a:p>
          <a:p>
            <a:pPr eaLnBrk="1" hangingPunct="1"/>
            <a:r>
              <a:rPr lang="en-US" sz="2800" smtClean="0"/>
              <a:t>QoS big problem for MultiMedia streams</a:t>
            </a:r>
          </a:p>
          <a:p>
            <a:pPr eaLnBrk="1" hangingPunct="1"/>
            <a:r>
              <a:rPr lang="en-US" sz="2800" smtClean="0"/>
              <a:t>Reliability and security are self explanatory but may require yield to some compromises – e.g., sacrifice security for timeliness.</a:t>
            </a:r>
          </a:p>
          <a:p>
            <a:pPr eaLnBrk="1" hangingPunct="1"/>
            <a:r>
              <a:rPr lang="en-US" sz="2800" smtClean="0"/>
              <a:t>Adaptability for quick system response to failures or serendipity; new components, components that move.</a:t>
            </a:r>
          </a:p>
          <a:p>
            <a:pPr eaLnBrk="1" hangingPunct="1"/>
            <a:r>
              <a:rPr lang="en-US" sz="2800" smtClean="0"/>
              <a:t>May require caching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Multi-media QoS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Multimedia streams – especially audio – must arrive in a timely manner. Obviously much emphasis on this currently</a:t>
            </a:r>
          </a:p>
          <a:p>
            <a:pPr eaLnBrk="1" hangingPunct="1"/>
            <a:r>
              <a:rPr lang="en-US" smtClean="0"/>
              <a:t>Larger buffers. Less security. Dedicated protocols. IPv6 priority – but then why not send everything marked as video?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Caching and replication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Duplicate data used to be the cardinal sin of computer science.</a:t>
            </a:r>
          </a:p>
          <a:p>
            <a:pPr eaLnBrk="1" hangingPunct="1"/>
            <a:r>
              <a:rPr lang="en-US" smtClean="0"/>
              <a:t>Modern web and network use has required relaxation of this constraint</a:t>
            </a:r>
          </a:p>
          <a:p>
            <a:pPr eaLnBrk="1" hangingPunct="1"/>
            <a:r>
              <a:rPr lang="en-US" smtClean="0"/>
              <a:t>Semantics between real world and the symbolic representation of it should match.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Tom’s bank account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Tom has a box in the bank’s vault with money in it.</a:t>
            </a:r>
          </a:p>
          <a:p>
            <a:pPr eaLnBrk="1" hangingPunct="1"/>
            <a:r>
              <a:rPr lang="en-US" smtClean="0"/>
              <a:t>When Tom takes money out, it is no longer in the box; when he puts money in to box there is more in the box.</a:t>
            </a:r>
          </a:p>
          <a:p>
            <a:pPr eaLnBrk="1" hangingPunct="1"/>
            <a:r>
              <a:rPr lang="en-US" smtClean="0"/>
              <a:t>Symbolic representations of the amount in the box must be consistent. If data resides as only one set of bits this is easy to enforce.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Many copies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happens when the virtual Tom’s box lives on several replication servers, in a proxy cache, in a client memory cache, in a client disk cache? This allows Tom to have $204///36 in his box.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Caching requires intelligence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Network objects (e.g., pages) can be large or small</a:t>
            </a:r>
          </a:p>
          <a:p>
            <a:pPr eaLnBrk="1" hangingPunct="1"/>
            <a:r>
              <a:rPr lang="en-US" sz="2800" smtClean="0"/>
              <a:t>Can be used often or seldom</a:t>
            </a:r>
          </a:p>
          <a:p>
            <a:pPr eaLnBrk="1" hangingPunct="1"/>
            <a:r>
              <a:rPr lang="en-US" sz="2800" smtClean="0"/>
              <a:t>Might </a:t>
            </a:r>
            <a:r>
              <a:rPr lang="en-US" sz="2800" i="1" smtClean="0"/>
              <a:t>absolutely require </a:t>
            </a:r>
            <a:r>
              <a:rPr lang="en-US" sz="2800" smtClean="0"/>
              <a:t>current copies (e.g., stock prices for real-time trading)</a:t>
            </a:r>
          </a:p>
          <a:p>
            <a:pPr eaLnBrk="1" hangingPunct="1"/>
            <a:r>
              <a:rPr lang="en-US" sz="2800" smtClean="0"/>
              <a:t>Might not require current copies (images of faces)</a:t>
            </a:r>
          </a:p>
          <a:p>
            <a:pPr eaLnBrk="1" hangingPunct="1"/>
            <a:r>
              <a:rPr lang="en-US" sz="2800" smtClean="0"/>
              <a:t>Might require version updates of a </a:t>
            </a:r>
            <a:r>
              <a:rPr lang="en-US" sz="2800" i="1" smtClean="0"/>
              <a:t>collection </a:t>
            </a:r>
            <a:r>
              <a:rPr lang="en-US" sz="2800" smtClean="0"/>
              <a:t>of resources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Caching intelligence…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Might be “owned” by server, or by client, each of which is responsible for determining update status. Push/pull.</a:t>
            </a:r>
          </a:p>
          <a:p>
            <a:pPr eaLnBrk="1" hangingPunct="1"/>
            <a:r>
              <a:rPr lang="en-US" smtClean="0"/>
              <a:t>Typically little or no semantic intelligence in caching choices</a:t>
            </a:r>
          </a:p>
          <a:p>
            <a:pPr eaLnBrk="1" hangingPunct="1"/>
            <a:r>
              <a:rPr lang="en-US" smtClean="0"/>
              <a:t>Many annoying update processes (cached versions of client software) e.g., adobe times fifty, security software, computer grinds to a halt. No intelligence.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Background update process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the network lines and local / remote CPU resources are not being used, can update resources more efficiently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Large systemic security problem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Caching is not only a structural problem for object semantics but also for security</a:t>
            </a:r>
          </a:p>
          <a:p>
            <a:pPr eaLnBrk="1" hangingPunct="1"/>
            <a:r>
              <a:rPr lang="en-US" smtClean="0"/>
              <a:t>Many application programmers write for the web.</a:t>
            </a:r>
          </a:p>
          <a:p>
            <a:pPr eaLnBrk="1" hangingPunct="1"/>
            <a:r>
              <a:rPr lang="en-US" smtClean="0"/>
              <a:t>Store critical information in Session variables which are transmitted back and forth, and are saved on local disks distributed far beyond control of server sites that wrote the code.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Web (non) security…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is cached either in known, vulnerable, locations all over the world, or…</a:t>
            </a:r>
          </a:p>
          <a:p>
            <a:pPr eaLnBrk="1" hangingPunct="1"/>
            <a:r>
              <a:rPr lang="en-US" smtClean="0"/>
              <a:t>Application programmers are trusted to devise their own site-specific security measures. Not their area of expertise.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Dr. Rajkumar Buyya, University of Melbourne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Architectural Models – Intro [2]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Architectural Model - simplifies and abstracts the functions of individual components:</a:t>
            </a:r>
          </a:p>
          <a:p>
            <a:pPr lvl="1"/>
            <a:r>
              <a:rPr lang="en-US" smtClean="0"/>
              <a:t>An initial simplification is achieved by classifying processes as:</a:t>
            </a:r>
          </a:p>
          <a:p>
            <a:pPr lvl="2"/>
            <a:r>
              <a:rPr lang="en-US" smtClean="0"/>
              <a:t>Server processes</a:t>
            </a:r>
          </a:p>
          <a:p>
            <a:pPr lvl="2"/>
            <a:r>
              <a:rPr lang="en-US" smtClean="0"/>
              <a:t>Client processes</a:t>
            </a:r>
          </a:p>
          <a:p>
            <a:pPr lvl="2"/>
            <a:r>
              <a:rPr lang="en-US" smtClean="0"/>
              <a:t>Peer processes</a:t>
            </a:r>
          </a:p>
          <a:p>
            <a:pPr lvl="3"/>
            <a:r>
              <a:rPr lang="en-US" smtClean="0"/>
              <a:t>Cooperate and communicate in a symmetric manner to perform a task.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66"/>
                </a:solidFill>
              </a:rPr>
              <a:t>Discover card goofiness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Password for discover account was sent </a:t>
            </a:r>
            <a:r>
              <a:rPr lang="en-US" sz="2800" dirty="0" smtClean="0"/>
              <a:t>to </a:t>
            </a:r>
            <a:r>
              <a:rPr lang="en-US" sz="2800" dirty="0" smtClean="0"/>
              <a:t>me as clear text in email after a problem, and not at my request.</a:t>
            </a:r>
          </a:p>
          <a:p>
            <a:pPr eaLnBrk="1" hangingPunct="1"/>
            <a:r>
              <a:rPr lang="en-US" sz="2800" dirty="0" smtClean="0"/>
              <a:t>Exposed to internet attack, exposed to attack on my </a:t>
            </a:r>
            <a:r>
              <a:rPr lang="en-US" sz="2800" dirty="0" err="1" smtClean="0"/>
              <a:t>unix</a:t>
            </a:r>
            <a:r>
              <a:rPr lang="en-US" sz="2800" dirty="0" smtClean="0"/>
              <a:t> machine, exposed to mail process attack.</a:t>
            </a:r>
          </a:p>
          <a:p>
            <a:pPr eaLnBrk="1" hangingPunct="1"/>
            <a:r>
              <a:rPr lang="en-US" sz="2800" dirty="0" smtClean="0"/>
              <a:t>Was original password I typed in a month earlier, which means what…?!!</a:t>
            </a:r>
          </a:p>
          <a:p>
            <a:pPr eaLnBrk="1" hangingPunct="1"/>
            <a:r>
              <a:rPr lang="en-US" sz="2800" dirty="0" smtClean="0"/>
              <a:t>Argued for twenty minutes with the “top security guy” who was an idiot.</a:t>
            </a:r>
            <a:br>
              <a:rPr lang="en-US" sz="2800" dirty="0" smtClean="0"/>
            </a:b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AT&amp;T Security Evil / Morons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To: [...]@yahoo.com</a:t>
            </a:r>
          </a:p>
          <a:p>
            <a:r>
              <a:rPr lang="en-US" sz="2400" dirty="0" smtClean="0"/>
              <a:t>Subject: AT&amp;T Password Reset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Dear Valued Customer,</a:t>
            </a:r>
          </a:p>
          <a:p>
            <a:pPr lvl="1"/>
            <a:r>
              <a:rPr lang="en-US" sz="2000" dirty="0" smtClean="0"/>
              <a:t>Cellular Data Number is 858-xxx-nnnn</a:t>
            </a:r>
          </a:p>
          <a:p>
            <a:pPr lvl="1"/>
            <a:r>
              <a:rPr lang="en-US" sz="2000" dirty="0" smtClean="0"/>
              <a:t>Your password is [</a:t>
            </a:r>
            <a:r>
              <a:rPr lang="en-US" sz="2000" dirty="0" err="1" smtClean="0"/>
              <a:t>xxxxxxxx</a:t>
            </a:r>
            <a:r>
              <a:rPr lang="en-US" sz="2000" dirty="0" smtClean="0"/>
              <a:t>]. Please use it when logging into your account via Settings on your </a:t>
            </a:r>
            <a:r>
              <a:rPr lang="en-US" sz="2000" dirty="0" err="1" smtClean="0"/>
              <a:t>iPad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Thank You,</a:t>
            </a:r>
          </a:p>
          <a:p>
            <a:r>
              <a:rPr lang="en-US" sz="2400" dirty="0" smtClean="0"/>
              <a:t>AT&amp;T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0771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Salt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bit-string added to password before producing the encrypted version of the password. Stored on the server.</a:t>
            </a:r>
          </a:p>
          <a:p>
            <a:r>
              <a:rPr lang="en-US" dirty="0" smtClean="0"/>
              <a:t>Increases the randomness and the length of the password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51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Tricks and heuristics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Web-caching “protocol”</a:t>
            </a:r>
          </a:p>
          <a:p>
            <a:pPr eaLnBrk="1" hangingPunct="1"/>
            <a:r>
              <a:rPr lang="en-US" smtClean="0"/>
              <a:t>Provide expiration times for pages, estimated.</a:t>
            </a:r>
          </a:p>
          <a:p>
            <a:pPr eaLnBrk="1" hangingPunct="1"/>
            <a:r>
              <a:rPr lang="en-US" smtClean="0"/>
              <a:t>Expiration time and server time are sent to browser with the page. </a:t>
            </a:r>
          </a:p>
          <a:p>
            <a:pPr eaLnBrk="1" hangingPunct="1"/>
            <a:r>
              <a:rPr lang="en-US" smtClean="0"/>
              <a:t>On next request browser determines age of page as value between request and expiration, then makes a choice. No clock.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Fault tolerance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System keeps running even in presence of hardware, and network, failures.</a:t>
            </a:r>
          </a:p>
          <a:p>
            <a:pPr eaLnBrk="1" hangingPunct="1"/>
            <a:r>
              <a:rPr lang="en-US" sz="2800" smtClean="0"/>
              <a:t>Faults in software – this seems a rather provocative statement! Nonsense?</a:t>
            </a:r>
          </a:p>
          <a:p>
            <a:pPr eaLnBrk="1" hangingPunct="1"/>
            <a:r>
              <a:rPr lang="en-US" sz="2800" smtClean="0"/>
              <a:t>Achieved through redundancy and matching control software, protocols, design rules.</a:t>
            </a:r>
          </a:p>
          <a:p>
            <a:pPr eaLnBrk="1" hangingPunct="1"/>
            <a:r>
              <a:rPr lang="en-US" sz="2800" smtClean="0"/>
              <a:t>High overhead for such systems, and constrains development which is both difficult and expensive.</a:t>
            </a:r>
          </a:p>
          <a:p>
            <a:pPr eaLnBrk="1" hangingPunct="1"/>
            <a:r>
              <a:rPr lang="en-US" sz="2800" smtClean="0"/>
              <a:t>Replace the air traffic control system?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Fundamental models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Difficult to make out what the authors intend, structurally, in this section besides applying modeling logic to architectures</a:t>
            </a:r>
          </a:p>
          <a:p>
            <a:pPr eaLnBrk="1" hangingPunct="1"/>
            <a:r>
              <a:rPr lang="en-US" smtClean="0"/>
              <a:t>Model: system features and invariants are made explicit; constraints are studied.</a:t>
            </a:r>
          </a:p>
          <a:p>
            <a:pPr eaLnBrk="1" hangingPunct="1"/>
            <a:r>
              <a:rPr lang="en-US" smtClean="0"/>
              <a:t>Allows us to make generalizations about strengths and weaknesses of comparative architectures</a:t>
            </a:r>
          </a:p>
          <a:p>
            <a:pPr eaLnBrk="1" hangingPunct="1"/>
            <a:r>
              <a:rPr lang="en-US" smtClean="0"/>
              <a:t>Mathematical proofs of properties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Three dimensions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A. Interaction / performance (processes)</a:t>
            </a:r>
          </a:p>
          <a:p>
            <a:pPr lvl="1" eaLnBrk="1" hangingPunct="1"/>
            <a:r>
              <a:rPr lang="en-US" sz="2400" smtClean="0"/>
              <a:t>Communication channels</a:t>
            </a:r>
          </a:p>
          <a:p>
            <a:pPr lvl="1" eaLnBrk="1" hangingPunct="1"/>
            <a:r>
              <a:rPr lang="en-US" sz="2400" smtClean="0"/>
              <a:t>Clocks and timing</a:t>
            </a:r>
          </a:p>
          <a:p>
            <a:pPr lvl="1" eaLnBrk="1" hangingPunct="1"/>
            <a:r>
              <a:rPr lang="en-US" sz="2400" smtClean="0"/>
              <a:t>Variants: synchronous, asynchronous</a:t>
            </a:r>
          </a:p>
          <a:p>
            <a:pPr lvl="1" eaLnBrk="1" hangingPunct="1"/>
            <a:r>
              <a:rPr lang="en-US" sz="2400" smtClean="0"/>
              <a:t>Event ordering</a:t>
            </a:r>
          </a:p>
          <a:p>
            <a:pPr eaLnBrk="1" hangingPunct="1"/>
            <a:r>
              <a:rPr lang="en-US" sz="2400" smtClean="0"/>
              <a:t>B. Failure / reliability</a:t>
            </a:r>
          </a:p>
          <a:p>
            <a:pPr lvl="1" eaLnBrk="1" hangingPunct="1"/>
            <a:r>
              <a:rPr lang="en-US" sz="2400" smtClean="0"/>
              <a:t>Ommision</a:t>
            </a:r>
          </a:p>
          <a:p>
            <a:pPr lvl="1" eaLnBrk="1" hangingPunct="1"/>
            <a:r>
              <a:rPr lang="en-US" sz="2400" smtClean="0"/>
              <a:t>Arbitrary</a:t>
            </a:r>
          </a:p>
          <a:p>
            <a:pPr lvl="1" eaLnBrk="1" hangingPunct="1"/>
            <a:r>
              <a:rPr lang="en-US" sz="2400" smtClean="0"/>
              <a:t>Timing</a:t>
            </a:r>
          </a:p>
          <a:p>
            <a:pPr lvl="1" eaLnBrk="1" hangingPunct="1"/>
            <a:r>
              <a:rPr lang="en-US" sz="2400" smtClean="0"/>
              <a:t>Masking failures</a:t>
            </a:r>
          </a:p>
          <a:p>
            <a:pPr lvl="1" eaLnBrk="1" hangingPunct="1"/>
            <a:r>
              <a:rPr lang="en-US" sz="2400" smtClean="0"/>
              <a:t>One-to-one communication reliability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z="3600" smtClean="0">
              <a:solidFill>
                <a:srgbClr val="FF0066"/>
              </a:solidFill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C. Security</a:t>
            </a:r>
          </a:p>
          <a:p>
            <a:pPr lvl="1" eaLnBrk="1" hangingPunct="1"/>
            <a:r>
              <a:rPr lang="en-US" smtClean="0"/>
              <a:t>Protecting objects</a:t>
            </a:r>
          </a:p>
          <a:p>
            <a:pPr lvl="1" eaLnBrk="1" hangingPunct="1"/>
            <a:r>
              <a:rPr lang="en-US" smtClean="0"/>
              <a:t>Process and interaction security</a:t>
            </a:r>
          </a:p>
          <a:p>
            <a:pPr lvl="1" eaLnBrk="1" hangingPunct="1"/>
            <a:r>
              <a:rPr lang="en-US" smtClean="0"/>
              <a:t>The enemy</a:t>
            </a:r>
          </a:p>
          <a:p>
            <a:pPr lvl="1" eaLnBrk="1" hangingPunct="1"/>
            <a:r>
              <a:rPr lang="en-US" smtClean="0"/>
              <a:t>Response to threats</a:t>
            </a:r>
          </a:p>
          <a:p>
            <a:pPr lvl="1" eaLnBrk="1" hangingPunct="1"/>
            <a:r>
              <a:rPr lang="en-US" smtClean="0"/>
              <a:t>Other threats</a:t>
            </a:r>
          </a:p>
          <a:p>
            <a:pPr lvl="1" eaLnBrk="1" hangingPunct="1"/>
            <a:r>
              <a:rPr lang="en-US" smtClean="0"/>
              <a:t>Threat </a:t>
            </a:r>
            <a:r>
              <a:rPr lang="en-US" i="1" smtClean="0"/>
              <a:t>models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Basic performance model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Truly distributed algorithm(s)</a:t>
            </a:r>
          </a:p>
          <a:p>
            <a:pPr eaLnBrk="1" hangingPunct="1"/>
            <a:r>
              <a:rPr lang="en-US" smtClean="0"/>
              <a:t>Centralized control in a distributed system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Communication channels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Latency – time between the start of a message send, and the start of the receipt at the other end. (Time to send an empty packet.) For acknowledgments requires roughly 2x latency value.</a:t>
            </a:r>
          </a:p>
          <a:p>
            <a:pPr eaLnBrk="1" hangingPunct="1"/>
            <a:r>
              <a:rPr lang="en-US" sz="2800" smtClean="0"/>
              <a:t>Affected by distance, reliability of network (resends), layers of software, load on network and OpSys, security overhead (e.g., encrypting messages), proxies, superservers and service startup, load-balancing servers.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/>
              <a:t>Dr. Rajkumar Buyya, University of Melbourne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 and Layers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89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The term </a:t>
            </a:r>
            <a:r>
              <a:rPr lang="en-US" sz="1800" i="1" smtClean="0"/>
              <a:t>software architecture </a:t>
            </a:r>
            <a:r>
              <a:rPr lang="en-US" sz="1800" smtClean="0"/>
              <a:t>referred: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Originally to the structure of software as </a:t>
            </a:r>
            <a:r>
              <a:rPr lang="en-US" sz="1600" i="1" smtClean="0"/>
              <a:t>layers</a:t>
            </a:r>
            <a:r>
              <a:rPr lang="en-US" sz="1600" smtClean="0"/>
              <a:t> or modules in a single computer.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More recently in terms of </a:t>
            </a:r>
            <a:r>
              <a:rPr lang="en-US" sz="1600" i="1" smtClean="0"/>
              <a:t>services</a:t>
            </a:r>
            <a:r>
              <a:rPr lang="en-US" sz="1600" smtClean="0"/>
              <a:t> offered and requested between processes in the same or different computers.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Breaking up the complexity of systems by designing them through layers and services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Layer: a group of related functional components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Service: functionality provided to the next layer.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3352800" y="5715000"/>
            <a:ext cx="30480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ea typeface="SimSun" pitchFamily="2" charset="-122"/>
              </a:rPr>
              <a:t>Layer 1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352800" y="4876800"/>
            <a:ext cx="30480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ea typeface="SimSun" pitchFamily="2" charset="-122"/>
              </a:rPr>
              <a:t>Layer 2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3352800" y="3657600"/>
            <a:ext cx="3048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Tahoma" charset="0"/>
                <a:ea typeface="SimSun" pitchFamily="2" charset="-122"/>
              </a:rPr>
              <a:t>Layer N</a:t>
            </a: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V="1">
            <a:off x="48006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V="1">
            <a:off x="4800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5486400" y="5410200"/>
            <a:ext cx="2733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charset="0"/>
                <a:ea typeface="SimSun" pitchFamily="2" charset="-122"/>
              </a:rPr>
              <a:t>(services offered to above layer)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4635500" y="4273550"/>
            <a:ext cx="330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charset="0"/>
                <a:ea typeface="SimSun" pitchFamily="2" charset="-122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z="3600" smtClean="0">
              <a:solidFill>
                <a:srgbClr val="FF0066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Satellites have high throughput, but high latency values – so bad for interactive editing, but good for downloads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Bandwidth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number of bits that can be transmitted over the network in a given period of time.</a:t>
            </a:r>
          </a:p>
          <a:p>
            <a:pPr eaLnBrk="1" hangingPunct="1"/>
            <a:r>
              <a:rPr lang="en-US" smtClean="0"/>
              <a:t>Affected by overhead bits, errors, sharing loads with all processes.</a:t>
            </a:r>
          </a:p>
          <a:p>
            <a:pPr eaLnBrk="1" hangingPunct="1"/>
            <a:r>
              <a:rPr lang="en-US" smtClean="0"/>
              <a:t>May vary greatly. Routing changes and loads are all dynamic.</a:t>
            </a:r>
          </a:p>
          <a:p>
            <a:pPr eaLnBrk="1" hangingPunct="1"/>
            <a:r>
              <a:rPr lang="en-US" smtClean="0"/>
              <a:t>Measured as an </a:t>
            </a:r>
            <a:r>
              <a:rPr lang="en-US" i="1" smtClean="0"/>
              <a:t>average</a:t>
            </a:r>
            <a:endParaRPr lang="en-US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Jitter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Variation in time to deliver individual messages</a:t>
            </a:r>
          </a:p>
          <a:p>
            <a:pPr eaLnBrk="1" hangingPunct="1"/>
            <a:r>
              <a:rPr lang="en-US" smtClean="0"/>
              <a:t>Difference between maximum and minimum times.</a:t>
            </a:r>
          </a:p>
          <a:p>
            <a:pPr eaLnBrk="1" hangingPunct="1"/>
            <a:r>
              <a:rPr lang="en-US" smtClean="0"/>
              <a:t>Very important to audio streams, and streams that combine video and audio.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Individual computers each have their own clocks.</a:t>
            </a:r>
          </a:p>
          <a:p>
            <a:pPr eaLnBrk="1" hangingPunct="1"/>
            <a:r>
              <a:rPr lang="en-US" sz="2800" smtClean="0"/>
              <a:t>Typically billions of cycles different.</a:t>
            </a:r>
          </a:p>
          <a:p>
            <a:pPr eaLnBrk="1" hangingPunct="1"/>
            <a:r>
              <a:rPr lang="en-US" sz="2800" smtClean="0"/>
              <a:t>Local processes read local clocks.</a:t>
            </a:r>
          </a:p>
          <a:p>
            <a:pPr eaLnBrk="1" hangingPunct="1"/>
            <a:r>
              <a:rPr lang="en-US" sz="2800" smtClean="0"/>
              <a:t>Perfect external reference clock – even if it existed, the time cannot be read in except through millions of instructions.</a:t>
            </a:r>
          </a:p>
          <a:p>
            <a:pPr eaLnBrk="1" hangingPunct="1"/>
            <a:r>
              <a:rPr lang="en-US" sz="2800" smtClean="0"/>
              <a:t>So – time stamps are not very meaningful in a distributed system. (Remember the cached data?)</a:t>
            </a:r>
          </a:p>
        </p:txBody>
      </p:sp>
      <p:sp>
        <p:nvSpPr>
          <p:cNvPr id="6042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Clocks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z="3600" smtClean="0">
              <a:solidFill>
                <a:srgbClr val="FF0066"/>
              </a:solidFill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use GPS attached to a computer, but not all boxes have radio access – but sending on local network is subject to message delay. Only good for mSec anyway (when a million instructions might be executed).</a:t>
            </a:r>
          </a:p>
          <a:p>
            <a:pPr eaLnBrk="1" hangingPunct="1"/>
            <a:r>
              <a:rPr lang="en-US" smtClean="0"/>
              <a:t>Network time protocol. Other schemes to set clocks approximately.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Two variants of interaction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Synchronous distributed systems. Hadzilacos and Toueg [1994]</a:t>
            </a:r>
          </a:p>
          <a:p>
            <a:pPr lvl="2" eaLnBrk="1" hangingPunct="1"/>
            <a:r>
              <a:rPr lang="en-US" smtClean="0"/>
              <a:t>Steps in the algorithm a process is executing have upper and lower time bounds.</a:t>
            </a:r>
          </a:p>
          <a:p>
            <a:pPr lvl="2" eaLnBrk="1" hangingPunct="1"/>
            <a:r>
              <a:rPr lang="en-US" smtClean="0"/>
              <a:t>Each process in the distributed system has a local clock with constraints on maximum drift from an externally agreed clock.</a:t>
            </a:r>
          </a:p>
          <a:p>
            <a:pPr lvl="1" eaLnBrk="1" hangingPunct="1"/>
            <a:r>
              <a:rPr lang="en-US" smtClean="0"/>
              <a:t>Not very practical, but theoretically useful, and can be used in parts of systems. E.g. might solve parts of server binding problem.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Async distributed systems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 bounds on:</a:t>
            </a:r>
          </a:p>
          <a:p>
            <a:pPr eaLnBrk="1" hangingPunct="1"/>
            <a:r>
              <a:rPr lang="en-US" sz="2800" smtClean="0"/>
              <a:t>Process execution speed. Each step in algorithm might take </a:t>
            </a:r>
            <a:r>
              <a:rPr lang="en-US" sz="2800" i="1" smtClean="0"/>
              <a:t>any</a:t>
            </a:r>
            <a:r>
              <a:rPr lang="en-US" sz="2800" smtClean="0"/>
              <a:t> amount of time.</a:t>
            </a:r>
          </a:p>
          <a:p>
            <a:pPr eaLnBrk="1" hangingPunct="1"/>
            <a:r>
              <a:rPr lang="en-US" sz="2800" smtClean="0"/>
              <a:t>Message delay. </a:t>
            </a:r>
            <a:r>
              <a:rPr lang="en-US" sz="2800" i="1" smtClean="0"/>
              <a:t>Any</a:t>
            </a:r>
            <a:r>
              <a:rPr lang="en-US" sz="2800" smtClean="0"/>
              <a:t> amount of time to deliver without theoretical failure.</a:t>
            </a:r>
          </a:p>
          <a:p>
            <a:pPr eaLnBrk="1" hangingPunct="1"/>
            <a:r>
              <a:rPr lang="en-US" sz="2800" smtClean="0"/>
              <a:t>Clock drift. No agreement whatsoever on clock drift from external “master” clock.</a:t>
            </a:r>
          </a:p>
          <a:p>
            <a:pPr eaLnBrk="1" hangingPunct="1"/>
            <a:r>
              <a:rPr lang="en-US" sz="2800" smtClean="0"/>
              <a:t>Useful theoretically, but practically is always constrained.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Event ordering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obviate the need for global clock, order is enough – </a:t>
            </a:r>
            <a:r>
              <a:rPr lang="en-US" sz="2800" i="1" smtClean="0"/>
              <a:t>logical</a:t>
            </a:r>
            <a:r>
              <a:rPr lang="en-US" sz="2800" smtClean="0"/>
              <a:t> time. Lamport time stamps.</a:t>
            </a:r>
          </a:p>
          <a:p>
            <a:pPr eaLnBrk="1" hangingPunct="1"/>
            <a:r>
              <a:rPr lang="en-US" sz="2800" smtClean="0"/>
              <a:t>Even without clocks we can reason that, e.g., a message, if received, is always received </a:t>
            </a:r>
            <a:r>
              <a:rPr lang="en-US" sz="2800" i="1" smtClean="0"/>
              <a:t>after</a:t>
            </a:r>
            <a:r>
              <a:rPr lang="en-US" sz="2800" smtClean="0"/>
              <a:t> it is sent; and also that replies are always sent </a:t>
            </a:r>
            <a:r>
              <a:rPr lang="en-US" sz="2800" i="1" smtClean="0"/>
              <a:t>after</a:t>
            </a:r>
            <a:r>
              <a:rPr lang="en-US" sz="2800" smtClean="0"/>
              <a:t> a message is received. Ordered </a:t>
            </a:r>
            <a:r>
              <a:rPr lang="en-US" sz="2800" i="1" smtClean="0"/>
              <a:t>sets </a:t>
            </a:r>
            <a:r>
              <a:rPr lang="en-US" sz="2800" smtClean="0"/>
              <a:t>of events.</a:t>
            </a:r>
          </a:p>
          <a:p>
            <a:pPr eaLnBrk="1" hangingPunct="1"/>
            <a:r>
              <a:rPr lang="en-US" sz="2800" smtClean="0"/>
              <a:t>Thus we have T1, T2, T3, T4 in fig 2.8, and also other ordered sets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Figure 2.8</a:t>
            </a:r>
            <a:br>
              <a:rPr lang="en-GB" smtClean="0"/>
            </a:br>
            <a:r>
              <a:rPr lang="en-GB" smtClean="0"/>
              <a:t>Real-time ordering of events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654175"/>
            <a:ext cx="802957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Reliability and Failure modeling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Omissions – missing in action</a:t>
            </a:r>
          </a:p>
          <a:p>
            <a:pPr eaLnBrk="1" hangingPunct="1"/>
            <a:r>
              <a:rPr lang="en-US" smtClean="0"/>
              <a:t>Arbitrary – wrong data, wrong algorithm</a:t>
            </a:r>
          </a:p>
          <a:p>
            <a:pPr eaLnBrk="1" hangingPunct="1"/>
            <a:r>
              <a:rPr lang="en-US" smtClean="0"/>
              <a:t>Timing – delays beyond assumed limits</a:t>
            </a:r>
          </a:p>
          <a:p>
            <a:pPr eaLnBrk="1" hangingPunct="1"/>
            <a:r>
              <a:rPr lang="en-US" smtClean="0"/>
              <a:t>Masking – transparency fails</a:t>
            </a:r>
          </a:p>
          <a:p>
            <a:pPr eaLnBrk="1" hangingPunct="1"/>
            <a:r>
              <a:rPr lang="en-US" smtClean="0"/>
              <a:t>~Process-to-process communication fails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Introduction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E.g. client/server vs. peer-to-peer</a:t>
            </a:r>
          </a:p>
          <a:p>
            <a:pPr eaLnBrk="1" hangingPunct="1"/>
            <a:r>
              <a:rPr lang="en-US" smtClean="0"/>
              <a:t>Open systems vs. proprietary systems</a:t>
            </a:r>
          </a:p>
          <a:p>
            <a:pPr eaLnBrk="1" hangingPunct="1"/>
            <a:r>
              <a:rPr lang="en-US" smtClean="0"/>
              <a:t>Layered approach vs. high efficiency application coding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Process Omissions – crash/hang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crashes (stops execution) or hangs (looping, waiting, might be cleared to restart)</a:t>
            </a:r>
          </a:p>
          <a:p>
            <a:pPr lvl="1" eaLnBrk="1" hangingPunct="1"/>
            <a:r>
              <a:rPr lang="en-US" smtClean="0"/>
              <a:t>Timeouts suggest server binding problem – dead or just slow? </a:t>
            </a:r>
          </a:p>
          <a:p>
            <a:pPr lvl="1" eaLnBrk="1" hangingPunct="1"/>
            <a:r>
              <a:rPr lang="en-US" smtClean="0"/>
              <a:t>Can we assume elegant halt (fail-stop)? If so, other procs will be aware and can plan.</a:t>
            </a:r>
          </a:p>
          <a:p>
            <a:pPr lvl="1" eaLnBrk="1" hangingPunct="1"/>
            <a:r>
              <a:rPr lang="en-US" smtClean="0"/>
              <a:t>In general this is a hard problem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Buffers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Locations in memory shared between processes.</a:t>
            </a:r>
          </a:p>
          <a:p>
            <a:pPr eaLnBrk="1" hangingPunct="1"/>
            <a:r>
              <a:rPr lang="en-US" smtClean="0"/>
              <a:t>Typically circular, with two pointers</a:t>
            </a:r>
          </a:p>
          <a:p>
            <a:pPr eaLnBrk="1" hangingPunct="1"/>
            <a:r>
              <a:rPr lang="en-US" smtClean="0"/>
              <a:t>Processes can read the writes of other processes.</a:t>
            </a:r>
          </a:p>
          <a:p>
            <a:pPr eaLnBrk="1" hangingPunct="1"/>
            <a:r>
              <a:rPr lang="en-US" smtClean="0"/>
              <a:t>Buffers can get full – so writer blocks</a:t>
            </a:r>
          </a:p>
          <a:p>
            <a:pPr eaLnBrk="1" hangingPunct="1"/>
            <a:r>
              <a:rPr lang="en-US" smtClean="0"/>
              <a:t>Buffers can get empty – so reader blocks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Communication omission – lost message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Send-omission failure between sending process and send buffer</a:t>
            </a:r>
          </a:p>
          <a:p>
            <a:pPr eaLnBrk="1" hangingPunct="1"/>
            <a:r>
              <a:rPr lang="en-US" smtClean="0"/>
              <a:t>Channel-omission failure from send buffer to receive buffer</a:t>
            </a:r>
          </a:p>
          <a:p>
            <a:pPr eaLnBrk="1" hangingPunct="1"/>
            <a:r>
              <a:rPr lang="en-US" smtClean="0"/>
              <a:t>Receive omission failure between receive buffer and receiving process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Figure 2.9</a:t>
            </a:r>
            <a:br>
              <a:rPr lang="en-GB" smtClean="0"/>
            </a:br>
            <a:r>
              <a:rPr lang="en-GB" smtClean="0"/>
              <a:t>Processes and channels</a:t>
            </a:r>
          </a:p>
        </p:txBody>
      </p:sp>
      <p:pic>
        <p:nvPicPr>
          <p:cNvPr id="716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2457450"/>
            <a:ext cx="7881938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Pepperland message omission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Camps send regular messengers to say they are still O.K.</a:t>
            </a:r>
          </a:p>
          <a:p>
            <a:pPr eaLnBrk="1" hangingPunct="1"/>
            <a:r>
              <a:rPr lang="en-US" sz="2800" smtClean="0"/>
              <a:t>If messenger is missing in sync. system then know of failure.</a:t>
            </a:r>
          </a:p>
          <a:p>
            <a:pPr eaLnBrk="1" hangingPunct="1"/>
            <a:r>
              <a:rPr lang="en-US" sz="2800" smtClean="0"/>
              <a:t>If messenger arrives then know </a:t>
            </a:r>
            <a:r>
              <a:rPr lang="en-US" sz="2800" i="1" smtClean="0"/>
              <a:t>were</a:t>
            </a:r>
            <a:r>
              <a:rPr lang="en-US" sz="2800" smtClean="0"/>
              <a:t> o.k. at time of message send.</a:t>
            </a:r>
          </a:p>
          <a:p>
            <a:pPr eaLnBrk="1" hangingPunct="1"/>
            <a:r>
              <a:rPr lang="en-US" sz="2800" smtClean="0"/>
              <a:t>If messages can fail, no agreement guaranteed. Async. system mimics failures.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Arbitrary failures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 sets wrong values in data, or return values</a:t>
            </a:r>
          </a:p>
          <a:p>
            <a:pPr eaLnBrk="1" hangingPunct="1"/>
            <a:r>
              <a:rPr lang="en-US" smtClean="0"/>
              <a:t>Follows wrong algorithm – omits or adds steps</a:t>
            </a:r>
          </a:p>
          <a:p>
            <a:pPr eaLnBrk="1" hangingPunct="1"/>
            <a:r>
              <a:rPr lang="en-US" smtClean="0"/>
              <a:t>Corruption of messages, or message headers</a:t>
            </a:r>
          </a:p>
          <a:p>
            <a:pPr eaLnBrk="1" hangingPunct="1"/>
            <a:r>
              <a:rPr lang="en-US" smtClean="0"/>
              <a:t>Can be trivial, or impossible, to detect.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Figure 2.10</a:t>
            </a:r>
            <a:br>
              <a:rPr lang="en-GB" sz="3200" smtClean="0"/>
            </a:br>
            <a:r>
              <a:rPr lang="en-GB" sz="3200" smtClean="0"/>
              <a:t>Omission and arbitrary failures</a:t>
            </a:r>
          </a:p>
        </p:txBody>
      </p:sp>
      <p:grpSp>
        <p:nvGrpSpPr>
          <p:cNvPr id="74756" name="Group 577"/>
          <p:cNvGrpSpPr>
            <a:grpSpLocks/>
          </p:cNvGrpSpPr>
          <p:nvPr/>
        </p:nvGrpSpPr>
        <p:grpSpPr bwMode="auto">
          <a:xfrm>
            <a:off x="568325" y="1631950"/>
            <a:ext cx="9147175" cy="4235450"/>
            <a:chOff x="388" y="1028"/>
            <a:chExt cx="6242" cy="2668"/>
          </a:xfrm>
        </p:grpSpPr>
        <p:sp>
          <p:nvSpPr>
            <p:cNvPr id="74757" name="Rectangle 488"/>
            <p:cNvSpPr>
              <a:spLocks noChangeArrowheads="1"/>
            </p:cNvSpPr>
            <p:nvPr/>
          </p:nvSpPr>
          <p:spPr bwMode="auto">
            <a:xfrm>
              <a:off x="411" y="1051"/>
              <a:ext cx="9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Class of failure</a:t>
              </a:r>
              <a:endParaRPr lang="en-GB"/>
            </a:p>
          </p:txBody>
        </p:sp>
        <p:sp>
          <p:nvSpPr>
            <p:cNvPr id="74758" name="Rectangle 489"/>
            <p:cNvSpPr>
              <a:spLocks noChangeArrowheads="1"/>
            </p:cNvSpPr>
            <p:nvPr/>
          </p:nvSpPr>
          <p:spPr bwMode="auto">
            <a:xfrm>
              <a:off x="1637" y="1051"/>
              <a:ext cx="4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Affects</a:t>
              </a:r>
              <a:endParaRPr lang="en-GB"/>
            </a:p>
          </p:txBody>
        </p:sp>
        <p:sp>
          <p:nvSpPr>
            <p:cNvPr id="74759" name="Rectangle 490"/>
            <p:cNvSpPr>
              <a:spLocks noChangeArrowheads="1"/>
            </p:cNvSpPr>
            <p:nvPr/>
          </p:nvSpPr>
          <p:spPr bwMode="auto">
            <a:xfrm>
              <a:off x="2282" y="1051"/>
              <a:ext cx="7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Description</a:t>
              </a:r>
              <a:endParaRPr lang="en-GB"/>
            </a:p>
          </p:txBody>
        </p:sp>
        <p:sp>
          <p:nvSpPr>
            <p:cNvPr id="74760" name="Line 491"/>
            <p:cNvSpPr>
              <a:spLocks noChangeShapeType="1"/>
            </p:cNvSpPr>
            <p:nvPr/>
          </p:nvSpPr>
          <p:spPr bwMode="auto">
            <a:xfrm>
              <a:off x="388" y="1028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1" name="Line 494"/>
            <p:cNvSpPr>
              <a:spLocks noChangeShapeType="1"/>
            </p:cNvSpPr>
            <p:nvPr/>
          </p:nvSpPr>
          <p:spPr bwMode="auto">
            <a:xfrm>
              <a:off x="1630" y="1028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2" name="Line 497"/>
            <p:cNvSpPr>
              <a:spLocks noChangeShapeType="1"/>
            </p:cNvSpPr>
            <p:nvPr/>
          </p:nvSpPr>
          <p:spPr bwMode="auto">
            <a:xfrm>
              <a:off x="2275" y="1028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3" name="Rectangle 503"/>
            <p:cNvSpPr>
              <a:spLocks noChangeArrowheads="1"/>
            </p:cNvSpPr>
            <p:nvPr/>
          </p:nvSpPr>
          <p:spPr bwMode="auto">
            <a:xfrm>
              <a:off x="395" y="1255"/>
              <a:ext cx="5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Fail-stop</a:t>
              </a:r>
              <a:endParaRPr lang="en-GB"/>
            </a:p>
          </p:txBody>
        </p:sp>
        <p:sp>
          <p:nvSpPr>
            <p:cNvPr id="74764" name="Rectangle 506"/>
            <p:cNvSpPr>
              <a:spLocks noChangeArrowheads="1"/>
            </p:cNvSpPr>
            <p:nvPr/>
          </p:nvSpPr>
          <p:spPr bwMode="auto">
            <a:xfrm>
              <a:off x="1565" y="1255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</a:t>
              </a:r>
              <a:endParaRPr lang="en-GB"/>
            </a:p>
          </p:txBody>
        </p:sp>
        <p:sp>
          <p:nvSpPr>
            <p:cNvPr id="74765" name="Rectangle 507"/>
            <p:cNvSpPr>
              <a:spLocks noChangeArrowheads="1"/>
            </p:cNvSpPr>
            <p:nvPr/>
          </p:nvSpPr>
          <p:spPr bwMode="auto">
            <a:xfrm>
              <a:off x="2282" y="1255"/>
              <a:ext cx="39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>
                  <a:solidFill>
                    <a:srgbClr val="000000"/>
                  </a:solidFill>
                </a:rPr>
                <a:t>Process halts and remains halted. Other processes may</a:t>
              </a:r>
              <a:endParaRPr lang="en-GB"/>
            </a:p>
          </p:txBody>
        </p:sp>
        <p:sp>
          <p:nvSpPr>
            <p:cNvPr id="74766" name="Rectangle 508"/>
            <p:cNvSpPr>
              <a:spLocks noChangeArrowheads="1"/>
            </p:cNvSpPr>
            <p:nvPr/>
          </p:nvSpPr>
          <p:spPr bwMode="auto">
            <a:xfrm>
              <a:off x="2282" y="1428"/>
              <a:ext cx="10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detect this state.</a:t>
              </a:r>
              <a:endParaRPr lang="en-GB"/>
            </a:p>
          </p:txBody>
        </p:sp>
        <p:grpSp>
          <p:nvGrpSpPr>
            <p:cNvPr id="74767" name="Group 576"/>
            <p:cNvGrpSpPr>
              <a:grpSpLocks/>
            </p:cNvGrpSpPr>
            <p:nvPr/>
          </p:nvGrpSpPr>
          <p:grpSpPr bwMode="auto">
            <a:xfrm>
              <a:off x="388" y="1249"/>
              <a:ext cx="5442" cy="1"/>
              <a:chOff x="388" y="1249"/>
              <a:chExt cx="5442" cy="1"/>
            </a:xfrm>
          </p:grpSpPr>
          <p:sp>
            <p:nvSpPr>
              <p:cNvPr id="74797" name="Line 509"/>
              <p:cNvSpPr>
                <a:spLocks noChangeShapeType="1"/>
              </p:cNvSpPr>
              <p:nvPr/>
            </p:nvSpPr>
            <p:spPr bwMode="auto">
              <a:xfrm>
                <a:off x="388" y="1249"/>
                <a:ext cx="1227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8" name="Line 512"/>
              <p:cNvSpPr>
                <a:spLocks noChangeShapeType="1"/>
              </p:cNvSpPr>
              <p:nvPr/>
            </p:nvSpPr>
            <p:spPr bwMode="auto">
              <a:xfrm>
                <a:off x="1630" y="1249"/>
                <a:ext cx="62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99" name="Line 515"/>
              <p:cNvSpPr>
                <a:spLocks noChangeShapeType="1"/>
              </p:cNvSpPr>
              <p:nvPr/>
            </p:nvSpPr>
            <p:spPr bwMode="auto">
              <a:xfrm>
                <a:off x="2275" y="1249"/>
                <a:ext cx="355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768" name="Rectangle 521"/>
            <p:cNvSpPr>
              <a:spLocks noChangeArrowheads="1"/>
            </p:cNvSpPr>
            <p:nvPr/>
          </p:nvSpPr>
          <p:spPr bwMode="auto">
            <a:xfrm>
              <a:off x="395" y="1601"/>
              <a:ext cx="3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Crash</a:t>
              </a:r>
              <a:endParaRPr lang="en-GB"/>
            </a:p>
          </p:txBody>
        </p:sp>
        <p:sp>
          <p:nvSpPr>
            <p:cNvPr id="74769" name="Rectangle 522"/>
            <p:cNvSpPr>
              <a:spLocks noChangeArrowheads="1"/>
            </p:cNvSpPr>
            <p:nvPr/>
          </p:nvSpPr>
          <p:spPr bwMode="auto">
            <a:xfrm>
              <a:off x="1565" y="1601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</a:t>
              </a:r>
              <a:endParaRPr lang="en-GB"/>
            </a:p>
          </p:txBody>
        </p:sp>
        <p:sp>
          <p:nvSpPr>
            <p:cNvPr id="74770" name="Rectangle 523"/>
            <p:cNvSpPr>
              <a:spLocks noChangeArrowheads="1"/>
            </p:cNvSpPr>
            <p:nvPr/>
          </p:nvSpPr>
          <p:spPr bwMode="auto">
            <a:xfrm>
              <a:off x="2282" y="1601"/>
              <a:ext cx="39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>
                  <a:solidFill>
                    <a:srgbClr val="000000"/>
                  </a:solidFill>
                </a:rPr>
                <a:t>Process halts and remains halted. Other processes may</a:t>
              </a:r>
              <a:endParaRPr lang="en-GB"/>
            </a:p>
          </p:txBody>
        </p:sp>
        <p:sp>
          <p:nvSpPr>
            <p:cNvPr id="74771" name="Rectangle 524"/>
            <p:cNvSpPr>
              <a:spLocks noChangeArrowheads="1"/>
            </p:cNvSpPr>
            <p:nvPr/>
          </p:nvSpPr>
          <p:spPr bwMode="auto">
            <a:xfrm>
              <a:off x="2282" y="1774"/>
              <a:ext cx="1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not be able to detect this state.</a:t>
              </a:r>
              <a:endParaRPr lang="en-GB"/>
            </a:p>
          </p:txBody>
        </p:sp>
        <p:sp>
          <p:nvSpPr>
            <p:cNvPr id="74772" name="Rectangle 529"/>
            <p:cNvSpPr>
              <a:spLocks noChangeArrowheads="1"/>
            </p:cNvSpPr>
            <p:nvPr/>
          </p:nvSpPr>
          <p:spPr bwMode="auto">
            <a:xfrm>
              <a:off x="395" y="1947"/>
              <a:ext cx="6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Omission</a:t>
              </a:r>
              <a:endParaRPr lang="en-GB"/>
            </a:p>
          </p:txBody>
        </p:sp>
        <p:sp>
          <p:nvSpPr>
            <p:cNvPr id="74773" name="Rectangle 530"/>
            <p:cNvSpPr>
              <a:spLocks noChangeArrowheads="1"/>
            </p:cNvSpPr>
            <p:nvPr/>
          </p:nvSpPr>
          <p:spPr bwMode="auto">
            <a:xfrm>
              <a:off x="1565" y="1947"/>
              <a:ext cx="5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Channel</a:t>
              </a:r>
              <a:endParaRPr lang="en-GB"/>
            </a:p>
          </p:txBody>
        </p:sp>
        <p:sp>
          <p:nvSpPr>
            <p:cNvPr id="74774" name="Rectangle 531"/>
            <p:cNvSpPr>
              <a:spLocks noChangeArrowheads="1"/>
            </p:cNvSpPr>
            <p:nvPr/>
          </p:nvSpPr>
          <p:spPr bwMode="auto">
            <a:xfrm>
              <a:off x="2282" y="1947"/>
              <a:ext cx="43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A </a:t>
              </a:r>
              <a:r>
                <a:rPr lang="en-GB" sz="1600">
                  <a:solidFill>
                    <a:srgbClr val="000000"/>
                  </a:solidFill>
                </a:rPr>
                <a:t>message</a:t>
              </a:r>
              <a:r>
                <a:rPr lang="en-GB" sz="2000">
                  <a:solidFill>
                    <a:srgbClr val="000000"/>
                  </a:solidFill>
                </a:rPr>
                <a:t> inserted in an outgoing message buffer never</a:t>
              </a:r>
              <a:endParaRPr lang="en-GB"/>
            </a:p>
          </p:txBody>
        </p:sp>
        <p:sp>
          <p:nvSpPr>
            <p:cNvPr id="74775" name="Rectangle 532"/>
            <p:cNvSpPr>
              <a:spLocks noChangeArrowheads="1"/>
            </p:cNvSpPr>
            <p:nvPr/>
          </p:nvSpPr>
          <p:spPr bwMode="auto">
            <a:xfrm>
              <a:off x="2282" y="2120"/>
              <a:ext cx="327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arrives at the other end’s incoming message buffer.</a:t>
              </a:r>
              <a:endParaRPr lang="en-GB"/>
            </a:p>
          </p:txBody>
        </p:sp>
        <p:sp>
          <p:nvSpPr>
            <p:cNvPr id="74776" name="Rectangle 537"/>
            <p:cNvSpPr>
              <a:spLocks noChangeArrowheads="1"/>
            </p:cNvSpPr>
            <p:nvPr/>
          </p:nvSpPr>
          <p:spPr bwMode="auto">
            <a:xfrm>
              <a:off x="395" y="2293"/>
              <a:ext cx="9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Send-omission</a:t>
              </a:r>
              <a:endParaRPr lang="en-GB"/>
            </a:p>
          </p:txBody>
        </p:sp>
        <p:sp>
          <p:nvSpPr>
            <p:cNvPr id="74777" name="Rectangle 538"/>
            <p:cNvSpPr>
              <a:spLocks noChangeArrowheads="1"/>
            </p:cNvSpPr>
            <p:nvPr/>
          </p:nvSpPr>
          <p:spPr bwMode="auto">
            <a:xfrm>
              <a:off x="1565" y="2293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</a:t>
              </a:r>
              <a:endParaRPr lang="en-GB"/>
            </a:p>
          </p:txBody>
        </p:sp>
        <p:sp>
          <p:nvSpPr>
            <p:cNvPr id="74778" name="Rectangle 539"/>
            <p:cNvSpPr>
              <a:spLocks noChangeArrowheads="1"/>
            </p:cNvSpPr>
            <p:nvPr/>
          </p:nvSpPr>
          <p:spPr bwMode="auto">
            <a:xfrm>
              <a:off x="2282" y="2293"/>
              <a:ext cx="16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A </a:t>
              </a:r>
              <a:r>
                <a:rPr lang="en-GB" sz="1600">
                  <a:solidFill>
                    <a:srgbClr val="000000"/>
                  </a:solidFill>
                </a:rPr>
                <a:t>process</a:t>
              </a:r>
              <a:r>
                <a:rPr lang="en-GB" sz="2000">
                  <a:solidFill>
                    <a:srgbClr val="000000"/>
                  </a:solidFill>
                </a:rPr>
                <a:t> completes a </a:t>
              </a:r>
              <a:endParaRPr lang="en-GB"/>
            </a:p>
          </p:txBody>
        </p:sp>
        <p:sp>
          <p:nvSpPr>
            <p:cNvPr id="74779" name="Rectangle 540"/>
            <p:cNvSpPr>
              <a:spLocks noChangeArrowheads="1"/>
            </p:cNvSpPr>
            <p:nvPr/>
          </p:nvSpPr>
          <p:spPr bwMode="auto">
            <a:xfrm>
              <a:off x="3729" y="2293"/>
              <a:ext cx="3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send,</a:t>
              </a:r>
              <a:endParaRPr lang="en-GB"/>
            </a:p>
          </p:txBody>
        </p:sp>
        <p:sp>
          <p:nvSpPr>
            <p:cNvPr id="74780" name="Rectangle 541"/>
            <p:cNvSpPr>
              <a:spLocks noChangeArrowheads="1"/>
            </p:cNvSpPr>
            <p:nvPr/>
          </p:nvSpPr>
          <p:spPr bwMode="auto">
            <a:xfrm>
              <a:off x="4044" y="2293"/>
              <a:ext cx="16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 but the message is not put</a:t>
              </a:r>
              <a:endParaRPr lang="en-GB"/>
            </a:p>
          </p:txBody>
        </p:sp>
        <p:sp>
          <p:nvSpPr>
            <p:cNvPr id="74781" name="Rectangle 542"/>
            <p:cNvSpPr>
              <a:spLocks noChangeArrowheads="1"/>
            </p:cNvSpPr>
            <p:nvPr/>
          </p:nvSpPr>
          <p:spPr bwMode="auto">
            <a:xfrm>
              <a:off x="2282" y="2466"/>
              <a:ext cx="19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in its outgoing message buffer.</a:t>
              </a:r>
              <a:endParaRPr lang="en-GB"/>
            </a:p>
          </p:txBody>
        </p:sp>
        <p:sp>
          <p:nvSpPr>
            <p:cNvPr id="74782" name="Rectangle 547"/>
            <p:cNvSpPr>
              <a:spLocks noChangeArrowheads="1"/>
            </p:cNvSpPr>
            <p:nvPr/>
          </p:nvSpPr>
          <p:spPr bwMode="auto">
            <a:xfrm>
              <a:off x="395" y="2639"/>
              <a:ext cx="11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Receive-omission</a:t>
              </a:r>
              <a:endParaRPr lang="en-GB"/>
            </a:p>
          </p:txBody>
        </p:sp>
        <p:sp>
          <p:nvSpPr>
            <p:cNvPr id="74783" name="Rectangle 548"/>
            <p:cNvSpPr>
              <a:spLocks noChangeArrowheads="1"/>
            </p:cNvSpPr>
            <p:nvPr/>
          </p:nvSpPr>
          <p:spPr bwMode="auto">
            <a:xfrm>
              <a:off x="1565" y="2639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</a:t>
              </a:r>
              <a:endParaRPr lang="en-GB"/>
            </a:p>
          </p:txBody>
        </p:sp>
        <p:sp>
          <p:nvSpPr>
            <p:cNvPr id="74784" name="Rectangle 549"/>
            <p:cNvSpPr>
              <a:spLocks noChangeArrowheads="1"/>
            </p:cNvSpPr>
            <p:nvPr/>
          </p:nvSpPr>
          <p:spPr bwMode="auto">
            <a:xfrm>
              <a:off x="2282" y="2639"/>
              <a:ext cx="388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A </a:t>
              </a:r>
              <a:r>
                <a:rPr lang="en-GB">
                  <a:solidFill>
                    <a:srgbClr val="000000"/>
                  </a:solidFill>
                </a:rPr>
                <a:t>message</a:t>
              </a:r>
              <a:r>
                <a:rPr lang="en-GB" sz="2000">
                  <a:solidFill>
                    <a:srgbClr val="000000"/>
                  </a:solidFill>
                </a:rPr>
                <a:t> is put in a process’s incoming message</a:t>
              </a:r>
              <a:endParaRPr lang="en-GB"/>
            </a:p>
          </p:txBody>
        </p:sp>
        <p:sp>
          <p:nvSpPr>
            <p:cNvPr id="74785" name="Rectangle 550"/>
            <p:cNvSpPr>
              <a:spLocks noChangeArrowheads="1"/>
            </p:cNvSpPr>
            <p:nvPr/>
          </p:nvSpPr>
          <p:spPr bwMode="auto">
            <a:xfrm>
              <a:off x="2282" y="2812"/>
              <a:ext cx="27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buffer, but that process does not receive it.</a:t>
              </a:r>
              <a:endParaRPr lang="en-GB"/>
            </a:p>
          </p:txBody>
        </p:sp>
        <p:sp>
          <p:nvSpPr>
            <p:cNvPr id="74786" name="Rectangle 555"/>
            <p:cNvSpPr>
              <a:spLocks noChangeArrowheads="1"/>
            </p:cNvSpPr>
            <p:nvPr/>
          </p:nvSpPr>
          <p:spPr bwMode="auto">
            <a:xfrm>
              <a:off x="395" y="2985"/>
              <a:ext cx="5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Arbitrary</a:t>
              </a:r>
              <a:endParaRPr lang="en-GB"/>
            </a:p>
          </p:txBody>
        </p:sp>
        <p:sp>
          <p:nvSpPr>
            <p:cNvPr id="74787" name="Rectangle 556"/>
            <p:cNvSpPr>
              <a:spLocks noChangeArrowheads="1"/>
            </p:cNvSpPr>
            <p:nvPr/>
          </p:nvSpPr>
          <p:spPr bwMode="auto">
            <a:xfrm>
              <a:off x="395" y="3158"/>
              <a:ext cx="7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(Byzantine)</a:t>
              </a:r>
              <a:endParaRPr lang="en-GB"/>
            </a:p>
          </p:txBody>
        </p:sp>
        <p:sp>
          <p:nvSpPr>
            <p:cNvPr id="74788" name="Rectangle 557"/>
            <p:cNvSpPr>
              <a:spLocks noChangeArrowheads="1"/>
            </p:cNvSpPr>
            <p:nvPr/>
          </p:nvSpPr>
          <p:spPr bwMode="auto">
            <a:xfrm>
              <a:off x="1565" y="2985"/>
              <a:ext cx="6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 or</a:t>
              </a:r>
              <a:endParaRPr lang="en-GB"/>
            </a:p>
          </p:txBody>
        </p:sp>
        <p:sp>
          <p:nvSpPr>
            <p:cNvPr id="74789" name="Rectangle 558"/>
            <p:cNvSpPr>
              <a:spLocks noChangeArrowheads="1"/>
            </p:cNvSpPr>
            <p:nvPr/>
          </p:nvSpPr>
          <p:spPr bwMode="auto">
            <a:xfrm>
              <a:off x="1565" y="3158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channel</a:t>
              </a:r>
              <a:endParaRPr lang="en-GB"/>
            </a:p>
          </p:txBody>
        </p:sp>
        <p:sp>
          <p:nvSpPr>
            <p:cNvPr id="74790" name="Rectangle 559"/>
            <p:cNvSpPr>
              <a:spLocks noChangeArrowheads="1"/>
            </p:cNvSpPr>
            <p:nvPr/>
          </p:nvSpPr>
          <p:spPr bwMode="auto">
            <a:xfrm>
              <a:off x="2282" y="2985"/>
              <a:ext cx="33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Process/channel exhibits arbitrary behaviour: it may</a:t>
              </a:r>
              <a:endParaRPr lang="en-GB"/>
            </a:p>
          </p:txBody>
        </p:sp>
        <p:sp>
          <p:nvSpPr>
            <p:cNvPr id="74791" name="Rectangle 560"/>
            <p:cNvSpPr>
              <a:spLocks noChangeArrowheads="1"/>
            </p:cNvSpPr>
            <p:nvPr/>
          </p:nvSpPr>
          <p:spPr bwMode="auto">
            <a:xfrm>
              <a:off x="2282" y="3158"/>
              <a:ext cx="3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send/transmit arbitrary messages at arbitrary times,</a:t>
              </a:r>
              <a:endParaRPr lang="en-GB"/>
            </a:p>
          </p:txBody>
        </p:sp>
        <p:sp>
          <p:nvSpPr>
            <p:cNvPr id="74792" name="Rectangle 561"/>
            <p:cNvSpPr>
              <a:spLocks noChangeArrowheads="1"/>
            </p:cNvSpPr>
            <p:nvPr/>
          </p:nvSpPr>
          <p:spPr bwMode="auto">
            <a:xfrm>
              <a:off x="2282" y="3331"/>
              <a:ext cx="31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commit omissions; a process may stop or take an</a:t>
              </a:r>
              <a:endParaRPr lang="en-GB"/>
            </a:p>
          </p:txBody>
        </p:sp>
        <p:sp>
          <p:nvSpPr>
            <p:cNvPr id="74793" name="Rectangle 562"/>
            <p:cNvSpPr>
              <a:spLocks noChangeArrowheads="1"/>
            </p:cNvSpPr>
            <p:nvPr/>
          </p:nvSpPr>
          <p:spPr bwMode="auto">
            <a:xfrm>
              <a:off x="2282" y="3504"/>
              <a:ext cx="9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incorrect step.</a:t>
              </a:r>
              <a:endParaRPr lang="en-GB"/>
            </a:p>
          </p:txBody>
        </p:sp>
        <p:sp>
          <p:nvSpPr>
            <p:cNvPr id="74794" name="Line 564"/>
            <p:cNvSpPr>
              <a:spLocks noChangeShapeType="1"/>
            </p:cNvSpPr>
            <p:nvPr/>
          </p:nvSpPr>
          <p:spPr bwMode="auto">
            <a:xfrm>
              <a:off x="388" y="3694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5" name="Line 568"/>
            <p:cNvSpPr>
              <a:spLocks noChangeShapeType="1"/>
            </p:cNvSpPr>
            <p:nvPr/>
          </p:nvSpPr>
          <p:spPr bwMode="auto">
            <a:xfrm>
              <a:off x="1630" y="3694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6" name="Line 572"/>
            <p:cNvSpPr>
              <a:spLocks noChangeShapeType="1"/>
            </p:cNvSpPr>
            <p:nvPr/>
          </p:nvSpPr>
          <p:spPr bwMode="auto">
            <a:xfrm>
              <a:off x="2275" y="3694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Timing failures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In synchronous systems we make use of assumptions on upper and lower bounds on message delivery time.</a:t>
            </a:r>
          </a:p>
          <a:p>
            <a:pPr eaLnBrk="1" hangingPunct="1"/>
            <a:r>
              <a:rPr lang="en-US" sz="2400" smtClean="0"/>
              <a:t>In practice we make unwarranted assumptions about synchronization in otherwise asynchronous systems</a:t>
            </a:r>
          </a:p>
          <a:p>
            <a:pPr eaLnBrk="1" hangingPunct="1"/>
            <a:r>
              <a:rPr lang="en-US" sz="2400" smtClean="0"/>
              <a:t>If a component of a system exceeds the bounds, then system invariants have been violated, and behavior is undetermined.</a:t>
            </a:r>
          </a:p>
          <a:p>
            <a:pPr eaLnBrk="1" hangingPunct="1"/>
            <a:r>
              <a:rPr lang="en-US" sz="2400" smtClean="0"/>
              <a:t>Very important for Multimedia, and real-time process control,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Figure 2.11</a:t>
            </a:r>
            <a:br>
              <a:rPr lang="en-GB" smtClean="0"/>
            </a:br>
            <a:r>
              <a:rPr lang="en-GB" smtClean="0"/>
              <a:t>Timing failures</a:t>
            </a:r>
          </a:p>
        </p:txBody>
      </p:sp>
      <p:grpSp>
        <p:nvGrpSpPr>
          <p:cNvPr id="76804" name="Group 252"/>
          <p:cNvGrpSpPr>
            <a:grpSpLocks/>
          </p:cNvGrpSpPr>
          <p:nvPr/>
        </p:nvGrpSpPr>
        <p:grpSpPr bwMode="auto">
          <a:xfrm>
            <a:off x="565150" y="2151063"/>
            <a:ext cx="8040688" cy="2049462"/>
            <a:chOff x="386" y="1355"/>
            <a:chExt cx="5487" cy="1291"/>
          </a:xfrm>
        </p:grpSpPr>
        <p:sp>
          <p:nvSpPr>
            <p:cNvPr id="76805" name="Rectangle 196"/>
            <p:cNvSpPr>
              <a:spLocks noChangeArrowheads="1"/>
            </p:cNvSpPr>
            <p:nvPr/>
          </p:nvSpPr>
          <p:spPr bwMode="auto">
            <a:xfrm>
              <a:off x="409" y="1378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Class of Failure</a:t>
              </a:r>
              <a:endParaRPr lang="en-GB"/>
            </a:p>
          </p:txBody>
        </p:sp>
        <p:sp>
          <p:nvSpPr>
            <p:cNvPr id="76806" name="Rectangle 197"/>
            <p:cNvSpPr>
              <a:spLocks noChangeArrowheads="1"/>
            </p:cNvSpPr>
            <p:nvPr/>
          </p:nvSpPr>
          <p:spPr bwMode="auto">
            <a:xfrm>
              <a:off x="1634" y="1378"/>
              <a:ext cx="4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Affects</a:t>
              </a:r>
              <a:endParaRPr lang="en-GB"/>
            </a:p>
          </p:txBody>
        </p:sp>
        <p:sp>
          <p:nvSpPr>
            <p:cNvPr id="76807" name="Rectangle 198"/>
            <p:cNvSpPr>
              <a:spLocks noChangeArrowheads="1"/>
            </p:cNvSpPr>
            <p:nvPr/>
          </p:nvSpPr>
          <p:spPr bwMode="auto">
            <a:xfrm>
              <a:off x="2843" y="1378"/>
              <a:ext cx="7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>
                  <a:solidFill>
                    <a:srgbClr val="000000"/>
                  </a:solidFill>
                </a:rPr>
                <a:t>Description</a:t>
              </a:r>
              <a:endParaRPr lang="en-GB"/>
            </a:p>
          </p:txBody>
        </p:sp>
        <p:sp>
          <p:nvSpPr>
            <p:cNvPr id="76808" name="Line 199"/>
            <p:cNvSpPr>
              <a:spLocks noChangeShapeType="1"/>
            </p:cNvSpPr>
            <p:nvPr/>
          </p:nvSpPr>
          <p:spPr bwMode="auto">
            <a:xfrm>
              <a:off x="386" y="1355"/>
              <a:ext cx="122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9" name="Line 202"/>
            <p:cNvSpPr>
              <a:spLocks noChangeShapeType="1"/>
            </p:cNvSpPr>
            <p:nvPr/>
          </p:nvSpPr>
          <p:spPr bwMode="auto">
            <a:xfrm>
              <a:off x="1627" y="1355"/>
              <a:ext cx="119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Line 205"/>
            <p:cNvSpPr>
              <a:spLocks noChangeShapeType="1"/>
            </p:cNvSpPr>
            <p:nvPr/>
          </p:nvSpPr>
          <p:spPr bwMode="auto">
            <a:xfrm>
              <a:off x="2836" y="1355"/>
              <a:ext cx="298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1" name="Rectangle 211"/>
            <p:cNvSpPr>
              <a:spLocks noChangeArrowheads="1"/>
            </p:cNvSpPr>
            <p:nvPr/>
          </p:nvSpPr>
          <p:spPr bwMode="auto">
            <a:xfrm>
              <a:off x="409" y="1591"/>
              <a:ext cx="3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Clock</a:t>
              </a:r>
              <a:endParaRPr lang="en-GB"/>
            </a:p>
          </p:txBody>
        </p:sp>
        <p:sp>
          <p:nvSpPr>
            <p:cNvPr id="76812" name="Rectangle 212"/>
            <p:cNvSpPr>
              <a:spLocks noChangeArrowheads="1"/>
            </p:cNvSpPr>
            <p:nvPr/>
          </p:nvSpPr>
          <p:spPr bwMode="auto">
            <a:xfrm>
              <a:off x="1634" y="1591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</a:t>
              </a:r>
              <a:endParaRPr lang="en-GB"/>
            </a:p>
          </p:txBody>
        </p:sp>
        <p:sp>
          <p:nvSpPr>
            <p:cNvPr id="76813" name="Rectangle 213"/>
            <p:cNvSpPr>
              <a:spLocks noChangeArrowheads="1"/>
            </p:cNvSpPr>
            <p:nvPr/>
          </p:nvSpPr>
          <p:spPr bwMode="auto">
            <a:xfrm>
              <a:off x="2843" y="1591"/>
              <a:ext cx="30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Process’s local clock exceeds the bounds on its</a:t>
              </a:r>
              <a:endParaRPr lang="en-GB"/>
            </a:p>
          </p:txBody>
        </p:sp>
        <p:sp>
          <p:nvSpPr>
            <p:cNvPr id="76814" name="Rectangle 214"/>
            <p:cNvSpPr>
              <a:spLocks noChangeArrowheads="1"/>
            </p:cNvSpPr>
            <p:nvPr/>
          </p:nvSpPr>
          <p:spPr bwMode="auto">
            <a:xfrm>
              <a:off x="2843" y="1763"/>
              <a:ext cx="17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rate of drift from real time.</a:t>
              </a:r>
              <a:endParaRPr lang="en-GB"/>
            </a:p>
          </p:txBody>
        </p:sp>
        <p:grpSp>
          <p:nvGrpSpPr>
            <p:cNvPr id="76815" name="Group 251"/>
            <p:cNvGrpSpPr>
              <a:grpSpLocks/>
            </p:cNvGrpSpPr>
            <p:nvPr/>
          </p:nvGrpSpPr>
          <p:grpSpPr bwMode="auto">
            <a:xfrm>
              <a:off x="386" y="1567"/>
              <a:ext cx="5435" cy="1"/>
              <a:chOff x="386" y="1567"/>
              <a:chExt cx="5435" cy="1"/>
            </a:xfrm>
          </p:grpSpPr>
          <p:sp>
            <p:nvSpPr>
              <p:cNvPr id="76827" name="Line 215"/>
              <p:cNvSpPr>
                <a:spLocks noChangeShapeType="1"/>
              </p:cNvSpPr>
              <p:nvPr/>
            </p:nvSpPr>
            <p:spPr bwMode="auto">
              <a:xfrm>
                <a:off x="386" y="1567"/>
                <a:ext cx="122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28" name="Line 218"/>
              <p:cNvSpPr>
                <a:spLocks noChangeShapeType="1"/>
              </p:cNvSpPr>
              <p:nvPr/>
            </p:nvSpPr>
            <p:spPr bwMode="auto">
              <a:xfrm>
                <a:off x="1627" y="1567"/>
                <a:ext cx="1194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29" name="Line 221"/>
              <p:cNvSpPr>
                <a:spLocks noChangeShapeType="1"/>
              </p:cNvSpPr>
              <p:nvPr/>
            </p:nvSpPr>
            <p:spPr bwMode="auto">
              <a:xfrm>
                <a:off x="2836" y="1567"/>
                <a:ext cx="298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816" name="Rectangle 227"/>
            <p:cNvSpPr>
              <a:spLocks noChangeArrowheads="1"/>
            </p:cNvSpPr>
            <p:nvPr/>
          </p:nvSpPr>
          <p:spPr bwMode="auto">
            <a:xfrm>
              <a:off x="409" y="1936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Performance</a:t>
              </a:r>
              <a:endParaRPr lang="en-GB"/>
            </a:p>
          </p:txBody>
        </p:sp>
        <p:sp>
          <p:nvSpPr>
            <p:cNvPr id="76817" name="Rectangle 228"/>
            <p:cNvSpPr>
              <a:spLocks noChangeArrowheads="1"/>
            </p:cNvSpPr>
            <p:nvPr/>
          </p:nvSpPr>
          <p:spPr bwMode="auto">
            <a:xfrm>
              <a:off x="1634" y="1936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</a:t>
              </a:r>
              <a:endParaRPr lang="en-GB"/>
            </a:p>
          </p:txBody>
        </p:sp>
        <p:sp>
          <p:nvSpPr>
            <p:cNvPr id="76818" name="Rectangle 229"/>
            <p:cNvSpPr>
              <a:spLocks noChangeArrowheads="1"/>
            </p:cNvSpPr>
            <p:nvPr/>
          </p:nvSpPr>
          <p:spPr bwMode="auto">
            <a:xfrm>
              <a:off x="2843" y="1936"/>
              <a:ext cx="27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Process exceeds the bounds on the interval</a:t>
              </a:r>
              <a:endParaRPr lang="en-GB"/>
            </a:p>
          </p:txBody>
        </p:sp>
        <p:sp>
          <p:nvSpPr>
            <p:cNvPr id="76819" name="Rectangle 230"/>
            <p:cNvSpPr>
              <a:spLocks noChangeArrowheads="1"/>
            </p:cNvSpPr>
            <p:nvPr/>
          </p:nvSpPr>
          <p:spPr bwMode="auto">
            <a:xfrm>
              <a:off x="2843" y="2109"/>
              <a:ext cx="1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between two steps.</a:t>
              </a:r>
              <a:endParaRPr lang="en-GB"/>
            </a:p>
          </p:txBody>
        </p:sp>
        <p:sp>
          <p:nvSpPr>
            <p:cNvPr id="76820" name="Rectangle 235"/>
            <p:cNvSpPr>
              <a:spLocks noChangeArrowheads="1"/>
            </p:cNvSpPr>
            <p:nvPr/>
          </p:nvSpPr>
          <p:spPr bwMode="auto">
            <a:xfrm>
              <a:off x="409" y="2282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Performance</a:t>
              </a:r>
              <a:endParaRPr lang="en-GB"/>
            </a:p>
          </p:txBody>
        </p:sp>
        <p:sp>
          <p:nvSpPr>
            <p:cNvPr id="76821" name="Rectangle 236"/>
            <p:cNvSpPr>
              <a:spLocks noChangeArrowheads="1"/>
            </p:cNvSpPr>
            <p:nvPr/>
          </p:nvSpPr>
          <p:spPr bwMode="auto">
            <a:xfrm>
              <a:off x="1634" y="2282"/>
              <a:ext cx="5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Channel</a:t>
              </a:r>
              <a:endParaRPr lang="en-GB"/>
            </a:p>
          </p:txBody>
        </p:sp>
        <p:sp>
          <p:nvSpPr>
            <p:cNvPr id="76822" name="Rectangle 237"/>
            <p:cNvSpPr>
              <a:spLocks noChangeArrowheads="1"/>
            </p:cNvSpPr>
            <p:nvPr/>
          </p:nvSpPr>
          <p:spPr bwMode="auto">
            <a:xfrm>
              <a:off x="2843" y="2282"/>
              <a:ext cx="3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A message’s transmission takes longer than the</a:t>
              </a:r>
              <a:endParaRPr lang="en-GB"/>
            </a:p>
          </p:txBody>
        </p:sp>
        <p:sp>
          <p:nvSpPr>
            <p:cNvPr id="76823" name="Rectangle 238"/>
            <p:cNvSpPr>
              <a:spLocks noChangeArrowheads="1"/>
            </p:cNvSpPr>
            <p:nvPr/>
          </p:nvSpPr>
          <p:spPr bwMode="auto">
            <a:xfrm>
              <a:off x="2843" y="2454"/>
              <a:ext cx="8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stated bound.</a:t>
              </a:r>
              <a:endParaRPr lang="en-GB"/>
            </a:p>
          </p:txBody>
        </p:sp>
        <p:sp>
          <p:nvSpPr>
            <p:cNvPr id="76824" name="Line 240"/>
            <p:cNvSpPr>
              <a:spLocks noChangeShapeType="1"/>
            </p:cNvSpPr>
            <p:nvPr/>
          </p:nvSpPr>
          <p:spPr bwMode="auto">
            <a:xfrm>
              <a:off x="386" y="2643"/>
              <a:ext cx="122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5" name="Line 244"/>
            <p:cNvSpPr>
              <a:spLocks noChangeShapeType="1"/>
            </p:cNvSpPr>
            <p:nvPr/>
          </p:nvSpPr>
          <p:spPr bwMode="auto">
            <a:xfrm>
              <a:off x="1627" y="2643"/>
              <a:ext cx="1194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6" name="Line 248"/>
            <p:cNvSpPr>
              <a:spLocks noChangeShapeType="1"/>
            </p:cNvSpPr>
            <p:nvPr/>
          </p:nvSpPr>
          <p:spPr bwMode="auto">
            <a:xfrm>
              <a:off x="2836" y="2643"/>
              <a:ext cx="298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Masking failures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systems have transparency goals, including the masking of failures.</a:t>
            </a:r>
          </a:p>
          <a:p>
            <a:pPr eaLnBrk="1" hangingPunct="1"/>
            <a:r>
              <a:rPr lang="en-US" smtClean="0"/>
              <a:t>Some processes can be re-started, messages resent, backup servers used</a:t>
            </a:r>
          </a:p>
          <a:p>
            <a:pPr eaLnBrk="1" hangingPunct="1"/>
            <a:r>
              <a:rPr lang="en-US" smtClean="0"/>
              <a:t>A corrupted message might be detected (e.g. CRC) and resent, changing a difficult arbitrary failure into a manageable omission failure.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Have to address…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mtClean="0"/>
              <a:t>No global clock</a:t>
            </a:r>
          </a:p>
          <a:p>
            <a:pPr eaLnBrk="1" hangingPunct="1"/>
            <a:r>
              <a:rPr lang="en-US" smtClean="0"/>
              <a:t>Communication is via messages (without clock!)</a:t>
            </a:r>
          </a:p>
          <a:p>
            <a:pPr eaLnBrk="1" hangingPunct="1"/>
            <a:r>
              <a:rPr lang="en-US" smtClean="0"/>
              <a:t>Delays, and high failure</a:t>
            </a:r>
          </a:p>
          <a:p>
            <a:pPr eaLnBrk="1" hangingPunct="1"/>
            <a:r>
              <a:rPr lang="en-US" smtClean="0"/>
              <a:t>Vulnerable to attacks on message system</a:t>
            </a:r>
          </a:p>
          <a:p>
            <a:pPr eaLnBrk="1" hangingPunct="1"/>
            <a:r>
              <a:rPr lang="en-US" smtClean="0"/>
              <a:t>Remote administration problems</a:t>
            </a:r>
          </a:p>
          <a:p>
            <a:pPr eaLnBrk="1" hangingPunct="1"/>
            <a:r>
              <a:rPr lang="en-US" smtClean="0"/>
              <a:t>Massive scale-up problems</a:t>
            </a:r>
          </a:p>
          <a:p>
            <a:pPr eaLnBrk="1" hangingPunct="1"/>
            <a:r>
              <a:rPr lang="en-US" smtClean="0"/>
              <a:t>Classic problems like the server-binding problem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One-to-one process communication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Lower levels of a communication protocol may be unreliable, but with reliable process communication built on top of it.</a:t>
            </a:r>
          </a:p>
          <a:p>
            <a:pPr eaLnBrk="1" hangingPunct="1"/>
            <a:r>
              <a:rPr lang="en-US" smtClean="0"/>
              <a:t>Validity – any message in outgoing buffer eventually gets delivered to incoming buffer.</a:t>
            </a:r>
          </a:p>
          <a:p>
            <a:pPr eaLnBrk="1" hangingPunct="1"/>
            <a:r>
              <a:rPr lang="en-US" smtClean="0"/>
              <a:t>Integrity – identical message arrives exactly once.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Security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Protect objects</a:t>
            </a:r>
          </a:p>
          <a:p>
            <a:pPr eaLnBrk="1" hangingPunct="1"/>
            <a:r>
              <a:rPr lang="en-US" smtClean="0"/>
              <a:t>Protect processes and communication</a:t>
            </a:r>
          </a:p>
          <a:p>
            <a:pPr eaLnBrk="1" hangingPunct="1"/>
            <a:r>
              <a:rPr lang="en-US" smtClean="0"/>
              <a:t>Threats and their detection</a:t>
            </a:r>
          </a:p>
          <a:p>
            <a:pPr eaLnBrk="1" hangingPunct="1"/>
            <a:r>
              <a:rPr lang="en-US" smtClean="0"/>
              <a:t>Countermeasures: Cryptography, secrets, authentication, certification, secure channels, security models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Protecting objects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rights can be managed through </a:t>
            </a:r>
            <a:r>
              <a:rPr lang="en-US" i="1" smtClean="0"/>
              <a:t>object adapters </a:t>
            </a:r>
            <a:r>
              <a:rPr lang="en-US" smtClean="0"/>
              <a:t>which set policy for invocations.</a:t>
            </a:r>
          </a:p>
          <a:p>
            <a:pPr eaLnBrk="1" hangingPunct="1"/>
            <a:r>
              <a:rPr lang="en-US" smtClean="0"/>
              <a:t>Clients and servers can check the authority of their respective opposite </a:t>
            </a:r>
            <a:r>
              <a:rPr lang="en-US" i="1" smtClean="0"/>
              <a:t>principal</a:t>
            </a:r>
            <a:r>
              <a:rPr lang="en-US" smtClean="0"/>
              <a:t> relative to a transmitted object.</a:t>
            </a:r>
          </a:p>
          <a:p>
            <a:pPr eaLnBrk="1" hangingPunct="1"/>
            <a:r>
              <a:rPr lang="en-US" smtClean="0"/>
              <a:t>Linked with the idea of LWPs and threads invoked on the server.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Figure 2.12</a:t>
            </a:r>
            <a:br>
              <a:rPr lang="en-GB" smtClean="0"/>
            </a:br>
            <a:r>
              <a:rPr lang="en-GB" smtClean="0"/>
              <a:t>Objects and principals</a:t>
            </a: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957388"/>
            <a:ext cx="809307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Securing processes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Services, servers, and peers expose their interfaces, some of which can be automatically detected, enabling anyone to send invocation requests</a:t>
            </a:r>
          </a:p>
          <a:p>
            <a:pPr eaLnBrk="1" hangingPunct="1"/>
            <a:r>
              <a:rPr lang="en-US" smtClean="0"/>
              <a:t>Semantic attacks on particular servers can occur.</a:t>
            </a:r>
          </a:p>
          <a:p>
            <a:pPr eaLnBrk="1" hangingPunct="1"/>
            <a:r>
              <a:rPr lang="en-US" smtClean="0"/>
              <a:t>Denial-of-service attacks through flooding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Figure 2.13</a:t>
            </a:r>
            <a:br>
              <a:rPr lang="en-GB" smtClean="0"/>
            </a:br>
            <a:r>
              <a:rPr lang="en-GB" smtClean="0"/>
              <a:t>The enemy</a:t>
            </a:r>
          </a:p>
        </p:txBody>
      </p:sp>
      <p:grpSp>
        <p:nvGrpSpPr>
          <p:cNvPr id="83972" name="Group 33"/>
          <p:cNvGrpSpPr>
            <a:grpSpLocks/>
          </p:cNvGrpSpPr>
          <p:nvPr/>
        </p:nvGrpSpPr>
        <p:grpSpPr bwMode="auto">
          <a:xfrm>
            <a:off x="866775" y="2159000"/>
            <a:ext cx="7270750" cy="2519363"/>
            <a:chOff x="591" y="1360"/>
            <a:chExt cx="4962" cy="1587"/>
          </a:xfrm>
        </p:grpSpPr>
        <p:sp>
          <p:nvSpPr>
            <p:cNvPr id="83973" name="Freeform 4"/>
            <p:cNvSpPr>
              <a:spLocks/>
            </p:cNvSpPr>
            <p:nvPr/>
          </p:nvSpPr>
          <p:spPr bwMode="auto">
            <a:xfrm>
              <a:off x="1642" y="1692"/>
              <a:ext cx="2841" cy="1255"/>
            </a:xfrm>
            <a:custGeom>
              <a:avLst/>
              <a:gdLst>
                <a:gd name="T0" fmla="*/ 2472 w 2841"/>
                <a:gd name="T1" fmla="*/ 111 h 1255"/>
                <a:gd name="T2" fmla="*/ 2011 w 2841"/>
                <a:gd name="T3" fmla="*/ 74 h 1255"/>
                <a:gd name="T4" fmla="*/ 1568 w 2841"/>
                <a:gd name="T5" fmla="*/ 0 h 1255"/>
                <a:gd name="T6" fmla="*/ 1236 w 2841"/>
                <a:gd name="T7" fmla="*/ 0 h 1255"/>
                <a:gd name="T8" fmla="*/ 904 w 2841"/>
                <a:gd name="T9" fmla="*/ 37 h 1255"/>
                <a:gd name="T10" fmla="*/ 259 w 2841"/>
                <a:gd name="T11" fmla="*/ 129 h 1255"/>
                <a:gd name="T12" fmla="*/ 111 w 2841"/>
                <a:gd name="T13" fmla="*/ 185 h 1255"/>
                <a:gd name="T14" fmla="*/ 56 w 2841"/>
                <a:gd name="T15" fmla="*/ 314 h 1255"/>
                <a:gd name="T16" fmla="*/ 19 w 2841"/>
                <a:gd name="T17" fmla="*/ 609 h 1255"/>
                <a:gd name="T18" fmla="*/ 0 w 2841"/>
                <a:gd name="T19" fmla="*/ 775 h 1255"/>
                <a:gd name="T20" fmla="*/ 93 w 2841"/>
                <a:gd name="T21" fmla="*/ 923 h 1255"/>
                <a:gd name="T22" fmla="*/ 406 w 2841"/>
                <a:gd name="T23" fmla="*/ 1125 h 1255"/>
                <a:gd name="T24" fmla="*/ 591 w 2841"/>
                <a:gd name="T25" fmla="*/ 1199 h 1255"/>
                <a:gd name="T26" fmla="*/ 775 w 2841"/>
                <a:gd name="T27" fmla="*/ 1236 h 1255"/>
                <a:gd name="T28" fmla="*/ 1181 w 2841"/>
                <a:gd name="T29" fmla="*/ 1255 h 1255"/>
                <a:gd name="T30" fmla="*/ 1993 w 2841"/>
                <a:gd name="T31" fmla="*/ 1181 h 1255"/>
                <a:gd name="T32" fmla="*/ 2306 w 2841"/>
                <a:gd name="T33" fmla="*/ 1144 h 1255"/>
                <a:gd name="T34" fmla="*/ 2601 w 2841"/>
                <a:gd name="T35" fmla="*/ 1033 h 1255"/>
                <a:gd name="T36" fmla="*/ 2712 w 2841"/>
                <a:gd name="T37" fmla="*/ 941 h 1255"/>
                <a:gd name="T38" fmla="*/ 2804 w 2841"/>
                <a:gd name="T39" fmla="*/ 812 h 1255"/>
                <a:gd name="T40" fmla="*/ 2841 w 2841"/>
                <a:gd name="T41" fmla="*/ 683 h 1255"/>
                <a:gd name="T42" fmla="*/ 2823 w 2841"/>
                <a:gd name="T43" fmla="*/ 535 h 1255"/>
                <a:gd name="T44" fmla="*/ 2730 w 2841"/>
                <a:gd name="T45" fmla="*/ 259 h 1255"/>
                <a:gd name="T46" fmla="*/ 2638 w 2841"/>
                <a:gd name="T47" fmla="*/ 166 h 1255"/>
                <a:gd name="T48" fmla="*/ 2491 w 2841"/>
                <a:gd name="T49" fmla="*/ 129 h 1255"/>
                <a:gd name="T50" fmla="*/ 2472 w 2841"/>
                <a:gd name="T51" fmla="*/ 111 h 12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41"/>
                <a:gd name="T79" fmla="*/ 0 h 1255"/>
                <a:gd name="T80" fmla="*/ 2841 w 2841"/>
                <a:gd name="T81" fmla="*/ 1255 h 12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41" h="1255">
                  <a:moveTo>
                    <a:pt x="2472" y="111"/>
                  </a:moveTo>
                  <a:lnTo>
                    <a:pt x="2011" y="74"/>
                  </a:lnTo>
                  <a:lnTo>
                    <a:pt x="1568" y="0"/>
                  </a:lnTo>
                  <a:lnTo>
                    <a:pt x="1236" y="0"/>
                  </a:lnTo>
                  <a:lnTo>
                    <a:pt x="904" y="37"/>
                  </a:lnTo>
                  <a:lnTo>
                    <a:pt x="259" y="129"/>
                  </a:lnTo>
                  <a:lnTo>
                    <a:pt x="111" y="185"/>
                  </a:lnTo>
                  <a:lnTo>
                    <a:pt x="56" y="314"/>
                  </a:lnTo>
                  <a:lnTo>
                    <a:pt x="19" y="609"/>
                  </a:lnTo>
                  <a:lnTo>
                    <a:pt x="0" y="775"/>
                  </a:lnTo>
                  <a:lnTo>
                    <a:pt x="93" y="923"/>
                  </a:lnTo>
                  <a:lnTo>
                    <a:pt x="406" y="1125"/>
                  </a:lnTo>
                  <a:lnTo>
                    <a:pt x="591" y="1199"/>
                  </a:lnTo>
                  <a:lnTo>
                    <a:pt x="775" y="1236"/>
                  </a:lnTo>
                  <a:lnTo>
                    <a:pt x="1181" y="1255"/>
                  </a:lnTo>
                  <a:lnTo>
                    <a:pt x="1993" y="1181"/>
                  </a:lnTo>
                  <a:lnTo>
                    <a:pt x="2306" y="1144"/>
                  </a:lnTo>
                  <a:lnTo>
                    <a:pt x="2601" y="1033"/>
                  </a:lnTo>
                  <a:lnTo>
                    <a:pt x="2712" y="941"/>
                  </a:lnTo>
                  <a:lnTo>
                    <a:pt x="2804" y="812"/>
                  </a:lnTo>
                  <a:lnTo>
                    <a:pt x="2841" y="683"/>
                  </a:lnTo>
                  <a:lnTo>
                    <a:pt x="2823" y="535"/>
                  </a:lnTo>
                  <a:lnTo>
                    <a:pt x="2730" y="259"/>
                  </a:lnTo>
                  <a:lnTo>
                    <a:pt x="2638" y="166"/>
                  </a:lnTo>
                  <a:lnTo>
                    <a:pt x="2491" y="129"/>
                  </a:lnTo>
                  <a:lnTo>
                    <a:pt x="2472" y="111"/>
                  </a:lnTo>
                  <a:close/>
                </a:path>
              </a:pathLst>
            </a:custGeom>
            <a:solidFill>
              <a:srgbClr val="FFDC99"/>
            </a:solidFill>
            <a:ln w="42863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74" name="Oval 6"/>
            <p:cNvSpPr>
              <a:spLocks noChangeArrowheads="1"/>
            </p:cNvSpPr>
            <p:nvPr/>
          </p:nvSpPr>
          <p:spPr bwMode="auto">
            <a:xfrm>
              <a:off x="2491" y="1715"/>
              <a:ext cx="1310" cy="443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2418" y="2457"/>
              <a:ext cx="163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Communication channel</a:t>
              </a:r>
              <a:endParaRPr lang="en-GB"/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1917" y="1384"/>
              <a:ext cx="56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Copy of </a:t>
              </a:r>
              <a:endParaRPr lang="en-GB"/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2467" y="1369"/>
              <a:ext cx="1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i="1">
                  <a:solidFill>
                    <a:srgbClr val="000000"/>
                  </a:solidFill>
                </a:rPr>
                <a:t>m</a:t>
              </a:r>
              <a:endParaRPr lang="en-GB"/>
            </a:p>
          </p:txBody>
        </p:sp>
        <p:sp>
          <p:nvSpPr>
            <p:cNvPr id="83978" name="Oval 10"/>
            <p:cNvSpPr>
              <a:spLocks noChangeArrowheads="1"/>
            </p:cNvSpPr>
            <p:nvPr/>
          </p:nvSpPr>
          <p:spPr bwMode="auto">
            <a:xfrm>
              <a:off x="4575" y="2006"/>
              <a:ext cx="978" cy="609"/>
            </a:xfrm>
            <a:prstGeom prst="ellipse">
              <a:avLst/>
            </a:prstGeom>
            <a:solidFill>
              <a:srgbClr val="FFFFFF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79" name="Oval 11"/>
            <p:cNvSpPr>
              <a:spLocks noChangeArrowheads="1"/>
            </p:cNvSpPr>
            <p:nvPr/>
          </p:nvSpPr>
          <p:spPr bwMode="auto">
            <a:xfrm>
              <a:off x="591" y="2061"/>
              <a:ext cx="941" cy="517"/>
            </a:xfrm>
            <a:prstGeom prst="ellipse">
              <a:avLst/>
            </a:prstGeom>
            <a:solidFill>
              <a:srgbClr val="FFFFFF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>
              <a:off x="1495" y="2227"/>
              <a:ext cx="3117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1" name="Line 13"/>
            <p:cNvSpPr>
              <a:spLocks noChangeShapeType="1"/>
            </p:cNvSpPr>
            <p:nvPr/>
          </p:nvSpPr>
          <p:spPr bwMode="auto">
            <a:xfrm>
              <a:off x="1495" y="2393"/>
              <a:ext cx="3117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715" y="2214"/>
              <a:ext cx="5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Process </a:t>
              </a:r>
              <a:endParaRPr lang="en-GB"/>
            </a:p>
          </p:txBody>
        </p:sp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1289" y="2199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i="1">
                  <a:solidFill>
                    <a:srgbClr val="000000"/>
                  </a:solidFill>
                </a:rPr>
                <a:t>p</a:t>
              </a:r>
              <a:endParaRPr lang="en-GB"/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4746" y="2233"/>
              <a:ext cx="5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Process </a:t>
              </a:r>
              <a:endParaRPr lang="en-GB"/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5320" y="221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i="1">
                  <a:solidFill>
                    <a:srgbClr val="000000"/>
                  </a:solidFill>
                </a:rPr>
                <a:t>q</a:t>
              </a:r>
              <a:endParaRPr lang="en-GB"/>
            </a:p>
          </p:txBody>
        </p:sp>
        <p:sp>
          <p:nvSpPr>
            <p:cNvPr id="83986" name="Rectangle 18"/>
            <p:cNvSpPr>
              <a:spLocks noChangeArrowheads="1"/>
            </p:cNvSpPr>
            <p:nvPr/>
          </p:nvSpPr>
          <p:spPr bwMode="auto">
            <a:xfrm>
              <a:off x="1954" y="2199"/>
              <a:ext cx="1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i="1">
                  <a:solidFill>
                    <a:srgbClr val="000000"/>
                  </a:solidFill>
                </a:rPr>
                <a:t>m</a:t>
              </a:r>
              <a:endParaRPr lang="en-GB"/>
            </a:p>
          </p:txBody>
        </p:sp>
        <p:sp>
          <p:nvSpPr>
            <p:cNvPr id="83987" name="Freeform 19"/>
            <p:cNvSpPr>
              <a:spLocks/>
            </p:cNvSpPr>
            <p:nvPr/>
          </p:nvSpPr>
          <p:spPr bwMode="auto">
            <a:xfrm>
              <a:off x="2399" y="2264"/>
              <a:ext cx="74" cy="92"/>
            </a:xfrm>
            <a:custGeom>
              <a:avLst/>
              <a:gdLst>
                <a:gd name="T0" fmla="*/ 0 w 74"/>
                <a:gd name="T1" fmla="*/ 37 h 92"/>
                <a:gd name="T2" fmla="*/ 0 w 74"/>
                <a:gd name="T3" fmla="*/ 0 h 92"/>
                <a:gd name="T4" fmla="*/ 74 w 74"/>
                <a:gd name="T5" fmla="*/ 37 h 92"/>
                <a:gd name="T6" fmla="*/ 0 w 74"/>
                <a:gd name="T7" fmla="*/ 92 h 92"/>
                <a:gd name="T8" fmla="*/ 0 w 74"/>
                <a:gd name="T9" fmla="*/ 37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92"/>
                <a:gd name="T17" fmla="*/ 74 w 74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92">
                  <a:moveTo>
                    <a:pt x="0" y="37"/>
                  </a:moveTo>
                  <a:lnTo>
                    <a:pt x="0" y="0"/>
                  </a:lnTo>
                  <a:lnTo>
                    <a:pt x="74" y="37"/>
                  </a:lnTo>
                  <a:lnTo>
                    <a:pt x="0" y="92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>
              <a:off x="2141" y="2301"/>
              <a:ext cx="258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Rectangle 21"/>
            <p:cNvSpPr>
              <a:spLocks noChangeArrowheads="1"/>
            </p:cNvSpPr>
            <p:nvPr/>
          </p:nvSpPr>
          <p:spPr bwMode="auto">
            <a:xfrm>
              <a:off x="2779" y="1835"/>
              <a:ext cx="76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1900">
                  <a:solidFill>
                    <a:srgbClr val="000000"/>
                  </a:solidFill>
                </a:rPr>
                <a:t>The enemy</a:t>
              </a:r>
              <a:endParaRPr lang="en-GB"/>
            </a:p>
          </p:txBody>
        </p:sp>
        <p:sp>
          <p:nvSpPr>
            <p:cNvPr id="83990" name="Rectangle 22"/>
            <p:cNvSpPr>
              <a:spLocks noChangeArrowheads="1"/>
            </p:cNvSpPr>
            <p:nvPr/>
          </p:nvSpPr>
          <p:spPr bwMode="auto">
            <a:xfrm>
              <a:off x="1882" y="1360"/>
              <a:ext cx="793" cy="240"/>
            </a:xfrm>
            <a:prstGeom prst="rect">
              <a:avLst/>
            </a:prstGeom>
            <a:noFill/>
            <a:ln w="428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1" name="Freeform 23"/>
            <p:cNvSpPr>
              <a:spLocks/>
            </p:cNvSpPr>
            <p:nvPr/>
          </p:nvSpPr>
          <p:spPr bwMode="auto">
            <a:xfrm>
              <a:off x="4428" y="2264"/>
              <a:ext cx="74" cy="92"/>
            </a:xfrm>
            <a:custGeom>
              <a:avLst/>
              <a:gdLst>
                <a:gd name="T0" fmla="*/ 0 w 74"/>
                <a:gd name="T1" fmla="*/ 37 h 92"/>
                <a:gd name="T2" fmla="*/ 0 w 74"/>
                <a:gd name="T3" fmla="*/ 0 h 92"/>
                <a:gd name="T4" fmla="*/ 74 w 74"/>
                <a:gd name="T5" fmla="*/ 37 h 92"/>
                <a:gd name="T6" fmla="*/ 0 w 74"/>
                <a:gd name="T7" fmla="*/ 92 h 92"/>
                <a:gd name="T8" fmla="*/ 0 w 74"/>
                <a:gd name="T9" fmla="*/ 37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92"/>
                <a:gd name="T17" fmla="*/ 74 w 74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92">
                  <a:moveTo>
                    <a:pt x="0" y="37"/>
                  </a:moveTo>
                  <a:lnTo>
                    <a:pt x="0" y="0"/>
                  </a:lnTo>
                  <a:lnTo>
                    <a:pt x="74" y="37"/>
                  </a:lnTo>
                  <a:lnTo>
                    <a:pt x="0" y="92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2" name="Line 24"/>
            <p:cNvSpPr>
              <a:spLocks noChangeShapeType="1"/>
            </p:cNvSpPr>
            <p:nvPr/>
          </p:nvSpPr>
          <p:spPr bwMode="auto">
            <a:xfrm>
              <a:off x="4169" y="2301"/>
              <a:ext cx="240" cy="1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3" name="Rectangle 25"/>
            <p:cNvSpPr>
              <a:spLocks noChangeArrowheads="1"/>
            </p:cNvSpPr>
            <p:nvPr/>
          </p:nvSpPr>
          <p:spPr bwMode="auto">
            <a:xfrm>
              <a:off x="3909" y="1978"/>
              <a:ext cx="17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sz="2100" i="1">
                  <a:solidFill>
                    <a:srgbClr val="000000"/>
                  </a:solidFill>
                </a:rPr>
                <a:t>m’</a:t>
              </a:r>
              <a:endParaRPr lang="en-GB"/>
            </a:p>
          </p:txBody>
        </p:sp>
        <p:sp>
          <p:nvSpPr>
            <p:cNvPr id="83994" name="Line 26"/>
            <p:cNvSpPr>
              <a:spLocks noChangeShapeType="1"/>
            </p:cNvSpPr>
            <p:nvPr/>
          </p:nvSpPr>
          <p:spPr bwMode="auto">
            <a:xfrm flipH="1" flipV="1">
              <a:off x="4003" y="2153"/>
              <a:ext cx="148" cy="148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5" name="Oval 27"/>
            <p:cNvSpPr>
              <a:spLocks noChangeArrowheads="1"/>
            </p:cNvSpPr>
            <p:nvPr/>
          </p:nvSpPr>
          <p:spPr bwMode="auto">
            <a:xfrm>
              <a:off x="2565" y="2172"/>
              <a:ext cx="55" cy="277"/>
            </a:xfrm>
            <a:prstGeom prst="ellipse">
              <a:avLst/>
            </a:prstGeom>
            <a:solidFill>
              <a:srgbClr val="FFFFFF"/>
            </a:solidFill>
            <a:ln w="428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6" name="Line 28"/>
            <p:cNvSpPr>
              <a:spLocks noChangeShapeType="1"/>
            </p:cNvSpPr>
            <p:nvPr/>
          </p:nvSpPr>
          <p:spPr bwMode="auto">
            <a:xfrm flipV="1">
              <a:off x="2602" y="2117"/>
              <a:ext cx="37" cy="73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7" name="Freeform 29"/>
            <p:cNvSpPr>
              <a:spLocks/>
            </p:cNvSpPr>
            <p:nvPr/>
          </p:nvSpPr>
          <p:spPr bwMode="auto">
            <a:xfrm>
              <a:off x="2528" y="1582"/>
              <a:ext cx="166" cy="498"/>
            </a:xfrm>
            <a:custGeom>
              <a:avLst/>
              <a:gdLst>
                <a:gd name="T0" fmla="*/ 0 w 166"/>
                <a:gd name="T1" fmla="*/ 0 h 498"/>
                <a:gd name="T2" fmla="*/ 147 w 166"/>
                <a:gd name="T3" fmla="*/ 313 h 498"/>
                <a:gd name="T4" fmla="*/ 166 w 166"/>
                <a:gd name="T5" fmla="*/ 424 h 498"/>
                <a:gd name="T6" fmla="*/ 129 w 166"/>
                <a:gd name="T7" fmla="*/ 498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498"/>
                <a:gd name="T14" fmla="*/ 166 w 166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498">
                  <a:moveTo>
                    <a:pt x="0" y="0"/>
                  </a:moveTo>
                  <a:lnTo>
                    <a:pt x="147" y="313"/>
                  </a:lnTo>
                  <a:lnTo>
                    <a:pt x="166" y="424"/>
                  </a:lnTo>
                  <a:lnTo>
                    <a:pt x="129" y="498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Message attacks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Confidentiality</a:t>
            </a:r>
          </a:p>
          <a:p>
            <a:pPr eaLnBrk="1" hangingPunct="1"/>
            <a:r>
              <a:rPr lang="en-US" smtClean="0"/>
              <a:t>Integrity</a:t>
            </a:r>
          </a:p>
          <a:p>
            <a:pPr eaLnBrk="1" hangingPunct="1"/>
            <a:r>
              <a:rPr lang="en-US" smtClean="0"/>
              <a:t>Authentication and attributability</a:t>
            </a:r>
          </a:p>
          <a:p>
            <a:pPr eaLnBrk="1" hangingPunct="1"/>
            <a:r>
              <a:rPr lang="en-US" smtClean="0"/>
              <a:t>Non-repudiability</a:t>
            </a:r>
          </a:p>
          <a:p>
            <a:pPr eaLnBrk="1" hangingPunct="1"/>
            <a:r>
              <a:rPr lang="en-US" smtClean="0"/>
              <a:t>Guaranteed Delivery</a:t>
            </a:r>
          </a:p>
          <a:p>
            <a:pPr eaLnBrk="1" hangingPunct="1"/>
            <a:r>
              <a:rPr lang="en-US" smtClean="0"/>
              <a:t>Guaranteed order and non-replay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Encryption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key, shared key</a:t>
            </a:r>
          </a:p>
          <a:p>
            <a:pPr eaLnBrk="1" hangingPunct="1"/>
            <a:r>
              <a:rPr lang="en-US" smtClean="0"/>
              <a:t>Difficulties with computing power in the future – based on the factoring of large prime numbers. E.g., quantum computing</a:t>
            </a:r>
          </a:p>
          <a:p>
            <a:pPr eaLnBrk="1" hangingPunct="1"/>
            <a:r>
              <a:rPr lang="en-US" smtClean="0"/>
              <a:t>Administration can be a nightmare</a:t>
            </a:r>
          </a:p>
          <a:p>
            <a:pPr eaLnBrk="1" hangingPunct="1"/>
            <a:r>
              <a:rPr lang="en-US" smtClean="0"/>
              <a:t>Depends on secrets, and these can be compromised.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Authentication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Encrypt a portion of a message and include sender, time, etc.</a:t>
            </a:r>
          </a:p>
          <a:p>
            <a:pPr eaLnBrk="1" hangingPunct="1"/>
            <a:r>
              <a:rPr lang="en-US" smtClean="0"/>
              <a:t>Certificates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/>
              <a:t>Instructor’s Guide for  Coulouris, Dollimore and Kindberg   Distributed Systems: Concepts and Design   Edn. 4   </a:t>
            </a:r>
            <a:br>
              <a:rPr lang="en-GB"/>
            </a:br>
            <a:r>
              <a:rPr lang="en-GB"/>
              <a:t>©  Pearson Education 2005 </a:t>
            </a:r>
            <a:endParaRPr lang="en-US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Figure 2.14</a:t>
            </a:r>
            <a:br>
              <a:rPr lang="en-GB" smtClean="0"/>
            </a:br>
            <a:r>
              <a:rPr lang="en-GB" smtClean="0"/>
              <a:t>Secure channels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012825" y="2501900"/>
            <a:ext cx="9159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900">
                <a:solidFill>
                  <a:srgbClr val="000000"/>
                </a:solidFill>
              </a:rPr>
              <a:t>Principal </a:t>
            </a:r>
            <a:endParaRPr lang="en-GB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922463" y="2484438"/>
            <a:ext cx="163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 i="1">
                <a:solidFill>
                  <a:srgbClr val="000000"/>
                </a:solidFill>
              </a:rPr>
              <a:t>A</a:t>
            </a:r>
            <a:endParaRPr lang="en-GB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H="1">
            <a:off x="7458075" y="2705100"/>
            <a:ext cx="136525" cy="2651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6670675" y="2941638"/>
            <a:ext cx="1657350" cy="12065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0163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6778625" y="3059113"/>
            <a:ext cx="1441450" cy="971550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749300" y="2941638"/>
            <a:ext cx="1682750" cy="1176337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0163">
            <a:solidFill>
              <a:srgbClr val="D9AA7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911225" y="3117850"/>
            <a:ext cx="1385888" cy="823913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5" name="Freeform 11"/>
          <p:cNvSpPr>
            <a:spLocks/>
          </p:cNvSpPr>
          <p:nvPr/>
        </p:nvSpPr>
        <p:spPr bwMode="auto">
          <a:xfrm>
            <a:off x="2460625" y="2528888"/>
            <a:ext cx="4183063" cy="2001837"/>
          </a:xfrm>
          <a:custGeom>
            <a:avLst/>
            <a:gdLst>
              <a:gd name="T0" fmla="*/ 3639485 w 2855"/>
              <a:gd name="T1" fmla="*/ 176212 h 1261"/>
              <a:gd name="T2" fmla="*/ 2961110 w 2855"/>
              <a:gd name="T3" fmla="*/ 117475 h 1261"/>
              <a:gd name="T4" fmla="*/ 2309109 w 2855"/>
              <a:gd name="T5" fmla="*/ 30162 h 1261"/>
              <a:gd name="T6" fmla="*/ 1819742 w 2855"/>
              <a:gd name="T7" fmla="*/ 0 h 1261"/>
              <a:gd name="T8" fmla="*/ 1330375 w 2855"/>
              <a:gd name="T9" fmla="*/ 58737 h 1261"/>
              <a:gd name="T10" fmla="*/ 379479 w 2855"/>
              <a:gd name="T11" fmla="*/ 206375 h 1261"/>
              <a:gd name="T12" fmla="*/ 162634 w 2855"/>
              <a:gd name="T13" fmla="*/ 323850 h 1261"/>
              <a:gd name="T14" fmla="*/ 82050 w 2855"/>
              <a:gd name="T15" fmla="*/ 500062 h 1261"/>
              <a:gd name="T16" fmla="*/ 26373 w 2855"/>
              <a:gd name="T17" fmla="*/ 971550 h 1261"/>
              <a:gd name="T18" fmla="*/ 0 w 2855"/>
              <a:gd name="T19" fmla="*/ 1265237 h 1261"/>
              <a:gd name="T20" fmla="*/ 136261 w 2855"/>
              <a:gd name="T21" fmla="*/ 1501774 h 1261"/>
              <a:gd name="T22" fmla="*/ 597790 w 2855"/>
              <a:gd name="T23" fmla="*/ 1795462 h 1261"/>
              <a:gd name="T24" fmla="*/ 868846 w 2855"/>
              <a:gd name="T25" fmla="*/ 1943100 h 1261"/>
              <a:gd name="T26" fmla="*/ 1167741 w 2855"/>
              <a:gd name="T27" fmla="*/ 2001837 h 1261"/>
              <a:gd name="T28" fmla="*/ 1737693 w 2855"/>
              <a:gd name="T29" fmla="*/ 2001837 h 1261"/>
              <a:gd name="T30" fmla="*/ 2933272 w 2855"/>
              <a:gd name="T31" fmla="*/ 1912937 h 1261"/>
              <a:gd name="T32" fmla="*/ 3394801 w 2855"/>
              <a:gd name="T33" fmla="*/ 1854200 h 1261"/>
              <a:gd name="T34" fmla="*/ 3829957 w 2855"/>
              <a:gd name="T35" fmla="*/ 1647825 h 1261"/>
              <a:gd name="T36" fmla="*/ 3992591 w 2855"/>
              <a:gd name="T37" fmla="*/ 1501774 h 1261"/>
              <a:gd name="T38" fmla="*/ 4128852 w 2855"/>
              <a:gd name="T39" fmla="*/ 1323975 h 1261"/>
              <a:gd name="T40" fmla="*/ 4183063 w 2855"/>
              <a:gd name="T41" fmla="*/ 1089025 h 1261"/>
              <a:gd name="T42" fmla="*/ 4155225 w 2855"/>
              <a:gd name="T43" fmla="*/ 854075 h 1261"/>
              <a:gd name="T44" fmla="*/ 4020429 w 2855"/>
              <a:gd name="T45" fmla="*/ 441325 h 1261"/>
              <a:gd name="T46" fmla="*/ 3884168 w 2855"/>
              <a:gd name="T47" fmla="*/ 265112 h 1261"/>
              <a:gd name="T48" fmla="*/ 3667323 w 2855"/>
              <a:gd name="T49" fmla="*/ 234950 h 1261"/>
              <a:gd name="T50" fmla="*/ 3639485 w 2855"/>
              <a:gd name="T51" fmla="*/ 176212 h 12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855"/>
              <a:gd name="T79" fmla="*/ 0 h 1261"/>
              <a:gd name="T80" fmla="*/ 2855 w 2855"/>
              <a:gd name="T81" fmla="*/ 1261 h 126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855" h="1261">
                <a:moveTo>
                  <a:pt x="2484" y="111"/>
                </a:moveTo>
                <a:lnTo>
                  <a:pt x="2021" y="74"/>
                </a:lnTo>
                <a:lnTo>
                  <a:pt x="1576" y="19"/>
                </a:lnTo>
                <a:lnTo>
                  <a:pt x="1242" y="0"/>
                </a:lnTo>
                <a:lnTo>
                  <a:pt x="908" y="37"/>
                </a:lnTo>
                <a:lnTo>
                  <a:pt x="259" y="130"/>
                </a:lnTo>
                <a:lnTo>
                  <a:pt x="111" y="204"/>
                </a:lnTo>
                <a:lnTo>
                  <a:pt x="56" y="315"/>
                </a:lnTo>
                <a:lnTo>
                  <a:pt x="18" y="612"/>
                </a:lnTo>
                <a:lnTo>
                  <a:pt x="0" y="797"/>
                </a:lnTo>
                <a:lnTo>
                  <a:pt x="93" y="946"/>
                </a:lnTo>
                <a:lnTo>
                  <a:pt x="408" y="1131"/>
                </a:lnTo>
                <a:lnTo>
                  <a:pt x="593" y="1224"/>
                </a:lnTo>
                <a:lnTo>
                  <a:pt x="797" y="1261"/>
                </a:lnTo>
                <a:lnTo>
                  <a:pt x="1186" y="1261"/>
                </a:lnTo>
                <a:lnTo>
                  <a:pt x="2002" y="1205"/>
                </a:lnTo>
                <a:lnTo>
                  <a:pt x="2317" y="1168"/>
                </a:lnTo>
                <a:lnTo>
                  <a:pt x="2614" y="1038"/>
                </a:lnTo>
                <a:lnTo>
                  <a:pt x="2725" y="946"/>
                </a:lnTo>
                <a:lnTo>
                  <a:pt x="2818" y="834"/>
                </a:lnTo>
                <a:lnTo>
                  <a:pt x="2855" y="686"/>
                </a:lnTo>
                <a:lnTo>
                  <a:pt x="2836" y="538"/>
                </a:lnTo>
                <a:lnTo>
                  <a:pt x="2744" y="278"/>
                </a:lnTo>
                <a:lnTo>
                  <a:pt x="2651" y="167"/>
                </a:lnTo>
                <a:lnTo>
                  <a:pt x="2503" y="148"/>
                </a:lnTo>
                <a:lnTo>
                  <a:pt x="2484" y="111"/>
                </a:lnTo>
                <a:close/>
              </a:path>
            </a:pathLst>
          </a:custGeom>
          <a:solidFill>
            <a:srgbClr val="FFDC99"/>
          </a:solidFill>
          <a:ln w="30163">
            <a:solidFill>
              <a:srgbClr val="FFDC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2243138" y="3382963"/>
            <a:ext cx="4589462" cy="15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 flipV="1">
            <a:off x="2243138" y="3668713"/>
            <a:ext cx="4605337" cy="14287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3836988" y="3367088"/>
            <a:ext cx="1546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900">
                <a:solidFill>
                  <a:srgbClr val="000000"/>
                </a:solidFill>
              </a:rPr>
              <a:t>Secure channel</a:t>
            </a:r>
            <a:endParaRPr lang="en-GB"/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1096963" y="3355975"/>
            <a:ext cx="8667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900">
                <a:solidFill>
                  <a:srgbClr val="000000"/>
                </a:solidFill>
              </a:rPr>
              <a:t>Process </a:t>
            </a:r>
            <a:endParaRPr lang="en-GB"/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1943100" y="3338513"/>
            <a:ext cx="1365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 i="1">
                <a:solidFill>
                  <a:srgbClr val="000000"/>
                </a:solidFill>
              </a:rPr>
              <a:t>p</a:t>
            </a:r>
            <a:endParaRPr lang="en-GB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7034213" y="3367088"/>
            <a:ext cx="8651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900">
                <a:solidFill>
                  <a:srgbClr val="000000"/>
                </a:solidFill>
              </a:rPr>
              <a:t>Process </a:t>
            </a:r>
            <a:endParaRPr lang="en-GB"/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7878763" y="3367088"/>
            <a:ext cx="1365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 i="1">
                <a:solidFill>
                  <a:srgbClr val="000000"/>
                </a:solidFill>
              </a:rPr>
              <a:t>q</a:t>
            </a:r>
            <a:endParaRPr lang="en-GB"/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7551738" y="2414588"/>
            <a:ext cx="915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1900">
                <a:solidFill>
                  <a:srgbClr val="000000"/>
                </a:solidFill>
              </a:rPr>
              <a:t>Principal </a:t>
            </a:r>
            <a:endParaRPr lang="en-GB"/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8477250" y="2379663"/>
            <a:ext cx="1635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sz="2100" i="1">
                <a:solidFill>
                  <a:srgbClr val="000000"/>
                </a:solidFill>
              </a:rPr>
              <a:t>B</a:t>
            </a:r>
            <a:endParaRPr lang="en-GB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1074738" y="2794000"/>
            <a:ext cx="134937" cy="265113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400"/>
              <a:t>Copyright 2008 Clark Elliott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66"/>
                </a:solidFill>
              </a:rPr>
              <a:t>Falacies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Eight fallacies of distributed computing:</a:t>
            </a:r>
            <a:br>
              <a:rPr lang="en-US" smtClean="0"/>
            </a:br>
            <a:r>
              <a:rPr lang="en-US" smtClean="0"/>
              <a:t>   1. The network is reliable.</a:t>
            </a:r>
            <a:br>
              <a:rPr lang="en-US" smtClean="0"/>
            </a:br>
            <a:r>
              <a:rPr lang="en-US" smtClean="0"/>
              <a:t>   2. Latency is zero.</a:t>
            </a:r>
            <a:br>
              <a:rPr lang="en-US" smtClean="0"/>
            </a:br>
            <a:r>
              <a:rPr lang="en-US" smtClean="0"/>
              <a:t>   3. Bandwidth is infinite.</a:t>
            </a:r>
            <a:br>
              <a:rPr lang="en-US" smtClean="0"/>
            </a:br>
            <a:r>
              <a:rPr lang="en-US" smtClean="0"/>
              <a:t>   4. The network is secure.</a:t>
            </a:r>
            <a:br>
              <a:rPr lang="en-US" smtClean="0"/>
            </a:br>
            <a:r>
              <a:rPr lang="en-US" smtClean="0"/>
              <a:t>   5. Topology doesn't change.</a:t>
            </a:r>
            <a:br>
              <a:rPr lang="en-US" smtClean="0"/>
            </a:br>
            <a:r>
              <a:rPr lang="en-US" smtClean="0"/>
              <a:t>   6. There is one administrator.</a:t>
            </a:r>
            <a:br>
              <a:rPr lang="en-US" smtClean="0"/>
            </a:br>
            <a:r>
              <a:rPr lang="en-US" smtClean="0"/>
              <a:t>   7. Transport cost is zero.</a:t>
            </a:r>
            <a:br>
              <a:rPr lang="en-US" smtClean="0"/>
            </a:br>
            <a:r>
              <a:rPr lang="en-US" smtClean="0"/>
              <a:t>   8. The network is homogeneous.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Secure channels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Tunneling</a:t>
            </a:r>
          </a:p>
          <a:p>
            <a:pPr eaLnBrk="1" hangingPunct="1"/>
            <a:r>
              <a:rPr lang="en-US" smtClean="0"/>
              <a:t>Virtual private networks – logical networks built on top of other protocols.</a:t>
            </a:r>
          </a:p>
          <a:p>
            <a:pPr eaLnBrk="1" hangingPunct="1"/>
            <a:r>
              <a:rPr lang="en-US" smtClean="0"/>
              <a:t>TLS, SSL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Two other vulnerabilities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Denial of service – excessive requests intended to flood server and block valid requests from gaining service</a:t>
            </a:r>
          </a:p>
          <a:p>
            <a:pPr lvl="1" eaLnBrk="1" hangingPunct="1"/>
            <a:r>
              <a:rPr lang="en-US" smtClean="0"/>
              <a:t>Russian mafia DOS attack on Island football betting.</a:t>
            </a:r>
          </a:p>
          <a:p>
            <a:pPr eaLnBrk="1" hangingPunct="1"/>
            <a:r>
              <a:rPr lang="en-US" smtClean="0"/>
              <a:t>Mobile code, including trojan horses, spyware, etc.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Security Models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Encryption and secure channels are only band-aids.</a:t>
            </a:r>
          </a:p>
          <a:p>
            <a:pPr eaLnBrk="1" hangingPunct="1"/>
            <a:r>
              <a:rPr lang="en-US" sz="2800" smtClean="0"/>
              <a:t>Threat models and security models are needed.</a:t>
            </a:r>
          </a:p>
          <a:p>
            <a:pPr eaLnBrk="1" hangingPunct="1"/>
            <a:r>
              <a:rPr lang="en-US" sz="2800" smtClean="0"/>
              <a:t>The social system of human users interacting with computer systems must also be modeled.</a:t>
            </a:r>
          </a:p>
          <a:p>
            <a:pPr eaLnBrk="1" hangingPunct="1"/>
            <a:r>
              <a:rPr lang="en-US" sz="2800" smtClean="0"/>
              <a:t>User </a:t>
            </a:r>
            <a:r>
              <a:rPr lang="en-US" sz="2800" i="1" smtClean="0"/>
              <a:t>groups</a:t>
            </a:r>
            <a:r>
              <a:rPr lang="en-US" sz="2800" smtClean="0"/>
              <a:t> are complex but integrated with any security model.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Summary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distributed systems based on some architecture: client/server, peer-to-peer, centralized thin-client processing, services</a:t>
            </a:r>
          </a:p>
          <a:p>
            <a:pPr eaLnBrk="1" hangingPunct="1"/>
            <a:r>
              <a:rPr lang="en-US" smtClean="0"/>
              <a:t>Mobility of code is increasing</a:t>
            </a:r>
          </a:p>
          <a:p>
            <a:pPr eaLnBrk="1" hangingPunct="1"/>
            <a:r>
              <a:rPr lang="en-US" smtClean="0"/>
              <a:t>Explosion of mobile devices</a:t>
            </a:r>
          </a:p>
          <a:p>
            <a:pPr eaLnBrk="1" hangingPunct="1"/>
            <a:r>
              <a:rPr lang="en-US" smtClean="0"/>
              <a:t>Models of process interaction, failures, security – basic themes in distributed systems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z="3600" smtClean="0">
              <a:solidFill>
                <a:srgbClr val="FF0066"/>
              </a:solidFill>
            </a:endParaRP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Synchronous vs. ansychronous models – guarantees of min and max message delivery times, clock drift from external time</a:t>
            </a:r>
          </a:p>
          <a:p>
            <a:pPr eaLnBrk="1" hangingPunct="1"/>
            <a:r>
              <a:rPr lang="en-US" smtClean="0"/>
              <a:t>Classification of failures</a:t>
            </a:r>
          </a:p>
          <a:p>
            <a:pPr eaLnBrk="1" hangingPunct="1"/>
            <a:r>
              <a:rPr lang="en-US" smtClean="0"/>
              <a:t>Masking of failures</a:t>
            </a:r>
          </a:p>
          <a:p>
            <a:pPr eaLnBrk="1" hangingPunct="1"/>
            <a:r>
              <a:rPr lang="en-US" smtClean="0"/>
              <a:t>Omissions</a:t>
            </a:r>
          </a:p>
          <a:p>
            <a:pPr eaLnBrk="1" hangingPunct="1"/>
            <a:r>
              <a:rPr lang="en-US" smtClean="0"/>
              <a:t>Threats and remedies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To remember…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Authors…architectual model…load balancing…software layers…Client/server…peer-to-peer…open systems…global clock…remote administration…OSI model…virtual machine…middleware…services…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Copyright 2008 Clark Elliott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FF0066"/>
                </a:solidFill>
              </a:rPr>
              <a:t>Blank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4430</Words>
  <Application>Microsoft Office PowerPoint</Application>
  <PresentationFormat>On-screen Show (4:3)</PresentationFormat>
  <Paragraphs>568</Paragraphs>
  <Slides>96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0" baseType="lpstr">
      <vt:lpstr>Arial</vt:lpstr>
      <vt:lpstr>Tahoma</vt:lpstr>
      <vt:lpstr>SimSun</vt:lpstr>
      <vt:lpstr>Default Design</vt:lpstr>
      <vt:lpstr> Slides for Chapter 2:   Architectural Models</vt:lpstr>
      <vt:lpstr>Chapter 2 Coulouris et al.</vt:lpstr>
      <vt:lpstr>Architectural Models</vt:lpstr>
      <vt:lpstr>Architectural Models – Intro [1]</vt:lpstr>
      <vt:lpstr>Architectural Models – Intro [2]</vt:lpstr>
      <vt:lpstr>Software Architecture and Layers</vt:lpstr>
      <vt:lpstr>Introduction</vt:lpstr>
      <vt:lpstr>Have to address…</vt:lpstr>
      <vt:lpstr>Falacies</vt:lpstr>
      <vt:lpstr>Reason about three dimensions</vt:lpstr>
      <vt:lpstr>Reason about three dimensions</vt:lpstr>
      <vt:lpstr>Architectural Models</vt:lpstr>
      <vt:lpstr>Service Layers</vt:lpstr>
      <vt:lpstr>Figure 2.1 Software and hardware service layers in distributed systems</vt:lpstr>
      <vt:lpstr>Layers</vt:lpstr>
      <vt:lpstr>Middleware</vt:lpstr>
      <vt:lpstr>Where is the knowledge?</vt:lpstr>
      <vt:lpstr>Figure 2.2 Clients invoke individual servers</vt:lpstr>
      <vt:lpstr>Client / Server</vt:lpstr>
      <vt:lpstr>Peer-to-peer</vt:lpstr>
      <vt:lpstr>Peer-to-peer</vt:lpstr>
      <vt:lpstr>Figure 2.3 A distributed application based on peer processes</vt:lpstr>
      <vt:lpstr>Services</vt:lpstr>
      <vt:lpstr>Figure 2.4 A service provided by multiple servers</vt:lpstr>
      <vt:lpstr>Proxy servers</vt:lpstr>
      <vt:lpstr>Figure 2.5 Web proxy server</vt:lpstr>
      <vt:lpstr>Mobile Code</vt:lpstr>
      <vt:lpstr>Mobile code</vt:lpstr>
      <vt:lpstr>Figure 2.6 Web applets</vt:lpstr>
      <vt:lpstr>Mobile agents</vt:lpstr>
      <vt:lpstr>Mobile agents</vt:lpstr>
      <vt:lpstr>Network computers</vt:lpstr>
      <vt:lpstr>Figure 2.7 Thin clients and compute servers</vt:lpstr>
      <vt:lpstr>Mobile devices</vt:lpstr>
      <vt:lpstr>Mobile IP</vt:lpstr>
      <vt:lpstr>Mobile devices</vt:lpstr>
      <vt:lpstr>Interfaces and Objects</vt:lpstr>
      <vt:lpstr>DS-performance -- responsiveness</vt:lpstr>
      <vt:lpstr>Throughput</vt:lpstr>
      <vt:lpstr>Quality of Service</vt:lpstr>
      <vt:lpstr>Multi-media QoS</vt:lpstr>
      <vt:lpstr>Caching and replication</vt:lpstr>
      <vt:lpstr>Tom’s bank account</vt:lpstr>
      <vt:lpstr>Many copies</vt:lpstr>
      <vt:lpstr>Caching requires intelligence</vt:lpstr>
      <vt:lpstr>Caching intelligence…</vt:lpstr>
      <vt:lpstr>Background update process</vt:lpstr>
      <vt:lpstr>Large systemic security problem</vt:lpstr>
      <vt:lpstr>Web (non) security…</vt:lpstr>
      <vt:lpstr>Discover card goofiness</vt:lpstr>
      <vt:lpstr>AT&amp;T Security Evil / Morons</vt:lpstr>
      <vt:lpstr>Cryptographic Salt</vt:lpstr>
      <vt:lpstr>Tricks and heuristics</vt:lpstr>
      <vt:lpstr>Fault tolerance</vt:lpstr>
      <vt:lpstr>Fundamental models</vt:lpstr>
      <vt:lpstr>Three dimensions</vt:lpstr>
      <vt:lpstr>PowerPoint Presentation</vt:lpstr>
      <vt:lpstr>Basic performance model</vt:lpstr>
      <vt:lpstr>Communication channels</vt:lpstr>
      <vt:lpstr>PowerPoint Presentation</vt:lpstr>
      <vt:lpstr>Bandwidth</vt:lpstr>
      <vt:lpstr>Jitter</vt:lpstr>
      <vt:lpstr>Clocks</vt:lpstr>
      <vt:lpstr>PowerPoint Presentation</vt:lpstr>
      <vt:lpstr>Two variants of interaction</vt:lpstr>
      <vt:lpstr>Async distributed systems</vt:lpstr>
      <vt:lpstr>Event ordering</vt:lpstr>
      <vt:lpstr>Figure 2.8 Real-time ordering of events</vt:lpstr>
      <vt:lpstr>Reliability and Failure modeling</vt:lpstr>
      <vt:lpstr>Process Omissions – crash/hang</vt:lpstr>
      <vt:lpstr>Buffers</vt:lpstr>
      <vt:lpstr>Communication omission – lost message</vt:lpstr>
      <vt:lpstr>Figure 2.9 Processes and channels</vt:lpstr>
      <vt:lpstr>Pepperland message omission</vt:lpstr>
      <vt:lpstr>Arbitrary failures</vt:lpstr>
      <vt:lpstr>Figure 2.10 Omission and arbitrary failures</vt:lpstr>
      <vt:lpstr>Timing failures</vt:lpstr>
      <vt:lpstr>Figure 2.11 Timing failures</vt:lpstr>
      <vt:lpstr>Masking failures</vt:lpstr>
      <vt:lpstr>One-to-one process communication</vt:lpstr>
      <vt:lpstr>Security</vt:lpstr>
      <vt:lpstr>Protecting objects</vt:lpstr>
      <vt:lpstr>Figure 2.12 Objects and principals</vt:lpstr>
      <vt:lpstr>Securing processes</vt:lpstr>
      <vt:lpstr>Figure 2.13 The enemy</vt:lpstr>
      <vt:lpstr>Message attacks</vt:lpstr>
      <vt:lpstr>Encryption</vt:lpstr>
      <vt:lpstr>Authentication</vt:lpstr>
      <vt:lpstr>Figure 2.14 Secure channels</vt:lpstr>
      <vt:lpstr>Secure channels</vt:lpstr>
      <vt:lpstr>Two other vulnerabilities</vt:lpstr>
      <vt:lpstr>Security Models</vt:lpstr>
      <vt:lpstr>Summary</vt:lpstr>
      <vt:lpstr>PowerPoint Presentation</vt:lpstr>
      <vt:lpstr>To remember…</vt:lpstr>
      <vt:lpstr>Blank</vt:lpstr>
    </vt:vector>
  </TitlesOfParts>
  <Company>DePaul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elliott</dc:creator>
  <cp:lastModifiedBy>Clark Elliott</cp:lastModifiedBy>
  <cp:revision>137</cp:revision>
  <dcterms:created xsi:type="dcterms:W3CDTF">2008-09-12T15:40:18Z</dcterms:created>
  <dcterms:modified xsi:type="dcterms:W3CDTF">2013-02-28T23:39:53Z</dcterms:modified>
</cp:coreProperties>
</file>