
<file path=[Content_Types].xml><?xml version="1.0" encoding="utf-8"?>
<Types xmlns="http://schemas.openxmlformats.org/package/2006/content-types">
  <Default Extension="bin" ContentType="audio/unknown"/>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448" r:id="rId2"/>
    <p:sldId id="701" r:id="rId3"/>
    <p:sldId id="702" r:id="rId4"/>
    <p:sldId id="661" r:id="rId5"/>
    <p:sldId id="712" r:id="rId6"/>
    <p:sldId id="645" r:id="rId7"/>
    <p:sldId id="647" r:id="rId8"/>
    <p:sldId id="654" r:id="rId9"/>
    <p:sldId id="655" r:id="rId10"/>
    <p:sldId id="714" r:id="rId11"/>
    <p:sldId id="653" r:id="rId12"/>
    <p:sldId id="715" r:id="rId13"/>
    <p:sldId id="662" r:id="rId14"/>
    <p:sldId id="648" r:id="rId15"/>
    <p:sldId id="649" r:id="rId16"/>
    <p:sldId id="719" r:id="rId17"/>
    <p:sldId id="650" r:id="rId18"/>
    <p:sldId id="720" r:id="rId19"/>
    <p:sldId id="721" r:id="rId20"/>
    <p:sldId id="722" r:id="rId21"/>
    <p:sldId id="723" r:id="rId22"/>
    <p:sldId id="724" r:id="rId23"/>
    <p:sldId id="717" r:id="rId24"/>
    <p:sldId id="716" r:id="rId25"/>
    <p:sldId id="725" r:id="rId26"/>
    <p:sldId id="726" r:id="rId27"/>
    <p:sldId id="727" r:id="rId28"/>
    <p:sldId id="728" r:id="rId29"/>
    <p:sldId id="729" r:id="rId30"/>
    <p:sldId id="730" r:id="rId31"/>
    <p:sldId id="731" r:id="rId32"/>
    <p:sldId id="638" r:id="rId33"/>
    <p:sldId id="643" r:id="rId34"/>
    <p:sldId id="644" r:id="rId35"/>
    <p:sldId id="616" r:id="rId36"/>
    <p:sldId id="634" r:id="rId37"/>
    <p:sldId id="636" r:id="rId38"/>
    <p:sldId id="577" r:id="rId39"/>
    <p:sldId id="642" r:id="rId40"/>
    <p:sldId id="603" r:id="rId41"/>
    <p:sldId id="658" r:id="rId42"/>
    <p:sldId id="663" r:id="rId43"/>
    <p:sldId id="664" r:id="rId44"/>
    <p:sldId id="665" r:id="rId45"/>
    <p:sldId id="666" r:id="rId46"/>
    <p:sldId id="667" r:id="rId47"/>
    <p:sldId id="668" r:id="rId48"/>
    <p:sldId id="669" r:id="rId49"/>
    <p:sldId id="670" r:id="rId50"/>
    <p:sldId id="671" r:id="rId51"/>
    <p:sldId id="672" r:id="rId52"/>
    <p:sldId id="673" r:id="rId53"/>
    <p:sldId id="674" r:id="rId54"/>
    <p:sldId id="675" r:id="rId55"/>
    <p:sldId id="676" r:id="rId56"/>
    <p:sldId id="677" r:id="rId57"/>
    <p:sldId id="688" r:id="rId58"/>
    <p:sldId id="694" r:id="rId59"/>
    <p:sldId id="689" r:id="rId60"/>
    <p:sldId id="690" r:id="rId61"/>
    <p:sldId id="691" r:id="rId62"/>
    <p:sldId id="692" r:id="rId63"/>
    <p:sldId id="693" r:id="rId64"/>
    <p:sldId id="678" r:id="rId65"/>
    <p:sldId id="679" r:id="rId66"/>
    <p:sldId id="680" r:id="rId67"/>
    <p:sldId id="681" r:id="rId68"/>
    <p:sldId id="713" r:id="rId69"/>
    <p:sldId id="682" r:id="rId70"/>
    <p:sldId id="683" r:id="rId71"/>
    <p:sldId id="684" r:id="rId72"/>
    <p:sldId id="685" r:id="rId73"/>
    <p:sldId id="686" r:id="rId74"/>
    <p:sldId id="703" r:id="rId75"/>
    <p:sldId id="704" r:id="rId76"/>
    <p:sldId id="705" r:id="rId77"/>
    <p:sldId id="706" r:id="rId78"/>
    <p:sldId id="707" r:id="rId79"/>
    <p:sldId id="708" r:id="rId80"/>
    <p:sldId id="709" r:id="rId81"/>
    <p:sldId id="710" r:id="rId82"/>
    <p:sldId id="711" r:id="rId83"/>
    <p:sldId id="687" r:id="rId84"/>
    <p:sldId id="492" r:id="rId85"/>
  </p:sldIdLst>
  <p:sldSz cx="9144000" cy="6858000" type="screen4x3"/>
  <p:notesSz cx="6858000" cy="9296400"/>
  <p:defaultTextStyle>
    <a:defPPr>
      <a:defRPr lang="en-US"/>
    </a:defPPr>
    <a:lvl1pPr algn="l" rtl="0" fontAlgn="base">
      <a:spcBef>
        <a:spcPct val="0"/>
      </a:spcBef>
      <a:spcAft>
        <a:spcPct val="0"/>
      </a:spcAft>
      <a:defRPr sz="2800" kern="1200">
        <a:solidFill>
          <a:schemeClr val="tx1"/>
        </a:solidFill>
        <a:latin typeface="Arial" pitchFamily="34" charset="0"/>
        <a:ea typeface="+mn-ea"/>
        <a:cs typeface="+mn-cs"/>
      </a:defRPr>
    </a:lvl1pPr>
    <a:lvl2pPr marL="457200" algn="l" rtl="0" fontAlgn="base">
      <a:spcBef>
        <a:spcPct val="0"/>
      </a:spcBef>
      <a:spcAft>
        <a:spcPct val="0"/>
      </a:spcAft>
      <a:defRPr sz="2800" kern="1200">
        <a:solidFill>
          <a:schemeClr val="tx1"/>
        </a:solidFill>
        <a:latin typeface="Arial" pitchFamily="34" charset="0"/>
        <a:ea typeface="+mn-ea"/>
        <a:cs typeface="+mn-cs"/>
      </a:defRPr>
    </a:lvl2pPr>
    <a:lvl3pPr marL="914400" algn="l" rtl="0" fontAlgn="base">
      <a:spcBef>
        <a:spcPct val="0"/>
      </a:spcBef>
      <a:spcAft>
        <a:spcPct val="0"/>
      </a:spcAft>
      <a:defRPr sz="2800" kern="1200">
        <a:solidFill>
          <a:schemeClr val="tx1"/>
        </a:solidFill>
        <a:latin typeface="Arial" pitchFamily="34" charset="0"/>
        <a:ea typeface="+mn-ea"/>
        <a:cs typeface="+mn-cs"/>
      </a:defRPr>
    </a:lvl3pPr>
    <a:lvl4pPr marL="1371600" algn="l" rtl="0" fontAlgn="base">
      <a:spcBef>
        <a:spcPct val="0"/>
      </a:spcBef>
      <a:spcAft>
        <a:spcPct val="0"/>
      </a:spcAft>
      <a:defRPr sz="2800" kern="1200">
        <a:solidFill>
          <a:schemeClr val="tx1"/>
        </a:solidFill>
        <a:latin typeface="Arial" pitchFamily="34" charset="0"/>
        <a:ea typeface="+mn-ea"/>
        <a:cs typeface="+mn-cs"/>
      </a:defRPr>
    </a:lvl4pPr>
    <a:lvl5pPr marL="1828800" algn="l" rtl="0" fontAlgn="base">
      <a:spcBef>
        <a:spcPct val="0"/>
      </a:spcBef>
      <a:spcAft>
        <a:spcPct val="0"/>
      </a:spcAft>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6" autoAdjust="0"/>
    <p:restoredTop sz="94660"/>
  </p:normalViewPr>
  <p:slideViewPr>
    <p:cSldViewPr>
      <p:cViewPr>
        <p:scale>
          <a:sx n="76" d="100"/>
          <a:sy n="76" d="100"/>
        </p:scale>
        <p:origin x="-1092" y="-6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02403"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02404"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02405"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B9B52F5-65AA-4152-B049-C45F75FDAF7A}" type="slidenum">
              <a:rPr lang="en-US"/>
              <a:pPr>
                <a:defRPr/>
              </a:pPr>
              <a:t>‹#›</a:t>
            </a:fld>
            <a:endParaRPr lang="en-US"/>
          </a:p>
        </p:txBody>
      </p:sp>
    </p:spTree>
    <p:extLst>
      <p:ext uri="{BB962C8B-B14F-4D97-AF65-F5344CB8AC3E}">
        <p14:creationId xmlns:p14="http://schemas.microsoft.com/office/powerpoint/2010/main" val="1034371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FCA1E41-7B96-4C87-A05F-C94B27872885}" type="slidenum">
              <a:rPr lang="en-US"/>
              <a:pPr>
                <a:defRPr/>
              </a:pPr>
              <a:t>‹#›</a:t>
            </a:fld>
            <a:endParaRPr lang="en-US"/>
          </a:p>
        </p:txBody>
      </p:sp>
    </p:spTree>
    <p:extLst>
      <p:ext uri="{BB962C8B-B14F-4D97-AF65-F5344CB8AC3E}">
        <p14:creationId xmlns:p14="http://schemas.microsoft.com/office/powerpoint/2010/main" val="106382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6963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5779"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7827"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987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6963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latin typeface="Arial" pitchFamily="34" charset="0"/>
              </a:rPr>
              <a:t>Popup 2 bullet points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4400" y="4416425"/>
            <a:ext cx="5029200" cy="4183063"/>
          </a:xfrm>
          <a:noFill/>
          <a:ln/>
        </p:spPr>
        <p:txBody>
          <a:bodyPr/>
          <a:lstStyle/>
          <a:p>
            <a:r>
              <a:rPr lang="en-GB" smtClean="0">
                <a:latin typeface="Arial" pitchFamily="34" charset="0"/>
              </a:rPr>
              <a:t>Interfaces are exposed</a:t>
            </a:r>
          </a:p>
          <a:p>
            <a:r>
              <a:rPr lang="en-GB" smtClean="0">
                <a:latin typeface="Arial" pitchFamily="34" charset="0"/>
              </a:rPr>
              <a:t>Distributed systems are composed of processes that offer services or share information. Their communication interfaces are necessarily open (to allow new clients to access them) – an attacker can send a message to any interface. </a:t>
            </a:r>
          </a:p>
          <a:p>
            <a:r>
              <a:rPr lang="en-GB" smtClean="0">
                <a:latin typeface="Arial" pitchFamily="34" charset="0"/>
              </a:rPr>
              <a:t>Networks are insecure</a:t>
            </a:r>
          </a:p>
          <a:p>
            <a:r>
              <a:rPr lang="en-GB" smtClean="0">
                <a:latin typeface="Arial" pitchFamily="34" charset="0"/>
              </a:rPr>
              <a:t>For example, message sources can be falsified – messages can be made to look as though they came from Alice when they were actually sent by Mallory. Host addresses can be ‘spoofed’ – Mallory can connect to the network with the same address as Alice and receive copies of messages intended for her.</a:t>
            </a:r>
          </a:p>
          <a:p>
            <a:r>
              <a:rPr lang="en-GB" smtClean="0">
                <a:latin typeface="Arial" pitchFamily="34" charset="0"/>
              </a:rPr>
              <a:t>Limit the lifetime and scope of each secret</a:t>
            </a:r>
          </a:p>
          <a:p>
            <a:r>
              <a:rPr lang="en-GB" smtClean="0">
                <a:latin typeface="Arial" pitchFamily="34" charset="0"/>
              </a:rPr>
              <a:t>When a secret key is first generated we can be confident that it has not been compromised. The longer we use it and the more widely it is known, the greater the risk. The use of secrets such as passwords and shared secret keys should be time-limited, and sharing should be restricted.</a:t>
            </a:r>
          </a:p>
          <a:p>
            <a:r>
              <a:rPr lang="en-GB" smtClean="0">
                <a:latin typeface="Arial" pitchFamily="34" charset="0"/>
              </a:rPr>
              <a:t>Algorithms and program code are available to attackers</a:t>
            </a:r>
          </a:p>
          <a:p>
            <a:r>
              <a:rPr lang="en-GB" smtClean="0">
                <a:latin typeface="Arial" pitchFamily="34" charset="0"/>
              </a:rPr>
              <a:t>The bigger and the more widely distributed a secret is, the greater the risk of its disclosure. Secret encryption algorithms are totally inadequate for today’s large-scale network environments. Best practice is to publish the algorithms used for encryption and authentication, relying only on the secrecy of cryptographic keys. This helps to ensure that the algorithms are strong by throwing them open to scrutiny by third parties.</a:t>
            </a:r>
          </a:p>
          <a:p>
            <a:r>
              <a:rPr lang="en-GB" smtClean="0">
                <a:latin typeface="Arial" pitchFamily="34" charset="0"/>
              </a:rPr>
              <a:t>Attackers may have access to large resources</a:t>
            </a:r>
          </a:p>
          <a:p>
            <a:r>
              <a:rPr lang="en-GB" smtClean="0">
                <a:latin typeface="Arial" pitchFamily="34" charset="0"/>
              </a:rPr>
              <a:t>The cost of computing power is rapidly decreasing. We should assume that attackers will have access to the largest and most powerful computers projected in the lifetime of a system, then add a few orders of magnitude to allow for unexpected developments.</a:t>
            </a:r>
          </a:p>
          <a:p>
            <a:r>
              <a:rPr lang="en-GB" smtClean="0">
                <a:latin typeface="Arial" pitchFamily="34" charset="0"/>
              </a:rPr>
              <a:t>Minimize the trusted base</a:t>
            </a:r>
          </a:p>
          <a:p>
            <a:r>
              <a:rPr lang="en-GB" smtClean="0">
                <a:latin typeface="Arial" pitchFamily="34" charset="0"/>
              </a:rPr>
              <a:t>The portions of a system that are responsible for the implementation of its security, and all the hardware and software components upon which they rely, have to be trusted – this is often referred to as the trusted computing base. Any defect or programming error in this trusted base can produce security weaknesses, so we should aim to minimize its size. For example, application programs should not be trusted to protect data from their users.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416425"/>
            <a:ext cx="5029200" cy="4183063"/>
          </a:xfrm>
          <a:noFill/>
          <a:ln/>
        </p:spPr>
        <p:txBody>
          <a:bodyPr/>
          <a:lstStyle/>
          <a:p>
            <a:r>
              <a:rPr lang="en-GB" b="1" smtClean="0">
                <a:latin typeface="Arial" pitchFamily="34" charset="0"/>
              </a:rPr>
              <a:t>Popup: Bullet points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416425"/>
            <a:ext cx="5029200" cy="4183063"/>
          </a:xfrm>
          <a:noFill/>
          <a:ln/>
        </p:spPr>
        <p:txBody>
          <a:bodyPr/>
          <a:lstStyle/>
          <a:p>
            <a:r>
              <a:rPr lang="en-GB" b="1" smtClean="0">
                <a:latin typeface="Arial" pitchFamily="34" charset="0"/>
              </a:rPr>
              <a:t>Popup bullet point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14400" y="4416425"/>
            <a:ext cx="5029200" cy="4183063"/>
          </a:xfrm>
          <a:noFill/>
          <a:ln/>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416425"/>
            <a:ext cx="5029200" cy="4183063"/>
          </a:xfrm>
          <a:noFill/>
          <a:ln/>
        </p:spPr>
        <p:txBody>
          <a:bodyPr/>
          <a:lstStyle/>
          <a:p>
            <a:r>
              <a:rPr lang="en-GB" b="1" smtClean="0">
                <a:latin typeface="Arial" pitchFamily="34" charset="0"/>
              </a:rPr>
              <a:t>Popup bullet point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t>Popup bullet point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t>Popup 2 bullet points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t>Popup 1 shows an example of birthday attack</a:t>
            </a:r>
          </a:p>
          <a:p>
            <a:r>
              <a:rPr lang="en-GB" b="1" smtClean="0"/>
              <a:t>Popup 2 bullet points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t>Popup shows Alice's bank account certificate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6963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Further details on the implementation of access control in distributed systems and the uses of credentials are in Sections 7.2.4 and 7.2.5.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t>Popup shows Unix file access control list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Consider the example of a print server that accepts requests to print files. It would be wasteful of resources to copy the file, so the name of the file is passed to the print server and it is accessed by the print server on behalf of the user making the request. If the file is read-protected, this does not work unless the print server can acquire temporary rights to read the file. Delegation is a mechanism designed to solve problems such as this.</a:t>
            </a:r>
          </a:p>
          <a:p>
            <a:r>
              <a:rPr lang="en-GB" smtClean="0"/>
              <a:t>Delegation can be achieved using a delegation certificate or a capability. The certificate is signed by the requesting principal and it authorizes another principal (the print server in our example) to access a named resource (the file to be printed). In systems that support them, capabilities can achieve the same result without the need to identify the principals – a capability to access a resource can be passed in a request to a server. The capability is an unforgeable, encoded set of rights to access the resource.</a:t>
            </a:r>
          </a:p>
          <a:p>
            <a:r>
              <a:rPr lang="en-GB" smtClean="0"/>
              <a:t>When rights are delegated, it is common to restrict them to a subset of the rights held by the issuing principal, so that the delegated principal cannot misuse them. In our example, the certificate could be time-limited to reduce the risk that the print server’s code is subsequently compromised and the file disclosed to third parties. The CORBA Security Service includes a mechanism for the delegation of rights based on certificates, with support for the restriction of the rights carried.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1683"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t>Popup bullet point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latin typeface="Arial" pitchFamily="34" charset="0"/>
              </a:rPr>
              <a:t>DoS: a form of attack in which the enemy interferes with the activities of authorized users by making excessive and pointless invocations on services or message transmissions in a network, resulting in overloading of physical resources (network bandwidth, server processing capacity). Such attacks are usually made with the intention of delaying or preventing actions by other users. For example, the operation of electronic door locks in a building might be disabled by an attack that saturates the computer controlling the electronic locks with invalid requests.</a:t>
            </a:r>
          </a:p>
          <a:p>
            <a:r>
              <a:rPr lang="en-GB" smtClean="0">
                <a:latin typeface="Arial" pitchFamily="34" charset="0"/>
              </a:rPr>
              <a:t>Mobile code may easily play a Trojan horse role, purporting to fulfil an innocent purpose but in fact including code that accesses or modifies resources that are legitimately available to the host process but not to the originator of the code. The methods by which such attacks might be carried out are many and varied, and the host environment must be very carefully constructed in order to avoid them. Many of these issues have been addressed in Java and other mobile code systems, but the recent history of this topic has included the exposure of some embarrassing weaknesses. This illustrates well the need for rigorous analysis in the design of all secure systems.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latin typeface="Arial" pitchFamily="34" charset="0"/>
              </a:rPr>
              <a:t>hidden</a:t>
            </a:r>
            <a:endParaRPr lang="en-GB"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latin typeface="Arial" pitchFamily="34" charset="0"/>
              </a:rPr>
              <a:t>Popup: Bullet points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latin typeface="Arial" pitchFamily="34" charset="0"/>
              </a:rPr>
              <a:t>Popup 1 defines ticket</a:t>
            </a:r>
          </a:p>
          <a:p>
            <a:r>
              <a:rPr lang="en-GB" b="1" smtClean="0">
                <a:latin typeface="Arial" pitchFamily="34" charset="0"/>
              </a:rPr>
              <a:t>Popup 2 bullet points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73731"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latin typeface="Arial" pitchFamily="34" charset="0"/>
              </a:rPr>
              <a:t>Popup bullet point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416425"/>
            <a:ext cx="50292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1" smtClean="0">
                <a:latin typeface="Arial" pitchFamily="34" charset="0"/>
              </a:rPr>
              <a:t>Popup bullet point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88067"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90115"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92163"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86019"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914400" y="4416425"/>
            <a:ext cx="5029200" cy="4181475"/>
          </a:xfrm>
          <a:noFill/>
          <a:ln/>
        </p:spPr>
        <p:txBody>
          <a:bodyPr lIns="91341" tIns="44869" rIns="91341" bIns="44869"/>
          <a:lstStyle/>
          <a:p>
            <a:endParaRPr lang="en-US" smtClean="0">
              <a:latin typeface="Arial" pitchFamily="34" charset="0"/>
            </a:endParaRPr>
          </a:p>
        </p:txBody>
      </p:sp>
      <p:sp>
        <p:nvSpPr>
          <p:cNvPr id="86019" name="Rectangle 3"/>
          <p:cNvSpPr>
            <a:spLocks noGrp="1" noRot="1" noChangeAspect="1" noChangeArrowheads="1" noTextEdit="1"/>
          </p:cNvSpPr>
          <p:nvPr>
            <p:ph type="sldImg"/>
          </p:nvPr>
        </p:nvSpPr>
        <p:spPr>
          <a:xfrm>
            <a:off x="1112838" y="703263"/>
            <a:ext cx="4632325" cy="34734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304E782-A3B3-4881-88E9-687A4D22EE6C}" type="datetimeFigureOut">
              <a:rPr lang="en-US"/>
              <a:pPr>
                <a:defRPr/>
              </a:pPr>
              <a:t>2/26/2015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9DC329-B3BF-4B67-B3F3-12718F634D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EC41F9F-AB1B-4EC0-9D9E-30290050C4E4}" type="datetimeFigureOut">
              <a:rPr lang="en-US"/>
              <a:pPr>
                <a:defRPr/>
              </a:pPr>
              <a:t>2/26/2015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0729D9-C0A1-4BCC-9105-9B08B53B88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9F1356F-4165-448D-BE55-D96CCD5FCC27}" type="datetimeFigureOut">
              <a:rPr lang="en-US"/>
              <a:pPr>
                <a:defRPr/>
              </a:pPr>
              <a:t>2/26/2015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B9CA94-77F7-4EF7-9E84-BCF019D4203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D264A77-A611-49E7-8BE5-70E331BC4D90}" type="datetimeFigureOut">
              <a:rPr lang="en-US"/>
              <a:pPr>
                <a:defRPr/>
              </a:pPr>
              <a:t>2/26/2015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A12AB3-3E1C-424E-8468-2D7966B26A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B21D685-ADE2-4DD9-BAE2-3A3C1DE30775}" type="datetimeFigureOut">
              <a:rPr lang="en-US"/>
              <a:pPr>
                <a:defRPr/>
              </a:pPr>
              <a:t>2/26/2015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336AD6-A73A-464D-85E4-76FD664C0B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1BD0B64-F39A-4DB6-B8AD-FBBE76E895B6}" type="datetimeFigureOut">
              <a:rPr lang="en-US"/>
              <a:pPr>
                <a:defRPr/>
              </a:pPr>
              <a:t>2/26/2015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8563A5-AEBC-44A6-8E02-BF0B08329A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61448E93-9596-43A0-9A01-4F626545D027}" type="datetimeFigureOut">
              <a:rPr lang="en-US"/>
              <a:pPr>
                <a:defRPr/>
              </a:pPr>
              <a:t>2/26/2015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3A8CB1E-45CC-4429-8423-320344FB83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4B66C46-D67B-4617-9833-35BC2E69718C}" type="datetimeFigureOut">
              <a:rPr lang="en-US"/>
              <a:pPr>
                <a:defRPr/>
              </a:pPr>
              <a:t>2/26/2015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D540F7-1432-431A-BE0A-4B6D0588BE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A0A11E2-5F3A-4D3D-B32D-F0D083A69BE3}" type="datetimeFigureOut">
              <a:rPr lang="en-US"/>
              <a:pPr>
                <a:defRPr/>
              </a:pPr>
              <a:t>2/26/2015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EED9C0-6EF3-4AA3-BD53-901752958F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CCD8093-FC54-4A32-9D7E-4648D1A3B85A}" type="datetimeFigureOut">
              <a:rPr lang="en-US"/>
              <a:pPr>
                <a:defRPr/>
              </a:pPr>
              <a:t>2/26/2015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EDBA84-34BF-47BD-9F30-925CE03E21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8D83E70-3B07-4004-99A5-EDF23FE301C2}" type="datetimeFigureOut">
              <a:rPr lang="en-US"/>
              <a:pPr>
                <a:defRPr/>
              </a:pPr>
              <a:t>2/26/2015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ECEFAB-91A8-4195-82DF-BD22EB814D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493D6705-21FD-4D6B-B055-9B14B5BC1CDA}" type="datetimeFigureOut">
              <a:rPr lang="en-US"/>
              <a:pPr>
                <a:defRPr/>
              </a:pPr>
              <a:t>2/26/2015</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6E28DFC8-BDEA-471D-B1C9-2C5F8F61598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users.crhc.illinois.edu/yihchun/pubs/jsac10.pdf" TargetMode="External"/><Relationship Id="rId2" Type="http://schemas.openxmlformats.org/officeDocument/2006/relationships/hyperlink" Target="http://tools.ietf.org/html/rfc528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en.wikipedia.org/wiki/Public_key_certificate" TargetMode="External"/><Relationship Id="rId2" Type="http://schemas.openxmlformats.org/officeDocument/2006/relationships/hyperlink" Target="http://en.wikipedia.org/wiki/Alice_and_Bob" TargetMode="External"/><Relationship Id="rId1" Type="http://schemas.openxmlformats.org/officeDocument/2006/relationships/slideLayout" Target="../slideLayouts/slideLayout2.xml"/><Relationship Id="rId4" Type="http://schemas.openxmlformats.org/officeDocument/2006/relationships/hyperlink" Target="http://en.wikipedia.org/wiki/Certificate_Authority"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en.wikipedia.org/wiki/Digital_signatur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cs.auckland.ac.nz/~pgut001/pubs/pkitutorial.pdf"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audio2.bin"/><Relationship Id="rId7"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audio" Target="../media/audio1.bin"/><Relationship Id="rId9"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609600"/>
            <a:ext cx="7696200" cy="1009650"/>
          </a:xfrm>
        </p:spPr>
        <p:txBody>
          <a:bodyPr/>
          <a:lstStyle/>
          <a:p>
            <a:pPr>
              <a:lnSpc>
                <a:spcPct val="110000"/>
              </a:lnSpc>
            </a:pPr>
            <a:r>
              <a:rPr lang="en-GB" sz="3200" smtClean="0"/>
              <a:t>Slides for Chapter 7: </a:t>
            </a:r>
            <a:br>
              <a:rPr lang="en-GB" sz="3200" smtClean="0"/>
            </a:br>
            <a:r>
              <a:rPr lang="en-GB" sz="3200" smtClean="0"/>
              <a:t>Security </a:t>
            </a:r>
            <a:br>
              <a:rPr lang="en-GB" sz="3200" smtClean="0"/>
            </a:br>
            <a:endParaRPr lang="en-GB" sz="3200" smtClean="0"/>
          </a:p>
        </p:txBody>
      </p:sp>
      <p:sp>
        <p:nvSpPr>
          <p:cNvPr id="2051" name="Rectangle 3"/>
          <p:cNvSpPr>
            <a:spLocks noGrp="1" noChangeArrowheads="1"/>
          </p:cNvSpPr>
          <p:nvPr>
            <p:ph type="subTitle" idx="1"/>
          </p:nvPr>
        </p:nvSpPr>
        <p:spPr>
          <a:xfrm>
            <a:off x="2438400" y="2895600"/>
            <a:ext cx="6400800" cy="2438400"/>
          </a:xfrm>
        </p:spPr>
        <p:txBody>
          <a:bodyPr/>
          <a:lstStyle/>
          <a:p>
            <a:pPr>
              <a:lnSpc>
                <a:spcPct val="110000"/>
              </a:lnSpc>
            </a:pPr>
            <a:r>
              <a:rPr lang="en-GB" sz="2800" i="1" smtClean="0"/>
              <a:t>From</a:t>
            </a:r>
            <a:r>
              <a:rPr lang="en-GB" sz="2800" smtClean="0"/>
              <a:t> Coulouris, Dollimore and Kindberg</a:t>
            </a:r>
            <a:br>
              <a:rPr lang="en-GB" sz="2800" smtClean="0"/>
            </a:br>
            <a:r>
              <a:rPr lang="en-GB" smtClean="0"/>
              <a:t>Distributed Systems: </a:t>
            </a:r>
            <a:br>
              <a:rPr lang="en-GB" smtClean="0"/>
            </a:br>
            <a:r>
              <a:rPr lang="en-GB" smtClean="0"/>
              <a:t>		Concepts and Design</a:t>
            </a:r>
            <a:endParaRPr lang="en-GB" sz="2800" smtClean="0"/>
          </a:p>
          <a:p>
            <a:pPr>
              <a:lnSpc>
                <a:spcPct val="110000"/>
              </a:lnSpc>
            </a:pPr>
            <a:r>
              <a:rPr lang="en-GB" sz="2800" smtClean="0"/>
              <a:t>Edition 4, © Addison-Wesley 2005</a:t>
            </a:r>
            <a:endParaRPr lang="en-GB" smtClean="0"/>
          </a:p>
        </p:txBody>
      </p:sp>
      <p:pic>
        <p:nvPicPr>
          <p:cNvPr id="2052" name="Picture 4" descr="cover-50"/>
          <p:cNvPicPr>
            <a:picLocks noChangeAspect="1" noChangeArrowheads="1"/>
          </p:cNvPicPr>
          <p:nvPr/>
        </p:nvPicPr>
        <p:blipFill>
          <a:blip r:embed="rId2" cstate="print"/>
          <a:srcRect/>
          <a:stretch>
            <a:fillRect/>
          </a:stretch>
        </p:blipFill>
        <p:spPr bwMode="auto">
          <a:xfrm>
            <a:off x="441325" y="2801938"/>
            <a:ext cx="1878013" cy="2595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685800" y="609600"/>
            <a:ext cx="7772400" cy="4114800"/>
          </a:xfrm>
        </p:spPr>
        <p:txBody>
          <a:bodyPr/>
          <a:lstStyle/>
          <a:p>
            <a:pPr>
              <a:buFontTx/>
              <a:buNone/>
            </a:pPr>
            <a:r>
              <a:rPr lang="en-US" dirty="0" smtClean="0"/>
              <a:t>To work, the system must satisfy (due to </a:t>
            </a:r>
            <a:r>
              <a:rPr lang="en-US" dirty="0" err="1" smtClean="0"/>
              <a:t>Diffie</a:t>
            </a:r>
            <a:r>
              <a:rPr lang="en-US" dirty="0" smtClean="0"/>
              <a:t> and Hellman, 1976):</a:t>
            </a:r>
          </a:p>
          <a:p>
            <a:pPr>
              <a:lnSpc>
                <a:spcPct val="80000"/>
              </a:lnSpc>
              <a:buFontTx/>
              <a:buNone/>
            </a:pPr>
            <a:endParaRPr lang="en-US" dirty="0" smtClean="0"/>
          </a:p>
          <a:p>
            <a:pPr>
              <a:buFontTx/>
              <a:buNone/>
            </a:pPr>
            <a:r>
              <a:rPr lang="en-US" dirty="0" smtClean="0"/>
              <a:t>(</a:t>
            </a:r>
            <a:r>
              <a:rPr lang="en-US" dirty="0" err="1" smtClean="0"/>
              <a:t>i</a:t>
            </a:r>
            <a:r>
              <a:rPr lang="en-US" dirty="0" smtClean="0"/>
              <a:t>)    S(P(M)) = M for every M</a:t>
            </a:r>
          </a:p>
          <a:p>
            <a:pPr>
              <a:buFontTx/>
              <a:buNone/>
            </a:pPr>
            <a:r>
              <a:rPr lang="en-US" dirty="0" smtClean="0"/>
              <a:t>(ii)   All (S,P) pairs are distinct</a:t>
            </a:r>
          </a:p>
          <a:p>
            <a:pPr>
              <a:buFontTx/>
              <a:buNone/>
            </a:pPr>
            <a:r>
              <a:rPr lang="en-US" dirty="0" smtClean="0"/>
              <a:t>(iii)  Deriving S from P is as hard as reading the </a:t>
            </a:r>
            <a:r>
              <a:rPr lang="en-US" dirty="0" err="1" smtClean="0"/>
              <a:t>ciphertext</a:t>
            </a:r>
            <a:endParaRPr lang="en-US" dirty="0" smtClean="0"/>
          </a:p>
          <a:p>
            <a:pPr>
              <a:buFontTx/>
              <a:buNone/>
            </a:pPr>
            <a:r>
              <a:rPr lang="en-US" dirty="0" smtClean="0"/>
              <a:t>(iv)   Both S and P are easy to compute</a:t>
            </a:r>
          </a:p>
        </p:txBody>
      </p:sp>
    </p:spTree>
    <p:extLst>
      <p:ext uri="{BB962C8B-B14F-4D97-AF65-F5344CB8AC3E}">
        <p14:creationId xmlns:p14="http://schemas.microsoft.com/office/powerpoint/2010/main" val="3030205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62699"/>
            <a:ext cx="8229600" cy="766877"/>
          </a:xfrm>
          <a:solidFill>
            <a:schemeClr val="bg2"/>
          </a:solidFill>
          <a:ln/>
          <a:effectLst>
            <a:outerShdw dist="107763" dir="2700000" algn="ctr" rotWithShape="0">
              <a:srgbClr val="000000"/>
            </a:outerShdw>
          </a:effectLst>
        </p:spPr>
        <p:txBody>
          <a:bodyPr lIns="90488" tIns="44450" rIns="90488" bIns="44450">
            <a:spAutoFit/>
          </a:bodyPr>
          <a:lstStyle/>
          <a:p>
            <a:r>
              <a:rPr lang="en-US" dirty="0" smtClean="0"/>
              <a:t>Certification sites</a:t>
            </a:r>
          </a:p>
        </p:txBody>
      </p:sp>
      <p:sp>
        <p:nvSpPr>
          <p:cNvPr id="84995" name="Rectangle 3"/>
          <p:cNvSpPr>
            <a:spLocks noGrp="1" noChangeArrowheads="1"/>
          </p:cNvSpPr>
          <p:nvPr>
            <p:ph type="body" idx="1"/>
          </p:nvPr>
        </p:nvSpPr>
        <p:spPr/>
        <p:txBody>
          <a:bodyPr/>
          <a:lstStyle/>
          <a:p>
            <a:r>
              <a:rPr lang="en-US" dirty="0" smtClean="0"/>
              <a:t>Main job is to be trusted</a:t>
            </a:r>
            <a:r>
              <a:rPr lang="en-US" i="1" dirty="0" smtClean="0"/>
              <a:t> </a:t>
            </a:r>
            <a:r>
              <a:rPr lang="en-US" dirty="0" smtClean="0"/>
              <a:t>to </a:t>
            </a:r>
            <a:r>
              <a:rPr lang="en-US" i="1" dirty="0" smtClean="0"/>
              <a:t>link public keys to stakeholders.</a:t>
            </a:r>
          </a:p>
          <a:p>
            <a:r>
              <a:rPr lang="en-US" dirty="0" smtClean="0"/>
              <a:t>Everyone must trust that…</a:t>
            </a:r>
          </a:p>
          <a:p>
            <a:pPr lvl="1"/>
            <a:r>
              <a:rPr lang="en-US" b="1" i="1" dirty="0" smtClean="0"/>
              <a:t>the public key for the certification site is real</a:t>
            </a:r>
            <a:endParaRPr lang="en-US" dirty="0"/>
          </a:p>
          <a:p>
            <a:pPr lvl="1"/>
            <a:r>
              <a:rPr lang="en-US" b="1" i="1" dirty="0" smtClean="0"/>
              <a:t>the </a:t>
            </a:r>
            <a:r>
              <a:rPr lang="en-US" b="1" i="1" dirty="0" smtClean="0"/>
              <a:t>secret</a:t>
            </a:r>
            <a:r>
              <a:rPr lang="en-US" b="1" i="1" dirty="0" smtClean="0"/>
              <a:t> </a:t>
            </a:r>
            <a:r>
              <a:rPr lang="en-US" b="1" i="1" dirty="0" smtClean="0"/>
              <a:t>key for the site has not leaked</a:t>
            </a:r>
            <a:r>
              <a:rPr lang="en-US" dirty="0" smtClean="0"/>
              <a:t>.</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25603" name="Rectangle 2"/>
          <p:cNvSpPr>
            <a:spLocks noGrp="1" noChangeArrowheads="1"/>
          </p:cNvSpPr>
          <p:nvPr>
            <p:ph type="title" idx="4294967295"/>
          </p:nvPr>
        </p:nvSpPr>
        <p:spPr/>
        <p:txBody>
          <a:bodyPr/>
          <a:lstStyle/>
          <a:p>
            <a:pPr eaLnBrk="1" hangingPunct="1"/>
            <a:r>
              <a:rPr lang="en-US" sz="3600" dirty="0" smtClean="0">
                <a:solidFill>
                  <a:srgbClr val="FF0066"/>
                </a:solidFill>
              </a:rPr>
              <a:t>Publish bindings of stakeholders to public keys</a:t>
            </a:r>
            <a:endParaRPr lang="en-US" sz="3600" dirty="0" smtClean="0">
              <a:solidFill>
                <a:srgbClr val="FF0066"/>
              </a:solidFill>
            </a:endParaRPr>
          </a:p>
        </p:txBody>
      </p:sp>
      <p:sp>
        <p:nvSpPr>
          <p:cNvPr id="25604" name="Rectangle 3"/>
          <p:cNvSpPr>
            <a:spLocks noGrp="1" noChangeArrowheads="1"/>
          </p:cNvSpPr>
          <p:nvPr>
            <p:ph type="body" idx="4294967295"/>
          </p:nvPr>
        </p:nvSpPr>
        <p:spPr/>
        <p:txBody>
          <a:bodyPr/>
          <a:lstStyle/>
          <a:p>
            <a:r>
              <a:rPr lang="en-US" dirty="0" smtClean="0"/>
              <a:t>I am Oracle-55 and I say:</a:t>
            </a:r>
          </a:p>
          <a:p>
            <a:endParaRPr lang="en-US" dirty="0" smtClean="0"/>
          </a:p>
          <a:p>
            <a:pPr lvl="1"/>
            <a:r>
              <a:rPr lang="en-US" dirty="0" smtClean="0"/>
              <a:t>“</a:t>
            </a:r>
            <a:r>
              <a:rPr lang="en-US" dirty="0" err="1"/>
              <a:t>Alices’s</a:t>
            </a:r>
            <a:r>
              <a:rPr lang="en-US" dirty="0"/>
              <a:t> public key is AF1077BE”</a:t>
            </a:r>
          </a:p>
          <a:p>
            <a:pPr lvl="1"/>
            <a:r>
              <a:rPr lang="en-US" dirty="0"/>
              <a:t>“Bob’s public keys is 3456AAED</a:t>
            </a:r>
            <a:r>
              <a:rPr lang="en-US" dirty="0" smtClean="0"/>
              <a:t>”</a:t>
            </a:r>
          </a:p>
          <a:p>
            <a:pPr lvl="1"/>
            <a:endParaRPr lang="en-US" dirty="0"/>
          </a:p>
          <a:p>
            <a:r>
              <a:rPr lang="en-US" dirty="0" smtClean="0"/>
              <a:t>The encrypted (“signed”) version: &lt;////&gt;</a:t>
            </a:r>
          </a:p>
          <a:p>
            <a:r>
              <a:rPr lang="en-US" dirty="0" smtClean="0"/>
              <a:t>Use my public key to decrypt it!</a:t>
            </a:r>
            <a:endParaRPr lang="en-US" dirty="0" smtClean="0"/>
          </a:p>
        </p:txBody>
      </p:sp>
    </p:spTree>
    <p:extLst>
      <p:ext uri="{BB962C8B-B14F-4D97-AF65-F5344CB8AC3E}">
        <p14:creationId xmlns:p14="http://schemas.microsoft.com/office/powerpoint/2010/main" val="1495748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Using public-key encryption</a:t>
            </a:r>
          </a:p>
        </p:txBody>
      </p:sp>
      <p:sp>
        <p:nvSpPr>
          <p:cNvPr id="84995" name="Rectangle 3"/>
          <p:cNvSpPr>
            <a:spLocks noGrp="1" noChangeArrowheads="1"/>
          </p:cNvSpPr>
          <p:nvPr>
            <p:ph type="body" idx="1"/>
          </p:nvPr>
        </p:nvSpPr>
        <p:spPr/>
        <p:txBody>
          <a:bodyPr/>
          <a:lstStyle/>
          <a:p>
            <a:r>
              <a:rPr lang="en-US" sz="2800" dirty="0" smtClean="0"/>
              <a:t>Public keys are published in a “phone book” of public keys, available to all at the trusted certification site</a:t>
            </a:r>
          </a:p>
          <a:p>
            <a:r>
              <a:rPr lang="en-US" sz="2800" dirty="0" smtClean="0"/>
              <a:t>The matching private key is kept private, and secret by the stakeholder</a:t>
            </a:r>
          </a:p>
          <a:p>
            <a:r>
              <a:rPr lang="en-US" sz="2800" dirty="0" smtClean="0"/>
              <a:t>If </a:t>
            </a:r>
            <a:r>
              <a:rPr lang="en-US" sz="2800" i="1" dirty="0" smtClean="0"/>
              <a:t>Alice </a:t>
            </a:r>
            <a:r>
              <a:rPr lang="en-US" sz="2800" dirty="0" smtClean="0"/>
              <a:t>wants to </a:t>
            </a:r>
            <a:r>
              <a:rPr lang="en-US" sz="2800" b="1" i="1" dirty="0" smtClean="0"/>
              <a:t>send a secret message</a:t>
            </a:r>
            <a:r>
              <a:rPr lang="en-US" sz="2800" dirty="0" smtClean="0"/>
              <a:t> to </a:t>
            </a:r>
            <a:r>
              <a:rPr lang="en-US" sz="2800" i="1" dirty="0" smtClean="0"/>
              <a:t>Bob</a:t>
            </a:r>
            <a:r>
              <a:rPr lang="en-US" sz="2800" dirty="0" smtClean="0"/>
              <a:t> she encrypts it using his </a:t>
            </a:r>
            <a:r>
              <a:rPr lang="en-US" sz="2800" b="1" i="1" dirty="0" smtClean="0"/>
              <a:t>public key</a:t>
            </a:r>
            <a:r>
              <a:rPr lang="en-US" sz="2800" dirty="0" smtClean="0"/>
              <a:t>. </a:t>
            </a:r>
          </a:p>
          <a:p>
            <a:r>
              <a:rPr lang="en-US" sz="2800" dirty="0" smtClean="0"/>
              <a:t>The message cannot be read until after it is decrypted using the secret key that only </a:t>
            </a:r>
            <a:r>
              <a:rPr lang="en-US" sz="2800" i="1" dirty="0" smtClean="0"/>
              <a:t>Bob </a:t>
            </a:r>
            <a:r>
              <a:rPr lang="en-US" sz="2800" dirty="0" smtClean="0"/>
              <a:t>knows --- hence only </a:t>
            </a:r>
            <a:r>
              <a:rPr lang="en-US" sz="2800" i="1" dirty="0" smtClean="0"/>
              <a:t>Bob </a:t>
            </a:r>
            <a:r>
              <a:rPr lang="en-US" sz="2800" dirty="0" smtClean="0"/>
              <a:t>can read the message.</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Signing</a:t>
            </a:r>
          </a:p>
        </p:txBody>
      </p:sp>
      <p:sp>
        <p:nvSpPr>
          <p:cNvPr id="74755" name="Rectangle 3"/>
          <p:cNvSpPr>
            <a:spLocks noGrp="1" noChangeArrowheads="1"/>
          </p:cNvSpPr>
          <p:nvPr>
            <p:ph type="body" idx="1"/>
          </p:nvPr>
        </p:nvSpPr>
        <p:spPr/>
        <p:txBody>
          <a:bodyPr/>
          <a:lstStyle/>
          <a:p>
            <a:r>
              <a:rPr lang="en-US" sz="2800" dirty="0" smtClean="0"/>
              <a:t>If </a:t>
            </a:r>
            <a:r>
              <a:rPr lang="en-US" sz="2800" i="1" dirty="0" smtClean="0"/>
              <a:t>Alice </a:t>
            </a:r>
            <a:r>
              <a:rPr lang="en-US" sz="2800" dirty="0" smtClean="0"/>
              <a:t>wants a </a:t>
            </a:r>
            <a:r>
              <a:rPr lang="en-US" sz="2800" b="1" i="1" dirty="0" smtClean="0"/>
              <a:t>signed </a:t>
            </a:r>
            <a:r>
              <a:rPr lang="en-US" sz="2800" dirty="0" smtClean="0"/>
              <a:t>copy of a message from </a:t>
            </a:r>
            <a:r>
              <a:rPr lang="en-US" sz="2800" i="1" dirty="0" smtClean="0"/>
              <a:t>Bob </a:t>
            </a:r>
            <a:r>
              <a:rPr lang="en-US" sz="2800" dirty="0" smtClean="0"/>
              <a:t>she can request that he encrypt the message using his </a:t>
            </a:r>
            <a:r>
              <a:rPr lang="en-US" sz="2800" b="1" i="1" dirty="0" smtClean="0"/>
              <a:t>private key. </a:t>
            </a:r>
          </a:p>
          <a:p>
            <a:r>
              <a:rPr lang="en-US" sz="2800" dirty="0" smtClean="0"/>
              <a:t>Anyone can now read the message (including a court of law) using </a:t>
            </a:r>
            <a:r>
              <a:rPr lang="en-US" sz="2800" i="1" dirty="0" smtClean="0"/>
              <a:t>Bob</a:t>
            </a:r>
            <a:r>
              <a:rPr lang="en-US" sz="2800" dirty="0" smtClean="0"/>
              <a:t>’s public key. Assuming a valid publication of his public key, this identifies </a:t>
            </a:r>
            <a:r>
              <a:rPr lang="en-US" sz="2800" i="1" dirty="0" smtClean="0"/>
              <a:t>Bob</a:t>
            </a:r>
            <a:r>
              <a:rPr lang="en-US" sz="2800" dirty="0" smtClean="0"/>
              <a:t> as the author.</a:t>
            </a:r>
          </a:p>
          <a:p>
            <a:r>
              <a:rPr lang="en-US" sz="2800" dirty="0" smtClean="0"/>
              <a:t>Singing depends on having a trusted source for posting of the bindings of pubic keys to stakeholders.</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Third party registration</a:t>
            </a:r>
          </a:p>
        </p:txBody>
      </p:sp>
      <p:sp>
        <p:nvSpPr>
          <p:cNvPr id="76803" name="Rectangle 3"/>
          <p:cNvSpPr>
            <a:spLocks noGrp="1" noChangeArrowheads="1"/>
          </p:cNvSpPr>
          <p:nvPr>
            <p:ph type="body" idx="1"/>
          </p:nvPr>
        </p:nvSpPr>
        <p:spPr/>
        <p:txBody>
          <a:bodyPr/>
          <a:lstStyle/>
          <a:p>
            <a:r>
              <a:rPr lang="en-US" i="1" dirty="0" smtClean="0"/>
              <a:t>Bob’</a:t>
            </a:r>
            <a:r>
              <a:rPr lang="en-US" dirty="0" smtClean="0"/>
              <a:t>s signature is only as good as the site where his public key is posted.</a:t>
            </a:r>
          </a:p>
          <a:p>
            <a:r>
              <a:rPr lang="en-US" dirty="0" smtClean="0"/>
              <a:t>Third party vendors (the </a:t>
            </a:r>
            <a:r>
              <a:rPr lang="en-US" dirty="0" smtClean="0"/>
              <a:t>certification/oracle </a:t>
            </a:r>
            <a:r>
              <a:rPr lang="en-US" dirty="0" smtClean="0"/>
              <a:t>sites) exist to guarantee the authenticity of public keys (to certify them), and to give out public and private key pairs.</a:t>
            </a:r>
            <a:endParaRPr lang="en-US" i="1"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Certification</a:t>
            </a:r>
          </a:p>
        </p:txBody>
      </p:sp>
      <p:sp>
        <p:nvSpPr>
          <p:cNvPr id="78851" name="Rectangle 3"/>
          <p:cNvSpPr>
            <a:spLocks noGrp="1" noChangeArrowheads="1"/>
          </p:cNvSpPr>
          <p:nvPr>
            <p:ph type="body" idx="1"/>
          </p:nvPr>
        </p:nvSpPr>
        <p:spPr>
          <a:xfrm>
            <a:off x="685800" y="1524000"/>
            <a:ext cx="7772400" cy="4114800"/>
          </a:xfrm>
        </p:spPr>
        <p:txBody>
          <a:bodyPr/>
          <a:lstStyle/>
          <a:p>
            <a:r>
              <a:rPr lang="en-US" dirty="0" smtClean="0"/>
              <a:t>Once </a:t>
            </a:r>
            <a:r>
              <a:rPr lang="en-US" dirty="0" smtClean="0"/>
              <a:t>a certification authority (oracle) </a:t>
            </a:r>
            <a:r>
              <a:rPr lang="en-US" dirty="0" smtClean="0"/>
              <a:t>is established this can be used to certify other sets of public/private </a:t>
            </a:r>
            <a:r>
              <a:rPr lang="en-US" dirty="0" smtClean="0"/>
              <a:t>keys</a:t>
            </a:r>
            <a:r>
              <a:rPr lang="en-US" dirty="0"/>
              <a:t> </a:t>
            </a:r>
            <a:r>
              <a:rPr lang="en-US" dirty="0" smtClean="0"/>
              <a:t>in various ways:</a:t>
            </a:r>
          </a:p>
          <a:p>
            <a:endParaRPr lang="en-US" sz="2400" dirty="0" smtClean="0"/>
          </a:p>
        </p:txBody>
      </p:sp>
    </p:spTree>
    <p:extLst>
      <p:ext uri="{BB962C8B-B14F-4D97-AF65-F5344CB8AC3E}">
        <p14:creationId xmlns:p14="http://schemas.microsoft.com/office/powerpoint/2010/main" val="118424337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Certification</a:t>
            </a:r>
          </a:p>
        </p:txBody>
      </p:sp>
      <p:sp>
        <p:nvSpPr>
          <p:cNvPr id="78851" name="Rectangle 3"/>
          <p:cNvSpPr>
            <a:spLocks noGrp="1" noChangeArrowheads="1"/>
          </p:cNvSpPr>
          <p:nvPr>
            <p:ph type="body" idx="1"/>
          </p:nvPr>
        </p:nvSpPr>
        <p:spPr>
          <a:xfrm>
            <a:off x="685800" y="1524000"/>
            <a:ext cx="7772400" cy="4114800"/>
          </a:xfrm>
        </p:spPr>
        <p:txBody>
          <a:bodyPr/>
          <a:lstStyle/>
          <a:p>
            <a:r>
              <a:rPr lang="en-US" sz="3600" dirty="0" smtClean="0"/>
              <a:t>Stakeholders:</a:t>
            </a:r>
            <a:endParaRPr lang="en-US" sz="3600" dirty="0" smtClean="0"/>
          </a:p>
          <a:p>
            <a:pPr lvl="1"/>
            <a:r>
              <a:rPr lang="en-US" dirty="0" smtClean="0"/>
              <a:t>Stakeholders can be bound to public keys. It is up to the stakeholder to keep the secret key from leaking.</a:t>
            </a:r>
          </a:p>
          <a:p>
            <a:pPr lvl="1"/>
            <a:r>
              <a:rPr lang="en-US" dirty="0"/>
              <a:t> </a:t>
            </a:r>
            <a:r>
              <a:rPr lang="en-US" dirty="0" smtClean="0"/>
              <a:t>When some stakeholder’s public key has been certified, you can send them secret messages.</a:t>
            </a:r>
          </a:p>
          <a:p>
            <a:pPr lvl="1"/>
            <a:endParaRPr lang="en-US" sz="3200" dirty="0" smtClean="0"/>
          </a:p>
          <a:p>
            <a:endParaRPr lang="en-US" sz="2400" dirty="0" smtClean="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Certification</a:t>
            </a:r>
          </a:p>
        </p:txBody>
      </p:sp>
      <p:sp>
        <p:nvSpPr>
          <p:cNvPr id="78851" name="Rectangle 3"/>
          <p:cNvSpPr>
            <a:spLocks noGrp="1" noChangeArrowheads="1"/>
          </p:cNvSpPr>
          <p:nvPr>
            <p:ph type="body" idx="1"/>
          </p:nvPr>
        </p:nvSpPr>
        <p:spPr>
          <a:xfrm>
            <a:off x="685800" y="1524000"/>
            <a:ext cx="7772400" cy="4114800"/>
          </a:xfrm>
        </p:spPr>
        <p:txBody>
          <a:bodyPr/>
          <a:lstStyle/>
          <a:p>
            <a:r>
              <a:rPr lang="en-US" sz="3600" dirty="0" smtClean="0"/>
              <a:t>First-level Oracles:</a:t>
            </a:r>
            <a:endParaRPr lang="en-US" sz="3600" dirty="0" smtClean="0"/>
          </a:p>
          <a:p>
            <a:pPr lvl="1"/>
            <a:r>
              <a:rPr lang="en-US" sz="3200" dirty="0" smtClean="0"/>
              <a:t> </a:t>
            </a:r>
            <a:r>
              <a:rPr lang="en-US" dirty="0" smtClean="0"/>
              <a:t>If an oracle gets busy, it can authorize other sites to authorize stakeholders.</a:t>
            </a:r>
          </a:p>
          <a:p>
            <a:endParaRPr lang="en-US" sz="2400" dirty="0" smtClean="0"/>
          </a:p>
        </p:txBody>
      </p:sp>
    </p:spTree>
    <p:extLst>
      <p:ext uri="{BB962C8B-B14F-4D97-AF65-F5344CB8AC3E}">
        <p14:creationId xmlns:p14="http://schemas.microsoft.com/office/powerpoint/2010/main" val="148234390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Certification</a:t>
            </a:r>
          </a:p>
        </p:txBody>
      </p:sp>
      <p:sp>
        <p:nvSpPr>
          <p:cNvPr id="78851" name="Rectangle 3"/>
          <p:cNvSpPr>
            <a:spLocks noGrp="1" noChangeArrowheads="1"/>
          </p:cNvSpPr>
          <p:nvPr>
            <p:ph type="body" idx="1"/>
          </p:nvPr>
        </p:nvSpPr>
        <p:spPr>
          <a:xfrm>
            <a:off x="685800" y="1524000"/>
            <a:ext cx="7772400" cy="4114800"/>
          </a:xfrm>
        </p:spPr>
        <p:txBody>
          <a:bodyPr/>
          <a:lstStyle/>
          <a:p>
            <a:r>
              <a:rPr lang="en-US" sz="3600" dirty="0" smtClean="0"/>
              <a:t>Full Oracles:</a:t>
            </a:r>
            <a:endParaRPr lang="en-US" sz="3600" dirty="0" smtClean="0"/>
          </a:p>
          <a:p>
            <a:pPr lvl="1"/>
            <a:r>
              <a:rPr lang="en-US" sz="3200" dirty="0" smtClean="0"/>
              <a:t> </a:t>
            </a:r>
            <a:r>
              <a:rPr lang="en-US" dirty="0" smtClean="0"/>
              <a:t>If an oracle gets busy, it can authorize other sites to authorize other oracles.</a:t>
            </a:r>
          </a:p>
          <a:p>
            <a:endParaRPr lang="en-US" sz="2400" dirty="0" smtClean="0"/>
          </a:p>
        </p:txBody>
      </p:sp>
    </p:spTree>
    <p:extLst>
      <p:ext uri="{BB962C8B-B14F-4D97-AF65-F5344CB8AC3E}">
        <p14:creationId xmlns:p14="http://schemas.microsoft.com/office/powerpoint/2010/main" val="411046224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z="3200" smtClean="0"/>
              <a:t>Figure 7.1</a:t>
            </a:r>
            <a:br>
              <a:rPr lang="en-GB" sz="3200" smtClean="0"/>
            </a:br>
            <a:r>
              <a:rPr lang="en-GB" sz="3200" smtClean="0"/>
              <a:t>Familiar names for the protagonists in security protocols</a:t>
            </a:r>
          </a:p>
        </p:txBody>
      </p:sp>
      <p:grpSp>
        <p:nvGrpSpPr>
          <p:cNvPr id="5123" name="Group 3"/>
          <p:cNvGrpSpPr>
            <a:grpSpLocks/>
          </p:cNvGrpSpPr>
          <p:nvPr/>
        </p:nvGrpSpPr>
        <p:grpSpPr bwMode="auto">
          <a:xfrm>
            <a:off x="1979613" y="2270125"/>
            <a:ext cx="5334000" cy="2584450"/>
            <a:chOff x="655" y="1430"/>
            <a:chExt cx="3640" cy="1628"/>
          </a:xfrm>
        </p:grpSpPr>
        <p:sp>
          <p:nvSpPr>
            <p:cNvPr id="5124" name="Rectangle 4"/>
            <p:cNvSpPr>
              <a:spLocks noChangeArrowheads="1"/>
            </p:cNvSpPr>
            <p:nvPr/>
          </p:nvSpPr>
          <p:spPr bwMode="auto">
            <a:xfrm>
              <a:off x="676" y="1521"/>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a:t>
              </a:r>
              <a:endParaRPr lang="en-GB" sz="2400">
                <a:latin typeface="Times" charset="0"/>
              </a:endParaRPr>
            </a:p>
          </p:txBody>
        </p:sp>
        <p:sp>
          <p:nvSpPr>
            <p:cNvPr id="5125" name="Rectangle 5"/>
            <p:cNvSpPr>
              <a:spLocks noChangeArrowheads="1"/>
            </p:cNvSpPr>
            <p:nvPr/>
          </p:nvSpPr>
          <p:spPr bwMode="auto">
            <a:xfrm>
              <a:off x="1357" y="1521"/>
              <a:ext cx="9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First participant</a:t>
              </a:r>
              <a:endParaRPr lang="en-GB" sz="2400">
                <a:latin typeface="Times" charset="0"/>
              </a:endParaRPr>
            </a:p>
          </p:txBody>
        </p:sp>
        <p:sp>
          <p:nvSpPr>
            <p:cNvPr id="5126" name="Line 6"/>
            <p:cNvSpPr>
              <a:spLocks noChangeShapeType="1"/>
            </p:cNvSpPr>
            <p:nvPr/>
          </p:nvSpPr>
          <p:spPr bwMode="auto">
            <a:xfrm>
              <a:off x="655" y="1430"/>
              <a:ext cx="66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Line 7"/>
            <p:cNvSpPr>
              <a:spLocks noChangeShapeType="1"/>
            </p:cNvSpPr>
            <p:nvPr/>
          </p:nvSpPr>
          <p:spPr bwMode="auto">
            <a:xfrm>
              <a:off x="1336" y="143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Rectangle 8"/>
            <p:cNvSpPr>
              <a:spLocks noChangeArrowheads="1"/>
            </p:cNvSpPr>
            <p:nvPr/>
          </p:nvSpPr>
          <p:spPr bwMode="auto">
            <a:xfrm>
              <a:off x="1336" y="1444"/>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 name="Rectangle 9"/>
            <p:cNvSpPr>
              <a:spLocks noChangeArrowheads="1"/>
            </p:cNvSpPr>
            <p:nvPr/>
          </p:nvSpPr>
          <p:spPr bwMode="auto">
            <a:xfrm>
              <a:off x="676" y="1748"/>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Bob</a:t>
              </a:r>
              <a:endParaRPr lang="en-GB" sz="2400">
                <a:latin typeface="Times" charset="0"/>
              </a:endParaRPr>
            </a:p>
          </p:txBody>
        </p:sp>
        <p:sp>
          <p:nvSpPr>
            <p:cNvPr id="5130" name="Rectangle 10"/>
            <p:cNvSpPr>
              <a:spLocks noChangeArrowheads="1"/>
            </p:cNvSpPr>
            <p:nvPr/>
          </p:nvSpPr>
          <p:spPr bwMode="auto">
            <a:xfrm>
              <a:off x="1357" y="1748"/>
              <a:ext cx="10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Second participant</a:t>
              </a:r>
              <a:endParaRPr lang="en-GB" sz="2400">
                <a:latin typeface="Times" charset="0"/>
              </a:endParaRPr>
            </a:p>
          </p:txBody>
        </p:sp>
        <p:sp>
          <p:nvSpPr>
            <p:cNvPr id="5131" name="Rectangle 11"/>
            <p:cNvSpPr>
              <a:spLocks noChangeArrowheads="1"/>
            </p:cNvSpPr>
            <p:nvPr/>
          </p:nvSpPr>
          <p:spPr bwMode="auto">
            <a:xfrm>
              <a:off x="1336" y="1671"/>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 name="Rectangle 12"/>
            <p:cNvSpPr>
              <a:spLocks noChangeArrowheads="1"/>
            </p:cNvSpPr>
            <p:nvPr/>
          </p:nvSpPr>
          <p:spPr bwMode="auto">
            <a:xfrm>
              <a:off x="676" y="197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Carol</a:t>
              </a:r>
              <a:endParaRPr lang="en-GB" sz="2400">
                <a:latin typeface="Times" charset="0"/>
              </a:endParaRPr>
            </a:p>
          </p:txBody>
        </p:sp>
        <p:sp>
          <p:nvSpPr>
            <p:cNvPr id="5133" name="Rectangle 13"/>
            <p:cNvSpPr>
              <a:spLocks noChangeArrowheads="1"/>
            </p:cNvSpPr>
            <p:nvPr/>
          </p:nvSpPr>
          <p:spPr bwMode="auto">
            <a:xfrm>
              <a:off x="1357" y="1975"/>
              <a:ext cx="25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Participant in three- and four-party protocols</a:t>
              </a:r>
              <a:endParaRPr lang="en-GB" sz="2400">
                <a:latin typeface="Times" charset="0"/>
              </a:endParaRPr>
            </a:p>
          </p:txBody>
        </p:sp>
        <p:sp>
          <p:nvSpPr>
            <p:cNvPr id="5134" name="Rectangle 14"/>
            <p:cNvSpPr>
              <a:spLocks noChangeArrowheads="1"/>
            </p:cNvSpPr>
            <p:nvPr/>
          </p:nvSpPr>
          <p:spPr bwMode="auto">
            <a:xfrm>
              <a:off x="1336" y="1898"/>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5" name="Rectangle 15"/>
            <p:cNvSpPr>
              <a:spLocks noChangeArrowheads="1"/>
            </p:cNvSpPr>
            <p:nvPr/>
          </p:nvSpPr>
          <p:spPr bwMode="auto">
            <a:xfrm>
              <a:off x="676" y="2202"/>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Dave</a:t>
              </a:r>
              <a:endParaRPr lang="en-GB" sz="2400">
                <a:latin typeface="Times" charset="0"/>
              </a:endParaRPr>
            </a:p>
          </p:txBody>
        </p:sp>
        <p:sp>
          <p:nvSpPr>
            <p:cNvPr id="5136" name="Rectangle 16"/>
            <p:cNvSpPr>
              <a:spLocks noChangeArrowheads="1"/>
            </p:cNvSpPr>
            <p:nvPr/>
          </p:nvSpPr>
          <p:spPr bwMode="auto">
            <a:xfrm>
              <a:off x="1357" y="2202"/>
              <a:ext cx="19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Participant in four-party protocols</a:t>
              </a:r>
              <a:endParaRPr lang="en-GB" sz="2400">
                <a:latin typeface="Times" charset="0"/>
              </a:endParaRPr>
            </a:p>
          </p:txBody>
        </p:sp>
        <p:sp>
          <p:nvSpPr>
            <p:cNvPr id="5137" name="Rectangle 17"/>
            <p:cNvSpPr>
              <a:spLocks noChangeArrowheads="1"/>
            </p:cNvSpPr>
            <p:nvPr/>
          </p:nvSpPr>
          <p:spPr bwMode="auto">
            <a:xfrm>
              <a:off x="1336" y="2125"/>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8" name="Rectangle 18"/>
            <p:cNvSpPr>
              <a:spLocks noChangeArrowheads="1"/>
            </p:cNvSpPr>
            <p:nvPr/>
          </p:nvSpPr>
          <p:spPr bwMode="auto">
            <a:xfrm>
              <a:off x="676" y="2429"/>
              <a:ext cx="2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Eve</a:t>
              </a:r>
              <a:endParaRPr lang="en-GB" sz="2400">
                <a:latin typeface="Times" charset="0"/>
              </a:endParaRPr>
            </a:p>
          </p:txBody>
        </p:sp>
        <p:sp>
          <p:nvSpPr>
            <p:cNvPr id="5139" name="Rectangle 19"/>
            <p:cNvSpPr>
              <a:spLocks noChangeArrowheads="1"/>
            </p:cNvSpPr>
            <p:nvPr/>
          </p:nvSpPr>
          <p:spPr bwMode="auto">
            <a:xfrm>
              <a:off x="1357" y="2429"/>
              <a:ext cx="7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Eavesdropper</a:t>
              </a:r>
              <a:endParaRPr lang="en-GB" sz="2400">
                <a:latin typeface="Times" charset="0"/>
              </a:endParaRPr>
            </a:p>
          </p:txBody>
        </p:sp>
        <p:sp>
          <p:nvSpPr>
            <p:cNvPr id="5140" name="Rectangle 20"/>
            <p:cNvSpPr>
              <a:spLocks noChangeArrowheads="1"/>
            </p:cNvSpPr>
            <p:nvPr/>
          </p:nvSpPr>
          <p:spPr bwMode="auto">
            <a:xfrm>
              <a:off x="1336" y="2352"/>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1" name="Rectangle 21"/>
            <p:cNvSpPr>
              <a:spLocks noChangeArrowheads="1"/>
            </p:cNvSpPr>
            <p:nvPr/>
          </p:nvSpPr>
          <p:spPr bwMode="auto">
            <a:xfrm>
              <a:off x="676" y="2656"/>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Mallory</a:t>
              </a:r>
              <a:endParaRPr lang="en-GB" sz="2400">
                <a:latin typeface="Times" charset="0"/>
              </a:endParaRPr>
            </a:p>
          </p:txBody>
        </p:sp>
        <p:sp>
          <p:nvSpPr>
            <p:cNvPr id="5142" name="Rectangle 22"/>
            <p:cNvSpPr>
              <a:spLocks noChangeArrowheads="1"/>
            </p:cNvSpPr>
            <p:nvPr/>
          </p:nvSpPr>
          <p:spPr bwMode="auto">
            <a:xfrm>
              <a:off x="1357" y="2656"/>
              <a:ext cx="10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Malicious attacker</a:t>
              </a:r>
              <a:endParaRPr lang="en-GB" sz="2400">
                <a:latin typeface="Times" charset="0"/>
              </a:endParaRPr>
            </a:p>
          </p:txBody>
        </p:sp>
        <p:sp>
          <p:nvSpPr>
            <p:cNvPr id="5143" name="Rectangle 23"/>
            <p:cNvSpPr>
              <a:spLocks noChangeArrowheads="1"/>
            </p:cNvSpPr>
            <p:nvPr/>
          </p:nvSpPr>
          <p:spPr bwMode="auto">
            <a:xfrm>
              <a:off x="1336" y="2579"/>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 name="Rectangle 24"/>
            <p:cNvSpPr>
              <a:spLocks noChangeArrowheads="1"/>
            </p:cNvSpPr>
            <p:nvPr/>
          </p:nvSpPr>
          <p:spPr bwMode="auto">
            <a:xfrm>
              <a:off x="676" y="2883"/>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Sara</a:t>
              </a:r>
              <a:endParaRPr lang="en-GB" sz="2400">
                <a:latin typeface="Times" charset="0"/>
              </a:endParaRPr>
            </a:p>
          </p:txBody>
        </p:sp>
        <p:sp>
          <p:nvSpPr>
            <p:cNvPr id="5145" name="Rectangle 25"/>
            <p:cNvSpPr>
              <a:spLocks noChangeArrowheads="1"/>
            </p:cNvSpPr>
            <p:nvPr/>
          </p:nvSpPr>
          <p:spPr bwMode="auto">
            <a:xfrm>
              <a:off x="1357" y="2883"/>
              <a:ext cx="4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 server</a:t>
              </a:r>
              <a:endParaRPr lang="en-GB" sz="2400">
                <a:latin typeface="Times" charset="0"/>
              </a:endParaRPr>
            </a:p>
          </p:txBody>
        </p:sp>
        <p:sp>
          <p:nvSpPr>
            <p:cNvPr id="5146" name="Line 26"/>
            <p:cNvSpPr>
              <a:spLocks noChangeShapeType="1"/>
            </p:cNvSpPr>
            <p:nvPr/>
          </p:nvSpPr>
          <p:spPr bwMode="auto">
            <a:xfrm>
              <a:off x="655" y="3057"/>
              <a:ext cx="66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Rectangle 27"/>
            <p:cNvSpPr>
              <a:spLocks noChangeArrowheads="1"/>
            </p:cNvSpPr>
            <p:nvPr/>
          </p:nvSpPr>
          <p:spPr bwMode="auto">
            <a:xfrm>
              <a:off x="1336" y="2806"/>
              <a:ext cx="15"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8" name="Line 28"/>
            <p:cNvSpPr>
              <a:spLocks noChangeShapeType="1"/>
            </p:cNvSpPr>
            <p:nvPr/>
          </p:nvSpPr>
          <p:spPr bwMode="auto">
            <a:xfrm>
              <a:off x="1336" y="3057"/>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49" name="Group 29"/>
            <p:cNvGrpSpPr>
              <a:grpSpLocks/>
            </p:cNvGrpSpPr>
            <p:nvPr/>
          </p:nvGrpSpPr>
          <p:grpSpPr bwMode="auto">
            <a:xfrm>
              <a:off x="1351" y="1430"/>
              <a:ext cx="2944" cy="1628"/>
              <a:chOff x="1351" y="1430"/>
              <a:chExt cx="4228" cy="1628"/>
            </a:xfrm>
          </p:grpSpPr>
          <p:sp>
            <p:nvSpPr>
              <p:cNvPr id="5150" name="Line 30"/>
              <p:cNvSpPr>
                <a:spLocks noChangeShapeType="1"/>
              </p:cNvSpPr>
              <p:nvPr/>
            </p:nvSpPr>
            <p:spPr bwMode="auto">
              <a:xfrm>
                <a:off x="1351" y="1430"/>
                <a:ext cx="42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Line 31"/>
              <p:cNvSpPr>
                <a:spLocks noChangeShapeType="1"/>
              </p:cNvSpPr>
              <p:nvPr/>
            </p:nvSpPr>
            <p:spPr bwMode="auto">
              <a:xfrm>
                <a:off x="1351" y="3057"/>
                <a:ext cx="42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344408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Certification</a:t>
            </a:r>
          </a:p>
        </p:txBody>
      </p:sp>
      <p:sp>
        <p:nvSpPr>
          <p:cNvPr id="78851" name="Rectangle 3"/>
          <p:cNvSpPr>
            <a:spLocks noGrp="1" noChangeArrowheads="1"/>
          </p:cNvSpPr>
          <p:nvPr>
            <p:ph type="body" idx="1"/>
          </p:nvPr>
        </p:nvSpPr>
        <p:spPr>
          <a:xfrm>
            <a:off x="685800" y="1524000"/>
            <a:ext cx="7772400" cy="4114800"/>
          </a:xfrm>
        </p:spPr>
        <p:txBody>
          <a:bodyPr/>
          <a:lstStyle/>
          <a:p>
            <a:r>
              <a:rPr lang="en-US" sz="3600" dirty="0" smtClean="0"/>
              <a:t>Ad hoc:</a:t>
            </a:r>
            <a:endParaRPr lang="en-US" sz="3600" dirty="0" smtClean="0"/>
          </a:p>
          <a:p>
            <a:r>
              <a:rPr lang="en-US" sz="3200" dirty="0" smtClean="0"/>
              <a:t> </a:t>
            </a:r>
            <a:r>
              <a:rPr lang="en-US" sz="2400" dirty="0"/>
              <a:t>A</a:t>
            </a:r>
            <a:r>
              <a:rPr lang="en-US" sz="2400" dirty="0" smtClean="0"/>
              <a:t>uthority </a:t>
            </a:r>
            <a:r>
              <a:rPr lang="en-US" sz="2400" i="1" dirty="0"/>
              <a:t>C </a:t>
            </a:r>
            <a:r>
              <a:rPr lang="en-US" sz="2400" dirty="0"/>
              <a:t>can </a:t>
            </a:r>
            <a:r>
              <a:rPr lang="en-US" sz="2400" i="1" dirty="0"/>
              <a:t>sign </a:t>
            </a:r>
            <a:r>
              <a:rPr lang="en-US" sz="2400" dirty="0"/>
              <a:t>(with their private key) a document containing the public keys of party </a:t>
            </a:r>
            <a:r>
              <a:rPr lang="en-US" sz="2400" i="1" dirty="0"/>
              <a:t>A </a:t>
            </a:r>
            <a:r>
              <a:rPr lang="en-US" sz="2400" dirty="0"/>
              <a:t>and party </a:t>
            </a:r>
            <a:r>
              <a:rPr lang="en-US" sz="2400" i="1" dirty="0"/>
              <a:t>B </a:t>
            </a:r>
            <a:r>
              <a:rPr lang="en-US" sz="2400" dirty="0"/>
              <a:t>and identifying them as belonging to the respective parties. This document can only be decrypted using </a:t>
            </a:r>
            <a:r>
              <a:rPr lang="en-US" sz="2400" i="1" dirty="0"/>
              <a:t> C</a:t>
            </a:r>
            <a:r>
              <a:rPr lang="en-US" sz="2400" dirty="0"/>
              <a:t>’s posted, trusted, public key, verifying it as authentic.</a:t>
            </a:r>
          </a:p>
          <a:p>
            <a:r>
              <a:rPr lang="en-US" sz="2400" dirty="0"/>
              <a:t>In this way, both </a:t>
            </a:r>
            <a:r>
              <a:rPr lang="en-US" sz="2400" i="1" dirty="0"/>
              <a:t>A </a:t>
            </a:r>
            <a:r>
              <a:rPr lang="en-US" sz="2400" dirty="0"/>
              <a:t>and </a:t>
            </a:r>
            <a:r>
              <a:rPr lang="en-US" sz="2400" i="1" dirty="0"/>
              <a:t>B </a:t>
            </a:r>
            <a:r>
              <a:rPr lang="en-US" sz="2400" dirty="0"/>
              <a:t> are also known to have attributable public </a:t>
            </a:r>
            <a:r>
              <a:rPr lang="en-US" sz="2400" dirty="0" smtClean="0"/>
              <a:t>keys for some particular transaction.</a:t>
            </a:r>
            <a:endParaRPr lang="en-US" sz="2400" dirty="0"/>
          </a:p>
          <a:p>
            <a:pPr lvl="1"/>
            <a:endParaRPr lang="en-US" sz="2400" dirty="0" smtClean="0"/>
          </a:p>
        </p:txBody>
      </p:sp>
    </p:spTree>
    <p:extLst>
      <p:ext uri="{BB962C8B-B14F-4D97-AF65-F5344CB8AC3E}">
        <p14:creationId xmlns:p14="http://schemas.microsoft.com/office/powerpoint/2010/main" val="407402849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5574"/>
            <a:ext cx="6838950" cy="766877"/>
          </a:xfrm>
          <a:solidFill>
            <a:schemeClr val="bg2"/>
          </a:solidFill>
          <a:ln/>
          <a:effectLst>
            <a:outerShdw dist="107763" dir="2700000" algn="ctr" rotWithShape="0">
              <a:srgbClr val="000000"/>
            </a:outerShdw>
          </a:effectLst>
        </p:spPr>
        <p:txBody>
          <a:bodyPr lIns="90488" tIns="44450" rIns="90488" bIns="44450">
            <a:spAutoFit/>
          </a:bodyPr>
          <a:lstStyle/>
          <a:p>
            <a:r>
              <a:rPr lang="en-US" dirty="0" smtClean="0"/>
              <a:t>Signing weakness</a:t>
            </a:r>
            <a:endParaRPr lang="en-US" dirty="0" smtClean="0"/>
          </a:p>
        </p:txBody>
      </p:sp>
      <p:sp>
        <p:nvSpPr>
          <p:cNvPr id="78851" name="Rectangle 3"/>
          <p:cNvSpPr>
            <a:spLocks noGrp="1" noChangeArrowheads="1"/>
          </p:cNvSpPr>
          <p:nvPr>
            <p:ph type="body" idx="1"/>
          </p:nvPr>
        </p:nvSpPr>
        <p:spPr>
          <a:xfrm>
            <a:off x="685800" y="1524000"/>
            <a:ext cx="7772400" cy="4114800"/>
          </a:xfrm>
        </p:spPr>
        <p:txBody>
          <a:bodyPr/>
          <a:lstStyle/>
          <a:p>
            <a:r>
              <a:rPr lang="en-US" dirty="0" smtClean="0"/>
              <a:t>Once an author </a:t>
            </a:r>
            <a:r>
              <a:rPr lang="en-US" i="1" dirty="0" smtClean="0"/>
              <a:t>signs</a:t>
            </a:r>
            <a:r>
              <a:rPr lang="en-US" dirty="0" smtClean="0"/>
              <a:t> a document, this authenticates them as the author, and the cannot refute it…</a:t>
            </a:r>
          </a:p>
          <a:p>
            <a:r>
              <a:rPr lang="en-US" dirty="0" smtClean="0"/>
              <a:t>…unless they claim they exposed their secret key.</a:t>
            </a:r>
            <a:endParaRPr lang="en-US" dirty="0" smtClean="0"/>
          </a:p>
        </p:txBody>
      </p:sp>
    </p:spTree>
    <p:extLst>
      <p:ext uri="{BB962C8B-B14F-4D97-AF65-F5344CB8AC3E}">
        <p14:creationId xmlns:p14="http://schemas.microsoft.com/office/powerpoint/2010/main" val="29382358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5574"/>
            <a:ext cx="6838950" cy="766877"/>
          </a:xfrm>
          <a:solidFill>
            <a:schemeClr val="bg2"/>
          </a:solidFill>
          <a:ln/>
          <a:effectLst>
            <a:outerShdw dist="107763" dir="2700000" algn="ctr" rotWithShape="0">
              <a:srgbClr val="000000"/>
            </a:outerShdw>
          </a:effectLst>
        </p:spPr>
        <p:txBody>
          <a:bodyPr lIns="90488" tIns="44450" rIns="90488" bIns="44450">
            <a:spAutoFit/>
          </a:bodyPr>
          <a:lstStyle/>
          <a:p>
            <a:r>
              <a:rPr lang="en-US" dirty="0" smtClean="0"/>
              <a:t>Signing weakness</a:t>
            </a:r>
            <a:endParaRPr lang="en-US" dirty="0" smtClean="0"/>
          </a:p>
        </p:txBody>
      </p:sp>
      <p:sp>
        <p:nvSpPr>
          <p:cNvPr id="78851" name="Rectangle 3"/>
          <p:cNvSpPr>
            <a:spLocks noGrp="1" noChangeArrowheads="1"/>
          </p:cNvSpPr>
          <p:nvPr>
            <p:ph type="body" idx="1"/>
          </p:nvPr>
        </p:nvSpPr>
        <p:spPr>
          <a:xfrm>
            <a:off x="685800" y="1524000"/>
            <a:ext cx="7772400" cy="4114800"/>
          </a:xfrm>
        </p:spPr>
        <p:txBody>
          <a:bodyPr/>
          <a:lstStyle/>
          <a:p>
            <a:r>
              <a:rPr lang="en-US" dirty="0" smtClean="0"/>
              <a:t>So: for contracts that rely on signing, include the wording that if any party exposes their secret key – no problem, they are just required to pay ten million dollars to the other party (or whatever the maximum deal is worth </a:t>
            </a:r>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292102160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609600"/>
            <a:ext cx="683895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Certification</a:t>
            </a:r>
          </a:p>
        </p:txBody>
      </p:sp>
      <p:sp>
        <p:nvSpPr>
          <p:cNvPr id="78851" name="Rectangle 3"/>
          <p:cNvSpPr>
            <a:spLocks noGrp="1" noChangeArrowheads="1"/>
          </p:cNvSpPr>
          <p:nvPr>
            <p:ph type="body" idx="1"/>
          </p:nvPr>
        </p:nvSpPr>
        <p:spPr>
          <a:xfrm>
            <a:off x="685800" y="1524000"/>
            <a:ext cx="7772400" cy="4114800"/>
          </a:xfrm>
        </p:spPr>
        <p:txBody>
          <a:bodyPr/>
          <a:lstStyle/>
          <a:p>
            <a:r>
              <a:rPr lang="en-US" sz="2400" dirty="0" smtClean="0"/>
              <a:t>Once an authority is established this can be used to certify other sets of public/private keys</a:t>
            </a:r>
            <a:r>
              <a:rPr lang="en-US" sz="2400" dirty="0" smtClean="0"/>
              <a:t>.</a:t>
            </a:r>
          </a:p>
          <a:p>
            <a:r>
              <a:rPr lang="en-US" sz="2400" dirty="0" smtClean="0"/>
              <a:t>This can happen in two ways.</a:t>
            </a:r>
            <a:endParaRPr lang="en-US" sz="2400" dirty="0" smtClean="0"/>
          </a:p>
          <a:p>
            <a:r>
              <a:rPr lang="en-US" sz="2400" dirty="0" smtClean="0"/>
              <a:t>For example, authority </a:t>
            </a:r>
            <a:r>
              <a:rPr lang="en-US" sz="2400" i="1" dirty="0" smtClean="0"/>
              <a:t>C </a:t>
            </a:r>
            <a:r>
              <a:rPr lang="en-US" sz="2400" dirty="0" smtClean="0"/>
              <a:t>can </a:t>
            </a:r>
            <a:r>
              <a:rPr lang="en-US" sz="2400" i="1" dirty="0" smtClean="0"/>
              <a:t>sign </a:t>
            </a:r>
            <a:r>
              <a:rPr lang="en-US" sz="2400" dirty="0" smtClean="0"/>
              <a:t>(with their private key) a document containing the public keys of party </a:t>
            </a:r>
            <a:r>
              <a:rPr lang="en-US" sz="2400" i="1" dirty="0" smtClean="0"/>
              <a:t>A </a:t>
            </a:r>
            <a:r>
              <a:rPr lang="en-US" sz="2400" dirty="0" smtClean="0"/>
              <a:t>and party </a:t>
            </a:r>
            <a:r>
              <a:rPr lang="en-US" sz="2400" i="1" dirty="0" smtClean="0"/>
              <a:t>B </a:t>
            </a:r>
            <a:r>
              <a:rPr lang="en-US" sz="2400" dirty="0" smtClean="0"/>
              <a:t>and identifying them as belonging to the respective parties. This document can only be decrypted using </a:t>
            </a:r>
            <a:r>
              <a:rPr lang="en-US" sz="2400" i="1" dirty="0" smtClean="0"/>
              <a:t> C</a:t>
            </a:r>
            <a:r>
              <a:rPr lang="en-US" sz="2400" dirty="0" smtClean="0"/>
              <a:t>’s posted, trusted, public key, verifying it as authentic.</a:t>
            </a:r>
          </a:p>
          <a:p>
            <a:r>
              <a:rPr lang="en-US" sz="2400" dirty="0" smtClean="0"/>
              <a:t>In this way, both </a:t>
            </a:r>
            <a:r>
              <a:rPr lang="en-US" sz="2400" i="1" dirty="0" smtClean="0"/>
              <a:t>A </a:t>
            </a:r>
            <a:r>
              <a:rPr lang="en-US" sz="2400" dirty="0" smtClean="0"/>
              <a:t>and </a:t>
            </a:r>
            <a:r>
              <a:rPr lang="en-US" sz="2400" i="1" dirty="0" smtClean="0"/>
              <a:t>B </a:t>
            </a:r>
            <a:r>
              <a:rPr lang="en-US" sz="2400" dirty="0" smtClean="0"/>
              <a:t> are also known to have attributable public keys.</a:t>
            </a:r>
          </a:p>
        </p:txBody>
      </p:sp>
    </p:spTree>
    <p:extLst>
      <p:ext uri="{BB962C8B-B14F-4D97-AF65-F5344CB8AC3E}">
        <p14:creationId xmlns:p14="http://schemas.microsoft.com/office/powerpoint/2010/main" val="419228676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25603" name="Rectangle 2"/>
          <p:cNvSpPr>
            <a:spLocks noGrp="1" noChangeArrowheads="1"/>
          </p:cNvSpPr>
          <p:nvPr>
            <p:ph type="title" idx="4294967295"/>
          </p:nvPr>
        </p:nvSpPr>
        <p:spPr/>
        <p:txBody>
          <a:bodyPr/>
          <a:lstStyle/>
          <a:p>
            <a:pPr eaLnBrk="1" hangingPunct="1"/>
            <a:r>
              <a:rPr lang="en-US" sz="3600" dirty="0" smtClean="0">
                <a:solidFill>
                  <a:srgbClr val="FF0066"/>
                </a:solidFill>
              </a:rPr>
              <a:t>Publish bindings of stakeholders to public keys</a:t>
            </a:r>
            <a:endParaRPr lang="en-US" sz="3600" dirty="0" smtClean="0">
              <a:solidFill>
                <a:srgbClr val="FF0066"/>
              </a:solidFill>
            </a:endParaRPr>
          </a:p>
        </p:txBody>
      </p:sp>
      <p:sp>
        <p:nvSpPr>
          <p:cNvPr id="25604" name="Rectangle 3"/>
          <p:cNvSpPr>
            <a:spLocks noGrp="1" noChangeArrowheads="1"/>
          </p:cNvSpPr>
          <p:nvPr>
            <p:ph type="body" idx="4294967295"/>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The </a:t>
            </a:r>
            <a:r>
              <a:rPr lang="en-US" dirty="0"/>
              <a:t>encrypted (“signed”) version: &lt;////&gt;</a:t>
            </a:r>
          </a:p>
          <a:p>
            <a:r>
              <a:rPr lang="en-US" dirty="0"/>
              <a:t>Use my public key to decrypt it!</a:t>
            </a:r>
          </a:p>
          <a:p>
            <a:pPr marL="0" indent="0">
              <a:buNone/>
            </a:pPr>
            <a:endParaRPr lang="en-US" dirty="0" smtClean="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1" y="1981200"/>
            <a:ext cx="8534399" cy="1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24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Digital signatures</a:t>
            </a:r>
          </a:p>
        </p:txBody>
      </p:sp>
      <p:sp>
        <p:nvSpPr>
          <p:cNvPr id="17411" name="Rectangle 3"/>
          <p:cNvSpPr>
            <a:spLocks noGrp="1" noChangeArrowheads="1"/>
          </p:cNvSpPr>
          <p:nvPr>
            <p:ph type="body" idx="1"/>
          </p:nvPr>
        </p:nvSpPr>
        <p:spPr/>
        <p:txBody>
          <a:bodyPr/>
          <a:lstStyle/>
          <a:p>
            <a:pPr>
              <a:buFontTx/>
              <a:buNone/>
            </a:pPr>
            <a:r>
              <a:rPr lang="en-GB" sz="2400" smtClean="0"/>
              <a:t>Requirement:</a:t>
            </a:r>
          </a:p>
          <a:p>
            <a:pPr lvl="1"/>
            <a:r>
              <a:rPr lang="en-GB" sz="2000" smtClean="0"/>
              <a:t>To authenticate stored document files as well as messages</a:t>
            </a:r>
          </a:p>
          <a:p>
            <a:pPr lvl="1"/>
            <a:r>
              <a:rPr lang="en-GB" sz="2000" smtClean="0"/>
              <a:t>To protect against forgery</a:t>
            </a:r>
          </a:p>
          <a:p>
            <a:pPr lvl="1"/>
            <a:r>
              <a:rPr lang="en-GB" sz="2000" smtClean="0"/>
              <a:t>To prevent the signer from repudiating a signed document (denying their responsibility)</a:t>
            </a:r>
          </a:p>
          <a:p>
            <a:pPr>
              <a:buFontTx/>
              <a:buNone/>
            </a:pPr>
            <a:r>
              <a:rPr lang="en-GB" sz="2400" smtClean="0"/>
              <a:t>Encryption of a document in a secret key constitutes a signature</a:t>
            </a:r>
          </a:p>
          <a:p>
            <a:pPr lvl="1">
              <a:buFontTx/>
              <a:buChar char="-"/>
            </a:pPr>
            <a:r>
              <a:rPr lang="en-GB" sz="2000" smtClean="0"/>
              <a:t>impossible for others to perform without knowledge of the key</a:t>
            </a:r>
          </a:p>
          <a:p>
            <a:pPr lvl="1">
              <a:buFontTx/>
              <a:buChar char="-"/>
            </a:pPr>
            <a:r>
              <a:rPr lang="en-GB" sz="2000" smtClean="0"/>
              <a:t>strong authentication of document</a:t>
            </a:r>
          </a:p>
          <a:p>
            <a:pPr lvl="1">
              <a:buFontTx/>
              <a:buChar char="-"/>
            </a:pPr>
            <a:r>
              <a:rPr lang="en-GB" sz="2000" smtClean="0"/>
              <a:t>strong protection against forgery</a:t>
            </a:r>
          </a:p>
          <a:p>
            <a:pPr lvl="1">
              <a:buFontTx/>
              <a:buChar char="-"/>
            </a:pPr>
            <a:r>
              <a:rPr lang="en-GB" sz="2000" smtClean="0"/>
              <a:t>weak against repudiation (signer could claim key was compromised – cde: huh? Applies to all above. So, nope!)</a:t>
            </a:r>
          </a:p>
        </p:txBody>
      </p:sp>
      <p:sp>
        <p:nvSpPr>
          <p:cNvPr id="353284" name="Rectangle 4"/>
          <p:cNvSpPr>
            <a:spLocks noChangeArrowheads="1"/>
          </p:cNvSpPr>
          <p:nvPr/>
        </p:nvSpPr>
        <p:spPr bwMode="auto">
          <a:xfrm>
            <a:off x="8858250" y="64817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960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328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Digital signatures with public keys</a:t>
            </a:r>
          </a:p>
        </p:txBody>
      </p:sp>
      <p:sp>
        <p:nvSpPr>
          <p:cNvPr id="18435" name="Rectangle 3"/>
          <p:cNvSpPr>
            <a:spLocks noChangeArrowheads="1"/>
          </p:cNvSpPr>
          <p:nvPr/>
        </p:nvSpPr>
        <p:spPr bwMode="auto">
          <a:xfrm>
            <a:off x="1289050" y="2025650"/>
            <a:ext cx="746125" cy="288925"/>
          </a:xfrm>
          <a:prstGeom prst="rect">
            <a:avLst/>
          </a:prstGeom>
          <a:noFill/>
          <a:ln w="9525">
            <a:noFill/>
            <a:miter lim="800000"/>
            <a:headEnd/>
            <a:tailEnd/>
          </a:ln>
        </p:spPr>
        <p:txBody>
          <a:bodyPr wrap="none" lIns="0" tIns="0" rIns="0" bIns="0">
            <a:spAutoFit/>
          </a:bodyPr>
          <a:lstStyle/>
          <a:p>
            <a:pPr eaLnBrk="0" hangingPunct="0"/>
            <a:r>
              <a:rPr lang="en-US" sz="1900">
                <a:solidFill>
                  <a:schemeClr val="accent1"/>
                </a:solidFill>
              </a:rPr>
              <a:t>Signing</a:t>
            </a:r>
            <a:endParaRPr lang="en-GB" sz="3200">
              <a:solidFill>
                <a:schemeClr val="accent1"/>
              </a:solidFill>
              <a:latin typeface="Times" charset="0"/>
            </a:endParaRPr>
          </a:p>
        </p:txBody>
      </p:sp>
      <p:grpSp>
        <p:nvGrpSpPr>
          <p:cNvPr id="2" name="Group 4"/>
          <p:cNvGrpSpPr>
            <a:grpSpLocks/>
          </p:cNvGrpSpPr>
          <p:nvPr/>
        </p:nvGrpSpPr>
        <p:grpSpPr bwMode="auto">
          <a:xfrm>
            <a:off x="3643313" y="5380038"/>
            <a:ext cx="2114550" cy="379412"/>
            <a:chOff x="2486" y="3389"/>
            <a:chExt cx="1443" cy="239"/>
          </a:xfrm>
        </p:grpSpPr>
        <p:sp>
          <p:nvSpPr>
            <p:cNvPr id="18546" name="Freeform 5"/>
            <p:cNvSpPr>
              <a:spLocks/>
            </p:cNvSpPr>
            <p:nvPr/>
          </p:nvSpPr>
          <p:spPr bwMode="auto">
            <a:xfrm>
              <a:off x="3554" y="3512"/>
              <a:ext cx="72" cy="87"/>
            </a:xfrm>
            <a:custGeom>
              <a:avLst/>
              <a:gdLst>
                <a:gd name="T0" fmla="*/ 0 w 72"/>
                <a:gd name="T1" fmla="*/ 44 h 87"/>
                <a:gd name="T2" fmla="*/ 0 w 72"/>
                <a:gd name="T3" fmla="*/ 0 h 87"/>
                <a:gd name="T4" fmla="*/ 72 w 72"/>
                <a:gd name="T5" fmla="*/ 44 h 87"/>
                <a:gd name="T6" fmla="*/ 0 w 72"/>
                <a:gd name="T7" fmla="*/ 87 h 87"/>
                <a:gd name="T8" fmla="*/ 0 w 72"/>
                <a:gd name="T9" fmla="*/ 44 h 87"/>
                <a:gd name="T10" fmla="*/ 0 60000 65536"/>
                <a:gd name="T11" fmla="*/ 0 60000 65536"/>
                <a:gd name="T12" fmla="*/ 0 60000 65536"/>
                <a:gd name="T13" fmla="*/ 0 60000 65536"/>
                <a:gd name="T14" fmla="*/ 0 60000 65536"/>
                <a:gd name="T15" fmla="*/ 0 w 72"/>
                <a:gd name="T16" fmla="*/ 0 h 87"/>
                <a:gd name="T17" fmla="*/ 72 w 72"/>
                <a:gd name="T18" fmla="*/ 87 h 87"/>
              </a:gdLst>
              <a:ahLst/>
              <a:cxnLst>
                <a:cxn ang="T10">
                  <a:pos x="T0" y="T1"/>
                </a:cxn>
                <a:cxn ang="T11">
                  <a:pos x="T2" y="T3"/>
                </a:cxn>
                <a:cxn ang="T12">
                  <a:pos x="T4" y="T5"/>
                </a:cxn>
                <a:cxn ang="T13">
                  <a:pos x="T6" y="T7"/>
                </a:cxn>
                <a:cxn ang="T14">
                  <a:pos x="T8" y="T9"/>
                </a:cxn>
              </a:cxnLst>
              <a:rect l="T15" t="T16" r="T17" b="T18"/>
              <a:pathLst>
                <a:path w="72" h="87">
                  <a:moveTo>
                    <a:pt x="0" y="44"/>
                  </a:moveTo>
                  <a:lnTo>
                    <a:pt x="0" y="0"/>
                  </a:lnTo>
                  <a:lnTo>
                    <a:pt x="72" y="44"/>
                  </a:lnTo>
                  <a:lnTo>
                    <a:pt x="0" y="87"/>
                  </a:lnTo>
                  <a:lnTo>
                    <a:pt x="0" y="44"/>
                  </a:lnTo>
                  <a:close/>
                </a:path>
              </a:pathLst>
            </a:custGeom>
            <a:solidFill>
              <a:srgbClr val="000000"/>
            </a:solidFill>
            <a:ln w="22225">
              <a:solidFill>
                <a:srgbClr val="000000"/>
              </a:solidFill>
              <a:round/>
              <a:headEnd/>
              <a:tailEnd/>
            </a:ln>
          </p:spPr>
          <p:txBody>
            <a:bodyPr/>
            <a:lstStyle/>
            <a:p>
              <a:endParaRPr lang="en-US"/>
            </a:p>
          </p:txBody>
        </p:sp>
        <p:sp>
          <p:nvSpPr>
            <p:cNvPr id="18547" name="Line 6"/>
            <p:cNvSpPr>
              <a:spLocks noChangeShapeType="1"/>
            </p:cNvSpPr>
            <p:nvPr/>
          </p:nvSpPr>
          <p:spPr bwMode="auto">
            <a:xfrm>
              <a:off x="2486" y="3556"/>
              <a:ext cx="1068" cy="1"/>
            </a:xfrm>
            <a:prstGeom prst="line">
              <a:avLst/>
            </a:prstGeom>
            <a:noFill/>
            <a:ln w="22225">
              <a:solidFill>
                <a:srgbClr val="000000"/>
              </a:solidFill>
              <a:round/>
              <a:headEnd/>
              <a:tailEnd/>
            </a:ln>
          </p:spPr>
          <p:txBody>
            <a:bodyPr/>
            <a:lstStyle/>
            <a:p>
              <a:endParaRPr lang="en-US"/>
            </a:p>
          </p:txBody>
        </p:sp>
        <p:sp>
          <p:nvSpPr>
            <p:cNvPr id="18548" name="Rectangle 7"/>
            <p:cNvSpPr>
              <a:spLocks noChangeArrowheads="1"/>
            </p:cNvSpPr>
            <p:nvPr/>
          </p:nvSpPr>
          <p:spPr bwMode="auto">
            <a:xfrm>
              <a:off x="3655" y="3498"/>
              <a:ext cx="274" cy="130"/>
            </a:xfrm>
            <a:prstGeom prst="rect">
              <a:avLst/>
            </a:prstGeom>
            <a:solidFill>
              <a:srgbClr val="FFDC99"/>
            </a:solidFill>
            <a:ln w="9525">
              <a:noFill/>
              <a:miter lim="800000"/>
              <a:headEnd/>
              <a:tailEnd/>
            </a:ln>
          </p:spPr>
          <p:txBody>
            <a:bodyPr/>
            <a:lstStyle/>
            <a:p>
              <a:endParaRPr lang="en-US"/>
            </a:p>
          </p:txBody>
        </p:sp>
        <p:sp>
          <p:nvSpPr>
            <p:cNvPr id="18549" name="Rectangle 8"/>
            <p:cNvSpPr>
              <a:spLocks noChangeArrowheads="1"/>
            </p:cNvSpPr>
            <p:nvPr/>
          </p:nvSpPr>
          <p:spPr bwMode="auto">
            <a:xfrm>
              <a:off x="3781" y="3389"/>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18550" name="Rectangle 9"/>
            <p:cNvSpPr>
              <a:spLocks noChangeArrowheads="1"/>
            </p:cNvSpPr>
            <p:nvPr/>
          </p:nvSpPr>
          <p:spPr bwMode="auto">
            <a:xfrm>
              <a:off x="2886" y="3433"/>
              <a:ext cx="36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H(doc)</a:t>
              </a:r>
              <a:endParaRPr lang="en-GB" sz="2400">
                <a:latin typeface="Times" charset="0"/>
              </a:endParaRPr>
            </a:p>
          </p:txBody>
        </p:sp>
      </p:grpSp>
      <p:grpSp>
        <p:nvGrpSpPr>
          <p:cNvPr id="3" name="Group 10"/>
          <p:cNvGrpSpPr>
            <a:grpSpLocks/>
          </p:cNvGrpSpPr>
          <p:nvPr/>
        </p:nvGrpSpPr>
        <p:grpSpPr bwMode="auto">
          <a:xfrm>
            <a:off x="3514725" y="4256088"/>
            <a:ext cx="2243138" cy="403225"/>
            <a:chOff x="2399" y="2681"/>
            <a:chExt cx="1530" cy="254"/>
          </a:xfrm>
        </p:grpSpPr>
        <p:sp>
          <p:nvSpPr>
            <p:cNvPr id="18539" name="Rectangle 11"/>
            <p:cNvSpPr>
              <a:spLocks noChangeArrowheads="1"/>
            </p:cNvSpPr>
            <p:nvPr/>
          </p:nvSpPr>
          <p:spPr bwMode="auto">
            <a:xfrm>
              <a:off x="2698" y="2681"/>
              <a:ext cx="20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D(K</a:t>
              </a:r>
              <a:endParaRPr lang="en-GB" sz="2400">
                <a:latin typeface="Times" charset="0"/>
              </a:endParaRPr>
            </a:p>
          </p:txBody>
        </p:sp>
        <p:sp>
          <p:nvSpPr>
            <p:cNvPr id="18540" name="Rectangle 12"/>
            <p:cNvSpPr>
              <a:spLocks noChangeArrowheads="1"/>
            </p:cNvSpPr>
            <p:nvPr/>
          </p:nvSpPr>
          <p:spPr bwMode="auto">
            <a:xfrm>
              <a:off x="2897" y="2734"/>
              <a:ext cx="159"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pub</a:t>
              </a:r>
              <a:endParaRPr lang="en-GB" sz="2400">
                <a:latin typeface="Times" charset="0"/>
              </a:endParaRPr>
            </a:p>
          </p:txBody>
        </p:sp>
        <p:sp>
          <p:nvSpPr>
            <p:cNvPr id="18541" name="Rectangle 13"/>
            <p:cNvSpPr>
              <a:spLocks noChangeArrowheads="1"/>
            </p:cNvSpPr>
            <p:nvPr/>
          </p:nvSpPr>
          <p:spPr bwMode="auto">
            <a:xfrm>
              <a:off x="3051" y="2681"/>
              <a:ext cx="25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 </a:t>
              </a:r>
              <a:endParaRPr lang="en-GB" sz="2400">
                <a:latin typeface="Times" charset="0"/>
              </a:endParaRPr>
            </a:p>
          </p:txBody>
        </p:sp>
        <p:sp>
          <p:nvSpPr>
            <p:cNvPr id="18542" name="Freeform 14"/>
            <p:cNvSpPr>
              <a:spLocks/>
            </p:cNvSpPr>
            <p:nvPr/>
          </p:nvSpPr>
          <p:spPr bwMode="auto">
            <a:xfrm>
              <a:off x="3554" y="2820"/>
              <a:ext cx="72" cy="86"/>
            </a:xfrm>
            <a:custGeom>
              <a:avLst/>
              <a:gdLst>
                <a:gd name="T0" fmla="*/ 0 w 72"/>
                <a:gd name="T1" fmla="*/ 43 h 86"/>
                <a:gd name="T2" fmla="*/ 0 w 72"/>
                <a:gd name="T3" fmla="*/ 0 h 86"/>
                <a:gd name="T4" fmla="*/ 72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43" name="Line 15"/>
            <p:cNvSpPr>
              <a:spLocks noChangeShapeType="1"/>
            </p:cNvSpPr>
            <p:nvPr/>
          </p:nvSpPr>
          <p:spPr bwMode="auto">
            <a:xfrm>
              <a:off x="2399" y="2863"/>
              <a:ext cx="1141" cy="1"/>
            </a:xfrm>
            <a:prstGeom prst="line">
              <a:avLst/>
            </a:prstGeom>
            <a:noFill/>
            <a:ln w="22225">
              <a:solidFill>
                <a:srgbClr val="000000"/>
              </a:solidFill>
              <a:round/>
              <a:headEnd/>
              <a:tailEnd/>
            </a:ln>
          </p:spPr>
          <p:txBody>
            <a:bodyPr/>
            <a:lstStyle/>
            <a:p>
              <a:endParaRPr lang="en-US"/>
            </a:p>
          </p:txBody>
        </p:sp>
        <p:sp>
          <p:nvSpPr>
            <p:cNvPr id="18544" name="Rectangle 16"/>
            <p:cNvSpPr>
              <a:spLocks noChangeArrowheads="1"/>
            </p:cNvSpPr>
            <p:nvPr/>
          </p:nvSpPr>
          <p:spPr bwMode="auto">
            <a:xfrm>
              <a:off x="3655" y="2805"/>
              <a:ext cx="274" cy="130"/>
            </a:xfrm>
            <a:prstGeom prst="rect">
              <a:avLst/>
            </a:prstGeom>
            <a:solidFill>
              <a:srgbClr val="FFDC99"/>
            </a:solidFill>
            <a:ln w="9525">
              <a:noFill/>
              <a:miter lim="800000"/>
              <a:headEnd/>
              <a:tailEnd/>
            </a:ln>
          </p:spPr>
          <p:txBody>
            <a:bodyPr/>
            <a:lstStyle/>
            <a:p>
              <a:endParaRPr lang="en-US"/>
            </a:p>
          </p:txBody>
        </p:sp>
        <p:sp>
          <p:nvSpPr>
            <p:cNvPr id="18545" name="Rectangle 17"/>
            <p:cNvSpPr>
              <a:spLocks noChangeArrowheads="1"/>
            </p:cNvSpPr>
            <p:nvPr/>
          </p:nvSpPr>
          <p:spPr bwMode="auto">
            <a:xfrm>
              <a:off x="3752" y="2696"/>
              <a:ext cx="9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grpSp>
      <p:grpSp>
        <p:nvGrpSpPr>
          <p:cNvPr id="4" name="Group 18"/>
          <p:cNvGrpSpPr>
            <a:grpSpLocks/>
          </p:cNvGrpSpPr>
          <p:nvPr/>
        </p:nvGrpSpPr>
        <p:grpSpPr bwMode="auto">
          <a:xfrm>
            <a:off x="5757863" y="4545013"/>
            <a:ext cx="2638425" cy="1100137"/>
            <a:chOff x="3929" y="2863"/>
            <a:chExt cx="1801" cy="693"/>
          </a:xfrm>
        </p:grpSpPr>
        <p:sp>
          <p:nvSpPr>
            <p:cNvPr id="18535" name="Freeform 19"/>
            <p:cNvSpPr>
              <a:spLocks/>
            </p:cNvSpPr>
            <p:nvPr/>
          </p:nvSpPr>
          <p:spPr bwMode="auto">
            <a:xfrm>
              <a:off x="3929" y="2863"/>
              <a:ext cx="101" cy="693"/>
            </a:xfrm>
            <a:custGeom>
              <a:avLst/>
              <a:gdLst>
                <a:gd name="T0" fmla="*/ 15 w 101"/>
                <a:gd name="T1" fmla="*/ 0 h 693"/>
                <a:gd name="T2" fmla="*/ 101 w 101"/>
                <a:gd name="T3" fmla="*/ 0 h 693"/>
                <a:gd name="T4" fmla="*/ 101 w 101"/>
                <a:gd name="T5" fmla="*/ 693 h 693"/>
                <a:gd name="T6" fmla="*/ 0 w 101"/>
                <a:gd name="T7" fmla="*/ 693 h 693"/>
                <a:gd name="T8" fmla="*/ 15 w 101"/>
                <a:gd name="T9" fmla="*/ 693 h 693"/>
                <a:gd name="T10" fmla="*/ 0 60000 65536"/>
                <a:gd name="T11" fmla="*/ 0 60000 65536"/>
                <a:gd name="T12" fmla="*/ 0 60000 65536"/>
                <a:gd name="T13" fmla="*/ 0 60000 65536"/>
                <a:gd name="T14" fmla="*/ 0 60000 65536"/>
                <a:gd name="T15" fmla="*/ 0 w 101"/>
                <a:gd name="T16" fmla="*/ 0 h 693"/>
                <a:gd name="T17" fmla="*/ 101 w 101"/>
                <a:gd name="T18" fmla="*/ 693 h 693"/>
              </a:gdLst>
              <a:ahLst/>
              <a:cxnLst>
                <a:cxn ang="T10">
                  <a:pos x="T0" y="T1"/>
                </a:cxn>
                <a:cxn ang="T11">
                  <a:pos x="T2" y="T3"/>
                </a:cxn>
                <a:cxn ang="T12">
                  <a:pos x="T4" y="T5"/>
                </a:cxn>
                <a:cxn ang="T13">
                  <a:pos x="T6" y="T7"/>
                </a:cxn>
                <a:cxn ang="T14">
                  <a:pos x="T8" y="T9"/>
                </a:cxn>
              </a:cxnLst>
              <a:rect l="T15" t="T16" r="T17" b="T18"/>
              <a:pathLst>
                <a:path w="101" h="693">
                  <a:moveTo>
                    <a:pt x="15" y="0"/>
                  </a:moveTo>
                  <a:lnTo>
                    <a:pt x="101" y="0"/>
                  </a:lnTo>
                  <a:lnTo>
                    <a:pt x="101" y="693"/>
                  </a:lnTo>
                  <a:lnTo>
                    <a:pt x="0" y="693"/>
                  </a:lnTo>
                  <a:lnTo>
                    <a:pt x="15" y="693"/>
                  </a:lnTo>
                </a:path>
              </a:pathLst>
            </a:custGeom>
            <a:noFill/>
            <a:ln w="22225">
              <a:solidFill>
                <a:srgbClr val="000000"/>
              </a:solidFill>
              <a:round/>
              <a:headEnd/>
              <a:tailEnd/>
            </a:ln>
          </p:spPr>
          <p:txBody>
            <a:bodyPr/>
            <a:lstStyle/>
            <a:p>
              <a:endParaRPr lang="en-US"/>
            </a:p>
          </p:txBody>
        </p:sp>
        <p:sp>
          <p:nvSpPr>
            <p:cNvPr id="18536" name="Freeform 20"/>
            <p:cNvSpPr>
              <a:spLocks/>
            </p:cNvSpPr>
            <p:nvPr/>
          </p:nvSpPr>
          <p:spPr bwMode="auto">
            <a:xfrm>
              <a:off x="4333" y="3152"/>
              <a:ext cx="73" cy="86"/>
            </a:xfrm>
            <a:custGeom>
              <a:avLst/>
              <a:gdLst>
                <a:gd name="T0" fmla="*/ 0 w 73"/>
                <a:gd name="T1" fmla="*/ 43 h 86"/>
                <a:gd name="T2" fmla="*/ 0 w 73"/>
                <a:gd name="T3" fmla="*/ 0 h 86"/>
                <a:gd name="T4" fmla="*/ 73 w 73"/>
                <a:gd name="T5" fmla="*/ 43 h 86"/>
                <a:gd name="T6" fmla="*/ 0 w 73"/>
                <a:gd name="T7" fmla="*/ 86 h 86"/>
                <a:gd name="T8" fmla="*/ 0 w 73"/>
                <a:gd name="T9" fmla="*/ 43 h 86"/>
                <a:gd name="T10" fmla="*/ 0 60000 65536"/>
                <a:gd name="T11" fmla="*/ 0 60000 65536"/>
                <a:gd name="T12" fmla="*/ 0 60000 65536"/>
                <a:gd name="T13" fmla="*/ 0 60000 65536"/>
                <a:gd name="T14" fmla="*/ 0 60000 65536"/>
                <a:gd name="T15" fmla="*/ 0 w 73"/>
                <a:gd name="T16" fmla="*/ 0 h 86"/>
                <a:gd name="T17" fmla="*/ 73 w 73"/>
                <a:gd name="T18" fmla="*/ 86 h 86"/>
              </a:gdLst>
              <a:ahLst/>
              <a:cxnLst>
                <a:cxn ang="T10">
                  <a:pos x="T0" y="T1"/>
                </a:cxn>
                <a:cxn ang="T11">
                  <a:pos x="T2" y="T3"/>
                </a:cxn>
                <a:cxn ang="T12">
                  <a:pos x="T4" y="T5"/>
                </a:cxn>
                <a:cxn ang="T13">
                  <a:pos x="T6" y="T7"/>
                </a:cxn>
                <a:cxn ang="T14">
                  <a:pos x="T8" y="T9"/>
                </a:cxn>
              </a:cxnLst>
              <a:rect l="T15" t="T16" r="T17" b="T18"/>
              <a:pathLst>
                <a:path w="73" h="86">
                  <a:moveTo>
                    <a:pt x="0" y="43"/>
                  </a:moveTo>
                  <a:lnTo>
                    <a:pt x="0" y="0"/>
                  </a:lnTo>
                  <a:lnTo>
                    <a:pt x="73"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37" name="Line 21"/>
            <p:cNvSpPr>
              <a:spLocks noChangeShapeType="1"/>
            </p:cNvSpPr>
            <p:nvPr/>
          </p:nvSpPr>
          <p:spPr bwMode="auto">
            <a:xfrm>
              <a:off x="4030" y="3195"/>
              <a:ext cx="303" cy="1"/>
            </a:xfrm>
            <a:prstGeom prst="line">
              <a:avLst/>
            </a:prstGeom>
            <a:noFill/>
            <a:ln w="22225">
              <a:solidFill>
                <a:srgbClr val="000000"/>
              </a:solidFill>
              <a:round/>
              <a:headEnd/>
              <a:tailEnd/>
            </a:ln>
          </p:spPr>
          <p:txBody>
            <a:bodyPr/>
            <a:lstStyle/>
            <a:p>
              <a:endParaRPr lang="en-US"/>
            </a:p>
          </p:txBody>
        </p:sp>
        <p:sp>
          <p:nvSpPr>
            <p:cNvPr id="18538" name="Rectangle 22"/>
            <p:cNvSpPr>
              <a:spLocks noChangeArrowheads="1"/>
            </p:cNvSpPr>
            <p:nvPr/>
          </p:nvSpPr>
          <p:spPr bwMode="auto">
            <a:xfrm>
              <a:off x="4508" y="3158"/>
              <a:ext cx="1222"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 = h'?authentic:forged</a:t>
              </a:r>
              <a:endParaRPr lang="en-GB" sz="2400">
                <a:latin typeface="Times" charset="0"/>
              </a:endParaRPr>
            </a:p>
          </p:txBody>
        </p:sp>
      </p:grpSp>
      <p:sp>
        <p:nvSpPr>
          <p:cNvPr id="18439" name="Rectangle 23"/>
          <p:cNvSpPr>
            <a:spLocks noChangeArrowheads="1"/>
          </p:cNvSpPr>
          <p:nvPr/>
        </p:nvSpPr>
        <p:spPr bwMode="auto">
          <a:xfrm>
            <a:off x="474663" y="1231900"/>
            <a:ext cx="1236662" cy="366713"/>
          </a:xfrm>
          <a:prstGeom prst="rect">
            <a:avLst/>
          </a:prstGeom>
          <a:noFill/>
          <a:ln w="9525">
            <a:noFill/>
            <a:miter lim="800000"/>
            <a:headEnd/>
            <a:tailEnd/>
          </a:ln>
        </p:spPr>
        <p:txBody>
          <a:bodyPr wrap="none">
            <a:spAutoFit/>
          </a:bodyPr>
          <a:lstStyle/>
          <a:p>
            <a:pPr eaLnBrk="0" hangingPunct="0"/>
            <a:r>
              <a:rPr kumimoji="1" lang="en-GB" sz="1800">
                <a:solidFill>
                  <a:schemeClr val="accent1"/>
                </a:solidFill>
              </a:rPr>
              <a:t>Figure 7.11</a:t>
            </a:r>
          </a:p>
        </p:txBody>
      </p:sp>
      <p:sp>
        <p:nvSpPr>
          <p:cNvPr id="18440" name="Rectangle 24"/>
          <p:cNvSpPr>
            <a:spLocks noChangeArrowheads="1"/>
          </p:cNvSpPr>
          <p:nvPr/>
        </p:nvSpPr>
        <p:spPr bwMode="auto">
          <a:xfrm>
            <a:off x="1301750" y="4978400"/>
            <a:ext cx="868363" cy="288925"/>
          </a:xfrm>
          <a:prstGeom prst="rect">
            <a:avLst/>
          </a:prstGeom>
          <a:noFill/>
          <a:ln w="9525">
            <a:noFill/>
            <a:miter lim="800000"/>
            <a:headEnd/>
            <a:tailEnd/>
          </a:ln>
        </p:spPr>
        <p:txBody>
          <a:bodyPr wrap="none" lIns="0" tIns="0" rIns="0" bIns="0">
            <a:spAutoFit/>
          </a:bodyPr>
          <a:lstStyle/>
          <a:p>
            <a:pPr eaLnBrk="0" hangingPunct="0"/>
            <a:r>
              <a:rPr lang="en-US" sz="1900">
                <a:solidFill>
                  <a:schemeClr val="accent1"/>
                </a:solidFill>
              </a:rPr>
              <a:t>Verifying</a:t>
            </a:r>
            <a:endParaRPr lang="en-GB" sz="1900">
              <a:solidFill>
                <a:schemeClr val="accent1"/>
              </a:solidFill>
            </a:endParaRPr>
          </a:p>
        </p:txBody>
      </p:sp>
      <p:grpSp>
        <p:nvGrpSpPr>
          <p:cNvPr id="18441" name="Group 25"/>
          <p:cNvGrpSpPr>
            <a:grpSpLocks/>
          </p:cNvGrpSpPr>
          <p:nvPr/>
        </p:nvGrpSpPr>
        <p:grpSpPr bwMode="auto">
          <a:xfrm>
            <a:off x="2944813" y="1435100"/>
            <a:ext cx="2006600" cy="1365250"/>
            <a:chOff x="2010" y="904"/>
            <a:chExt cx="1369" cy="860"/>
          </a:xfrm>
        </p:grpSpPr>
        <p:grpSp>
          <p:nvGrpSpPr>
            <p:cNvPr id="18505" name="Group 26"/>
            <p:cNvGrpSpPr>
              <a:grpSpLocks/>
            </p:cNvGrpSpPr>
            <p:nvPr/>
          </p:nvGrpSpPr>
          <p:grpSpPr bwMode="auto">
            <a:xfrm>
              <a:off x="2010" y="904"/>
              <a:ext cx="952" cy="860"/>
              <a:chOff x="2010" y="937"/>
              <a:chExt cx="952" cy="860"/>
            </a:xfrm>
          </p:grpSpPr>
          <p:sp>
            <p:nvSpPr>
              <p:cNvPr id="18510" name="Rectangle 27"/>
              <p:cNvSpPr>
                <a:spLocks noChangeArrowheads="1"/>
              </p:cNvSpPr>
              <p:nvPr/>
            </p:nvSpPr>
            <p:spPr bwMode="auto">
              <a:xfrm>
                <a:off x="2010" y="1060"/>
                <a:ext cx="433" cy="708"/>
              </a:xfrm>
              <a:prstGeom prst="rect">
                <a:avLst/>
              </a:prstGeom>
              <a:solidFill>
                <a:srgbClr val="FFFFFF"/>
              </a:solidFill>
              <a:ln w="9525">
                <a:noFill/>
                <a:miter lim="800000"/>
                <a:headEnd/>
                <a:tailEnd/>
              </a:ln>
            </p:spPr>
            <p:txBody>
              <a:bodyPr/>
              <a:lstStyle/>
              <a:p>
                <a:endParaRPr lang="en-US"/>
              </a:p>
            </p:txBody>
          </p:sp>
          <p:sp>
            <p:nvSpPr>
              <p:cNvPr id="18511" name="Rectangle 28"/>
              <p:cNvSpPr>
                <a:spLocks noChangeArrowheads="1"/>
              </p:cNvSpPr>
              <p:nvPr/>
            </p:nvSpPr>
            <p:spPr bwMode="auto">
              <a:xfrm>
                <a:off x="2010" y="1060"/>
                <a:ext cx="447" cy="722"/>
              </a:xfrm>
              <a:prstGeom prst="rect">
                <a:avLst/>
              </a:prstGeom>
              <a:noFill/>
              <a:ln w="22225">
                <a:solidFill>
                  <a:srgbClr val="000000"/>
                </a:solidFill>
                <a:miter lim="800000"/>
                <a:headEnd/>
                <a:tailEnd/>
              </a:ln>
            </p:spPr>
            <p:txBody>
              <a:bodyPr/>
              <a:lstStyle/>
              <a:p>
                <a:endParaRPr lang="en-US"/>
              </a:p>
            </p:txBody>
          </p:sp>
          <p:sp>
            <p:nvSpPr>
              <p:cNvPr id="18512" name="Rectangle 29"/>
              <p:cNvSpPr>
                <a:spLocks noChangeArrowheads="1"/>
              </p:cNvSpPr>
              <p:nvPr/>
            </p:nvSpPr>
            <p:spPr bwMode="auto">
              <a:xfrm>
                <a:off x="2038" y="1089"/>
                <a:ext cx="433" cy="693"/>
              </a:xfrm>
              <a:prstGeom prst="rect">
                <a:avLst/>
              </a:prstGeom>
              <a:solidFill>
                <a:srgbClr val="FFFFFF"/>
              </a:solidFill>
              <a:ln w="9525">
                <a:noFill/>
                <a:miter lim="800000"/>
                <a:headEnd/>
                <a:tailEnd/>
              </a:ln>
            </p:spPr>
            <p:txBody>
              <a:bodyPr/>
              <a:lstStyle/>
              <a:p>
                <a:endParaRPr lang="en-US"/>
              </a:p>
            </p:txBody>
          </p:sp>
          <p:sp>
            <p:nvSpPr>
              <p:cNvPr id="18513" name="Rectangle 30"/>
              <p:cNvSpPr>
                <a:spLocks noChangeArrowheads="1"/>
              </p:cNvSpPr>
              <p:nvPr/>
            </p:nvSpPr>
            <p:spPr bwMode="auto">
              <a:xfrm>
                <a:off x="2038" y="1089"/>
                <a:ext cx="448" cy="708"/>
              </a:xfrm>
              <a:prstGeom prst="rect">
                <a:avLst/>
              </a:prstGeom>
              <a:noFill/>
              <a:ln w="22225">
                <a:solidFill>
                  <a:srgbClr val="000000"/>
                </a:solidFill>
                <a:miter lim="800000"/>
                <a:headEnd/>
                <a:tailEnd/>
              </a:ln>
            </p:spPr>
            <p:txBody>
              <a:bodyPr/>
              <a:lstStyle/>
              <a:p>
                <a:endParaRPr lang="en-US"/>
              </a:p>
            </p:txBody>
          </p:sp>
          <p:sp>
            <p:nvSpPr>
              <p:cNvPr id="18514" name="Line 31"/>
              <p:cNvSpPr>
                <a:spLocks noChangeShapeType="1"/>
              </p:cNvSpPr>
              <p:nvPr/>
            </p:nvSpPr>
            <p:spPr bwMode="auto">
              <a:xfrm>
                <a:off x="2370" y="1118"/>
                <a:ext cx="58" cy="1"/>
              </a:xfrm>
              <a:prstGeom prst="line">
                <a:avLst/>
              </a:prstGeom>
              <a:noFill/>
              <a:ln w="22225">
                <a:solidFill>
                  <a:srgbClr val="000000"/>
                </a:solidFill>
                <a:round/>
                <a:headEnd/>
                <a:tailEnd/>
              </a:ln>
            </p:spPr>
            <p:txBody>
              <a:bodyPr/>
              <a:lstStyle/>
              <a:p>
                <a:endParaRPr lang="en-US"/>
              </a:p>
            </p:txBody>
          </p:sp>
          <p:sp>
            <p:nvSpPr>
              <p:cNvPr id="18515" name="Rectangle 32"/>
              <p:cNvSpPr>
                <a:spLocks noChangeArrowheads="1"/>
              </p:cNvSpPr>
              <p:nvPr/>
            </p:nvSpPr>
            <p:spPr bwMode="auto">
              <a:xfrm>
                <a:off x="2370" y="1118"/>
                <a:ext cx="58" cy="15"/>
              </a:xfrm>
              <a:prstGeom prst="rect">
                <a:avLst/>
              </a:prstGeom>
              <a:solidFill>
                <a:srgbClr val="FFFFFF"/>
              </a:solidFill>
              <a:ln w="22225">
                <a:solidFill>
                  <a:srgbClr val="000000"/>
                </a:solidFill>
                <a:miter lim="800000"/>
                <a:headEnd/>
                <a:tailEnd/>
              </a:ln>
            </p:spPr>
            <p:txBody>
              <a:bodyPr/>
              <a:lstStyle/>
              <a:p>
                <a:endParaRPr lang="en-US"/>
              </a:p>
            </p:txBody>
          </p:sp>
          <p:sp>
            <p:nvSpPr>
              <p:cNvPr id="18516" name="Line 33"/>
              <p:cNvSpPr>
                <a:spLocks noChangeShapeType="1"/>
              </p:cNvSpPr>
              <p:nvPr/>
            </p:nvSpPr>
            <p:spPr bwMode="auto">
              <a:xfrm>
                <a:off x="2370" y="1147"/>
                <a:ext cx="58" cy="1"/>
              </a:xfrm>
              <a:prstGeom prst="line">
                <a:avLst/>
              </a:prstGeom>
              <a:noFill/>
              <a:ln w="22225">
                <a:solidFill>
                  <a:srgbClr val="000000"/>
                </a:solidFill>
                <a:round/>
                <a:headEnd/>
                <a:tailEnd/>
              </a:ln>
            </p:spPr>
            <p:txBody>
              <a:bodyPr/>
              <a:lstStyle/>
              <a:p>
                <a:endParaRPr lang="en-US"/>
              </a:p>
            </p:txBody>
          </p:sp>
          <p:sp>
            <p:nvSpPr>
              <p:cNvPr id="18517" name="Rectangle 34"/>
              <p:cNvSpPr>
                <a:spLocks noChangeArrowheads="1"/>
              </p:cNvSpPr>
              <p:nvPr/>
            </p:nvSpPr>
            <p:spPr bwMode="auto">
              <a:xfrm>
                <a:off x="2370" y="1133"/>
                <a:ext cx="58" cy="14"/>
              </a:xfrm>
              <a:prstGeom prst="rect">
                <a:avLst/>
              </a:prstGeom>
              <a:solidFill>
                <a:srgbClr val="FFFFFF"/>
              </a:solidFill>
              <a:ln w="22225">
                <a:solidFill>
                  <a:srgbClr val="000000"/>
                </a:solidFill>
                <a:miter lim="800000"/>
                <a:headEnd/>
                <a:tailEnd/>
              </a:ln>
            </p:spPr>
            <p:txBody>
              <a:bodyPr/>
              <a:lstStyle/>
              <a:p>
                <a:endParaRPr lang="en-US"/>
              </a:p>
            </p:txBody>
          </p:sp>
          <p:sp>
            <p:nvSpPr>
              <p:cNvPr id="18518" name="Line 35"/>
              <p:cNvSpPr>
                <a:spLocks noChangeShapeType="1"/>
              </p:cNvSpPr>
              <p:nvPr/>
            </p:nvSpPr>
            <p:spPr bwMode="auto">
              <a:xfrm>
                <a:off x="2370" y="1161"/>
                <a:ext cx="58" cy="1"/>
              </a:xfrm>
              <a:prstGeom prst="line">
                <a:avLst/>
              </a:prstGeom>
              <a:noFill/>
              <a:ln w="22225">
                <a:solidFill>
                  <a:srgbClr val="000000"/>
                </a:solidFill>
                <a:round/>
                <a:headEnd/>
                <a:tailEnd/>
              </a:ln>
            </p:spPr>
            <p:txBody>
              <a:bodyPr/>
              <a:lstStyle/>
              <a:p>
                <a:endParaRPr lang="en-US"/>
              </a:p>
            </p:txBody>
          </p:sp>
          <p:sp>
            <p:nvSpPr>
              <p:cNvPr id="18519" name="Rectangle 36"/>
              <p:cNvSpPr>
                <a:spLocks noChangeArrowheads="1"/>
              </p:cNvSpPr>
              <p:nvPr/>
            </p:nvSpPr>
            <p:spPr bwMode="auto">
              <a:xfrm>
                <a:off x="2370" y="1147"/>
                <a:ext cx="58" cy="14"/>
              </a:xfrm>
              <a:prstGeom prst="rect">
                <a:avLst/>
              </a:prstGeom>
              <a:solidFill>
                <a:srgbClr val="FFFFFF"/>
              </a:solidFill>
              <a:ln w="22225">
                <a:solidFill>
                  <a:srgbClr val="000000"/>
                </a:solidFill>
                <a:miter lim="800000"/>
                <a:headEnd/>
                <a:tailEnd/>
              </a:ln>
            </p:spPr>
            <p:txBody>
              <a:bodyPr/>
              <a:lstStyle/>
              <a:p>
                <a:endParaRPr lang="en-US"/>
              </a:p>
            </p:txBody>
          </p:sp>
          <p:sp>
            <p:nvSpPr>
              <p:cNvPr id="18520" name="Line 37"/>
              <p:cNvSpPr>
                <a:spLocks noChangeShapeType="1"/>
              </p:cNvSpPr>
              <p:nvPr/>
            </p:nvSpPr>
            <p:spPr bwMode="auto">
              <a:xfrm>
                <a:off x="2111" y="1277"/>
                <a:ext cx="274" cy="1"/>
              </a:xfrm>
              <a:prstGeom prst="line">
                <a:avLst/>
              </a:prstGeom>
              <a:noFill/>
              <a:ln w="22225">
                <a:solidFill>
                  <a:srgbClr val="000000"/>
                </a:solidFill>
                <a:round/>
                <a:headEnd/>
                <a:tailEnd/>
              </a:ln>
            </p:spPr>
            <p:txBody>
              <a:bodyPr/>
              <a:lstStyle/>
              <a:p>
                <a:endParaRPr lang="en-US"/>
              </a:p>
            </p:txBody>
          </p:sp>
          <p:sp>
            <p:nvSpPr>
              <p:cNvPr id="18521" name="Line 38"/>
              <p:cNvSpPr>
                <a:spLocks noChangeShapeType="1"/>
              </p:cNvSpPr>
              <p:nvPr/>
            </p:nvSpPr>
            <p:spPr bwMode="auto">
              <a:xfrm>
                <a:off x="2111" y="1306"/>
                <a:ext cx="274" cy="1"/>
              </a:xfrm>
              <a:prstGeom prst="line">
                <a:avLst/>
              </a:prstGeom>
              <a:noFill/>
              <a:ln w="22225">
                <a:solidFill>
                  <a:srgbClr val="000000"/>
                </a:solidFill>
                <a:round/>
                <a:headEnd/>
                <a:tailEnd/>
              </a:ln>
            </p:spPr>
            <p:txBody>
              <a:bodyPr/>
              <a:lstStyle/>
              <a:p>
                <a:endParaRPr lang="en-US"/>
              </a:p>
            </p:txBody>
          </p:sp>
          <p:sp>
            <p:nvSpPr>
              <p:cNvPr id="18522" name="Line 39"/>
              <p:cNvSpPr>
                <a:spLocks noChangeShapeType="1"/>
              </p:cNvSpPr>
              <p:nvPr/>
            </p:nvSpPr>
            <p:spPr bwMode="auto">
              <a:xfrm>
                <a:off x="2111" y="1335"/>
                <a:ext cx="274" cy="1"/>
              </a:xfrm>
              <a:prstGeom prst="line">
                <a:avLst/>
              </a:prstGeom>
              <a:noFill/>
              <a:ln w="22225">
                <a:solidFill>
                  <a:srgbClr val="000000"/>
                </a:solidFill>
                <a:round/>
                <a:headEnd/>
                <a:tailEnd/>
              </a:ln>
            </p:spPr>
            <p:txBody>
              <a:bodyPr/>
              <a:lstStyle/>
              <a:p>
                <a:endParaRPr lang="en-US"/>
              </a:p>
            </p:txBody>
          </p:sp>
          <p:sp>
            <p:nvSpPr>
              <p:cNvPr id="18523" name="Line 40"/>
              <p:cNvSpPr>
                <a:spLocks noChangeShapeType="1"/>
              </p:cNvSpPr>
              <p:nvPr/>
            </p:nvSpPr>
            <p:spPr bwMode="auto">
              <a:xfrm>
                <a:off x="2111" y="1364"/>
                <a:ext cx="274" cy="1"/>
              </a:xfrm>
              <a:prstGeom prst="line">
                <a:avLst/>
              </a:prstGeom>
              <a:noFill/>
              <a:ln w="22225">
                <a:solidFill>
                  <a:srgbClr val="000000"/>
                </a:solidFill>
                <a:round/>
                <a:headEnd/>
                <a:tailEnd/>
              </a:ln>
            </p:spPr>
            <p:txBody>
              <a:bodyPr/>
              <a:lstStyle/>
              <a:p>
                <a:endParaRPr lang="en-US"/>
              </a:p>
            </p:txBody>
          </p:sp>
          <p:sp>
            <p:nvSpPr>
              <p:cNvPr id="18524" name="Line 41"/>
              <p:cNvSpPr>
                <a:spLocks noChangeShapeType="1"/>
              </p:cNvSpPr>
              <p:nvPr/>
            </p:nvSpPr>
            <p:spPr bwMode="auto">
              <a:xfrm>
                <a:off x="2111" y="1392"/>
                <a:ext cx="274" cy="1"/>
              </a:xfrm>
              <a:prstGeom prst="line">
                <a:avLst/>
              </a:prstGeom>
              <a:noFill/>
              <a:ln w="22225">
                <a:solidFill>
                  <a:srgbClr val="000000"/>
                </a:solidFill>
                <a:round/>
                <a:headEnd/>
                <a:tailEnd/>
              </a:ln>
            </p:spPr>
            <p:txBody>
              <a:bodyPr/>
              <a:lstStyle/>
              <a:p>
                <a:endParaRPr lang="en-US"/>
              </a:p>
            </p:txBody>
          </p:sp>
          <p:sp>
            <p:nvSpPr>
              <p:cNvPr id="18525" name="Line 42"/>
              <p:cNvSpPr>
                <a:spLocks noChangeShapeType="1"/>
              </p:cNvSpPr>
              <p:nvPr/>
            </p:nvSpPr>
            <p:spPr bwMode="auto">
              <a:xfrm>
                <a:off x="2111" y="1421"/>
                <a:ext cx="274" cy="1"/>
              </a:xfrm>
              <a:prstGeom prst="line">
                <a:avLst/>
              </a:prstGeom>
              <a:noFill/>
              <a:ln w="22225">
                <a:solidFill>
                  <a:srgbClr val="000000"/>
                </a:solidFill>
                <a:round/>
                <a:headEnd/>
                <a:tailEnd/>
              </a:ln>
            </p:spPr>
            <p:txBody>
              <a:bodyPr/>
              <a:lstStyle/>
              <a:p>
                <a:endParaRPr lang="en-US"/>
              </a:p>
            </p:txBody>
          </p:sp>
          <p:sp>
            <p:nvSpPr>
              <p:cNvPr id="18526" name="Line 43"/>
              <p:cNvSpPr>
                <a:spLocks noChangeShapeType="1"/>
              </p:cNvSpPr>
              <p:nvPr/>
            </p:nvSpPr>
            <p:spPr bwMode="auto">
              <a:xfrm>
                <a:off x="2111" y="1450"/>
                <a:ext cx="274" cy="1"/>
              </a:xfrm>
              <a:prstGeom prst="line">
                <a:avLst/>
              </a:prstGeom>
              <a:noFill/>
              <a:ln w="22225">
                <a:solidFill>
                  <a:srgbClr val="000000"/>
                </a:solidFill>
                <a:round/>
                <a:headEnd/>
                <a:tailEnd/>
              </a:ln>
            </p:spPr>
            <p:txBody>
              <a:bodyPr/>
              <a:lstStyle/>
              <a:p>
                <a:endParaRPr lang="en-US"/>
              </a:p>
            </p:txBody>
          </p:sp>
          <p:sp>
            <p:nvSpPr>
              <p:cNvPr id="18527" name="Line 44"/>
              <p:cNvSpPr>
                <a:spLocks noChangeShapeType="1"/>
              </p:cNvSpPr>
              <p:nvPr/>
            </p:nvSpPr>
            <p:spPr bwMode="auto">
              <a:xfrm>
                <a:off x="2111" y="1493"/>
                <a:ext cx="274" cy="1"/>
              </a:xfrm>
              <a:prstGeom prst="line">
                <a:avLst/>
              </a:prstGeom>
              <a:noFill/>
              <a:ln w="22225">
                <a:solidFill>
                  <a:srgbClr val="000000"/>
                </a:solidFill>
                <a:round/>
                <a:headEnd/>
                <a:tailEnd/>
              </a:ln>
            </p:spPr>
            <p:txBody>
              <a:bodyPr/>
              <a:lstStyle/>
              <a:p>
                <a:endParaRPr lang="en-US"/>
              </a:p>
            </p:txBody>
          </p:sp>
          <p:sp>
            <p:nvSpPr>
              <p:cNvPr id="18528" name="Line 45"/>
              <p:cNvSpPr>
                <a:spLocks noChangeShapeType="1"/>
              </p:cNvSpPr>
              <p:nvPr/>
            </p:nvSpPr>
            <p:spPr bwMode="auto">
              <a:xfrm>
                <a:off x="2111" y="1522"/>
                <a:ext cx="274" cy="1"/>
              </a:xfrm>
              <a:prstGeom prst="line">
                <a:avLst/>
              </a:prstGeom>
              <a:noFill/>
              <a:ln w="22225">
                <a:solidFill>
                  <a:srgbClr val="000000"/>
                </a:solidFill>
                <a:round/>
                <a:headEnd/>
                <a:tailEnd/>
              </a:ln>
            </p:spPr>
            <p:txBody>
              <a:bodyPr/>
              <a:lstStyle/>
              <a:p>
                <a:endParaRPr lang="en-US"/>
              </a:p>
            </p:txBody>
          </p:sp>
          <p:sp>
            <p:nvSpPr>
              <p:cNvPr id="18529" name="Line 46"/>
              <p:cNvSpPr>
                <a:spLocks noChangeShapeType="1"/>
              </p:cNvSpPr>
              <p:nvPr/>
            </p:nvSpPr>
            <p:spPr bwMode="auto">
              <a:xfrm>
                <a:off x="2111" y="1551"/>
                <a:ext cx="274" cy="1"/>
              </a:xfrm>
              <a:prstGeom prst="line">
                <a:avLst/>
              </a:prstGeom>
              <a:noFill/>
              <a:ln w="22225">
                <a:solidFill>
                  <a:srgbClr val="000000"/>
                </a:solidFill>
                <a:round/>
                <a:headEnd/>
                <a:tailEnd/>
              </a:ln>
            </p:spPr>
            <p:txBody>
              <a:bodyPr/>
              <a:lstStyle/>
              <a:p>
                <a:endParaRPr lang="en-US"/>
              </a:p>
            </p:txBody>
          </p:sp>
          <p:sp>
            <p:nvSpPr>
              <p:cNvPr id="18530" name="Line 47"/>
              <p:cNvSpPr>
                <a:spLocks noChangeShapeType="1"/>
              </p:cNvSpPr>
              <p:nvPr/>
            </p:nvSpPr>
            <p:spPr bwMode="auto">
              <a:xfrm>
                <a:off x="2111" y="1580"/>
                <a:ext cx="274" cy="1"/>
              </a:xfrm>
              <a:prstGeom prst="line">
                <a:avLst/>
              </a:prstGeom>
              <a:noFill/>
              <a:ln w="22225">
                <a:solidFill>
                  <a:srgbClr val="000000"/>
                </a:solidFill>
                <a:round/>
                <a:headEnd/>
                <a:tailEnd/>
              </a:ln>
            </p:spPr>
            <p:txBody>
              <a:bodyPr/>
              <a:lstStyle/>
              <a:p>
                <a:endParaRPr lang="en-US"/>
              </a:p>
            </p:txBody>
          </p:sp>
          <p:sp>
            <p:nvSpPr>
              <p:cNvPr id="18531" name="Freeform 48"/>
              <p:cNvSpPr>
                <a:spLocks/>
              </p:cNvSpPr>
              <p:nvPr/>
            </p:nvSpPr>
            <p:spPr bwMode="auto">
              <a:xfrm>
                <a:off x="2890" y="1364"/>
                <a:ext cx="72" cy="86"/>
              </a:xfrm>
              <a:custGeom>
                <a:avLst/>
                <a:gdLst>
                  <a:gd name="T0" fmla="*/ 0 w 72"/>
                  <a:gd name="T1" fmla="*/ 43 h 86"/>
                  <a:gd name="T2" fmla="*/ 0 w 72"/>
                  <a:gd name="T3" fmla="*/ 0 h 86"/>
                  <a:gd name="T4" fmla="*/ 72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32" name="Line 49"/>
              <p:cNvSpPr>
                <a:spLocks noChangeShapeType="1"/>
              </p:cNvSpPr>
              <p:nvPr/>
            </p:nvSpPr>
            <p:spPr bwMode="auto">
              <a:xfrm>
                <a:off x="2471" y="1407"/>
                <a:ext cx="419" cy="1"/>
              </a:xfrm>
              <a:prstGeom prst="line">
                <a:avLst/>
              </a:prstGeom>
              <a:noFill/>
              <a:ln w="22225">
                <a:solidFill>
                  <a:srgbClr val="000000"/>
                </a:solidFill>
                <a:round/>
                <a:headEnd/>
                <a:tailEnd/>
              </a:ln>
            </p:spPr>
            <p:txBody>
              <a:bodyPr/>
              <a:lstStyle/>
              <a:p>
                <a:endParaRPr lang="en-US"/>
              </a:p>
            </p:txBody>
          </p:sp>
          <p:sp>
            <p:nvSpPr>
              <p:cNvPr id="18533" name="Rectangle 50"/>
              <p:cNvSpPr>
                <a:spLocks noChangeArrowheads="1"/>
              </p:cNvSpPr>
              <p:nvPr/>
            </p:nvSpPr>
            <p:spPr bwMode="auto">
              <a:xfrm>
                <a:off x="2150" y="937"/>
                <a:ext cx="10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18534" name="Rectangle 51"/>
              <p:cNvSpPr>
                <a:spLocks noChangeArrowheads="1"/>
              </p:cNvSpPr>
              <p:nvPr/>
            </p:nvSpPr>
            <p:spPr bwMode="auto">
              <a:xfrm>
                <a:off x="2539" y="1226"/>
                <a:ext cx="2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H(M)</a:t>
                </a:r>
                <a:endParaRPr lang="en-GB" sz="2400">
                  <a:latin typeface="Times" charset="0"/>
                </a:endParaRPr>
              </a:p>
            </p:txBody>
          </p:sp>
        </p:grpSp>
        <p:sp>
          <p:nvSpPr>
            <p:cNvPr id="18506" name="Rectangle 52"/>
            <p:cNvSpPr>
              <a:spLocks noChangeArrowheads="1"/>
            </p:cNvSpPr>
            <p:nvPr/>
          </p:nvSpPr>
          <p:spPr bwMode="auto">
            <a:xfrm>
              <a:off x="2958" y="1597"/>
              <a:ext cx="42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128 bits</a:t>
              </a:r>
              <a:endParaRPr lang="en-GB" sz="2400">
                <a:latin typeface="Times" charset="0"/>
              </a:endParaRPr>
            </a:p>
          </p:txBody>
        </p:sp>
        <p:sp>
          <p:nvSpPr>
            <p:cNvPr id="18507" name="Line 53"/>
            <p:cNvSpPr>
              <a:spLocks noChangeShapeType="1"/>
            </p:cNvSpPr>
            <p:nvPr/>
          </p:nvSpPr>
          <p:spPr bwMode="auto">
            <a:xfrm>
              <a:off x="3107" y="1403"/>
              <a:ext cx="1" cy="144"/>
            </a:xfrm>
            <a:prstGeom prst="line">
              <a:avLst/>
            </a:prstGeom>
            <a:noFill/>
            <a:ln w="22225">
              <a:solidFill>
                <a:srgbClr val="000000"/>
              </a:solidFill>
              <a:round/>
              <a:headEnd/>
              <a:tailEnd/>
            </a:ln>
          </p:spPr>
          <p:txBody>
            <a:bodyPr/>
            <a:lstStyle/>
            <a:p>
              <a:endParaRPr lang="en-US"/>
            </a:p>
          </p:txBody>
        </p:sp>
        <p:sp>
          <p:nvSpPr>
            <p:cNvPr id="18508" name="Rectangle 54"/>
            <p:cNvSpPr>
              <a:spLocks noChangeArrowheads="1"/>
            </p:cNvSpPr>
            <p:nvPr/>
          </p:nvSpPr>
          <p:spPr bwMode="auto">
            <a:xfrm>
              <a:off x="2977" y="1316"/>
              <a:ext cx="274" cy="116"/>
            </a:xfrm>
            <a:prstGeom prst="rect">
              <a:avLst/>
            </a:prstGeom>
            <a:solidFill>
              <a:srgbClr val="FFDC99"/>
            </a:solidFill>
            <a:ln w="9525">
              <a:noFill/>
              <a:miter lim="800000"/>
              <a:headEnd/>
              <a:tailEnd/>
            </a:ln>
          </p:spPr>
          <p:txBody>
            <a:bodyPr/>
            <a:lstStyle/>
            <a:p>
              <a:endParaRPr lang="en-US"/>
            </a:p>
          </p:txBody>
        </p:sp>
        <p:sp>
          <p:nvSpPr>
            <p:cNvPr id="18509" name="Rectangle 55"/>
            <p:cNvSpPr>
              <a:spLocks noChangeArrowheads="1"/>
            </p:cNvSpPr>
            <p:nvPr/>
          </p:nvSpPr>
          <p:spPr bwMode="auto">
            <a:xfrm>
              <a:off x="3102" y="1185"/>
              <a:ext cx="6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grpSp>
      <p:grpSp>
        <p:nvGrpSpPr>
          <p:cNvPr id="7" name="Group 56"/>
          <p:cNvGrpSpPr>
            <a:grpSpLocks/>
          </p:cNvGrpSpPr>
          <p:nvPr/>
        </p:nvGrpSpPr>
        <p:grpSpPr bwMode="auto">
          <a:xfrm>
            <a:off x="4784725" y="1800225"/>
            <a:ext cx="1422400" cy="495300"/>
            <a:chOff x="3265" y="1134"/>
            <a:chExt cx="971" cy="312"/>
          </a:xfrm>
        </p:grpSpPr>
        <p:sp>
          <p:nvSpPr>
            <p:cNvPr id="18497" name="Rectangle 57"/>
            <p:cNvSpPr>
              <a:spLocks noChangeArrowheads="1"/>
            </p:cNvSpPr>
            <p:nvPr/>
          </p:nvSpPr>
          <p:spPr bwMode="auto">
            <a:xfrm>
              <a:off x="3279" y="1203"/>
              <a:ext cx="20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E(K</a:t>
              </a:r>
              <a:endParaRPr lang="en-GB" sz="2400">
                <a:latin typeface="Times" charset="0"/>
              </a:endParaRPr>
            </a:p>
          </p:txBody>
        </p:sp>
        <p:sp>
          <p:nvSpPr>
            <p:cNvPr id="18498" name="Rectangle 58"/>
            <p:cNvSpPr>
              <a:spLocks noChangeArrowheads="1"/>
            </p:cNvSpPr>
            <p:nvPr/>
          </p:nvSpPr>
          <p:spPr bwMode="auto">
            <a:xfrm>
              <a:off x="3471" y="1256"/>
              <a:ext cx="106"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pri</a:t>
              </a:r>
              <a:endParaRPr lang="en-GB" sz="2400">
                <a:latin typeface="Times" charset="0"/>
              </a:endParaRPr>
            </a:p>
          </p:txBody>
        </p:sp>
        <p:sp>
          <p:nvSpPr>
            <p:cNvPr id="18499" name="Rectangle 59"/>
            <p:cNvSpPr>
              <a:spLocks noChangeArrowheads="1"/>
            </p:cNvSpPr>
            <p:nvPr/>
          </p:nvSpPr>
          <p:spPr bwMode="auto">
            <a:xfrm>
              <a:off x="3574" y="1203"/>
              <a:ext cx="17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 h)</a:t>
              </a:r>
              <a:endParaRPr lang="en-GB" sz="2400">
                <a:latin typeface="Times" charset="0"/>
              </a:endParaRPr>
            </a:p>
          </p:txBody>
        </p:sp>
        <p:sp>
          <p:nvSpPr>
            <p:cNvPr id="18500" name="Rectangle 60"/>
            <p:cNvSpPr>
              <a:spLocks noChangeArrowheads="1"/>
            </p:cNvSpPr>
            <p:nvPr/>
          </p:nvSpPr>
          <p:spPr bwMode="auto">
            <a:xfrm>
              <a:off x="3900" y="1316"/>
              <a:ext cx="260" cy="130"/>
            </a:xfrm>
            <a:prstGeom prst="rect">
              <a:avLst/>
            </a:prstGeom>
            <a:solidFill>
              <a:srgbClr val="D9AA73"/>
            </a:solidFill>
            <a:ln w="9525">
              <a:noFill/>
              <a:miter lim="800000"/>
              <a:headEnd/>
              <a:tailEnd/>
            </a:ln>
          </p:spPr>
          <p:txBody>
            <a:bodyPr/>
            <a:lstStyle/>
            <a:p>
              <a:endParaRPr lang="en-US"/>
            </a:p>
          </p:txBody>
        </p:sp>
        <p:sp>
          <p:nvSpPr>
            <p:cNvPr id="18501" name="Freeform 61"/>
            <p:cNvSpPr>
              <a:spLocks/>
            </p:cNvSpPr>
            <p:nvPr/>
          </p:nvSpPr>
          <p:spPr bwMode="auto">
            <a:xfrm>
              <a:off x="3839" y="1331"/>
              <a:ext cx="73" cy="86"/>
            </a:xfrm>
            <a:custGeom>
              <a:avLst/>
              <a:gdLst>
                <a:gd name="T0" fmla="*/ 0 w 73"/>
                <a:gd name="T1" fmla="*/ 43 h 86"/>
                <a:gd name="T2" fmla="*/ 0 w 73"/>
                <a:gd name="T3" fmla="*/ 0 h 86"/>
                <a:gd name="T4" fmla="*/ 73 w 73"/>
                <a:gd name="T5" fmla="*/ 43 h 86"/>
                <a:gd name="T6" fmla="*/ 0 w 73"/>
                <a:gd name="T7" fmla="*/ 86 h 86"/>
                <a:gd name="T8" fmla="*/ 0 w 73"/>
                <a:gd name="T9" fmla="*/ 43 h 86"/>
                <a:gd name="T10" fmla="*/ 0 60000 65536"/>
                <a:gd name="T11" fmla="*/ 0 60000 65536"/>
                <a:gd name="T12" fmla="*/ 0 60000 65536"/>
                <a:gd name="T13" fmla="*/ 0 60000 65536"/>
                <a:gd name="T14" fmla="*/ 0 60000 65536"/>
                <a:gd name="T15" fmla="*/ 0 w 73"/>
                <a:gd name="T16" fmla="*/ 0 h 86"/>
                <a:gd name="T17" fmla="*/ 73 w 73"/>
                <a:gd name="T18" fmla="*/ 86 h 86"/>
              </a:gdLst>
              <a:ahLst/>
              <a:cxnLst>
                <a:cxn ang="T10">
                  <a:pos x="T0" y="T1"/>
                </a:cxn>
                <a:cxn ang="T11">
                  <a:pos x="T2" y="T3"/>
                </a:cxn>
                <a:cxn ang="T12">
                  <a:pos x="T4" y="T5"/>
                </a:cxn>
                <a:cxn ang="T13">
                  <a:pos x="T6" y="T7"/>
                </a:cxn>
                <a:cxn ang="T14">
                  <a:pos x="T8" y="T9"/>
                </a:cxn>
              </a:cxnLst>
              <a:rect l="T15" t="T16" r="T17" b="T18"/>
              <a:pathLst>
                <a:path w="73" h="86">
                  <a:moveTo>
                    <a:pt x="0" y="43"/>
                  </a:moveTo>
                  <a:lnTo>
                    <a:pt x="0" y="0"/>
                  </a:lnTo>
                  <a:lnTo>
                    <a:pt x="73"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02" name="Line 62"/>
            <p:cNvSpPr>
              <a:spLocks noChangeShapeType="1"/>
            </p:cNvSpPr>
            <p:nvPr/>
          </p:nvSpPr>
          <p:spPr bwMode="auto">
            <a:xfrm>
              <a:off x="3265" y="1374"/>
              <a:ext cx="643" cy="1"/>
            </a:xfrm>
            <a:prstGeom prst="line">
              <a:avLst/>
            </a:prstGeom>
            <a:noFill/>
            <a:ln w="22225">
              <a:solidFill>
                <a:srgbClr val="000000"/>
              </a:solidFill>
              <a:round/>
              <a:headEnd/>
              <a:tailEnd/>
            </a:ln>
          </p:spPr>
          <p:txBody>
            <a:bodyPr/>
            <a:lstStyle/>
            <a:p>
              <a:endParaRPr lang="en-US"/>
            </a:p>
          </p:txBody>
        </p:sp>
        <p:sp>
          <p:nvSpPr>
            <p:cNvPr id="18503" name="Rectangle 63"/>
            <p:cNvSpPr>
              <a:spLocks noChangeArrowheads="1"/>
            </p:cNvSpPr>
            <p:nvPr/>
          </p:nvSpPr>
          <p:spPr bwMode="auto">
            <a:xfrm>
              <a:off x="3925" y="1134"/>
              <a:ext cx="1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18504" name="Rectangle 64"/>
            <p:cNvSpPr>
              <a:spLocks noChangeArrowheads="1"/>
            </p:cNvSpPr>
            <p:nvPr/>
          </p:nvSpPr>
          <p:spPr bwMode="auto">
            <a:xfrm>
              <a:off x="4066" y="1187"/>
              <a:ext cx="170"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Kpri</a:t>
              </a:r>
              <a:endParaRPr lang="en-GB" sz="2400">
                <a:latin typeface="Times" charset="0"/>
              </a:endParaRPr>
            </a:p>
          </p:txBody>
        </p:sp>
      </p:grpSp>
      <p:grpSp>
        <p:nvGrpSpPr>
          <p:cNvPr id="8" name="Group 65"/>
          <p:cNvGrpSpPr>
            <a:grpSpLocks/>
          </p:cNvGrpSpPr>
          <p:nvPr/>
        </p:nvGrpSpPr>
        <p:grpSpPr bwMode="auto">
          <a:xfrm>
            <a:off x="1609725" y="1481138"/>
            <a:ext cx="6629400" cy="3494087"/>
            <a:chOff x="1099" y="933"/>
            <a:chExt cx="4524" cy="2201"/>
          </a:xfrm>
        </p:grpSpPr>
        <p:sp>
          <p:nvSpPr>
            <p:cNvPr id="18472" name="Rectangle 66"/>
            <p:cNvSpPr>
              <a:spLocks noChangeArrowheads="1"/>
            </p:cNvSpPr>
            <p:nvPr/>
          </p:nvSpPr>
          <p:spPr bwMode="auto">
            <a:xfrm>
              <a:off x="3857" y="1691"/>
              <a:ext cx="404" cy="679"/>
            </a:xfrm>
            <a:prstGeom prst="rect">
              <a:avLst/>
            </a:prstGeom>
            <a:solidFill>
              <a:srgbClr val="FFFFFF"/>
            </a:solidFill>
            <a:ln w="9525">
              <a:noFill/>
              <a:miter lim="800000"/>
              <a:headEnd/>
              <a:tailEnd/>
            </a:ln>
          </p:spPr>
          <p:txBody>
            <a:bodyPr/>
            <a:lstStyle/>
            <a:p>
              <a:endParaRPr lang="en-US"/>
            </a:p>
          </p:txBody>
        </p:sp>
        <p:sp>
          <p:nvSpPr>
            <p:cNvPr id="18473" name="Rectangle 67"/>
            <p:cNvSpPr>
              <a:spLocks noChangeArrowheads="1"/>
            </p:cNvSpPr>
            <p:nvPr/>
          </p:nvSpPr>
          <p:spPr bwMode="auto">
            <a:xfrm>
              <a:off x="3857" y="1691"/>
              <a:ext cx="419" cy="693"/>
            </a:xfrm>
            <a:prstGeom prst="rect">
              <a:avLst/>
            </a:prstGeom>
            <a:noFill/>
            <a:ln w="22225">
              <a:solidFill>
                <a:srgbClr val="000000"/>
              </a:solidFill>
              <a:miter lim="800000"/>
              <a:headEnd/>
              <a:tailEnd/>
            </a:ln>
          </p:spPr>
          <p:txBody>
            <a:bodyPr/>
            <a:lstStyle/>
            <a:p>
              <a:endParaRPr lang="en-US"/>
            </a:p>
          </p:txBody>
        </p:sp>
        <p:sp>
          <p:nvSpPr>
            <p:cNvPr id="18474" name="Rectangle 68"/>
            <p:cNvSpPr>
              <a:spLocks noChangeArrowheads="1"/>
            </p:cNvSpPr>
            <p:nvPr/>
          </p:nvSpPr>
          <p:spPr bwMode="auto">
            <a:xfrm>
              <a:off x="3886" y="1720"/>
              <a:ext cx="404" cy="664"/>
            </a:xfrm>
            <a:prstGeom prst="rect">
              <a:avLst/>
            </a:prstGeom>
            <a:solidFill>
              <a:srgbClr val="FFFFFF"/>
            </a:solidFill>
            <a:ln w="9525">
              <a:noFill/>
              <a:miter lim="800000"/>
              <a:headEnd/>
              <a:tailEnd/>
            </a:ln>
          </p:spPr>
          <p:txBody>
            <a:bodyPr/>
            <a:lstStyle/>
            <a:p>
              <a:endParaRPr lang="en-US"/>
            </a:p>
          </p:txBody>
        </p:sp>
        <p:sp>
          <p:nvSpPr>
            <p:cNvPr id="18475" name="Rectangle 69"/>
            <p:cNvSpPr>
              <a:spLocks noChangeArrowheads="1"/>
            </p:cNvSpPr>
            <p:nvPr/>
          </p:nvSpPr>
          <p:spPr bwMode="auto">
            <a:xfrm>
              <a:off x="3886" y="1720"/>
              <a:ext cx="419" cy="679"/>
            </a:xfrm>
            <a:prstGeom prst="rect">
              <a:avLst/>
            </a:prstGeom>
            <a:noFill/>
            <a:ln w="22225">
              <a:solidFill>
                <a:srgbClr val="000000"/>
              </a:solidFill>
              <a:miter lim="800000"/>
              <a:headEnd/>
              <a:tailEnd/>
            </a:ln>
          </p:spPr>
          <p:txBody>
            <a:bodyPr/>
            <a:lstStyle/>
            <a:p>
              <a:endParaRPr lang="en-US"/>
            </a:p>
          </p:txBody>
        </p:sp>
        <p:sp>
          <p:nvSpPr>
            <p:cNvPr id="18476" name="Line 70"/>
            <p:cNvSpPr>
              <a:spLocks noChangeShapeType="1"/>
            </p:cNvSpPr>
            <p:nvPr/>
          </p:nvSpPr>
          <p:spPr bwMode="auto">
            <a:xfrm>
              <a:off x="4204" y="1749"/>
              <a:ext cx="57" cy="1"/>
            </a:xfrm>
            <a:prstGeom prst="line">
              <a:avLst/>
            </a:prstGeom>
            <a:noFill/>
            <a:ln w="22225">
              <a:solidFill>
                <a:srgbClr val="000000"/>
              </a:solidFill>
              <a:round/>
              <a:headEnd/>
              <a:tailEnd/>
            </a:ln>
          </p:spPr>
          <p:txBody>
            <a:bodyPr/>
            <a:lstStyle/>
            <a:p>
              <a:endParaRPr lang="en-US"/>
            </a:p>
          </p:txBody>
        </p:sp>
        <p:sp>
          <p:nvSpPr>
            <p:cNvPr id="18477" name="Rectangle 71"/>
            <p:cNvSpPr>
              <a:spLocks noChangeArrowheads="1"/>
            </p:cNvSpPr>
            <p:nvPr/>
          </p:nvSpPr>
          <p:spPr bwMode="auto">
            <a:xfrm>
              <a:off x="4204" y="1749"/>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18478" name="Line 72"/>
            <p:cNvSpPr>
              <a:spLocks noChangeShapeType="1"/>
            </p:cNvSpPr>
            <p:nvPr/>
          </p:nvSpPr>
          <p:spPr bwMode="auto">
            <a:xfrm>
              <a:off x="4204" y="1764"/>
              <a:ext cx="57" cy="1"/>
            </a:xfrm>
            <a:prstGeom prst="line">
              <a:avLst/>
            </a:prstGeom>
            <a:noFill/>
            <a:ln w="22225">
              <a:solidFill>
                <a:srgbClr val="000000"/>
              </a:solidFill>
              <a:round/>
              <a:headEnd/>
              <a:tailEnd/>
            </a:ln>
          </p:spPr>
          <p:txBody>
            <a:bodyPr/>
            <a:lstStyle/>
            <a:p>
              <a:endParaRPr lang="en-US"/>
            </a:p>
          </p:txBody>
        </p:sp>
        <p:sp>
          <p:nvSpPr>
            <p:cNvPr id="18479" name="Rectangle 73"/>
            <p:cNvSpPr>
              <a:spLocks noChangeArrowheads="1"/>
            </p:cNvSpPr>
            <p:nvPr/>
          </p:nvSpPr>
          <p:spPr bwMode="auto">
            <a:xfrm>
              <a:off x="4204" y="1764"/>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18480" name="Line 74"/>
            <p:cNvSpPr>
              <a:spLocks noChangeShapeType="1"/>
            </p:cNvSpPr>
            <p:nvPr/>
          </p:nvSpPr>
          <p:spPr bwMode="auto">
            <a:xfrm>
              <a:off x="4204" y="1778"/>
              <a:ext cx="57" cy="1"/>
            </a:xfrm>
            <a:prstGeom prst="line">
              <a:avLst/>
            </a:prstGeom>
            <a:noFill/>
            <a:ln w="22225">
              <a:solidFill>
                <a:srgbClr val="000000"/>
              </a:solidFill>
              <a:round/>
              <a:headEnd/>
              <a:tailEnd/>
            </a:ln>
          </p:spPr>
          <p:txBody>
            <a:bodyPr/>
            <a:lstStyle/>
            <a:p>
              <a:endParaRPr lang="en-US"/>
            </a:p>
          </p:txBody>
        </p:sp>
        <p:sp>
          <p:nvSpPr>
            <p:cNvPr id="18481" name="Rectangle 75"/>
            <p:cNvSpPr>
              <a:spLocks noChangeArrowheads="1"/>
            </p:cNvSpPr>
            <p:nvPr/>
          </p:nvSpPr>
          <p:spPr bwMode="auto">
            <a:xfrm>
              <a:off x="4204" y="1778"/>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18482" name="Line 76"/>
            <p:cNvSpPr>
              <a:spLocks noChangeShapeType="1"/>
            </p:cNvSpPr>
            <p:nvPr/>
          </p:nvSpPr>
          <p:spPr bwMode="auto">
            <a:xfrm>
              <a:off x="3958" y="1894"/>
              <a:ext cx="260" cy="1"/>
            </a:xfrm>
            <a:prstGeom prst="line">
              <a:avLst/>
            </a:prstGeom>
            <a:noFill/>
            <a:ln w="22225">
              <a:solidFill>
                <a:srgbClr val="000000"/>
              </a:solidFill>
              <a:round/>
              <a:headEnd/>
              <a:tailEnd/>
            </a:ln>
          </p:spPr>
          <p:txBody>
            <a:bodyPr/>
            <a:lstStyle/>
            <a:p>
              <a:endParaRPr lang="en-US"/>
            </a:p>
          </p:txBody>
        </p:sp>
        <p:sp>
          <p:nvSpPr>
            <p:cNvPr id="18483" name="Line 77"/>
            <p:cNvSpPr>
              <a:spLocks noChangeShapeType="1"/>
            </p:cNvSpPr>
            <p:nvPr/>
          </p:nvSpPr>
          <p:spPr bwMode="auto">
            <a:xfrm>
              <a:off x="3958" y="1922"/>
              <a:ext cx="260" cy="1"/>
            </a:xfrm>
            <a:prstGeom prst="line">
              <a:avLst/>
            </a:prstGeom>
            <a:noFill/>
            <a:ln w="22225">
              <a:solidFill>
                <a:srgbClr val="000000"/>
              </a:solidFill>
              <a:round/>
              <a:headEnd/>
              <a:tailEnd/>
            </a:ln>
          </p:spPr>
          <p:txBody>
            <a:bodyPr/>
            <a:lstStyle/>
            <a:p>
              <a:endParaRPr lang="en-US"/>
            </a:p>
          </p:txBody>
        </p:sp>
        <p:sp>
          <p:nvSpPr>
            <p:cNvPr id="18484" name="Line 78"/>
            <p:cNvSpPr>
              <a:spLocks noChangeShapeType="1"/>
            </p:cNvSpPr>
            <p:nvPr/>
          </p:nvSpPr>
          <p:spPr bwMode="auto">
            <a:xfrm>
              <a:off x="3958" y="1951"/>
              <a:ext cx="260" cy="1"/>
            </a:xfrm>
            <a:prstGeom prst="line">
              <a:avLst/>
            </a:prstGeom>
            <a:noFill/>
            <a:ln w="22225">
              <a:solidFill>
                <a:srgbClr val="000000"/>
              </a:solidFill>
              <a:round/>
              <a:headEnd/>
              <a:tailEnd/>
            </a:ln>
          </p:spPr>
          <p:txBody>
            <a:bodyPr/>
            <a:lstStyle/>
            <a:p>
              <a:endParaRPr lang="en-US"/>
            </a:p>
          </p:txBody>
        </p:sp>
        <p:sp>
          <p:nvSpPr>
            <p:cNvPr id="18485" name="Line 79"/>
            <p:cNvSpPr>
              <a:spLocks noChangeShapeType="1"/>
            </p:cNvSpPr>
            <p:nvPr/>
          </p:nvSpPr>
          <p:spPr bwMode="auto">
            <a:xfrm>
              <a:off x="3958" y="1980"/>
              <a:ext cx="260" cy="1"/>
            </a:xfrm>
            <a:prstGeom prst="line">
              <a:avLst/>
            </a:prstGeom>
            <a:noFill/>
            <a:ln w="22225">
              <a:solidFill>
                <a:srgbClr val="000000"/>
              </a:solidFill>
              <a:round/>
              <a:headEnd/>
              <a:tailEnd/>
            </a:ln>
          </p:spPr>
          <p:txBody>
            <a:bodyPr/>
            <a:lstStyle/>
            <a:p>
              <a:endParaRPr lang="en-US"/>
            </a:p>
          </p:txBody>
        </p:sp>
        <p:sp>
          <p:nvSpPr>
            <p:cNvPr id="18486" name="Line 80"/>
            <p:cNvSpPr>
              <a:spLocks noChangeShapeType="1"/>
            </p:cNvSpPr>
            <p:nvPr/>
          </p:nvSpPr>
          <p:spPr bwMode="auto">
            <a:xfrm>
              <a:off x="3958" y="2009"/>
              <a:ext cx="260" cy="1"/>
            </a:xfrm>
            <a:prstGeom prst="line">
              <a:avLst/>
            </a:prstGeom>
            <a:noFill/>
            <a:ln w="22225">
              <a:solidFill>
                <a:srgbClr val="000000"/>
              </a:solidFill>
              <a:round/>
              <a:headEnd/>
              <a:tailEnd/>
            </a:ln>
          </p:spPr>
          <p:txBody>
            <a:bodyPr/>
            <a:lstStyle/>
            <a:p>
              <a:endParaRPr lang="en-US"/>
            </a:p>
          </p:txBody>
        </p:sp>
        <p:sp>
          <p:nvSpPr>
            <p:cNvPr id="18487" name="Line 81"/>
            <p:cNvSpPr>
              <a:spLocks noChangeShapeType="1"/>
            </p:cNvSpPr>
            <p:nvPr/>
          </p:nvSpPr>
          <p:spPr bwMode="auto">
            <a:xfrm>
              <a:off x="3958" y="2038"/>
              <a:ext cx="260" cy="1"/>
            </a:xfrm>
            <a:prstGeom prst="line">
              <a:avLst/>
            </a:prstGeom>
            <a:noFill/>
            <a:ln w="22225">
              <a:solidFill>
                <a:srgbClr val="000000"/>
              </a:solidFill>
              <a:round/>
              <a:headEnd/>
              <a:tailEnd/>
            </a:ln>
          </p:spPr>
          <p:txBody>
            <a:bodyPr/>
            <a:lstStyle/>
            <a:p>
              <a:endParaRPr lang="en-US"/>
            </a:p>
          </p:txBody>
        </p:sp>
        <p:sp>
          <p:nvSpPr>
            <p:cNvPr id="18488" name="Line 82"/>
            <p:cNvSpPr>
              <a:spLocks noChangeShapeType="1"/>
            </p:cNvSpPr>
            <p:nvPr/>
          </p:nvSpPr>
          <p:spPr bwMode="auto">
            <a:xfrm>
              <a:off x="3958" y="2067"/>
              <a:ext cx="260" cy="1"/>
            </a:xfrm>
            <a:prstGeom prst="line">
              <a:avLst/>
            </a:prstGeom>
            <a:noFill/>
            <a:ln w="22225">
              <a:solidFill>
                <a:srgbClr val="000000"/>
              </a:solidFill>
              <a:round/>
              <a:headEnd/>
              <a:tailEnd/>
            </a:ln>
          </p:spPr>
          <p:txBody>
            <a:bodyPr/>
            <a:lstStyle/>
            <a:p>
              <a:endParaRPr lang="en-US"/>
            </a:p>
          </p:txBody>
        </p:sp>
        <p:sp>
          <p:nvSpPr>
            <p:cNvPr id="18489" name="Line 83"/>
            <p:cNvSpPr>
              <a:spLocks noChangeShapeType="1"/>
            </p:cNvSpPr>
            <p:nvPr/>
          </p:nvSpPr>
          <p:spPr bwMode="auto">
            <a:xfrm>
              <a:off x="3958" y="2096"/>
              <a:ext cx="260" cy="1"/>
            </a:xfrm>
            <a:prstGeom prst="line">
              <a:avLst/>
            </a:prstGeom>
            <a:noFill/>
            <a:ln w="22225">
              <a:solidFill>
                <a:srgbClr val="000000"/>
              </a:solidFill>
              <a:round/>
              <a:headEnd/>
              <a:tailEnd/>
            </a:ln>
          </p:spPr>
          <p:txBody>
            <a:bodyPr/>
            <a:lstStyle/>
            <a:p>
              <a:endParaRPr lang="en-US"/>
            </a:p>
          </p:txBody>
        </p:sp>
        <p:sp>
          <p:nvSpPr>
            <p:cNvPr id="18490" name="Line 84"/>
            <p:cNvSpPr>
              <a:spLocks noChangeShapeType="1"/>
            </p:cNvSpPr>
            <p:nvPr/>
          </p:nvSpPr>
          <p:spPr bwMode="auto">
            <a:xfrm>
              <a:off x="3958" y="2125"/>
              <a:ext cx="260" cy="1"/>
            </a:xfrm>
            <a:prstGeom prst="line">
              <a:avLst/>
            </a:prstGeom>
            <a:noFill/>
            <a:ln w="22225">
              <a:solidFill>
                <a:srgbClr val="000000"/>
              </a:solidFill>
              <a:round/>
              <a:headEnd/>
              <a:tailEnd/>
            </a:ln>
          </p:spPr>
          <p:txBody>
            <a:bodyPr/>
            <a:lstStyle/>
            <a:p>
              <a:endParaRPr lang="en-US"/>
            </a:p>
          </p:txBody>
        </p:sp>
        <p:sp>
          <p:nvSpPr>
            <p:cNvPr id="18491" name="Line 85"/>
            <p:cNvSpPr>
              <a:spLocks noChangeShapeType="1"/>
            </p:cNvSpPr>
            <p:nvPr/>
          </p:nvSpPr>
          <p:spPr bwMode="auto">
            <a:xfrm>
              <a:off x="3958" y="2153"/>
              <a:ext cx="260" cy="1"/>
            </a:xfrm>
            <a:prstGeom prst="line">
              <a:avLst/>
            </a:prstGeom>
            <a:noFill/>
            <a:ln w="22225">
              <a:solidFill>
                <a:srgbClr val="000000"/>
              </a:solidFill>
              <a:round/>
              <a:headEnd/>
              <a:tailEnd/>
            </a:ln>
          </p:spPr>
          <p:txBody>
            <a:bodyPr/>
            <a:lstStyle/>
            <a:p>
              <a:endParaRPr lang="en-US"/>
            </a:p>
          </p:txBody>
        </p:sp>
        <p:sp>
          <p:nvSpPr>
            <p:cNvPr id="18492" name="Line 86"/>
            <p:cNvSpPr>
              <a:spLocks noChangeShapeType="1"/>
            </p:cNvSpPr>
            <p:nvPr/>
          </p:nvSpPr>
          <p:spPr bwMode="auto">
            <a:xfrm>
              <a:off x="3958" y="2182"/>
              <a:ext cx="260" cy="1"/>
            </a:xfrm>
            <a:prstGeom prst="line">
              <a:avLst/>
            </a:prstGeom>
            <a:noFill/>
            <a:ln w="22225">
              <a:solidFill>
                <a:srgbClr val="000000"/>
              </a:solidFill>
              <a:round/>
              <a:headEnd/>
              <a:tailEnd/>
            </a:ln>
          </p:spPr>
          <p:txBody>
            <a:bodyPr/>
            <a:lstStyle/>
            <a:p>
              <a:endParaRPr lang="en-US"/>
            </a:p>
          </p:txBody>
        </p:sp>
        <p:sp>
          <p:nvSpPr>
            <p:cNvPr id="18493" name="Rectangle 87"/>
            <p:cNvSpPr>
              <a:spLocks noChangeArrowheads="1"/>
            </p:cNvSpPr>
            <p:nvPr/>
          </p:nvSpPr>
          <p:spPr bwMode="auto">
            <a:xfrm>
              <a:off x="3994" y="1554"/>
              <a:ext cx="10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18494" name="Rectangle 88"/>
            <p:cNvSpPr>
              <a:spLocks noChangeArrowheads="1"/>
            </p:cNvSpPr>
            <p:nvPr/>
          </p:nvSpPr>
          <p:spPr bwMode="auto">
            <a:xfrm>
              <a:off x="3810" y="933"/>
              <a:ext cx="582"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signed doc</a:t>
              </a:r>
              <a:endParaRPr lang="en-GB" sz="2400">
                <a:latin typeface="Times" charset="0"/>
              </a:endParaRPr>
            </a:p>
          </p:txBody>
        </p:sp>
        <p:sp>
          <p:nvSpPr>
            <p:cNvPr id="18495" name="Freeform 89"/>
            <p:cNvSpPr>
              <a:spLocks/>
            </p:cNvSpPr>
            <p:nvPr/>
          </p:nvSpPr>
          <p:spPr bwMode="auto">
            <a:xfrm>
              <a:off x="1099" y="1656"/>
              <a:ext cx="4524" cy="1478"/>
            </a:xfrm>
            <a:custGeom>
              <a:avLst/>
              <a:gdLst>
                <a:gd name="T0" fmla="*/ 3335 w 5215"/>
                <a:gd name="T1" fmla="*/ 108 h 1478"/>
                <a:gd name="T2" fmla="*/ 3914 w 5215"/>
                <a:gd name="T3" fmla="*/ 119 h 1478"/>
                <a:gd name="T4" fmla="*/ 3981 w 5215"/>
                <a:gd name="T5" fmla="*/ 821 h 1478"/>
                <a:gd name="T6" fmla="*/ 653 w 5215"/>
                <a:gd name="T7" fmla="*/ 963 h 1478"/>
                <a:gd name="T8" fmla="*/ 64 w 5215"/>
                <a:gd name="T9" fmla="*/ 1478 h 1478"/>
                <a:gd name="T10" fmla="*/ 0 60000 65536"/>
                <a:gd name="T11" fmla="*/ 0 60000 65536"/>
                <a:gd name="T12" fmla="*/ 0 60000 65536"/>
                <a:gd name="T13" fmla="*/ 0 60000 65536"/>
                <a:gd name="T14" fmla="*/ 0 60000 65536"/>
                <a:gd name="T15" fmla="*/ 0 w 5215"/>
                <a:gd name="T16" fmla="*/ 0 h 1478"/>
                <a:gd name="T17" fmla="*/ 5215 w 5215"/>
                <a:gd name="T18" fmla="*/ 1478 h 1478"/>
              </a:gdLst>
              <a:ahLst/>
              <a:cxnLst>
                <a:cxn ang="T10">
                  <a:pos x="T0" y="T1"/>
                </a:cxn>
                <a:cxn ang="T11">
                  <a:pos x="T2" y="T3"/>
                </a:cxn>
                <a:cxn ang="T12">
                  <a:pos x="T4" y="T5"/>
                </a:cxn>
                <a:cxn ang="T13">
                  <a:pos x="T6" y="T7"/>
                </a:cxn>
                <a:cxn ang="T14">
                  <a:pos x="T8" y="T9"/>
                </a:cxn>
              </a:cxnLst>
              <a:rect l="T15" t="T16" r="T17" b="T18"/>
              <a:pathLst>
                <a:path w="5215" h="1478">
                  <a:moveTo>
                    <a:pt x="3844" y="108"/>
                  </a:moveTo>
                  <a:cubicBezTo>
                    <a:pt x="4116" y="54"/>
                    <a:pt x="4388" y="0"/>
                    <a:pt x="4512" y="119"/>
                  </a:cubicBezTo>
                  <a:cubicBezTo>
                    <a:pt x="4636" y="238"/>
                    <a:pt x="5215" y="680"/>
                    <a:pt x="4589" y="821"/>
                  </a:cubicBezTo>
                  <a:cubicBezTo>
                    <a:pt x="3963" y="962"/>
                    <a:pt x="1506" y="853"/>
                    <a:pt x="753" y="963"/>
                  </a:cubicBezTo>
                  <a:cubicBezTo>
                    <a:pt x="0" y="1073"/>
                    <a:pt x="187" y="1392"/>
                    <a:pt x="74" y="1478"/>
                  </a:cubicBezTo>
                </a:path>
              </a:pathLst>
            </a:custGeom>
            <a:noFill/>
            <a:ln w="38100">
              <a:solidFill>
                <a:schemeClr val="tx1"/>
              </a:solidFill>
              <a:round/>
              <a:headEnd/>
              <a:tailEnd type="triangle" w="med" len="med"/>
            </a:ln>
          </p:spPr>
          <p:txBody>
            <a:bodyPr wrap="none" anchor="ctr"/>
            <a:lstStyle/>
            <a:p>
              <a:endParaRPr lang="en-US"/>
            </a:p>
          </p:txBody>
        </p:sp>
        <p:sp>
          <p:nvSpPr>
            <p:cNvPr id="18496" name="Rectangle 90"/>
            <p:cNvSpPr>
              <a:spLocks noChangeArrowheads="1"/>
            </p:cNvSpPr>
            <p:nvPr/>
          </p:nvSpPr>
          <p:spPr bwMode="auto">
            <a:xfrm>
              <a:off x="3784" y="1096"/>
              <a:ext cx="632" cy="1360"/>
            </a:xfrm>
            <a:prstGeom prst="rect">
              <a:avLst/>
            </a:prstGeom>
            <a:noFill/>
            <a:ln w="9525">
              <a:solidFill>
                <a:schemeClr val="tx1"/>
              </a:solidFill>
              <a:miter lim="800000"/>
              <a:headEnd/>
              <a:tailEnd/>
            </a:ln>
          </p:spPr>
          <p:txBody>
            <a:bodyPr wrap="none" anchor="ctr"/>
            <a:lstStyle/>
            <a:p>
              <a:endParaRPr lang="en-US"/>
            </a:p>
          </p:txBody>
        </p:sp>
      </p:grpSp>
      <p:grpSp>
        <p:nvGrpSpPr>
          <p:cNvPr id="9" name="Group 91"/>
          <p:cNvGrpSpPr>
            <a:grpSpLocks/>
          </p:cNvGrpSpPr>
          <p:nvPr/>
        </p:nvGrpSpPr>
        <p:grpSpPr bwMode="auto">
          <a:xfrm>
            <a:off x="2825750" y="4178300"/>
            <a:ext cx="925513" cy="2159000"/>
            <a:chOff x="1928" y="2632"/>
            <a:chExt cx="632" cy="1360"/>
          </a:xfrm>
        </p:grpSpPr>
        <p:sp>
          <p:nvSpPr>
            <p:cNvPr id="18446" name="Rectangle 92"/>
            <p:cNvSpPr>
              <a:spLocks noChangeArrowheads="1"/>
            </p:cNvSpPr>
            <p:nvPr/>
          </p:nvSpPr>
          <p:spPr bwMode="auto">
            <a:xfrm>
              <a:off x="2024" y="3209"/>
              <a:ext cx="419" cy="708"/>
            </a:xfrm>
            <a:prstGeom prst="rect">
              <a:avLst/>
            </a:prstGeom>
            <a:solidFill>
              <a:srgbClr val="FFFFFF"/>
            </a:solidFill>
            <a:ln w="9525">
              <a:noFill/>
              <a:miter lim="800000"/>
              <a:headEnd/>
              <a:tailEnd/>
            </a:ln>
          </p:spPr>
          <p:txBody>
            <a:bodyPr/>
            <a:lstStyle/>
            <a:p>
              <a:endParaRPr lang="en-US"/>
            </a:p>
          </p:txBody>
        </p:sp>
        <p:sp>
          <p:nvSpPr>
            <p:cNvPr id="18447" name="Rectangle 93"/>
            <p:cNvSpPr>
              <a:spLocks noChangeArrowheads="1"/>
            </p:cNvSpPr>
            <p:nvPr/>
          </p:nvSpPr>
          <p:spPr bwMode="auto">
            <a:xfrm>
              <a:off x="2024" y="3209"/>
              <a:ext cx="433" cy="722"/>
            </a:xfrm>
            <a:prstGeom prst="rect">
              <a:avLst/>
            </a:prstGeom>
            <a:noFill/>
            <a:ln w="22225">
              <a:solidFill>
                <a:srgbClr val="000000"/>
              </a:solidFill>
              <a:miter lim="800000"/>
              <a:headEnd/>
              <a:tailEnd/>
            </a:ln>
          </p:spPr>
          <p:txBody>
            <a:bodyPr/>
            <a:lstStyle/>
            <a:p>
              <a:endParaRPr lang="en-US"/>
            </a:p>
          </p:txBody>
        </p:sp>
        <p:sp>
          <p:nvSpPr>
            <p:cNvPr id="18448" name="Rectangle 94"/>
            <p:cNvSpPr>
              <a:spLocks noChangeArrowheads="1"/>
            </p:cNvSpPr>
            <p:nvPr/>
          </p:nvSpPr>
          <p:spPr bwMode="auto">
            <a:xfrm>
              <a:off x="2053" y="3238"/>
              <a:ext cx="433" cy="708"/>
            </a:xfrm>
            <a:prstGeom prst="rect">
              <a:avLst/>
            </a:prstGeom>
            <a:solidFill>
              <a:srgbClr val="FFFFFF"/>
            </a:solidFill>
            <a:ln w="9525">
              <a:noFill/>
              <a:miter lim="800000"/>
              <a:headEnd/>
              <a:tailEnd/>
            </a:ln>
          </p:spPr>
          <p:txBody>
            <a:bodyPr/>
            <a:lstStyle/>
            <a:p>
              <a:endParaRPr lang="en-US"/>
            </a:p>
          </p:txBody>
        </p:sp>
        <p:sp>
          <p:nvSpPr>
            <p:cNvPr id="18449" name="Rectangle 95"/>
            <p:cNvSpPr>
              <a:spLocks noChangeArrowheads="1"/>
            </p:cNvSpPr>
            <p:nvPr/>
          </p:nvSpPr>
          <p:spPr bwMode="auto">
            <a:xfrm>
              <a:off x="2053" y="3238"/>
              <a:ext cx="447" cy="722"/>
            </a:xfrm>
            <a:prstGeom prst="rect">
              <a:avLst/>
            </a:prstGeom>
            <a:noFill/>
            <a:ln w="22225">
              <a:solidFill>
                <a:srgbClr val="000000"/>
              </a:solidFill>
              <a:miter lim="800000"/>
              <a:headEnd/>
              <a:tailEnd/>
            </a:ln>
          </p:spPr>
          <p:txBody>
            <a:bodyPr/>
            <a:lstStyle/>
            <a:p>
              <a:endParaRPr lang="en-US"/>
            </a:p>
          </p:txBody>
        </p:sp>
        <p:sp>
          <p:nvSpPr>
            <p:cNvPr id="18450" name="Line 96"/>
            <p:cNvSpPr>
              <a:spLocks noChangeShapeType="1"/>
            </p:cNvSpPr>
            <p:nvPr/>
          </p:nvSpPr>
          <p:spPr bwMode="auto">
            <a:xfrm>
              <a:off x="2370" y="3281"/>
              <a:ext cx="73" cy="1"/>
            </a:xfrm>
            <a:prstGeom prst="line">
              <a:avLst/>
            </a:prstGeom>
            <a:noFill/>
            <a:ln w="22225">
              <a:solidFill>
                <a:srgbClr val="000000"/>
              </a:solidFill>
              <a:round/>
              <a:headEnd/>
              <a:tailEnd/>
            </a:ln>
          </p:spPr>
          <p:txBody>
            <a:bodyPr/>
            <a:lstStyle/>
            <a:p>
              <a:endParaRPr lang="en-US"/>
            </a:p>
          </p:txBody>
        </p:sp>
        <p:sp>
          <p:nvSpPr>
            <p:cNvPr id="18451" name="Rectangle 97"/>
            <p:cNvSpPr>
              <a:spLocks noChangeArrowheads="1"/>
            </p:cNvSpPr>
            <p:nvPr/>
          </p:nvSpPr>
          <p:spPr bwMode="auto">
            <a:xfrm>
              <a:off x="2370" y="3281"/>
              <a:ext cx="73" cy="0"/>
            </a:xfrm>
            <a:prstGeom prst="rect">
              <a:avLst/>
            </a:prstGeom>
            <a:solidFill>
              <a:srgbClr val="FFFFFF"/>
            </a:solidFill>
            <a:ln w="22225">
              <a:solidFill>
                <a:srgbClr val="000000"/>
              </a:solidFill>
              <a:miter lim="800000"/>
              <a:headEnd/>
              <a:tailEnd/>
            </a:ln>
          </p:spPr>
          <p:txBody>
            <a:bodyPr/>
            <a:lstStyle/>
            <a:p>
              <a:endParaRPr lang="en-US"/>
            </a:p>
          </p:txBody>
        </p:sp>
        <p:sp>
          <p:nvSpPr>
            <p:cNvPr id="18452" name="Line 98"/>
            <p:cNvSpPr>
              <a:spLocks noChangeShapeType="1"/>
            </p:cNvSpPr>
            <p:nvPr/>
          </p:nvSpPr>
          <p:spPr bwMode="auto">
            <a:xfrm>
              <a:off x="2370" y="3296"/>
              <a:ext cx="73" cy="1"/>
            </a:xfrm>
            <a:prstGeom prst="line">
              <a:avLst/>
            </a:prstGeom>
            <a:noFill/>
            <a:ln w="22225">
              <a:solidFill>
                <a:srgbClr val="000000"/>
              </a:solidFill>
              <a:round/>
              <a:headEnd/>
              <a:tailEnd/>
            </a:ln>
          </p:spPr>
          <p:txBody>
            <a:bodyPr/>
            <a:lstStyle/>
            <a:p>
              <a:endParaRPr lang="en-US"/>
            </a:p>
          </p:txBody>
        </p:sp>
        <p:sp>
          <p:nvSpPr>
            <p:cNvPr id="18453" name="Rectangle 99"/>
            <p:cNvSpPr>
              <a:spLocks noChangeArrowheads="1"/>
            </p:cNvSpPr>
            <p:nvPr/>
          </p:nvSpPr>
          <p:spPr bwMode="auto">
            <a:xfrm>
              <a:off x="2370" y="3296"/>
              <a:ext cx="73" cy="0"/>
            </a:xfrm>
            <a:prstGeom prst="rect">
              <a:avLst/>
            </a:prstGeom>
            <a:solidFill>
              <a:srgbClr val="FFFFFF"/>
            </a:solidFill>
            <a:ln w="22225">
              <a:solidFill>
                <a:srgbClr val="000000"/>
              </a:solidFill>
              <a:miter lim="800000"/>
              <a:headEnd/>
              <a:tailEnd/>
            </a:ln>
          </p:spPr>
          <p:txBody>
            <a:bodyPr/>
            <a:lstStyle/>
            <a:p>
              <a:endParaRPr lang="en-US"/>
            </a:p>
          </p:txBody>
        </p:sp>
        <p:sp>
          <p:nvSpPr>
            <p:cNvPr id="18454" name="Line 100"/>
            <p:cNvSpPr>
              <a:spLocks noChangeShapeType="1"/>
            </p:cNvSpPr>
            <p:nvPr/>
          </p:nvSpPr>
          <p:spPr bwMode="auto">
            <a:xfrm>
              <a:off x="2370" y="3310"/>
              <a:ext cx="73" cy="1"/>
            </a:xfrm>
            <a:prstGeom prst="line">
              <a:avLst/>
            </a:prstGeom>
            <a:noFill/>
            <a:ln w="22225">
              <a:solidFill>
                <a:srgbClr val="000000"/>
              </a:solidFill>
              <a:round/>
              <a:headEnd/>
              <a:tailEnd/>
            </a:ln>
          </p:spPr>
          <p:txBody>
            <a:bodyPr/>
            <a:lstStyle/>
            <a:p>
              <a:endParaRPr lang="en-US"/>
            </a:p>
          </p:txBody>
        </p:sp>
        <p:sp>
          <p:nvSpPr>
            <p:cNvPr id="18455" name="Rectangle 101"/>
            <p:cNvSpPr>
              <a:spLocks noChangeArrowheads="1"/>
            </p:cNvSpPr>
            <p:nvPr/>
          </p:nvSpPr>
          <p:spPr bwMode="auto">
            <a:xfrm>
              <a:off x="2370" y="3310"/>
              <a:ext cx="73" cy="15"/>
            </a:xfrm>
            <a:prstGeom prst="rect">
              <a:avLst/>
            </a:prstGeom>
            <a:solidFill>
              <a:srgbClr val="FFFFFF"/>
            </a:solidFill>
            <a:ln w="22225">
              <a:solidFill>
                <a:srgbClr val="000000"/>
              </a:solidFill>
              <a:miter lim="800000"/>
              <a:headEnd/>
              <a:tailEnd/>
            </a:ln>
          </p:spPr>
          <p:txBody>
            <a:bodyPr/>
            <a:lstStyle/>
            <a:p>
              <a:endParaRPr lang="en-US"/>
            </a:p>
          </p:txBody>
        </p:sp>
        <p:sp>
          <p:nvSpPr>
            <p:cNvPr id="18456" name="Line 102"/>
            <p:cNvSpPr>
              <a:spLocks noChangeShapeType="1"/>
            </p:cNvSpPr>
            <p:nvPr/>
          </p:nvSpPr>
          <p:spPr bwMode="auto">
            <a:xfrm>
              <a:off x="2125" y="3426"/>
              <a:ext cx="274" cy="1"/>
            </a:xfrm>
            <a:prstGeom prst="line">
              <a:avLst/>
            </a:prstGeom>
            <a:noFill/>
            <a:ln w="22225">
              <a:solidFill>
                <a:srgbClr val="000000"/>
              </a:solidFill>
              <a:round/>
              <a:headEnd/>
              <a:tailEnd/>
            </a:ln>
          </p:spPr>
          <p:txBody>
            <a:bodyPr/>
            <a:lstStyle/>
            <a:p>
              <a:endParaRPr lang="en-US"/>
            </a:p>
          </p:txBody>
        </p:sp>
        <p:sp>
          <p:nvSpPr>
            <p:cNvPr id="18457" name="Line 103"/>
            <p:cNvSpPr>
              <a:spLocks noChangeShapeType="1"/>
            </p:cNvSpPr>
            <p:nvPr/>
          </p:nvSpPr>
          <p:spPr bwMode="auto">
            <a:xfrm>
              <a:off x="2125" y="3469"/>
              <a:ext cx="274" cy="1"/>
            </a:xfrm>
            <a:prstGeom prst="line">
              <a:avLst/>
            </a:prstGeom>
            <a:noFill/>
            <a:ln w="22225">
              <a:solidFill>
                <a:srgbClr val="000000"/>
              </a:solidFill>
              <a:round/>
              <a:headEnd/>
              <a:tailEnd/>
            </a:ln>
          </p:spPr>
          <p:txBody>
            <a:bodyPr/>
            <a:lstStyle/>
            <a:p>
              <a:endParaRPr lang="en-US"/>
            </a:p>
          </p:txBody>
        </p:sp>
        <p:sp>
          <p:nvSpPr>
            <p:cNvPr id="18458" name="Line 104"/>
            <p:cNvSpPr>
              <a:spLocks noChangeShapeType="1"/>
            </p:cNvSpPr>
            <p:nvPr/>
          </p:nvSpPr>
          <p:spPr bwMode="auto">
            <a:xfrm>
              <a:off x="2125" y="3498"/>
              <a:ext cx="274" cy="1"/>
            </a:xfrm>
            <a:prstGeom prst="line">
              <a:avLst/>
            </a:prstGeom>
            <a:noFill/>
            <a:ln w="22225">
              <a:solidFill>
                <a:srgbClr val="000000"/>
              </a:solidFill>
              <a:round/>
              <a:headEnd/>
              <a:tailEnd/>
            </a:ln>
          </p:spPr>
          <p:txBody>
            <a:bodyPr/>
            <a:lstStyle/>
            <a:p>
              <a:endParaRPr lang="en-US"/>
            </a:p>
          </p:txBody>
        </p:sp>
        <p:sp>
          <p:nvSpPr>
            <p:cNvPr id="18459" name="Line 105"/>
            <p:cNvSpPr>
              <a:spLocks noChangeShapeType="1"/>
            </p:cNvSpPr>
            <p:nvPr/>
          </p:nvSpPr>
          <p:spPr bwMode="auto">
            <a:xfrm>
              <a:off x="2125" y="3527"/>
              <a:ext cx="274" cy="1"/>
            </a:xfrm>
            <a:prstGeom prst="line">
              <a:avLst/>
            </a:prstGeom>
            <a:noFill/>
            <a:ln w="22225">
              <a:solidFill>
                <a:srgbClr val="000000"/>
              </a:solidFill>
              <a:round/>
              <a:headEnd/>
              <a:tailEnd/>
            </a:ln>
          </p:spPr>
          <p:txBody>
            <a:bodyPr/>
            <a:lstStyle/>
            <a:p>
              <a:endParaRPr lang="en-US"/>
            </a:p>
          </p:txBody>
        </p:sp>
        <p:sp>
          <p:nvSpPr>
            <p:cNvPr id="18460" name="Line 106"/>
            <p:cNvSpPr>
              <a:spLocks noChangeShapeType="1"/>
            </p:cNvSpPr>
            <p:nvPr/>
          </p:nvSpPr>
          <p:spPr bwMode="auto">
            <a:xfrm>
              <a:off x="2125" y="3556"/>
              <a:ext cx="274" cy="1"/>
            </a:xfrm>
            <a:prstGeom prst="line">
              <a:avLst/>
            </a:prstGeom>
            <a:noFill/>
            <a:ln w="22225">
              <a:solidFill>
                <a:srgbClr val="000000"/>
              </a:solidFill>
              <a:round/>
              <a:headEnd/>
              <a:tailEnd/>
            </a:ln>
          </p:spPr>
          <p:txBody>
            <a:bodyPr/>
            <a:lstStyle/>
            <a:p>
              <a:endParaRPr lang="en-US"/>
            </a:p>
          </p:txBody>
        </p:sp>
        <p:sp>
          <p:nvSpPr>
            <p:cNvPr id="18461" name="Line 107"/>
            <p:cNvSpPr>
              <a:spLocks noChangeShapeType="1"/>
            </p:cNvSpPr>
            <p:nvPr/>
          </p:nvSpPr>
          <p:spPr bwMode="auto">
            <a:xfrm>
              <a:off x="2125" y="3585"/>
              <a:ext cx="274" cy="1"/>
            </a:xfrm>
            <a:prstGeom prst="line">
              <a:avLst/>
            </a:prstGeom>
            <a:noFill/>
            <a:ln w="22225">
              <a:solidFill>
                <a:srgbClr val="000000"/>
              </a:solidFill>
              <a:round/>
              <a:headEnd/>
              <a:tailEnd/>
            </a:ln>
          </p:spPr>
          <p:txBody>
            <a:bodyPr/>
            <a:lstStyle/>
            <a:p>
              <a:endParaRPr lang="en-US"/>
            </a:p>
          </p:txBody>
        </p:sp>
        <p:sp>
          <p:nvSpPr>
            <p:cNvPr id="18462" name="Line 108"/>
            <p:cNvSpPr>
              <a:spLocks noChangeShapeType="1"/>
            </p:cNvSpPr>
            <p:nvPr/>
          </p:nvSpPr>
          <p:spPr bwMode="auto">
            <a:xfrm>
              <a:off x="2125" y="3614"/>
              <a:ext cx="274" cy="1"/>
            </a:xfrm>
            <a:prstGeom prst="line">
              <a:avLst/>
            </a:prstGeom>
            <a:noFill/>
            <a:ln w="22225">
              <a:solidFill>
                <a:srgbClr val="000000"/>
              </a:solidFill>
              <a:round/>
              <a:headEnd/>
              <a:tailEnd/>
            </a:ln>
          </p:spPr>
          <p:txBody>
            <a:bodyPr/>
            <a:lstStyle/>
            <a:p>
              <a:endParaRPr lang="en-US"/>
            </a:p>
          </p:txBody>
        </p:sp>
        <p:sp>
          <p:nvSpPr>
            <p:cNvPr id="18463" name="Line 109"/>
            <p:cNvSpPr>
              <a:spLocks noChangeShapeType="1"/>
            </p:cNvSpPr>
            <p:nvPr/>
          </p:nvSpPr>
          <p:spPr bwMode="auto">
            <a:xfrm>
              <a:off x="2125" y="3642"/>
              <a:ext cx="274" cy="1"/>
            </a:xfrm>
            <a:prstGeom prst="line">
              <a:avLst/>
            </a:prstGeom>
            <a:noFill/>
            <a:ln w="22225">
              <a:solidFill>
                <a:srgbClr val="000000"/>
              </a:solidFill>
              <a:round/>
              <a:headEnd/>
              <a:tailEnd/>
            </a:ln>
          </p:spPr>
          <p:txBody>
            <a:bodyPr/>
            <a:lstStyle/>
            <a:p>
              <a:endParaRPr lang="en-US"/>
            </a:p>
          </p:txBody>
        </p:sp>
        <p:sp>
          <p:nvSpPr>
            <p:cNvPr id="18464" name="Line 110"/>
            <p:cNvSpPr>
              <a:spLocks noChangeShapeType="1"/>
            </p:cNvSpPr>
            <p:nvPr/>
          </p:nvSpPr>
          <p:spPr bwMode="auto">
            <a:xfrm>
              <a:off x="2125" y="3671"/>
              <a:ext cx="274" cy="1"/>
            </a:xfrm>
            <a:prstGeom prst="line">
              <a:avLst/>
            </a:prstGeom>
            <a:noFill/>
            <a:ln w="22225">
              <a:solidFill>
                <a:srgbClr val="000000"/>
              </a:solidFill>
              <a:round/>
              <a:headEnd/>
              <a:tailEnd/>
            </a:ln>
          </p:spPr>
          <p:txBody>
            <a:bodyPr/>
            <a:lstStyle/>
            <a:p>
              <a:endParaRPr lang="en-US"/>
            </a:p>
          </p:txBody>
        </p:sp>
        <p:sp>
          <p:nvSpPr>
            <p:cNvPr id="18465" name="Line 111"/>
            <p:cNvSpPr>
              <a:spLocks noChangeShapeType="1"/>
            </p:cNvSpPr>
            <p:nvPr/>
          </p:nvSpPr>
          <p:spPr bwMode="auto">
            <a:xfrm>
              <a:off x="2125" y="3700"/>
              <a:ext cx="274" cy="1"/>
            </a:xfrm>
            <a:prstGeom prst="line">
              <a:avLst/>
            </a:prstGeom>
            <a:noFill/>
            <a:ln w="22225">
              <a:solidFill>
                <a:srgbClr val="000000"/>
              </a:solidFill>
              <a:round/>
              <a:headEnd/>
              <a:tailEnd/>
            </a:ln>
          </p:spPr>
          <p:txBody>
            <a:bodyPr/>
            <a:lstStyle/>
            <a:p>
              <a:endParaRPr lang="en-US"/>
            </a:p>
          </p:txBody>
        </p:sp>
        <p:sp>
          <p:nvSpPr>
            <p:cNvPr id="18466" name="Line 112"/>
            <p:cNvSpPr>
              <a:spLocks noChangeShapeType="1"/>
            </p:cNvSpPr>
            <p:nvPr/>
          </p:nvSpPr>
          <p:spPr bwMode="auto">
            <a:xfrm>
              <a:off x="2125" y="3729"/>
              <a:ext cx="274" cy="1"/>
            </a:xfrm>
            <a:prstGeom prst="line">
              <a:avLst/>
            </a:prstGeom>
            <a:noFill/>
            <a:ln w="22225">
              <a:solidFill>
                <a:srgbClr val="000000"/>
              </a:solidFill>
              <a:round/>
              <a:headEnd/>
              <a:tailEnd/>
            </a:ln>
          </p:spPr>
          <p:txBody>
            <a:bodyPr/>
            <a:lstStyle/>
            <a:p>
              <a:endParaRPr lang="en-US"/>
            </a:p>
          </p:txBody>
        </p:sp>
        <p:sp>
          <p:nvSpPr>
            <p:cNvPr id="18467" name="Rectangle 113"/>
            <p:cNvSpPr>
              <a:spLocks noChangeArrowheads="1"/>
            </p:cNvSpPr>
            <p:nvPr/>
          </p:nvSpPr>
          <p:spPr bwMode="auto">
            <a:xfrm>
              <a:off x="2150" y="3101"/>
              <a:ext cx="10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18468" name="Rectangle 114"/>
            <p:cNvSpPr>
              <a:spLocks noChangeArrowheads="1"/>
            </p:cNvSpPr>
            <p:nvPr/>
          </p:nvSpPr>
          <p:spPr bwMode="auto">
            <a:xfrm>
              <a:off x="2106" y="2653"/>
              <a:ext cx="147"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18469" name="Rectangle 115"/>
            <p:cNvSpPr>
              <a:spLocks noChangeArrowheads="1"/>
            </p:cNvSpPr>
            <p:nvPr/>
          </p:nvSpPr>
          <p:spPr bwMode="auto">
            <a:xfrm>
              <a:off x="2248" y="2706"/>
              <a:ext cx="170"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Kpri</a:t>
              </a:r>
              <a:endParaRPr lang="en-GB" sz="2400">
                <a:latin typeface="Times" charset="0"/>
              </a:endParaRPr>
            </a:p>
          </p:txBody>
        </p:sp>
        <p:sp>
          <p:nvSpPr>
            <p:cNvPr id="18470" name="Rectangle 116"/>
            <p:cNvSpPr>
              <a:spLocks noChangeArrowheads="1"/>
            </p:cNvSpPr>
            <p:nvPr/>
          </p:nvSpPr>
          <p:spPr bwMode="auto">
            <a:xfrm>
              <a:off x="2111" y="2805"/>
              <a:ext cx="274" cy="116"/>
            </a:xfrm>
            <a:prstGeom prst="rect">
              <a:avLst/>
            </a:prstGeom>
            <a:solidFill>
              <a:srgbClr val="D9AA73"/>
            </a:solidFill>
            <a:ln w="9525">
              <a:noFill/>
              <a:miter lim="800000"/>
              <a:headEnd/>
              <a:tailEnd/>
            </a:ln>
          </p:spPr>
          <p:txBody>
            <a:bodyPr/>
            <a:lstStyle/>
            <a:p>
              <a:endParaRPr lang="en-US"/>
            </a:p>
          </p:txBody>
        </p:sp>
        <p:sp>
          <p:nvSpPr>
            <p:cNvPr id="18471" name="Rectangle 117"/>
            <p:cNvSpPr>
              <a:spLocks noChangeArrowheads="1"/>
            </p:cNvSpPr>
            <p:nvPr/>
          </p:nvSpPr>
          <p:spPr bwMode="auto">
            <a:xfrm>
              <a:off x="1928" y="2632"/>
              <a:ext cx="632" cy="1360"/>
            </a:xfrm>
            <a:prstGeom prst="rect">
              <a:avLst/>
            </a:prstGeom>
            <a:noFill/>
            <a:ln w="9525">
              <a:solidFill>
                <a:schemeClr val="tx1"/>
              </a:solidFill>
              <a:miter lim="800000"/>
              <a:headEnd/>
              <a:tailEnd/>
            </a:ln>
          </p:spPr>
          <p:txBody>
            <a:bodyPr wrap="none" anchor="ctr"/>
            <a:lstStyle/>
            <a:p>
              <a:endParaRPr lang="en-US"/>
            </a:p>
          </p:txBody>
        </p:sp>
      </p:grpSp>
      <p:sp>
        <p:nvSpPr>
          <p:cNvPr id="354422" name="Rectangle 118"/>
          <p:cNvSpPr>
            <a:spLocks noChangeArrowheads="1"/>
          </p:cNvSpPr>
          <p:nvPr/>
        </p:nvSpPr>
        <p:spPr bwMode="auto">
          <a:xfrm>
            <a:off x="8858250" y="6516688"/>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138913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54422"/>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4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eaLnBrk="1" hangingPunct="1"/>
            <a:r>
              <a:rPr lang="en-US" sz="1400"/>
              <a:t>Copyright 2008 Clark Elliott</a:t>
            </a:r>
          </a:p>
        </p:txBody>
      </p:sp>
      <p:sp>
        <p:nvSpPr>
          <p:cNvPr id="19459" name="Rectangle 2"/>
          <p:cNvSpPr>
            <a:spLocks noGrp="1" noChangeArrowheads="1"/>
          </p:cNvSpPr>
          <p:nvPr>
            <p:ph type="title" idx="4294967295"/>
          </p:nvPr>
        </p:nvSpPr>
        <p:spPr/>
        <p:txBody>
          <a:bodyPr/>
          <a:lstStyle/>
          <a:p>
            <a:pPr eaLnBrk="1" hangingPunct="1"/>
            <a:r>
              <a:rPr lang="en-US" sz="3600" smtClean="0">
                <a:solidFill>
                  <a:srgbClr val="FF0066"/>
                </a:solidFill>
              </a:rPr>
              <a:t>Cryptographic Hash Function</a:t>
            </a:r>
          </a:p>
        </p:txBody>
      </p:sp>
      <p:sp>
        <p:nvSpPr>
          <p:cNvPr id="19460" name="Rectangle 3"/>
          <p:cNvSpPr>
            <a:spLocks noGrp="1" noChangeArrowheads="1"/>
          </p:cNvSpPr>
          <p:nvPr>
            <p:ph type="body" idx="4294967295"/>
          </p:nvPr>
        </p:nvSpPr>
        <p:spPr>
          <a:xfrm>
            <a:off x="457200" y="1600200"/>
            <a:ext cx="8229600" cy="4953000"/>
          </a:xfrm>
        </p:spPr>
        <p:txBody>
          <a:bodyPr/>
          <a:lstStyle/>
          <a:p>
            <a:pPr eaLnBrk="1" hangingPunct="1">
              <a:lnSpc>
                <a:spcPct val="80000"/>
              </a:lnSpc>
            </a:pPr>
            <a:r>
              <a:rPr lang="en-US" sz="2800" smtClean="0"/>
              <a:t>Never necessary, just cheaper</a:t>
            </a:r>
          </a:p>
          <a:p>
            <a:pPr eaLnBrk="1" hangingPunct="1">
              <a:lnSpc>
                <a:spcPct val="80000"/>
              </a:lnSpc>
            </a:pPr>
            <a:r>
              <a:rPr lang="en-US" sz="2800" smtClean="0"/>
              <a:t>Reduce long document to short bit string</a:t>
            </a:r>
          </a:p>
          <a:p>
            <a:pPr eaLnBrk="1" hangingPunct="1">
              <a:lnSpc>
                <a:spcPct val="80000"/>
              </a:lnSpc>
            </a:pPr>
            <a:r>
              <a:rPr lang="en-US" sz="2800" smtClean="0"/>
              <a:t>Large universe of documents </a:t>
            </a:r>
            <a:r>
              <a:rPr lang="en-US" sz="2800" smtClean="0">
                <a:sym typeface="Wingdings" pitchFamily="2" charset="2"/>
              </a:rPr>
              <a:t> small universe of possible hashes.</a:t>
            </a:r>
          </a:p>
          <a:p>
            <a:pPr eaLnBrk="1" hangingPunct="1">
              <a:lnSpc>
                <a:spcPct val="80000"/>
              </a:lnSpc>
            </a:pPr>
            <a:r>
              <a:rPr lang="en-US" sz="2800" smtClean="0">
                <a:sym typeface="Wingdings" pitchFamily="2" charset="2"/>
              </a:rPr>
              <a:t>Easy to compute hash from document</a:t>
            </a:r>
          </a:p>
          <a:p>
            <a:pPr eaLnBrk="1" hangingPunct="1">
              <a:lnSpc>
                <a:spcPct val="80000"/>
              </a:lnSpc>
            </a:pPr>
            <a:r>
              <a:rPr lang="en-US" sz="2800" smtClean="0">
                <a:sym typeface="Wingdings" pitchFamily="2" charset="2"/>
              </a:rPr>
              <a:t>Brute-force search to produce document from the hash value</a:t>
            </a:r>
          </a:p>
          <a:p>
            <a:pPr eaLnBrk="1" hangingPunct="1">
              <a:lnSpc>
                <a:spcPct val="80000"/>
              </a:lnSpc>
            </a:pPr>
            <a:r>
              <a:rPr lang="en-US" sz="2800" smtClean="0">
                <a:sym typeface="Wingdings" pitchFamily="2" charset="2"/>
              </a:rPr>
              <a:t>Sign only the hash value</a:t>
            </a:r>
          </a:p>
          <a:p>
            <a:pPr eaLnBrk="1" hangingPunct="1">
              <a:lnSpc>
                <a:spcPct val="80000"/>
              </a:lnSpc>
            </a:pPr>
            <a:r>
              <a:rPr lang="en-US" sz="2800" smtClean="0">
                <a:sym typeface="Wingdings" pitchFamily="2" charset="2"/>
              </a:rPr>
              <a:t>Verify document by applying public key to hashA</a:t>
            </a:r>
          </a:p>
          <a:p>
            <a:pPr eaLnBrk="1" hangingPunct="1">
              <a:lnSpc>
                <a:spcPct val="80000"/>
              </a:lnSpc>
            </a:pPr>
            <a:r>
              <a:rPr lang="en-US" sz="2800" smtClean="0"/>
              <a:t>Compute hashB of purported document</a:t>
            </a:r>
          </a:p>
          <a:p>
            <a:pPr eaLnBrk="1" hangingPunct="1">
              <a:lnSpc>
                <a:spcPct val="80000"/>
              </a:lnSpc>
            </a:pPr>
            <a:r>
              <a:rPr lang="en-US" sz="2800" smtClean="0"/>
              <a:t>Compare hashA to hashB</a:t>
            </a:r>
          </a:p>
        </p:txBody>
      </p:sp>
    </p:spTree>
    <p:extLst>
      <p:ext uri="{BB962C8B-B14F-4D97-AF65-F5344CB8AC3E}">
        <p14:creationId xmlns:p14="http://schemas.microsoft.com/office/powerpoint/2010/main" val="3559417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eaLnBrk="1" hangingPunct="1"/>
            <a:r>
              <a:rPr lang="en-US" sz="1400"/>
              <a:t>Copyright 2008 Clark Elliott</a:t>
            </a:r>
          </a:p>
        </p:txBody>
      </p:sp>
      <p:sp>
        <p:nvSpPr>
          <p:cNvPr id="20483" name="Rectangle 2"/>
          <p:cNvSpPr>
            <a:spLocks noGrp="1" noChangeArrowheads="1"/>
          </p:cNvSpPr>
          <p:nvPr>
            <p:ph type="title" idx="4294967295"/>
          </p:nvPr>
        </p:nvSpPr>
        <p:spPr/>
        <p:txBody>
          <a:bodyPr/>
          <a:lstStyle/>
          <a:p>
            <a:pPr eaLnBrk="1" hangingPunct="1"/>
            <a:r>
              <a:rPr lang="en-US" sz="3600" smtClean="0">
                <a:solidFill>
                  <a:srgbClr val="FF0066"/>
                </a:solidFill>
              </a:rPr>
              <a:t>Example</a:t>
            </a:r>
          </a:p>
        </p:txBody>
      </p:sp>
      <p:sp>
        <p:nvSpPr>
          <p:cNvPr id="20484" name="Rectangle 3"/>
          <p:cNvSpPr>
            <a:spLocks noGrp="1" noChangeArrowheads="1"/>
          </p:cNvSpPr>
          <p:nvPr>
            <p:ph type="body" idx="4294967295"/>
          </p:nvPr>
        </p:nvSpPr>
        <p:spPr/>
        <p:txBody>
          <a:bodyPr/>
          <a:lstStyle/>
          <a:p>
            <a:pPr eaLnBrk="1" hangingPunct="1"/>
            <a:r>
              <a:rPr lang="en-US" smtClean="0"/>
              <a:t>Hash function is: eight-bit ASCII value of first letter of message (Terrible!!)</a:t>
            </a:r>
          </a:p>
          <a:p>
            <a:pPr eaLnBrk="1" hangingPunct="1"/>
            <a:r>
              <a:rPr lang="en-US" smtClean="0"/>
              <a:t>Message is “Hello”; </a:t>
            </a:r>
          </a:p>
          <a:p>
            <a:pPr eaLnBrk="1" hangingPunct="1"/>
            <a:r>
              <a:rPr lang="en-US" smtClean="0"/>
              <a:t>ASCII “H” is 72 = 01001000</a:t>
            </a:r>
          </a:p>
          <a:p>
            <a:pPr eaLnBrk="1" hangingPunct="1"/>
            <a:r>
              <a:rPr lang="en-US" smtClean="0"/>
              <a:t>H(“Hello”)= 72. H(“Apple”) = 65 H(“Hi”) = ?</a:t>
            </a:r>
          </a:p>
          <a:p>
            <a:pPr eaLnBrk="1" hangingPunct="1"/>
            <a:r>
              <a:rPr lang="en-US" smtClean="0"/>
              <a:t>We already have the message, we just need to verify it.</a:t>
            </a:r>
          </a:p>
        </p:txBody>
      </p:sp>
    </p:spTree>
    <p:extLst>
      <p:ext uri="{BB962C8B-B14F-4D97-AF65-F5344CB8AC3E}">
        <p14:creationId xmlns:p14="http://schemas.microsoft.com/office/powerpoint/2010/main" val="318280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Secure digest functions</a:t>
            </a:r>
          </a:p>
        </p:txBody>
      </p:sp>
      <p:sp>
        <p:nvSpPr>
          <p:cNvPr id="21507" name="Rectangle 3"/>
          <p:cNvSpPr>
            <a:spLocks noGrp="1" noChangeArrowheads="1"/>
          </p:cNvSpPr>
          <p:nvPr>
            <p:ph type="body" idx="1"/>
          </p:nvPr>
        </p:nvSpPr>
        <p:spPr>
          <a:xfrm>
            <a:off x="457200" y="1447800"/>
            <a:ext cx="8456613" cy="4800600"/>
          </a:xfrm>
        </p:spPr>
        <p:txBody>
          <a:bodyPr/>
          <a:lstStyle/>
          <a:p>
            <a:pPr>
              <a:buFontTx/>
              <a:buChar char="-"/>
            </a:pPr>
            <a:r>
              <a:rPr lang="en-GB" sz="2400" smtClean="0"/>
              <a:t>Encrypted text of document makes an impractically long signature</a:t>
            </a:r>
          </a:p>
          <a:p>
            <a:pPr lvl="1">
              <a:buFontTx/>
              <a:buChar char="-"/>
            </a:pPr>
            <a:r>
              <a:rPr lang="en-GB" sz="2000" smtClean="0"/>
              <a:t>so we encrypt a </a:t>
            </a:r>
            <a:r>
              <a:rPr lang="en-GB" sz="2000" i="1" smtClean="0"/>
              <a:t>secure digest</a:t>
            </a:r>
            <a:r>
              <a:rPr lang="en-GB" sz="2000" smtClean="0"/>
              <a:t> instead</a:t>
            </a:r>
          </a:p>
          <a:p>
            <a:pPr lvl="1">
              <a:buFontTx/>
              <a:buChar char="-"/>
            </a:pPr>
            <a:r>
              <a:rPr lang="en-GB" sz="2000" smtClean="0"/>
              <a:t>A secure digest function computes a fixed-length hash H(M) that characterizes the document M </a:t>
            </a:r>
          </a:p>
          <a:p>
            <a:pPr lvl="1">
              <a:buFontTx/>
              <a:buChar char="-"/>
            </a:pPr>
            <a:r>
              <a:rPr lang="en-GB" sz="2000" smtClean="0"/>
              <a:t>H(M) should be:</a:t>
            </a:r>
          </a:p>
          <a:p>
            <a:pPr marL="1085850" lvl="2">
              <a:buFontTx/>
              <a:buChar char="-"/>
            </a:pPr>
            <a:r>
              <a:rPr lang="en-GB" sz="1800" smtClean="0"/>
              <a:t>fast to compute</a:t>
            </a:r>
          </a:p>
          <a:p>
            <a:pPr marL="1085850" lvl="2">
              <a:buFontTx/>
              <a:buChar char="-"/>
            </a:pPr>
            <a:r>
              <a:rPr lang="en-GB" sz="1800" smtClean="0"/>
              <a:t>hard to invert  - hard to compute M given H(M)</a:t>
            </a:r>
          </a:p>
          <a:p>
            <a:pPr marL="1085850" lvl="2">
              <a:buFontTx/>
              <a:buChar char="-"/>
            </a:pPr>
            <a:r>
              <a:rPr lang="en-GB" sz="1800" smtClean="0"/>
              <a:t>hard to defeat in any variant of the Birthday Attack</a:t>
            </a:r>
          </a:p>
          <a:p>
            <a:pPr>
              <a:buFontTx/>
              <a:buChar char="-"/>
            </a:pPr>
            <a:r>
              <a:rPr lang="en-GB" sz="2000" b="1" smtClean="0"/>
              <a:t>MD5</a:t>
            </a:r>
            <a:r>
              <a:rPr lang="en-GB" sz="2000" smtClean="0"/>
              <a:t>: Developed by Rivest (1992). </a:t>
            </a:r>
            <a:r>
              <a:rPr lang="en-GB" sz="2000" i="1" smtClean="0"/>
              <a:t>Computes a 128-bit digest. Speed 1740 kbytes/sec.</a:t>
            </a:r>
          </a:p>
          <a:p>
            <a:r>
              <a:rPr lang="en-GB" sz="2000" b="1" smtClean="0"/>
              <a:t>SHA</a:t>
            </a:r>
            <a:r>
              <a:rPr lang="en-GB" sz="2000" smtClean="0"/>
              <a:t>: (1995) based on Rivest's MD4 but made more secure by producing a </a:t>
            </a:r>
            <a:r>
              <a:rPr lang="en-GB" sz="2000" i="1" smtClean="0"/>
              <a:t>160-bit digest</a:t>
            </a:r>
            <a:r>
              <a:rPr lang="en-GB" sz="2000" smtClean="0"/>
              <a:t>, </a:t>
            </a:r>
            <a:r>
              <a:rPr lang="en-GB" sz="2000" i="1" smtClean="0"/>
              <a:t>speed 750 kbytes/second</a:t>
            </a:r>
          </a:p>
          <a:p>
            <a:r>
              <a:rPr lang="en-GB" sz="2000" b="1" smtClean="0"/>
              <a:t>Any symmetric encryption algorithm</a:t>
            </a:r>
            <a:r>
              <a:rPr lang="en-GB" sz="2000" smtClean="0"/>
              <a:t> can be used in CBC (cipher block chaining) mode. The last block in the chain is H(M)</a:t>
            </a:r>
          </a:p>
        </p:txBody>
      </p:sp>
      <p:sp>
        <p:nvSpPr>
          <p:cNvPr id="357380" name="Rectangle 4"/>
          <p:cNvSpPr>
            <a:spLocks noChangeArrowheads="1"/>
          </p:cNvSpPr>
          <p:nvPr/>
        </p:nvSpPr>
        <p:spPr bwMode="auto">
          <a:xfrm>
            <a:off x="8858250" y="6499225"/>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0238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738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Figure 7.2</a:t>
            </a:r>
            <a:br>
              <a:rPr lang="en-GB" smtClean="0"/>
            </a:br>
            <a:r>
              <a:rPr lang="en-GB" smtClean="0"/>
              <a:t>Cryptography notations</a:t>
            </a:r>
          </a:p>
        </p:txBody>
      </p:sp>
      <p:sp>
        <p:nvSpPr>
          <p:cNvPr id="6147" name="Rectangle 3"/>
          <p:cNvSpPr>
            <a:spLocks noChangeArrowheads="1"/>
          </p:cNvSpPr>
          <p:nvPr/>
        </p:nvSpPr>
        <p:spPr bwMode="auto">
          <a:xfrm>
            <a:off x="3332163" y="230822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 name="Rectangle 4"/>
          <p:cNvSpPr>
            <a:spLocks noChangeArrowheads="1"/>
          </p:cNvSpPr>
          <p:nvPr/>
        </p:nvSpPr>
        <p:spPr bwMode="auto">
          <a:xfrm>
            <a:off x="3332163" y="40005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9" name="Rectangle 5"/>
          <p:cNvSpPr>
            <a:spLocks noChangeArrowheads="1"/>
          </p:cNvSpPr>
          <p:nvPr/>
        </p:nvSpPr>
        <p:spPr bwMode="auto">
          <a:xfrm>
            <a:off x="2243138" y="2374900"/>
            <a:ext cx="2063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150" name="Group 6"/>
          <p:cNvGrpSpPr>
            <a:grpSpLocks/>
          </p:cNvGrpSpPr>
          <p:nvPr/>
        </p:nvGrpSpPr>
        <p:grpSpPr bwMode="auto">
          <a:xfrm>
            <a:off x="1455738" y="2354263"/>
            <a:ext cx="6019800" cy="2570162"/>
            <a:chOff x="708" y="1483"/>
            <a:chExt cx="4108" cy="1619"/>
          </a:xfrm>
        </p:grpSpPr>
        <p:sp>
          <p:nvSpPr>
            <p:cNvPr id="6151" name="Rectangle 7"/>
            <p:cNvSpPr>
              <a:spLocks noChangeArrowheads="1"/>
            </p:cNvSpPr>
            <p:nvPr/>
          </p:nvSpPr>
          <p:spPr bwMode="auto">
            <a:xfrm>
              <a:off x="728" y="1571"/>
              <a:ext cx="1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a:t>
              </a:r>
              <a:endParaRPr lang="en-GB" sz="2400">
                <a:latin typeface="Times" charset="0"/>
              </a:endParaRPr>
            </a:p>
          </p:txBody>
        </p:sp>
        <p:sp>
          <p:nvSpPr>
            <p:cNvPr id="6152" name="Rectangle 8"/>
            <p:cNvSpPr>
              <a:spLocks noChangeArrowheads="1"/>
            </p:cNvSpPr>
            <p:nvPr/>
          </p:nvSpPr>
          <p:spPr bwMode="auto">
            <a:xfrm>
              <a:off x="1551" y="1571"/>
              <a:ext cx="10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Alice’s secret key</a:t>
              </a:r>
              <a:endParaRPr lang="en-GB" sz="2400">
                <a:latin typeface="Times" charset="0"/>
              </a:endParaRPr>
            </a:p>
          </p:txBody>
        </p:sp>
        <p:sp>
          <p:nvSpPr>
            <p:cNvPr id="6153" name="Line 9"/>
            <p:cNvSpPr>
              <a:spLocks noChangeShapeType="1"/>
            </p:cNvSpPr>
            <p:nvPr/>
          </p:nvSpPr>
          <p:spPr bwMode="auto">
            <a:xfrm>
              <a:off x="708" y="1483"/>
              <a:ext cx="80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Line 10"/>
            <p:cNvSpPr>
              <a:spLocks noChangeShapeType="1"/>
            </p:cNvSpPr>
            <p:nvPr/>
          </p:nvSpPr>
          <p:spPr bwMode="auto">
            <a:xfrm>
              <a:off x="1531" y="148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Rectangle 11"/>
            <p:cNvSpPr>
              <a:spLocks noChangeArrowheads="1"/>
            </p:cNvSpPr>
            <p:nvPr/>
          </p:nvSpPr>
          <p:spPr bwMode="auto">
            <a:xfrm>
              <a:off x="1531" y="1496"/>
              <a:ext cx="14"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6" name="Rectangle 12"/>
            <p:cNvSpPr>
              <a:spLocks noChangeArrowheads="1"/>
            </p:cNvSpPr>
            <p:nvPr/>
          </p:nvSpPr>
          <p:spPr bwMode="auto">
            <a:xfrm>
              <a:off x="728" y="1791"/>
              <a:ext cx="1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B</a:t>
              </a:r>
              <a:endParaRPr lang="en-GB" sz="2400">
                <a:latin typeface="Times" charset="0"/>
              </a:endParaRPr>
            </a:p>
          </p:txBody>
        </p:sp>
        <p:sp>
          <p:nvSpPr>
            <p:cNvPr id="6157" name="Rectangle 13"/>
            <p:cNvSpPr>
              <a:spLocks noChangeArrowheads="1"/>
            </p:cNvSpPr>
            <p:nvPr/>
          </p:nvSpPr>
          <p:spPr bwMode="auto">
            <a:xfrm>
              <a:off x="1551" y="1791"/>
              <a:ext cx="9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Bob’s secret key</a:t>
              </a:r>
              <a:endParaRPr lang="en-GB" sz="2400">
                <a:latin typeface="Times" charset="0"/>
              </a:endParaRPr>
            </a:p>
          </p:txBody>
        </p:sp>
        <p:sp>
          <p:nvSpPr>
            <p:cNvPr id="6158" name="Rectangle 14"/>
            <p:cNvSpPr>
              <a:spLocks noChangeArrowheads="1"/>
            </p:cNvSpPr>
            <p:nvPr/>
          </p:nvSpPr>
          <p:spPr bwMode="auto">
            <a:xfrm>
              <a:off x="1531" y="1716"/>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9" name="Rectangle 15"/>
            <p:cNvSpPr>
              <a:spLocks noChangeArrowheads="1"/>
            </p:cNvSpPr>
            <p:nvPr/>
          </p:nvSpPr>
          <p:spPr bwMode="auto">
            <a:xfrm>
              <a:off x="728" y="2010"/>
              <a:ext cx="2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AB</a:t>
              </a:r>
              <a:endParaRPr lang="en-GB" sz="2400">
                <a:latin typeface="Times" charset="0"/>
              </a:endParaRPr>
            </a:p>
          </p:txBody>
        </p:sp>
        <p:sp>
          <p:nvSpPr>
            <p:cNvPr id="6160" name="Rectangle 16"/>
            <p:cNvSpPr>
              <a:spLocks noChangeArrowheads="1"/>
            </p:cNvSpPr>
            <p:nvPr/>
          </p:nvSpPr>
          <p:spPr bwMode="auto">
            <a:xfrm>
              <a:off x="1551" y="2010"/>
              <a:ext cx="23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Secret key shared between Alice and Bob</a:t>
              </a:r>
              <a:endParaRPr lang="en-GB" sz="2400">
                <a:latin typeface="Times" charset="0"/>
              </a:endParaRPr>
            </a:p>
          </p:txBody>
        </p:sp>
        <p:sp>
          <p:nvSpPr>
            <p:cNvPr id="6161" name="Rectangle 17"/>
            <p:cNvSpPr>
              <a:spLocks noChangeArrowheads="1"/>
            </p:cNvSpPr>
            <p:nvPr/>
          </p:nvSpPr>
          <p:spPr bwMode="auto">
            <a:xfrm>
              <a:off x="1531" y="1935"/>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2" name="Rectangle 18"/>
            <p:cNvSpPr>
              <a:spLocks noChangeArrowheads="1"/>
            </p:cNvSpPr>
            <p:nvPr/>
          </p:nvSpPr>
          <p:spPr bwMode="auto">
            <a:xfrm>
              <a:off x="728" y="2229"/>
              <a:ext cx="3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Apriv</a:t>
              </a:r>
              <a:endParaRPr lang="en-GB" sz="2400">
                <a:latin typeface="Times" charset="0"/>
              </a:endParaRPr>
            </a:p>
          </p:txBody>
        </p:sp>
        <p:sp>
          <p:nvSpPr>
            <p:cNvPr id="6163" name="Rectangle 19"/>
            <p:cNvSpPr>
              <a:spLocks noChangeArrowheads="1"/>
            </p:cNvSpPr>
            <p:nvPr/>
          </p:nvSpPr>
          <p:spPr bwMode="auto">
            <a:xfrm>
              <a:off x="1551" y="2229"/>
              <a:ext cx="24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Alice’s private key (known only to Alice)</a:t>
              </a:r>
              <a:endParaRPr lang="en-GB" sz="2400">
                <a:latin typeface="Times" charset="0"/>
              </a:endParaRPr>
            </a:p>
          </p:txBody>
        </p:sp>
        <p:sp>
          <p:nvSpPr>
            <p:cNvPr id="6164" name="Rectangle 20"/>
            <p:cNvSpPr>
              <a:spLocks noChangeArrowheads="1"/>
            </p:cNvSpPr>
            <p:nvPr/>
          </p:nvSpPr>
          <p:spPr bwMode="auto">
            <a:xfrm>
              <a:off x="1531" y="2154"/>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5" name="Rectangle 21"/>
            <p:cNvSpPr>
              <a:spLocks noChangeArrowheads="1"/>
            </p:cNvSpPr>
            <p:nvPr/>
          </p:nvSpPr>
          <p:spPr bwMode="auto">
            <a:xfrm>
              <a:off x="728" y="2449"/>
              <a:ext cx="2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Apub</a:t>
              </a:r>
              <a:endParaRPr lang="en-GB" sz="2400">
                <a:latin typeface="Times" charset="0"/>
              </a:endParaRPr>
            </a:p>
          </p:txBody>
        </p:sp>
        <p:sp>
          <p:nvSpPr>
            <p:cNvPr id="6166" name="Rectangle 22"/>
            <p:cNvSpPr>
              <a:spLocks noChangeArrowheads="1"/>
            </p:cNvSpPr>
            <p:nvPr/>
          </p:nvSpPr>
          <p:spPr bwMode="auto">
            <a:xfrm>
              <a:off x="1551" y="2449"/>
              <a:ext cx="30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Alice’s public key (published by Alice for all to read)</a:t>
              </a:r>
              <a:endParaRPr lang="en-GB" sz="2400">
                <a:latin typeface="Times" charset="0"/>
              </a:endParaRPr>
            </a:p>
          </p:txBody>
        </p:sp>
        <p:sp>
          <p:nvSpPr>
            <p:cNvPr id="6167" name="Rectangle 23"/>
            <p:cNvSpPr>
              <a:spLocks noChangeArrowheads="1"/>
            </p:cNvSpPr>
            <p:nvPr/>
          </p:nvSpPr>
          <p:spPr bwMode="auto">
            <a:xfrm>
              <a:off x="1531" y="2373"/>
              <a:ext cx="14"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8" name="Rectangle 24"/>
            <p:cNvSpPr>
              <a:spLocks noChangeArrowheads="1"/>
            </p:cNvSpPr>
            <p:nvPr/>
          </p:nvSpPr>
          <p:spPr bwMode="auto">
            <a:xfrm>
              <a:off x="728" y="2668"/>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69" name="Rectangle 25"/>
            <p:cNvSpPr>
              <a:spLocks noChangeArrowheads="1"/>
            </p:cNvSpPr>
            <p:nvPr/>
          </p:nvSpPr>
          <p:spPr bwMode="auto">
            <a:xfrm>
              <a:off x="783" y="2668"/>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0" name="Rectangle 26"/>
            <p:cNvSpPr>
              <a:spLocks noChangeArrowheads="1"/>
            </p:cNvSpPr>
            <p:nvPr/>
          </p:nvSpPr>
          <p:spPr bwMode="auto">
            <a:xfrm>
              <a:off x="907" y="2668"/>
              <a:ext cx="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1" name="Rectangle 27"/>
            <p:cNvSpPr>
              <a:spLocks noChangeArrowheads="1"/>
            </p:cNvSpPr>
            <p:nvPr/>
          </p:nvSpPr>
          <p:spPr bwMode="auto">
            <a:xfrm>
              <a:off x="962" y="2668"/>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baseline="-25000">
                  <a:solidFill>
                    <a:srgbClr val="000000"/>
                  </a:solidFill>
                  <a:latin typeface="Times" charset="0"/>
                </a:rPr>
                <a:t>K</a:t>
              </a:r>
              <a:endParaRPr lang="en-GB" sz="2400" baseline="-25000">
                <a:latin typeface="Times" charset="0"/>
              </a:endParaRPr>
            </a:p>
          </p:txBody>
        </p:sp>
        <p:sp>
          <p:nvSpPr>
            <p:cNvPr id="6172" name="Rectangle 28"/>
            <p:cNvSpPr>
              <a:spLocks noChangeArrowheads="1"/>
            </p:cNvSpPr>
            <p:nvPr/>
          </p:nvSpPr>
          <p:spPr bwMode="auto">
            <a:xfrm>
              <a:off x="1551" y="2668"/>
              <a:ext cx="23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Message  M Encrypted with key K</a:t>
              </a:r>
              <a:endParaRPr lang="en-GB" sz="2400">
                <a:latin typeface="Times" charset="0"/>
              </a:endParaRPr>
            </a:p>
          </p:txBody>
        </p:sp>
        <p:sp>
          <p:nvSpPr>
            <p:cNvPr id="6173" name="Rectangle 31"/>
            <p:cNvSpPr>
              <a:spLocks noChangeArrowheads="1"/>
            </p:cNvSpPr>
            <p:nvPr/>
          </p:nvSpPr>
          <p:spPr bwMode="auto">
            <a:xfrm>
              <a:off x="3356" y="266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GB" sz="2400">
                <a:latin typeface="Times" charset="0"/>
              </a:endParaRPr>
            </a:p>
          </p:txBody>
        </p:sp>
        <p:sp>
          <p:nvSpPr>
            <p:cNvPr id="6174" name="Rectangle 32"/>
            <p:cNvSpPr>
              <a:spLocks noChangeArrowheads="1"/>
            </p:cNvSpPr>
            <p:nvPr/>
          </p:nvSpPr>
          <p:spPr bwMode="auto">
            <a:xfrm>
              <a:off x="1531" y="2593"/>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75" name="Rectangle 33"/>
            <p:cNvSpPr>
              <a:spLocks noChangeArrowheads="1"/>
            </p:cNvSpPr>
            <p:nvPr/>
          </p:nvSpPr>
          <p:spPr bwMode="auto">
            <a:xfrm>
              <a:off x="728" y="2887"/>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6" name="Rectangle 34"/>
            <p:cNvSpPr>
              <a:spLocks noChangeArrowheads="1"/>
            </p:cNvSpPr>
            <p:nvPr/>
          </p:nvSpPr>
          <p:spPr bwMode="auto">
            <a:xfrm>
              <a:off x="770" y="2887"/>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7" name="Rectangle 35"/>
            <p:cNvSpPr>
              <a:spLocks noChangeArrowheads="1"/>
            </p:cNvSpPr>
            <p:nvPr/>
          </p:nvSpPr>
          <p:spPr bwMode="auto">
            <a:xfrm>
              <a:off x="893" y="2887"/>
              <a:ext cx="1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a:t>
              </a:r>
              <a:r>
                <a:rPr lang="en-GB" sz="1800" baseline="-25000">
                  <a:solidFill>
                    <a:srgbClr val="000000"/>
                  </a:solidFill>
                  <a:latin typeface="Times" charset="0"/>
                </a:rPr>
                <a:t>K</a:t>
              </a:r>
              <a:endParaRPr lang="en-GB" sz="2400">
                <a:latin typeface="Times" charset="0"/>
              </a:endParaRPr>
            </a:p>
          </p:txBody>
        </p:sp>
        <p:sp>
          <p:nvSpPr>
            <p:cNvPr id="6178" name="Rectangle 36"/>
            <p:cNvSpPr>
              <a:spLocks noChangeArrowheads="1"/>
            </p:cNvSpPr>
            <p:nvPr/>
          </p:nvSpPr>
          <p:spPr bwMode="auto">
            <a:xfrm>
              <a:off x="1551" y="2887"/>
              <a:ext cx="20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charset="0"/>
                </a:rPr>
                <a:t>Mesage M signed with key K </a:t>
              </a:r>
              <a:endParaRPr lang="en-GB" sz="2400">
                <a:latin typeface="Times" charset="0"/>
              </a:endParaRPr>
            </a:p>
          </p:txBody>
        </p:sp>
        <p:sp>
          <p:nvSpPr>
            <p:cNvPr id="6179" name="Rectangle 39"/>
            <p:cNvSpPr>
              <a:spLocks noChangeArrowheads="1"/>
            </p:cNvSpPr>
            <p:nvPr/>
          </p:nvSpPr>
          <p:spPr bwMode="auto">
            <a:xfrm>
              <a:off x="3118" y="2887"/>
              <a:ext cx="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charset="0"/>
                </a:rPr>
                <a:t> </a:t>
              </a:r>
              <a:endParaRPr lang="en-GB" sz="2400">
                <a:latin typeface="Times" charset="0"/>
              </a:endParaRPr>
            </a:p>
          </p:txBody>
        </p:sp>
        <p:sp>
          <p:nvSpPr>
            <p:cNvPr id="6180" name="Line 40"/>
            <p:cNvSpPr>
              <a:spLocks noChangeShapeType="1"/>
            </p:cNvSpPr>
            <p:nvPr/>
          </p:nvSpPr>
          <p:spPr bwMode="auto">
            <a:xfrm>
              <a:off x="708" y="3087"/>
              <a:ext cx="80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Rectangle 41"/>
            <p:cNvSpPr>
              <a:spLocks noChangeArrowheads="1"/>
            </p:cNvSpPr>
            <p:nvPr/>
          </p:nvSpPr>
          <p:spPr bwMode="auto">
            <a:xfrm>
              <a:off x="1531" y="2812"/>
              <a:ext cx="14"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82" name="Rectangle 42"/>
            <p:cNvSpPr>
              <a:spLocks noChangeArrowheads="1"/>
            </p:cNvSpPr>
            <p:nvPr/>
          </p:nvSpPr>
          <p:spPr bwMode="auto">
            <a:xfrm>
              <a:off x="1531" y="3101"/>
              <a:ext cx="1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83" name="Line 43"/>
            <p:cNvSpPr>
              <a:spLocks noChangeShapeType="1"/>
            </p:cNvSpPr>
            <p:nvPr/>
          </p:nvSpPr>
          <p:spPr bwMode="auto">
            <a:xfrm>
              <a:off x="1531" y="3087"/>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84" name="Group 44"/>
            <p:cNvGrpSpPr>
              <a:grpSpLocks/>
            </p:cNvGrpSpPr>
            <p:nvPr/>
          </p:nvGrpSpPr>
          <p:grpSpPr bwMode="auto">
            <a:xfrm>
              <a:off x="1545" y="1483"/>
              <a:ext cx="3271" cy="1605"/>
              <a:chOff x="1545" y="1483"/>
              <a:chExt cx="3921" cy="1605"/>
            </a:xfrm>
          </p:grpSpPr>
          <p:sp>
            <p:nvSpPr>
              <p:cNvPr id="6185" name="Line 45"/>
              <p:cNvSpPr>
                <a:spLocks noChangeShapeType="1"/>
              </p:cNvSpPr>
              <p:nvPr/>
            </p:nvSpPr>
            <p:spPr bwMode="auto">
              <a:xfrm>
                <a:off x="1545" y="1483"/>
                <a:ext cx="392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Line 46"/>
              <p:cNvSpPr>
                <a:spLocks noChangeShapeType="1"/>
              </p:cNvSpPr>
              <p:nvPr/>
            </p:nvSpPr>
            <p:spPr bwMode="auto">
              <a:xfrm>
                <a:off x="1545" y="3087"/>
                <a:ext cx="392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93378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3600" smtClean="0"/>
              <a:t>MACs: Low-cost signatures with a shared secret key</a:t>
            </a:r>
          </a:p>
        </p:txBody>
      </p:sp>
      <p:sp>
        <p:nvSpPr>
          <p:cNvPr id="22531" name="Rectangle 3"/>
          <p:cNvSpPr>
            <a:spLocks noChangeArrowheads="1"/>
          </p:cNvSpPr>
          <p:nvPr/>
        </p:nvSpPr>
        <p:spPr bwMode="auto">
          <a:xfrm>
            <a:off x="1468438" y="2027238"/>
            <a:ext cx="746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Signing</a:t>
            </a:r>
            <a:endParaRPr lang="en-GB" sz="3200">
              <a:solidFill>
                <a:schemeClr val="accent1"/>
              </a:solidFill>
              <a:latin typeface="Times" charset="0"/>
            </a:endParaRPr>
          </a:p>
        </p:txBody>
      </p:sp>
      <p:sp>
        <p:nvSpPr>
          <p:cNvPr id="22532" name="Rectangle 4"/>
          <p:cNvSpPr>
            <a:spLocks noChangeArrowheads="1"/>
          </p:cNvSpPr>
          <p:nvPr/>
        </p:nvSpPr>
        <p:spPr bwMode="auto">
          <a:xfrm>
            <a:off x="1384300" y="5416550"/>
            <a:ext cx="869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Verifying</a:t>
            </a:r>
            <a:endParaRPr lang="en-GB" sz="1900">
              <a:solidFill>
                <a:schemeClr val="accent1"/>
              </a:solidFill>
              <a:latin typeface="Times" charset="0"/>
            </a:endParaRPr>
          </a:p>
        </p:txBody>
      </p:sp>
      <p:grpSp>
        <p:nvGrpSpPr>
          <p:cNvPr id="2" name="Group 5"/>
          <p:cNvGrpSpPr>
            <a:grpSpLocks/>
          </p:cNvGrpSpPr>
          <p:nvPr/>
        </p:nvGrpSpPr>
        <p:grpSpPr bwMode="auto">
          <a:xfrm>
            <a:off x="3001963" y="4603750"/>
            <a:ext cx="673100" cy="1676400"/>
            <a:chOff x="2049" y="2900"/>
            <a:chExt cx="459" cy="1056"/>
          </a:xfrm>
        </p:grpSpPr>
        <p:sp>
          <p:nvSpPr>
            <p:cNvPr id="22612" name="Rectangle 6"/>
            <p:cNvSpPr>
              <a:spLocks noChangeArrowheads="1"/>
            </p:cNvSpPr>
            <p:nvPr/>
          </p:nvSpPr>
          <p:spPr bwMode="auto">
            <a:xfrm>
              <a:off x="2049" y="3046"/>
              <a:ext cx="4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7"/>
            <p:cNvSpPr>
              <a:spLocks noChangeArrowheads="1"/>
            </p:cNvSpPr>
            <p:nvPr/>
          </p:nvSpPr>
          <p:spPr bwMode="auto">
            <a:xfrm>
              <a:off x="2049" y="3046"/>
              <a:ext cx="430" cy="67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4" name="Rectangle 8"/>
            <p:cNvSpPr>
              <a:spLocks noChangeArrowheads="1"/>
            </p:cNvSpPr>
            <p:nvPr/>
          </p:nvSpPr>
          <p:spPr bwMode="auto">
            <a:xfrm>
              <a:off x="2092" y="3060"/>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5" name="Rectangle 9"/>
            <p:cNvSpPr>
              <a:spLocks noChangeArrowheads="1"/>
            </p:cNvSpPr>
            <p:nvPr/>
          </p:nvSpPr>
          <p:spPr bwMode="auto">
            <a:xfrm>
              <a:off x="2092" y="3060"/>
              <a:ext cx="416" cy="6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6" name="Line 10"/>
            <p:cNvSpPr>
              <a:spLocks noChangeShapeType="1"/>
            </p:cNvSpPr>
            <p:nvPr/>
          </p:nvSpPr>
          <p:spPr bwMode="auto">
            <a:xfrm>
              <a:off x="2393" y="3103"/>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7" name="Rectangle 11"/>
            <p:cNvSpPr>
              <a:spLocks noChangeArrowheads="1"/>
            </p:cNvSpPr>
            <p:nvPr/>
          </p:nvSpPr>
          <p:spPr bwMode="auto">
            <a:xfrm>
              <a:off x="2393" y="3103"/>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618" name="Line 12"/>
            <p:cNvSpPr>
              <a:spLocks noChangeShapeType="1"/>
            </p:cNvSpPr>
            <p:nvPr/>
          </p:nvSpPr>
          <p:spPr bwMode="auto">
            <a:xfrm>
              <a:off x="2393" y="3118"/>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9" name="Rectangle 13"/>
            <p:cNvSpPr>
              <a:spLocks noChangeArrowheads="1"/>
            </p:cNvSpPr>
            <p:nvPr/>
          </p:nvSpPr>
          <p:spPr bwMode="auto">
            <a:xfrm>
              <a:off x="2393" y="3118"/>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620" name="Line 14"/>
            <p:cNvSpPr>
              <a:spLocks noChangeShapeType="1"/>
            </p:cNvSpPr>
            <p:nvPr/>
          </p:nvSpPr>
          <p:spPr bwMode="auto">
            <a:xfrm>
              <a:off x="2393" y="3132"/>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1" name="Rectangle 15"/>
            <p:cNvSpPr>
              <a:spLocks noChangeArrowheads="1"/>
            </p:cNvSpPr>
            <p:nvPr/>
          </p:nvSpPr>
          <p:spPr bwMode="auto">
            <a:xfrm>
              <a:off x="2393" y="3132"/>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622" name="Line 16"/>
            <p:cNvSpPr>
              <a:spLocks noChangeShapeType="1"/>
            </p:cNvSpPr>
            <p:nvPr/>
          </p:nvSpPr>
          <p:spPr bwMode="auto">
            <a:xfrm>
              <a:off x="2149" y="3247"/>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3" name="Line 17"/>
            <p:cNvSpPr>
              <a:spLocks noChangeShapeType="1"/>
            </p:cNvSpPr>
            <p:nvPr/>
          </p:nvSpPr>
          <p:spPr bwMode="auto">
            <a:xfrm>
              <a:off x="2149" y="327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18"/>
            <p:cNvSpPr>
              <a:spLocks noChangeShapeType="1"/>
            </p:cNvSpPr>
            <p:nvPr/>
          </p:nvSpPr>
          <p:spPr bwMode="auto">
            <a:xfrm>
              <a:off x="2149" y="330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Line 19"/>
            <p:cNvSpPr>
              <a:spLocks noChangeShapeType="1"/>
            </p:cNvSpPr>
            <p:nvPr/>
          </p:nvSpPr>
          <p:spPr bwMode="auto">
            <a:xfrm>
              <a:off x="2149" y="333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6" name="Line 20"/>
            <p:cNvSpPr>
              <a:spLocks noChangeShapeType="1"/>
            </p:cNvSpPr>
            <p:nvPr/>
          </p:nvSpPr>
          <p:spPr bwMode="auto">
            <a:xfrm>
              <a:off x="2149" y="3362"/>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7" name="Line 21"/>
            <p:cNvSpPr>
              <a:spLocks noChangeShapeType="1"/>
            </p:cNvSpPr>
            <p:nvPr/>
          </p:nvSpPr>
          <p:spPr bwMode="auto">
            <a:xfrm>
              <a:off x="2149" y="3390"/>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8" name="Line 22"/>
            <p:cNvSpPr>
              <a:spLocks noChangeShapeType="1"/>
            </p:cNvSpPr>
            <p:nvPr/>
          </p:nvSpPr>
          <p:spPr bwMode="auto">
            <a:xfrm>
              <a:off x="2149" y="3419"/>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9" name="Line 23"/>
            <p:cNvSpPr>
              <a:spLocks noChangeShapeType="1"/>
            </p:cNvSpPr>
            <p:nvPr/>
          </p:nvSpPr>
          <p:spPr bwMode="auto">
            <a:xfrm>
              <a:off x="2149" y="3448"/>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0" name="Line 24"/>
            <p:cNvSpPr>
              <a:spLocks noChangeShapeType="1"/>
            </p:cNvSpPr>
            <p:nvPr/>
          </p:nvSpPr>
          <p:spPr bwMode="auto">
            <a:xfrm>
              <a:off x="2149" y="347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1" name="Line 25"/>
            <p:cNvSpPr>
              <a:spLocks noChangeShapeType="1"/>
            </p:cNvSpPr>
            <p:nvPr/>
          </p:nvSpPr>
          <p:spPr bwMode="auto">
            <a:xfrm>
              <a:off x="2149" y="350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2" name="Line 26"/>
            <p:cNvSpPr>
              <a:spLocks noChangeShapeType="1"/>
            </p:cNvSpPr>
            <p:nvPr/>
          </p:nvSpPr>
          <p:spPr bwMode="auto">
            <a:xfrm>
              <a:off x="2149" y="353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3" name="Rectangle 27"/>
            <p:cNvSpPr>
              <a:spLocks noChangeArrowheads="1"/>
            </p:cNvSpPr>
            <p:nvPr/>
          </p:nvSpPr>
          <p:spPr bwMode="auto">
            <a:xfrm>
              <a:off x="2218" y="290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22634" name="Rectangle 28"/>
            <p:cNvSpPr>
              <a:spLocks noChangeArrowheads="1"/>
            </p:cNvSpPr>
            <p:nvPr/>
          </p:nvSpPr>
          <p:spPr bwMode="auto">
            <a:xfrm>
              <a:off x="2106" y="3806"/>
              <a:ext cx="359" cy="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29"/>
            <p:cNvSpPr>
              <a:spLocks noChangeArrowheads="1"/>
            </p:cNvSpPr>
            <p:nvPr/>
          </p:nvSpPr>
          <p:spPr bwMode="auto">
            <a:xfrm>
              <a:off x="2106" y="3806"/>
              <a:ext cx="373" cy="14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6" name="Rectangle 30"/>
            <p:cNvSpPr>
              <a:spLocks noChangeArrowheads="1"/>
            </p:cNvSpPr>
            <p:nvPr/>
          </p:nvSpPr>
          <p:spPr bwMode="auto">
            <a:xfrm>
              <a:off x="2256" y="3812"/>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K</a:t>
              </a:r>
              <a:endParaRPr lang="en-GB" sz="2400">
                <a:latin typeface="Times" charset="0"/>
              </a:endParaRPr>
            </a:p>
          </p:txBody>
        </p:sp>
      </p:grpSp>
      <p:sp>
        <p:nvSpPr>
          <p:cNvPr id="22534" name="Rectangle 31"/>
          <p:cNvSpPr>
            <a:spLocks noChangeArrowheads="1"/>
          </p:cNvSpPr>
          <p:nvPr/>
        </p:nvSpPr>
        <p:spPr bwMode="auto">
          <a:xfrm>
            <a:off x="442913" y="1231900"/>
            <a:ext cx="1236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7.12</a:t>
            </a:r>
          </a:p>
        </p:txBody>
      </p:sp>
      <p:grpSp>
        <p:nvGrpSpPr>
          <p:cNvPr id="22535" name="Group 32"/>
          <p:cNvGrpSpPr>
            <a:grpSpLocks/>
          </p:cNvGrpSpPr>
          <p:nvPr/>
        </p:nvGrpSpPr>
        <p:grpSpPr bwMode="auto">
          <a:xfrm>
            <a:off x="3001963" y="1479550"/>
            <a:ext cx="673100" cy="1628775"/>
            <a:chOff x="2049" y="932"/>
            <a:chExt cx="459" cy="1026"/>
          </a:xfrm>
        </p:grpSpPr>
        <p:sp>
          <p:nvSpPr>
            <p:cNvPr id="22587" name="Rectangle 33"/>
            <p:cNvSpPr>
              <a:spLocks noChangeArrowheads="1"/>
            </p:cNvSpPr>
            <p:nvPr/>
          </p:nvSpPr>
          <p:spPr bwMode="auto">
            <a:xfrm>
              <a:off x="2049" y="1054"/>
              <a:ext cx="4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88" name="Rectangle 34"/>
            <p:cNvSpPr>
              <a:spLocks noChangeArrowheads="1"/>
            </p:cNvSpPr>
            <p:nvPr/>
          </p:nvSpPr>
          <p:spPr bwMode="auto">
            <a:xfrm>
              <a:off x="2049" y="1054"/>
              <a:ext cx="430" cy="6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9" name="Rectangle 35"/>
            <p:cNvSpPr>
              <a:spLocks noChangeArrowheads="1"/>
            </p:cNvSpPr>
            <p:nvPr/>
          </p:nvSpPr>
          <p:spPr bwMode="auto">
            <a:xfrm>
              <a:off x="2092" y="1069"/>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0" name="Rectangle 36"/>
            <p:cNvSpPr>
              <a:spLocks noChangeArrowheads="1"/>
            </p:cNvSpPr>
            <p:nvPr/>
          </p:nvSpPr>
          <p:spPr bwMode="auto">
            <a:xfrm>
              <a:off x="2092" y="1069"/>
              <a:ext cx="416"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1" name="Line 37"/>
            <p:cNvSpPr>
              <a:spLocks noChangeShapeType="1"/>
            </p:cNvSpPr>
            <p:nvPr/>
          </p:nvSpPr>
          <p:spPr bwMode="auto">
            <a:xfrm>
              <a:off x="2393" y="1112"/>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2" name="Rectangle 38"/>
            <p:cNvSpPr>
              <a:spLocks noChangeArrowheads="1"/>
            </p:cNvSpPr>
            <p:nvPr/>
          </p:nvSpPr>
          <p:spPr bwMode="auto">
            <a:xfrm>
              <a:off x="2393" y="1112"/>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593" name="Line 39"/>
            <p:cNvSpPr>
              <a:spLocks noChangeShapeType="1"/>
            </p:cNvSpPr>
            <p:nvPr/>
          </p:nvSpPr>
          <p:spPr bwMode="auto">
            <a:xfrm>
              <a:off x="2393" y="1126"/>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4" name="Rectangle 40"/>
            <p:cNvSpPr>
              <a:spLocks noChangeArrowheads="1"/>
            </p:cNvSpPr>
            <p:nvPr/>
          </p:nvSpPr>
          <p:spPr bwMode="auto">
            <a:xfrm>
              <a:off x="2393" y="1126"/>
              <a:ext cx="57" cy="15"/>
            </a:xfrm>
            <a:prstGeom prst="rect">
              <a:avLst/>
            </a:prstGeom>
            <a:solidFill>
              <a:srgbClr val="FFFFFF"/>
            </a:solidFill>
            <a:ln w="22225">
              <a:solidFill>
                <a:srgbClr val="000000"/>
              </a:solidFill>
              <a:miter lim="800000"/>
              <a:headEnd/>
              <a:tailEnd/>
            </a:ln>
          </p:spPr>
          <p:txBody>
            <a:bodyPr/>
            <a:lstStyle/>
            <a:p>
              <a:endParaRPr lang="en-US"/>
            </a:p>
          </p:txBody>
        </p:sp>
        <p:sp>
          <p:nvSpPr>
            <p:cNvPr id="22595" name="Line 41"/>
            <p:cNvSpPr>
              <a:spLocks noChangeShapeType="1"/>
            </p:cNvSpPr>
            <p:nvPr/>
          </p:nvSpPr>
          <p:spPr bwMode="auto">
            <a:xfrm>
              <a:off x="2393" y="1141"/>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6" name="Rectangle 42"/>
            <p:cNvSpPr>
              <a:spLocks noChangeArrowheads="1"/>
            </p:cNvSpPr>
            <p:nvPr/>
          </p:nvSpPr>
          <p:spPr bwMode="auto">
            <a:xfrm>
              <a:off x="2393" y="1141"/>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597" name="Line 43"/>
            <p:cNvSpPr>
              <a:spLocks noChangeShapeType="1"/>
            </p:cNvSpPr>
            <p:nvPr/>
          </p:nvSpPr>
          <p:spPr bwMode="auto">
            <a:xfrm>
              <a:off x="2149" y="125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Line 44"/>
            <p:cNvSpPr>
              <a:spLocks noChangeShapeType="1"/>
            </p:cNvSpPr>
            <p:nvPr/>
          </p:nvSpPr>
          <p:spPr bwMode="auto">
            <a:xfrm>
              <a:off x="2149" y="128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9" name="Line 45"/>
            <p:cNvSpPr>
              <a:spLocks noChangeShapeType="1"/>
            </p:cNvSpPr>
            <p:nvPr/>
          </p:nvSpPr>
          <p:spPr bwMode="auto">
            <a:xfrm>
              <a:off x="2149" y="131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0" name="Line 46"/>
            <p:cNvSpPr>
              <a:spLocks noChangeShapeType="1"/>
            </p:cNvSpPr>
            <p:nvPr/>
          </p:nvSpPr>
          <p:spPr bwMode="auto">
            <a:xfrm>
              <a:off x="2149" y="1341"/>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47"/>
            <p:cNvSpPr>
              <a:spLocks noChangeShapeType="1"/>
            </p:cNvSpPr>
            <p:nvPr/>
          </p:nvSpPr>
          <p:spPr bwMode="auto">
            <a:xfrm>
              <a:off x="2149" y="1370"/>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48"/>
            <p:cNvSpPr>
              <a:spLocks noChangeShapeType="1"/>
            </p:cNvSpPr>
            <p:nvPr/>
          </p:nvSpPr>
          <p:spPr bwMode="auto">
            <a:xfrm>
              <a:off x="2149" y="1399"/>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49"/>
            <p:cNvSpPr>
              <a:spLocks noChangeShapeType="1"/>
            </p:cNvSpPr>
            <p:nvPr/>
          </p:nvSpPr>
          <p:spPr bwMode="auto">
            <a:xfrm>
              <a:off x="2149" y="1427"/>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50"/>
            <p:cNvSpPr>
              <a:spLocks noChangeShapeType="1"/>
            </p:cNvSpPr>
            <p:nvPr/>
          </p:nvSpPr>
          <p:spPr bwMode="auto">
            <a:xfrm>
              <a:off x="2149" y="145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51"/>
            <p:cNvSpPr>
              <a:spLocks noChangeShapeType="1"/>
            </p:cNvSpPr>
            <p:nvPr/>
          </p:nvSpPr>
          <p:spPr bwMode="auto">
            <a:xfrm>
              <a:off x="2149" y="148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52"/>
            <p:cNvSpPr>
              <a:spLocks noChangeShapeType="1"/>
            </p:cNvSpPr>
            <p:nvPr/>
          </p:nvSpPr>
          <p:spPr bwMode="auto">
            <a:xfrm>
              <a:off x="2149" y="151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Line 53"/>
            <p:cNvSpPr>
              <a:spLocks noChangeShapeType="1"/>
            </p:cNvSpPr>
            <p:nvPr/>
          </p:nvSpPr>
          <p:spPr bwMode="auto">
            <a:xfrm>
              <a:off x="2149" y="1542"/>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Rectangle 54"/>
            <p:cNvSpPr>
              <a:spLocks noChangeArrowheads="1"/>
            </p:cNvSpPr>
            <p:nvPr/>
          </p:nvSpPr>
          <p:spPr bwMode="auto">
            <a:xfrm>
              <a:off x="2218" y="93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22609" name="Rectangle 55"/>
            <p:cNvSpPr>
              <a:spLocks noChangeArrowheads="1"/>
            </p:cNvSpPr>
            <p:nvPr/>
          </p:nvSpPr>
          <p:spPr bwMode="auto">
            <a:xfrm>
              <a:off x="2106" y="1815"/>
              <a:ext cx="359" cy="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56"/>
            <p:cNvSpPr>
              <a:spLocks noChangeArrowheads="1"/>
            </p:cNvSpPr>
            <p:nvPr/>
          </p:nvSpPr>
          <p:spPr bwMode="auto">
            <a:xfrm>
              <a:off x="2106" y="1815"/>
              <a:ext cx="373" cy="14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1" name="Rectangle 57"/>
            <p:cNvSpPr>
              <a:spLocks noChangeArrowheads="1"/>
            </p:cNvSpPr>
            <p:nvPr/>
          </p:nvSpPr>
          <p:spPr bwMode="auto">
            <a:xfrm>
              <a:off x="2256" y="181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K</a:t>
              </a:r>
              <a:endParaRPr lang="en-GB" sz="2400">
                <a:latin typeface="Times" charset="0"/>
              </a:endParaRPr>
            </a:p>
          </p:txBody>
        </p:sp>
      </p:grpSp>
      <p:grpSp>
        <p:nvGrpSpPr>
          <p:cNvPr id="4" name="Group 58"/>
          <p:cNvGrpSpPr>
            <a:grpSpLocks/>
          </p:cNvGrpSpPr>
          <p:nvPr/>
        </p:nvGrpSpPr>
        <p:grpSpPr bwMode="auto">
          <a:xfrm>
            <a:off x="5646738" y="5124450"/>
            <a:ext cx="2706687" cy="1054100"/>
            <a:chOff x="3853" y="3228"/>
            <a:chExt cx="1848" cy="664"/>
          </a:xfrm>
        </p:grpSpPr>
        <p:sp>
          <p:nvSpPr>
            <p:cNvPr id="22583" name="Freeform 59"/>
            <p:cNvSpPr>
              <a:spLocks/>
            </p:cNvSpPr>
            <p:nvPr/>
          </p:nvSpPr>
          <p:spPr bwMode="auto">
            <a:xfrm>
              <a:off x="4243" y="3505"/>
              <a:ext cx="71" cy="86"/>
            </a:xfrm>
            <a:custGeom>
              <a:avLst/>
              <a:gdLst>
                <a:gd name="T0" fmla="*/ 0 w 71"/>
                <a:gd name="T1" fmla="*/ 43 h 86"/>
                <a:gd name="T2" fmla="*/ 0 w 71"/>
                <a:gd name="T3" fmla="*/ 0 h 86"/>
                <a:gd name="T4" fmla="*/ 71 w 71"/>
                <a:gd name="T5" fmla="*/ 43 h 86"/>
                <a:gd name="T6" fmla="*/ 0 w 71"/>
                <a:gd name="T7" fmla="*/ 86 h 86"/>
                <a:gd name="T8" fmla="*/ 0 w 71"/>
                <a:gd name="T9" fmla="*/ 43 h 86"/>
                <a:gd name="T10" fmla="*/ 0 60000 65536"/>
                <a:gd name="T11" fmla="*/ 0 60000 65536"/>
                <a:gd name="T12" fmla="*/ 0 60000 65536"/>
                <a:gd name="T13" fmla="*/ 0 60000 65536"/>
                <a:gd name="T14" fmla="*/ 0 60000 65536"/>
                <a:gd name="T15" fmla="*/ 0 w 71"/>
                <a:gd name="T16" fmla="*/ 0 h 86"/>
                <a:gd name="T17" fmla="*/ 71 w 71"/>
                <a:gd name="T18" fmla="*/ 86 h 86"/>
              </a:gdLst>
              <a:ahLst/>
              <a:cxnLst>
                <a:cxn ang="T10">
                  <a:pos x="T0" y="T1"/>
                </a:cxn>
                <a:cxn ang="T11">
                  <a:pos x="T2" y="T3"/>
                </a:cxn>
                <a:cxn ang="T12">
                  <a:pos x="T4" y="T5"/>
                </a:cxn>
                <a:cxn ang="T13">
                  <a:pos x="T6" y="T7"/>
                </a:cxn>
                <a:cxn ang="T14">
                  <a:pos x="T8" y="T9"/>
                </a:cxn>
              </a:cxnLst>
              <a:rect l="T15" t="T16" r="T17" b="T18"/>
              <a:pathLst>
                <a:path w="71" h="86">
                  <a:moveTo>
                    <a:pt x="0" y="43"/>
                  </a:moveTo>
                  <a:lnTo>
                    <a:pt x="0" y="0"/>
                  </a:lnTo>
                  <a:lnTo>
                    <a:pt x="71"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22584" name="Line 60"/>
            <p:cNvSpPr>
              <a:spLocks noChangeShapeType="1"/>
            </p:cNvSpPr>
            <p:nvPr/>
          </p:nvSpPr>
          <p:spPr bwMode="auto">
            <a:xfrm>
              <a:off x="3970" y="3548"/>
              <a:ext cx="27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5" name="Rectangle 61"/>
            <p:cNvSpPr>
              <a:spLocks noChangeArrowheads="1"/>
            </p:cNvSpPr>
            <p:nvPr/>
          </p:nvSpPr>
          <p:spPr bwMode="auto">
            <a:xfrm>
              <a:off x="4479" y="3512"/>
              <a:ext cx="12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 = h'?authentic:forged</a:t>
              </a:r>
              <a:endParaRPr lang="en-GB" sz="2400">
                <a:latin typeface="Times" charset="0"/>
              </a:endParaRPr>
            </a:p>
          </p:txBody>
        </p:sp>
        <p:sp>
          <p:nvSpPr>
            <p:cNvPr id="22586" name="AutoShape 62"/>
            <p:cNvSpPr>
              <a:spLocks/>
            </p:cNvSpPr>
            <p:nvPr/>
          </p:nvSpPr>
          <p:spPr bwMode="auto">
            <a:xfrm>
              <a:off x="3853" y="3228"/>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63"/>
          <p:cNvGrpSpPr>
            <a:grpSpLocks/>
          </p:cNvGrpSpPr>
          <p:nvPr/>
        </p:nvGrpSpPr>
        <p:grpSpPr bwMode="auto">
          <a:xfrm>
            <a:off x="4953000" y="1587500"/>
            <a:ext cx="1931988" cy="3657600"/>
            <a:chOff x="3380" y="1000"/>
            <a:chExt cx="1318" cy="2304"/>
          </a:xfrm>
        </p:grpSpPr>
        <p:sp>
          <p:nvSpPr>
            <p:cNvPr id="22555" name="Rectangle 64"/>
            <p:cNvSpPr>
              <a:spLocks noChangeArrowheads="1"/>
            </p:cNvSpPr>
            <p:nvPr/>
          </p:nvSpPr>
          <p:spPr bwMode="auto">
            <a:xfrm>
              <a:off x="3705" y="303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22556" name="Rectangle 65"/>
            <p:cNvSpPr>
              <a:spLocks noChangeArrowheads="1"/>
            </p:cNvSpPr>
            <p:nvPr/>
          </p:nvSpPr>
          <p:spPr bwMode="auto">
            <a:xfrm>
              <a:off x="3612" y="3175"/>
              <a:ext cx="244" cy="12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2557" name="Group 66"/>
            <p:cNvGrpSpPr>
              <a:grpSpLocks/>
            </p:cNvGrpSpPr>
            <p:nvPr/>
          </p:nvGrpSpPr>
          <p:grpSpPr bwMode="auto">
            <a:xfrm>
              <a:off x="3380" y="1000"/>
              <a:ext cx="591" cy="1535"/>
              <a:chOff x="3380" y="1000"/>
              <a:chExt cx="591" cy="1535"/>
            </a:xfrm>
          </p:grpSpPr>
          <p:sp>
            <p:nvSpPr>
              <p:cNvPr id="22559" name="Rectangle 67"/>
              <p:cNvSpPr>
                <a:spLocks noChangeArrowheads="1"/>
              </p:cNvSpPr>
              <p:nvPr/>
            </p:nvSpPr>
            <p:spPr bwMode="auto">
              <a:xfrm>
                <a:off x="3440" y="1757"/>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0" name="Rectangle 68"/>
              <p:cNvSpPr>
                <a:spLocks noChangeArrowheads="1"/>
              </p:cNvSpPr>
              <p:nvPr/>
            </p:nvSpPr>
            <p:spPr bwMode="auto">
              <a:xfrm>
                <a:off x="3440" y="1757"/>
                <a:ext cx="416" cy="6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1" name="Rectangle 69"/>
              <p:cNvSpPr>
                <a:spLocks noChangeArrowheads="1"/>
              </p:cNvSpPr>
              <p:nvPr/>
            </p:nvSpPr>
            <p:spPr bwMode="auto">
              <a:xfrm>
                <a:off x="3468" y="1786"/>
                <a:ext cx="402"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Rectangle 70"/>
              <p:cNvSpPr>
                <a:spLocks noChangeArrowheads="1"/>
              </p:cNvSpPr>
              <p:nvPr/>
            </p:nvSpPr>
            <p:spPr bwMode="auto">
              <a:xfrm>
                <a:off x="3468" y="1786"/>
                <a:ext cx="416" cy="67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3" name="Line 71"/>
              <p:cNvSpPr>
                <a:spLocks noChangeShapeType="1"/>
              </p:cNvSpPr>
              <p:nvPr/>
            </p:nvSpPr>
            <p:spPr bwMode="auto">
              <a:xfrm>
                <a:off x="3784" y="1815"/>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Rectangle 72"/>
              <p:cNvSpPr>
                <a:spLocks noChangeArrowheads="1"/>
              </p:cNvSpPr>
              <p:nvPr/>
            </p:nvSpPr>
            <p:spPr bwMode="auto">
              <a:xfrm>
                <a:off x="3784" y="1815"/>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565" name="Line 73"/>
              <p:cNvSpPr>
                <a:spLocks noChangeShapeType="1"/>
              </p:cNvSpPr>
              <p:nvPr/>
            </p:nvSpPr>
            <p:spPr bwMode="auto">
              <a:xfrm>
                <a:off x="3784" y="1829"/>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Rectangle 74"/>
              <p:cNvSpPr>
                <a:spLocks noChangeArrowheads="1"/>
              </p:cNvSpPr>
              <p:nvPr/>
            </p:nvSpPr>
            <p:spPr bwMode="auto">
              <a:xfrm>
                <a:off x="3784" y="1829"/>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567" name="Line 75"/>
              <p:cNvSpPr>
                <a:spLocks noChangeShapeType="1"/>
              </p:cNvSpPr>
              <p:nvPr/>
            </p:nvSpPr>
            <p:spPr bwMode="auto">
              <a:xfrm>
                <a:off x="3784" y="1843"/>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Rectangle 76"/>
              <p:cNvSpPr>
                <a:spLocks noChangeArrowheads="1"/>
              </p:cNvSpPr>
              <p:nvPr/>
            </p:nvSpPr>
            <p:spPr bwMode="auto">
              <a:xfrm>
                <a:off x="3784" y="1843"/>
                <a:ext cx="57" cy="15"/>
              </a:xfrm>
              <a:prstGeom prst="rect">
                <a:avLst/>
              </a:prstGeom>
              <a:solidFill>
                <a:srgbClr val="FFFFFF"/>
              </a:solidFill>
              <a:ln w="22225">
                <a:solidFill>
                  <a:srgbClr val="000000"/>
                </a:solidFill>
                <a:miter lim="800000"/>
                <a:headEnd/>
                <a:tailEnd/>
              </a:ln>
            </p:spPr>
            <p:txBody>
              <a:bodyPr/>
              <a:lstStyle/>
              <a:p>
                <a:endParaRPr lang="en-US"/>
              </a:p>
            </p:txBody>
          </p:sp>
          <p:sp>
            <p:nvSpPr>
              <p:cNvPr id="22569" name="Line 77"/>
              <p:cNvSpPr>
                <a:spLocks noChangeShapeType="1"/>
              </p:cNvSpPr>
              <p:nvPr/>
            </p:nvSpPr>
            <p:spPr bwMode="auto">
              <a:xfrm>
                <a:off x="3540" y="1958"/>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78"/>
              <p:cNvSpPr>
                <a:spLocks noChangeShapeType="1"/>
              </p:cNvSpPr>
              <p:nvPr/>
            </p:nvSpPr>
            <p:spPr bwMode="auto">
              <a:xfrm>
                <a:off x="3540" y="1987"/>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79"/>
              <p:cNvSpPr>
                <a:spLocks noChangeShapeType="1"/>
              </p:cNvSpPr>
              <p:nvPr/>
            </p:nvSpPr>
            <p:spPr bwMode="auto">
              <a:xfrm>
                <a:off x="3540" y="2015"/>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80"/>
              <p:cNvSpPr>
                <a:spLocks noChangeShapeType="1"/>
              </p:cNvSpPr>
              <p:nvPr/>
            </p:nvSpPr>
            <p:spPr bwMode="auto">
              <a:xfrm>
                <a:off x="3540" y="2044"/>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81"/>
              <p:cNvSpPr>
                <a:spLocks noChangeShapeType="1"/>
              </p:cNvSpPr>
              <p:nvPr/>
            </p:nvSpPr>
            <p:spPr bwMode="auto">
              <a:xfrm>
                <a:off x="3540" y="2073"/>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Line 82"/>
              <p:cNvSpPr>
                <a:spLocks noChangeShapeType="1"/>
              </p:cNvSpPr>
              <p:nvPr/>
            </p:nvSpPr>
            <p:spPr bwMode="auto">
              <a:xfrm>
                <a:off x="3540" y="2101"/>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5" name="Line 83"/>
              <p:cNvSpPr>
                <a:spLocks noChangeShapeType="1"/>
              </p:cNvSpPr>
              <p:nvPr/>
            </p:nvSpPr>
            <p:spPr bwMode="auto">
              <a:xfrm>
                <a:off x="3540" y="2130"/>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6" name="Line 84"/>
              <p:cNvSpPr>
                <a:spLocks noChangeShapeType="1"/>
              </p:cNvSpPr>
              <p:nvPr/>
            </p:nvSpPr>
            <p:spPr bwMode="auto">
              <a:xfrm>
                <a:off x="3540" y="2159"/>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7" name="Line 85"/>
              <p:cNvSpPr>
                <a:spLocks noChangeShapeType="1"/>
              </p:cNvSpPr>
              <p:nvPr/>
            </p:nvSpPr>
            <p:spPr bwMode="auto">
              <a:xfrm>
                <a:off x="3540" y="2187"/>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86"/>
              <p:cNvSpPr>
                <a:spLocks noChangeShapeType="1"/>
              </p:cNvSpPr>
              <p:nvPr/>
            </p:nvSpPr>
            <p:spPr bwMode="auto">
              <a:xfrm>
                <a:off x="3540" y="2216"/>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87"/>
              <p:cNvSpPr>
                <a:spLocks noChangeShapeType="1"/>
              </p:cNvSpPr>
              <p:nvPr/>
            </p:nvSpPr>
            <p:spPr bwMode="auto">
              <a:xfrm>
                <a:off x="3540" y="2245"/>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Rectangle 88"/>
              <p:cNvSpPr>
                <a:spLocks noChangeArrowheads="1"/>
              </p:cNvSpPr>
              <p:nvPr/>
            </p:nvSpPr>
            <p:spPr bwMode="auto">
              <a:xfrm>
                <a:off x="3594" y="1621"/>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charset="0"/>
                </a:endParaRPr>
              </a:p>
            </p:txBody>
          </p:sp>
          <p:sp>
            <p:nvSpPr>
              <p:cNvPr id="22581" name="Rectangle 89"/>
              <p:cNvSpPr>
                <a:spLocks noChangeArrowheads="1"/>
              </p:cNvSpPr>
              <p:nvPr/>
            </p:nvSpPr>
            <p:spPr bwMode="auto">
              <a:xfrm>
                <a:off x="3389" y="1000"/>
                <a:ext cx="5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signed doc</a:t>
                </a:r>
                <a:endParaRPr lang="en-GB" sz="2400">
                  <a:latin typeface="Times" charset="0"/>
                </a:endParaRPr>
              </a:p>
            </p:txBody>
          </p:sp>
          <p:sp>
            <p:nvSpPr>
              <p:cNvPr id="22582" name="Rectangle 90"/>
              <p:cNvSpPr>
                <a:spLocks noChangeArrowheads="1"/>
              </p:cNvSpPr>
              <p:nvPr/>
            </p:nvSpPr>
            <p:spPr bwMode="auto">
              <a:xfrm>
                <a:off x="3380" y="1189"/>
                <a:ext cx="579" cy="1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58" name="Freeform 91"/>
            <p:cNvSpPr>
              <a:spLocks/>
            </p:cNvSpPr>
            <p:nvPr/>
          </p:nvSpPr>
          <p:spPr bwMode="auto">
            <a:xfrm>
              <a:off x="3737" y="1316"/>
              <a:ext cx="961" cy="1705"/>
            </a:xfrm>
            <a:custGeom>
              <a:avLst/>
              <a:gdLst>
                <a:gd name="T0" fmla="*/ 0 w 961"/>
                <a:gd name="T1" fmla="*/ 74 h 1705"/>
                <a:gd name="T2" fmla="*/ 790 w 961"/>
                <a:gd name="T3" fmla="*/ 200 h 1705"/>
                <a:gd name="T4" fmla="*/ 863 w 961"/>
                <a:gd name="T5" fmla="*/ 1274 h 1705"/>
                <a:gd name="T6" fmla="*/ 200 w 961"/>
                <a:gd name="T7" fmla="*/ 1484 h 1705"/>
                <a:gd name="T8" fmla="*/ 32 w 961"/>
                <a:gd name="T9" fmla="*/ 1705 h 1705"/>
                <a:gd name="T10" fmla="*/ 0 60000 65536"/>
                <a:gd name="T11" fmla="*/ 0 60000 65536"/>
                <a:gd name="T12" fmla="*/ 0 60000 65536"/>
                <a:gd name="T13" fmla="*/ 0 60000 65536"/>
                <a:gd name="T14" fmla="*/ 0 60000 65536"/>
                <a:gd name="T15" fmla="*/ 0 w 961"/>
                <a:gd name="T16" fmla="*/ 0 h 1705"/>
                <a:gd name="T17" fmla="*/ 961 w 961"/>
                <a:gd name="T18" fmla="*/ 1705 h 1705"/>
              </a:gdLst>
              <a:ahLst/>
              <a:cxnLst>
                <a:cxn ang="T10">
                  <a:pos x="T0" y="T1"/>
                </a:cxn>
                <a:cxn ang="T11">
                  <a:pos x="T2" y="T3"/>
                </a:cxn>
                <a:cxn ang="T12">
                  <a:pos x="T4" y="T5"/>
                </a:cxn>
                <a:cxn ang="T13">
                  <a:pos x="T6" y="T7"/>
                </a:cxn>
                <a:cxn ang="T14">
                  <a:pos x="T8" y="T9"/>
                </a:cxn>
              </a:cxnLst>
              <a:rect l="T15" t="T16" r="T17" b="T18"/>
              <a:pathLst>
                <a:path w="961" h="1705">
                  <a:moveTo>
                    <a:pt x="0" y="74"/>
                  </a:moveTo>
                  <a:cubicBezTo>
                    <a:pt x="323" y="37"/>
                    <a:pt x="646" y="0"/>
                    <a:pt x="790" y="200"/>
                  </a:cubicBezTo>
                  <a:cubicBezTo>
                    <a:pt x="934" y="400"/>
                    <a:pt x="961" y="1060"/>
                    <a:pt x="863" y="1274"/>
                  </a:cubicBezTo>
                  <a:cubicBezTo>
                    <a:pt x="765" y="1488"/>
                    <a:pt x="338" y="1412"/>
                    <a:pt x="200" y="1484"/>
                  </a:cubicBezTo>
                  <a:cubicBezTo>
                    <a:pt x="62" y="1556"/>
                    <a:pt x="47" y="1630"/>
                    <a:pt x="32" y="1705"/>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92"/>
          <p:cNvGrpSpPr>
            <a:grpSpLocks/>
          </p:cNvGrpSpPr>
          <p:nvPr/>
        </p:nvGrpSpPr>
        <p:grpSpPr bwMode="auto">
          <a:xfrm>
            <a:off x="3673475" y="1882775"/>
            <a:ext cx="1808163" cy="1138238"/>
            <a:chOff x="2507" y="1186"/>
            <a:chExt cx="1234" cy="717"/>
          </a:xfrm>
        </p:grpSpPr>
        <p:sp>
          <p:nvSpPr>
            <p:cNvPr id="22549" name="Freeform 93"/>
            <p:cNvSpPr>
              <a:spLocks/>
            </p:cNvSpPr>
            <p:nvPr/>
          </p:nvSpPr>
          <p:spPr bwMode="auto">
            <a:xfrm>
              <a:off x="3432" y="1341"/>
              <a:ext cx="70" cy="86"/>
            </a:xfrm>
            <a:custGeom>
              <a:avLst/>
              <a:gdLst>
                <a:gd name="T0" fmla="*/ 0 w 72"/>
                <a:gd name="T1" fmla="*/ 43 h 86"/>
                <a:gd name="T2" fmla="*/ 0 w 72"/>
                <a:gd name="T3" fmla="*/ 0 h 86"/>
                <a:gd name="T4" fmla="*/ 70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22550" name="Line 94"/>
            <p:cNvSpPr>
              <a:spLocks noChangeShapeType="1"/>
            </p:cNvSpPr>
            <p:nvPr/>
          </p:nvSpPr>
          <p:spPr bwMode="auto">
            <a:xfrm flipV="1">
              <a:off x="2610" y="1385"/>
              <a:ext cx="809"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Rectangle 95"/>
            <p:cNvSpPr>
              <a:spLocks noChangeArrowheads="1"/>
            </p:cNvSpPr>
            <p:nvPr/>
          </p:nvSpPr>
          <p:spPr bwMode="auto">
            <a:xfrm>
              <a:off x="2747" y="1205"/>
              <a:ext cx="41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H(M+K)</a:t>
              </a:r>
              <a:endParaRPr lang="en-GB" sz="2400">
                <a:latin typeface="Times" charset="0"/>
              </a:endParaRPr>
            </a:p>
          </p:txBody>
        </p:sp>
        <p:sp>
          <p:nvSpPr>
            <p:cNvPr id="22552" name="Rectangle 96"/>
            <p:cNvSpPr>
              <a:spLocks noChangeArrowheads="1"/>
            </p:cNvSpPr>
            <p:nvPr/>
          </p:nvSpPr>
          <p:spPr bwMode="auto">
            <a:xfrm>
              <a:off x="3606" y="118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22553" name="Rectangle 97"/>
            <p:cNvSpPr>
              <a:spLocks noChangeArrowheads="1"/>
            </p:cNvSpPr>
            <p:nvPr/>
          </p:nvSpPr>
          <p:spPr bwMode="auto">
            <a:xfrm>
              <a:off x="3501" y="1327"/>
              <a:ext cx="240" cy="12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4" name="AutoShape 98"/>
            <p:cNvSpPr>
              <a:spLocks/>
            </p:cNvSpPr>
            <p:nvPr/>
          </p:nvSpPr>
          <p:spPr bwMode="auto">
            <a:xfrm>
              <a:off x="2507" y="1239"/>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8" name="Group 99"/>
          <p:cNvGrpSpPr>
            <a:grpSpLocks/>
          </p:cNvGrpSpPr>
          <p:nvPr/>
        </p:nvGrpSpPr>
        <p:grpSpPr bwMode="auto">
          <a:xfrm>
            <a:off x="3665538" y="5099050"/>
            <a:ext cx="1984375" cy="1193800"/>
            <a:chOff x="2501" y="3212"/>
            <a:chExt cx="1355" cy="752"/>
          </a:xfrm>
        </p:grpSpPr>
        <p:sp>
          <p:nvSpPr>
            <p:cNvPr id="22544" name="Rectangle 100"/>
            <p:cNvSpPr>
              <a:spLocks noChangeArrowheads="1"/>
            </p:cNvSpPr>
            <p:nvPr/>
          </p:nvSpPr>
          <p:spPr bwMode="auto">
            <a:xfrm>
              <a:off x="3612" y="3835"/>
              <a:ext cx="244" cy="12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45" name="Rectangle 101"/>
            <p:cNvSpPr>
              <a:spLocks noChangeArrowheads="1"/>
            </p:cNvSpPr>
            <p:nvPr/>
          </p:nvSpPr>
          <p:spPr bwMode="auto">
            <a:xfrm>
              <a:off x="3719" y="3698"/>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charset="0"/>
              </a:endParaRPr>
            </a:p>
          </p:txBody>
        </p:sp>
        <p:sp>
          <p:nvSpPr>
            <p:cNvPr id="22546" name="Rectangle 102"/>
            <p:cNvSpPr>
              <a:spLocks noChangeArrowheads="1"/>
            </p:cNvSpPr>
            <p:nvPr/>
          </p:nvSpPr>
          <p:spPr bwMode="auto">
            <a:xfrm>
              <a:off x="2761" y="3362"/>
              <a:ext cx="41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H(M+K)</a:t>
              </a:r>
              <a:endParaRPr lang="en-GB" sz="2400">
                <a:latin typeface="Times" charset="0"/>
              </a:endParaRPr>
            </a:p>
          </p:txBody>
        </p:sp>
        <p:sp>
          <p:nvSpPr>
            <p:cNvPr id="22547" name="AutoShape 103"/>
            <p:cNvSpPr>
              <a:spLocks/>
            </p:cNvSpPr>
            <p:nvPr/>
          </p:nvSpPr>
          <p:spPr bwMode="auto">
            <a:xfrm>
              <a:off x="2501" y="3212"/>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22548" name="AutoShape 104"/>
            <p:cNvCxnSpPr>
              <a:cxnSpLocks noChangeShapeType="1"/>
              <a:stCxn id="22547" idx="2"/>
              <a:endCxn id="22544" idx="1"/>
            </p:cNvCxnSpPr>
            <p:nvPr/>
          </p:nvCxnSpPr>
          <p:spPr bwMode="auto">
            <a:xfrm>
              <a:off x="2606" y="3544"/>
              <a:ext cx="1006" cy="356"/>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356457" name="Rectangle 105"/>
          <p:cNvSpPr>
            <a:spLocks noChangeArrowheads="1"/>
          </p:cNvSpPr>
          <p:nvPr/>
        </p:nvSpPr>
        <p:spPr bwMode="auto">
          <a:xfrm>
            <a:off x="8858250" y="64817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
        <p:nvSpPr>
          <p:cNvPr id="22541" name="Text Box 106"/>
          <p:cNvSpPr txBox="1">
            <a:spLocks noChangeArrowheads="1"/>
          </p:cNvSpPr>
          <p:nvPr/>
        </p:nvSpPr>
        <p:spPr bwMode="auto">
          <a:xfrm>
            <a:off x="254000" y="3254375"/>
            <a:ext cx="2466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GB" sz="2000"/>
              <a:t>Signer and verifier share a secret key K</a:t>
            </a:r>
          </a:p>
        </p:txBody>
      </p:sp>
      <p:sp>
        <p:nvSpPr>
          <p:cNvPr id="22542" name="Text Box 107"/>
          <p:cNvSpPr txBox="1">
            <a:spLocks noChangeArrowheads="1"/>
          </p:cNvSpPr>
          <p:nvPr/>
        </p:nvSpPr>
        <p:spPr bwMode="auto">
          <a:xfrm>
            <a:off x="4064000" y="1187450"/>
            <a:ext cx="470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r>
              <a:rPr lang="en-GB" sz="2400">
                <a:solidFill>
                  <a:schemeClr val="accent1"/>
                </a:solidFill>
              </a:rPr>
              <a:t>MAC: Message Authentication Code</a:t>
            </a:r>
          </a:p>
        </p:txBody>
      </p:sp>
      <p:sp>
        <p:nvSpPr>
          <p:cNvPr id="22543" name="AutoShape 108">
            <a:hlinkClick r:id="" action="ppaction://hlinkshowjump?jump=lastslideviewed" highlightClick="1"/>
          </p:cNvPr>
          <p:cNvSpPr>
            <a:spLocks noChangeArrowheads="1"/>
          </p:cNvSpPr>
          <p:nvPr/>
        </p:nvSpPr>
        <p:spPr bwMode="auto">
          <a:xfrm>
            <a:off x="8777288" y="31750"/>
            <a:ext cx="322262" cy="349250"/>
          </a:xfrm>
          <a:prstGeom prst="actionButtonRetur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159559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56457"/>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5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22325" y="1450975"/>
            <a:ext cx="7740650" cy="381317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000">
                <a:latin typeface="Times" charset="0"/>
              </a:rPr>
              <a:t>Alice wants to publish a document M in such a way that anyone can verify that it is from her.</a:t>
            </a:r>
          </a:p>
          <a:p>
            <a:pPr marL="457200" indent="-457200" eaLnBrk="0" hangingPunct="0">
              <a:spcBef>
                <a:spcPct val="30000"/>
              </a:spcBef>
              <a:buFont typeface="Times" charset="0"/>
              <a:buAutoNum type="arabicPeriod"/>
            </a:pPr>
            <a:r>
              <a:rPr lang="en-GB" sz="2000">
                <a:latin typeface="Times" charset="0"/>
              </a:rPr>
              <a:t>Alice computes a fixed-length digest of the document Digest(M).</a:t>
            </a:r>
          </a:p>
          <a:p>
            <a:pPr marL="457200" indent="-457200" eaLnBrk="0" hangingPunct="0">
              <a:spcBef>
                <a:spcPct val="30000"/>
              </a:spcBef>
              <a:buFont typeface="Times" charset="0"/>
              <a:buAutoNum type="arabicPeriod"/>
            </a:pPr>
            <a:r>
              <a:rPr lang="en-GB" sz="2000">
                <a:latin typeface="Times" charset="0"/>
              </a:rPr>
              <a:t>Alice encrypts the digest in her private key, appends it to M and makes the resulting signed document (M, {Digest(M)}</a:t>
            </a:r>
            <a:r>
              <a:rPr lang="en-GB" sz="2000" baseline="-12000">
                <a:latin typeface="Times" charset="0"/>
              </a:rPr>
              <a:t>K</a:t>
            </a:r>
            <a:r>
              <a:rPr lang="en-GB" sz="2000" baseline="-25000">
                <a:latin typeface="Times" charset="0"/>
              </a:rPr>
              <a:t>Apriv</a:t>
            </a:r>
            <a:r>
              <a:rPr lang="en-GB" sz="2000">
                <a:latin typeface="Times" charset="0"/>
              </a:rPr>
              <a:t>) available to the intended users.</a:t>
            </a:r>
            <a:endParaRPr lang="en-GB" sz="2000" baseline="-25000">
              <a:latin typeface="Times" charset="0"/>
            </a:endParaRPr>
          </a:p>
          <a:p>
            <a:pPr marL="457200" indent="-457200" eaLnBrk="0" hangingPunct="0">
              <a:spcBef>
                <a:spcPct val="30000"/>
              </a:spcBef>
              <a:buFont typeface="Times" charset="0"/>
              <a:buAutoNum type="arabicPeriod" startAt="3"/>
            </a:pPr>
            <a:r>
              <a:rPr lang="en-GB" sz="2000">
                <a:latin typeface="Times" charset="0"/>
              </a:rPr>
              <a:t>Bob obtains the signed document, extracts M and computes Digest(M).</a:t>
            </a:r>
          </a:p>
          <a:p>
            <a:pPr marL="457200" indent="-457200" eaLnBrk="0" hangingPunct="0">
              <a:spcBef>
                <a:spcPct val="30000"/>
              </a:spcBef>
              <a:buFont typeface="Times" charset="0"/>
              <a:buAutoNum type="arabicPeriod" startAt="3"/>
            </a:pPr>
            <a:r>
              <a:rPr lang="en-GB" sz="2000">
                <a:latin typeface="Times" charset="0"/>
              </a:rPr>
              <a:t>Bob uses Alice's public key  to decrypt {Digest(M)}</a:t>
            </a:r>
            <a:r>
              <a:rPr lang="en-GB" sz="2000" baseline="-12000">
                <a:latin typeface="Times" charset="0"/>
              </a:rPr>
              <a:t>K</a:t>
            </a:r>
            <a:r>
              <a:rPr lang="en-GB" sz="2000" baseline="-25000">
                <a:latin typeface="Times" charset="0"/>
              </a:rPr>
              <a:t>Apriv</a:t>
            </a:r>
            <a:r>
              <a:rPr lang="en-GB" sz="2000">
                <a:latin typeface="Times" charset="0"/>
              </a:rPr>
              <a:t> and compares it with his computed digest.  If they match, Alice's signature is verified.</a:t>
            </a:r>
          </a:p>
        </p:txBody>
      </p:sp>
      <p:sp>
        <p:nvSpPr>
          <p:cNvPr id="23555" name="Rectangle 3"/>
          <p:cNvSpPr>
            <a:spLocks noGrp="1" noChangeArrowheads="1"/>
          </p:cNvSpPr>
          <p:nvPr>
            <p:ph type="title"/>
          </p:nvPr>
        </p:nvSpPr>
        <p:spPr/>
        <p:txBody>
          <a:bodyPr/>
          <a:lstStyle/>
          <a:p>
            <a:r>
              <a:rPr lang="en-GB" sz="2800" smtClean="0"/>
              <a:t>Scenario 4: </a:t>
            </a:r>
            <a:br>
              <a:rPr lang="en-GB" sz="2800" smtClean="0"/>
            </a:br>
            <a:r>
              <a:rPr lang="en-GB" sz="2800" smtClean="0"/>
              <a:t>Digital signatures with a secure digest function</a:t>
            </a:r>
          </a:p>
        </p:txBody>
      </p:sp>
      <p:sp>
        <p:nvSpPr>
          <p:cNvPr id="371716" name="Rectangle 4"/>
          <p:cNvSpPr>
            <a:spLocks noGrp="1" noChangeArrowheads="1"/>
          </p:cNvSpPr>
          <p:nvPr>
            <p:ph type="body" idx="1"/>
          </p:nvPr>
        </p:nvSpPr>
        <p:spPr>
          <a:xfrm>
            <a:off x="457200" y="5724525"/>
            <a:ext cx="8229600" cy="401638"/>
          </a:xfrm>
        </p:spPr>
        <p:txBody>
          <a:bodyPr/>
          <a:lstStyle/>
          <a:p>
            <a:pPr>
              <a:lnSpc>
                <a:spcPct val="90000"/>
              </a:lnSpc>
              <a:buFontTx/>
              <a:buNone/>
            </a:pPr>
            <a:r>
              <a:rPr lang="en-GB" sz="2800" smtClean="0"/>
              <a:t> </a:t>
            </a:r>
            <a:r>
              <a:rPr lang="en-GB" sz="2000" smtClean="0"/>
              <a:t>The digest function must be secure against the </a:t>
            </a:r>
            <a:r>
              <a:rPr lang="en-GB" sz="2000" i="1" smtClean="0"/>
              <a:t>birthday  attack</a:t>
            </a:r>
            <a:endParaRPr lang="en-GB" sz="2000" smtClean="0"/>
          </a:p>
        </p:txBody>
      </p:sp>
      <p:sp>
        <p:nvSpPr>
          <p:cNvPr id="371717"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79181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1716">
                                            <p:txEl>
                                              <p:pRg st="0" end="0"/>
                                            </p:txEl>
                                          </p:spTgt>
                                        </p:tgtEl>
                                        <p:attrNameLst>
                                          <p:attrName>style.visibility</p:attrName>
                                        </p:attrNameLst>
                                      </p:cBhvr>
                                      <p:to>
                                        <p:strVal val="visible"/>
                                      </p:to>
                                    </p:set>
                                    <p:anim calcmode="lin" valueType="num">
                                      <p:cBhvr additive="base">
                                        <p:cTn id="7" dur="500" fill="hold"/>
                                        <p:tgtEl>
                                          <p:spTgt spid="371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171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7171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build="p" autoUpdateAnimBg="0"/>
      <p:bldP spid="37171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1000" y="1154113"/>
            <a:ext cx="1014413" cy="396875"/>
          </a:xfrm>
          <a:prstGeom prst="rect">
            <a:avLst/>
          </a:prstGeom>
          <a:noFill/>
          <a:ln w="9525">
            <a:noFill/>
            <a:miter lim="800000"/>
            <a:headEnd/>
            <a:tailEnd/>
          </a:ln>
        </p:spPr>
        <p:txBody>
          <a:bodyPr wrap="none">
            <a:spAutoFit/>
          </a:bodyPr>
          <a:lstStyle/>
          <a:p>
            <a:pPr eaLnBrk="0" hangingPunct="0"/>
            <a:r>
              <a:rPr kumimoji="1" lang="en-GB" sz="2000">
                <a:solidFill>
                  <a:schemeClr val="accent1"/>
                </a:solidFill>
              </a:rPr>
              <a:t>[p. 260] </a:t>
            </a:r>
          </a:p>
        </p:txBody>
      </p:sp>
      <p:sp>
        <p:nvSpPr>
          <p:cNvPr id="4099" name="Rectangle 3"/>
          <p:cNvSpPr>
            <a:spLocks noGrp="1" noChangeArrowheads="1"/>
          </p:cNvSpPr>
          <p:nvPr>
            <p:ph type="title"/>
          </p:nvPr>
        </p:nvSpPr>
        <p:spPr/>
        <p:txBody>
          <a:bodyPr/>
          <a:lstStyle/>
          <a:p>
            <a:r>
              <a:rPr lang="en-GB" smtClean="0"/>
              <a:t>Worst case assumptions and design guidelines</a:t>
            </a:r>
          </a:p>
        </p:txBody>
      </p:sp>
      <p:sp>
        <p:nvSpPr>
          <p:cNvPr id="4100" name="Rectangle 4"/>
          <p:cNvSpPr>
            <a:spLocks noGrp="1" noChangeArrowheads="1"/>
          </p:cNvSpPr>
          <p:nvPr>
            <p:ph type="body" idx="1"/>
          </p:nvPr>
        </p:nvSpPr>
        <p:spPr>
          <a:xfrm>
            <a:off x="457200" y="1685925"/>
            <a:ext cx="8686800" cy="4562475"/>
          </a:xfrm>
        </p:spPr>
        <p:txBody>
          <a:bodyPr/>
          <a:lstStyle/>
          <a:p>
            <a:pPr>
              <a:lnSpc>
                <a:spcPct val="90000"/>
              </a:lnSpc>
            </a:pPr>
            <a:r>
              <a:rPr lang="en-GB" sz="2800" smtClean="0"/>
              <a:t>Interfaces are exposed</a:t>
            </a:r>
          </a:p>
          <a:p>
            <a:pPr>
              <a:lnSpc>
                <a:spcPct val="90000"/>
              </a:lnSpc>
            </a:pPr>
            <a:r>
              <a:rPr lang="en-GB" sz="2800" smtClean="0"/>
              <a:t>Networks are insecure</a:t>
            </a:r>
          </a:p>
          <a:p>
            <a:pPr>
              <a:lnSpc>
                <a:spcPct val="90000"/>
              </a:lnSpc>
            </a:pPr>
            <a:r>
              <a:rPr lang="en-GB" sz="2800" smtClean="0"/>
              <a:t>Algorithms and program code are available to attackers</a:t>
            </a:r>
          </a:p>
          <a:p>
            <a:pPr>
              <a:lnSpc>
                <a:spcPct val="90000"/>
              </a:lnSpc>
            </a:pPr>
            <a:r>
              <a:rPr lang="en-GB" sz="2800" smtClean="0"/>
              <a:t>Attackers may have access to fast, powerful, resources</a:t>
            </a:r>
          </a:p>
          <a:p>
            <a:pPr>
              <a:lnSpc>
                <a:spcPct val="90000"/>
              </a:lnSpc>
            </a:pPr>
            <a:r>
              <a:rPr lang="en-GB" sz="2800" smtClean="0"/>
              <a:t>Attackers are current, smart, detailed, highly expert in one area.</a:t>
            </a:r>
          </a:p>
          <a:p>
            <a:pPr>
              <a:lnSpc>
                <a:spcPct val="90000"/>
              </a:lnSpc>
            </a:pPr>
            <a:r>
              <a:rPr lang="en-GB" sz="2800" smtClean="0"/>
              <a:t>Minimize the trusted base</a:t>
            </a:r>
          </a:p>
          <a:p>
            <a:pPr>
              <a:lnSpc>
                <a:spcPct val="90000"/>
              </a:lnSpc>
            </a:pPr>
            <a:r>
              <a:rPr lang="en-GB" sz="2800" smtClean="0"/>
              <a:t>Limit the lifetime and scope of each secretxr</a:t>
            </a:r>
          </a:p>
          <a:p>
            <a:pPr>
              <a:lnSpc>
                <a:spcPct val="90000"/>
              </a:lnSpc>
            </a:pPr>
            <a:endParaRPr lang="en-GB"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z="3200" smtClean="0"/>
              <a:t>Figure 7.1</a:t>
            </a:r>
            <a:br>
              <a:rPr lang="en-GB" sz="3200" smtClean="0"/>
            </a:br>
            <a:r>
              <a:rPr lang="en-GB" sz="3200" smtClean="0"/>
              <a:t>Familiar names for the protagonists in security protocols</a:t>
            </a:r>
          </a:p>
        </p:txBody>
      </p:sp>
      <p:grpSp>
        <p:nvGrpSpPr>
          <p:cNvPr id="5123" name="Group 3"/>
          <p:cNvGrpSpPr>
            <a:grpSpLocks/>
          </p:cNvGrpSpPr>
          <p:nvPr/>
        </p:nvGrpSpPr>
        <p:grpSpPr bwMode="auto">
          <a:xfrm>
            <a:off x="1979613" y="2270125"/>
            <a:ext cx="5334000" cy="2584450"/>
            <a:chOff x="655" y="1430"/>
            <a:chExt cx="3640" cy="1628"/>
          </a:xfrm>
        </p:grpSpPr>
        <p:sp>
          <p:nvSpPr>
            <p:cNvPr id="5124" name="Rectangle 4"/>
            <p:cNvSpPr>
              <a:spLocks noChangeArrowheads="1"/>
            </p:cNvSpPr>
            <p:nvPr/>
          </p:nvSpPr>
          <p:spPr bwMode="auto">
            <a:xfrm>
              <a:off x="676" y="1521"/>
              <a:ext cx="31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a:t>
              </a:r>
              <a:endParaRPr lang="en-GB" sz="2400">
                <a:latin typeface="Times" charset="0"/>
              </a:endParaRPr>
            </a:p>
          </p:txBody>
        </p:sp>
        <p:sp>
          <p:nvSpPr>
            <p:cNvPr id="5125" name="Rectangle 5"/>
            <p:cNvSpPr>
              <a:spLocks noChangeArrowheads="1"/>
            </p:cNvSpPr>
            <p:nvPr/>
          </p:nvSpPr>
          <p:spPr bwMode="auto">
            <a:xfrm>
              <a:off x="1357" y="1521"/>
              <a:ext cx="91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First participant</a:t>
              </a:r>
              <a:endParaRPr lang="en-GB" sz="2400">
                <a:latin typeface="Times" charset="0"/>
              </a:endParaRPr>
            </a:p>
          </p:txBody>
        </p:sp>
        <p:sp>
          <p:nvSpPr>
            <p:cNvPr id="5126" name="Line 6"/>
            <p:cNvSpPr>
              <a:spLocks noChangeShapeType="1"/>
            </p:cNvSpPr>
            <p:nvPr/>
          </p:nvSpPr>
          <p:spPr bwMode="auto">
            <a:xfrm>
              <a:off x="655" y="1430"/>
              <a:ext cx="667" cy="1"/>
            </a:xfrm>
            <a:prstGeom prst="line">
              <a:avLst/>
            </a:prstGeom>
            <a:noFill/>
            <a:ln w="33338">
              <a:solidFill>
                <a:srgbClr val="000000"/>
              </a:solidFill>
              <a:round/>
              <a:headEnd/>
              <a:tailEnd/>
            </a:ln>
          </p:spPr>
          <p:txBody>
            <a:bodyPr/>
            <a:lstStyle/>
            <a:p>
              <a:endParaRPr lang="en-US"/>
            </a:p>
          </p:txBody>
        </p:sp>
        <p:sp>
          <p:nvSpPr>
            <p:cNvPr id="5127" name="Line 7"/>
            <p:cNvSpPr>
              <a:spLocks noChangeShapeType="1"/>
            </p:cNvSpPr>
            <p:nvPr/>
          </p:nvSpPr>
          <p:spPr bwMode="auto">
            <a:xfrm>
              <a:off x="1336" y="1430"/>
              <a:ext cx="1" cy="1"/>
            </a:xfrm>
            <a:prstGeom prst="line">
              <a:avLst/>
            </a:prstGeom>
            <a:noFill/>
            <a:ln w="33338">
              <a:solidFill>
                <a:srgbClr val="000000"/>
              </a:solidFill>
              <a:round/>
              <a:headEnd/>
              <a:tailEnd/>
            </a:ln>
          </p:spPr>
          <p:txBody>
            <a:bodyPr/>
            <a:lstStyle/>
            <a:p>
              <a:endParaRPr lang="en-US"/>
            </a:p>
          </p:txBody>
        </p:sp>
        <p:sp>
          <p:nvSpPr>
            <p:cNvPr id="5128" name="Rectangle 8"/>
            <p:cNvSpPr>
              <a:spLocks noChangeArrowheads="1"/>
            </p:cNvSpPr>
            <p:nvPr/>
          </p:nvSpPr>
          <p:spPr bwMode="auto">
            <a:xfrm>
              <a:off x="1336" y="1444"/>
              <a:ext cx="15" cy="227"/>
            </a:xfrm>
            <a:prstGeom prst="rect">
              <a:avLst/>
            </a:prstGeom>
            <a:solidFill>
              <a:srgbClr val="FFFFFF"/>
            </a:solidFill>
            <a:ln w="9525">
              <a:noFill/>
              <a:miter lim="800000"/>
              <a:headEnd/>
              <a:tailEnd/>
            </a:ln>
          </p:spPr>
          <p:txBody>
            <a:bodyPr/>
            <a:lstStyle/>
            <a:p>
              <a:endParaRPr lang="en-US"/>
            </a:p>
          </p:txBody>
        </p:sp>
        <p:sp>
          <p:nvSpPr>
            <p:cNvPr id="5129" name="Rectangle 9"/>
            <p:cNvSpPr>
              <a:spLocks noChangeArrowheads="1"/>
            </p:cNvSpPr>
            <p:nvPr/>
          </p:nvSpPr>
          <p:spPr bwMode="auto">
            <a:xfrm>
              <a:off x="676" y="1748"/>
              <a:ext cx="2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Bob</a:t>
              </a:r>
              <a:endParaRPr lang="en-GB" sz="2400">
                <a:latin typeface="Times" charset="0"/>
              </a:endParaRPr>
            </a:p>
          </p:txBody>
        </p:sp>
        <p:sp>
          <p:nvSpPr>
            <p:cNvPr id="5130" name="Rectangle 10"/>
            <p:cNvSpPr>
              <a:spLocks noChangeArrowheads="1"/>
            </p:cNvSpPr>
            <p:nvPr/>
          </p:nvSpPr>
          <p:spPr bwMode="auto">
            <a:xfrm>
              <a:off x="1357" y="1748"/>
              <a:ext cx="107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Second participant</a:t>
              </a:r>
              <a:endParaRPr lang="en-GB" sz="2400">
                <a:latin typeface="Times" charset="0"/>
              </a:endParaRPr>
            </a:p>
          </p:txBody>
        </p:sp>
        <p:sp>
          <p:nvSpPr>
            <p:cNvPr id="5131" name="Rectangle 11"/>
            <p:cNvSpPr>
              <a:spLocks noChangeArrowheads="1"/>
            </p:cNvSpPr>
            <p:nvPr/>
          </p:nvSpPr>
          <p:spPr bwMode="auto">
            <a:xfrm>
              <a:off x="1336" y="1671"/>
              <a:ext cx="15" cy="227"/>
            </a:xfrm>
            <a:prstGeom prst="rect">
              <a:avLst/>
            </a:prstGeom>
            <a:solidFill>
              <a:srgbClr val="FFFFFF"/>
            </a:solidFill>
            <a:ln w="9525">
              <a:noFill/>
              <a:miter lim="800000"/>
              <a:headEnd/>
              <a:tailEnd/>
            </a:ln>
          </p:spPr>
          <p:txBody>
            <a:bodyPr/>
            <a:lstStyle/>
            <a:p>
              <a:endParaRPr lang="en-US"/>
            </a:p>
          </p:txBody>
        </p:sp>
        <p:sp>
          <p:nvSpPr>
            <p:cNvPr id="5132" name="Rectangle 12"/>
            <p:cNvSpPr>
              <a:spLocks noChangeArrowheads="1"/>
            </p:cNvSpPr>
            <p:nvPr/>
          </p:nvSpPr>
          <p:spPr bwMode="auto">
            <a:xfrm>
              <a:off x="676" y="1975"/>
              <a:ext cx="32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Carol</a:t>
              </a:r>
              <a:endParaRPr lang="en-GB" sz="2400">
                <a:latin typeface="Times" charset="0"/>
              </a:endParaRPr>
            </a:p>
          </p:txBody>
        </p:sp>
        <p:sp>
          <p:nvSpPr>
            <p:cNvPr id="5133" name="Rectangle 13"/>
            <p:cNvSpPr>
              <a:spLocks noChangeArrowheads="1"/>
            </p:cNvSpPr>
            <p:nvPr/>
          </p:nvSpPr>
          <p:spPr bwMode="auto">
            <a:xfrm>
              <a:off x="1357" y="1975"/>
              <a:ext cx="2579"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Participant in three- and four-party protocols</a:t>
              </a:r>
              <a:endParaRPr lang="en-GB" sz="2400">
                <a:latin typeface="Times" charset="0"/>
              </a:endParaRPr>
            </a:p>
          </p:txBody>
        </p:sp>
        <p:sp>
          <p:nvSpPr>
            <p:cNvPr id="5134" name="Rectangle 14"/>
            <p:cNvSpPr>
              <a:spLocks noChangeArrowheads="1"/>
            </p:cNvSpPr>
            <p:nvPr/>
          </p:nvSpPr>
          <p:spPr bwMode="auto">
            <a:xfrm>
              <a:off x="1336" y="1898"/>
              <a:ext cx="15" cy="227"/>
            </a:xfrm>
            <a:prstGeom prst="rect">
              <a:avLst/>
            </a:prstGeom>
            <a:solidFill>
              <a:srgbClr val="FFFFFF"/>
            </a:solidFill>
            <a:ln w="9525">
              <a:noFill/>
              <a:miter lim="800000"/>
              <a:headEnd/>
              <a:tailEnd/>
            </a:ln>
          </p:spPr>
          <p:txBody>
            <a:bodyPr/>
            <a:lstStyle/>
            <a:p>
              <a:endParaRPr lang="en-US"/>
            </a:p>
          </p:txBody>
        </p:sp>
        <p:sp>
          <p:nvSpPr>
            <p:cNvPr id="5135" name="Rectangle 15"/>
            <p:cNvSpPr>
              <a:spLocks noChangeArrowheads="1"/>
            </p:cNvSpPr>
            <p:nvPr/>
          </p:nvSpPr>
          <p:spPr bwMode="auto">
            <a:xfrm>
              <a:off x="676" y="2202"/>
              <a:ext cx="3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Dave</a:t>
              </a:r>
              <a:endParaRPr lang="en-GB" sz="2400">
                <a:latin typeface="Times" charset="0"/>
              </a:endParaRPr>
            </a:p>
          </p:txBody>
        </p:sp>
        <p:sp>
          <p:nvSpPr>
            <p:cNvPr id="5136" name="Rectangle 16"/>
            <p:cNvSpPr>
              <a:spLocks noChangeArrowheads="1"/>
            </p:cNvSpPr>
            <p:nvPr/>
          </p:nvSpPr>
          <p:spPr bwMode="auto">
            <a:xfrm>
              <a:off x="1357" y="2202"/>
              <a:ext cx="1963"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Participant in four-party protocols</a:t>
              </a:r>
              <a:endParaRPr lang="en-GB" sz="2400">
                <a:latin typeface="Times" charset="0"/>
              </a:endParaRPr>
            </a:p>
          </p:txBody>
        </p:sp>
        <p:sp>
          <p:nvSpPr>
            <p:cNvPr id="5137" name="Rectangle 17"/>
            <p:cNvSpPr>
              <a:spLocks noChangeArrowheads="1"/>
            </p:cNvSpPr>
            <p:nvPr/>
          </p:nvSpPr>
          <p:spPr bwMode="auto">
            <a:xfrm>
              <a:off x="1336" y="2125"/>
              <a:ext cx="15" cy="227"/>
            </a:xfrm>
            <a:prstGeom prst="rect">
              <a:avLst/>
            </a:prstGeom>
            <a:solidFill>
              <a:srgbClr val="FFFFFF"/>
            </a:solidFill>
            <a:ln w="9525">
              <a:noFill/>
              <a:miter lim="800000"/>
              <a:headEnd/>
              <a:tailEnd/>
            </a:ln>
          </p:spPr>
          <p:txBody>
            <a:bodyPr/>
            <a:lstStyle/>
            <a:p>
              <a:endParaRPr lang="en-US"/>
            </a:p>
          </p:txBody>
        </p:sp>
        <p:sp>
          <p:nvSpPr>
            <p:cNvPr id="5138" name="Rectangle 18"/>
            <p:cNvSpPr>
              <a:spLocks noChangeArrowheads="1"/>
            </p:cNvSpPr>
            <p:nvPr/>
          </p:nvSpPr>
          <p:spPr bwMode="auto">
            <a:xfrm>
              <a:off x="676" y="2429"/>
              <a:ext cx="22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Eve</a:t>
              </a:r>
              <a:endParaRPr lang="en-GB" sz="2400">
                <a:latin typeface="Times" charset="0"/>
              </a:endParaRPr>
            </a:p>
          </p:txBody>
        </p:sp>
        <p:sp>
          <p:nvSpPr>
            <p:cNvPr id="5139" name="Rectangle 19"/>
            <p:cNvSpPr>
              <a:spLocks noChangeArrowheads="1"/>
            </p:cNvSpPr>
            <p:nvPr/>
          </p:nvSpPr>
          <p:spPr bwMode="auto">
            <a:xfrm>
              <a:off x="1357" y="2429"/>
              <a:ext cx="79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Eavesdropper</a:t>
              </a:r>
              <a:endParaRPr lang="en-GB" sz="2400">
                <a:latin typeface="Times" charset="0"/>
              </a:endParaRPr>
            </a:p>
          </p:txBody>
        </p:sp>
        <p:sp>
          <p:nvSpPr>
            <p:cNvPr id="5140" name="Rectangle 20"/>
            <p:cNvSpPr>
              <a:spLocks noChangeArrowheads="1"/>
            </p:cNvSpPr>
            <p:nvPr/>
          </p:nvSpPr>
          <p:spPr bwMode="auto">
            <a:xfrm>
              <a:off x="1336" y="2352"/>
              <a:ext cx="15" cy="227"/>
            </a:xfrm>
            <a:prstGeom prst="rect">
              <a:avLst/>
            </a:prstGeom>
            <a:solidFill>
              <a:srgbClr val="FFFFFF"/>
            </a:solidFill>
            <a:ln w="9525">
              <a:noFill/>
              <a:miter lim="800000"/>
              <a:headEnd/>
              <a:tailEnd/>
            </a:ln>
          </p:spPr>
          <p:txBody>
            <a:bodyPr/>
            <a:lstStyle/>
            <a:p>
              <a:endParaRPr lang="en-US"/>
            </a:p>
          </p:txBody>
        </p:sp>
        <p:sp>
          <p:nvSpPr>
            <p:cNvPr id="5141" name="Rectangle 21"/>
            <p:cNvSpPr>
              <a:spLocks noChangeArrowheads="1"/>
            </p:cNvSpPr>
            <p:nvPr/>
          </p:nvSpPr>
          <p:spPr bwMode="auto">
            <a:xfrm>
              <a:off x="676" y="2656"/>
              <a:ext cx="4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Mallory</a:t>
              </a:r>
              <a:endParaRPr lang="en-GB" sz="2400">
                <a:latin typeface="Times" charset="0"/>
              </a:endParaRPr>
            </a:p>
          </p:txBody>
        </p:sp>
        <p:sp>
          <p:nvSpPr>
            <p:cNvPr id="5142" name="Rectangle 22"/>
            <p:cNvSpPr>
              <a:spLocks noChangeArrowheads="1"/>
            </p:cNvSpPr>
            <p:nvPr/>
          </p:nvSpPr>
          <p:spPr bwMode="auto">
            <a:xfrm>
              <a:off x="1357" y="2656"/>
              <a:ext cx="106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Malicious attacker</a:t>
              </a:r>
              <a:endParaRPr lang="en-GB" sz="2400">
                <a:latin typeface="Times" charset="0"/>
              </a:endParaRPr>
            </a:p>
          </p:txBody>
        </p:sp>
        <p:sp>
          <p:nvSpPr>
            <p:cNvPr id="5143" name="Rectangle 23"/>
            <p:cNvSpPr>
              <a:spLocks noChangeArrowheads="1"/>
            </p:cNvSpPr>
            <p:nvPr/>
          </p:nvSpPr>
          <p:spPr bwMode="auto">
            <a:xfrm>
              <a:off x="1336" y="2579"/>
              <a:ext cx="15" cy="227"/>
            </a:xfrm>
            <a:prstGeom prst="rect">
              <a:avLst/>
            </a:prstGeom>
            <a:solidFill>
              <a:srgbClr val="FFFFFF"/>
            </a:solidFill>
            <a:ln w="9525">
              <a:noFill/>
              <a:miter lim="800000"/>
              <a:headEnd/>
              <a:tailEnd/>
            </a:ln>
          </p:spPr>
          <p:txBody>
            <a:bodyPr/>
            <a:lstStyle/>
            <a:p>
              <a:endParaRPr lang="en-US"/>
            </a:p>
          </p:txBody>
        </p:sp>
        <p:sp>
          <p:nvSpPr>
            <p:cNvPr id="5144" name="Rectangle 24"/>
            <p:cNvSpPr>
              <a:spLocks noChangeArrowheads="1"/>
            </p:cNvSpPr>
            <p:nvPr/>
          </p:nvSpPr>
          <p:spPr bwMode="auto">
            <a:xfrm>
              <a:off x="676" y="2883"/>
              <a:ext cx="25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Sara</a:t>
              </a:r>
              <a:endParaRPr lang="en-GB" sz="2400">
                <a:latin typeface="Times" charset="0"/>
              </a:endParaRPr>
            </a:p>
          </p:txBody>
        </p:sp>
        <p:sp>
          <p:nvSpPr>
            <p:cNvPr id="5145" name="Rectangle 25"/>
            <p:cNvSpPr>
              <a:spLocks noChangeArrowheads="1"/>
            </p:cNvSpPr>
            <p:nvPr/>
          </p:nvSpPr>
          <p:spPr bwMode="auto">
            <a:xfrm>
              <a:off x="1357" y="2883"/>
              <a:ext cx="49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 server</a:t>
              </a:r>
              <a:endParaRPr lang="en-GB" sz="2400">
                <a:latin typeface="Times" charset="0"/>
              </a:endParaRPr>
            </a:p>
          </p:txBody>
        </p:sp>
        <p:sp>
          <p:nvSpPr>
            <p:cNvPr id="5146" name="Line 26"/>
            <p:cNvSpPr>
              <a:spLocks noChangeShapeType="1"/>
            </p:cNvSpPr>
            <p:nvPr/>
          </p:nvSpPr>
          <p:spPr bwMode="auto">
            <a:xfrm>
              <a:off x="655" y="3057"/>
              <a:ext cx="667" cy="1"/>
            </a:xfrm>
            <a:prstGeom prst="line">
              <a:avLst/>
            </a:prstGeom>
            <a:noFill/>
            <a:ln w="33338">
              <a:solidFill>
                <a:srgbClr val="000000"/>
              </a:solidFill>
              <a:round/>
              <a:headEnd/>
              <a:tailEnd/>
            </a:ln>
          </p:spPr>
          <p:txBody>
            <a:bodyPr/>
            <a:lstStyle/>
            <a:p>
              <a:endParaRPr lang="en-US"/>
            </a:p>
          </p:txBody>
        </p:sp>
        <p:sp>
          <p:nvSpPr>
            <p:cNvPr id="5147" name="Rectangle 27"/>
            <p:cNvSpPr>
              <a:spLocks noChangeArrowheads="1"/>
            </p:cNvSpPr>
            <p:nvPr/>
          </p:nvSpPr>
          <p:spPr bwMode="auto">
            <a:xfrm>
              <a:off x="1336" y="2806"/>
              <a:ext cx="15" cy="227"/>
            </a:xfrm>
            <a:prstGeom prst="rect">
              <a:avLst/>
            </a:prstGeom>
            <a:solidFill>
              <a:srgbClr val="FFFFFF"/>
            </a:solidFill>
            <a:ln w="9525">
              <a:noFill/>
              <a:miter lim="800000"/>
              <a:headEnd/>
              <a:tailEnd/>
            </a:ln>
          </p:spPr>
          <p:txBody>
            <a:bodyPr/>
            <a:lstStyle/>
            <a:p>
              <a:endParaRPr lang="en-US"/>
            </a:p>
          </p:txBody>
        </p:sp>
        <p:sp>
          <p:nvSpPr>
            <p:cNvPr id="5148" name="Line 28"/>
            <p:cNvSpPr>
              <a:spLocks noChangeShapeType="1"/>
            </p:cNvSpPr>
            <p:nvPr/>
          </p:nvSpPr>
          <p:spPr bwMode="auto">
            <a:xfrm>
              <a:off x="1336" y="3057"/>
              <a:ext cx="1" cy="1"/>
            </a:xfrm>
            <a:prstGeom prst="line">
              <a:avLst/>
            </a:prstGeom>
            <a:noFill/>
            <a:ln w="33338">
              <a:solidFill>
                <a:srgbClr val="000000"/>
              </a:solidFill>
              <a:round/>
              <a:headEnd/>
              <a:tailEnd/>
            </a:ln>
          </p:spPr>
          <p:txBody>
            <a:bodyPr/>
            <a:lstStyle/>
            <a:p>
              <a:endParaRPr lang="en-US"/>
            </a:p>
          </p:txBody>
        </p:sp>
        <p:grpSp>
          <p:nvGrpSpPr>
            <p:cNvPr id="5149" name="Group 29"/>
            <p:cNvGrpSpPr>
              <a:grpSpLocks/>
            </p:cNvGrpSpPr>
            <p:nvPr/>
          </p:nvGrpSpPr>
          <p:grpSpPr bwMode="auto">
            <a:xfrm>
              <a:off x="1351" y="1430"/>
              <a:ext cx="2944" cy="1628"/>
              <a:chOff x="1351" y="1430"/>
              <a:chExt cx="4228" cy="1628"/>
            </a:xfrm>
          </p:grpSpPr>
          <p:sp>
            <p:nvSpPr>
              <p:cNvPr id="5150" name="Line 30"/>
              <p:cNvSpPr>
                <a:spLocks noChangeShapeType="1"/>
              </p:cNvSpPr>
              <p:nvPr/>
            </p:nvSpPr>
            <p:spPr bwMode="auto">
              <a:xfrm>
                <a:off x="1351" y="1430"/>
                <a:ext cx="4228" cy="1"/>
              </a:xfrm>
              <a:prstGeom prst="line">
                <a:avLst/>
              </a:prstGeom>
              <a:noFill/>
              <a:ln w="33338">
                <a:solidFill>
                  <a:srgbClr val="000000"/>
                </a:solidFill>
                <a:round/>
                <a:headEnd/>
                <a:tailEnd/>
              </a:ln>
            </p:spPr>
            <p:txBody>
              <a:bodyPr/>
              <a:lstStyle/>
              <a:p>
                <a:endParaRPr lang="en-US"/>
              </a:p>
            </p:txBody>
          </p:sp>
          <p:sp>
            <p:nvSpPr>
              <p:cNvPr id="5151" name="Line 31"/>
              <p:cNvSpPr>
                <a:spLocks noChangeShapeType="1"/>
              </p:cNvSpPr>
              <p:nvPr/>
            </p:nvSpPr>
            <p:spPr bwMode="auto">
              <a:xfrm>
                <a:off x="1351" y="3057"/>
                <a:ext cx="4228" cy="1"/>
              </a:xfrm>
              <a:prstGeom prst="line">
                <a:avLst/>
              </a:prstGeom>
              <a:noFill/>
              <a:ln w="33338">
                <a:solidFill>
                  <a:srgbClr val="000000"/>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Figure 7.2</a:t>
            </a:r>
            <a:br>
              <a:rPr lang="en-GB" smtClean="0"/>
            </a:br>
            <a:r>
              <a:rPr lang="en-GB" smtClean="0"/>
              <a:t>Cryptography notations</a:t>
            </a:r>
          </a:p>
        </p:txBody>
      </p:sp>
      <p:sp>
        <p:nvSpPr>
          <p:cNvPr id="6147" name="Rectangle 3"/>
          <p:cNvSpPr>
            <a:spLocks noChangeArrowheads="1"/>
          </p:cNvSpPr>
          <p:nvPr/>
        </p:nvSpPr>
        <p:spPr bwMode="auto">
          <a:xfrm>
            <a:off x="3332163" y="2308225"/>
            <a:ext cx="22225" cy="1588"/>
          </a:xfrm>
          <a:prstGeom prst="rect">
            <a:avLst/>
          </a:prstGeom>
          <a:solidFill>
            <a:srgbClr val="FFFFFF"/>
          </a:solidFill>
          <a:ln w="9525">
            <a:noFill/>
            <a:miter lim="800000"/>
            <a:headEnd/>
            <a:tailEnd/>
          </a:ln>
        </p:spPr>
        <p:txBody>
          <a:bodyPr/>
          <a:lstStyle/>
          <a:p>
            <a:endParaRPr lang="en-US"/>
          </a:p>
        </p:txBody>
      </p:sp>
      <p:sp>
        <p:nvSpPr>
          <p:cNvPr id="6148" name="Rectangle 4"/>
          <p:cNvSpPr>
            <a:spLocks noChangeArrowheads="1"/>
          </p:cNvSpPr>
          <p:nvPr/>
        </p:nvSpPr>
        <p:spPr bwMode="auto">
          <a:xfrm>
            <a:off x="3332163" y="4000500"/>
            <a:ext cx="22225" cy="1588"/>
          </a:xfrm>
          <a:prstGeom prst="rect">
            <a:avLst/>
          </a:prstGeom>
          <a:solidFill>
            <a:srgbClr val="FFFFFF"/>
          </a:solidFill>
          <a:ln w="9525">
            <a:noFill/>
            <a:miter lim="800000"/>
            <a:headEnd/>
            <a:tailEnd/>
          </a:ln>
        </p:spPr>
        <p:txBody>
          <a:bodyPr/>
          <a:lstStyle/>
          <a:p>
            <a:endParaRPr lang="en-US"/>
          </a:p>
        </p:txBody>
      </p:sp>
      <p:sp>
        <p:nvSpPr>
          <p:cNvPr id="6149" name="Rectangle 5"/>
          <p:cNvSpPr>
            <a:spLocks noChangeArrowheads="1"/>
          </p:cNvSpPr>
          <p:nvPr/>
        </p:nvSpPr>
        <p:spPr bwMode="auto">
          <a:xfrm>
            <a:off x="2243138" y="2374900"/>
            <a:ext cx="20637" cy="1588"/>
          </a:xfrm>
          <a:prstGeom prst="rect">
            <a:avLst/>
          </a:prstGeom>
          <a:solidFill>
            <a:srgbClr val="FFFFFF"/>
          </a:solidFill>
          <a:ln w="9525">
            <a:noFill/>
            <a:miter lim="800000"/>
            <a:headEnd/>
            <a:tailEnd/>
          </a:ln>
        </p:spPr>
        <p:txBody>
          <a:bodyPr/>
          <a:lstStyle/>
          <a:p>
            <a:endParaRPr lang="en-US"/>
          </a:p>
        </p:txBody>
      </p:sp>
      <p:grpSp>
        <p:nvGrpSpPr>
          <p:cNvPr id="6150" name="Group 6"/>
          <p:cNvGrpSpPr>
            <a:grpSpLocks/>
          </p:cNvGrpSpPr>
          <p:nvPr/>
        </p:nvGrpSpPr>
        <p:grpSpPr bwMode="auto">
          <a:xfrm>
            <a:off x="1455738" y="2354263"/>
            <a:ext cx="6019800" cy="2570162"/>
            <a:chOff x="708" y="1483"/>
            <a:chExt cx="4108" cy="1619"/>
          </a:xfrm>
        </p:grpSpPr>
        <p:sp>
          <p:nvSpPr>
            <p:cNvPr id="6151" name="Rectangle 7"/>
            <p:cNvSpPr>
              <a:spLocks noChangeArrowheads="1"/>
            </p:cNvSpPr>
            <p:nvPr/>
          </p:nvSpPr>
          <p:spPr bwMode="auto">
            <a:xfrm>
              <a:off x="728" y="1571"/>
              <a:ext cx="155"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a:t>
              </a:r>
              <a:endParaRPr lang="en-GB" sz="2400">
                <a:latin typeface="Times" charset="0"/>
              </a:endParaRPr>
            </a:p>
          </p:txBody>
        </p:sp>
        <p:sp>
          <p:nvSpPr>
            <p:cNvPr id="6152" name="Rectangle 8"/>
            <p:cNvSpPr>
              <a:spLocks noChangeArrowheads="1"/>
            </p:cNvSpPr>
            <p:nvPr/>
          </p:nvSpPr>
          <p:spPr bwMode="auto">
            <a:xfrm>
              <a:off x="1551" y="1571"/>
              <a:ext cx="1031"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Alice’s secret key</a:t>
              </a:r>
              <a:endParaRPr lang="en-GB" sz="2400">
                <a:latin typeface="Times" charset="0"/>
              </a:endParaRPr>
            </a:p>
          </p:txBody>
        </p:sp>
        <p:sp>
          <p:nvSpPr>
            <p:cNvPr id="6153" name="Line 9"/>
            <p:cNvSpPr>
              <a:spLocks noChangeShapeType="1"/>
            </p:cNvSpPr>
            <p:nvPr/>
          </p:nvSpPr>
          <p:spPr bwMode="auto">
            <a:xfrm>
              <a:off x="708" y="1483"/>
              <a:ext cx="809" cy="1"/>
            </a:xfrm>
            <a:prstGeom prst="line">
              <a:avLst/>
            </a:prstGeom>
            <a:noFill/>
            <a:ln w="31750">
              <a:solidFill>
                <a:srgbClr val="000000"/>
              </a:solidFill>
              <a:round/>
              <a:headEnd/>
              <a:tailEnd/>
            </a:ln>
          </p:spPr>
          <p:txBody>
            <a:bodyPr/>
            <a:lstStyle/>
            <a:p>
              <a:endParaRPr lang="en-US"/>
            </a:p>
          </p:txBody>
        </p:sp>
        <p:sp>
          <p:nvSpPr>
            <p:cNvPr id="6154" name="Line 10"/>
            <p:cNvSpPr>
              <a:spLocks noChangeShapeType="1"/>
            </p:cNvSpPr>
            <p:nvPr/>
          </p:nvSpPr>
          <p:spPr bwMode="auto">
            <a:xfrm>
              <a:off x="1531" y="1483"/>
              <a:ext cx="1" cy="1"/>
            </a:xfrm>
            <a:prstGeom prst="line">
              <a:avLst/>
            </a:prstGeom>
            <a:noFill/>
            <a:ln w="31750">
              <a:solidFill>
                <a:srgbClr val="000000"/>
              </a:solidFill>
              <a:round/>
              <a:headEnd/>
              <a:tailEnd/>
            </a:ln>
          </p:spPr>
          <p:txBody>
            <a:bodyPr/>
            <a:lstStyle/>
            <a:p>
              <a:endParaRPr lang="en-US"/>
            </a:p>
          </p:txBody>
        </p:sp>
        <p:sp>
          <p:nvSpPr>
            <p:cNvPr id="6155" name="Rectangle 11"/>
            <p:cNvSpPr>
              <a:spLocks noChangeArrowheads="1"/>
            </p:cNvSpPr>
            <p:nvPr/>
          </p:nvSpPr>
          <p:spPr bwMode="auto">
            <a:xfrm>
              <a:off x="1531" y="1496"/>
              <a:ext cx="14" cy="220"/>
            </a:xfrm>
            <a:prstGeom prst="rect">
              <a:avLst/>
            </a:prstGeom>
            <a:solidFill>
              <a:srgbClr val="FFFFFF"/>
            </a:solidFill>
            <a:ln w="9525">
              <a:noFill/>
              <a:miter lim="800000"/>
              <a:headEnd/>
              <a:tailEnd/>
            </a:ln>
          </p:spPr>
          <p:txBody>
            <a:bodyPr/>
            <a:lstStyle/>
            <a:p>
              <a:endParaRPr lang="en-US"/>
            </a:p>
          </p:txBody>
        </p:sp>
        <p:sp>
          <p:nvSpPr>
            <p:cNvPr id="6156" name="Rectangle 12"/>
            <p:cNvSpPr>
              <a:spLocks noChangeArrowheads="1"/>
            </p:cNvSpPr>
            <p:nvPr/>
          </p:nvSpPr>
          <p:spPr bwMode="auto">
            <a:xfrm>
              <a:off x="728" y="1791"/>
              <a:ext cx="155"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B</a:t>
              </a:r>
              <a:endParaRPr lang="en-GB" sz="2400">
                <a:latin typeface="Times" charset="0"/>
              </a:endParaRPr>
            </a:p>
          </p:txBody>
        </p:sp>
        <p:sp>
          <p:nvSpPr>
            <p:cNvPr id="6157" name="Rectangle 13"/>
            <p:cNvSpPr>
              <a:spLocks noChangeArrowheads="1"/>
            </p:cNvSpPr>
            <p:nvPr/>
          </p:nvSpPr>
          <p:spPr bwMode="auto">
            <a:xfrm>
              <a:off x="1551" y="1791"/>
              <a:ext cx="96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Bob’s secret key</a:t>
              </a:r>
              <a:endParaRPr lang="en-GB" sz="2400">
                <a:latin typeface="Times" charset="0"/>
              </a:endParaRPr>
            </a:p>
          </p:txBody>
        </p:sp>
        <p:sp>
          <p:nvSpPr>
            <p:cNvPr id="6158" name="Rectangle 14"/>
            <p:cNvSpPr>
              <a:spLocks noChangeArrowheads="1"/>
            </p:cNvSpPr>
            <p:nvPr/>
          </p:nvSpPr>
          <p:spPr bwMode="auto">
            <a:xfrm>
              <a:off x="1531" y="1716"/>
              <a:ext cx="14" cy="219"/>
            </a:xfrm>
            <a:prstGeom prst="rect">
              <a:avLst/>
            </a:prstGeom>
            <a:solidFill>
              <a:srgbClr val="FFFFFF"/>
            </a:solidFill>
            <a:ln w="9525">
              <a:noFill/>
              <a:miter lim="800000"/>
              <a:headEnd/>
              <a:tailEnd/>
            </a:ln>
          </p:spPr>
          <p:txBody>
            <a:bodyPr/>
            <a:lstStyle/>
            <a:p>
              <a:endParaRPr lang="en-US"/>
            </a:p>
          </p:txBody>
        </p:sp>
        <p:sp>
          <p:nvSpPr>
            <p:cNvPr id="6159" name="Rectangle 15"/>
            <p:cNvSpPr>
              <a:spLocks noChangeArrowheads="1"/>
            </p:cNvSpPr>
            <p:nvPr/>
          </p:nvSpPr>
          <p:spPr bwMode="auto">
            <a:xfrm>
              <a:off x="728" y="2010"/>
              <a:ext cx="213"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AB</a:t>
              </a:r>
              <a:endParaRPr lang="en-GB" sz="2400">
                <a:latin typeface="Times" charset="0"/>
              </a:endParaRPr>
            </a:p>
          </p:txBody>
        </p:sp>
        <p:sp>
          <p:nvSpPr>
            <p:cNvPr id="6160" name="Rectangle 16"/>
            <p:cNvSpPr>
              <a:spLocks noChangeArrowheads="1"/>
            </p:cNvSpPr>
            <p:nvPr/>
          </p:nvSpPr>
          <p:spPr bwMode="auto">
            <a:xfrm>
              <a:off x="1551" y="2010"/>
              <a:ext cx="2399"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Secret key shared between Alice and Bob</a:t>
              </a:r>
              <a:endParaRPr lang="en-GB" sz="2400">
                <a:latin typeface="Times" charset="0"/>
              </a:endParaRPr>
            </a:p>
          </p:txBody>
        </p:sp>
        <p:sp>
          <p:nvSpPr>
            <p:cNvPr id="6161" name="Rectangle 17"/>
            <p:cNvSpPr>
              <a:spLocks noChangeArrowheads="1"/>
            </p:cNvSpPr>
            <p:nvPr/>
          </p:nvSpPr>
          <p:spPr bwMode="auto">
            <a:xfrm>
              <a:off x="1531" y="1935"/>
              <a:ext cx="14" cy="219"/>
            </a:xfrm>
            <a:prstGeom prst="rect">
              <a:avLst/>
            </a:prstGeom>
            <a:solidFill>
              <a:srgbClr val="FFFFFF"/>
            </a:solidFill>
            <a:ln w="9525">
              <a:noFill/>
              <a:miter lim="800000"/>
              <a:headEnd/>
              <a:tailEnd/>
            </a:ln>
          </p:spPr>
          <p:txBody>
            <a:bodyPr/>
            <a:lstStyle/>
            <a:p>
              <a:endParaRPr lang="en-US"/>
            </a:p>
          </p:txBody>
        </p:sp>
        <p:sp>
          <p:nvSpPr>
            <p:cNvPr id="6162" name="Rectangle 18"/>
            <p:cNvSpPr>
              <a:spLocks noChangeArrowheads="1"/>
            </p:cNvSpPr>
            <p:nvPr/>
          </p:nvSpPr>
          <p:spPr bwMode="auto">
            <a:xfrm>
              <a:off x="728" y="2229"/>
              <a:ext cx="309"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Apriv</a:t>
              </a:r>
              <a:endParaRPr lang="en-GB" sz="2400">
                <a:latin typeface="Times" charset="0"/>
              </a:endParaRPr>
            </a:p>
          </p:txBody>
        </p:sp>
        <p:sp>
          <p:nvSpPr>
            <p:cNvPr id="6163" name="Rectangle 19"/>
            <p:cNvSpPr>
              <a:spLocks noChangeArrowheads="1"/>
            </p:cNvSpPr>
            <p:nvPr/>
          </p:nvSpPr>
          <p:spPr bwMode="auto">
            <a:xfrm>
              <a:off x="1551" y="2229"/>
              <a:ext cx="2407"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Alice’s private key (known only to Alice)</a:t>
              </a:r>
              <a:endParaRPr lang="en-GB" sz="2400">
                <a:latin typeface="Times" charset="0"/>
              </a:endParaRPr>
            </a:p>
          </p:txBody>
        </p:sp>
        <p:sp>
          <p:nvSpPr>
            <p:cNvPr id="6164" name="Rectangle 20"/>
            <p:cNvSpPr>
              <a:spLocks noChangeArrowheads="1"/>
            </p:cNvSpPr>
            <p:nvPr/>
          </p:nvSpPr>
          <p:spPr bwMode="auto">
            <a:xfrm>
              <a:off x="1531" y="2154"/>
              <a:ext cx="14" cy="219"/>
            </a:xfrm>
            <a:prstGeom prst="rect">
              <a:avLst/>
            </a:prstGeom>
            <a:solidFill>
              <a:srgbClr val="FFFFFF"/>
            </a:solidFill>
            <a:ln w="9525">
              <a:noFill/>
              <a:miter lim="800000"/>
              <a:headEnd/>
              <a:tailEnd/>
            </a:ln>
          </p:spPr>
          <p:txBody>
            <a:bodyPr/>
            <a:lstStyle/>
            <a:p>
              <a:endParaRPr lang="en-US"/>
            </a:p>
          </p:txBody>
        </p:sp>
        <p:sp>
          <p:nvSpPr>
            <p:cNvPr id="6165" name="Rectangle 21"/>
            <p:cNvSpPr>
              <a:spLocks noChangeArrowheads="1"/>
            </p:cNvSpPr>
            <p:nvPr/>
          </p:nvSpPr>
          <p:spPr bwMode="auto">
            <a:xfrm>
              <a:off x="728" y="2449"/>
              <a:ext cx="299"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K</a:t>
              </a:r>
              <a:r>
                <a:rPr lang="en-GB" sz="1800" i="1" baseline="-25000">
                  <a:solidFill>
                    <a:srgbClr val="000000"/>
                  </a:solidFill>
                  <a:latin typeface="Times" charset="0"/>
                </a:rPr>
                <a:t>Apub</a:t>
              </a:r>
              <a:endParaRPr lang="en-GB" sz="2400">
                <a:latin typeface="Times" charset="0"/>
              </a:endParaRPr>
            </a:p>
          </p:txBody>
        </p:sp>
        <p:sp>
          <p:nvSpPr>
            <p:cNvPr id="6166" name="Rectangle 22"/>
            <p:cNvSpPr>
              <a:spLocks noChangeArrowheads="1"/>
            </p:cNvSpPr>
            <p:nvPr/>
          </p:nvSpPr>
          <p:spPr bwMode="auto">
            <a:xfrm>
              <a:off x="1551" y="2449"/>
              <a:ext cx="3091"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Alice’s public key (published by Alice for all to read)</a:t>
              </a:r>
              <a:endParaRPr lang="en-GB" sz="2400">
                <a:latin typeface="Times" charset="0"/>
              </a:endParaRPr>
            </a:p>
          </p:txBody>
        </p:sp>
        <p:sp>
          <p:nvSpPr>
            <p:cNvPr id="6167" name="Rectangle 23"/>
            <p:cNvSpPr>
              <a:spLocks noChangeArrowheads="1"/>
            </p:cNvSpPr>
            <p:nvPr/>
          </p:nvSpPr>
          <p:spPr bwMode="auto">
            <a:xfrm>
              <a:off x="1531" y="2373"/>
              <a:ext cx="14" cy="220"/>
            </a:xfrm>
            <a:prstGeom prst="rect">
              <a:avLst/>
            </a:prstGeom>
            <a:solidFill>
              <a:srgbClr val="FFFFFF"/>
            </a:solidFill>
            <a:ln w="9525">
              <a:noFill/>
              <a:miter lim="800000"/>
              <a:headEnd/>
              <a:tailEnd/>
            </a:ln>
          </p:spPr>
          <p:txBody>
            <a:bodyPr/>
            <a:lstStyle/>
            <a:p>
              <a:endParaRPr lang="en-US"/>
            </a:p>
          </p:txBody>
        </p:sp>
        <p:sp>
          <p:nvSpPr>
            <p:cNvPr id="6168" name="Rectangle 24"/>
            <p:cNvSpPr>
              <a:spLocks noChangeArrowheads="1"/>
            </p:cNvSpPr>
            <p:nvPr/>
          </p:nvSpPr>
          <p:spPr bwMode="auto">
            <a:xfrm>
              <a:off x="728" y="2668"/>
              <a:ext cx="69"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69" name="Rectangle 25"/>
            <p:cNvSpPr>
              <a:spLocks noChangeArrowheads="1"/>
            </p:cNvSpPr>
            <p:nvPr/>
          </p:nvSpPr>
          <p:spPr bwMode="auto">
            <a:xfrm>
              <a:off x="783" y="2668"/>
              <a:ext cx="12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0" name="Rectangle 26"/>
            <p:cNvSpPr>
              <a:spLocks noChangeArrowheads="1"/>
            </p:cNvSpPr>
            <p:nvPr/>
          </p:nvSpPr>
          <p:spPr bwMode="auto">
            <a:xfrm>
              <a:off x="907" y="2668"/>
              <a:ext cx="69"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1" name="Rectangle 27"/>
            <p:cNvSpPr>
              <a:spLocks noChangeArrowheads="1"/>
            </p:cNvSpPr>
            <p:nvPr/>
          </p:nvSpPr>
          <p:spPr bwMode="auto">
            <a:xfrm>
              <a:off x="962" y="2668"/>
              <a:ext cx="64" cy="115"/>
            </a:xfrm>
            <a:prstGeom prst="rect">
              <a:avLst/>
            </a:prstGeom>
            <a:noFill/>
            <a:ln w="9525">
              <a:noFill/>
              <a:miter lim="800000"/>
              <a:headEnd/>
              <a:tailEnd/>
            </a:ln>
          </p:spPr>
          <p:txBody>
            <a:bodyPr wrap="none" lIns="0" tIns="0" rIns="0" bIns="0">
              <a:spAutoFit/>
            </a:bodyPr>
            <a:lstStyle/>
            <a:p>
              <a:pPr eaLnBrk="0" hangingPunct="0"/>
              <a:r>
                <a:rPr lang="en-GB" sz="1800" i="1" baseline="-25000">
                  <a:solidFill>
                    <a:srgbClr val="000000"/>
                  </a:solidFill>
                  <a:latin typeface="Times" charset="0"/>
                </a:rPr>
                <a:t>K</a:t>
              </a:r>
              <a:endParaRPr lang="en-GB" sz="2400" baseline="-25000">
                <a:latin typeface="Times" charset="0"/>
              </a:endParaRPr>
            </a:p>
          </p:txBody>
        </p:sp>
        <p:sp>
          <p:nvSpPr>
            <p:cNvPr id="6172" name="Rectangle 28"/>
            <p:cNvSpPr>
              <a:spLocks noChangeArrowheads="1"/>
            </p:cNvSpPr>
            <p:nvPr/>
          </p:nvSpPr>
          <p:spPr bwMode="auto">
            <a:xfrm>
              <a:off x="1551" y="2668"/>
              <a:ext cx="2372"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Message  M Encrypted with key K</a:t>
              </a:r>
              <a:endParaRPr lang="en-GB" sz="2400">
                <a:latin typeface="Times" charset="0"/>
              </a:endParaRPr>
            </a:p>
          </p:txBody>
        </p:sp>
        <p:sp>
          <p:nvSpPr>
            <p:cNvPr id="6173" name="Rectangle 31"/>
            <p:cNvSpPr>
              <a:spLocks noChangeArrowheads="1"/>
            </p:cNvSpPr>
            <p:nvPr/>
          </p:nvSpPr>
          <p:spPr bwMode="auto">
            <a:xfrm>
              <a:off x="3356" y="2668"/>
              <a:ext cx="0" cy="233"/>
            </a:xfrm>
            <a:prstGeom prst="rect">
              <a:avLst/>
            </a:prstGeom>
            <a:noFill/>
            <a:ln w="9525">
              <a:noFill/>
              <a:miter lim="800000"/>
              <a:headEnd/>
              <a:tailEnd/>
            </a:ln>
          </p:spPr>
          <p:txBody>
            <a:bodyPr wrap="none" lIns="0" tIns="0" rIns="0" bIns="0">
              <a:spAutoFit/>
            </a:bodyPr>
            <a:lstStyle/>
            <a:p>
              <a:pPr eaLnBrk="0" hangingPunct="0"/>
              <a:endParaRPr lang="en-GB" sz="2400">
                <a:latin typeface="Times" charset="0"/>
              </a:endParaRPr>
            </a:p>
          </p:txBody>
        </p:sp>
        <p:sp>
          <p:nvSpPr>
            <p:cNvPr id="6174" name="Rectangle 32"/>
            <p:cNvSpPr>
              <a:spLocks noChangeArrowheads="1"/>
            </p:cNvSpPr>
            <p:nvPr/>
          </p:nvSpPr>
          <p:spPr bwMode="auto">
            <a:xfrm>
              <a:off x="1531" y="2593"/>
              <a:ext cx="14" cy="219"/>
            </a:xfrm>
            <a:prstGeom prst="rect">
              <a:avLst/>
            </a:prstGeom>
            <a:solidFill>
              <a:srgbClr val="FFFFFF"/>
            </a:solidFill>
            <a:ln w="9525">
              <a:noFill/>
              <a:miter lim="800000"/>
              <a:headEnd/>
              <a:tailEnd/>
            </a:ln>
          </p:spPr>
          <p:txBody>
            <a:bodyPr/>
            <a:lstStyle/>
            <a:p>
              <a:endParaRPr lang="en-US"/>
            </a:p>
          </p:txBody>
        </p:sp>
        <p:sp>
          <p:nvSpPr>
            <p:cNvPr id="6175" name="Rectangle 33"/>
            <p:cNvSpPr>
              <a:spLocks noChangeArrowheads="1"/>
            </p:cNvSpPr>
            <p:nvPr/>
          </p:nvSpPr>
          <p:spPr bwMode="auto">
            <a:xfrm>
              <a:off x="728" y="2887"/>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endParaRPr lang="en-GB" sz="2400">
                <a:latin typeface="Times" charset="0"/>
              </a:endParaRPr>
            </a:p>
          </p:txBody>
        </p:sp>
        <p:sp>
          <p:nvSpPr>
            <p:cNvPr id="6176" name="Rectangle 34"/>
            <p:cNvSpPr>
              <a:spLocks noChangeArrowheads="1"/>
            </p:cNvSpPr>
            <p:nvPr/>
          </p:nvSpPr>
          <p:spPr bwMode="auto">
            <a:xfrm>
              <a:off x="770" y="2887"/>
              <a:ext cx="12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6177" name="Rectangle 35"/>
            <p:cNvSpPr>
              <a:spLocks noChangeArrowheads="1"/>
            </p:cNvSpPr>
            <p:nvPr/>
          </p:nvSpPr>
          <p:spPr bwMode="auto">
            <a:xfrm>
              <a:off x="893" y="2887"/>
              <a:ext cx="117"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
              </a:r>
              <a:r>
                <a:rPr lang="en-GB" sz="1800" baseline="-25000">
                  <a:solidFill>
                    <a:srgbClr val="000000"/>
                  </a:solidFill>
                  <a:latin typeface="Times" charset="0"/>
                </a:rPr>
                <a:t>K</a:t>
              </a:r>
              <a:endParaRPr lang="en-GB" sz="2400">
                <a:latin typeface="Times" charset="0"/>
              </a:endParaRPr>
            </a:p>
          </p:txBody>
        </p:sp>
        <p:sp>
          <p:nvSpPr>
            <p:cNvPr id="6178" name="Rectangle 36"/>
            <p:cNvSpPr>
              <a:spLocks noChangeArrowheads="1"/>
            </p:cNvSpPr>
            <p:nvPr/>
          </p:nvSpPr>
          <p:spPr bwMode="auto">
            <a:xfrm>
              <a:off x="1551" y="2887"/>
              <a:ext cx="2048" cy="174"/>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Mesage M signed with key K </a:t>
              </a:r>
              <a:endParaRPr lang="en-GB" sz="2400">
                <a:latin typeface="Times" charset="0"/>
              </a:endParaRPr>
            </a:p>
          </p:txBody>
        </p:sp>
        <p:sp>
          <p:nvSpPr>
            <p:cNvPr id="6179" name="Rectangle 39"/>
            <p:cNvSpPr>
              <a:spLocks noChangeArrowheads="1"/>
            </p:cNvSpPr>
            <p:nvPr/>
          </p:nvSpPr>
          <p:spPr bwMode="auto">
            <a:xfrm>
              <a:off x="3118" y="2887"/>
              <a:ext cx="44" cy="174"/>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 </a:t>
              </a:r>
              <a:endParaRPr lang="en-GB" sz="2400">
                <a:latin typeface="Times" charset="0"/>
              </a:endParaRPr>
            </a:p>
          </p:txBody>
        </p:sp>
        <p:sp>
          <p:nvSpPr>
            <p:cNvPr id="6180" name="Line 40"/>
            <p:cNvSpPr>
              <a:spLocks noChangeShapeType="1"/>
            </p:cNvSpPr>
            <p:nvPr/>
          </p:nvSpPr>
          <p:spPr bwMode="auto">
            <a:xfrm>
              <a:off x="708" y="3087"/>
              <a:ext cx="809" cy="1"/>
            </a:xfrm>
            <a:prstGeom prst="line">
              <a:avLst/>
            </a:prstGeom>
            <a:noFill/>
            <a:ln w="31750">
              <a:solidFill>
                <a:srgbClr val="000000"/>
              </a:solidFill>
              <a:round/>
              <a:headEnd/>
              <a:tailEnd/>
            </a:ln>
          </p:spPr>
          <p:txBody>
            <a:bodyPr/>
            <a:lstStyle/>
            <a:p>
              <a:endParaRPr lang="en-US"/>
            </a:p>
          </p:txBody>
        </p:sp>
        <p:sp>
          <p:nvSpPr>
            <p:cNvPr id="6181" name="Rectangle 41"/>
            <p:cNvSpPr>
              <a:spLocks noChangeArrowheads="1"/>
            </p:cNvSpPr>
            <p:nvPr/>
          </p:nvSpPr>
          <p:spPr bwMode="auto">
            <a:xfrm>
              <a:off x="1531" y="2812"/>
              <a:ext cx="14" cy="219"/>
            </a:xfrm>
            <a:prstGeom prst="rect">
              <a:avLst/>
            </a:prstGeom>
            <a:solidFill>
              <a:srgbClr val="FFFFFF"/>
            </a:solidFill>
            <a:ln w="9525">
              <a:noFill/>
              <a:miter lim="800000"/>
              <a:headEnd/>
              <a:tailEnd/>
            </a:ln>
          </p:spPr>
          <p:txBody>
            <a:bodyPr/>
            <a:lstStyle/>
            <a:p>
              <a:endParaRPr lang="en-US"/>
            </a:p>
          </p:txBody>
        </p:sp>
        <p:sp>
          <p:nvSpPr>
            <p:cNvPr id="6182" name="Rectangle 42"/>
            <p:cNvSpPr>
              <a:spLocks noChangeArrowheads="1"/>
            </p:cNvSpPr>
            <p:nvPr/>
          </p:nvSpPr>
          <p:spPr bwMode="auto">
            <a:xfrm>
              <a:off x="1531" y="3101"/>
              <a:ext cx="14" cy="1"/>
            </a:xfrm>
            <a:prstGeom prst="rect">
              <a:avLst/>
            </a:prstGeom>
            <a:solidFill>
              <a:srgbClr val="FFFFFF"/>
            </a:solidFill>
            <a:ln w="9525">
              <a:noFill/>
              <a:miter lim="800000"/>
              <a:headEnd/>
              <a:tailEnd/>
            </a:ln>
          </p:spPr>
          <p:txBody>
            <a:bodyPr/>
            <a:lstStyle/>
            <a:p>
              <a:endParaRPr lang="en-US"/>
            </a:p>
          </p:txBody>
        </p:sp>
        <p:sp>
          <p:nvSpPr>
            <p:cNvPr id="6183" name="Line 43"/>
            <p:cNvSpPr>
              <a:spLocks noChangeShapeType="1"/>
            </p:cNvSpPr>
            <p:nvPr/>
          </p:nvSpPr>
          <p:spPr bwMode="auto">
            <a:xfrm>
              <a:off x="1531" y="3087"/>
              <a:ext cx="1" cy="1"/>
            </a:xfrm>
            <a:prstGeom prst="line">
              <a:avLst/>
            </a:prstGeom>
            <a:noFill/>
            <a:ln w="31750">
              <a:solidFill>
                <a:srgbClr val="000000"/>
              </a:solidFill>
              <a:round/>
              <a:headEnd/>
              <a:tailEnd/>
            </a:ln>
          </p:spPr>
          <p:txBody>
            <a:bodyPr/>
            <a:lstStyle/>
            <a:p>
              <a:endParaRPr lang="en-US"/>
            </a:p>
          </p:txBody>
        </p:sp>
        <p:grpSp>
          <p:nvGrpSpPr>
            <p:cNvPr id="6184" name="Group 44"/>
            <p:cNvGrpSpPr>
              <a:grpSpLocks/>
            </p:cNvGrpSpPr>
            <p:nvPr/>
          </p:nvGrpSpPr>
          <p:grpSpPr bwMode="auto">
            <a:xfrm>
              <a:off x="1545" y="1483"/>
              <a:ext cx="3271" cy="1605"/>
              <a:chOff x="1545" y="1483"/>
              <a:chExt cx="3921" cy="1605"/>
            </a:xfrm>
          </p:grpSpPr>
          <p:sp>
            <p:nvSpPr>
              <p:cNvPr id="6185" name="Line 45"/>
              <p:cNvSpPr>
                <a:spLocks noChangeShapeType="1"/>
              </p:cNvSpPr>
              <p:nvPr/>
            </p:nvSpPr>
            <p:spPr bwMode="auto">
              <a:xfrm>
                <a:off x="1545" y="1483"/>
                <a:ext cx="3921" cy="1"/>
              </a:xfrm>
              <a:prstGeom prst="line">
                <a:avLst/>
              </a:prstGeom>
              <a:noFill/>
              <a:ln w="31750">
                <a:solidFill>
                  <a:srgbClr val="000000"/>
                </a:solidFill>
                <a:round/>
                <a:headEnd/>
                <a:tailEnd/>
              </a:ln>
            </p:spPr>
            <p:txBody>
              <a:bodyPr/>
              <a:lstStyle/>
              <a:p>
                <a:endParaRPr lang="en-US"/>
              </a:p>
            </p:txBody>
          </p:sp>
          <p:sp>
            <p:nvSpPr>
              <p:cNvPr id="6186" name="Line 46"/>
              <p:cNvSpPr>
                <a:spLocks noChangeShapeType="1"/>
              </p:cNvSpPr>
              <p:nvPr/>
            </p:nvSpPr>
            <p:spPr bwMode="auto">
              <a:xfrm>
                <a:off x="1545" y="3087"/>
                <a:ext cx="3921" cy="1"/>
              </a:xfrm>
              <a:prstGeom prst="line">
                <a:avLst/>
              </a:prstGeom>
              <a:noFill/>
              <a:ln w="31750">
                <a:solidFill>
                  <a:srgbClr val="000000"/>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Threats and forms of attack</a:t>
            </a:r>
          </a:p>
        </p:txBody>
      </p:sp>
      <p:sp>
        <p:nvSpPr>
          <p:cNvPr id="10243" name="Rectangle 3"/>
          <p:cNvSpPr>
            <a:spLocks noGrp="1" noChangeArrowheads="1"/>
          </p:cNvSpPr>
          <p:nvPr>
            <p:ph type="body" idx="1"/>
          </p:nvPr>
        </p:nvSpPr>
        <p:spPr/>
        <p:txBody>
          <a:bodyPr/>
          <a:lstStyle/>
          <a:p>
            <a:r>
              <a:rPr lang="en-GB" sz="2400" smtClean="0"/>
              <a:t>Eavesdropping</a:t>
            </a:r>
          </a:p>
          <a:p>
            <a:pPr lvl="1"/>
            <a:r>
              <a:rPr lang="en-GB" sz="2000" smtClean="0"/>
              <a:t>obtaining private or secret information</a:t>
            </a:r>
          </a:p>
          <a:p>
            <a:r>
              <a:rPr lang="en-GB" sz="2400" smtClean="0"/>
              <a:t>Masquerading</a:t>
            </a:r>
          </a:p>
          <a:p>
            <a:pPr lvl="1"/>
            <a:r>
              <a:rPr lang="en-GB" sz="2000" smtClean="0"/>
              <a:t>assuming the identity of another user/principal</a:t>
            </a:r>
          </a:p>
          <a:p>
            <a:r>
              <a:rPr lang="en-GB" sz="2400" smtClean="0"/>
              <a:t>Message tampering</a:t>
            </a:r>
          </a:p>
          <a:p>
            <a:pPr lvl="1"/>
            <a:r>
              <a:rPr lang="en-GB" sz="2000" smtClean="0"/>
              <a:t>altering the content of  messages in transit</a:t>
            </a:r>
          </a:p>
          <a:p>
            <a:pPr lvl="2"/>
            <a:r>
              <a:rPr lang="en-GB" sz="1800" smtClean="0"/>
              <a:t>man in the middle attack (tampers with the secure channel mechanism)</a:t>
            </a:r>
          </a:p>
          <a:p>
            <a:r>
              <a:rPr lang="en-GB" sz="2400" smtClean="0"/>
              <a:t>Replaying</a:t>
            </a:r>
          </a:p>
          <a:p>
            <a:pPr lvl="1"/>
            <a:r>
              <a:rPr lang="en-GB" sz="2000" smtClean="0"/>
              <a:t>storing secure messages and sending them at a later date</a:t>
            </a:r>
          </a:p>
          <a:p>
            <a:r>
              <a:rPr lang="en-GB" sz="2400" smtClean="0"/>
              <a:t>Denial of service</a:t>
            </a:r>
          </a:p>
          <a:p>
            <a:pPr lvl="1"/>
            <a:r>
              <a:rPr lang="en-GB" sz="2000" smtClean="0"/>
              <a:t>flooding a channel or other resource, denying access to others</a:t>
            </a:r>
          </a:p>
          <a:p>
            <a:pPr lvl="1"/>
            <a:endParaRPr lang="en-GB" smtClean="0"/>
          </a:p>
        </p:txBody>
      </p:sp>
      <p:sp>
        <p:nvSpPr>
          <p:cNvPr id="336900" name="Rectangle 4"/>
          <p:cNvSpPr>
            <a:spLocks noChangeArrowheads="1"/>
          </p:cNvSpPr>
          <p:nvPr/>
        </p:nvSpPr>
        <p:spPr bwMode="auto">
          <a:xfrm>
            <a:off x="8859838" y="6540500"/>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69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822325" y="1450975"/>
            <a:ext cx="7756525" cy="2598738"/>
          </a:xfrm>
          <a:prstGeom prst="rect">
            <a:avLst/>
          </a:prstGeom>
          <a:solidFill>
            <a:srgbClr val="FFEECF"/>
          </a:solidFill>
          <a:ln w="9525">
            <a:noFill/>
            <a:miter lim="800000"/>
            <a:headEnd/>
            <a:tailEnd/>
          </a:ln>
        </p:spPr>
        <p:txBody>
          <a:bodyPr>
            <a:spAutoFit/>
          </a:bodyPr>
          <a:lstStyle/>
          <a:p>
            <a:pPr marL="457200" indent="-457200" eaLnBrk="0" hangingPunct="0">
              <a:spcBef>
                <a:spcPct val="30000"/>
              </a:spcBef>
            </a:pPr>
            <a:r>
              <a:rPr lang="en-GB" sz="2200">
                <a:latin typeface="Times" charset="0"/>
              </a:rPr>
              <a:t>Alice and Bob share a secret key K</a:t>
            </a:r>
            <a:r>
              <a:rPr lang="en-GB" sz="2200" baseline="-25000">
                <a:latin typeface="Times" charset="0"/>
              </a:rPr>
              <a:t>AB</a:t>
            </a:r>
            <a:r>
              <a:rPr lang="en-GB" sz="2200">
                <a:latin typeface="Times" charset="0"/>
              </a:rPr>
              <a:t>.</a:t>
            </a:r>
          </a:p>
          <a:p>
            <a:pPr marL="457200" indent="-457200" eaLnBrk="0" hangingPunct="0">
              <a:spcBef>
                <a:spcPct val="30000"/>
              </a:spcBef>
              <a:buFont typeface="Times" charset="0"/>
              <a:buAutoNum type="arabicPeriod"/>
            </a:pPr>
            <a:r>
              <a:rPr lang="en-GB" sz="2200">
                <a:latin typeface="Times" charset="0"/>
              </a:rPr>
              <a:t>Alice uses K</a:t>
            </a:r>
            <a:r>
              <a:rPr lang="en-GB" sz="2200" baseline="-25000">
                <a:latin typeface="Times" charset="0"/>
              </a:rPr>
              <a:t>AB </a:t>
            </a:r>
            <a:r>
              <a:rPr lang="en-GB" sz="2200">
                <a:latin typeface="Times" charset="0"/>
              </a:rPr>
              <a:t>and an agreed encryption function E(K</a:t>
            </a:r>
            <a:r>
              <a:rPr lang="en-GB" sz="2200" baseline="-25000">
                <a:latin typeface="Times" charset="0"/>
              </a:rPr>
              <a:t>AB</a:t>
            </a:r>
            <a:r>
              <a:rPr lang="en-GB" sz="2200">
                <a:latin typeface="Times" charset="0"/>
              </a:rPr>
              <a:t>, M) to encrypt and send any number of messages {M</a:t>
            </a:r>
            <a:r>
              <a:rPr lang="en-GB" sz="2200" baseline="-25000">
                <a:latin typeface="Times" charset="0"/>
              </a:rPr>
              <a:t>i</a:t>
            </a:r>
            <a:r>
              <a:rPr lang="en-GB" sz="2200">
                <a:latin typeface="Times" charset="0"/>
              </a:rPr>
              <a:t>}</a:t>
            </a:r>
            <a:r>
              <a:rPr lang="en-GB" sz="2200" baseline="-12000">
                <a:latin typeface="Times" charset="0"/>
              </a:rPr>
              <a:t>K</a:t>
            </a:r>
            <a:r>
              <a:rPr lang="en-GB" sz="2200" baseline="-25000">
                <a:latin typeface="Times" charset="0"/>
              </a:rPr>
              <a:t>AB </a:t>
            </a:r>
            <a:r>
              <a:rPr lang="en-GB" sz="2200">
                <a:latin typeface="Times" charset="0"/>
              </a:rPr>
              <a:t>to Bob.</a:t>
            </a:r>
          </a:p>
          <a:p>
            <a:pPr marL="457200" indent="-457200" eaLnBrk="0" hangingPunct="0">
              <a:spcBef>
                <a:spcPct val="30000"/>
              </a:spcBef>
              <a:buFont typeface="Times" charset="0"/>
              <a:buAutoNum type="arabicPeriod"/>
            </a:pPr>
            <a:r>
              <a:rPr lang="en-GB" sz="2200">
                <a:latin typeface="Times" charset="0"/>
              </a:rPr>
              <a:t>Bob reads the encrypted messages using the corresponding decryption function D(K</a:t>
            </a:r>
            <a:r>
              <a:rPr lang="en-GB" sz="2200" baseline="-25000">
                <a:latin typeface="Times" charset="0"/>
              </a:rPr>
              <a:t>AB</a:t>
            </a:r>
            <a:r>
              <a:rPr lang="en-GB" sz="2200">
                <a:latin typeface="Times" charset="0"/>
              </a:rPr>
              <a:t>, M).</a:t>
            </a:r>
          </a:p>
          <a:p>
            <a:pPr marL="457200" indent="-457200" eaLnBrk="0" hangingPunct="0">
              <a:spcBef>
                <a:spcPct val="30000"/>
              </a:spcBef>
              <a:buFont typeface="Times" charset="0"/>
              <a:buNone/>
            </a:pPr>
            <a:r>
              <a:rPr lang="en-GB" sz="1800">
                <a:latin typeface="Times" charset="0"/>
              </a:rPr>
              <a:t>Alice and Bob can go on using K</a:t>
            </a:r>
            <a:r>
              <a:rPr lang="en-GB" sz="1800" baseline="-25000">
                <a:latin typeface="Times" charset="0"/>
              </a:rPr>
              <a:t>AB</a:t>
            </a:r>
            <a:r>
              <a:rPr lang="en-GB" sz="1800">
                <a:latin typeface="Times" charset="0"/>
              </a:rPr>
              <a:t> as long as it is safe to assume that K</a:t>
            </a:r>
            <a:r>
              <a:rPr lang="en-GB" sz="1800" baseline="-25000">
                <a:latin typeface="Times" charset="0"/>
              </a:rPr>
              <a:t>AB</a:t>
            </a:r>
            <a:r>
              <a:rPr lang="en-GB" sz="1800">
                <a:latin typeface="Times" charset="0"/>
              </a:rPr>
              <a:t> has not been </a:t>
            </a:r>
            <a:r>
              <a:rPr lang="en-GB" sz="1800" i="1">
                <a:latin typeface="Times" charset="0"/>
              </a:rPr>
              <a:t>compromised</a:t>
            </a:r>
            <a:r>
              <a:rPr lang="en-GB" sz="1800">
                <a:latin typeface="Times" charset="0"/>
              </a:rPr>
              <a:t>.</a:t>
            </a:r>
          </a:p>
        </p:txBody>
      </p:sp>
      <p:sp>
        <p:nvSpPr>
          <p:cNvPr id="14339" name="Rectangle 3"/>
          <p:cNvSpPr>
            <a:spLocks noGrp="1" noChangeArrowheads="1"/>
          </p:cNvSpPr>
          <p:nvPr>
            <p:ph type="title"/>
          </p:nvPr>
        </p:nvSpPr>
        <p:spPr/>
        <p:txBody>
          <a:bodyPr/>
          <a:lstStyle/>
          <a:p>
            <a:r>
              <a:rPr lang="en-GB" sz="3200" smtClean="0"/>
              <a:t>Scenario 1:  Secret communication with </a:t>
            </a:r>
            <a:br>
              <a:rPr lang="en-GB" sz="3200" smtClean="0"/>
            </a:br>
            <a:r>
              <a:rPr lang="en-GB" sz="3200" smtClean="0"/>
              <a:t>a shared secret key</a:t>
            </a:r>
          </a:p>
        </p:txBody>
      </p:sp>
      <p:sp>
        <p:nvSpPr>
          <p:cNvPr id="359428" name="Rectangle 4"/>
          <p:cNvSpPr>
            <a:spLocks noGrp="1" noChangeArrowheads="1"/>
          </p:cNvSpPr>
          <p:nvPr>
            <p:ph type="body" idx="1"/>
          </p:nvPr>
        </p:nvSpPr>
        <p:spPr>
          <a:xfrm>
            <a:off x="457200" y="4276725"/>
            <a:ext cx="8229600" cy="1849438"/>
          </a:xfrm>
        </p:spPr>
        <p:txBody>
          <a:bodyPr/>
          <a:lstStyle/>
          <a:p>
            <a:pPr>
              <a:buFontTx/>
              <a:buNone/>
            </a:pPr>
            <a:r>
              <a:rPr lang="en-GB" sz="2000" smtClean="0"/>
              <a:t>Issues:</a:t>
            </a:r>
          </a:p>
          <a:p>
            <a:pPr lvl="1">
              <a:spcBef>
                <a:spcPct val="50000"/>
              </a:spcBef>
              <a:buFontTx/>
              <a:buNone/>
            </a:pPr>
            <a:r>
              <a:rPr lang="en-GB" sz="2000" i="1" smtClean="0"/>
              <a:t>Key distribution</a:t>
            </a:r>
            <a:r>
              <a:rPr lang="en-GB" sz="2000" smtClean="0"/>
              <a:t>: How can Alice send a shared key K</a:t>
            </a:r>
            <a:r>
              <a:rPr lang="en-GB" sz="2000" baseline="-25000" smtClean="0"/>
              <a:t>AB</a:t>
            </a:r>
            <a:r>
              <a:rPr lang="en-GB" sz="2000" smtClean="0"/>
              <a:t> to Bob securely?</a:t>
            </a:r>
          </a:p>
          <a:p>
            <a:pPr lvl="1">
              <a:spcBef>
                <a:spcPct val="50000"/>
              </a:spcBef>
              <a:buFontTx/>
              <a:buNone/>
            </a:pPr>
            <a:r>
              <a:rPr lang="en-GB" sz="2000" i="1" smtClean="0"/>
              <a:t>Freshness of communication</a:t>
            </a:r>
            <a:r>
              <a:rPr lang="en-GB" sz="2000" smtClean="0"/>
              <a:t>: How does Bob know that any {M</a:t>
            </a:r>
            <a:r>
              <a:rPr lang="en-GB" sz="2000" baseline="-25000" smtClean="0"/>
              <a:t>i</a:t>
            </a:r>
            <a:r>
              <a:rPr lang="en-GB" sz="2000" smtClean="0"/>
              <a:t>} isn’t a copy of an earlier encrypted message from Alice that was captured by Mallory and replayed later?</a:t>
            </a:r>
          </a:p>
        </p:txBody>
      </p:sp>
      <p:sp>
        <p:nvSpPr>
          <p:cNvPr id="359429" name="Rectangle 5"/>
          <p:cNvSpPr>
            <a:spLocks noChangeArrowheads="1"/>
          </p:cNvSpPr>
          <p:nvPr/>
        </p:nvSpPr>
        <p:spPr bwMode="auto">
          <a:xfrm>
            <a:off x="8859838" y="64944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428">
                                            <p:txEl>
                                              <p:pRg st="0" end="0"/>
                                            </p:txEl>
                                          </p:spTgt>
                                        </p:tgtEl>
                                        <p:attrNameLst>
                                          <p:attrName>style.visibility</p:attrName>
                                        </p:attrNameLst>
                                      </p:cBhvr>
                                      <p:to>
                                        <p:strVal val="visible"/>
                                      </p:to>
                                    </p:set>
                                    <p:anim calcmode="lin" valueType="num">
                                      <p:cBhvr additive="base">
                                        <p:cTn id="7" dur="500" fill="hold"/>
                                        <p:tgtEl>
                                          <p:spTgt spid="359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28">
                                            <p:txEl>
                                              <p:pRg st="1" end="1"/>
                                            </p:txEl>
                                          </p:spTgt>
                                        </p:tgtEl>
                                        <p:attrNameLst>
                                          <p:attrName>style.visibility</p:attrName>
                                        </p:attrNameLst>
                                      </p:cBhvr>
                                      <p:to>
                                        <p:strVal val="visible"/>
                                      </p:to>
                                    </p:set>
                                    <p:anim calcmode="lin" valueType="num">
                                      <p:cBhvr additive="base">
                                        <p:cTn id="13" dur="500" fill="hold"/>
                                        <p:tgtEl>
                                          <p:spTgt spid="3594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9428">
                                            <p:txEl>
                                              <p:pRg st="2" end="2"/>
                                            </p:txEl>
                                          </p:spTgt>
                                        </p:tgtEl>
                                        <p:attrNameLst>
                                          <p:attrName>style.visibility</p:attrName>
                                        </p:attrNameLst>
                                      </p:cBhvr>
                                      <p:to>
                                        <p:strVal val="visible"/>
                                      </p:to>
                                    </p:set>
                                    <p:anim calcmode="lin" valueType="num">
                                      <p:cBhvr additive="base">
                                        <p:cTn id="19" dur="500" fill="hold"/>
                                        <p:tgtEl>
                                          <p:spTgt spid="3594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8">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59429"/>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build="p" bldLvl="2" autoUpdateAnimBg="0"/>
      <p:bldP spid="35942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22325" y="1450975"/>
            <a:ext cx="7740650" cy="3033713"/>
          </a:xfrm>
          <a:prstGeom prst="rect">
            <a:avLst/>
          </a:prstGeom>
          <a:solidFill>
            <a:srgbClr val="FFEECF"/>
          </a:solidFill>
          <a:ln w="9525">
            <a:noFill/>
            <a:miter lim="800000"/>
            <a:headEnd/>
            <a:tailEnd/>
          </a:ln>
        </p:spPr>
        <p:txBody>
          <a:bodyPr>
            <a:spAutoFit/>
          </a:bodyPr>
          <a:lstStyle/>
          <a:p>
            <a:pPr marL="457200" indent="-457200" eaLnBrk="0" hangingPunct="0">
              <a:spcBef>
                <a:spcPct val="30000"/>
              </a:spcBef>
            </a:pPr>
            <a:r>
              <a:rPr lang="en-GB" sz="2200">
                <a:latin typeface="Times" charset="0"/>
              </a:rPr>
              <a:t>Bob has a public/private key pair &lt;K</a:t>
            </a:r>
            <a:r>
              <a:rPr lang="en-GB" sz="2200" baseline="-25000">
                <a:latin typeface="Times" charset="0"/>
              </a:rPr>
              <a:t>Bpub</a:t>
            </a:r>
            <a:r>
              <a:rPr lang="en-GB" sz="2200">
                <a:latin typeface="Times" charset="0"/>
              </a:rPr>
              <a:t>,</a:t>
            </a:r>
            <a:r>
              <a:rPr lang="en-GB" sz="2200" baseline="-25000">
                <a:latin typeface="Times" charset="0"/>
              </a:rPr>
              <a:t> </a:t>
            </a:r>
            <a:r>
              <a:rPr lang="en-GB" sz="2200">
                <a:latin typeface="Times" charset="0"/>
              </a:rPr>
              <a:t>K</a:t>
            </a:r>
            <a:r>
              <a:rPr lang="en-GB" sz="2200" baseline="-25000">
                <a:latin typeface="Times" charset="0"/>
              </a:rPr>
              <a:t>Bpriv</a:t>
            </a:r>
            <a:r>
              <a:rPr lang="en-GB" sz="2200">
                <a:latin typeface="Times" charset="0"/>
              </a:rPr>
              <a:t>&gt;</a:t>
            </a:r>
          </a:p>
          <a:p>
            <a:pPr marL="457200" indent="-457200" eaLnBrk="0" hangingPunct="0">
              <a:spcBef>
                <a:spcPct val="30000"/>
              </a:spcBef>
              <a:buFont typeface="Times" charset="0"/>
              <a:buAutoNum type="arabicPeriod"/>
            </a:pPr>
            <a:r>
              <a:rPr lang="en-GB" sz="2200">
                <a:latin typeface="Times" charset="0"/>
              </a:rPr>
              <a:t>Alice obtains a certificate that was signed by a trusted authority stating Bob's public key K</a:t>
            </a:r>
            <a:r>
              <a:rPr lang="en-GB" sz="2200" baseline="-25000">
                <a:latin typeface="Times" charset="0"/>
              </a:rPr>
              <a:t>Bpub</a:t>
            </a:r>
            <a:endParaRPr lang="en-GB" sz="2200">
              <a:latin typeface="Times" charset="0"/>
            </a:endParaRPr>
          </a:p>
          <a:p>
            <a:pPr marL="457200" indent="-457200" eaLnBrk="0" hangingPunct="0">
              <a:spcBef>
                <a:spcPct val="30000"/>
              </a:spcBef>
              <a:buFont typeface="Times" charset="0"/>
              <a:buAutoNum type="arabicPeriod"/>
            </a:pPr>
            <a:r>
              <a:rPr lang="en-GB" sz="2200">
                <a:latin typeface="Times" charset="0"/>
              </a:rPr>
              <a:t>Alice creates a new shared key K</a:t>
            </a:r>
            <a:r>
              <a:rPr lang="en-GB" sz="2200" baseline="-25000">
                <a:latin typeface="Times" charset="0"/>
              </a:rPr>
              <a:t>AB</a:t>
            </a:r>
            <a:r>
              <a:rPr lang="en-GB" sz="2200">
                <a:latin typeface="Times" charset="0"/>
              </a:rPr>
              <a:t> , encrypts it using K</a:t>
            </a:r>
            <a:r>
              <a:rPr lang="en-GB" sz="2200" baseline="-25000">
                <a:latin typeface="Times" charset="0"/>
              </a:rPr>
              <a:t>Bpub</a:t>
            </a:r>
            <a:r>
              <a:rPr lang="en-GB" sz="2200">
                <a:latin typeface="Times" charset="0"/>
              </a:rPr>
              <a:t> using a public-key algorithm and sends the result to Bob.</a:t>
            </a:r>
            <a:endParaRPr lang="en-GB" sz="2200" baseline="-25000">
              <a:latin typeface="Times" charset="0"/>
            </a:endParaRPr>
          </a:p>
          <a:p>
            <a:pPr marL="457200" indent="-457200" eaLnBrk="0" hangingPunct="0">
              <a:spcBef>
                <a:spcPct val="30000"/>
              </a:spcBef>
              <a:buFont typeface="Times" charset="0"/>
              <a:buNone/>
            </a:pPr>
            <a:r>
              <a:rPr lang="en-GB" sz="2200">
                <a:latin typeface="Times" charset="0"/>
              </a:rPr>
              <a:t>3.	Bob uses the corresponding private key K</a:t>
            </a:r>
            <a:r>
              <a:rPr lang="en-GB" sz="2200" baseline="-25000">
                <a:latin typeface="Times" charset="0"/>
              </a:rPr>
              <a:t>Bpriv</a:t>
            </a:r>
            <a:r>
              <a:rPr lang="en-GB" sz="2200">
                <a:latin typeface="Times" charset="0"/>
              </a:rPr>
              <a:t> to decrypt it.</a:t>
            </a:r>
          </a:p>
          <a:p>
            <a:pPr marL="457200" indent="-457200" eaLnBrk="0" hangingPunct="0">
              <a:spcBef>
                <a:spcPct val="30000"/>
              </a:spcBef>
              <a:buFont typeface="Times" charset="0"/>
              <a:buNone/>
            </a:pPr>
            <a:r>
              <a:rPr lang="en-GB" sz="1800">
                <a:latin typeface="Times" charset="0"/>
              </a:rPr>
              <a:t>(If they want to be sure that the message hasn't been tampered with, Alice can add an agreed value to it and Bob can check it.)</a:t>
            </a:r>
          </a:p>
        </p:txBody>
      </p:sp>
      <p:sp>
        <p:nvSpPr>
          <p:cNvPr id="16387" name="Rectangle 3"/>
          <p:cNvSpPr>
            <a:spLocks noGrp="1" noChangeArrowheads="1"/>
          </p:cNvSpPr>
          <p:nvPr>
            <p:ph type="title"/>
          </p:nvPr>
        </p:nvSpPr>
        <p:spPr/>
        <p:txBody>
          <a:bodyPr/>
          <a:lstStyle/>
          <a:p>
            <a:r>
              <a:rPr lang="en-GB" sz="2800" smtClean="0"/>
              <a:t>Scenario 3: </a:t>
            </a:r>
            <a:br>
              <a:rPr lang="en-GB" sz="2800" smtClean="0"/>
            </a:br>
            <a:r>
              <a:rPr lang="en-GB" sz="2800" smtClean="0"/>
              <a:t>Authenticated communication with public keys</a:t>
            </a:r>
          </a:p>
        </p:txBody>
      </p:sp>
      <p:sp>
        <p:nvSpPr>
          <p:cNvPr id="363525" name="Rectangle 5"/>
          <p:cNvSpPr>
            <a:spLocks noChangeArrowheads="1"/>
          </p:cNvSpPr>
          <p:nvPr/>
        </p:nvSpPr>
        <p:spPr bwMode="auto">
          <a:xfrm>
            <a:off x="8859838" y="64944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X509 Certificate format</a:t>
            </a:r>
          </a:p>
        </p:txBody>
      </p:sp>
      <p:grpSp>
        <p:nvGrpSpPr>
          <p:cNvPr id="28675" name="Group 3"/>
          <p:cNvGrpSpPr>
            <a:grpSpLocks/>
          </p:cNvGrpSpPr>
          <p:nvPr/>
        </p:nvGrpSpPr>
        <p:grpSpPr bwMode="auto">
          <a:xfrm>
            <a:off x="1131888" y="2309813"/>
            <a:ext cx="7134225" cy="2065337"/>
            <a:chOff x="772" y="1455"/>
            <a:chExt cx="4869" cy="1301"/>
          </a:xfrm>
        </p:grpSpPr>
        <p:sp>
          <p:nvSpPr>
            <p:cNvPr id="28677" name="Rectangle 4"/>
            <p:cNvSpPr>
              <a:spLocks noChangeArrowheads="1"/>
            </p:cNvSpPr>
            <p:nvPr/>
          </p:nvSpPr>
          <p:spPr bwMode="auto">
            <a:xfrm>
              <a:off x="786" y="1540"/>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S</a:t>
              </a:r>
              <a:endParaRPr lang="en-GB" sz="2400">
                <a:latin typeface="Times" charset="0"/>
              </a:endParaRPr>
            </a:p>
          </p:txBody>
        </p:sp>
        <p:sp>
          <p:nvSpPr>
            <p:cNvPr id="28678" name="Rectangle 5"/>
            <p:cNvSpPr>
              <a:spLocks noChangeArrowheads="1"/>
            </p:cNvSpPr>
            <p:nvPr/>
          </p:nvSpPr>
          <p:spPr bwMode="auto">
            <a:xfrm>
              <a:off x="857" y="1540"/>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u</a:t>
              </a:r>
              <a:endParaRPr lang="en-GB" sz="2400">
                <a:latin typeface="Times" charset="0"/>
              </a:endParaRPr>
            </a:p>
          </p:txBody>
        </p:sp>
        <p:sp>
          <p:nvSpPr>
            <p:cNvPr id="28679" name="Rectangle 6"/>
            <p:cNvSpPr>
              <a:spLocks noChangeArrowheads="1"/>
            </p:cNvSpPr>
            <p:nvPr/>
          </p:nvSpPr>
          <p:spPr bwMode="auto">
            <a:xfrm>
              <a:off x="924" y="1540"/>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b</a:t>
              </a:r>
              <a:endParaRPr lang="en-GB" sz="2400">
                <a:latin typeface="Times" charset="0"/>
              </a:endParaRPr>
            </a:p>
          </p:txBody>
        </p:sp>
        <p:sp>
          <p:nvSpPr>
            <p:cNvPr id="28680" name="Rectangle 7"/>
            <p:cNvSpPr>
              <a:spLocks noChangeArrowheads="1"/>
            </p:cNvSpPr>
            <p:nvPr/>
          </p:nvSpPr>
          <p:spPr bwMode="auto">
            <a:xfrm>
              <a:off x="994" y="1540"/>
              <a:ext cx="168"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jec</a:t>
              </a:r>
              <a:endParaRPr lang="en-GB" sz="2400">
                <a:latin typeface="Times" charset="0"/>
              </a:endParaRPr>
            </a:p>
          </p:txBody>
        </p:sp>
        <p:sp>
          <p:nvSpPr>
            <p:cNvPr id="28681" name="Rectangle 8"/>
            <p:cNvSpPr>
              <a:spLocks noChangeArrowheads="1"/>
            </p:cNvSpPr>
            <p:nvPr/>
          </p:nvSpPr>
          <p:spPr bwMode="auto">
            <a:xfrm>
              <a:off x="1152" y="1540"/>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t</a:t>
              </a:r>
              <a:endParaRPr lang="en-GB" sz="2400">
                <a:latin typeface="Times" charset="0"/>
              </a:endParaRPr>
            </a:p>
          </p:txBody>
        </p:sp>
        <p:sp>
          <p:nvSpPr>
            <p:cNvPr id="28682" name="Rectangle 9"/>
            <p:cNvSpPr>
              <a:spLocks noChangeArrowheads="1"/>
            </p:cNvSpPr>
            <p:nvPr/>
          </p:nvSpPr>
          <p:spPr bwMode="auto">
            <a:xfrm>
              <a:off x="3007" y="1610"/>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a:t>
              </a:r>
              <a:endParaRPr lang="en-GB" sz="2400">
                <a:latin typeface="Times" charset="0"/>
              </a:endParaRPr>
            </a:p>
          </p:txBody>
        </p:sp>
        <p:sp>
          <p:nvSpPr>
            <p:cNvPr id="28683" name="Rectangle 10"/>
            <p:cNvSpPr>
              <a:spLocks noChangeArrowheads="1"/>
            </p:cNvSpPr>
            <p:nvPr/>
          </p:nvSpPr>
          <p:spPr bwMode="auto">
            <a:xfrm>
              <a:off x="3108" y="1610"/>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a:t>
              </a:r>
              <a:endParaRPr lang="en-GB" sz="2400">
                <a:latin typeface="Times" charset="0"/>
              </a:endParaRPr>
            </a:p>
          </p:txBody>
        </p:sp>
        <p:sp>
          <p:nvSpPr>
            <p:cNvPr id="28684" name="Rectangle 11"/>
            <p:cNvSpPr>
              <a:spLocks noChangeArrowheads="1"/>
            </p:cNvSpPr>
            <p:nvPr/>
          </p:nvSpPr>
          <p:spPr bwMode="auto">
            <a:xfrm>
              <a:off x="3145" y="1610"/>
              <a:ext cx="5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a:t>
              </a:r>
              <a:endParaRPr lang="en-GB" sz="2400">
                <a:latin typeface="Times" charset="0"/>
              </a:endParaRPr>
            </a:p>
          </p:txBody>
        </p:sp>
        <p:sp>
          <p:nvSpPr>
            <p:cNvPr id="28685" name="Rectangle 12"/>
            <p:cNvSpPr>
              <a:spLocks noChangeArrowheads="1"/>
            </p:cNvSpPr>
            <p:nvPr/>
          </p:nvSpPr>
          <p:spPr bwMode="auto">
            <a:xfrm>
              <a:off x="3199" y="1610"/>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t</a:t>
              </a:r>
              <a:endParaRPr lang="en-GB" sz="2400">
                <a:latin typeface="Times" charset="0"/>
              </a:endParaRPr>
            </a:p>
          </p:txBody>
        </p:sp>
        <p:sp>
          <p:nvSpPr>
            <p:cNvPr id="28686" name="Rectangle 13"/>
            <p:cNvSpPr>
              <a:spLocks noChangeArrowheads="1"/>
            </p:cNvSpPr>
            <p:nvPr/>
          </p:nvSpPr>
          <p:spPr bwMode="auto">
            <a:xfrm>
              <a:off x="3236" y="1610"/>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a:t>
              </a:r>
              <a:endParaRPr lang="en-GB" sz="2400">
                <a:latin typeface="Times" charset="0"/>
              </a:endParaRPr>
            </a:p>
          </p:txBody>
        </p:sp>
        <p:sp>
          <p:nvSpPr>
            <p:cNvPr id="28687" name="Rectangle 14"/>
            <p:cNvSpPr>
              <a:spLocks noChangeArrowheads="1"/>
            </p:cNvSpPr>
            <p:nvPr/>
          </p:nvSpPr>
          <p:spPr bwMode="auto">
            <a:xfrm>
              <a:off x="3276" y="1610"/>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a:t>
              </a:r>
              <a:endParaRPr lang="en-GB" sz="2400">
                <a:latin typeface="Times" charset="0"/>
              </a:endParaRPr>
            </a:p>
          </p:txBody>
        </p:sp>
        <p:sp>
          <p:nvSpPr>
            <p:cNvPr id="28688" name="Rectangle 15"/>
            <p:cNvSpPr>
              <a:spLocks noChangeArrowheads="1"/>
            </p:cNvSpPr>
            <p:nvPr/>
          </p:nvSpPr>
          <p:spPr bwMode="auto">
            <a:xfrm>
              <a:off x="3343" y="1610"/>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g</a:t>
              </a:r>
              <a:endParaRPr lang="en-GB" sz="2400">
                <a:latin typeface="Times" charset="0"/>
              </a:endParaRPr>
            </a:p>
          </p:txBody>
        </p:sp>
        <p:sp>
          <p:nvSpPr>
            <p:cNvPr id="28689" name="Rectangle 16"/>
            <p:cNvSpPr>
              <a:spLocks noChangeArrowheads="1"/>
            </p:cNvSpPr>
            <p:nvPr/>
          </p:nvSpPr>
          <p:spPr bwMode="auto">
            <a:xfrm>
              <a:off x="3413" y="1610"/>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u</a:t>
              </a:r>
              <a:endParaRPr lang="en-GB" sz="2400">
                <a:latin typeface="Times" charset="0"/>
              </a:endParaRPr>
            </a:p>
          </p:txBody>
        </p:sp>
        <p:sp>
          <p:nvSpPr>
            <p:cNvPr id="28690" name="Rectangle 17"/>
            <p:cNvSpPr>
              <a:spLocks noChangeArrowheads="1"/>
            </p:cNvSpPr>
            <p:nvPr/>
          </p:nvSpPr>
          <p:spPr bwMode="auto">
            <a:xfrm>
              <a:off x="3481" y="1610"/>
              <a:ext cx="9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is</a:t>
              </a:r>
              <a:endParaRPr lang="en-GB" sz="2400">
                <a:latin typeface="Times" charset="0"/>
              </a:endParaRPr>
            </a:p>
          </p:txBody>
        </p:sp>
        <p:sp>
          <p:nvSpPr>
            <p:cNvPr id="28691" name="Rectangle 18"/>
            <p:cNvSpPr>
              <a:spLocks noChangeArrowheads="1"/>
            </p:cNvSpPr>
            <p:nvPr/>
          </p:nvSpPr>
          <p:spPr bwMode="auto">
            <a:xfrm>
              <a:off x="3574" y="1610"/>
              <a:ext cx="1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he</a:t>
              </a:r>
              <a:endParaRPr lang="en-GB" sz="2400">
                <a:latin typeface="Times" charset="0"/>
              </a:endParaRPr>
            </a:p>
          </p:txBody>
        </p:sp>
        <p:sp>
          <p:nvSpPr>
            <p:cNvPr id="28692" name="Rectangle 19"/>
            <p:cNvSpPr>
              <a:spLocks noChangeArrowheads="1"/>
            </p:cNvSpPr>
            <p:nvPr/>
          </p:nvSpPr>
          <p:spPr bwMode="auto">
            <a:xfrm>
              <a:off x="3702" y="1610"/>
              <a:ext cx="21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 N</a:t>
              </a:r>
              <a:endParaRPr lang="en-GB" sz="2400">
                <a:latin typeface="Times" charset="0"/>
              </a:endParaRPr>
            </a:p>
          </p:txBody>
        </p:sp>
        <p:sp>
          <p:nvSpPr>
            <p:cNvPr id="28693" name="Rectangle 20"/>
            <p:cNvSpPr>
              <a:spLocks noChangeArrowheads="1"/>
            </p:cNvSpPr>
            <p:nvPr/>
          </p:nvSpPr>
          <p:spPr bwMode="auto">
            <a:xfrm>
              <a:off x="3907" y="1610"/>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a:t>
              </a:r>
              <a:endParaRPr lang="en-GB" sz="2400">
                <a:latin typeface="Times" charset="0"/>
              </a:endParaRPr>
            </a:p>
          </p:txBody>
        </p:sp>
        <p:sp>
          <p:nvSpPr>
            <p:cNvPr id="28694" name="Rectangle 21"/>
            <p:cNvSpPr>
              <a:spLocks noChangeArrowheads="1"/>
            </p:cNvSpPr>
            <p:nvPr/>
          </p:nvSpPr>
          <p:spPr bwMode="auto">
            <a:xfrm>
              <a:off x="3967" y="1610"/>
              <a:ext cx="11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a:t>
              </a:r>
              <a:endParaRPr lang="en-GB" sz="2400">
                <a:latin typeface="Times" charset="0"/>
              </a:endParaRPr>
            </a:p>
          </p:txBody>
        </p:sp>
        <p:sp>
          <p:nvSpPr>
            <p:cNvPr id="28695" name="Rectangle 22"/>
            <p:cNvSpPr>
              <a:spLocks noChangeArrowheads="1"/>
            </p:cNvSpPr>
            <p:nvPr/>
          </p:nvSpPr>
          <p:spPr bwMode="auto">
            <a:xfrm>
              <a:off x="4074" y="1610"/>
              <a:ext cx="1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 </a:t>
              </a:r>
              <a:endParaRPr lang="en-GB" sz="2400">
                <a:latin typeface="Times" charset="0"/>
              </a:endParaRPr>
            </a:p>
          </p:txBody>
        </p:sp>
        <p:sp>
          <p:nvSpPr>
            <p:cNvPr id="28696" name="Rectangle 23"/>
            <p:cNvSpPr>
              <a:spLocks noChangeArrowheads="1"/>
            </p:cNvSpPr>
            <p:nvPr/>
          </p:nvSpPr>
          <p:spPr bwMode="auto">
            <a:xfrm>
              <a:off x="4202" y="1610"/>
              <a:ext cx="15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Pu</a:t>
              </a:r>
              <a:endParaRPr lang="en-GB" sz="2400">
                <a:latin typeface="Times" charset="0"/>
              </a:endParaRPr>
            </a:p>
          </p:txBody>
        </p:sp>
        <p:sp>
          <p:nvSpPr>
            <p:cNvPr id="28697" name="Rectangle 24"/>
            <p:cNvSpPr>
              <a:spLocks noChangeArrowheads="1"/>
            </p:cNvSpPr>
            <p:nvPr/>
          </p:nvSpPr>
          <p:spPr bwMode="auto">
            <a:xfrm>
              <a:off x="4350" y="1610"/>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b</a:t>
              </a:r>
              <a:endParaRPr lang="en-GB" sz="2400">
                <a:latin typeface="Times" charset="0"/>
              </a:endParaRPr>
            </a:p>
          </p:txBody>
        </p:sp>
        <p:sp>
          <p:nvSpPr>
            <p:cNvPr id="28698" name="Rectangle 25"/>
            <p:cNvSpPr>
              <a:spLocks noChangeArrowheads="1"/>
            </p:cNvSpPr>
            <p:nvPr/>
          </p:nvSpPr>
          <p:spPr bwMode="auto">
            <a:xfrm>
              <a:off x="4417" y="1610"/>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l</a:t>
              </a:r>
              <a:endParaRPr lang="en-GB" sz="2400">
                <a:latin typeface="Times" charset="0"/>
              </a:endParaRPr>
            </a:p>
          </p:txBody>
        </p:sp>
        <p:sp>
          <p:nvSpPr>
            <p:cNvPr id="28699" name="Rectangle 26"/>
            <p:cNvSpPr>
              <a:spLocks noChangeArrowheads="1"/>
            </p:cNvSpPr>
            <p:nvPr/>
          </p:nvSpPr>
          <p:spPr bwMode="auto">
            <a:xfrm>
              <a:off x="4457" y="1610"/>
              <a:ext cx="1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ic </a:t>
              </a:r>
              <a:endParaRPr lang="en-GB" sz="2400">
                <a:latin typeface="Times" charset="0"/>
              </a:endParaRPr>
            </a:p>
          </p:txBody>
        </p:sp>
        <p:sp>
          <p:nvSpPr>
            <p:cNvPr id="28700" name="Rectangle 27"/>
            <p:cNvSpPr>
              <a:spLocks noChangeArrowheads="1"/>
            </p:cNvSpPr>
            <p:nvPr/>
          </p:nvSpPr>
          <p:spPr bwMode="auto">
            <a:xfrm>
              <a:off x="4588" y="1610"/>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K</a:t>
              </a:r>
              <a:endParaRPr lang="en-GB" sz="2400">
                <a:latin typeface="Times" charset="0"/>
              </a:endParaRPr>
            </a:p>
          </p:txBody>
        </p:sp>
        <p:sp>
          <p:nvSpPr>
            <p:cNvPr id="28701" name="Rectangle 28"/>
            <p:cNvSpPr>
              <a:spLocks noChangeArrowheads="1"/>
            </p:cNvSpPr>
            <p:nvPr/>
          </p:nvSpPr>
          <p:spPr bwMode="auto">
            <a:xfrm>
              <a:off x="4689" y="1610"/>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t>
              </a:r>
              <a:endParaRPr lang="en-GB" sz="2400">
                <a:latin typeface="Times" charset="0"/>
              </a:endParaRPr>
            </a:p>
          </p:txBody>
        </p:sp>
        <p:sp>
          <p:nvSpPr>
            <p:cNvPr id="28702" name="Rectangle 29"/>
            <p:cNvSpPr>
              <a:spLocks noChangeArrowheads="1"/>
            </p:cNvSpPr>
            <p:nvPr/>
          </p:nvSpPr>
          <p:spPr bwMode="auto">
            <a:xfrm>
              <a:off x="4749" y="1610"/>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y</a:t>
              </a:r>
              <a:endParaRPr lang="en-GB" sz="2400">
                <a:latin typeface="Times" charset="0"/>
              </a:endParaRPr>
            </a:p>
          </p:txBody>
        </p:sp>
        <p:sp>
          <p:nvSpPr>
            <p:cNvPr id="28703" name="Rectangle 30"/>
            <p:cNvSpPr>
              <a:spLocks noChangeArrowheads="1"/>
            </p:cNvSpPr>
            <p:nvPr/>
          </p:nvSpPr>
          <p:spPr bwMode="auto">
            <a:xfrm>
              <a:off x="786" y="1842"/>
              <a:ext cx="16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Iss</a:t>
              </a:r>
              <a:endParaRPr lang="en-GB" sz="2400">
                <a:latin typeface="Times" charset="0"/>
              </a:endParaRPr>
            </a:p>
          </p:txBody>
        </p:sp>
        <p:sp>
          <p:nvSpPr>
            <p:cNvPr id="28704" name="Rectangle 31"/>
            <p:cNvSpPr>
              <a:spLocks noChangeArrowheads="1"/>
            </p:cNvSpPr>
            <p:nvPr/>
          </p:nvSpPr>
          <p:spPr bwMode="auto">
            <a:xfrm>
              <a:off x="940" y="1842"/>
              <a:ext cx="136"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ue</a:t>
              </a:r>
              <a:endParaRPr lang="en-GB" sz="2400">
                <a:latin typeface="Times" charset="0"/>
              </a:endParaRPr>
            </a:p>
          </p:txBody>
        </p:sp>
        <p:sp>
          <p:nvSpPr>
            <p:cNvPr id="28705" name="Rectangle 32"/>
            <p:cNvSpPr>
              <a:spLocks noChangeArrowheads="1"/>
            </p:cNvSpPr>
            <p:nvPr/>
          </p:nvSpPr>
          <p:spPr bwMode="auto">
            <a:xfrm>
              <a:off x="1068" y="1842"/>
              <a:ext cx="56"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r</a:t>
              </a:r>
              <a:endParaRPr lang="en-GB" sz="2400">
                <a:latin typeface="Times" charset="0"/>
              </a:endParaRPr>
            </a:p>
          </p:txBody>
        </p:sp>
        <p:sp>
          <p:nvSpPr>
            <p:cNvPr id="28706" name="Rectangle 33"/>
            <p:cNvSpPr>
              <a:spLocks noChangeArrowheads="1"/>
            </p:cNvSpPr>
            <p:nvPr/>
          </p:nvSpPr>
          <p:spPr bwMode="auto">
            <a:xfrm>
              <a:off x="3007" y="1842"/>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a:t>
              </a:r>
              <a:endParaRPr lang="en-GB" sz="2400">
                <a:latin typeface="Times" charset="0"/>
              </a:endParaRPr>
            </a:p>
          </p:txBody>
        </p:sp>
        <p:sp>
          <p:nvSpPr>
            <p:cNvPr id="28707" name="Rectangle 34"/>
            <p:cNvSpPr>
              <a:spLocks noChangeArrowheads="1"/>
            </p:cNvSpPr>
            <p:nvPr/>
          </p:nvSpPr>
          <p:spPr bwMode="auto">
            <a:xfrm>
              <a:off x="3108" y="1842"/>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a:t>
              </a:r>
              <a:endParaRPr lang="en-GB" sz="2400">
                <a:latin typeface="Times" charset="0"/>
              </a:endParaRPr>
            </a:p>
          </p:txBody>
        </p:sp>
        <p:sp>
          <p:nvSpPr>
            <p:cNvPr id="28708" name="Rectangle 35"/>
            <p:cNvSpPr>
              <a:spLocks noChangeArrowheads="1"/>
            </p:cNvSpPr>
            <p:nvPr/>
          </p:nvSpPr>
          <p:spPr bwMode="auto">
            <a:xfrm>
              <a:off x="3145" y="1842"/>
              <a:ext cx="5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a:t>
              </a:r>
              <a:endParaRPr lang="en-GB" sz="2400">
                <a:latin typeface="Times" charset="0"/>
              </a:endParaRPr>
            </a:p>
          </p:txBody>
        </p:sp>
        <p:sp>
          <p:nvSpPr>
            <p:cNvPr id="28709" name="Rectangle 36"/>
            <p:cNvSpPr>
              <a:spLocks noChangeArrowheads="1"/>
            </p:cNvSpPr>
            <p:nvPr/>
          </p:nvSpPr>
          <p:spPr bwMode="auto">
            <a:xfrm>
              <a:off x="3199" y="1842"/>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t</a:t>
              </a:r>
              <a:endParaRPr lang="en-GB" sz="2400">
                <a:latin typeface="Times" charset="0"/>
              </a:endParaRPr>
            </a:p>
          </p:txBody>
        </p:sp>
        <p:sp>
          <p:nvSpPr>
            <p:cNvPr id="28710" name="Rectangle 37"/>
            <p:cNvSpPr>
              <a:spLocks noChangeArrowheads="1"/>
            </p:cNvSpPr>
            <p:nvPr/>
          </p:nvSpPr>
          <p:spPr bwMode="auto">
            <a:xfrm>
              <a:off x="3236" y="1842"/>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a:t>
              </a:r>
              <a:endParaRPr lang="en-GB" sz="2400">
                <a:latin typeface="Times" charset="0"/>
              </a:endParaRPr>
            </a:p>
          </p:txBody>
        </p:sp>
        <p:sp>
          <p:nvSpPr>
            <p:cNvPr id="28711" name="Rectangle 38"/>
            <p:cNvSpPr>
              <a:spLocks noChangeArrowheads="1"/>
            </p:cNvSpPr>
            <p:nvPr/>
          </p:nvSpPr>
          <p:spPr bwMode="auto">
            <a:xfrm>
              <a:off x="3276" y="1842"/>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a:t>
              </a:r>
              <a:endParaRPr lang="en-GB" sz="2400">
                <a:latin typeface="Times" charset="0"/>
              </a:endParaRPr>
            </a:p>
          </p:txBody>
        </p:sp>
        <p:sp>
          <p:nvSpPr>
            <p:cNvPr id="28712" name="Rectangle 39"/>
            <p:cNvSpPr>
              <a:spLocks noChangeArrowheads="1"/>
            </p:cNvSpPr>
            <p:nvPr/>
          </p:nvSpPr>
          <p:spPr bwMode="auto">
            <a:xfrm>
              <a:off x="3343" y="1842"/>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g</a:t>
              </a:r>
              <a:endParaRPr lang="en-GB" sz="2400">
                <a:latin typeface="Times" charset="0"/>
              </a:endParaRPr>
            </a:p>
          </p:txBody>
        </p:sp>
        <p:sp>
          <p:nvSpPr>
            <p:cNvPr id="28713" name="Rectangle 40"/>
            <p:cNvSpPr>
              <a:spLocks noChangeArrowheads="1"/>
            </p:cNvSpPr>
            <p:nvPr/>
          </p:nvSpPr>
          <p:spPr bwMode="auto">
            <a:xfrm>
              <a:off x="3413" y="1842"/>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u</a:t>
              </a:r>
              <a:endParaRPr lang="en-GB" sz="2400">
                <a:latin typeface="Times" charset="0"/>
              </a:endParaRPr>
            </a:p>
          </p:txBody>
        </p:sp>
        <p:sp>
          <p:nvSpPr>
            <p:cNvPr id="28714" name="Rectangle 41"/>
            <p:cNvSpPr>
              <a:spLocks noChangeArrowheads="1"/>
            </p:cNvSpPr>
            <p:nvPr/>
          </p:nvSpPr>
          <p:spPr bwMode="auto">
            <a:xfrm>
              <a:off x="3481" y="1842"/>
              <a:ext cx="9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is</a:t>
              </a:r>
              <a:endParaRPr lang="en-GB" sz="2400">
                <a:latin typeface="Times" charset="0"/>
              </a:endParaRPr>
            </a:p>
          </p:txBody>
        </p:sp>
        <p:sp>
          <p:nvSpPr>
            <p:cNvPr id="28715" name="Rectangle 42"/>
            <p:cNvSpPr>
              <a:spLocks noChangeArrowheads="1"/>
            </p:cNvSpPr>
            <p:nvPr/>
          </p:nvSpPr>
          <p:spPr bwMode="auto">
            <a:xfrm>
              <a:off x="3574" y="1842"/>
              <a:ext cx="1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he</a:t>
              </a:r>
              <a:endParaRPr lang="en-GB" sz="2400">
                <a:latin typeface="Times" charset="0"/>
              </a:endParaRPr>
            </a:p>
          </p:txBody>
        </p:sp>
        <p:sp>
          <p:nvSpPr>
            <p:cNvPr id="28716" name="Rectangle 43"/>
            <p:cNvSpPr>
              <a:spLocks noChangeArrowheads="1"/>
            </p:cNvSpPr>
            <p:nvPr/>
          </p:nvSpPr>
          <p:spPr bwMode="auto">
            <a:xfrm>
              <a:off x="3702" y="1842"/>
              <a:ext cx="21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 N</a:t>
              </a:r>
              <a:endParaRPr lang="en-GB" sz="2400">
                <a:latin typeface="Times" charset="0"/>
              </a:endParaRPr>
            </a:p>
          </p:txBody>
        </p:sp>
        <p:sp>
          <p:nvSpPr>
            <p:cNvPr id="28717" name="Rectangle 44"/>
            <p:cNvSpPr>
              <a:spLocks noChangeArrowheads="1"/>
            </p:cNvSpPr>
            <p:nvPr/>
          </p:nvSpPr>
          <p:spPr bwMode="auto">
            <a:xfrm>
              <a:off x="3907" y="1842"/>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a:t>
              </a:r>
              <a:endParaRPr lang="en-GB" sz="2400">
                <a:latin typeface="Times" charset="0"/>
              </a:endParaRPr>
            </a:p>
          </p:txBody>
        </p:sp>
        <p:sp>
          <p:nvSpPr>
            <p:cNvPr id="28718" name="Rectangle 45"/>
            <p:cNvSpPr>
              <a:spLocks noChangeArrowheads="1"/>
            </p:cNvSpPr>
            <p:nvPr/>
          </p:nvSpPr>
          <p:spPr bwMode="auto">
            <a:xfrm>
              <a:off x="3967" y="1842"/>
              <a:ext cx="11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a:t>
              </a:r>
              <a:endParaRPr lang="en-GB" sz="2400">
                <a:latin typeface="Times" charset="0"/>
              </a:endParaRPr>
            </a:p>
          </p:txBody>
        </p:sp>
        <p:sp>
          <p:nvSpPr>
            <p:cNvPr id="28719" name="Rectangle 46"/>
            <p:cNvSpPr>
              <a:spLocks noChangeArrowheads="1"/>
            </p:cNvSpPr>
            <p:nvPr/>
          </p:nvSpPr>
          <p:spPr bwMode="auto">
            <a:xfrm>
              <a:off x="4074" y="1842"/>
              <a:ext cx="1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 </a:t>
              </a:r>
              <a:endParaRPr lang="en-GB" sz="2400">
                <a:latin typeface="Times" charset="0"/>
              </a:endParaRPr>
            </a:p>
          </p:txBody>
        </p:sp>
        <p:sp>
          <p:nvSpPr>
            <p:cNvPr id="28720" name="Rectangle 47"/>
            <p:cNvSpPr>
              <a:spLocks noChangeArrowheads="1"/>
            </p:cNvSpPr>
            <p:nvPr/>
          </p:nvSpPr>
          <p:spPr bwMode="auto">
            <a:xfrm>
              <a:off x="4202" y="1842"/>
              <a:ext cx="12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Si</a:t>
              </a:r>
              <a:endParaRPr lang="en-GB" sz="2400">
                <a:latin typeface="Times" charset="0"/>
              </a:endParaRPr>
            </a:p>
          </p:txBody>
        </p:sp>
        <p:sp>
          <p:nvSpPr>
            <p:cNvPr id="28721" name="Rectangle 48"/>
            <p:cNvSpPr>
              <a:spLocks noChangeArrowheads="1"/>
            </p:cNvSpPr>
            <p:nvPr/>
          </p:nvSpPr>
          <p:spPr bwMode="auto">
            <a:xfrm>
              <a:off x="4319" y="1842"/>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g</a:t>
              </a:r>
              <a:endParaRPr lang="en-GB" sz="2400">
                <a:latin typeface="Times" charset="0"/>
              </a:endParaRPr>
            </a:p>
          </p:txBody>
        </p:sp>
        <p:sp>
          <p:nvSpPr>
            <p:cNvPr id="28722" name="Rectangle 49"/>
            <p:cNvSpPr>
              <a:spLocks noChangeArrowheads="1"/>
            </p:cNvSpPr>
            <p:nvPr/>
          </p:nvSpPr>
          <p:spPr bwMode="auto">
            <a:xfrm>
              <a:off x="4387" y="1842"/>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a:t>
              </a:r>
              <a:endParaRPr lang="en-GB" sz="2400">
                <a:latin typeface="Times" charset="0"/>
              </a:endParaRPr>
            </a:p>
          </p:txBody>
        </p:sp>
        <p:sp>
          <p:nvSpPr>
            <p:cNvPr id="28723" name="Rectangle 50"/>
            <p:cNvSpPr>
              <a:spLocks noChangeArrowheads="1"/>
            </p:cNvSpPr>
            <p:nvPr/>
          </p:nvSpPr>
          <p:spPr bwMode="auto">
            <a:xfrm>
              <a:off x="4457" y="1842"/>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a:t>
              </a:r>
              <a:endParaRPr lang="en-GB" sz="2400">
                <a:latin typeface="Times" charset="0"/>
              </a:endParaRPr>
            </a:p>
          </p:txBody>
        </p:sp>
        <p:sp>
          <p:nvSpPr>
            <p:cNvPr id="28724" name="Rectangle 51"/>
            <p:cNvSpPr>
              <a:spLocks noChangeArrowheads="1"/>
            </p:cNvSpPr>
            <p:nvPr/>
          </p:nvSpPr>
          <p:spPr bwMode="auto">
            <a:xfrm>
              <a:off x="4554" y="1842"/>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u</a:t>
              </a:r>
              <a:endParaRPr lang="en-GB" sz="2400">
                <a:latin typeface="Times" charset="0"/>
              </a:endParaRPr>
            </a:p>
          </p:txBody>
        </p:sp>
        <p:sp>
          <p:nvSpPr>
            <p:cNvPr id="28725" name="Rectangle 52"/>
            <p:cNvSpPr>
              <a:spLocks noChangeArrowheads="1"/>
            </p:cNvSpPr>
            <p:nvPr/>
          </p:nvSpPr>
          <p:spPr bwMode="auto">
            <a:xfrm>
              <a:off x="4625" y="1842"/>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r</a:t>
              </a:r>
              <a:endParaRPr lang="en-GB" sz="2400">
                <a:latin typeface="Times" charset="0"/>
              </a:endParaRPr>
            </a:p>
          </p:txBody>
        </p:sp>
        <p:sp>
          <p:nvSpPr>
            <p:cNvPr id="28726" name="Rectangle 53"/>
            <p:cNvSpPr>
              <a:spLocks noChangeArrowheads="1"/>
            </p:cNvSpPr>
            <p:nvPr/>
          </p:nvSpPr>
          <p:spPr bwMode="auto">
            <a:xfrm>
              <a:off x="4668" y="1842"/>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t>
              </a:r>
              <a:endParaRPr lang="en-GB" sz="2400">
                <a:latin typeface="Times" charset="0"/>
              </a:endParaRPr>
            </a:p>
          </p:txBody>
        </p:sp>
        <p:sp>
          <p:nvSpPr>
            <p:cNvPr id="28727" name="Rectangle 54"/>
            <p:cNvSpPr>
              <a:spLocks noChangeArrowheads="1"/>
            </p:cNvSpPr>
            <p:nvPr/>
          </p:nvSpPr>
          <p:spPr bwMode="auto">
            <a:xfrm>
              <a:off x="786" y="2073"/>
              <a:ext cx="15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Pe</a:t>
              </a:r>
              <a:endParaRPr lang="en-GB" sz="2400">
                <a:latin typeface="Times" charset="0"/>
              </a:endParaRPr>
            </a:p>
          </p:txBody>
        </p:sp>
        <p:sp>
          <p:nvSpPr>
            <p:cNvPr id="28728" name="Rectangle 55"/>
            <p:cNvSpPr>
              <a:spLocks noChangeArrowheads="1"/>
            </p:cNvSpPr>
            <p:nvPr/>
          </p:nvSpPr>
          <p:spPr bwMode="auto">
            <a:xfrm>
              <a:off x="930" y="2073"/>
              <a:ext cx="96"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ri</a:t>
              </a:r>
              <a:endParaRPr lang="en-GB" sz="2400">
                <a:latin typeface="Times" charset="0"/>
              </a:endParaRPr>
            </a:p>
          </p:txBody>
        </p:sp>
        <p:sp>
          <p:nvSpPr>
            <p:cNvPr id="28729" name="Rectangle 56"/>
            <p:cNvSpPr>
              <a:spLocks noChangeArrowheads="1"/>
            </p:cNvSpPr>
            <p:nvPr/>
          </p:nvSpPr>
          <p:spPr bwMode="auto">
            <a:xfrm>
              <a:off x="1024" y="2073"/>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o</a:t>
              </a:r>
              <a:endParaRPr lang="en-GB" sz="2400">
                <a:latin typeface="Times" charset="0"/>
              </a:endParaRPr>
            </a:p>
          </p:txBody>
        </p:sp>
        <p:sp>
          <p:nvSpPr>
            <p:cNvPr id="28730" name="Rectangle 57"/>
            <p:cNvSpPr>
              <a:spLocks noChangeArrowheads="1"/>
            </p:cNvSpPr>
            <p:nvPr/>
          </p:nvSpPr>
          <p:spPr bwMode="auto">
            <a:xfrm>
              <a:off x="1091" y="2073"/>
              <a:ext cx="108"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d </a:t>
              </a:r>
              <a:endParaRPr lang="en-GB" sz="2400">
                <a:latin typeface="Times" charset="0"/>
              </a:endParaRPr>
            </a:p>
          </p:txBody>
        </p:sp>
        <p:sp>
          <p:nvSpPr>
            <p:cNvPr id="28731" name="Rectangle 58"/>
            <p:cNvSpPr>
              <a:spLocks noChangeArrowheads="1"/>
            </p:cNvSpPr>
            <p:nvPr/>
          </p:nvSpPr>
          <p:spPr bwMode="auto">
            <a:xfrm>
              <a:off x="1195" y="2073"/>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o</a:t>
              </a:r>
              <a:endParaRPr lang="en-GB" sz="2400">
                <a:latin typeface="Times" charset="0"/>
              </a:endParaRPr>
            </a:p>
          </p:txBody>
        </p:sp>
        <p:sp>
          <p:nvSpPr>
            <p:cNvPr id="28732" name="Rectangle 59"/>
            <p:cNvSpPr>
              <a:spLocks noChangeArrowheads="1"/>
            </p:cNvSpPr>
            <p:nvPr/>
          </p:nvSpPr>
          <p:spPr bwMode="auto">
            <a:xfrm>
              <a:off x="1263" y="2073"/>
              <a:ext cx="76"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f </a:t>
              </a:r>
              <a:endParaRPr lang="en-GB" sz="2400">
                <a:latin typeface="Times" charset="0"/>
              </a:endParaRPr>
            </a:p>
          </p:txBody>
        </p:sp>
        <p:sp>
          <p:nvSpPr>
            <p:cNvPr id="28733" name="Rectangle 60"/>
            <p:cNvSpPr>
              <a:spLocks noChangeArrowheads="1"/>
            </p:cNvSpPr>
            <p:nvPr/>
          </p:nvSpPr>
          <p:spPr bwMode="auto">
            <a:xfrm>
              <a:off x="1336" y="2073"/>
              <a:ext cx="64"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v</a:t>
              </a:r>
              <a:endParaRPr lang="en-GB" sz="2400">
                <a:latin typeface="Times" charset="0"/>
              </a:endParaRPr>
            </a:p>
          </p:txBody>
        </p:sp>
        <p:sp>
          <p:nvSpPr>
            <p:cNvPr id="28734" name="Rectangle 61"/>
            <p:cNvSpPr>
              <a:spLocks noChangeArrowheads="1"/>
            </p:cNvSpPr>
            <p:nvPr/>
          </p:nvSpPr>
          <p:spPr bwMode="auto">
            <a:xfrm>
              <a:off x="1397" y="2073"/>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a</a:t>
              </a:r>
              <a:endParaRPr lang="en-GB" sz="2400">
                <a:latin typeface="Times" charset="0"/>
              </a:endParaRPr>
            </a:p>
          </p:txBody>
        </p:sp>
        <p:sp>
          <p:nvSpPr>
            <p:cNvPr id="28735" name="Rectangle 62"/>
            <p:cNvSpPr>
              <a:spLocks noChangeArrowheads="1"/>
            </p:cNvSpPr>
            <p:nvPr/>
          </p:nvSpPr>
          <p:spPr bwMode="auto">
            <a:xfrm>
              <a:off x="1467" y="2073"/>
              <a:ext cx="8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li</a:t>
              </a:r>
              <a:endParaRPr lang="en-GB" sz="2400">
                <a:latin typeface="Times" charset="0"/>
              </a:endParaRPr>
            </a:p>
          </p:txBody>
        </p:sp>
        <p:sp>
          <p:nvSpPr>
            <p:cNvPr id="28736" name="Rectangle 63"/>
            <p:cNvSpPr>
              <a:spLocks noChangeArrowheads="1"/>
            </p:cNvSpPr>
            <p:nvPr/>
          </p:nvSpPr>
          <p:spPr bwMode="auto">
            <a:xfrm>
              <a:off x="1541" y="2073"/>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d</a:t>
              </a:r>
              <a:endParaRPr lang="en-GB" sz="2400">
                <a:latin typeface="Times" charset="0"/>
              </a:endParaRPr>
            </a:p>
          </p:txBody>
        </p:sp>
        <p:sp>
          <p:nvSpPr>
            <p:cNvPr id="28737" name="Rectangle 64"/>
            <p:cNvSpPr>
              <a:spLocks noChangeArrowheads="1"/>
            </p:cNvSpPr>
            <p:nvPr/>
          </p:nvSpPr>
          <p:spPr bwMode="auto">
            <a:xfrm>
              <a:off x="1611" y="2073"/>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i</a:t>
              </a:r>
              <a:endParaRPr lang="en-GB" sz="2400">
                <a:latin typeface="Times" charset="0"/>
              </a:endParaRPr>
            </a:p>
          </p:txBody>
        </p:sp>
        <p:sp>
          <p:nvSpPr>
            <p:cNvPr id="28738" name="Rectangle 65"/>
            <p:cNvSpPr>
              <a:spLocks noChangeArrowheads="1"/>
            </p:cNvSpPr>
            <p:nvPr/>
          </p:nvSpPr>
          <p:spPr bwMode="auto">
            <a:xfrm>
              <a:off x="1648" y="2073"/>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t</a:t>
              </a:r>
              <a:endParaRPr lang="en-GB" sz="2400">
                <a:latin typeface="Times" charset="0"/>
              </a:endParaRPr>
            </a:p>
          </p:txBody>
        </p:sp>
        <p:sp>
          <p:nvSpPr>
            <p:cNvPr id="28739" name="Rectangle 66"/>
            <p:cNvSpPr>
              <a:spLocks noChangeArrowheads="1"/>
            </p:cNvSpPr>
            <p:nvPr/>
          </p:nvSpPr>
          <p:spPr bwMode="auto">
            <a:xfrm>
              <a:off x="1689" y="2073"/>
              <a:ext cx="64"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y</a:t>
              </a:r>
              <a:endParaRPr lang="en-GB" sz="2400">
                <a:latin typeface="Times" charset="0"/>
              </a:endParaRPr>
            </a:p>
          </p:txBody>
        </p:sp>
        <p:sp>
          <p:nvSpPr>
            <p:cNvPr id="28740" name="Rectangle 67"/>
            <p:cNvSpPr>
              <a:spLocks noChangeArrowheads="1"/>
            </p:cNvSpPr>
            <p:nvPr/>
          </p:nvSpPr>
          <p:spPr bwMode="auto">
            <a:xfrm>
              <a:off x="3007" y="2073"/>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a:t>
              </a:r>
              <a:endParaRPr lang="en-GB" sz="2400">
                <a:latin typeface="Times" charset="0"/>
              </a:endParaRPr>
            </a:p>
          </p:txBody>
        </p:sp>
        <p:sp>
          <p:nvSpPr>
            <p:cNvPr id="28741" name="Rectangle 68"/>
            <p:cNvSpPr>
              <a:spLocks noChangeArrowheads="1"/>
            </p:cNvSpPr>
            <p:nvPr/>
          </p:nvSpPr>
          <p:spPr bwMode="auto">
            <a:xfrm>
              <a:off x="3108" y="2073"/>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o</a:t>
              </a:r>
              <a:endParaRPr lang="en-GB" sz="2400">
                <a:latin typeface="Times" charset="0"/>
              </a:endParaRPr>
            </a:p>
          </p:txBody>
        </p:sp>
        <p:sp>
          <p:nvSpPr>
            <p:cNvPr id="28742" name="Rectangle 69"/>
            <p:cNvSpPr>
              <a:spLocks noChangeArrowheads="1"/>
            </p:cNvSpPr>
            <p:nvPr/>
          </p:nvSpPr>
          <p:spPr bwMode="auto">
            <a:xfrm>
              <a:off x="3175" y="2073"/>
              <a:ext cx="7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t </a:t>
              </a:r>
              <a:endParaRPr lang="en-GB" sz="2400">
                <a:latin typeface="Times" charset="0"/>
              </a:endParaRPr>
            </a:p>
          </p:txBody>
        </p:sp>
        <p:sp>
          <p:nvSpPr>
            <p:cNvPr id="28743" name="Rectangle 70"/>
            <p:cNvSpPr>
              <a:spLocks noChangeArrowheads="1"/>
            </p:cNvSpPr>
            <p:nvPr/>
          </p:nvSpPr>
          <p:spPr bwMode="auto">
            <a:xfrm>
              <a:off x="3249" y="2073"/>
              <a:ext cx="16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Be</a:t>
              </a:r>
              <a:endParaRPr lang="en-GB" sz="2400">
                <a:latin typeface="Times" charset="0"/>
              </a:endParaRPr>
            </a:p>
          </p:txBody>
        </p:sp>
        <p:sp>
          <p:nvSpPr>
            <p:cNvPr id="28744" name="Rectangle 71"/>
            <p:cNvSpPr>
              <a:spLocks noChangeArrowheads="1"/>
            </p:cNvSpPr>
            <p:nvPr/>
          </p:nvSpPr>
          <p:spPr bwMode="auto">
            <a:xfrm>
              <a:off x="3400" y="2073"/>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f</a:t>
              </a:r>
              <a:endParaRPr lang="en-GB" sz="2400">
                <a:latin typeface="Times" charset="0"/>
              </a:endParaRPr>
            </a:p>
          </p:txBody>
        </p:sp>
        <p:sp>
          <p:nvSpPr>
            <p:cNvPr id="28745" name="Rectangle 72"/>
            <p:cNvSpPr>
              <a:spLocks noChangeArrowheads="1"/>
            </p:cNvSpPr>
            <p:nvPr/>
          </p:nvSpPr>
          <p:spPr bwMode="auto">
            <a:xfrm>
              <a:off x="3447" y="2073"/>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o</a:t>
              </a:r>
              <a:endParaRPr lang="en-GB" sz="2400">
                <a:latin typeface="Times" charset="0"/>
              </a:endParaRPr>
            </a:p>
          </p:txBody>
        </p:sp>
        <p:sp>
          <p:nvSpPr>
            <p:cNvPr id="28746" name="Rectangle 73"/>
            <p:cNvSpPr>
              <a:spLocks noChangeArrowheads="1"/>
            </p:cNvSpPr>
            <p:nvPr/>
          </p:nvSpPr>
          <p:spPr bwMode="auto">
            <a:xfrm>
              <a:off x="3514" y="2073"/>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r</a:t>
              </a:r>
              <a:endParaRPr lang="en-GB" sz="2400">
                <a:latin typeface="Times" charset="0"/>
              </a:endParaRPr>
            </a:p>
          </p:txBody>
        </p:sp>
        <p:sp>
          <p:nvSpPr>
            <p:cNvPr id="28747" name="Rectangle 74"/>
            <p:cNvSpPr>
              <a:spLocks noChangeArrowheads="1"/>
            </p:cNvSpPr>
            <p:nvPr/>
          </p:nvSpPr>
          <p:spPr bwMode="auto">
            <a:xfrm>
              <a:off x="3561" y="2073"/>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t>
              </a:r>
              <a:endParaRPr lang="en-GB" sz="2400">
                <a:latin typeface="Times" charset="0"/>
              </a:endParaRPr>
            </a:p>
          </p:txBody>
        </p:sp>
        <p:sp>
          <p:nvSpPr>
            <p:cNvPr id="28748" name="Rectangle 75"/>
            <p:cNvSpPr>
              <a:spLocks noChangeArrowheads="1"/>
            </p:cNvSpPr>
            <p:nvPr/>
          </p:nvSpPr>
          <p:spPr bwMode="auto">
            <a:xfrm>
              <a:off x="3621" y="2073"/>
              <a:ext cx="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 </a:t>
              </a:r>
              <a:endParaRPr lang="en-GB" sz="2400">
                <a:latin typeface="Times" charset="0"/>
              </a:endParaRPr>
            </a:p>
          </p:txBody>
        </p:sp>
        <p:sp>
          <p:nvSpPr>
            <p:cNvPr id="28749" name="Rectangle 76"/>
            <p:cNvSpPr>
              <a:spLocks noChangeArrowheads="1"/>
            </p:cNvSpPr>
            <p:nvPr/>
          </p:nvSpPr>
          <p:spPr bwMode="auto">
            <a:xfrm>
              <a:off x="3658" y="2073"/>
              <a:ext cx="16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Da</a:t>
              </a:r>
              <a:endParaRPr lang="en-GB" sz="2400">
                <a:latin typeface="Times" charset="0"/>
              </a:endParaRPr>
            </a:p>
          </p:txBody>
        </p:sp>
        <p:sp>
          <p:nvSpPr>
            <p:cNvPr id="28750" name="Rectangle 77"/>
            <p:cNvSpPr>
              <a:spLocks noChangeArrowheads="1"/>
            </p:cNvSpPr>
            <p:nvPr/>
          </p:nvSpPr>
          <p:spPr bwMode="auto">
            <a:xfrm>
              <a:off x="3816" y="2073"/>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t</a:t>
              </a:r>
              <a:endParaRPr lang="en-GB" sz="2400">
                <a:latin typeface="Times" charset="0"/>
              </a:endParaRPr>
            </a:p>
          </p:txBody>
        </p:sp>
        <p:sp>
          <p:nvSpPr>
            <p:cNvPr id="28751" name="Rectangle 78"/>
            <p:cNvSpPr>
              <a:spLocks noChangeArrowheads="1"/>
            </p:cNvSpPr>
            <p:nvPr/>
          </p:nvSpPr>
          <p:spPr bwMode="auto">
            <a:xfrm>
              <a:off x="3856" y="2073"/>
              <a:ext cx="1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 </a:t>
              </a:r>
              <a:endParaRPr lang="en-GB" sz="2400">
                <a:latin typeface="Times" charset="0"/>
              </a:endParaRPr>
            </a:p>
          </p:txBody>
        </p:sp>
        <p:sp>
          <p:nvSpPr>
            <p:cNvPr id="28752" name="Rectangle 79"/>
            <p:cNvSpPr>
              <a:spLocks noChangeArrowheads="1"/>
            </p:cNvSpPr>
            <p:nvPr/>
          </p:nvSpPr>
          <p:spPr bwMode="auto">
            <a:xfrm>
              <a:off x="3984" y="2073"/>
              <a:ext cx="17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No</a:t>
              </a:r>
              <a:endParaRPr lang="en-GB" sz="2400">
                <a:latin typeface="Times" charset="0"/>
              </a:endParaRPr>
            </a:p>
          </p:txBody>
        </p:sp>
        <p:sp>
          <p:nvSpPr>
            <p:cNvPr id="28753" name="Rectangle 80"/>
            <p:cNvSpPr>
              <a:spLocks noChangeArrowheads="1"/>
            </p:cNvSpPr>
            <p:nvPr/>
          </p:nvSpPr>
          <p:spPr bwMode="auto">
            <a:xfrm>
              <a:off x="4155" y="2073"/>
              <a:ext cx="7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t </a:t>
              </a:r>
              <a:endParaRPr lang="en-GB" sz="2400">
                <a:latin typeface="Times" charset="0"/>
              </a:endParaRPr>
            </a:p>
          </p:txBody>
        </p:sp>
        <p:sp>
          <p:nvSpPr>
            <p:cNvPr id="28754" name="Rectangle 81"/>
            <p:cNvSpPr>
              <a:spLocks noChangeArrowheads="1"/>
            </p:cNvSpPr>
            <p:nvPr/>
          </p:nvSpPr>
          <p:spPr bwMode="auto">
            <a:xfrm>
              <a:off x="4225" y="2073"/>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a:t>
              </a:r>
              <a:endParaRPr lang="en-GB" sz="2400">
                <a:latin typeface="Times" charset="0"/>
              </a:endParaRPr>
            </a:p>
          </p:txBody>
        </p:sp>
        <p:sp>
          <p:nvSpPr>
            <p:cNvPr id="28755" name="Rectangle 82"/>
            <p:cNvSpPr>
              <a:spLocks noChangeArrowheads="1"/>
            </p:cNvSpPr>
            <p:nvPr/>
          </p:nvSpPr>
          <p:spPr bwMode="auto">
            <a:xfrm>
              <a:off x="4326" y="2073"/>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f</a:t>
              </a:r>
              <a:endParaRPr lang="en-GB" sz="2400">
                <a:latin typeface="Times" charset="0"/>
              </a:endParaRPr>
            </a:p>
          </p:txBody>
        </p:sp>
        <p:sp>
          <p:nvSpPr>
            <p:cNvPr id="28756" name="Rectangle 83"/>
            <p:cNvSpPr>
              <a:spLocks noChangeArrowheads="1"/>
            </p:cNvSpPr>
            <p:nvPr/>
          </p:nvSpPr>
          <p:spPr bwMode="auto">
            <a:xfrm>
              <a:off x="4370" y="2073"/>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t</a:t>
              </a:r>
              <a:endParaRPr lang="en-GB" sz="2400">
                <a:latin typeface="Times" charset="0"/>
              </a:endParaRPr>
            </a:p>
          </p:txBody>
        </p:sp>
        <p:sp>
          <p:nvSpPr>
            <p:cNvPr id="28757" name="Rectangle 84"/>
            <p:cNvSpPr>
              <a:spLocks noChangeArrowheads="1"/>
            </p:cNvSpPr>
            <p:nvPr/>
          </p:nvSpPr>
          <p:spPr bwMode="auto">
            <a:xfrm>
              <a:off x="4410" y="2073"/>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t>
              </a:r>
              <a:endParaRPr lang="en-GB" sz="2400">
                <a:latin typeface="Times" charset="0"/>
              </a:endParaRPr>
            </a:p>
          </p:txBody>
        </p:sp>
        <p:sp>
          <p:nvSpPr>
            <p:cNvPr id="28758" name="Rectangle 85"/>
            <p:cNvSpPr>
              <a:spLocks noChangeArrowheads="1"/>
            </p:cNvSpPr>
            <p:nvPr/>
          </p:nvSpPr>
          <p:spPr bwMode="auto">
            <a:xfrm>
              <a:off x="4470" y="2073"/>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r</a:t>
              </a:r>
              <a:endParaRPr lang="en-GB" sz="2400">
                <a:latin typeface="Times" charset="0"/>
              </a:endParaRPr>
            </a:p>
          </p:txBody>
        </p:sp>
        <p:sp>
          <p:nvSpPr>
            <p:cNvPr id="28759" name="Rectangle 86"/>
            <p:cNvSpPr>
              <a:spLocks noChangeArrowheads="1"/>
            </p:cNvSpPr>
            <p:nvPr/>
          </p:nvSpPr>
          <p:spPr bwMode="auto">
            <a:xfrm>
              <a:off x="4517" y="2073"/>
              <a:ext cx="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 </a:t>
              </a:r>
              <a:endParaRPr lang="en-GB" sz="2400">
                <a:latin typeface="Times" charset="0"/>
              </a:endParaRPr>
            </a:p>
          </p:txBody>
        </p:sp>
        <p:sp>
          <p:nvSpPr>
            <p:cNvPr id="28760" name="Rectangle 87"/>
            <p:cNvSpPr>
              <a:spLocks noChangeArrowheads="1"/>
            </p:cNvSpPr>
            <p:nvPr/>
          </p:nvSpPr>
          <p:spPr bwMode="auto">
            <a:xfrm>
              <a:off x="4551" y="2073"/>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D</a:t>
              </a:r>
              <a:endParaRPr lang="en-GB" sz="2400">
                <a:latin typeface="Times" charset="0"/>
              </a:endParaRPr>
            </a:p>
          </p:txBody>
        </p:sp>
        <p:sp>
          <p:nvSpPr>
            <p:cNvPr id="28761" name="Rectangle 88"/>
            <p:cNvSpPr>
              <a:spLocks noChangeArrowheads="1"/>
            </p:cNvSpPr>
            <p:nvPr/>
          </p:nvSpPr>
          <p:spPr bwMode="auto">
            <a:xfrm>
              <a:off x="4652" y="2073"/>
              <a:ext cx="16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ate</a:t>
              </a:r>
              <a:endParaRPr lang="en-GB" sz="2400">
                <a:latin typeface="Times" charset="0"/>
              </a:endParaRPr>
            </a:p>
          </p:txBody>
        </p:sp>
        <p:sp>
          <p:nvSpPr>
            <p:cNvPr id="28762" name="Rectangle 89"/>
            <p:cNvSpPr>
              <a:spLocks noChangeArrowheads="1"/>
            </p:cNvSpPr>
            <p:nvPr/>
          </p:nvSpPr>
          <p:spPr bwMode="auto">
            <a:xfrm>
              <a:off x="786" y="2305"/>
              <a:ext cx="88"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A</a:t>
              </a:r>
              <a:endParaRPr lang="en-GB" sz="2400">
                <a:latin typeface="Times" charset="0"/>
              </a:endParaRPr>
            </a:p>
          </p:txBody>
        </p:sp>
        <p:sp>
          <p:nvSpPr>
            <p:cNvPr id="28763" name="Rectangle 90"/>
            <p:cNvSpPr>
              <a:spLocks noChangeArrowheads="1"/>
            </p:cNvSpPr>
            <p:nvPr/>
          </p:nvSpPr>
          <p:spPr bwMode="auto">
            <a:xfrm>
              <a:off x="870" y="2305"/>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d</a:t>
              </a:r>
              <a:endParaRPr lang="en-GB" sz="2400">
                <a:latin typeface="Times" charset="0"/>
              </a:endParaRPr>
            </a:p>
          </p:txBody>
        </p:sp>
        <p:sp>
          <p:nvSpPr>
            <p:cNvPr id="28764" name="Rectangle 91"/>
            <p:cNvSpPr>
              <a:spLocks noChangeArrowheads="1"/>
            </p:cNvSpPr>
            <p:nvPr/>
          </p:nvSpPr>
          <p:spPr bwMode="auto">
            <a:xfrm>
              <a:off x="940" y="2305"/>
              <a:ext cx="104"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28765" name="Rectangle 92"/>
            <p:cNvSpPr>
              <a:spLocks noChangeArrowheads="1"/>
            </p:cNvSpPr>
            <p:nvPr/>
          </p:nvSpPr>
          <p:spPr bwMode="auto">
            <a:xfrm>
              <a:off x="1038" y="2305"/>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i</a:t>
              </a:r>
              <a:endParaRPr lang="en-GB" sz="2400">
                <a:latin typeface="Times" charset="0"/>
              </a:endParaRPr>
            </a:p>
          </p:txBody>
        </p:sp>
        <p:sp>
          <p:nvSpPr>
            <p:cNvPr id="28766" name="Rectangle 93"/>
            <p:cNvSpPr>
              <a:spLocks noChangeArrowheads="1"/>
            </p:cNvSpPr>
            <p:nvPr/>
          </p:nvSpPr>
          <p:spPr bwMode="auto">
            <a:xfrm>
              <a:off x="1078" y="2305"/>
              <a:ext cx="11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ni</a:t>
              </a:r>
              <a:endParaRPr lang="en-GB" sz="2400">
                <a:latin typeface="Times" charset="0"/>
              </a:endParaRPr>
            </a:p>
          </p:txBody>
        </p:sp>
        <p:sp>
          <p:nvSpPr>
            <p:cNvPr id="28767" name="Rectangle 94"/>
            <p:cNvSpPr>
              <a:spLocks noChangeArrowheads="1"/>
            </p:cNvSpPr>
            <p:nvPr/>
          </p:nvSpPr>
          <p:spPr bwMode="auto">
            <a:xfrm>
              <a:off x="1182" y="2305"/>
              <a:ext cx="15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str</a:t>
              </a:r>
              <a:endParaRPr lang="en-GB" sz="2400">
                <a:latin typeface="Times" charset="0"/>
              </a:endParaRPr>
            </a:p>
          </p:txBody>
        </p:sp>
        <p:sp>
          <p:nvSpPr>
            <p:cNvPr id="28768" name="Rectangle 95"/>
            <p:cNvSpPr>
              <a:spLocks noChangeArrowheads="1"/>
            </p:cNvSpPr>
            <p:nvPr/>
          </p:nvSpPr>
          <p:spPr bwMode="auto">
            <a:xfrm>
              <a:off x="1330" y="2305"/>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a</a:t>
              </a:r>
              <a:endParaRPr lang="en-GB" sz="2400">
                <a:latin typeface="Times" charset="0"/>
              </a:endParaRPr>
            </a:p>
          </p:txBody>
        </p:sp>
        <p:sp>
          <p:nvSpPr>
            <p:cNvPr id="28769" name="Rectangle 96"/>
            <p:cNvSpPr>
              <a:spLocks noChangeArrowheads="1"/>
            </p:cNvSpPr>
            <p:nvPr/>
          </p:nvSpPr>
          <p:spPr bwMode="auto">
            <a:xfrm>
              <a:off x="1397" y="2305"/>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t</a:t>
              </a:r>
              <a:endParaRPr lang="en-GB" sz="2400">
                <a:latin typeface="Times" charset="0"/>
              </a:endParaRPr>
            </a:p>
          </p:txBody>
        </p:sp>
        <p:sp>
          <p:nvSpPr>
            <p:cNvPr id="28770" name="Rectangle 97"/>
            <p:cNvSpPr>
              <a:spLocks noChangeArrowheads="1"/>
            </p:cNvSpPr>
            <p:nvPr/>
          </p:nvSpPr>
          <p:spPr bwMode="auto">
            <a:xfrm>
              <a:off x="1437" y="2305"/>
              <a:ext cx="168"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ive</a:t>
              </a:r>
              <a:endParaRPr lang="en-GB" sz="2400">
                <a:latin typeface="Times" charset="0"/>
              </a:endParaRPr>
            </a:p>
          </p:txBody>
        </p:sp>
        <p:sp>
          <p:nvSpPr>
            <p:cNvPr id="28771" name="Rectangle 98"/>
            <p:cNvSpPr>
              <a:spLocks noChangeArrowheads="1"/>
            </p:cNvSpPr>
            <p:nvPr/>
          </p:nvSpPr>
          <p:spPr bwMode="auto">
            <a:xfrm>
              <a:off x="1595" y="2305"/>
              <a:ext cx="36"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 </a:t>
              </a:r>
              <a:endParaRPr lang="en-GB" sz="2400">
                <a:latin typeface="Times" charset="0"/>
              </a:endParaRPr>
            </a:p>
          </p:txBody>
        </p:sp>
        <p:sp>
          <p:nvSpPr>
            <p:cNvPr id="28772" name="Rectangle 99"/>
            <p:cNvSpPr>
              <a:spLocks noChangeArrowheads="1"/>
            </p:cNvSpPr>
            <p:nvPr/>
          </p:nvSpPr>
          <p:spPr bwMode="auto">
            <a:xfrm>
              <a:off x="1632" y="2305"/>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i</a:t>
              </a:r>
              <a:endParaRPr lang="en-GB" sz="2400">
                <a:latin typeface="Times" charset="0"/>
              </a:endParaRPr>
            </a:p>
          </p:txBody>
        </p:sp>
        <p:sp>
          <p:nvSpPr>
            <p:cNvPr id="28773" name="Rectangle 100"/>
            <p:cNvSpPr>
              <a:spLocks noChangeArrowheads="1"/>
            </p:cNvSpPr>
            <p:nvPr/>
          </p:nvSpPr>
          <p:spPr bwMode="auto">
            <a:xfrm>
              <a:off x="1669" y="2305"/>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n</a:t>
              </a:r>
              <a:endParaRPr lang="en-GB" sz="2400">
                <a:latin typeface="Times" charset="0"/>
              </a:endParaRPr>
            </a:p>
          </p:txBody>
        </p:sp>
        <p:sp>
          <p:nvSpPr>
            <p:cNvPr id="28774" name="Rectangle 101"/>
            <p:cNvSpPr>
              <a:spLocks noChangeArrowheads="1"/>
            </p:cNvSpPr>
            <p:nvPr/>
          </p:nvSpPr>
          <p:spPr bwMode="auto">
            <a:xfrm>
              <a:off x="1739" y="2305"/>
              <a:ext cx="11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fo</a:t>
              </a:r>
              <a:endParaRPr lang="en-GB" sz="2400">
                <a:latin typeface="Times" charset="0"/>
              </a:endParaRPr>
            </a:p>
          </p:txBody>
        </p:sp>
        <p:sp>
          <p:nvSpPr>
            <p:cNvPr id="28775" name="Rectangle 102"/>
            <p:cNvSpPr>
              <a:spLocks noChangeArrowheads="1"/>
            </p:cNvSpPr>
            <p:nvPr/>
          </p:nvSpPr>
          <p:spPr bwMode="auto">
            <a:xfrm>
              <a:off x="1843" y="2305"/>
              <a:ext cx="23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rma</a:t>
              </a:r>
              <a:endParaRPr lang="en-GB" sz="2400">
                <a:latin typeface="Times" charset="0"/>
              </a:endParaRPr>
            </a:p>
          </p:txBody>
        </p:sp>
        <p:sp>
          <p:nvSpPr>
            <p:cNvPr id="28776" name="Rectangle 103"/>
            <p:cNvSpPr>
              <a:spLocks noChangeArrowheads="1"/>
            </p:cNvSpPr>
            <p:nvPr/>
          </p:nvSpPr>
          <p:spPr bwMode="auto">
            <a:xfrm>
              <a:off x="2068" y="2305"/>
              <a:ext cx="8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ti</a:t>
              </a:r>
              <a:endParaRPr lang="en-GB" sz="2400">
                <a:latin typeface="Times" charset="0"/>
              </a:endParaRPr>
            </a:p>
          </p:txBody>
        </p:sp>
        <p:sp>
          <p:nvSpPr>
            <p:cNvPr id="28777" name="Rectangle 104"/>
            <p:cNvSpPr>
              <a:spLocks noChangeArrowheads="1"/>
            </p:cNvSpPr>
            <p:nvPr/>
          </p:nvSpPr>
          <p:spPr bwMode="auto">
            <a:xfrm>
              <a:off x="2142" y="2305"/>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o</a:t>
              </a:r>
              <a:endParaRPr lang="en-GB" sz="2400">
                <a:latin typeface="Times" charset="0"/>
              </a:endParaRPr>
            </a:p>
          </p:txBody>
        </p:sp>
        <p:sp>
          <p:nvSpPr>
            <p:cNvPr id="28778" name="Rectangle 105"/>
            <p:cNvSpPr>
              <a:spLocks noChangeArrowheads="1"/>
            </p:cNvSpPr>
            <p:nvPr/>
          </p:nvSpPr>
          <p:spPr bwMode="auto">
            <a:xfrm>
              <a:off x="2212" y="2305"/>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n</a:t>
              </a:r>
              <a:endParaRPr lang="en-GB" sz="2400">
                <a:latin typeface="Times" charset="0"/>
              </a:endParaRPr>
            </a:p>
          </p:txBody>
        </p:sp>
        <p:sp>
          <p:nvSpPr>
            <p:cNvPr id="28779" name="Rectangle 106"/>
            <p:cNvSpPr>
              <a:spLocks noChangeArrowheads="1"/>
            </p:cNvSpPr>
            <p:nvPr/>
          </p:nvSpPr>
          <p:spPr bwMode="auto">
            <a:xfrm>
              <a:off x="3007" y="2305"/>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V</a:t>
              </a:r>
              <a:endParaRPr lang="en-GB" sz="2400">
                <a:latin typeface="Times" charset="0"/>
              </a:endParaRPr>
            </a:p>
          </p:txBody>
        </p:sp>
        <p:sp>
          <p:nvSpPr>
            <p:cNvPr id="28780" name="Rectangle 107"/>
            <p:cNvSpPr>
              <a:spLocks noChangeArrowheads="1"/>
            </p:cNvSpPr>
            <p:nvPr/>
          </p:nvSpPr>
          <p:spPr bwMode="auto">
            <a:xfrm>
              <a:off x="3108" y="2305"/>
              <a:ext cx="11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er</a:t>
              </a:r>
              <a:endParaRPr lang="en-GB" sz="2400">
                <a:latin typeface="Times" charset="0"/>
              </a:endParaRPr>
            </a:p>
          </p:txBody>
        </p:sp>
        <p:sp>
          <p:nvSpPr>
            <p:cNvPr id="28781" name="Rectangle 108"/>
            <p:cNvSpPr>
              <a:spLocks noChangeArrowheads="1"/>
            </p:cNvSpPr>
            <p:nvPr/>
          </p:nvSpPr>
          <p:spPr bwMode="auto">
            <a:xfrm>
              <a:off x="3212" y="2305"/>
              <a:ext cx="9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si</a:t>
              </a:r>
              <a:endParaRPr lang="en-GB" sz="2400">
                <a:latin typeface="Times" charset="0"/>
              </a:endParaRPr>
            </a:p>
          </p:txBody>
        </p:sp>
        <p:sp>
          <p:nvSpPr>
            <p:cNvPr id="28782" name="Rectangle 109"/>
            <p:cNvSpPr>
              <a:spLocks noChangeArrowheads="1"/>
            </p:cNvSpPr>
            <p:nvPr/>
          </p:nvSpPr>
          <p:spPr bwMode="auto">
            <a:xfrm>
              <a:off x="3306" y="2305"/>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o</a:t>
              </a:r>
              <a:endParaRPr lang="en-GB" sz="2400">
                <a:latin typeface="Times" charset="0"/>
              </a:endParaRPr>
            </a:p>
          </p:txBody>
        </p:sp>
        <p:sp>
          <p:nvSpPr>
            <p:cNvPr id="28783" name="Rectangle 110"/>
            <p:cNvSpPr>
              <a:spLocks noChangeArrowheads="1"/>
            </p:cNvSpPr>
            <p:nvPr/>
          </p:nvSpPr>
          <p:spPr bwMode="auto">
            <a:xfrm>
              <a:off x="3373" y="2305"/>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a:t>
              </a:r>
              <a:endParaRPr lang="en-GB" sz="2400">
                <a:latin typeface="Times" charset="0"/>
              </a:endParaRPr>
            </a:p>
          </p:txBody>
        </p:sp>
        <p:sp>
          <p:nvSpPr>
            <p:cNvPr id="28784" name="Rectangle 111"/>
            <p:cNvSpPr>
              <a:spLocks noChangeArrowheads="1"/>
            </p:cNvSpPr>
            <p:nvPr/>
          </p:nvSpPr>
          <p:spPr bwMode="auto">
            <a:xfrm>
              <a:off x="3444" y="2305"/>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 </a:t>
              </a:r>
              <a:endParaRPr lang="en-GB" sz="2400">
                <a:latin typeface="Times" charset="0"/>
              </a:endParaRPr>
            </a:p>
          </p:txBody>
        </p:sp>
        <p:sp>
          <p:nvSpPr>
            <p:cNvPr id="28785" name="Rectangle 112"/>
            <p:cNvSpPr>
              <a:spLocks noChangeArrowheads="1"/>
            </p:cNvSpPr>
            <p:nvPr/>
          </p:nvSpPr>
          <p:spPr bwMode="auto">
            <a:xfrm>
              <a:off x="3511" y="2305"/>
              <a:ext cx="8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S</a:t>
              </a:r>
              <a:endParaRPr lang="en-GB" sz="2400">
                <a:latin typeface="Times" charset="0"/>
              </a:endParaRPr>
            </a:p>
          </p:txBody>
        </p:sp>
        <p:sp>
          <p:nvSpPr>
            <p:cNvPr id="28786" name="Rectangle 113"/>
            <p:cNvSpPr>
              <a:spLocks noChangeArrowheads="1"/>
            </p:cNvSpPr>
            <p:nvPr/>
          </p:nvSpPr>
          <p:spPr bwMode="auto">
            <a:xfrm>
              <a:off x="3588" y="2305"/>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t>
              </a:r>
              <a:endParaRPr lang="en-GB" sz="2400">
                <a:latin typeface="Times" charset="0"/>
              </a:endParaRPr>
            </a:p>
          </p:txBody>
        </p:sp>
        <p:sp>
          <p:nvSpPr>
            <p:cNvPr id="28787" name="Rectangle 114"/>
            <p:cNvSpPr>
              <a:spLocks noChangeArrowheads="1"/>
            </p:cNvSpPr>
            <p:nvPr/>
          </p:nvSpPr>
          <p:spPr bwMode="auto">
            <a:xfrm>
              <a:off x="3648" y="2305"/>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r</a:t>
              </a:r>
              <a:endParaRPr lang="en-GB" sz="2400">
                <a:latin typeface="Times" charset="0"/>
              </a:endParaRPr>
            </a:p>
          </p:txBody>
        </p:sp>
        <p:sp>
          <p:nvSpPr>
            <p:cNvPr id="28788" name="Rectangle 115"/>
            <p:cNvSpPr>
              <a:spLocks noChangeArrowheads="1"/>
            </p:cNvSpPr>
            <p:nvPr/>
          </p:nvSpPr>
          <p:spPr bwMode="auto">
            <a:xfrm>
              <a:off x="3695" y="2305"/>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i</a:t>
              </a:r>
              <a:endParaRPr lang="en-GB" sz="2400">
                <a:latin typeface="Times" charset="0"/>
              </a:endParaRPr>
            </a:p>
          </p:txBody>
        </p:sp>
        <p:sp>
          <p:nvSpPr>
            <p:cNvPr id="28789" name="Rectangle 116"/>
            <p:cNvSpPr>
              <a:spLocks noChangeArrowheads="1"/>
            </p:cNvSpPr>
            <p:nvPr/>
          </p:nvSpPr>
          <p:spPr bwMode="auto">
            <a:xfrm>
              <a:off x="3732" y="2305"/>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a</a:t>
              </a:r>
              <a:endParaRPr lang="en-GB" sz="2400">
                <a:latin typeface="Times" charset="0"/>
              </a:endParaRPr>
            </a:p>
          </p:txBody>
        </p:sp>
        <p:sp>
          <p:nvSpPr>
            <p:cNvPr id="28790" name="Rectangle 117"/>
            <p:cNvSpPr>
              <a:spLocks noChangeArrowheads="1"/>
            </p:cNvSpPr>
            <p:nvPr/>
          </p:nvSpPr>
          <p:spPr bwMode="auto">
            <a:xfrm>
              <a:off x="3796" y="2305"/>
              <a:ext cx="40"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l</a:t>
              </a:r>
              <a:endParaRPr lang="en-GB" sz="2400">
                <a:latin typeface="Times" charset="0"/>
              </a:endParaRPr>
            </a:p>
          </p:txBody>
        </p:sp>
        <p:sp>
          <p:nvSpPr>
            <p:cNvPr id="28791" name="Rectangle 118"/>
            <p:cNvSpPr>
              <a:spLocks noChangeArrowheads="1"/>
            </p:cNvSpPr>
            <p:nvPr/>
          </p:nvSpPr>
          <p:spPr bwMode="auto">
            <a:xfrm>
              <a:off x="3833" y="2305"/>
              <a:ext cx="36"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 </a:t>
              </a:r>
              <a:endParaRPr lang="en-GB" sz="2400">
                <a:latin typeface="Times" charset="0"/>
              </a:endParaRPr>
            </a:p>
          </p:txBody>
        </p:sp>
        <p:sp>
          <p:nvSpPr>
            <p:cNvPr id="28792" name="Rectangle 119"/>
            <p:cNvSpPr>
              <a:spLocks noChangeArrowheads="1"/>
            </p:cNvSpPr>
            <p:nvPr/>
          </p:nvSpPr>
          <p:spPr bwMode="auto">
            <a:xfrm>
              <a:off x="3866" y="2305"/>
              <a:ext cx="10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N</a:t>
              </a:r>
              <a:endParaRPr lang="en-GB" sz="2400">
                <a:latin typeface="Times" charset="0"/>
              </a:endParaRPr>
            </a:p>
          </p:txBody>
        </p:sp>
        <p:sp>
          <p:nvSpPr>
            <p:cNvPr id="28793" name="Rectangle 120"/>
            <p:cNvSpPr>
              <a:spLocks noChangeArrowheads="1"/>
            </p:cNvSpPr>
            <p:nvPr/>
          </p:nvSpPr>
          <p:spPr bwMode="auto">
            <a:xfrm>
              <a:off x="3967" y="2305"/>
              <a:ext cx="72"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u</a:t>
              </a:r>
              <a:endParaRPr lang="en-GB" sz="2400">
                <a:latin typeface="Times" charset="0"/>
              </a:endParaRPr>
            </a:p>
          </p:txBody>
        </p:sp>
        <p:sp>
          <p:nvSpPr>
            <p:cNvPr id="28794" name="Rectangle 121"/>
            <p:cNvSpPr>
              <a:spLocks noChangeArrowheads="1"/>
            </p:cNvSpPr>
            <p:nvPr/>
          </p:nvSpPr>
          <p:spPr bwMode="auto">
            <a:xfrm>
              <a:off x="4034" y="2305"/>
              <a:ext cx="18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mb</a:t>
              </a:r>
              <a:endParaRPr lang="en-GB" sz="2400">
                <a:latin typeface="Times" charset="0"/>
              </a:endParaRPr>
            </a:p>
          </p:txBody>
        </p:sp>
        <p:sp>
          <p:nvSpPr>
            <p:cNvPr id="28795" name="Rectangle 122"/>
            <p:cNvSpPr>
              <a:spLocks noChangeArrowheads="1"/>
            </p:cNvSpPr>
            <p:nvPr/>
          </p:nvSpPr>
          <p:spPr bwMode="auto">
            <a:xfrm>
              <a:off x="4212" y="2305"/>
              <a:ext cx="64"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e</a:t>
              </a:r>
              <a:endParaRPr lang="en-GB" sz="2400">
                <a:latin typeface="Times" charset="0"/>
              </a:endParaRPr>
            </a:p>
          </p:txBody>
        </p:sp>
        <p:sp>
          <p:nvSpPr>
            <p:cNvPr id="28796" name="Rectangle 123"/>
            <p:cNvSpPr>
              <a:spLocks noChangeArrowheads="1"/>
            </p:cNvSpPr>
            <p:nvPr/>
          </p:nvSpPr>
          <p:spPr bwMode="auto">
            <a:xfrm>
              <a:off x="4272" y="2305"/>
              <a:ext cx="48" cy="173"/>
            </a:xfrm>
            <a:prstGeom prst="rect">
              <a:avLst/>
            </a:prstGeom>
            <a:noFill/>
            <a:ln w="9525">
              <a:noFill/>
              <a:miter lim="800000"/>
              <a:headEnd/>
              <a:tailEnd/>
            </a:ln>
          </p:spPr>
          <p:txBody>
            <a:bodyPr wrap="none" lIns="0" tIns="0" rIns="0" bIns="0">
              <a:spAutoFit/>
            </a:bodyPr>
            <a:lstStyle/>
            <a:p>
              <a:pPr eaLnBrk="0" hangingPunct="0"/>
              <a:r>
                <a:rPr lang="en-GB" sz="1800">
                  <a:solidFill>
                    <a:srgbClr val="000000"/>
                  </a:solidFill>
                  <a:latin typeface="Times" charset="0"/>
                </a:rPr>
                <a:t>r</a:t>
              </a:r>
              <a:endParaRPr lang="en-GB" sz="2400">
                <a:latin typeface="Times" charset="0"/>
              </a:endParaRPr>
            </a:p>
          </p:txBody>
        </p:sp>
        <p:sp>
          <p:nvSpPr>
            <p:cNvPr id="28797" name="Rectangle 124"/>
            <p:cNvSpPr>
              <a:spLocks noChangeArrowheads="1"/>
            </p:cNvSpPr>
            <p:nvPr/>
          </p:nvSpPr>
          <p:spPr bwMode="auto">
            <a:xfrm>
              <a:off x="786" y="2536"/>
              <a:ext cx="15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Ex</a:t>
              </a:r>
              <a:endParaRPr lang="en-GB" sz="2400">
                <a:latin typeface="Times" charset="0"/>
              </a:endParaRPr>
            </a:p>
          </p:txBody>
        </p:sp>
        <p:sp>
          <p:nvSpPr>
            <p:cNvPr id="28798" name="Rectangle 125"/>
            <p:cNvSpPr>
              <a:spLocks noChangeArrowheads="1"/>
            </p:cNvSpPr>
            <p:nvPr/>
          </p:nvSpPr>
          <p:spPr bwMode="auto">
            <a:xfrm>
              <a:off x="930" y="2536"/>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t</a:t>
              </a:r>
              <a:endParaRPr lang="en-GB" sz="2400">
                <a:latin typeface="Times" charset="0"/>
              </a:endParaRPr>
            </a:p>
          </p:txBody>
        </p:sp>
        <p:sp>
          <p:nvSpPr>
            <p:cNvPr id="28799" name="Rectangle 126"/>
            <p:cNvSpPr>
              <a:spLocks noChangeArrowheads="1"/>
            </p:cNvSpPr>
            <p:nvPr/>
          </p:nvSpPr>
          <p:spPr bwMode="auto">
            <a:xfrm>
              <a:off x="971" y="2536"/>
              <a:ext cx="136"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en</a:t>
              </a:r>
              <a:endParaRPr lang="en-GB" sz="2400">
                <a:latin typeface="Times" charset="0"/>
              </a:endParaRPr>
            </a:p>
          </p:txBody>
        </p:sp>
        <p:sp>
          <p:nvSpPr>
            <p:cNvPr id="28800" name="Rectangle 127"/>
            <p:cNvSpPr>
              <a:spLocks noChangeArrowheads="1"/>
            </p:cNvSpPr>
            <p:nvPr/>
          </p:nvSpPr>
          <p:spPr bwMode="auto">
            <a:xfrm>
              <a:off x="1098" y="2536"/>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d</a:t>
              </a:r>
              <a:endParaRPr lang="en-GB" sz="2400">
                <a:latin typeface="Times" charset="0"/>
              </a:endParaRPr>
            </a:p>
          </p:txBody>
        </p:sp>
        <p:sp>
          <p:nvSpPr>
            <p:cNvPr id="28801" name="Rectangle 128"/>
            <p:cNvSpPr>
              <a:spLocks noChangeArrowheads="1"/>
            </p:cNvSpPr>
            <p:nvPr/>
          </p:nvSpPr>
          <p:spPr bwMode="auto">
            <a:xfrm>
              <a:off x="1169" y="2536"/>
              <a:ext cx="64"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e</a:t>
              </a:r>
              <a:endParaRPr lang="en-GB" sz="2400">
                <a:latin typeface="Times" charset="0"/>
              </a:endParaRPr>
            </a:p>
          </p:txBody>
        </p:sp>
        <p:sp>
          <p:nvSpPr>
            <p:cNvPr id="28802" name="Rectangle 129"/>
            <p:cNvSpPr>
              <a:spLocks noChangeArrowheads="1"/>
            </p:cNvSpPr>
            <p:nvPr/>
          </p:nvSpPr>
          <p:spPr bwMode="auto">
            <a:xfrm>
              <a:off x="1229" y="2536"/>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d</a:t>
              </a:r>
              <a:endParaRPr lang="en-GB" sz="2400">
                <a:latin typeface="Times" charset="0"/>
              </a:endParaRPr>
            </a:p>
          </p:txBody>
        </p:sp>
        <p:sp>
          <p:nvSpPr>
            <p:cNvPr id="28803" name="Rectangle 130"/>
            <p:cNvSpPr>
              <a:spLocks noChangeArrowheads="1"/>
            </p:cNvSpPr>
            <p:nvPr/>
          </p:nvSpPr>
          <p:spPr bwMode="auto">
            <a:xfrm>
              <a:off x="1299" y="2536"/>
              <a:ext cx="84"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 I</a:t>
              </a:r>
              <a:endParaRPr lang="en-GB" sz="2400">
                <a:latin typeface="Times" charset="0"/>
              </a:endParaRPr>
            </a:p>
          </p:txBody>
        </p:sp>
        <p:sp>
          <p:nvSpPr>
            <p:cNvPr id="28804" name="Rectangle 131"/>
            <p:cNvSpPr>
              <a:spLocks noChangeArrowheads="1"/>
            </p:cNvSpPr>
            <p:nvPr/>
          </p:nvSpPr>
          <p:spPr bwMode="auto">
            <a:xfrm>
              <a:off x="1377" y="2536"/>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n</a:t>
              </a:r>
              <a:endParaRPr lang="en-GB" sz="2400">
                <a:latin typeface="Times" charset="0"/>
              </a:endParaRPr>
            </a:p>
          </p:txBody>
        </p:sp>
        <p:sp>
          <p:nvSpPr>
            <p:cNvPr id="28805" name="Rectangle 132"/>
            <p:cNvSpPr>
              <a:spLocks noChangeArrowheads="1"/>
            </p:cNvSpPr>
            <p:nvPr/>
          </p:nvSpPr>
          <p:spPr bwMode="auto">
            <a:xfrm>
              <a:off x="1447" y="2536"/>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f</a:t>
              </a:r>
              <a:endParaRPr lang="en-GB" sz="2400">
                <a:latin typeface="Times" charset="0"/>
              </a:endParaRPr>
            </a:p>
          </p:txBody>
        </p:sp>
        <p:sp>
          <p:nvSpPr>
            <p:cNvPr id="28806" name="Rectangle 133"/>
            <p:cNvSpPr>
              <a:spLocks noChangeArrowheads="1"/>
            </p:cNvSpPr>
            <p:nvPr/>
          </p:nvSpPr>
          <p:spPr bwMode="auto">
            <a:xfrm>
              <a:off x="1484" y="2536"/>
              <a:ext cx="128"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or</a:t>
              </a:r>
              <a:endParaRPr lang="en-GB" sz="2400">
                <a:latin typeface="Times" charset="0"/>
              </a:endParaRPr>
            </a:p>
          </p:txBody>
        </p:sp>
        <p:sp>
          <p:nvSpPr>
            <p:cNvPr id="28807" name="Rectangle 134"/>
            <p:cNvSpPr>
              <a:spLocks noChangeArrowheads="1"/>
            </p:cNvSpPr>
            <p:nvPr/>
          </p:nvSpPr>
          <p:spPr bwMode="auto">
            <a:xfrm>
              <a:off x="1608" y="2536"/>
              <a:ext cx="104"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m</a:t>
              </a:r>
              <a:endParaRPr lang="en-GB" sz="2400">
                <a:latin typeface="Times" charset="0"/>
              </a:endParaRPr>
            </a:p>
          </p:txBody>
        </p:sp>
        <p:sp>
          <p:nvSpPr>
            <p:cNvPr id="28808" name="Rectangle 135"/>
            <p:cNvSpPr>
              <a:spLocks noChangeArrowheads="1"/>
            </p:cNvSpPr>
            <p:nvPr/>
          </p:nvSpPr>
          <p:spPr bwMode="auto">
            <a:xfrm>
              <a:off x="1705" y="2536"/>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a</a:t>
              </a:r>
              <a:endParaRPr lang="en-GB" sz="2400">
                <a:latin typeface="Times" charset="0"/>
              </a:endParaRPr>
            </a:p>
          </p:txBody>
        </p:sp>
        <p:sp>
          <p:nvSpPr>
            <p:cNvPr id="28809" name="Rectangle 136"/>
            <p:cNvSpPr>
              <a:spLocks noChangeArrowheads="1"/>
            </p:cNvSpPr>
            <p:nvPr/>
          </p:nvSpPr>
          <p:spPr bwMode="auto">
            <a:xfrm>
              <a:off x="1776" y="2536"/>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t</a:t>
              </a:r>
              <a:endParaRPr lang="en-GB" sz="2400">
                <a:latin typeface="Times" charset="0"/>
              </a:endParaRPr>
            </a:p>
          </p:txBody>
        </p:sp>
        <p:sp>
          <p:nvSpPr>
            <p:cNvPr id="28810" name="Rectangle 137"/>
            <p:cNvSpPr>
              <a:spLocks noChangeArrowheads="1"/>
            </p:cNvSpPr>
            <p:nvPr/>
          </p:nvSpPr>
          <p:spPr bwMode="auto">
            <a:xfrm>
              <a:off x="1813" y="2536"/>
              <a:ext cx="40"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i</a:t>
              </a:r>
              <a:endParaRPr lang="en-GB" sz="2400">
                <a:latin typeface="Times" charset="0"/>
              </a:endParaRPr>
            </a:p>
          </p:txBody>
        </p:sp>
        <p:sp>
          <p:nvSpPr>
            <p:cNvPr id="28811" name="Rectangle 138"/>
            <p:cNvSpPr>
              <a:spLocks noChangeArrowheads="1"/>
            </p:cNvSpPr>
            <p:nvPr/>
          </p:nvSpPr>
          <p:spPr bwMode="auto">
            <a:xfrm>
              <a:off x="1853" y="2536"/>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o</a:t>
              </a:r>
              <a:endParaRPr lang="en-GB" sz="2400">
                <a:latin typeface="Times" charset="0"/>
              </a:endParaRPr>
            </a:p>
          </p:txBody>
        </p:sp>
        <p:sp>
          <p:nvSpPr>
            <p:cNvPr id="28812" name="Rectangle 139"/>
            <p:cNvSpPr>
              <a:spLocks noChangeArrowheads="1"/>
            </p:cNvSpPr>
            <p:nvPr/>
          </p:nvSpPr>
          <p:spPr bwMode="auto">
            <a:xfrm>
              <a:off x="1920" y="2536"/>
              <a:ext cx="72" cy="173"/>
            </a:xfrm>
            <a:prstGeom prst="rect">
              <a:avLst/>
            </a:prstGeom>
            <a:noFill/>
            <a:ln w="9525">
              <a:noFill/>
              <a:miter lim="800000"/>
              <a:headEnd/>
              <a:tailEnd/>
            </a:ln>
          </p:spPr>
          <p:txBody>
            <a:bodyPr wrap="none" lIns="0" tIns="0" rIns="0" bIns="0">
              <a:spAutoFit/>
            </a:bodyPr>
            <a:lstStyle/>
            <a:p>
              <a:pPr eaLnBrk="0" hangingPunct="0"/>
              <a:r>
                <a:rPr lang="en-GB" sz="1800" i="1">
                  <a:solidFill>
                    <a:srgbClr val="000000"/>
                  </a:solidFill>
                  <a:latin typeface="Times" charset="0"/>
                </a:rPr>
                <a:t>n</a:t>
              </a:r>
              <a:endParaRPr lang="en-GB" sz="2400">
                <a:latin typeface="Times" charset="0"/>
              </a:endParaRPr>
            </a:p>
          </p:txBody>
        </p:sp>
        <p:sp>
          <p:nvSpPr>
            <p:cNvPr id="28813" name="Line 140"/>
            <p:cNvSpPr>
              <a:spLocks noChangeShapeType="1"/>
            </p:cNvSpPr>
            <p:nvPr/>
          </p:nvSpPr>
          <p:spPr bwMode="auto">
            <a:xfrm>
              <a:off x="779" y="1455"/>
              <a:ext cx="4862" cy="0"/>
            </a:xfrm>
            <a:prstGeom prst="line">
              <a:avLst/>
            </a:prstGeom>
            <a:noFill/>
            <a:ln w="9525">
              <a:solidFill>
                <a:schemeClr val="tx1"/>
              </a:solidFill>
              <a:round/>
              <a:headEnd/>
              <a:tailEnd/>
            </a:ln>
          </p:spPr>
          <p:txBody>
            <a:bodyPr wrap="none" anchor="ctr"/>
            <a:lstStyle/>
            <a:p>
              <a:endParaRPr lang="en-US"/>
            </a:p>
          </p:txBody>
        </p:sp>
        <p:sp>
          <p:nvSpPr>
            <p:cNvPr id="28814" name="Line 141"/>
            <p:cNvSpPr>
              <a:spLocks noChangeShapeType="1"/>
            </p:cNvSpPr>
            <p:nvPr/>
          </p:nvSpPr>
          <p:spPr bwMode="auto">
            <a:xfrm>
              <a:off x="772" y="2756"/>
              <a:ext cx="4862" cy="0"/>
            </a:xfrm>
            <a:prstGeom prst="line">
              <a:avLst/>
            </a:prstGeom>
            <a:noFill/>
            <a:ln w="9525">
              <a:solidFill>
                <a:schemeClr val="tx1"/>
              </a:solidFill>
              <a:round/>
              <a:headEnd/>
              <a:tailEnd/>
            </a:ln>
          </p:spPr>
          <p:txBody>
            <a:bodyPr wrap="none" anchor="ctr"/>
            <a:lstStyle/>
            <a:p>
              <a:endParaRPr lang="en-US"/>
            </a:p>
          </p:txBody>
        </p:sp>
      </p:grpSp>
      <p:sp>
        <p:nvSpPr>
          <p:cNvPr id="28676" name="Rectangle 142"/>
          <p:cNvSpPr>
            <a:spLocks noChangeArrowheads="1"/>
          </p:cNvSpPr>
          <p:nvPr/>
        </p:nvSpPr>
        <p:spPr bwMode="auto">
          <a:xfrm>
            <a:off x="450850" y="1203325"/>
            <a:ext cx="1236663" cy="366713"/>
          </a:xfrm>
          <a:prstGeom prst="rect">
            <a:avLst/>
          </a:prstGeom>
          <a:noFill/>
          <a:ln w="9525">
            <a:noFill/>
            <a:miter lim="800000"/>
            <a:headEnd/>
            <a:tailEnd/>
          </a:ln>
        </p:spPr>
        <p:txBody>
          <a:bodyPr wrap="none">
            <a:spAutoFit/>
          </a:bodyPr>
          <a:lstStyle/>
          <a:p>
            <a:pPr eaLnBrk="0" hangingPunct="0"/>
            <a:r>
              <a:rPr kumimoji="1" lang="en-GB" sz="1800">
                <a:solidFill>
                  <a:schemeClr val="accent1"/>
                </a:solidFill>
              </a:rPr>
              <a:t>Figure 7.13</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Symmetric encryption algorithms</a:t>
            </a:r>
          </a:p>
        </p:txBody>
      </p:sp>
      <p:sp>
        <p:nvSpPr>
          <p:cNvPr id="33795" name="Rectangle 3"/>
          <p:cNvSpPr>
            <a:spLocks noGrp="1" noChangeArrowheads="1"/>
          </p:cNvSpPr>
          <p:nvPr>
            <p:ph type="body" idx="1"/>
          </p:nvPr>
        </p:nvSpPr>
        <p:spPr/>
        <p:txBody>
          <a:bodyPr/>
          <a:lstStyle/>
          <a:p>
            <a:pPr>
              <a:buFontTx/>
              <a:buNone/>
            </a:pPr>
            <a:r>
              <a:rPr lang="en-GB" sz="2000" smtClean="0"/>
              <a:t>These are all programs that perform confusion and diffusion operations on blocks of binary data</a:t>
            </a:r>
          </a:p>
          <a:p>
            <a:pPr>
              <a:buFontTx/>
              <a:buNone/>
            </a:pPr>
            <a:r>
              <a:rPr lang="en-GB" sz="2000" b="1" smtClean="0"/>
              <a:t>TEA</a:t>
            </a:r>
            <a:r>
              <a:rPr lang="en-GB" sz="2000" smtClean="0"/>
              <a:t>: a simple but effective algorithm developed at Cambridge U (1994) for teaching and explanation. </a:t>
            </a:r>
            <a:r>
              <a:rPr lang="en-GB" sz="2000" i="1" smtClean="0"/>
              <a:t>128-bit key, 700 kbytes/sec</a:t>
            </a:r>
          </a:p>
          <a:p>
            <a:pPr>
              <a:buFontTx/>
              <a:buNone/>
            </a:pPr>
            <a:r>
              <a:rPr lang="en-GB" sz="2000" b="1" smtClean="0"/>
              <a:t>DES</a:t>
            </a:r>
            <a:r>
              <a:rPr lang="en-GB" sz="2000" smtClean="0"/>
              <a:t>: The US Data Encryption Standard (1977). No longer strong in its original form. </a:t>
            </a:r>
            <a:r>
              <a:rPr lang="en-GB" sz="2000" i="1" smtClean="0"/>
              <a:t>56-bit key, 350 kbytes/sec</a:t>
            </a:r>
            <a:r>
              <a:rPr lang="en-GB" sz="2000" smtClean="0"/>
              <a:t>.</a:t>
            </a:r>
          </a:p>
          <a:p>
            <a:pPr>
              <a:buFontTx/>
              <a:buNone/>
            </a:pPr>
            <a:r>
              <a:rPr lang="en-GB" sz="2000" b="1" smtClean="0"/>
              <a:t>Triple-DES</a:t>
            </a:r>
            <a:r>
              <a:rPr lang="en-GB" sz="2000" smtClean="0"/>
              <a:t>: applies DES three times with two different keys. </a:t>
            </a:r>
            <a:r>
              <a:rPr lang="en-GB" sz="2000" i="1" smtClean="0"/>
              <a:t>112-bit key, 120 Kbytes/sec</a:t>
            </a:r>
          </a:p>
          <a:p>
            <a:pPr>
              <a:buFontTx/>
              <a:buNone/>
            </a:pPr>
            <a:r>
              <a:rPr lang="en-GB" sz="2000" b="1" smtClean="0"/>
              <a:t>IDEA</a:t>
            </a:r>
            <a:r>
              <a:rPr lang="en-GB" sz="2000" smtClean="0"/>
              <a:t>: International Data Encryption Algorithm (1990). Resembles TEA. </a:t>
            </a:r>
            <a:r>
              <a:rPr lang="en-GB" sz="2000" i="1" smtClean="0"/>
              <a:t>128-bit key, 700 kbytes/sec</a:t>
            </a:r>
            <a:endParaRPr lang="en-GB" sz="2000" smtClean="0"/>
          </a:p>
          <a:p>
            <a:pPr>
              <a:buFontTx/>
              <a:buNone/>
            </a:pPr>
            <a:r>
              <a:rPr lang="en-GB" sz="2000" b="1" smtClean="0"/>
              <a:t>AES</a:t>
            </a:r>
            <a:r>
              <a:rPr lang="en-GB" sz="2000" smtClean="0"/>
              <a:t>: A proposed US Advanced Encryption Standard (1997). </a:t>
            </a:r>
            <a:r>
              <a:rPr lang="en-GB" sz="2000" i="1" smtClean="0"/>
              <a:t>128/256-bit key</a:t>
            </a:r>
            <a:r>
              <a:rPr lang="en-GB" sz="2000" smtClean="0"/>
              <a:t>.</a:t>
            </a:r>
          </a:p>
          <a:p>
            <a:pPr>
              <a:buFontTx/>
              <a:buNone/>
            </a:pPr>
            <a:r>
              <a:rPr lang="en-GB" sz="2000" smtClean="0"/>
              <a:t>There are many other effective algorithms. See Schneier [1996].</a:t>
            </a:r>
          </a:p>
          <a:p>
            <a:pPr>
              <a:buFontTx/>
              <a:buNone/>
            </a:pPr>
            <a:r>
              <a:rPr lang="en-GB" sz="1800" i="1" smtClean="0"/>
              <a:t>The above speeds are for a Pentium II processor at 330 MHZ. Today's PC's (January 2002) should achieve a 5 x speedup.</a:t>
            </a:r>
          </a:p>
        </p:txBody>
      </p:sp>
      <p:sp>
        <p:nvSpPr>
          <p:cNvPr id="374788" name="Rectangle 4"/>
          <p:cNvSpPr>
            <a:spLocks noChangeArrowheads="1"/>
          </p:cNvSpPr>
          <p:nvPr/>
        </p:nvSpPr>
        <p:spPr bwMode="auto">
          <a:xfrm>
            <a:off x="8858250" y="6448425"/>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478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462699"/>
            <a:ext cx="8229600" cy="766877"/>
          </a:xfrm>
          <a:solidFill>
            <a:schemeClr val="bg2"/>
          </a:solidFill>
          <a:ln/>
          <a:effectLst>
            <a:outerShdw dist="107763" dir="2700000" algn="ctr" rotWithShape="0">
              <a:srgbClr val="000000"/>
            </a:outerShdw>
          </a:effectLst>
        </p:spPr>
        <p:txBody>
          <a:bodyPr lIns="90488" tIns="44450" rIns="90488" bIns="44450">
            <a:spAutoFit/>
          </a:bodyPr>
          <a:lstStyle/>
          <a:p>
            <a:r>
              <a:rPr lang="en-US" dirty="0" smtClean="0"/>
              <a:t>Symmetric key encryption</a:t>
            </a:r>
          </a:p>
        </p:txBody>
      </p:sp>
      <p:sp>
        <p:nvSpPr>
          <p:cNvPr id="68611" name="Rectangle 3"/>
          <p:cNvSpPr>
            <a:spLocks noGrp="1" noChangeArrowheads="1"/>
          </p:cNvSpPr>
          <p:nvPr>
            <p:ph type="body" idx="1"/>
          </p:nvPr>
        </p:nvSpPr>
        <p:spPr/>
        <p:txBody>
          <a:bodyPr/>
          <a:lstStyle/>
          <a:p>
            <a:r>
              <a:rPr lang="en-US" dirty="0" smtClean="0"/>
              <a:t>Most common. Typical for passwords when you log into a system.</a:t>
            </a:r>
          </a:p>
          <a:p>
            <a:r>
              <a:rPr lang="en-US" dirty="0" smtClean="0"/>
              <a:t>Cheaper (less computer time), faster, very good </a:t>
            </a:r>
            <a:r>
              <a:rPr lang="en-US" dirty="0" smtClean="0"/>
              <a:t>encryption</a:t>
            </a:r>
            <a:r>
              <a:rPr lang="en-US" dirty="0" smtClean="0"/>
              <a:t>.</a:t>
            </a:r>
          </a:p>
          <a:p>
            <a:r>
              <a:rPr lang="en-US" dirty="0" smtClean="0"/>
              <a:t>The workhorse of cryptography</a:t>
            </a:r>
          </a:p>
          <a:p>
            <a:r>
              <a:rPr lang="en-US" dirty="0" smtClean="0"/>
              <a:t>Both sides share the same key.</a:t>
            </a:r>
          </a:p>
          <a:p>
            <a:r>
              <a:rPr lang="en-US" dirty="0" smtClean="0"/>
              <a:t>Problem is distributing the key</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1633538" y="1431925"/>
            <a:ext cx="6491287" cy="4572000"/>
            <a:chOff x="1010" y="921"/>
            <a:chExt cx="4430" cy="2880"/>
          </a:xfrm>
        </p:grpSpPr>
        <p:sp>
          <p:nvSpPr>
            <p:cNvPr id="34895" name="Rectangle 3"/>
            <p:cNvSpPr>
              <a:spLocks noChangeArrowheads="1"/>
            </p:cNvSpPr>
            <p:nvPr/>
          </p:nvSpPr>
          <p:spPr bwMode="auto">
            <a:xfrm>
              <a:off x="1010" y="921"/>
              <a:ext cx="633" cy="2880"/>
            </a:xfrm>
            <a:prstGeom prst="rect">
              <a:avLst/>
            </a:prstGeom>
            <a:solidFill>
              <a:srgbClr val="FFDC99"/>
            </a:solidFill>
            <a:ln w="9525">
              <a:noFill/>
              <a:miter lim="800000"/>
              <a:headEnd/>
              <a:tailEnd/>
            </a:ln>
          </p:spPr>
          <p:txBody>
            <a:bodyPr/>
            <a:lstStyle/>
            <a:p>
              <a:endParaRPr lang="en-US"/>
            </a:p>
          </p:txBody>
        </p:sp>
        <p:sp>
          <p:nvSpPr>
            <p:cNvPr id="34896" name="Oval 4"/>
            <p:cNvSpPr>
              <a:spLocks noChangeArrowheads="1"/>
            </p:cNvSpPr>
            <p:nvPr/>
          </p:nvSpPr>
          <p:spPr bwMode="auto">
            <a:xfrm>
              <a:off x="1078"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34897" name="Rectangle 5"/>
            <p:cNvSpPr>
              <a:spLocks noChangeArrowheads="1"/>
            </p:cNvSpPr>
            <p:nvPr/>
          </p:nvSpPr>
          <p:spPr bwMode="auto">
            <a:xfrm>
              <a:off x="1192" y="2347"/>
              <a:ext cx="286" cy="268"/>
            </a:xfrm>
            <a:prstGeom prst="rect">
              <a:avLst/>
            </a:prstGeom>
            <a:noFill/>
            <a:ln w="9525">
              <a:noFill/>
              <a:miter lim="800000"/>
              <a:headEnd/>
              <a:tailEnd/>
            </a:ln>
          </p:spPr>
          <p:txBody>
            <a:bodyPr wrap="none" lIns="0" tIns="0" rIns="0" bIns="0">
              <a:spAutoFit/>
            </a:bodyPr>
            <a:lstStyle/>
            <a:p>
              <a:pPr algn="ctr" eaLnBrk="0" hangingPunct="0"/>
              <a:r>
                <a:rPr lang="en-US" sz="1400">
                  <a:solidFill>
                    <a:srgbClr val="000000"/>
                  </a:solidFill>
                </a:rPr>
                <a:t>Client</a:t>
              </a:r>
              <a:br>
                <a:rPr lang="en-US" sz="1400">
                  <a:solidFill>
                    <a:srgbClr val="000000"/>
                  </a:solidFill>
                </a:rPr>
              </a:br>
              <a:r>
                <a:rPr lang="en-US" sz="1400">
                  <a:solidFill>
                    <a:srgbClr val="000000"/>
                  </a:solidFill>
                </a:rPr>
                <a:t>A</a:t>
              </a:r>
              <a:endParaRPr lang="en-GB" sz="2400">
                <a:latin typeface="Times" charset="0"/>
              </a:endParaRPr>
            </a:p>
          </p:txBody>
        </p:sp>
        <p:sp>
          <p:nvSpPr>
            <p:cNvPr id="34898" name="Rectangle 6"/>
            <p:cNvSpPr>
              <a:spLocks noChangeArrowheads="1"/>
            </p:cNvSpPr>
            <p:nvPr/>
          </p:nvSpPr>
          <p:spPr bwMode="auto">
            <a:xfrm>
              <a:off x="2882" y="921"/>
              <a:ext cx="633" cy="2880"/>
            </a:xfrm>
            <a:prstGeom prst="rect">
              <a:avLst/>
            </a:prstGeom>
            <a:solidFill>
              <a:srgbClr val="FFDC99"/>
            </a:solidFill>
            <a:ln w="9525">
              <a:noFill/>
              <a:miter lim="800000"/>
              <a:headEnd/>
              <a:tailEnd/>
            </a:ln>
          </p:spPr>
          <p:txBody>
            <a:bodyPr/>
            <a:lstStyle/>
            <a:p>
              <a:endParaRPr lang="en-US"/>
            </a:p>
          </p:txBody>
        </p:sp>
        <p:sp>
          <p:nvSpPr>
            <p:cNvPr id="34899" name="Oval 7"/>
            <p:cNvSpPr>
              <a:spLocks noChangeArrowheads="1"/>
            </p:cNvSpPr>
            <p:nvPr/>
          </p:nvSpPr>
          <p:spPr bwMode="auto">
            <a:xfrm>
              <a:off x="2949"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34900" name="Rectangle 8"/>
            <p:cNvSpPr>
              <a:spLocks noChangeArrowheads="1"/>
            </p:cNvSpPr>
            <p:nvPr/>
          </p:nvSpPr>
          <p:spPr bwMode="auto">
            <a:xfrm>
              <a:off x="3068" y="2347"/>
              <a:ext cx="329" cy="268"/>
            </a:xfrm>
            <a:prstGeom prst="rect">
              <a:avLst/>
            </a:prstGeom>
            <a:noFill/>
            <a:ln w="9525">
              <a:noFill/>
              <a:miter lim="800000"/>
              <a:headEnd/>
              <a:tailEnd/>
            </a:ln>
          </p:spPr>
          <p:txBody>
            <a:bodyPr wrap="none" lIns="0" tIns="0" rIns="0" bIns="0">
              <a:spAutoFit/>
            </a:bodyPr>
            <a:lstStyle/>
            <a:p>
              <a:pPr algn="ctr" eaLnBrk="0" hangingPunct="0"/>
              <a:r>
                <a:rPr lang="en-US" sz="1400">
                  <a:solidFill>
                    <a:srgbClr val="000000"/>
                  </a:solidFill>
                </a:rPr>
                <a:t>Server</a:t>
              </a:r>
              <a:br>
                <a:rPr lang="en-US" sz="1400">
                  <a:solidFill>
                    <a:srgbClr val="000000"/>
                  </a:solidFill>
                </a:rPr>
              </a:br>
              <a:r>
                <a:rPr lang="en-US" sz="1400">
                  <a:solidFill>
                    <a:srgbClr val="000000"/>
                  </a:solidFill>
                </a:rPr>
                <a:t>B</a:t>
              </a:r>
              <a:endParaRPr lang="en-GB" sz="2400">
                <a:latin typeface="Times" charset="0"/>
              </a:endParaRPr>
            </a:p>
          </p:txBody>
        </p:sp>
        <p:sp>
          <p:nvSpPr>
            <p:cNvPr id="34901" name="Freeform 9"/>
            <p:cNvSpPr>
              <a:spLocks/>
            </p:cNvSpPr>
            <p:nvPr/>
          </p:nvSpPr>
          <p:spPr bwMode="auto">
            <a:xfrm>
              <a:off x="2814" y="1162"/>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902" name="Freeform 10"/>
            <p:cNvSpPr>
              <a:spLocks/>
            </p:cNvSpPr>
            <p:nvPr/>
          </p:nvSpPr>
          <p:spPr bwMode="auto">
            <a:xfrm>
              <a:off x="1643" y="1162"/>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p:spPr>
          <p:txBody>
            <a:bodyPr/>
            <a:lstStyle/>
            <a:p>
              <a:endParaRPr lang="en-US"/>
            </a:p>
          </p:txBody>
        </p:sp>
        <p:sp>
          <p:nvSpPr>
            <p:cNvPr id="34903" name="Rectangle 11"/>
            <p:cNvSpPr>
              <a:spLocks noChangeArrowheads="1"/>
            </p:cNvSpPr>
            <p:nvPr/>
          </p:nvSpPr>
          <p:spPr bwMode="auto">
            <a:xfrm>
              <a:off x="2013" y="1033"/>
              <a:ext cx="541"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ClientHello</a:t>
              </a:r>
              <a:endParaRPr lang="en-GB" sz="2400">
                <a:latin typeface="Times" charset="0"/>
              </a:endParaRPr>
            </a:p>
          </p:txBody>
        </p:sp>
        <p:sp>
          <p:nvSpPr>
            <p:cNvPr id="34904" name="Rectangle 12"/>
            <p:cNvSpPr>
              <a:spLocks noChangeArrowheads="1"/>
            </p:cNvSpPr>
            <p:nvPr/>
          </p:nvSpPr>
          <p:spPr bwMode="auto">
            <a:xfrm>
              <a:off x="1993" y="1198"/>
              <a:ext cx="584"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ServerHello</a:t>
              </a:r>
              <a:endParaRPr lang="en-GB" sz="2400">
                <a:latin typeface="Times" charset="0"/>
              </a:endParaRPr>
            </a:p>
          </p:txBody>
        </p:sp>
        <p:sp>
          <p:nvSpPr>
            <p:cNvPr id="34905" name="Freeform 13"/>
            <p:cNvSpPr>
              <a:spLocks/>
            </p:cNvSpPr>
            <p:nvPr/>
          </p:nvSpPr>
          <p:spPr bwMode="auto">
            <a:xfrm>
              <a:off x="1657" y="1340"/>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906" name="Freeform 14"/>
            <p:cNvSpPr>
              <a:spLocks/>
            </p:cNvSpPr>
            <p:nvPr/>
          </p:nvSpPr>
          <p:spPr bwMode="auto">
            <a:xfrm>
              <a:off x="1711" y="1340"/>
              <a:ext cx="1171" cy="25"/>
            </a:xfrm>
            <a:custGeom>
              <a:avLst/>
              <a:gdLst>
                <a:gd name="T0" fmla="*/ 0 w 1171"/>
                <a:gd name="T1" fmla="*/ 25 h 25"/>
                <a:gd name="T2" fmla="*/ 215 w 1171"/>
                <a:gd name="T3" fmla="*/ 12 h 25"/>
                <a:gd name="T4" fmla="*/ 551 w 1171"/>
                <a:gd name="T5" fmla="*/ 0 h 25"/>
                <a:gd name="T6" fmla="*/ 996 w 1171"/>
                <a:gd name="T7" fmla="*/ 12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12"/>
                  </a:lnTo>
                  <a:lnTo>
                    <a:pt x="551" y="0"/>
                  </a:lnTo>
                  <a:lnTo>
                    <a:pt x="996" y="12"/>
                  </a:lnTo>
                  <a:lnTo>
                    <a:pt x="1171" y="25"/>
                  </a:lnTo>
                </a:path>
              </a:pathLst>
            </a:custGeom>
            <a:noFill/>
            <a:ln w="20638">
              <a:solidFill>
                <a:srgbClr val="000000"/>
              </a:solidFill>
              <a:round/>
              <a:headEnd/>
              <a:tailEnd/>
            </a:ln>
          </p:spPr>
          <p:txBody>
            <a:bodyPr/>
            <a:lstStyle/>
            <a:p>
              <a:endParaRPr lang="en-US"/>
            </a:p>
          </p:txBody>
        </p:sp>
        <p:sp>
          <p:nvSpPr>
            <p:cNvPr id="34907" name="Line 15"/>
            <p:cNvSpPr>
              <a:spLocks noChangeShapeType="1"/>
            </p:cNvSpPr>
            <p:nvPr/>
          </p:nvSpPr>
          <p:spPr bwMode="auto">
            <a:xfrm>
              <a:off x="1010" y="1466"/>
              <a:ext cx="4430" cy="1"/>
            </a:xfrm>
            <a:prstGeom prst="line">
              <a:avLst/>
            </a:prstGeom>
            <a:noFill/>
            <a:ln w="20638">
              <a:solidFill>
                <a:srgbClr val="D9AA73"/>
              </a:solidFill>
              <a:round/>
              <a:headEnd/>
              <a:tailEnd/>
            </a:ln>
          </p:spPr>
          <p:txBody>
            <a:bodyPr/>
            <a:lstStyle/>
            <a:p>
              <a:endParaRPr lang="en-US"/>
            </a:p>
          </p:txBody>
        </p:sp>
        <p:sp>
          <p:nvSpPr>
            <p:cNvPr id="34908" name="Line 16"/>
            <p:cNvSpPr>
              <a:spLocks noChangeShapeType="1"/>
            </p:cNvSpPr>
            <p:nvPr/>
          </p:nvSpPr>
          <p:spPr bwMode="auto">
            <a:xfrm>
              <a:off x="1024" y="2215"/>
              <a:ext cx="4416" cy="1"/>
            </a:xfrm>
            <a:prstGeom prst="line">
              <a:avLst/>
            </a:prstGeom>
            <a:noFill/>
            <a:ln w="20638">
              <a:solidFill>
                <a:srgbClr val="D9AA73"/>
              </a:solidFill>
              <a:round/>
              <a:headEnd/>
              <a:tailEnd/>
            </a:ln>
          </p:spPr>
          <p:txBody>
            <a:bodyPr/>
            <a:lstStyle/>
            <a:p>
              <a:endParaRPr lang="en-US"/>
            </a:p>
          </p:txBody>
        </p:sp>
        <p:sp>
          <p:nvSpPr>
            <p:cNvPr id="34909" name="Line 17"/>
            <p:cNvSpPr>
              <a:spLocks noChangeShapeType="1"/>
            </p:cNvSpPr>
            <p:nvPr/>
          </p:nvSpPr>
          <p:spPr bwMode="auto">
            <a:xfrm>
              <a:off x="1010" y="2786"/>
              <a:ext cx="4430" cy="1"/>
            </a:xfrm>
            <a:prstGeom prst="line">
              <a:avLst/>
            </a:prstGeom>
            <a:noFill/>
            <a:ln w="20638">
              <a:solidFill>
                <a:srgbClr val="D9AA73"/>
              </a:solidFill>
              <a:round/>
              <a:headEnd/>
              <a:tailEnd/>
            </a:ln>
          </p:spPr>
          <p:txBody>
            <a:bodyPr/>
            <a:lstStyle/>
            <a:p>
              <a:endParaRPr lang="en-US"/>
            </a:p>
          </p:txBody>
        </p:sp>
      </p:grpSp>
      <p:sp>
        <p:nvSpPr>
          <p:cNvPr id="34819" name="Rectangle 18"/>
          <p:cNvSpPr>
            <a:spLocks noGrp="1" noChangeArrowheads="1"/>
          </p:cNvSpPr>
          <p:nvPr>
            <p:ph type="title"/>
          </p:nvPr>
        </p:nvSpPr>
        <p:spPr/>
        <p:txBody>
          <a:bodyPr/>
          <a:lstStyle/>
          <a:p>
            <a:r>
              <a:rPr lang="en-GB" smtClean="0"/>
              <a:t>SSL handshake protocol</a:t>
            </a:r>
          </a:p>
        </p:txBody>
      </p:sp>
      <p:sp>
        <p:nvSpPr>
          <p:cNvPr id="34820" name="Rectangle 19"/>
          <p:cNvSpPr>
            <a:spLocks noChangeArrowheads="1"/>
          </p:cNvSpPr>
          <p:nvPr/>
        </p:nvSpPr>
        <p:spPr bwMode="auto">
          <a:xfrm>
            <a:off x="5443538" y="1520825"/>
            <a:ext cx="2813050" cy="212725"/>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Establish protocol version, session ID, </a:t>
            </a:r>
            <a:endParaRPr lang="en-GB" sz="2400">
              <a:latin typeface="Times" charset="0"/>
            </a:endParaRPr>
          </a:p>
        </p:txBody>
      </p:sp>
      <p:sp>
        <p:nvSpPr>
          <p:cNvPr id="34821" name="Rectangle 20"/>
          <p:cNvSpPr>
            <a:spLocks noChangeArrowheads="1"/>
          </p:cNvSpPr>
          <p:nvPr/>
        </p:nvSpPr>
        <p:spPr bwMode="auto">
          <a:xfrm>
            <a:off x="5443538" y="1722438"/>
            <a:ext cx="2536825" cy="212725"/>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cipher suite, compression method, </a:t>
            </a:r>
            <a:endParaRPr lang="en-GB" sz="2400">
              <a:latin typeface="Times" charset="0"/>
            </a:endParaRPr>
          </a:p>
        </p:txBody>
      </p:sp>
      <p:sp>
        <p:nvSpPr>
          <p:cNvPr id="34822" name="Rectangle 21"/>
          <p:cNvSpPr>
            <a:spLocks noChangeArrowheads="1"/>
          </p:cNvSpPr>
          <p:nvPr/>
        </p:nvSpPr>
        <p:spPr bwMode="auto">
          <a:xfrm>
            <a:off x="5443538" y="1924050"/>
            <a:ext cx="2190750" cy="212725"/>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exchange random start values</a:t>
            </a:r>
            <a:endParaRPr lang="en-GB" sz="2400">
              <a:latin typeface="Times" charset="0"/>
            </a:endParaRPr>
          </a:p>
        </p:txBody>
      </p:sp>
      <p:grpSp>
        <p:nvGrpSpPr>
          <p:cNvPr id="3" name="Group 22"/>
          <p:cNvGrpSpPr>
            <a:grpSpLocks/>
          </p:cNvGrpSpPr>
          <p:nvPr/>
        </p:nvGrpSpPr>
        <p:grpSpPr bwMode="auto">
          <a:xfrm>
            <a:off x="2581275" y="2435225"/>
            <a:ext cx="5605463" cy="889000"/>
            <a:chOff x="1657" y="1553"/>
            <a:chExt cx="3825" cy="560"/>
          </a:xfrm>
        </p:grpSpPr>
        <p:sp>
          <p:nvSpPr>
            <p:cNvPr id="34884" name="Freeform 23"/>
            <p:cNvSpPr>
              <a:spLocks/>
            </p:cNvSpPr>
            <p:nvPr/>
          </p:nvSpPr>
          <p:spPr bwMode="auto">
            <a:xfrm>
              <a:off x="1657" y="1708"/>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85" name="Freeform 24"/>
            <p:cNvSpPr>
              <a:spLocks/>
            </p:cNvSpPr>
            <p:nvPr/>
          </p:nvSpPr>
          <p:spPr bwMode="auto">
            <a:xfrm>
              <a:off x="1711" y="1708"/>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p:spPr>
          <p:txBody>
            <a:bodyPr/>
            <a:lstStyle/>
            <a:p>
              <a:endParaRPr lang="en-US"/>
            </a:p>
          </p:txBody>
        </p:sp>
        <p:sp>
          <p:nvSpPr>
            <p:cNvPr id="34886" name="Freeform 25"/>
            <p:cNvSpPr>
              <a:spLocks/>
            </p:cNvSpPr>
            <p:nvPr/>
          </p:nvSpPr>
          <p:spPr bwMode="auto">
            <a:xfrm>
              <a:off x="1657" y="1885"/>
              <a:ext cx="54" cy="51"/>
            </a:xfrm>
            <a:custGeom>
              <a:avLst/>
              <a:gdLst>
                <a:gd name="T0" fmla="*/ 40 w 54"/>
                <a:gd name="T1" fmla="*/ 25 h 51"/>
                <a:gd name="T2" fmla="*/ 54 w 54"/>
                <a:gd name="T3" fmla="*/ 51 h 51"/>
                <a:gd name="T4" fmla="*/ 0 w 54"/>
                <a:gd name="T5" fmla="*/ 38 h 51"/>
                <a:gd name="T6" fmla="*/ 40 w 54"/>
                <a:gd name="T7" fmla="*/ 0 h 51"/>
                <a:gd name="T8" fmla="*/ 40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5"/>
                  </a:moveTo>
                  <a:lnTo>
                    <a:pt x="54" y="51"/>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87" name="Freeform 26"/>
            <p:cNvSpPr>
              <a:spLocks/>
            </p:cNvSpPr>
            <p:nvPr/>
          </p:nvSpPr>
          <p:spPr bwMode="auto">
            <a:xfrm>
              <a:off x="1711" y="1885"/>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p:spPr>
          <p:txBody>
            <a:bodyPr/>
            <a:lstStyle/>
            <a:p>
              <a:endParaRPr lang="en-US"/>
            </a:p>
          </p:txBody>
        </p:sp>
        <p:sp>
          <p:nvSpPr>
            <p:cNvPr id="34888" name="Rectangle 27"/>
            <p:cNvSpPr>
              <a:spLocks noChangeArrowheads="1"/>
            </p:cNvSpPr>
            <p:nvPr/>
          </p:nvSpPr>
          <p:spPr bwMode="auto">
            <a:xfrm>
              <a:off x="2030" y="1553"/>
              <a:ext cx="503"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Certificate</a:t>
              </a:r>
              <a:endParaRPr lang="en-GB" sz="2400">
                <a:latin typeface="Times" charset="0"/>
              </a:endParaRPr>
            </a:p>
          </p:txBody>
        </p:sp>
        <p:sp>
          <p:nvSpPr>
            <p:cNvPr id="34889" name="Rectangle 28"/>
            <p:cNvSpPr>
              <a:spLocks noChangeArrowheads="1"/>
            </p:cNvSpPr>
            <p:nvPr/>
          </p:nvSpPr>
          <p:spPr bwMode="auto">
            <a:xfrm>
              <a:off x="1820" y="1744"/>
              <a:ext cx="950"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Certificate Request</a:t>
              </a:r>
              <a:endParaRPr lang="en-GB" sz="2400">
                <a:latin typeface="Times" charset="0"/>
              </a:endParaRPr>
            </a:p>
          </p:txBody>
        </p:sp>
        <p:sp>
          <p:nvSpPr>
            <p:cNvPr id="34890" name="Freeform 29"/>
            <p:cNvSpPr>
              <a:spLocks/>
            </p:cNvSpPr>
            <p:nvPr/>
          </p:nvSpPr>
          <p:spPr bwMode="auto">
            <a:xfrm>
              <a:off x="1657" y="2063"/>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91" name="Freeform 30"/>
            <p:cNvSpPr>
              <a:spLocks/>
            </p:cNvSpPr>
            <p:nvPr/>
          </p:nvSpPr>
          <p:spPr bwMode="auto">
            <a:xfrm>
              <a:off x="1711" y="2075"/>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p:spPr>
          <p:txBody>
            <a:bodyPr/>
            <a:lstStyle/>
            <a:p>
              <a:endParaRPr lang="en-US"/>
            </a:p>
          </p:txBody>
        </p:sp>
        <p:sp>
          <p:nvSpPr>
            <p:cNvPr id="34892" name="Rectangle 31"/>
            <p:cNvSpPr>
              <a:spLocks noChangeArrowheads="1"/>
            </p:cNvSpPr>
            <p:nvPr/>
          </p:nvSpPr>
          <p:spPr bwMode="auto">
            <a:xfrm>
              <a:off x="1869" y="1934"/>
              <a:ext cx="851"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ServerHelloDone</a:t>
              </a:r>
              <a:endParaRPr lang="en-GB" sz="2400">
                <a:latin typeface="Times" charset="0"/>
              </a:endParaRPr>
            </a:p>
          </p:txBody>
        </p:sp>
        <p:sp>
          <p:nvSpPr>
            <p:cNvPr id="34893" name="Rectangle 32"/>
            <p:cNvSpPr>
              <a:spLocks noChangeArrowheads="1"/>
            </p:cNvSpPr>
            <p:nvPr/>
          </p:nvSpPr>
          <p:spPr bwMode="auto">
            <a:xfrm>
              <a:off x="3614" y="1713"/>
              <a:ext cx="1868"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Optionally send server certificate and </a:t>
              </a:r>
              <a:endParaRPr lang="en-GB" sz="2400">
                <a:latin typeface="Times" charset="0"/>
              </a:endParaRPr>
            </a:p>
          </p:txBody>
        </p:sp>
        <p:sp>
          <p:nvSpPr>
            <p:cNvPr id="34894" name="Rectangle 33"/>
            <p:cNvSpPr>
              <a:spLocks noChangeArrowheads="1"/>
            </p:cNvSpPr>
            <p:nvPr/>
          </p:nvSpPr>
          <p:spPr bwMode="auto">
            <a:xfrm>
              <a:off x="3610" y="1865"/>
              <a:ext cx="1173"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request client certificate</a:t>
              </a:r>
              <a:endParaRPr lang="en-GB" sz="2400">
                <a:latin typeface="Times" charset="0"/>
              </a:endParaRPr>
            </a:p>
          </p:txBody>
        </p:sp>
      </p:grpSp>
      <p:grpSp>
        <p:nvGrpSpPr>
          <p:cNvPr id="4" name="Group 34"/>
          <p:cNvGrpSpPr>
            <a:grpSpLocks/>
          </p:cNvGrpSpPr>
          <p:nvPr/>
        </p:nvGrpSpPr>
        <p:grpSpPr bwMode="auto">
          <a:xfrm>
            <a:off x="2562225" y="3643313"/>
            <a:ext cx="5351463" cy="587375"/>
            <a:chOff x="1643" y="2314"/>
            <a:chExt cx="3652" cy="370"/>
          </a:xfrm>
        </p:grpSpPr>
        <p:sp>
          <p:nvSpPr>
            <p:cNvPr id="34876" name="Freeform 35"/>
            <p:cNvSpPr>
              <a:spLocks/>
            </p:cNvSpPr>
            <p:nvPr/>
          </p:nvSpPr>
          <p:spPr bwMode="auto">
            <a:xfrm>
              <a:off x="2814" y="2634"/>
              <a:ext cx="54" cy="50"/>
            </a:xfrm>
            <a:custGeom>
              <a:avLst/>
              <a:gdLst>
                <a:gd name="T0" fmla="*/ 14 w 54"/>
                <a:gd name="T1" fmla="*/ 25 h 50"/>
                <a:gd name="T2" fmla="*/ 14 w 54"/>
                <a:gd name="T3" fmla="*/ 0 h 50"/>
                <a:gd name="T4" fmla="*/ 54 w 54"/>
                <a:gd name="T5" fmla="*/ 38 h 50"/>
                <a:gd name="T6" fmla="*/ 0 w 54"/>
                <a:gd name="T7" fmla="*/ 50 h 50"/>
                <a:gd name="T8" fmla="*/ 14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14" y="25"/>
                  </a:moveTo>
                  <a:lnTo>
                    <a:pt x="14" y="0"/>
                  </a:lnTo>
                  <a:lnTo>
                    <a:pt x="54" y="38"/>
                  </a:lnTo>
                  <a:lnTo>
                    <a:pt x="0" y="50"/>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77" name="Freeform 36"/>
            <p:cNvSpPr>
              <a:spLocks/>
            </p:cNvSpPr>
            <p:nvPr/>
          </p:nvSpPr>
          <p:spPr bwMode="auto">
            <a:xfrm>
              <a:off x="1643" y="2634"/>
              <a:ext cx="1171" cy="25"/>
            </a:xfrm>
            <a:custGeom>
              <a:avLst/>
              <a:gdLst>
                <a:gd name="T0" fmla="*/ 1171 w 1171"/>
                <a:gd name="T1" fmla="*/ 25 h 25"/>
                <a:gd name="T2" fmla="*/ 956 w 1171"/>
                <a:gd name="T3" fmla="*/ 12 h 25"/>
                <a:gd name="T4" fmla="*/ 619 w 1171"/>
                <a:gd name="T5" fmla="*/ 0 h 25"/>
                <a:gd name="T6" fmla="*/ 175 w 1171"/>
                <a:gd name="T7" fmla="*/ 12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2"/>
                  </a:lnTo>
                  <a:lnTo>
                    <a:pt x="619" y="0"/>
                  </a:lnTo>
                  <a:lnTo>
                    <a:pt x="175" y="12"/>
                  </a:lnTo>
                  <a:lnTo>
                    <a:pt x="0" y="25"/>
                  </a:lnTo>
                </a:path>
              </a:pathLst>
            </a:custGeom>
            <a:noFill/>
            <a:ln w="20638">
              <a:solidFill>
                <a:srgbClr val="000000"/>
              </a:solidFill>
              <a:round/>
              <a:headEnd/>
              <a:tailEnd/>
            </a:ln>
          </p:spPr>
          <p:txBody>
            <a:bodyPr/>
            <a:lstStyle/>
            <a:p>
              <a:endParaRPr lang="en-US"/>
            </a:p>
          </p:txBody>
        </p:sp>
        <p:sp>
          <p:nvSpPr>
            <p:cNvPr id="34878" name="Freeform 37"/>
            <p:cNvSpPr>
              <a:spLocks/>
            </p:cNvSpPr>
            <p:nvPr/>
          </p:nvSpPr>
          <p:spPr bwMode="auto">
            <a:xfrm>
              <a:off x="2814" y="2443"/>
              <a:ext cx="54" cy="51"/>
            </a:xfrm>
            <a:custGeom>
              <a:avLst/>
              <a:gdLst>
                <a:gd name="T0" fmla="*/ 14 w 54"/>
                <a:gd name="T1" fmla="*/ 26 h 51"/>
                <a:gd name="T2" fmla="*/ 14 w 54"/>
                <a:gd name="T3" fmla="*/ 0 h 51"/>
                <a:gd name="T4" fmla="*/ 54 w 54"/>
                <a:gd name="T5" fmla="*/ 38 h 51"/>
                <a:gd name="T6" fmla="*/ 0 w 54"/>
                <a:gd name="T7" fmla="*/ 51 h 51"/>
                <a:gd name="T8" fmla="*/ 14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6"/>
                  </a:moveTo>
                  <a:lnTo>
                    <a:pt x="14" y="0"/>
                  </a:lnTo>
                  <a:lnTo>
                    <a:pt x="54" y="38"/>
                  </a:lnTo>
                  <a:lnTo>
                    <a:pt x="0" y="51"/>
                  </a:lnTo>
                  <a:lnTo>
                    <a:pt x="14" y="26"/>
                  </a:lnTo>
                  <a:close/>
                </a:path>
              </a:pathLst>
            </a:custGeom>
            <a:solidFill>
              <a:srgbClr val="000000"/>
            </a:solidFill>
            <a:ln w="20638">
              <a:solidFill>
                <a:srgbClr val="000000"/>
              </a:solidFill>
              <a:round/>
              <a:headEnd/>
              <a:tailEnd/>
            </a:ln>
          </p:spPr>
          <p:txBody>
            <a:bodyPr/>
            <a:lstStyle/>
            <a:p>
              <a:endParaRPr lang="en-US"/>
            </a:p>
          </p:txBody>
        </p:sp>
        <p:sp>
          <p:nvSpPr>
            <p:cNvPr id="34879" name="Freeform 38"/>
            <p:cNvSpPr>
              <a:spLocks/>
            </p:cNvSpPr>
            <p:nvPr/>
          </p:nvSpPr>
          <p:spPr bwMode="auto">
            <a:xfrm>
              <a:off x="1643" y="2456"/>
              <a:ext cx="1171" cy="25"/>
            </a:xfrm>
            <a:custGeom>
              <a:avLst/>
              <a:gdLst>
                <a:gd name="T0" fmla="*/ 1171 w 1171"/>
                <a:gd name="T1" fmla="*/ 13 h 25"/>
                <a:gd name="T2" fmla="*/ 956 w 1171"/>
                <a:gd name="T3" fmla="*/ 0 h 25"/>
                <a:gd name="T4" fmla="*/ 619 w 1171"/>
                <a:gd name="T5" fmla="*/ 0 h 25"/>
                <a:gd name="T6" fmla="*/ 175 w 1171"/>
                <a:gd name="T7" fmla="*/ 0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13"/>
                  </a:moveTo>
                  <a:lnTo>
                    <a:pt x="956" y="0"/>
                  </a:lnTo>
                  <a:lnTo>
                    <a:pt x="619" y="0"/>
                  </a:lnTo>
                  <a:lnTo>
                    <a:pt x="175" y="0"/>
                  </a:lnTo>
                  <a:lnTo>
                    <a:pt x="0" y="25"/>
                  </a:lnTo>
                </a:path>
              </a:pathLst>
            </a:custGeom>
            <a:noFill/>
            <a:ln w="20638">
              <a:solidFill>
                <a:srgbClr val="000000"/>
              </a:solidFill>
              <a:round/>
              <a:headEnd/>
              <a:tailEnd/>
            </a:ln>
          </p:spPr>
          <p:txBody>
            <a:bodyPr/>
            <a:lstStyle/>
            <a:p>
              <a:endParaRPr lang="en-US"/>
            </a:p>
          </p:txBody>
        </p:sp>
        <p:sp>
          <p:nvSpPr>
            <p:cNvPr id="34880" name="Rectangle 39"/>
            <p:cNvSpPr>
              <a:spLocks noChangeArrowheads="1"/>
            </p:cNvSpPr>
            <p:nvPr/>
          </p:nvSpPr>
          <p:spPr bwMode="auto">
            <a:xfrm>
              <a:off x="2030" y="2314"/>
              <a:ext cx="503"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Certificate</a:t>
              </a:r>
              <a:endParaRPr lang="en-GB" sz="2400">
                <a:latin typeface="Times" charset="0"/>
              </a:endParaRPr>
            </a:p>
          </p:txBody>
        </p:sp>
        <p:sp>
          <p:nvSpPr>
            <p:cNvPr id="34881" name="Rectangle 40"/>
            <p:cNvSpPr>
              <a:spLocks noChangeArrowheads="1"/>
            </p:cNvSpPr>
            <p:nvPr/>
          </p:nvSpPr>
          <p:spPr bwMode="auto">
            <a:xfrm>
              <a:off x="1877" y="2505"/>
              <a:ext cx="820"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Certificate Verify</a:t>
              </a:r>
              <a:endParaRPr lang="en-GB" sz="2400">
                <a:latin typeface="Times" charset="0"/>
              </a:endParaRPr>
            </a:p>
          </p:txBody>
        </p:sp>
        <p:sp>
          <p:nvSpPr>
            <p:cNvPr id="34882" name="Rectangle 41"/>
            <p:cNvSpPr>
              <a:spLocks noChangeArrowheads="1"/>
            </p:cNvSpPr>
            <p:nvPr/>
          </p:nvSpPr>
          <p:spPr bwMode="auto">
            <a:xfrm>
              <a:off x="3625" y="2360"/>
              <a:ext cx="1670"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Send client certificate response if </a:t>
              </a:r>
              <a:endParaRPr lang="en-GB" sz="2400">
                <a:latin typeface="Times" charset="0"/>
              </a:endParaRPr>
            </a:p>
          </p:txBody>
        </p:sp>
        <p:sp>
          <p:nvSpPr>
            <p:cNvPr id="34883" name="Rectangle 42"/>
            <p:cNvSpPr>
              <a:spLocks noChangeArrowheads="1"/>
            </p:cNvSpPr>
            <p:nvPr/>
          </p:nvSpPr>
          <p:spPr bwMode="auto">
            <a:xfrm>
              <a:off x="3610" y="2512"/>
              <a:ext cx="496"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requested</a:t>
              </a:r>
              <a:endParaRPr lang="en-GB" sz="2400">
                <a:latin typeface="Times" charset="0"/>
              </a:endParaRPr>
            </a:p>
          </p:txBody>
        </p:sp>
      </p:grpSp>
      <p:grpSp>
        <p:nvGrpSpPr>
          <p:cNvPr id="5" name="Group 43"/>
          <p:cNvGrpSpPr>
            <a:grpSpLocks/>
          </p:cNvGrpSpPr>
          <p:nvPr/>
        </p:nvGrpSpPr>
        <p:grpSpPr bwMode="auto">
          <a:xfrm>
            <a:off x="2562225" y="4549775"/>
            <a:ext cx="5127625" cy="1352550"/>
            <a:chOff x="1643" y="2885"/>
            <a:chExt cx="3500" cy="852"/>
          </a:xfrm>
        </p:grpSpPr>
        <p:sp>
          <p:nvSpPr>
            <p:cNvPr id="34862" name="Freeform 44"/>
            <p:cNvSpPr>
              <a:spLocks/>
            </p:cNvSpPr>
            <p:nvPr/>
          </p:nvSpPr>
          <p:spPr bwMode="auto">
            <a:xfrm>
              <a:off x="2814" y="3014"/>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63" name="Freeform 45"/>
            <p:cNvSpPr>
              <a:spLocks/>
            </p:cNvSpPr>
            <p:nvPr/>
          </p:nvSpPr>
          <p:spPr bwMode="auto">
            <a:xfrm>
              <a:off x="1643" y="3014"/>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p:spPr>
          <p:txBody>
            <a:bodyPr/>
            <a:lstStyle/>
            <a:p>
              <a:endParaRPr lang="en-US"/>
            </a:p>
          </p:txBody>
        </p:sp>
        <p:sp>
          <p:nvSpPr>
            <p:cNvPr id="34864" name="Rectangle 46"/>
            <p:cNvSpPr>
              <a:spLocks noChangeArrowheads="1"/>
            </p:cNvSpPr>
            <p:nvPr/>
          </p:nvSpPr>
          <p:spPr bwMode="auto">
            <a:xfrm>
              <a:off x="1788" y="2885"/>
              <a:ext cx="1037"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Change Cipher Spec</a:t>
              </a:r>
              <a:endParaRPr lang="en-GB" sz="2400">
                <a:latin typeface="Times" charset="0"/>
              </a:endParaRPr>
            </a:p>
          </p:txBody>
        </p:sp>
        <p:sp>
          <p:nvSpPr>
            <p:cNvPr id="34865" name="Freeform 47"/>
            <p:cNvSpPr>
              <a:spLocks/>
            </p:cNvSpPr>
            <p:nvPr/>
          </p:nvSpPr>
          <p:spPr bwMode="auto">
            <a:xfrm>
              <a:off x="2814" y="3217"/>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66" name="Freeform 48"/>
            <p:cNvSpPr>
              <a:spLocks/>
            </p:cNvSpPr>
            <p:nvPr/>
          </p:nvSpPr>
          <p:spPr bwMode="auto">
            <a:xfrm>
              <a:off x="1643" y="3217"/>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p:spPr>
          <p:txBody>
            <a:bodyPr/>
            <a:lstStyle/>
            <a:p>
              <a:endParaRPr lang="en-US"/>
            </a:p>
          </p:txBody>
        </p:sp>
        <p:sp>
          <p:nvSpPr>
            <p:cNvPr id="34867" name="Rectangle 49"/>
            <p:cNvSpPr>
              <a:spLocks noChangeArrowheads="1"/>
            </p:cNvSpPr>
            <p:nvPr/>
          </p:nvSpPr>
          <p:spPr bwMode="auto">
            <a:xfrm>
              <a:off x="2071" y="3101"/>
              <a:ext cx="422"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Finished</a:t>
              </a:r>
              <a:endParaRPr lang="en-GB" sz="2400">
                <a:latin typeface="Times" charset="0"/>
              </a:endParaRPr>
            </a:p>
          </p:txBody>
        </p:sp>
        <p:sp>
          <p:nvSpPr>
            <p:cNvPr id="34868" name="Freeform 50"/>
            <p:cNvSpPr>
              <a:spLocks/>
            </p:cNvSpPr>
            <p:nvPr/>
          </p:nvSpPr>
          <p:spPr bwMode="auto">
            <a:xfrm>
              <a:off x="1657" y="3483"/>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34869" name="Freeform 51"/>
            <p:cNvSpPr>
              <a:spLocks/>
            </p:cNvSpPr>
            <p:nvPr/>
          </p:nvSpPr>
          <p:spPr bwMode="auto">
            <a:xfrm>
              <a:off x="1711" y="3496"/>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p:spPr>
          <p:txBody>
            <a:bodyPr/>
            <a:lstStyle/>
            <a:p>
              <a:endParaRPr lang="en-US"/>
            </a:p>
          </p:txBody>
        </p:sp>
        <p:sp>
          <p:nvSpPr>
            <p:cNvPr id="34870" name="Rectangle 52"/>
            <p:cNvSpPr>
              <a:spLocks noChangeArrowheads="1"/>
            </p:cNvSpPr>
            <p:nvPr/>
          </p:nvSpPr>
          <p:spPr bwMode="auto">
            <a:xfrm>
              <a:off x="1788" y="3355"/>
              <a:ext cx="1037"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Change Cipher Spec</a:t>
              </a:r>
              <a:endParaRPr lang="en-GB" sz="2400">
                <a:latin typeface="Times" charset="0"/>
              </a:endParaRPr>
            </a:p>
          </p:txBody>
        </p:sp>
        <p:sp>
          <p:nvSpPr>
            <p:cNvPr id="34871" name="Freeform 53"/>
            <p:cNvSpPr>
              <a:spLocks/>
            </p:cNvSpPr>
            <p:nvPr/>
          </p:nvSpPr>
          <p:spPr bwMode="auto">
            <a:xfrm>
              <a:off x="1657" y="3686"/>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34872" name="Freeform 54"/>
            <p:cNvSpPr>
              <a:spLocks/>
            </p:cNvSpPr>
            <p:nvPr/>
          </p:nvSpPr>
          <p:spPr bwMode="auto">
            <a:xfrm>
              <a:off x="1711" y="3699"/>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p:spPr>
          <p:txBody>
            <a:bodyPr/>
            <a:lstStyle/>
            <a:p>
              <a:endParaRPr lang="en-US"/>
            </a:p>
          </p:txBody>
        </p:sp>
        <p:sp>
          <p:nvSpPr>
            <p:cNvPr id="34873" name="Rectangle 55"/>
            <p:cNvSpPr>
              <a:spLocks noChangeArrowheads="1"/>
            </p:cNvSpPr>
            <p:nvPr/>
          </p:nvSpPr>
          <p:spPr bwMode="auto">
            <a:xfrm>
              <a:off x="2071" y="3570"/>
              <a:ext cx="422"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Finished</a:t>
              </a:r>
              <a:endParaRPr lang="en-GB" sz="2400">
                <a:latin typeface="Times" charset="0"/>
              </a:endParaRPr>
            </a:p>
          </p:txBody>
        </p:sp>
        <p:sp>
          <p:nvSpPr>
            <p:cNvPr id="34874" name="Rectangle 56"/>
            <p:cNvSpPr>
              <a:spLocks noChangeArrowheads="1"/>
            </p:cNvSpPr>
            <p:nvPr/>
          </p:nvSpPr>
          <p:spPr bwMode="auto">
            <a:xfrm>
              <a:off x="3610" y="3032"/>
              <a:ext cx="1533"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Change cipher suite and finish </a:t>
              </a:r>
              <a:endParaRPr lang="en-GB" sz="2400">
                <a:latin typeface="Times" charset="0"/>
              </a:endParaRPr>
            </a:p>
          </p:txBody>
        </p:sp>
        <p:sp>
          <p:nvSpPr>
            <p:cNvPr id="34875" name="Rectangle 57"/>
            <p:cNvSpPr>
              <a:spLocks noChangeArrowheads="1"/>
            </p:cNvSpPr>
            <p:nvPr/>
          </p:nvSpPr>
          <p:spPr bwMode="auto">
            <a:xfrm>
              <a:off x="3610" y="3159"/>
              <a:ext cx="546" cy="13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handshake</a:t>
              </a:r>
              <a:endParaRPr lang="en-GB" sz="2400">
                <a:latin typeface="Times" charset="0"/>
              </a:endParaRPr>
            </a:p>
          </p:txBody>
        </p:sp>
      </p:grpSp>
      <p:sp>
        <p:nvSpPr>
          <p:cNvPr id="318522" name="Rectangle 58"/>
          <p:cNvSpPr>
            <a:spLocks noChangeArrowheads="1"/>
          </p:cNvSpPr>
          <p:nvPr/>
        </p:nvSpPr>
        <p:spPr bwMode="auto">
          <a:xfrm>
            <a:off x="8864600" y="6496050"/>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
        <p:nvSpPr>
          <p:cNvPr id="34827" name="Rectangle 59"/>
          <p:cNvSpPr>
            <a:spLocks noChangeArrowheads="1"/>
          </p:cNvSpPr>
          <p:nvPr/>
        </p:nvSpPr>
        <p:spPr bwMode="auto">
          <a:xfrm>
            <a:off x="207963" y="1220788"/>
            <a:ext cx="1236662" cy="366712"/>
          </a:xfrm>
          <a:prstGeom prst="rect">
            <a:avLst/>
          </a:prstGeom>
          <a:noFill/>
          <a:ln w="9525">
            <a:noFill/>
            <a:miter lim="800000"/>
            <a:headEnd/>
            <a:tailEnd/>
          </a:ln>
        </p:spPr>
        <p:txBody>
          <a:bodyPr wrap="none">
            <a:spAutoFit/>
          </a:bodyPr>
          <a:lstStyle/>
          <a:p>
            <a:pPr eaLnBrk="0" hangingPunct="0"/>
            <a:r>
              <a:rPr kumimoji="1" lang="en-GB" sz="1800">
                <a:solidFill>
                  <a:schemeClr val="accent1"/>
                </a:solidFill>
              </a:rPr>
              <a:t>Figure 7.18</a:t>
            </a:r>
          </a:p>
        </p:txBody>
      </p:sp>
      <p:sp>
        <p:nvSpPr>
          <p:cNvPr id="318524" name="Rectangle 60"/>
          <p:cNvSpPr>
            <a:spLocks noChangeArrowheads="1"/>
          </p:cNvSpPr>
          <p:nvPr/>
        </p:nvSpPr>
        <p:spPr bwMode="auto">
          <a:xfrm>
            <a:off x="5367338" y="5172075"/>
            <a:ext cx="3014662" cy="1330325"/>
          </a:xfrm>
          <a:prstGeom prst="rect">
            <a:avLst/>
          </a:prstGeom>
          <a:noFill/>
          <a:ln w="9525">
            <a:noFill/>
            <a:miter lim="800000"/>
            <a:headEnd/>
            <a:tailEnd/>
          </a:ln>
        </p:spPr>
        <p:txBody>
          <a:bodyPr wrap="none">
            <a:spAutoFit/>
          </a:bodyPr>
          <a:lstStyle/>
          <a:p>
            <a:pPr eaLnBrk="0" hangingPunct="0">
              <a:lnSpc>
                <a:spcPct val="90000"/>
              </a:lnSpc>
              <a:tabLst>
                <a:tab pos="349250" algn="l"/>
                <a:tab pos="1492250" algn="l"/>
                <a:tab pos="1651000" algn="l"/>
              </a:tabLst>
            </a:pPr>
            <a:r>
              <a:rPr lang="en-GB" sz="1500">
                <a:solidFill>
                  <a:srgbClr val="0208A6"/>
                </a:solidFill>
              </a:rPr>
              <a:t>Includes key master exchange.</a:t>
            </a:r>
          </a:p>
          <a:p>
            <a:pPr eaLnBrk="0" hangingPunct="0">
              <a:lnSpc>
                <a:spcPct val="90000"/>
              </a:lnSpc>
              <a:tabLst>
                <a:tab pos="349250" algn="l"/>
                <a:tab pos="1492250" algn="l"/>
                <a:tab pos="1651000" algn="l"/>
              </a:tabLst>
            </a:pPr>
            <a:r>
              <a:rPr lang="en-GB" sz="1500">
                <a:solidFill>
                  <a:srgbClr val="0208A6"/>
                </a:solidFill>
              </a:rPr>
              <a:t>Key master is used  by both A and B</a:t>
            </a:r>
          </a:p>
          <a:p>
            <a:pPr eaLnBrk="0" hangingPunct="0">
              <a:lnSpc>
                <a:spcPct val="90000"/>
              </a:lnSpc>
              <a:tabLst>
                <a:tab pos="349250" algn="l"/>
                <a:tab pos="1492250" algn="l"/>
                <a:tab pos="1651000" algn="l"/>
              </a:tabLst>
            </a:pPr>
            <a:r>
              <a:rPr lang="en-GB" sz="1500">
                <a:solidFill>
                  <a:srgbClr val="0208A6"/>
                </a:solidFill>
              </a:rPr>
              <a:t>to generate:</a:t>
            </a:r>
          </a:p>
          <a:p>
            <a:pPr eaLnBrk="0" hangingPunct="0">
              <a:lnSpc>
                <a:spcPct val="90000"/>
              </a:lnSpc>
              <a:tabLst>
                <a:tab pos="349250" algn="l"/>
                <a:tab pos="1492250" algn="l"/>
                <a:tab pos="1651000" algn="l"/>
              </a:tabLst>
            </a:pPr>
            <a:r>
              <a:rPr lang="en-GB" sz="1500" i="1">
                <a:solidFill>
                  <a:srgbClr val="0208A6"/>
                </a:solidFill>
              </a:rPr>
              <a:t>2 session keys	2 MAC keys</a:t>
            </a:r>
            <a:endParaRPr lang="en-GB" sz="1500">
              <a:solidFill>
                <a:srgbClr val="0208A6"/>
              </a:solidFill>
            </a:endParaRP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AB</a:t>
            </a:r>
            <a:r>
              <a:rPr lang="en-GB" sz="1500">
                <a:solidFill>
                  <a:srgbClr val="0208A6"/>
                </a:solidFill>
              </a:rPr>
              <a:t>		M</a:t>
            </a:r>
            <a:r>
              <a:rPr lang="en-GB" sz="1500" baseline="-25000">
                <a:solidFill>
                  <a:srgbClr val="0208A6"/>
                </a:solidFill>
              </a:rPr>
              <a:t>AB</a:t>
            </a:r>
            <a:r>
              <a:rPr lang="en-GB" sz="1500">
                <a:solidFill>
                  <a:srgbClr val="0208A6"/>
                </a:solidFill>
              </a:rPr>
              <a:t>	</a:t>
            </a: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BA</a:t>
            </a:r>
            <a:r>
              <a:rPr lang="en-GB" sz="1500">
                <a:solidFill>
                  <a:srgbClr val="0208A6"/>
                </a:solidFill>
              </a:rPr>
              <a:t>		M</a:t>
            </a:r>
            <a:r>
              <a:rPr lang="en-GB" sz="1500" baseline="-25000">
                <a:solidFill>
                  <a:srgbClr val="0208A6"/>
                </a:solidFill>
              </a:rPr>
              <a:t>BA</a:t>
            </a:r>
          </a:p>
        </p:txBody>
      </p:sp>
      <p:sp>
        <p:nvSpPr>
          <p:cNvPr id="34830" name="AutoShape 93">
            <a:hlinkClick r:id="" action="ppaction://noaction" highlightClick="1"/>
          </p:cNvPr>
          <p:cNvSpPr>
            <a:spLocks noChangeArrowheads="1"/>
          </p:cNvSpPr>
          <p:nvPr/>
        </p:nvSpPr>
        <p:spPr bwMode="auto">
          <a:xfrm>
            <a:off x="8088313" y="5857875"/>
            <a:ext cx="176212" cy="206375"/>
          </a:xfrm>
          <a:prstGeom prst="actionButtonBlank">
            <a:avLst/>
          </a:prstGeom>
          <a:noFill/>
          <a:ln w="635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8524"/>
                                        </p:tgtEl>
                                        <p:attrNameLst>
                                          <p:attrName>style.visibility</p:attrName>
                                        </p:attrNameLst>
                                      </p:cBhvr>
                                      <p:to>
                                        <p:strVal val="visible"/>
                                      </p:to>
                                    </p:set>
                                    <p:animEffect transition="in" filter="wipe(up)">
                                      <p:cBhvr>
                                        <p:cTn id="22" dur="500"/>
                                        <p:tgtEl>
                                          <p:spTgt spid="318524"/>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318522"/>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22" grpId="0" autoUpdateAnimBg="0"/>
      <p:bldP spid="31852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822325" y="1450975"/>
            <a:ext cx="7740650" cy="3033713"/>
          </a:xfrm>
          <a:prstGeom prst="rect">
            <a:avLst/>
          </a:prstGeom>
          <a:solidFill>
            <a:srgbClr val="FFEECF"/>
          </a:solidFill>
          <a:ln w="9525">
            <a:noFill/>
            <a:miter lim="800000"/>
            <a:headEnd/>
            <a:tailEnd/>
          </a:ln>
        </p:spPr>
        <p:txBody>
          <a:bodyPr>
            <a:spAutoFit/>
          </a:bodyPr>
          <a:lstStyle/>
          <a:p>
            <a:pPr marL="457200" indent="-457200" eaLnBrk="0" hangingPunct="0">
              <a:spcBef>
                <a:spcPct val="30000"/>
              </a:spcBef>
            </a:pPr>
            <a:r>
              <a:rPr lang="en-GB" sz="2200">
                <a:latin typeface="Times" charset="0"/>
              </a:rPr>
              <a:t>Bob has a public/private key pair &lt;K</a:t>
            </a:r>
            <a:r>
              <a:rPr lang="en-GB" sz="2200" baseline="-25000">
                <a:latin typeface="Times" charset="0"/>
              </a:rPr>
              <a:t>Bpub</a:t>
            </a:r>
            <a:r>
              <a:rPr lang="en-GB" sz="2200">
                <a:latin typeface="Times" charset="0"/>
              </a:rPr>
              <a:t>,</a:t>
            </a:r>
            <a:r>
              <a:rPr lang="en-GB" sz="2200" baseline="-25000">
                <a:latin typeface="Times" charset="0"/>
              </a:rPr>
              <a:t> </a:t>
            </a:r>
            <a:r>
              <a:rPr lang="en-GB" sz="2200">
                <a:latin typeface="Times" charset="0"/>
              </a:rPr>
              <a:t>K</a:t>
            </a:r>
            <a:r>
              <a:rPr lang="en-GB" sz="2200" baseline="-25000">
                <a:latin typeface="Times" charset="0"/>
              </a:rPr>
              <a:t>Bpriv</a:t>
            </a:r>
            <a:r>
              <a:rPr lang="en-GB" sz="2200">
                <a:latin typeface="Times" charset="0"/>
              </a:rPr>
              <a:t>&gt;</a:t>
            </a:r>
          </a:p>
          <a:p>
            <a:pPr marL="457200" indent="-457200" eaLnBrk="0" hangingPunct="0">
              <a:spcBef>
                <a:spcPct val="30000"/>
              </a:spcBef>
              <a:buFont typeface="Times" charset="0"/>
              <a:buAutoNum type="arabicPeriod"/>
            </a:pPr>
            <a:r>
              <a:rPr lang="en-GB" sz="2200">
                <a:latin typeface="Times" charset="0"/>
              </a:rPr>
              <a:t>Alice obtains a certificate that was signed by a trusted authority stating Bob's public key K</a:t>
            </a:r>
            <a:r>
              <a:rPr lang="en-GB" sz="2200" baseline="-25000">
                <a:latin typeface="Times" charset="0"/>
              </a:rPr>
              <a:t>Bpub</a:t>
            </a:r>
            <a:endParaRPr lang="en-GB" sz="2200">
              <a:latin typeface="Times" charset="0"/>
            </a:endParaRPr>
          </a:p>
          <a:p>
            <a:pPr marL="457200" indent="-457200" eaLnBrk="0" hangingPunct="0">
              <a:spcBef>
                <a:spcPct val="30000"/>
              </a:spcBef>
              <a:buFont typeface="Times" charset="0"/>
              <a:buAutoNum type="arabicPeriod"/>
            </a:pPr>
            <a:r>
              <a:rPr lang="en-GB" sz="2200">
                <a:latin typeface="Times" charset="0"/>
              </a:rPr>
              <a:t>Alice creates a new shared key K</a:t>
            </a:r>
            <a:r>
              <a:rPr lang="en-GB" sz="2200" baseline="-25000">
                <a:latin typeface="Times" charset="0"/>
              </a:rPr>
              <a:t>AB</a:t>
            </a:r>
            <a:r>
              <a:rPr lang="en-GB" sz="2200">
                <a:latin typeface="Times" charset="0"/>
              </a:rPr>
              <a:t> , encrypts it using K</a:t>
            </a:r>
            <a:r>
              <a:rPr lang="en-GB" sz="2200" baseline="-25000">
                <a:latin typeface="Times" charset="0"/>
              </a:rPr>
              <a:t>Bpub</a:t>
            </a:r>
            <a:r>
              <a:rPr lang="en-GB" sz="2200">
                <a:latin typeface="Times" charset="0"/>
              </a:rPr>
              <a:t> using a public-key algorithm and sends the result to Bob.</a:t>
            </a:r>
            <a:endParaRPr lang="en-GB" sz="2200" baseline="-25000">
              <a:latin typeface="Times" charset="0"/>
            </a:endParaRPr>
          </a:p>
          <a:p>
            <a:pPr marL="457200" indent="-457200" eaLnBrk="0" hangingPunct="0">
              <a:spcBef>
                <a:spcPct val="30000"/>
              </a:spcBef>
              <a:buFont typeface="Times" charset="0"/>
              <a:buNone/>
            </a:pPr>
            <a:r>
              <a:rPr lang="en-GB" sz="2200">
                <a:latin typeface="Times" charset="0"/>
              </a:rPr>
              <a:t>3.	Bob uses the corresponding private key K</a:t>
            </a:r>
            <a:r>
              <a:rPr lang="en-GB" sz="2200" baseline="-25000">
                <a:latin typeface="Times" charset="0"/>
              </a:rPr>
              <a:t>Bpriv</a:t>
            </a:r>
            <a:r>
              <a:rPr lang="en-GB" sz="2200">
                <a:latin typeface="Times" charset="0"/>
              </a:rPr>
              <a:t> to decrypt it.</a:t>
            </a:r>
          </a:p>
          <a:p>
            <a:pPr marL="457200" indent="-457200" eaLnBrk="0" hangingPunct="0">
              <a:spcBef>
                <a:spcPct val="30000"/>
              </a:spcBef>
              <a:buFont typeface="Times" charset="0"/>
              <a:buNone/>
            </a:pPr>
            <a:r>
              <a:rPr lang="en-GB" sz="1800">
                <a:latin typeface="Times" charset="0"/>
              </a:rPr>
              <a:t>(If they want to be sure that the message hasn't been tampered with, Alice can add an agreed value to it and Bob can check it.)</a:t>
            </a:r>
          </a:p>
        </p:txBody>
      </p:sp>
      <p:sp>
        <p:nvSpPr>
          <p:cNvPr id="95235" name="Rectangle 3"/>
          <p:cNvSpPr>
            <a:spLocks noGrp="1" noChangeArrowheads="1"/>
          </p:cNvSpPr>
          <p:nvPr>
            <p:ph type="title" idx="4294967295"/>
          </p:nvPr>
        </p:nvSpPr>
        <p:spPr/>
        <p:txBody>
          <a:bodyPr/>
          <a:lstStyle/>
          <a:p>
            <a:r>
              <a:rPr lang="en-GB" sz="2800" smtClean="0"/>
              <a:t>Scenario 3: </a:t>
            </a:r>
            <a:br>
              <a:rPr lang="en-GB" sz="2800" smtClean="0"/>
            </a:br>
            <a:r>
              <a:rPr lang="en-GB" sz="2800" smtClean="0"/>
              <a:t>Authenticated communication with public keys</a:t>
            </a:r>
          </a:p>
        </p:txBody>
      </p:sp>
      <p:sp>
        <p:nvSpPr>
          <p:cNvPr id="363525" name="Rectangle 5"/>
          <p:cNvSpPr>
            <a:spLocks noChangeArrowheads="1"/>
          </p:cNvSpPr>
          <p:nvPr/>
        </p:nvSpPr>
        <p:spPr bwMode="auto">
          <a:xfrm>
            <a:off x="8859838" y="6494463"/>
            <a:ext cx="279400" cy="457200"/>
          </a:xfrm>
          <a:prstGeom prst="rect">
            <a:avLst/>
          </a:prstGeom>
          <a:noFill/>
          <a:ln w="9525">
            <a:noFill/>
            <a:miter lim="800000"/>
            <a:headEnd/>
            <a:tailEnd/>
          </a:ln>
        </p:spPr>
        <p:txBody>
          <a:bodyPr>
            <a:spAutoFit/>
          </a:bodyPr>
          <a:lstStyle/>
          <a:p>
            <a:pPr eaLnBrk="0" hangingPunct="0"/>
            <a:r>
              <a:rPr lang="en-GB" sz="2400">
                <a:latin typeface="Time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822325" y="1450975"/>
            <a:ext cx="7740650" cy="366713"/>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endParaRPr lang="en-GB" sz="1800">
              <a:latin typeface="Times" pitchFamily="18" charset="0"/>
            </a:endParaRPr>
          </a:p>
        </p:txBody>
      </p:sp>
      <p:sp>
        <p:nvSpPr>
          <p:cNvPr id="93187" name="Rectangle 3"/>
          <p:cNvSpPr>
            <a:spLocks noGrp="1" noChangeArrowheads="1"/>
          </p:cNvSpPr>
          <p:nvPr>
            <p:ph type="title" idx="4294967295"/>
          </p:nvPr>
        </p:nvSpPr>
        <p:spPr/>
        <p:txBody>
          <a:bodyPr/>
          <a:lstStyle/>
          <a:p>
            <a:r>
              <a:rPr lang="en-GB" sz="2800" smtClean="0"/>
              <a:t>Scenario 3: </a:t>
            </a:r>
            <a:br>
              <a:rPr lang="en-GB" sz="2800" smtClean="0"/>
            </a:br>
            <a:r>
              <a:rPr lang="en-GB" sz="2800" smtClean="0"/>
              <a:t>Authenticated communication with public keys</a:t>
            </a:r>
          </a:p>
        </p:txBody>
      </p:sp>
      <p:sp>
        <p:nvSpPr>
          <p:cNvPr id="363524" name="Rectangle 4"/>
          <p:cNvSpPr>
            <a:spLocks noGrp="1" noChangeArrowheads="1"/>
          </p:cNvSpPr>
          <p:nvPr>
            <p:ph type="body" idx="4294967295"/>
          </p:nvPr>
        </p:nvSpPr>
        <p:spPr>
          <a:xfrm>
            <a:off x="457200" y="4622800"/>
            <a:ext cx="8178800" cy="1730375"/>
          </a:xfrm>
        </p:spPr>
        <p:txBody>
          <a:bodyPr/>
          <a:lstStyle/>
          <a:p>
            <a:r>
              <a:rPr lang="en-GB" sz="2400" smtClean="0"/>
              <a:t>Mallory might intercept Alice’s initial request to a key distribution service for Bob’s public-key certificate and send a response containing his own public key. He can then intercept all the subsequent messages.</a:t>
            </a:r>
          </a:p>
        </p:txBody>
      </p:sp>
      <p:sp>
        <p:nvSpPr>
          <p:cNvPr id="363525"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739463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 calcmode="lin" valueType="num">
                                      <p:cBhvr additive="base">
                                        <p:cTn id="7" dur="500" fill="hold"/>
                                        <p:tgtEl>
                                          <p:spTgt spid="363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autoUpdateAnimBg="0"/>
      <p:bldP spid="36352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Digital signatures</a:t>
            </a:r>
          </a:p>
        </p:txBody>
      </p:sp>
      <p:sp>
        <p:nvSpPr>
          <p:cNvPr id="17411" name="Rectangle 3"/>
          <p:cNvSpPr>
            <a:spLocks noGrp="1" noChangeArrowheads="1"/>
          </p:cNvSpPr>
          <p:nvPr>
            <p:ph type="body" idx="1"/>
          </p:nvPr>
        </p:nvSpPr>
        <p:spPr/>
        <p:txBody>
          <a:bodyPr/>
          <a:lstStyle/>
          <a:p>
            <a:pPr>
              <a:buFontTx/>
              <a:buNone/>
            </a:pPr>
            <a:r>
              <a:rPr lang="en-GB" sz="2400" smtClean="0"/>
              <a:t>Requirement:</a:t>
            </a:r>
          </a:p>
          <a:p>
            <a:pPr lvl="1"/>
            <a:r>
              <a:rPr lang="en-GB" sz="2000" smtClean="0"/>
              <a:t>To authenticate stored document files as well as messages</a:t>
            </a:r>
          </a:p>
          <a:p>
            <a:pPr lvl="1"/>
            <a:r>
              <a:rPr lang="en-GB" sz="2000" smtClean="0"/>
              <a:t>To protect against forgery</a:t>
            </a:r>
          </a:p>
          <a:p>
            <a:pPr lvl="1"/>
            <a:r>
              <a:rPr lang="en-GB" sz="2000" smtClean="0"/>
              <a:t>To prevent the signer from repudiating a signed document (denying their responsibility)</a:t>
            </a:r>
          </a:p>
          <a:p>
            <a:pPr>
              <a:buFontTx/>
              <a:buNone/>
            </a:pPr>
            <a:r>
              <a:rPr lang="en-GB" sz="2400" smtClean="0"/>
              <a:t>Encryption of a document in a secret key constitutes a signature</a:t>
            </a:r>
          </a:p>
          <a:p>
            <a:pPr lvl="1">
              <a:buFontTx/>
              <a:buChar char="-"/>
            </a:pPr>
            <a:r>
              <a:rPr lang="en-GB" sz="2000" smtClean="0"/>
              <a:t>impossible for others to perform without knowledge of the key</a:t>
            </a:r>
          </a:p>
          <a:p>
            <a:pPr lvl="1">
              <a:buFontTx/>
              <a:buChar char="-"/>
            </a:pPr>
            <a:r>
              <a:rPr lang="en-GB" sz="2000" smtClean="0"/>
              <a:t>strong authentication of document</a:t>
            </a:r>
          </a:p>
          <a:p>
            <a:pPr lvl="1">
              <a:buFontTx/>
              <a:buChar char="-"/>
            </a:pPr>
            <a:r>
              <a:rPr lang="en-GB" sz="2000" smtClean="0"/>
              <a:t>strong protection against forgery</a:t>
            </a:r>
          </a:p>
          <a:p>
            <a:pPr lvl="1">
              <a:buFontTx/>
              <a:buChar char="-"/>
            </a:pPr>
            <a:r>
              <a:rPr lang="en-GB" sz="2000" smtClean="0"/>
              <a:t>weak against repudiation (signer could claim key was compromised – cde: huh? Applies to all above. So, nope!)</a:t>
            </a:r>
          </a:p>
        </p:txBody>
      </p:sp>
      <p:sp>
        <p:nvSpPr>
          <p:cNvPr id="353284" name="Rectangle 4"/>
          <p:cNvSpPr>
            <a:spLocks noChangeArrowheads="1"/>
          </p:cNvSpPr>
          <p:nvPr/>
        </p:nvSpPr>
        <p:spPr bwMode="auto">
          <a:xfrm>
            <a:off x="8858250" y="64817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568295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328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Digital signatures with public keys</a:t>
            </a:r>
          </a:p>
        </p:txBody>
      </p:sp>
      <p:sp>
        <p:nvSpPr>
          <p:cNvPr id="18435" name="Rectangle 3"/>
          <p:cNvSpPr>
            <a:spLocks noChangeArrowheads="1"/>
          </p:cNvSpPr>
          <p:nvPr/>
        </p:nvSpPr>
        <p:spPr bwMode="auto">
          <a:xfrm>
            <a:off x="1289050" y="2025650"/>
            <a:ext cx="746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Signing</a:t>
            </a:r>
            <a:endParaRPr lang="en-GB" sz="3200">
              <a:solidFill>
                <a:schemeClr val="accent1"/>
              </a:solidFill>
              <a:latin typeface="Times" pitchFamily="18" charset="0"/>
            </a:endParaRPr>
          </a:p>
        </p:txBody>
      </p:sp>
      <p:grpSp>
        <p:nvGrpSpPr>
          <p:cNvPr id="2" name="Group 4"/>
          <p:cNvGrpSpPr>
            <a:grpSpLocks/>
          </p:cNvGrpSpPr>
          <p:nvPr/>
        </p:nvGrpSpPr>
        <p:grpSpPr bwMode="auto">
          <a:xfrm>
            <a:off x="3643313" y="5380038"/>
            <a:ext cx="2114550" cy="379412"/>
            <a:chOff x="2486" y="3389"/>
            <a:chExt cx="1443" cy="239"/>
          </a:xfrm>
        </p:grpSpPr>
        <p:sp>
          <p:nvSpPr>
            <p:cNvPr id="18546" name="Freeform 5"/>
            <p:cNvSpPr>
              <a:spLocks/>
            </p:cNvSpPr>
            <p:nvPr/>
          </p:nvSpPr>
          <p:spPr bwMode="auto">
            <a:xfrm>
              <a:off x="3554" y="3512"/>
              <a:ext cx="72" cy="87"/>
            </a:xfrm>
            <a:custGeom>
              <a:avLst/>
              <a:gdLst>
                <a:gd name="T0" fmla="*/ 0 w 72"/>
                <a:gd name="T1" fmla="*/ 44 h 87"/>
                <a:gd name="T2" fmla="*/ 0 w 72"/>
                <a:gd name="T3" fmla="*/ 0 h 87"/>
                <a:gd name="T4" fmla="*/ 72 w 72"/>
                <a:gd name="T5" fmla="*/ 44 h 87"/>
                <a:gd name="T6" fmla="*/ 0 w 72"/>
                <a:gd name="T7" fmla="*/ 87 h 87"/>
                <a:gd name="T8" fmla="*/ 0 w 72"/>
                <a:gd name="T9" fmla="*/ 44 h 87"/>
                <a:gd name="T10" fmla="*/ 0 60000 65536"/>
                <a:gd name="T11" fmla="*/ 0 60000 65536"/>
                <a:gd name="T12" fmla="*/ 0 60000 65536"/>
                <a:gd name="T13" fmla="*/ 0 60000 65536"/>
                <a:gd name="T14" fmla="*/ 0 60000 65536"/>
                <a:gd name="T15" fmla="*/ 0 w 72"/>
                <a:gd name="T16" fmla="*/ 0 h 87"/>
                <a:gd name="T17" fmla="*/ 72 w 72"/>
                <a:gd name="T18" fmla="*/ 87 h 87"/>
              </a:gdLst>
              <a:ahLst/>
              <a:cxnLst>
                <a:cxn ang="T10">
                  <a:pos x="T0" y="T1"/>
                </a:cxn>
                <a:cxn ang="T11">
                  <a:pos x="T2" y="T3"/>
                </a:cxn>
                <a:cxn ang="T12">
                  <a:pos x="T4" y="T5"/>
                </a:cxn>
                <a:cxn ang="T13">
                  <a:pos x="T6" y="T7"/>
                </a:cxn>
                <a:cxn ang="T14">
                  <a:pos x="T8" y="T9"/>
                </a:cxn>
              </a:cxnLst>
              <a:rect l="T15" t="T16" r="T17" b="T18"/>
              <a:pathLst>
                <a:path w="72" h="87">
                  <a:moveTo>
                    <a:pt x="0" y="44"/>
                  </a:moveTo>
                  <a:lnTo>
                    <a:pt x="0" y="0"/>
                  </a:lnTo>
                  <a:lnTo>
                    <a:pt x="72" y="44"/>
                  </a:lnTo>
                  <a:lnTo>
                    <a:pt x="0" y="87"/>
                  </a:lnTo>
                  <a:lnTo>
                    <a:pt x="0" y="44"/>
                  </a:lnTo>
                  <a:close/>
                </a:path>
              </a:pathLst>
            </a:custGeom>
            <a:solidFill>
              <a:srgbClr val="000000"/>
            </a:solidFill>
            <a:ln w="22225">
              <a:solidFill>
                <a:srgbClr val="000000"/>
              </a:solidFill>
              <a:round/>
              <a:headEnd/>
              <a:tailEnd/>
            </a:ln>
          </p:spPr>
          <p:txBody>
            <a:bodyPr/>
            <a:lstStyle/>
            <a:p>
              <a:endParaRPr lang="en-US"/>
            </a:p>
          </p:txBody>
        </p:sp>
        <p:sp>
          <p:nvSpPr>
            <p:cNvPr id="18547" name="Line 6"/>
            <p:cNvSpPr>
              <a:spLocks noChangeShapeType="1"/>
            </p:cNvSpPr>
            <p:nvPr/>
          </p:nvSpPr>
          <p:spPr bwMode="auto">
            <a:xfrm>
              <a:off x="2486" y="3556"/>
              <a:ext cx="106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8" name="Rectangle 7"/>
            <p:cNvSpPr>
              <a:spLocks noChangeArrowheads="1"/>
            </p:cNvSpPr>
            <p:nvPr/>
          </p:nvSpPr>
          <p:spPr bwMode="auto">
            <a:xfrm>
              <a:off x="3655" y="3498"/>
              <a:ext cx="274" cy="13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49" name="Rectangle 8"/>
            <p:cNvSpPr>
              <a:spLocks noChangeArrowheads="1"/>
            </p:cNvSpPr>
            <p:nvPr/>
          </p:nvSpPr>
          <p:spPr bwMode="auto">
            <a:xfrm>
              <a:off x="3781" y="3389"/>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sp>
          <p:nvSpPr>
            <p:cNvPr id="18550" name="Rectangle 9"/>
            <p:cNvSpPr>
              <a:spLocks noChangeArrowheads="1"/>
            </p:cNvSpPr>
            <p:nvPr/>
          </p:nvSpPr>
          <p:spPr bwMode="auto">
            <a:xfrm>
              <a:off x="2886" y="3433"/>
              <a:ext cx="3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H(doc)</a:t>
              </a:r>
              <a:endParaRPr lang="en-GB" sz="2400">
                <a:latin typeface="Times" pitchFamily="18" charset="0"/>
              </a:endParaRPr>
            </a:p>
          </p:txBody>
        </p:sp>
      </p:grpSp>
      <p:grpSp>
        <p:nvGrpSpPr>
          <p:cNvPr id="3" name="Group 10"/>
          <p:cNvGrpSpPr>
            <a:grpSpLocks/>
          </p:cNvGrpSpPr>
          <p:nvPr/>
        </p:nvGrpSpPr>
        <p:grpSpPr bwMode="auto">
          <a:xfrm>
            <a:off x="3514725" y="4256088"/>
            <a:ext cx="2243138" cy="403225"/>
            <a:chOff x="2399" y="2681"/>
            <a:chExt cx="1530" cy="254"/>
          </a:xfrm>
        </p:grpSpPr>
        <p:sp>
          <p:nvSpPr>
            <p:cNvPr id="18539" name="Rectangle 11"/>
            <p:cNvSpPr>
              <a:spLocks noChangeArrowheads="1"/>
            </p:cNvSpPr>
            <p:nvPr/>
          </p:nvSpPr>
          <p:spPr bwMode="auto">
            <a:xfrm>
              <a:off x="2698" y="2681"/>
              <a:ext cx="2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D(K</a:t>
              </a:r>
              <a:endParaRPr lang="en-GB" sz="2400">
                <a:latin typeface="Times" pitchFamily="18" charset="0"/>
              </a:endParaRPr>
            </a:p>
          </p:txBody>
        </p:sp>
        <p:sp>
          <p:nvSpPr>
            <p:cNvPr id="18540" name="Rectangle 12"/>
            <p:cNvSpPr>
              <a:spLocks noChangeArrowheads="1"/>
            </p:cNvSpPr>
            <p:nvPr/>
          </p:nvSpPr>
          <p:spPr bwMode="auto">
            <a:xfrm>
              <a:off x="2897" y="2734"/>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pub</a:t>
              </a:r>
              <a:endParaRPr lang="en-GB" sz="2400">
                <a:latin typeface="Times" pitchFamily="18" charset="0"/>
              </a:endParaRPr>
            </a:p>
          </p:txBody>
        </p:sp>
        <p:sp>
          <p:nvSpPr>
            <p:cNvPr id="18541" name="Rectangle 13"/>
            <p:cNvSpPr>
              <a:spLocks noChangeArrowheads="1"/>
            </p:cNvSpPr>
            <p:nvPr/>
          </p:nvSpPr>
          <p:spPr bwMode="auto">
            <a:xfrm>
              <a:off x="3051" y="2681"/>
              <a:ext cx="2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 </a:t>
              </a:r>
              <a:endParaRPr lang="en-GB" sz="2400">
                <a:latin typeface="Times" pitchFamily="18" charset="0"/>
              </a:endParaRPr>
            </a:p>
          </p:txBody>
        </p:sp>
        <p:sp>
          <p:nvSpPr>
            <p:cNvPr id="18542" name="Freeform 14"/>
            <p:cNvSpPr>
              <a:spLocks/>
            </p:cNvSpPr>
            <p:nvPr/>
          </p:nvSpPr>
          <p:spPr bwMode="auto">
            <a:xfrm>
              <a:off x="3554" y="2820"/>
              <a:ext cx="72" cy="86"/>
            </a:xfrm>
            <a:custGeom>
              <a:avLst/>
              <a:gdLst>
                <a:gd name="T0" fmla="*/ 0 w 72"/>
                <a:gd name="T1" fmla="*/ 43 h 86"/>
                <a:gd name="T2" fmla="*/ 0 w 72"/>
                <a:gd name="T3" fmla="*/ 0 h 86"/>
                <a:gd name="T4" fmla="*/ 72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43" name="Line 15"/>
            <p:cNvSpPr>
              <a:spLocks noChangeShapeType="1"/>
            </p:cNvSpPr>
            <p:nvPr/>
          </p:nvSpPr>
          <p:spPr bwMode="auto">
            <a:xfrm>
              <a:off x="2399" y="2863"/>
              <a:ext cx="114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 name="Rectangle 16"/>
            <p:cNvSpPr>
              <a:spLocks noChangeArrowheads="1"/>
            </p:cNvSpPr>
            <p:nvPr/>
          </p:nvSpPr>
          <p:spPr bwMode="auto">
            <a:xfrm>
              <a:off x="3655" y="2805"/>
              <a:ext cx="274" cy="13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45" name="Rectangle 17"/>
            <p:cNvSpPr>
              <a:spLocks noChangeArrowheads="1"/>
            </p:cNvSpPr>
            <p:nvPr/>
          </p:nvSpPr>
          <p:spPr bwMode="auto">
            <a:xfrm>
              <a:off x="3752" y="2696"/>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grpSp>
      <p:grpSp>
        <p:nvGrpSpPr>
          <p:cNvPr id="4" name="Group 18"/>
          <p:cNvGrpSpPr>
            <a:grpSpLocks/>
          </p:cNvGrpSpPr>
          <p:nvPr/>
        </p:nvGrpSpPr>
        <p:grpSpPr bwMode="auto">
          <a:xfrm>
            <a:off x="5757863" y="4545013"/>
            <a:ext cx="2638425" cy="1100137"/>
            <a:chOff x="3929" y="2863"/>
            <a:chExt cx="1801" cy="693"/>
          </a:xfrm>
        </p:grpSpPr>
        <p:sp>
          <p:nvSpPr>
            <p:cNvPr id="18535" name="Freeform 19"/>
            <p:cNvSpPr>
              <a:spLocks/>
            </p:cNvSpPr>
            <p:nvPr/>
          </p:nvSpPr>
          <p:spPr bwMode="auto">
            <a:xfrm>
              <a:off x="3929" y="2863"/>
              <a:ext cx="101" cy="693"/>
            </a:xfrm>
            <a:custGeom>
              <a:avLst/>
              <a:gdLst>
                <a:gd name="T0" fmla="*/ 15 w 101"/>
                <a:gd name="T1" fmla="*/ 0 h 693"/>
                <a:gd name="T2" fmla="*/ 101 w 101"/>
                <a:gd name="T3" fmla="*/ 0 h 693"/>
                <a:gd name="T4" fmla="*/ 101 w 101"/>
                <a:gd name="T5" fmla="*/ 693 h 693"/>
                <a:gd name="T6" fmla="*/ 0 w 101"/>
                <a:gd name="T7" fmla="*/ 693 h 693"/>
                <a:gd name="T8" fmla="*/ 15 w 101"/>
                <a:gd name="T9" fmla="*/ 693 h 693"/>
                <a:gd name="T10" fmla="*/ 0 60000 65536"/>
                <a:gd name="T11" fmla="*/ 0 60000 65536"/>
                <a:gd name="T12" fmla="*/ 0 60000 65536"/>
                <a:gd name="T13" fmla="*/ 0 60000 65536"/>
                <a:gd name="T14" fmla="*/ 0 60000 65536"/>
                <a:gd name="T15" fmla="*/ 0 w 101"/>
                <a:gd name="T16" fmla="*/ 0 h 693"/>
                <a:gd name="T17" fmla="*/ 101 w 101"/>
                <a:gd name="T18" fmla="*/ 693 h 693"/>
              </a:gdLst>
              <a:ahLst/>
              <a:cxnLst>
                <a:cxn ang="T10">
                  <a:pos x="T0" y="T1"/>
                </a:cxn>
                <a:cxn ang="T11">
                  <a:pos x="T2" y="T3"/>
                </a:cxn>
                <a:cxn ang="T12">
                  <a:pos x="T4" y="T5"/>
                </a:cxn>
                <a:cxn ang="T13">
                  <a:pos x="T6" y="T7"/>
                </a:cxn>
                <a:cxn ang="T14">
                  <a:pos x="T8" y="T9"/>
                </a:cxn>
              </a:cxnLst>
              <a:rect l="T15" t="T16" r="T17" b="T18"/>
              <a:pathLst>
                <a:path w="101" h="693">
                  <a:moveTo>
                    <a:pt x="15" y="0"/>
                  </a:moveTo>
                  <a:lnTo>
                    <a:pt x="101" y="0"/>
                  </a:lnTo>
                  <a:lnTo>
                    <a:pt x="101" y="693"/>
                  </a:lnTo>
                  <a:lnTo>
                    <a:pt x="0" y="693"/>
                  </a:lnTo>
                  <a:lnTo>
                    <a:pt x="15" y="69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6" name="Freeform 20"/>
            <p:cNvSpPr>
              <a:spLocks/>
            </p:cNvSpPr>
            <p:nvPr/>
          </p:nvSpPr>
          <p:spPr bwMode="auto">
            <a:xfrm>
              <a:off x="4333" y="3152"/>
              <a:ext cx="73" cy="86"/>
            </a:xfrm>
            <a:custGeom>
              <a:avLst/>
              <a:gdLst>
                <a:gd name="T0" fmla="*/ 0 w 73"/>
                <a:gd name="T1" fmla="*/ 43 h 86"/>
                <a:gd name="T2" fmla="*/ 0 w 73"/>
                <a:gd name="T3" fmla="*/ 0 h 86"/>
                <a:gd name="T4" fmla="*/ 73 w 73"/>
                <a:gd name="T5" fmla="*/ 43 h 86"/>
                <a:gd name="T6" fmla="*/ 0 w 73"/>
                <a:gd name="T7" fmla="*/ 86 h 86"/>
                <a:gd name="T8" fmla="*/ 0 w 73"/>
                <a:gd name="T9" fmla="*/ 43 h 86"/>
                <a:gd name="T10" fmla="*/ 0 60000 65536"/>
                <a:gd name="T11" fmla="*/ 0 60000 65536"/>
                <a:gd name="T12" fmla="*/ 0 60000 65536"/>
                <a:gd name="T13" fmla="*/ 0 60000 65536"/>
                <a:gd name="T14" fmla="*/ 0 60000 65536"/>
                <a:gd name="T15" fmla="*/ 0 w 73"/>
                <a:gd name="T16" fmla="*/ 0 h 86"/>
                <a:gd name="T17" fmla="*/ 73 w 73"/>
                <a:gd name="T18" fmla="*/ 86 h 86"/>
              </a:gdLst>
              <a:ahLst/>
              <a:cxnLst>
                <a:cxn ang="T10">
                  <a:pos x="T0" y="T1"/>
                </a:cxn>
                <a:cxn ang="T11">
                  <a:pos x="T2" y="T3"/>
                </a:cxn>
                <a:cxn ang="T12">
                  <a:pos x="T4" y="T5"/>
                </a:cxn>
                <a:cxn ang="T13">
                  <a:pos x="T6" y="T7"/>
                </a:cxn>
                <a:cxn ang="T14">
                  <a:pos x="T8" y="T9"/>
                </a:cxn>
              </a:cxnLst>
              <a:rect l="T15" t="T16" r="T17" b="T18"/>
              <a:pathLst>
                <a:path w="73" h="86">
                  <a:moveTo>
                    <a:pt x="0" y="43"/>
                  </a:moveTo>
                  <a:lnTo>
                    <a:pt x="0" y="0"/>
                  </a:lnTo>
                  <a:lnTo>
                    <a:pt x="73"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37" name="Line 21"/>
            <p:cNvSpPr>
              <a:spLocks noChangeShapeType="1"/>
            </p:cNvSpPr>
            <p:nvPr/>
          </p:nvSpPr>
          <p:spPr bwMode="auto">
            <a:xfrm>
              <a:off x="4030" y="3195"/>
              <a:ext cx="30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 name="Rectangle 22"/>
            <p:cNvSpPr>
              <a:spLocks noChangeArrowheads="1"/>
            </p:cNvSpPr>
            <p:nvPr/>
          </p:nvSpPr>
          <p:spPr bwMode="auto">
            <a:xfrm>
              <a:off x="4508" y="3158"/>
              <a:ext cx="12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 = h'?authentic:forged</a:t>
              </a:r>
              <a:endParaRPr lang="en-GB" sz="2400">
                <a:latin typeface="Times" pitchFamily="18" charset="0"/>
              </a:endParaRPr>
            </a:p>
          </p:txBody>
        </p:sp>
      </p:grpSp>
      <p:sp>
        <p:nvSpPr>
          <p:cNvPr id="18439" name="Rectangle 23"/>
          <p:cNvSpPr>
            <a:spLocks noChangeArrowheads="1"/>
          </p:cNvSpPr>
          <p:nvPr/>
        </p:nvSpPr>
        <p:spPr bwMode="auto">
          <a:xfrm>
            <a:off x="474663" y="1231900"/>
            <a:ext cx="1236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7.11</a:t>
            </a:r>
          </a:p>
        </p:txBody>
      </p:sp>
      <p:sp>
        <p:nvSpPr>
          <p:cNvPr id="18440" name="Rectangle 24"/>
          <p:cNvSpPr>
            <a:spLocks noChangeArrowheads="1"/>
          </p:cNvSpPr>
          <p:nvPr/>
        </p:nvSpPr>
        <p:spPr bwMode="auto">
          <a:xfrm>
            <a:off x="1301750" y="4978400"/>
            <a:ext cx="868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Verifying</a:t>
            </a:r>
            <a:endParaRPr lang="en-GB" sz="1900">
              <a:solidFill>
                <a:schemeClr val="accent1"/>
              </a:solidFill>
            </a:endParaRPr>
          </a:p>
        </p:txBody>
      </p:sp>
      <p:grpSp>
        <p:nvGrpSpPr>
          <p:cNvPr id="18441" name="Group 25"/>
          <p:cNvGrpSpPr>
            <a:grpSpLocks/>
          </p:cNvGrpSpPr>
          <p:nvPr/>
        </p:nvGrpSpPr>
        <p:grpSpPr bwMode="auto">
          <a:xfrm>
            <a:off x="2944813" y="1435100"/>
            <a:ext cx="2006600" cy="1365250"/>
            <a:chOff x="2010" y="904"/>
            <a:chExt cx="1369" cy="860"/>
          </a:xfrm>
        </p:grpSpPr>
        <p:grpSp>
          <p:nvGrpSpPr>
            <p:cNvPr id="18505" name="Group 26"/>
            <p:cNvGrpSpPr>
              <a:grpSpLocks/>
            </p:cNvGrpSpPr>
            <p:nvPr/>
          </p:nvGrpSpPr>
          <p:grpSpPr bwMode="auto">
            <a:xfrm>
              <a:off x="2010" y="904"/>
              <a:ext cx="952" cy="860"/>
              <a:chOff x="2010" y="937"/>
              <a:chExt cx="952" cy="860"/>
            </a:xfrm>
          </p:grpSpPr>
          <p:sp>
            <p:nvSpPr>
              <p:cNvPr id="18510" name="Rectangle 27"/>
              <p:cNvSpPr>
                <a:spLocks noChangeArrowheads="1"/>
              </p:cNvSpPr>
              <p:nvPr/>
            </p:nvSpPr>
            <p:spPr bwMode="auto">
              <a:xfrm>
                <a:off x="2010" y="1060"/>
                <a:ext cx="433" cy="7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1" name="Rectangle 28"/>
              <p:cNvSpPr>
                <a:spLocks noChangeArrowheads="1"/>
              </p:cNvSpPr>
              <p:nvPr/>
            </p:nvSpPr>
            <p:spPr bwMode="auto">
              <a:xfrm>
                <a:off x="2010" y="1060"/>
                <a:ext cx="447" cy="7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2" name="Rectangle 29"/>
              <p:cNvSpPr>
                <a:spLocks noChangeArrowheads="1"/>
              </p:cNvSpPr>
              <p:nvPr/>
            </p:nvSpPr>
            <p:spPr bwMode="auto">
              <a:xfrm>
                <a:off x="2038" y="1089"/>
                <a:ext cx="433" cy="6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3" name="Rectangle 30"/>
              <p:cNvSpPr>
                <a:spLocks noChangeArrowheads="1"/>
              </p:cNvSpPr>
              <p:nvPr/>
            </p:nvSpPr>
            <p:spPr bwMode="auto">
              <a:xfrm>
                <a:off x="2038" y="1089"/>
                <a:ext cx="448" cy="70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4" name="Line 31"/>
              <p:cNvSpPr>
                <a:spLocks noChangeShapeType="1"/>
              </p:cNvSpPr>
              <p:nvPr/>
            </p:nvSpPr>
            <p:spPr bwMode="auto">
              <a:xfrm>
                <a:off x="2370" y="1118"/>
                <a:ext cx="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5" name="Rectangle 32"/>
              <p:cNvSpPr>
                <a:spLocks noChangeArrowheads="1"/>
              </p:cNvSpPr>
              <p:nvPr/>
            </p:nvSpPr>
            <p:spPr bwMode="auto">
              <a:xfrm>
                <a:off x="2370" y="1118"/>
                <a:ext cx="58" cy="15"/>
              </a:xfrm>
              <a:prstGeom prst="rect">
                <a:avLst/>
              </a:prstGeom>
              <a:solidFill>
                <a:srgbClr val="FFFFFF"/>
              </a:solidFill>
              <a:ln w="22225">
                <a:solidFill>
                  <a:srgbClr val="000000"/>
                </a:solidFill>
                <a:miter lim="800000"/>
                <a:headEnd/>
                <a:tailEnd/>
              </a:ln>
            </p:spPr>
            <p:txBody>
              <a:bodyPr/>
              <a:lstStyle/>
              <a:p>
                <a:endParaRPr lang="en-US"/>
              </a:p>
            </p:txBody>
          </p:sp>
          <p:sp>
            <p:nvSpPr>
              <p:cNvPr id="18516" name="Line 33"/>
              <p:cNvSpPr>
                <a:spLocks noChangeShapeType="1"/>
              </p:cNvSpPr>
              <p:nvPr/>
            </p:nvSpPr>
            <p:spPr bwMode="auto">
              <a:xfrm>
                <a:off x="2370" y="1147"/>
                <a:ext cx="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7" name="Rectangle 34"/>
              <p:cNvSpPr>
                <a:spLocks noChangeArrowheads="1"/>
              </p:cNvSpPr>
              <p:nvPr/>
            </p:nvSpPr>
            <p:spPr bwMode="auto">
              <a:xfrm>
                <a:off x="2370" y="1133"/>
                <a:ext cx="58" cy="14"/>
              </a:xfrm>
              <a:prstGeom prst="rect">
                <a:avLst/>
              </a:prstGeom>
              <a:solidFill>
                <a:srgbClr val="FFFFFF"/>
              </a:solidFill>
              <a:ln w="22225">
                <a:solidFill>
                  <a:srgbClr val="000000"/>
                </a:solidFill>
                <a:miter lim="800000"/>
                <a:headEnd/>
                <a:tailEnd/>
              </a:ln>
            </p:spPr>
            <p:txBody>
              <a:bodyPr/>
              <a:lstStyle/>
              <a:p>
                <a:endParaRPr lang="en-US"/>
              </a:p>
            </p:txBody>
          </p:sp>
          <p:sp>
            <p:nvSpPr>
              <p:cNvPr id="18518" name="Line 35"/>
              <p:cNvSpPr>
                <a:spLocks noChangeShapeType="1"/>
              </p:cNvSpPr>
              <p:nvPr/>
            </p:nvSpPr>
            <p:spPr bwMode="auto">
              <a:xfrm>
                <a:off x="2370" y="1161"/>
                <a:ext cx="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9" name="Rectangle 36"/>
              <p:cNvSpPr>
                <a:spLocks noChangeArrowheads="1"/>
              </p:cNvSpPr>
              <p:nvPr/>
            </p:nvSpPr>
            <p:spPr bwMode="auto">
              <a:xfrm>
                <a:off x="2370" y="1147"/>
                <a:ext cx="58" cy="14"/>
              </a:xfrm>
              <a:prstGeom prst="rect">
                <a:avLst/>
              </a:prstGeom>
              <a:solidFill>
                <a:srgbClr val="FFFFFF"/>
              </a:solidFill>
              <a:ln w="22225">
                <a:solidFill>
                  <a:srgbClr val="000000"/>
                </a:solidFill>
                <a:miter lim="800000"/>
                <a:headEnd/>
                <a:tailEnd/>
              </a:ln>
            </p:spPr>
            <p:txBody>
              <a:bodyPr/>
              <a:lstStyle/>
              <a:p>
                <a:endParaRPr lang="en-US"/>
              </a:p>
            </p:txBody>
          </p:sp>
          <p:sp>
            <p:nvSpPr>
              <p:cNvPr id="18520" name="Line 37"/>
              <p:cNvSpPr>
                <a:spLocks noChangeShapeType="1"/>
              </p:cNvSpPr>
              <p:nvPr/>
            </p:nvSpPr>
            <p:spPr bwMode="auto">
              <a:xfrm>
                <a:off x="2111" y="1277"/>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1" name="Line 38"/>
              <p:cNvSpPr>
                <a:spLocks noChangeShapeType="1"/>
              </p:cNvSpPr>
              <p:nvPr/>
            </p:nvSpPr>
            <p:spPr bwMode="auto">
              <a:xfrm>
                <a:off x="2111" y="1306"/>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2" name="Line 39"/>
              <p:cNvSpPr>
                <a:spLocks noChangeShapeType="1"/>
              </p:cNvSpPr>
              <p:nvPr/>
            </p:nvSpPr>
            <p:spPr bwMode="auto">
              <a:xfrm>
                <a:off x="2111" y="1335"/>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3" name="Line 40"/>
              <p:cNvSpPr>
                <a:spLocks noChangeShapeType="1"/>
              </p:cNvSpPr>
              <p:nvPr/>
            </p:nvSpPr>
            <p:spPr bwMode="auto">
              <a:xfrm>
                <a:off x="2111" y="1364"/>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4" name="Line 41"/>
              <p:cNvSpPr>
                <a:spLocks noChangeShapeType="1"/>
              </p:cNvSpPr>
              <p:nvPr/>
            </p:nvSpPr>
            <p:spPr bwMode="auto">
              <a:xfrm>
                <a:off x="2111" y="1392"/>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5" name="Line 42"/>
              <p:cNvSpPr>
                <a:spLocks noChangeShapeType="1"/>
              </p:cNvSpPr>
              <p:nvPr/>
            </p:nvSpPr>
            <p:spPr bwMode="auto">
              <a:xfrm>
                <a:off x="2111" y="1421"/>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6" name="Line 43"/>
              <p:cNvSpPr>
                <a:spLocks noChangeShapeType="1"/>
              </p:cNvSpPr>
              <p:nvPr/>
            </p:nvSpPr>
            <p:spPr bwMode="auto">
              <a:xfrm>
                <a:off x="2111" y="1450"/>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7" name="Line 44"/>
              <p:cNvSpPr>
                <a:spLocks noChangeShapeType="1"/>
              </p:cNvSpPr>
              <p:nvPr/>
            </p:nvSpPr>
            <p:spPr bwMode="auto">
              <a:xfrm>
                <a:off x="2111" y="1493"/>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8" name="Line 45"/>
              <p:cNvSpPr>
                <a:spLocks noChangeShapeType="1"/>
              </p:cNvSpPr>
              <p:nvPr/>
            </p:nvSpPr>
            <p:spPr bwMode="auto">
              <a:xfrm>
                <a:off x="2111" y="1522"/>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9" name="Line 46"/>
              <p:cNvSpPr>
                <a:spLocks noChangeShapeType="1"/>
              </p:cNvSpPr>
              <p:nvPr/>
            </p:nvSpPr>
            <p:spPr bwMode="auto">
              <a:xfrm>
                <a:off x="2111" y="1551"/>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0" name="Line 47"/>
              <p:cNvSpPr>
                <a:spLocks noChangeShapeType="1"/>
              </p:cNvSpPr>
              <p:nvPr/>
            </p:nvSpPr>
            <p:spPr bwMode="auto">
              <a:xfrm>
                <a:off x="2111" y="1580"/>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1" name="Freeform 48"/>
              <p:cNvSpPr>
                <a:spLocks/>
              </p:cNvSpPr>
              <p:nvPr/>
            </p:nvSpPr>
            <p:spPr bwMode="auto">
              <a:xfrm>
                <a:off x="2890" y="1364"/>
                <a:ext cx="72" cy="86"/>
              </a:xfrm>
              <a:custGeom>
                <a:avLst/>
                <a:gdLst>
                  <a:gd name="T0" fmla="*/ 0 w 72"/>
                  <a:gd name="T1" fmla="*/ 43 h 86"/>
                  <a:gd name="T2" fmla="*/ 0 w 72"/>
                  <a:gd name="T3" fmla="*/ 0 h 86"/>
                  <a:gd name="T4" fmla="*/ 72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32" name="Line 49"/>
              <p:cNvSpPr>
                <a:spLocks noChangeShapeType="1"/>
              </p:cNvSpPr>
              <p:nvPr/>
            </p:nvSpPr>
            <p:spPr bwMode="auto">
              <a:xfrm>
                <a:off x="2471" y="1407"/>
                <a:ext cx="41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3" name="Rectangle 50"/>
              <p:cNvSpPr>
                <a:spLocks noChangeArrowheads="1"/>
              </p:cNvSpPr>
              <p:nvPr/>
            </p:nvSpPr>
            <p:spPr bwMode="auto">
              <a:xfrm>
                <a:off x="2150" y="937"/>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pitchFamily="18" charset="0"/>
                </a:endParaRPr>
              </a:p>
            </p:txBody>
          </p:sp>
          <p:sp>
            <p:nvSpPr>
              <p:cNvPr id="18534" name="Rectangle 51"/>
              <p:cNvSpPr>
                <a:spLocks noChangeArrowheads="1"/>
              </p:cNvSpPr>
              <p:nvPr/>
            </p:nvSpPr>
            <p:spPr bwMode="auto">
              <a:xfrm>
                <a:off x="2539" y="1226"/>
                <a:ext cx="2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a:t>
                </a:r>
                <a:endParaRPr lang="en-GB" sz="2400">
                  <a:latin typeface="Times" pitchFamily="18" charset="0"/>
                </a:endParaRPr>
              </a:p>
            </p:txBody>
          </p:sp>
        </p:grpSp>
        <p:sp>
          <p:nvSpPr>
            <p:cNvPr id="18506" name="Rectangle 52"/>
            <p:cNvSpPr>
              <a:spLocks noChangeArrowheads="1"/>
            </p:cNvSpPr>
            <p:nvPr/>
          </p:nvSpPr>
          <p:spPr bwMode="auto">
            <a:xfrm>
              <a:off x="2958" y="1597"/>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128 bits</a:t>
              </a:r>
              <a:endParaRPr lang="en-GB" sz="2400">
                <a:latin typeface="Times" pitchFamily="18" charset="0"/>
              </a:endParaRPr>
            </a:p>
          </p:txBody>
        </p:sp>
        <p:sp>
          <p:nvSpPr>
            <p:cNvPr id="18507" name="Line 53"/>
            <p:cNvSpPr>
              <a:spLocks noChangeShapeType="1"/>
            </p:cNvSpPr>
            <p:nvPr/>
          </p:nvSpPr>
          <p:spPr bwMode="auto">
            <a:xfrm>
              <a:off x="3107" y="1403"/>
              <a:ext cx="1" cy="14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8" name="Rectangle 54"/>
            <p:cNvSpPr>
              <a:spLocks noChangeArrowheads="1"/>
            </p:cNvSpPr>
            <p:nvPr/>
          </p:nvSpPr>
          <p:spPr bwMode="auto">
            <a:xfrm>
              <a:off x="2977" y="1316"/>
              <a:ext cx="274"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9" name="Rectangle 55"/>
            <p:cNvSpPr>
              <a:spLocks noChangeArrowheads="1"/>
            </p:cNvSpPr>
            <p:nvPr/>
          </p:nvSpPr>
          <p:spPr bwMode="auto">
            <a:xfrm>
              <a:off x="3102" y="118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grpSp>
      <p:grpSp>
        <p:nvGrpSpPr>
          <p:cNvPr id="7" name="Group 56"/>
          <p:cNvGrpSpPr>
            <a:grpSpLocks/>
          </p:cNvGrpSpPr>
          <p:nvPr/>
        </p:nvGrpSpPr>
        <p:grpSpPr bwMode="auto">
          <a:xfrm>
            <a:off x="4784725" y="1800225"/>
            <a:ext cx="1422400" cy="495300"/>
            <a:chOff x="3265" y="1134"/>
            <a:chExt cx="971" cy="312"/>
          </a:xfrm>
        </p:grpSpPr>
        <p:sp>
          <p:nvSpPr>
            <p:cNvPr id="18497" name="Rectangle 57"/>
            <p:cNvSpPr>
              <a:spLocks noChangeArrowheads="1"/>
            </p:cNvSpPr>
            <p:nvPr/>
          </p:nvSpPr>
          <p:spPr bwMode="auto">
            <a:xfrm>
              <a:off x="3279" y="1203"/>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E(K</a:t>
              </a:r>
              <a:endParaRPr lang="en-GB" sz="2400">
                <a:latin typeface="Times" pitchFamily="18" charset="0"/>
              </a:endParaRPr>
            </a:p>
          </p:txBody>
        </p:sp>
        <p:sp>
          <p:nvSpPr>
            <p:cNvPr id="18498" name="Rectangle 58"/>
            <p:cNvSpPr>
              <a:spLocks noChangeArrowheads="1"/>
            </p:cNvSpPr>
            <p:nvPr/>
          </p:nvSpPr>
          <p:spPr bwMode="auto">
            <a:xfrm>
              <a:off x="3471" y="1256"/>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pri</a:t>
              </a:r>
              <a:endParaRPr lang="en-GB" sz="2400">
                <a:latin typeface="Times" pitchFamily="18" charset="0"/>
              </a:endParaRPr>
            </a:p>
          </p:txBody>
        </p:sp>
        <p:sp>
          <p:nvSpPr>
            <p:cNvPr id="18499" name="Rectangle 59"/>
            <p:cNvSpPr>
              <a:spLocks noChangeArrowheads="1"/>
            </p:cNvSpPr>
            <p:nvPr/>
          </p:nvSpPr>
          <p:spPr bwMode="auto">
            <a:xfrm>
              <a:off x="3574" y="1203"/>
              <a:ext cx="1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 h)</a:t>
              </a:r>
              <a:endParaRPr lang="en-GB" sz="2400">
                <a:latin typeface="Times" pitchFamily="18" charset="0"/>
              </a:endParaRPr>
            </a:p>
          </p:txBody>
        </p:sp>
        <p:sp>
          <p:nvSpPr>
            <p:cNvPr id="18500" name="Rectangle 60"/>
            <p:cNvSpPr>
              <a:spLocks noChangeArrowheads="1"/>
            </p:cNvSpPr>
            <p:nvPr/>
          </p:nvSpPr>
          <p:spPr bwMode="auto">
            <a:xfrm>
              <a:off x="3900" y="1316"/>
              <a:ext cx="260" cy="13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1" name="Freeform 61"/>
            <p:cNvSpPr>
              <a:spLocks/>
            </p:cNvSpPr>
            <p:nvPr/>
          </p:nvSpPr>
          <p:spPr bwMode="auto">
            <a:xfrm>
              <a:off x="3839" y="1331"/>
              <a:ext cx="73" cy="86"/>
            </a:xfrm>
            <a:custGeom>
              <a:avLst/>
              <a:gdLst>
                <a:gd name="T0" fmla="*/ 0 w 73"/>
                <a:gd name="T1" fmla="*/ 43 h 86"/>
                <a:gd name="T2" fmla="*/ 0 w 73"/>
                <a:gd name="T3" fmla="*/ 0 h 86"/>
                <a:gd name="T4" fmla="*/ 73 w 73"/>
                <a:gd name="T5" fmla="*/ 43 h 86"/>
                <a:gd name="T6" fmla="*/ 0 w 73"/>
                <a:gd name="T7" fmla="*/ 86 h 86"/>
                <a:gd name="T8" fmla="*/ 0 w 73"/>
                <a:gd name="T9" fmla="*/ 43 h 86"/>
                <a:gd name="T10" fmla="*/ 0 60000 65536"/>
                <a:gd name="T11" fmla="*/ 0 60000 65536"/>
                <a:gd name="T12" fmla="*/ 0 60000 65536"/>
                <a:gd name="T13" fmla="*/ 0 60000 65536"/>
                <a:gd name="T14" fmla="*/ 0 60000 65536"/>
                <a:gd name="T15" fmla="*/ 0 w 73"/>
                <a:gd name="T16" fmla="*/ 0 h 86"/>
                <a:gd name="T17" fmla="*/ 73 w 73"/>
                <a:gd name="T18" fmla="*/ 86 h 86"/>
              </a:gdLst>
              <a:ahLst/>
              <a:cxnLst>
                <a:cxn ang="T10">
                  <a:pos x="T0" y="T1"/>
                </a:cxn>
                <a:cxn ang="T11">
                  <a:pos x="T2" y="T3"/>
                </a:cxn>
                <a:cxn ang="T12">
                  <a:pos x="T4" y="T5"/>
                </a:cxn>
                <a:cxn ang="T13">
                  <a:pos x="T6" y="T7"/>
                </a:cxn>
                <a:cxn ang="T14">
                  <a:pos x="T8" y="T9"/>
                </a:cxn>
              </a:cxnLst>
              <a:rect l="T15" t="T16" r="T17" b="T18"/>
              <a:pathLst>
                <a:path w="73" h="86">
                  <a:moveTo>
                    <a:pt x="0" y="43"/>
                  </a:moveTo>
                  <a:lnTo>
                    <a:pt x="0" y="0"/>
                  </a:lnTo>
                  <a:lnTo>
                    <a:pt x="73"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18502" name="Line 62"/>
            <p:cNvSpPr>
              <a:spLocks noChangeShapeType="1"/>
            </p:cNvSpPr>
            <p:nvPr/>
          </p:nvSpPr>
          <p:spPr bwMode="auto">
            <a:xfrm>
              <a:off x="3265" y="1374"/>
              <a:ext cx="6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3" name="Rectangle 63"/>
            <p:cNvSpPr>
              <a:spLocks noChangeArrowheads="1"/>
            </p:cNvSpPr>
            <p:nvPr/>
          </p:nvSpPr>
          <p:spPr bwMode="auto">
            <a:xfrm>
              <a:off x="3925" y="1134"/>
              <a:ext cx="1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sp>
          <p:nvSpPr>
            <p:cNvPr id="18504" name="Rectangle 64"/>
            <p:cNvSpPr>
              <a:spLocks noChangeArrowheads="1"/>
            </p:cNvSpPr>
            <p:nvPr/>
          </p:nvSpPr>
          <p:spPr bwMode="auto">
            <a:xfrm>
              <a:off x="4066" y="1187"/>
              <a:ext cx="17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Kpri</a:t>
              </a:r>
              <a:endParaRPr lang="en-GB" sz="2400">
                <a:latin typeface="Times" pitchFamily="18" charset="0"/>
              </a:endParaRPr>
            </a:p>
          </p:txBody>
        </p:sp>
      </p:grpSp>
      <p:grpSp>
        <p:nvGrpSpPr>
          <p:cNvPr id="8" name="Group 65"/>
          <p:cNvGrpSpPr>
            <a:grpSpLocks/>
          </p:cNvGrpSpPr>
          <p:nvPr/>
        </p:nvGrpSpPr>
        <p:grpSpPr bwMode="auto">
          <a:xfrm>
            <a:off x="1609725" y="1481138"/>
            <a:ext cx="6629400" cy="3494087"/>
            <a:chOff x="1099" y="933"/>
            <a:chExt cx="4524" cy="2201"/>
          </a:xfrm>
        </p:grpSpPr>
        <p:sp>
          <p:nvSpPr>
            <p:cNvPr id="18472" name="Rectangle 66"/>
            <p:cNvSpPr>
              <a:spLocks noChangeArrowheads="1"/>
            </p:cNvSpPr>
            <p:nvPr/>
          </p:nvSpPr>
          <p:spPr bwMode="auto">
            <a:xfrm>
              <a:off x="3857" y="1691"/>
              <a:ext cx="404" cy="6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3" name="Rectangle 67"/>
            <p:cNvSpPr>
              <a:spLocks noChangeArrowheads="1"/>
            </p:cNvSpPr>
            <p:nvPr/>
          </p:nvSpPr>
          <p:spPr bwMode="auto">
            <a:xfrm>
              <a:off x="3857" y="1691"/>
              <a:ext cx="419" cy="69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4" name="Rectangle 68"/>
            <p:cNvSpPr>
              <a:spLocks noChangeArrowheads="1"/>
            </p:cNvSpPr>
            <p:nvPr/>
          </p:nvSpPr>
          <p:spPr bwMode="auto">
            <a:xfrm>
              <a:off x="3886" y="1720"/>
              <a:ext cx="404" cy="6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5" name="Rectangle 69"/>
            <p:cNvSpPr>
              <a:spLocks noChangeArrowheads="1"/>
            </p:cNvSpPr>
            <p:nvPr/>
          </p:nvSpPr>
          <p:spPr bwMode="auto">
            <a:xfrm>
              <a:off x="3886" y="1720"/>
              <a:ext cx="419" cy="67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6" name="Line 70"/>
            <p:cNvSpPr>
              <a:spLocks noChangeShapeType="1"/>
            </p:cNvSpPr>
            <p:nvPr/>
          </p:nvSpPr>
          <p:spPr bwMode="auto">
            <a:xfrm>
              <a:off x="4204" y="1749"/>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7" name="Rectangle 71"/>
            <p:cNvSpPr>
              <a:spLocks noChangeArrowheads="1"/>
            </p:cNvSpPr>
            <p:nvPr/>
          </p:nvSpPr>
          <p:spPr bwMode="auto">
            <a:xfrm>
              <a:off x="4204" y="1749"/>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18478" name="Line 72"/>
            <p:cNvSpPr>
              <a:spLocks noChangeShapeType="1"/>
            </p:cNvSpPr>
            <p:nvPr/>
          </p:nvSpPr>
          <p:spPr bwMode="auto">
            <a:xfrm>
              <a:off x="4204" y="1764"/>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9" name="Rectangle 73"/>
            <p:cNvSpPr>
              <a:spLocks noChangeArrowheads="1"/>
            </p:cNvSpPr>
            <p:nvPr/>
          </p:nvSpPr>
          <p:spPr bwMode="auto">
            <a:xfrm>
              <a:off x="4204" y="1764"/>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18480" name="Line 74"/>
            <p:cNvSpPr>
              <a:spLocks noChangeShapeType="1"/>
            </p:cNvSpPr>
            <p:nvPr/>
          </p:nvSpPr>
          <p:spPr bwMode="auto">
            <a:xfrm>
              <a:off x="4204" y="1778"/>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1" name="Rectangle 75"/>
            <p:cNvSpPr>
              <a:spLocks noChangeArrowheads="1"/>
            </p:cNvSpPr>
            <p:nvPr/>
          </p:nvSpPr>
          <p:spPr bwMode="auto">
            <a:xfrm>
              <a:off x="4204" y="1778"/>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18482" name="Line 76"/>
            <p:cNvSpPr>
              <a:spLocks noChangeShapeType="1"/>
            </p:cNvSpPr>
            <p:nvPr/>
          </p:nvSpPr>
          <p:spPr bwMode="auto">
            <a:xfrm>
              <a:off x="3958" y="1894"/>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3" name="Line 77"/>
            <p:cNvSpPr>
              <a:spLocks noChangeShapeType="1"/>
            </p:cNvSpPr>
            <p:nvPr/>
          </p:nvSpPr>
          <p:spPr bwMode="auto">
            <a:xfrm>
              <a:off x="3958" y="1922"/>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4" name="Line 78"/>
            <p:cNvSpPr>
              <a:spLocks noChangeShapeType="1"/>
            </p:cNvSpPr>
            <p:nvPr/>
          </p:nvSpPr>
          <p:spPr bwMode="auto">
            <a:xfrm>
              <a:off x="3958" y="1951"/>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Line 79"/>
            <p:cNvSpPr>
              <a:spLocks noChangeShapeType="1"/>
            </p:cNvSpPr>
            <p:nvPr/>
          </p:nvSpPr>
          <p:spPr bwMode="auto">
            <a:xfrm>
              <a:off x="3958" y="1980"/>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6" name="Line 80"/>
            <p:cNvSpPr>
              <a:spLocks noChangeShapeType="1"/>
            </p:cNvSpPr>
            <p:nvPr/>
          </p:nvSpPr>
          <p:spPr bwMode="auto">
            <a:xfrm>
              <a:off x="3958" y="2009"/>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7" name="Line 81"/>
            <p:cNvSpPr>
              <a:spLocks noChangeShapeType="1"/>
            </p:cNvSpPr>
            <p:nvPr/>
          </p:nvSpPr>
          <p:spPr bwMode="auto">
            <a:xfrm>
              <a:off x="3958" y="2038"/>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Line 82"/>
            <p:cNvSpPr>
              <a:spLocks noChangeShapeType="1"/>
            </p:cNvSpPr>
            <p:nvPr/>
          </p:nvSpPr>
          <p:spPr bwMode="auto">
            <a:xfrm>
              <a:off x="3958" y="2067"/>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9" name="Line 83"/>
            <p:cNvSpPr>
              <a:spLocks noChangeShapeType="1"/>
            </p:cNvSpPr>
            <p:nvPr/>
          </p:nvSpPr>
          <p:spPr bwMode="auto">
            <a:xfrm>
              <a:off x="3958" y="2096"/>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0" name="Line 84"/>
            <p:cNvSpPr>
              <a:spLocks noChangeShapeType="1"/>
            </p:cNvSpPr>
            <p:nvPr/>
          </p:nvSpPr>
          <p:spPr bwMode="auto">
            <a:xfrm>
              <a:off x="3958" y="2125"/>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1" name="Line 85"/>
            <p:cNvSpPr>
              <a:spLocks noChangeShapeType="1"/>
            </p:cNvSpPr>
            <p:nvPr/>
          </p:nvSpPr>
          <p:spPr bwMode="auto">
            <a:xfrm>
              <a:off x="3958" y="2153"/>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2" name="Line 86"/>
            <p:cNvSpPr>
              <a:spLocks noChangeShapeType="1"/>
            </p:cNvSpPr>
            <p:nvPr/>
          </p:nvSpPr>
          <p:spPr bwMode="auto">
            <a:xfrm>
              <a:off x="3958" y="2182"/>
              <a:ext cx="2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3" name="Rectangle 87"/>
            <p:cNvSpPr>
              <a:spLocks noChangeArrowheads="1"/>
            </p:cNvSpPr>
            <p:nvPr/>
          </p:nvSpPr>
          <p:spPr bwMode="auto">
            <a:xfrm>
              <a:off x="3994" y="155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pitchFamily="18" charset="0"/>
              </a:endParaRPr>
            </a:p>
          </p:txBody>
        </p:sp>
        <p:sp>
          <p:nvSpPr>
            <p:cNvPr id="18494" name="Rectangle 88"/>
            <p:cNvSpPr>
              <a:spLocks noChangeArrowheads="1"/>
            </p:cNvSpPr>
            <p:nvPr/>
          </p:nvSpPr>
          <p:spPr bwMode="auto">
            <a:xfrm>
              <a:off x="3810" y="933"/>
              <a:ext cx="5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signed doc</a:t>
              </a:r>
              <a:endParaRPr lang="en-GB" sz="2400">
                <a:latin typeface="Times" pitchFamily="18" charset="0"/>
              </a:endParaRPr>
            </a:p>
          </p:txBody>
        </p:sp>
        <p:sp>
          <p:nvSpPr>
            <p:cNvPr id="18495" name="Freeform 89"/>
            <p:cNvSpPr>
              <a:spLocks/>
            </p:cNvSpPr>
            <p:nvPr/>
          </p:nvSpPr>
          <p:spPr bwMode="auto">
            <a:xfrm>
              <a:off x="1099" y="1656"/>
              <a:ext cx="4524" cy="1478"/>
            </a:xfrm>
            <a:custGeom>
              <a:avLst/>
              <a:gdLst>
                <a:gd name="T0" fmla="*/ 3335 w 5215"/>
                <a:gd name="T1" fmla="*/ 108 h 1478"/>
                <a:gd name="T2" fmla="*/ 3914 w 5215"/>
                <a:gd name="T3" fmla="*/ 119 h 1478"/>
                <a:gd name="T4" fmla="*/ 3981 w 5215"/>
                <a:gd name="T5" fmla="*/ 821 h 1478"/>
                <a:gd name="T6" fmla="*/ 653 w 5215"/>
                <a:gd name="T7" fmla="*/ 963 h 1478"/>
                <a:gd name="T8" fmla="*/ 64 w 5215"/>
                <a:gd name="T9" fmla="*/ 1478 h 1478"/>
                <a:gd name="T10" fmla="*/ 0 60000 65536"/>
                <a:gd name="T11" fmla="*/ 0 60000 65536"/>
                <a:gd name="T12" fmla="*/ 0 60000 65536"/>
                <a:gd name="T13" fmla="*/ 0 60000 65536"/>
                <a:gd name="T14" fmla="*/ 0 60000 65536"/>
                <a:gd name="T15" fmla="*/ 0 w 5215"/>
                <a:gd name="T16" fmla="*/ 0 h 1478"/>
                <a:gd name="T17" fmla="*/ 5215 w 5215"/>
                <a:gd name="T18" fmla="*/ 1478 h 1478"/>
              </a:gdLst>
              <a:ahLst/>
              <a:cxnLst>
                <a:cxn ang="T10">
                  <a:pos x="T0" y="T1"/>
                </a:cxn>
                <a:cxn ang="T11">
                  <a:pos x="T2" y="T3"/>
                </a:cxn>
                <a:cxn ang="T12">
                  <a:pos x="T4" y="T5"/>
                </a:cxn>
                <a:cxn ang="T13">
                  <a:pos x="T6" y="T7"/>
                </a:cxn>
                <a:cxn ang="T14">
                  <a:pos x="T8" y="T9"/>
                </a:cxn>
              </a:cxnLst>
              <a:rect l="T15" t="T16" r="T17" b="T18"/>
              <a:pathLst>
                <a:path w="5215" h="1478">
                  <a:moveTo>
                    <a:pt x="3844" y="108"/>
                  </a:moveTo>
                  <a:cubicBezTo>
                    <a:pt x="4116" y="54"/>
                    <a:pt x="4388" y="0"/>
                    <a:pt x="4512" y="119"/>
                  </a:cubicBezTo>
                  <a:cubicBezTo>
                    <a:pt x="4636" y="238"/>
                    <a:pt x="5215" y="680"/>
                    <a:pt x="4589" y="821"/>
                  </a:cubicBezTo>
                  <a:cubicBezTo>
                    <a:pt x="3963" y="962"/>
                    <a:pt x="1506" y="853"/>
                    <a:pt x="753" y="963"/>
                  </a:cubicBezTo>
                  <a:cubicBezTo>
                    <a:pt x="0" y="1073"/>
                    <a:pt x="187" y="1392"/>
                    <a:pt x="74" y="147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6" name="Rectangle 90"/>
            <p:cNvSpPr>
              <a:spLocks noChangeArrowheads="1"/>
            </p:cNvSpPr>
            <p:nvPr/>
          </p:nvSpPr>
          <p:spPr bwMode="auto">
            <a:xfrm>
              <a:off x="3784" y="1096"/>
              <a:ext cx="632" cy="1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9" name="Group 91"/>
          <p:cNvGrpSpPr>
            <a:grpSpLocks/>
          </p:cNvGrpSpPr>
          <p:nvPr/>
        </p:nvGrpSpPr>
        <p:grpSpPr bwMode="auto">
          <a:xfrm>
            <a:off x="2825750" y="4178300"/>
            <a:ext cx="925513" cy="2159000"/>
            <a:chOff x="1928" y="2632"/>
            <a:chExt cx="632" cy="1360"/>
          </a:xfrm>
        </p:grpSpPr>
        <p:sp>
          <p:nvSpPr>
            <p:cNvPr id="18446" name="Rectangle 92"/>
            <p:cNvSpPr>
              <a:spLocks noChangeArrowheads="1"/>
            </p:cNvSpPr>
            <p:nvPr/>
          </p:nvSpPr>
          <p:spPr bwMode="auto">
            <a:xfrm>
              <a:off x="2024" y="3209"/>
              <a:ext cx="419" cy="7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7" name="Rectangle 93"/>
            <p:cNvSpPr>
              <a:spLocks noChangeArrowheads="1"/>
            </p:cNvSpPr>
            <p:nvPr/>
          </p:nvSpPr>
          <p:spPr bwMode="auto">
            <a:xfrm>
              <a:off x="2024" y="3209"/>
              <a:ext cx="433" cy="7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8" name="Rectangle 94"/>
            <p:cNvSpPr>
              <a:spLocks noChangeArrowheads="1"/>
            </p:cNvSpPr>
            <p:nvPr/>
          </p:nvSpPr>
          <p:spPr bwMode="auto">
            <a:xfrm>
              <a:off x="2053" y="3238"/>
              <a:ext cx="433" cy="7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9" name="Rectangle 95"/>
            <p:cNvSpPr>
              <a:spLocks noChangeArrowheads="1"/>
            </p:cNvSpPr>
            <p:nvPr/>
          </p:nvSpPr>
          <p:spPr bwMode="auto">
            <a:xfrm>
              <a:off x="2053" y="3238"/>
              <a:ext cx="447" cy="7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Line 96"/>
            <p:cNvSpPr>
              <a:spLocks noChangeShapeType="1"/>
            </p:cNvSpPr>
            <p:nvPr/>
          </p:nvSpPr>
          <p:spPr bwMode="auto">
            <a:xfrm>
              <a:off x="2370" y="3281"/>
              <a:ext cx="7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Rectangle 97"/>
            <p:cNvSpPr>
              <a:spLocks noChangeArrowheads="1"/>
            </p:cNvSpPr>
            <p:nvPr/>
          </p:nvSpPr>
          <p:spPr bwMode="auto">
            <a:xfrm>
              <a:off x="2370" y="3281"/>
              <a:ext cx="73" cy="0"/>
            </a:xfrm>
            <a:prstGeom prst="rect">
              <a:avLst/>
            </a:prstGeom>
            <a:solidFill>
              <a:srgbClr val="FFFFFF"/>
            </a:solidFill>
            <a:ln w="22225">
              <a:solidFill>
                <a:srgbClr val="000000"/>
              </a:solidFill>
              <a:miter lim="800000"/>
              <a:headEnd/>
              <a:tailEnd/>
            </a:ln>
          </p:spPr>
          <p:txBody>
            <a:bodyPr/>
            <a:lstStyle/>
            <a:p>
              <a:endParaRPr lang="en-US"/>
            </a:p>
          </p:txBody>
        </p:sp>
        <p:sp>
          <p:nvSpPr>
            <p:cNvPr id="18452" name="Line 98"/>
            <p:cNvSpPr>
              <a:spLocks noChangeShapeType="1"/>
            </p:cNvSpPr>
            <p:nvPr/>
          </p:nvSpPr>
          <p:spPr bwMode="auto">
            <a:xfrm>
              <a:off x="2370" y="3296"/>
              <a:ext cx="7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3" name="Rectangle 99"/>
            <p:cNvSpPr>
              <a:spLocks noChangeArrowheads="1"/>
            </p:cNvSpPr>
            <p:nvPr/>
          </p:nvSpPr>
          <p:spPr bwMode="auto">
            <a:xfrm>
              <a:off x="2370" y="3296"/>
              <a:ext cx="73" cy="0"/>
            </a:xfrm>
            <a:prstGeom prst="rect">
              <a:avLst/>
            </a:prstGeom>
            <a:solidFill>
              <a:srgbClr val="FFFFFF"/>
            </a:solidFill>
            <a:ln w="22225">
              <a:solidFill>
                <a:srgbClr val="000000"/>
              </a:solidFill>
              <a:miter lim="800000"/>
              <a:headEnd/>
              <a:tailEnd/>
            </a:ln>
          </p:spPr>
          <p:txBody>
            <a:bodyPr/>
            <a:lstStyle/>
            <a:p>
              <a:endParaRPr lang="en-US"/>
            </a:p>
          </p:txBody>
        </p:sp>
        <p:sp>
          <p:nvSpPr>
            <p:cNvPr id="18454" name="Line 100"/>
            <p:cNvSpPr>
              <a:spLocks noChangeShapeType="1"/>
            </p:cNvSpPr>
            <p:nvPr/>
          </p:nvSpPr>
          <p:spPr bwMode="auto">
            <a:xfrm>
              <a:off x="2370" y="3310"/>
              <a:ext cx="7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Rectangle 101"/>
            <p:cNvSpPr>
              <a:spLocks noChangeArrowheads="1"/>
            </p:cNvSpPr>
            <p:nvPr/>
          </p:nvSpPr>
          <p:spPr bwMode="auto">
            <a:xfrm>
              <a:off x="2370" y="3310"/>
              <a:ext cx="73" cy="15"/>
            </a:xfrm>
            <a:prstGeom prst="rect">
              <a:avLst/>
            </a:prstGeom>
            <a:solidFill>
              <a:srgbClr val="FFFFFF"/>
            </a:solidFill>
            <a:ln w="22225">
              <a:solidFill>
                <a:srgbClr val="000000"/>
              </a:solidFill>
              <a:miter lim="800000"/>
              <a:headEnd/>
              <a:tailEnd/>
            </a:ln>
          </p:spPr>
          <p:txBody>
            <a:bodyPr/>
            <a:lstStyle/>
            <a:p>
              <a:endParaRPr lang="en-US"/>
            </a:p>
          </p:txBody>
        </p:sp>
        <p:sp>
          <p:nvSpPr>
            <p:cNvPr id="18456" name="Line 102"/>
            <p:cNvSpPr>
              <a:spLocks noChangeShapeType="1"/>
            </p:cNvSpPr>
            <p:nvPr/>
          </p:nvSpPr>
          <p:spPr bwMode="auto">
            <a:xfrm>
              <a:off x="2125" y="3426"/>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103"/>
            <p:cNvSpPr>
              <a:spLocks noChangeShapeType="1"/>
            </p:cNvSpPr>
            <p:nvPr/>
          </p:nvSpPr>
          <p:spPr bwMode="auto">
            <a:xfrm>
              <a:off x="2125" y="3469"/>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104"/>
            <p:cNvSpPr>
              <a:spLocks noChangeShapeType="1"/>
            </p:cNvSpPr>
            <p:nvPr/>
          </p:nvSpPr>
          <p:spPr bwMode="auto">
            <a:xfrm>
              <a:off x="2125" y="3498"/>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Line 105"/>
            <p:cNvSpPr>
              <a:spLocks noChangeShapeType="1"/>
            </p:cNvSpPr>
            <p:nvPr/>
          </p:nvSpPr>
          <p:spPr bwMode="auto">
            <a:xfrm>
              <a:off x="2125" y="3527"/>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Line 106"/>
            <p:cNvSpPr>
              <a:spLocks noChangeShapeType="1"/>
            </p:cNvSpPr>
            <p:nvPr/>
          </p:nvSpPr>
          <p:spPr bwMode="auto">
            <a:xfrm>
              <a:off x="2125" y="3556"/>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107"/>
            <p:cNvSpPr>
              <a:spLocks noChangeShapeType="1"/>
            </p:cNvSpPr>
            <p:nvPr/>
          </p:nvSpPr>
          <p:spPr bwMode="auto">
            <a:xfrm>
              <a:off x="2125" y="3585"/>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2" name="Line 108"/>
            <p:cNvSpPr>
              <a:spLocks noChangeShapeType="1"/>
            </p:cNvSpPr>
            <p:nvPr/>
          </p:nvSpPr>
          <p:spPr bwMode="auto">
            <a:xfrm>
              <a:off x="2125" y="3614"/>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3" name="Line 109"/>
            <p:cNvSpPr>
              <a:spLocks noChangeShapeType="1"/>
            </p:cNvSpPr>
            <p:nvPr/>
          </p:nvSpPr>
          <p:spPr bwMode="auto">
            <a:xfrm>
              <a:off x="2125" y="3642"/>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Line 110"/>
            <p:cNvSpPr>
              <a:spLocks noChangeShapeType="1"/>
            </p:cNvSpPr>
            <p:nvPr/>
          </p:nvSpPr>
          <p:spPr bwMode="auto">
            <a:xfrm>
              <a:off x="2125" y="3671"/>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5" name="Line 111"/>
            <p:cNvSpPr>
              <a:spLocks noChangeShapeType="1"/>
            </p:cNvSpPr>
            <p:nvPr/>
          </p:nvSpPr>
          <p:spPr bwMode="auto">
            <a:xfrm>
              <a:off x="2125" y="3700"/>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6" name="Line 112"/>
            <p:cNvSpPr>
              <a:spLocks noChangeShapeType="1"/>
            </p:cNvSpPr>
            <p:nvPr/>
          </p:nvSpPr>
          <p:spPr bwMode="auto">
            <a:xfrm>
              <a:off x="2125" y="3729"/>
              <a:ext cx="2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7" name="Rectangle 113"/>
            <p:cNvSpPr>
              <a:spLocks noChangeArrowheads="1"/>
            </p:cNvSpPr>
            <p:nvPr/>
          </p:nvSpPr>
          <p:spPr bwMode="auto">
            <a:xfrm>
              <a:off x="2150" y="3101"/>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pitchFamily="18" charset="0"/>
              </a:endParaRPr>
            </a:p>
          </p:txBody>
        </p:sp>
        <p:sp>
          <p:nvSpPr>
            <p:cNvPr id="18468" name="Rectangle 114"/>
            <p:cNvSpPr>
              <a:spLocks noChangeArrowheads="1"/>
            </p:cNvSpPr>
            <p:nvPr/>
          </p:nvSpPr>
          <p:spPr bwMode="auto">
            <a:xfrm>
              <a:off x="2106" y="2653"/>
              <a:ext cx="1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sp>
          <p:nvSpPr>
            <p:cNvPr id="18469" name="Rectangle 115"/>
            <p:cNvSpPr>
              <a:spLocks noChangeArrowheads="1"/>
            </p:cNvSpPr>
            <p:nvPr/>
          </p:nvSpPr>
          <p:spPr bwMode="auto">
            <a:xfrm>
              <a:off x="2248" y="2706"/>
              <a:ext cx="17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rPr>
                <a:t>Kpri</a:t>
              </a:r>
              <a:endParaRPr lang="en-GB" sz="2400">
                <a:latin typeface="Times" pitchFamily="18" charset="0"/>
              </a:endParaRPr>
            </a:p>
          </p:txBody>
        </p:sp>
        <p:sp>
          <p:nvSpPr>
            <p:cNvPr id="18470" name="Rectangle 116"/>
            <p:cNvSpPr>
              <a:spLocks noChangeArrowheads="1"/>
            </p:cNvSpPr>
            <p:nvPr/>
          </p:nvSpPr>
          <p:spPr bwMode="auto">
            <a:xfrm>
              <a:off x="2111" y="2805"/>
              <a:ext cx="274" cy="11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1" name="Rectangle 117"/>
            <p:cNvSpPr>
              <a:spLocks noChangeArrowheads="1"/>
            </p:cNvSpPr>
            <p:nvPr/>
          </p:nvSpPr>
          <p:spPr bwMode="auto">
            <a:xfrm>
              <a:off x="1928" y="2632"/>
              <a:ext cx="632" cy="1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4422" name="Rectangle 118"/>
          <p:cNvSpPr>
            <a:spLocks noChangeArrowheads="1"/>
          </p:cNvSpPr>
          <p:nvPr/>
        </p:nvSpPr>
        <p:spPr bwMode="auto">
          <a:xfrm>
            <a:off x="8858250" y="651668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917626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54422"/>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42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19459" name="Rectangle 2"/>
          <p:cNvSpPr>
            <a:spLocks noGrp="1" noChangeArrowheads="1"/>
          </p:cNvSpPr>
          <p:nvPr>
            <p:ph type="title" idx="4294967295"/>
          </p:nvPr>
        </p:nvSpPr>
        <p:spPr/>
        <p:txBody>
          <a:bodyPr/>
          <a:lstStyle/>
          <a:p>
            <a:pPr eaLnBrk="1" hangingPunct="1"/>
            <a:r>
              <a:rPr lang="en-US" sz="3600" smtClean="0">
                <a:solidFill>
                  <a:srgbClr val="FF0066"/>
                </a:solidFill>
              </a:rPr>
              <a:t>Cryptographic Hash Function</a:t>
            </a:r>
          </a:p>
        </p:txBody>
      </p:sp>
      <p:sp>
        <p:nvSpPr>
          <p:cNvPr id="19460" name="Rectangle 3"/>
          <p:cNvSpPr>
            <a:spLocks noGrp="1" noChangeArrowheads="1"/>
          </p:cNvSpPr>
          <p:nvPr>
            <p:ph type="body" idx="4294967295"/>
          </p:nvPr>
        </p:nvSpPr>
        <p:spPr>
          <a:xfrm>
            <a:off x="457200" y="1600200"/>
            <a:ext cx="8229600" cy="4953000"/>
          </a:xfrm>
        </p:spPr>
        <p:txBody>
          <a:bodyPr/>
          <a:lstStyle/>
          <a:p>
            <a:pPr eaLnBrk="1" hangingPunct="1">
              <a:lnSpc>
                <a:spcPct val="80000"/>
              </a:lnSpc>
            </a:pPr>
            <a:r>
              <a:rPr lang="en-US" sz="2800" smtClean="0"/>
              <a:t>Never necessary, just cheaper</a:t>
            </a:r>
          </a:p>
          <a:p>
            <a:pPr eaLnBrk="1" hangingPunct="1">
              <a:lnSpc>
                <a:spcPct val="80000"/>
              </a:lnSpc>
            </a:pPr>
            <a:r>
              <a:rPr lang="en-US" sz="2800" smtClean="0"/>
              <a:t>Reduce long document to short bit string</a:t>
            </a:r>
          </a:p>
          <a:p>
            <a:pPr eaLnBrk="1" hangingPunct="1">
              <a:lnSpc>
                <a:spcPct val="80000"/>
              </a:lnSpc>
            </a:pPr>
            <a:r>
              <a:rPr lang="en-US" sz="2800" smtClean="0"/>
              <a:t>Large universe of documents </a:t>
            </a:r>
            <a:r>
              <a:rPr lang="en-US" sz="2800" smtClean="0">
                <a:sym typeface="Wingdings" pitchFamily="2" charset="2"/>
              </a:rPr>
              <a:t> small universe of possible hashes.</a:t>
            </a:r>
          </a:p>
          <a:p>
            <a:pPr eaLnBrk="1" hangingPunct="1">
              <a:lnSpc>
                <a:spcPct val="80000"/>
              </a:lnSpc>
            </a:pPr>
            <a:r>
              <a:rPr lang="en-US" sz="2800" smtClean="0">
                <a:sym typeface="Wingdings" pitchFamily="2" charset="2"/>
              </a:rPr>
              <a:t>Easy to compute hash from document</a:t>
            </a:r>
          </a:p>
          <a:p>
            <a:pPr eaLnBrk="1" hangingPunct="1">
              <a:lnSpc>
                <a:spcPct val="80000"/>
              </a:lnSpc>
            </a:pPr>
            <a:r>
              <a:rPr lang="en-US" sz="2800" smtClean="0">
                <a:sym typeface="Wingdings" pitchFamily="2" charset="2"/>
              </a:rPr>
              <a:t>Brute-force search to produce document from the hash value</a:t>
            </a:r>
          </a:p>
          <a:p>
            <a:pPr eaLnBrk="1" hangingPunct="1">
              <a:lnSpc>
                <a:spcPct val="80000"/>
              </a:lnSpc>
            </a:pPr>
            <a:r>
              <a:rPr lang="en-US" sz="2800" smtClean="0">
                <a:sym typeface="Wingdings" pitchFamily="2" charset="2"/>
              </a:rPr>
              <a:t>Sign only the hash value</a:t>
            </a:r>
          </a:p>
          <a:p>
            <a:pPr eaLnBrk="1" hangingPunct="1">
              <a:lnSpc>
                <a:spcPct val="80000"/>
              </a:lnSpc>
            </a:pPr>
            <a:r>
              <a:rPr lang="en-US" sz="2800" smtClean="0">
                <a:sym typeface="Wingdings" pitchFamily="2" charset="2"/>
              </a:rPr>
              <a:t>Verify document by applying public key to hashA</a:t>
            </a:r>
          </a:p>
          <a:p>
            <a:pPr eaLnBrk="1" hangingPunct="1">
              <a:lnSpc>
                <a:spcPct val="80000"/>
              </a:lnSpc>
            </a:pPr>
            <a:r>
              <a:rPr lang="en-US" sz="2800" smtClean="0"/>
              <a:t>Compute hashB of purported document</a:t>
            </a:r>
          </a:p>
          <a:p>
            <a:pPr eaLnBrk="1" hangingPunct="1">
              <a:lnSpc>
                <a:spcPct val="80000"/>
              </a:lnSpc>
            </a:pPr>
            <a:r>
              <a:rPr lang="en-US" sz="2800" smtClean="0"/>
              <a:t>Compare hashA to hashB</a:t>
            </a:r>
          </a:p>
        </p:txBody>
      </p:sp>
    </p:spTree>
    <p:extLst>
      <p:ext uri="{BB962C8B-B14F-4D97-AF65-F5344CB8AC3E}">
        <p14:creationId xmlns:p14="http://schemas.microsoft.com/office/powerpoint/2010/main" val="981688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20483" name="Rectangle 2"/>
          <p:cNvSpPr>
            <a:spLocks noGrp="1" noChangeArrowheads="1"/>
          </p:cNvSpPr>
          <p:nvPr>
            <p:ph type="title" idx="4294967295"/>
          </p:nvPr>
        </p:nvSpPr>
        <p:spPr/>
        <p:txBody>
          <a:bodyPr/>
          <a:lstStyle/>
          <a:p>
            <a:pPr eaLnBrk="1" hangingPunct="1"/>
            <a:r>
              <a:rPr lang="en-US" sz="3600" smtClean="0">
                <a:solidFill>
                  <a:srgbClr val="FF0066"/>
                </a:solidFill>
              </a:rPr>
              <a:t>Example</a:t>
            </a:r>
          </a:p>
        </p:txBody>
      </p:sp>
      <p:sp>
        <p:nvSpPr>
          <p:cNvPr id="20484" name="Rectangle 3"/>
          <p:cNvSpPr>
            <a:spLocks noGrp="1" noChangeArrowheads="1"/>
          </p:cNvSpPr>
          <p:nvPr>
            <p:ph type="body" idx="4294967295"/>
          </p:nvPr>
        </p:nvSpPr>
        <p:spPr/>
        <p:txBody>
          <a:bodyPr/>
          <a:lstStyle/>
          <a:p>
            <a:pPr eaLnBrk="1" hangingPunct="1"/>
            <a:r>
              <a:rPr lang="en-US" smtClean="0"/>
              <a:t>Hash function is: eight-bit ASCII value of first letter of message (Terrible!!)</a:t>
            </a:r>
          </a:p>
          <a:p>
            <a:pPr eaLnBrk="1" hangingPunct="1"/>
            <a:r>
              <a:rPr lang="en-US" smtClean="0"/>
              <a:t>Message is “Hello”; </a:t>
            </a:r>
          </a:p>
          <a:p>
            <a:pPr eaLnBrk="1" hangingPunct="1"/>
            <a:r>
              <a:rPr lang="en-US" smtClean="0"/>
              <a:t>ASCII “H” is 72 = 01001000</a:t>
            </a:r>
          </a:p>
          <a:p>
            <a:pPr eaLnBrk="1" hangingPunct="1"/>
            <a:r>
              <a:rPr lang="en-US" smtClean="0"/>
              <a:t>H(“Hello”)= 72. H(“Apple”) = 65 H(“Hi”) = ?</a:t>
            </a:r>
          </a:p>
          <a:p>
            <a:pPr eaLnBrk="1" hangingPunct="1"/>
            <a:r>
              <a:rPr lang="en-US" smtClean="0"/>
              <a:t>We already have the message, we just need to verify it.</a:t>
            </a:r>
          </a:p>
        </p:txBody>
      </p:sp>
    </p:spTree>
    <p:extLst>
      <p:ext uri="{BB962C8B-B14F-4D97-AF65-F5344CB8AC3E}">
        <p14:creationId xmlns:p14="http://schemas.microsoft.com/office/powerpoint/2010/main" val="3527856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Secure digest functions</a:t>
            </a:r>
          </a:p>
        </p:txBody>
      </p:sp>
      <p:sp>
        <p:nvSpPr>
          <p:cNvPr id="21507" name="Rectangle 3"/>
          <p:cNvSpPr>
            <a:spLocks noGrp="1" noChangeArrowheads="1"/>
          </p:cNvSpPr>
          <p:nvPr>
            <p:ph type="body" idx="1"/>
          </p:nvPr>
        </p:nvSpPr>
        <p:spPr>
          <a:xfrm>
            <a:off x="457200" y="1447800"/>
            <a:ext cx="8456613" cy="4800600"/>
          </a:xfrm>
        </p:spPr>
        <p:txBody>
          <a:bodyPr/>
          <a:lstStyle/>
          <a:p>
            <a:pPr>
              <a:buFontTx/>
              <a:buChar char="-"/>
            </a:pPr>
            <a:r>
              <a:rPr lang="en-GB" sz="2400" smtClean="0"/>
              <a:t>Encrypted text of document makes an impractically long signature</a:t>
            </a:r>
          </a:p>
          <a:p>
            <a:pPr lvl="1">
              <a:buFontTx/>
              <a:buChar char="-"/>
            </a:pPr>
            <a:r>
              <a:rPr lang="en-GB" sz="2000" smtClean="0"/>
              <a:t>so we encrypt a </a:t>
            </a:r>
            <a:r>
              <a:rPr lang="en-GB" sz="2000" i="1" smtClean="0"/>
              <a:t>secure digest</a:t>
            </a:r>
            <a:r>
              <a:rPr lang="en-GB" sz="2000" smtClean="0"/>
              <a:t> instead</a:t>
            </a:r>
          </a:p>
          <a:p>
            <a:pPr lvl="1">
              <a:buFontTx/>
              <a:buChar char="-"/>
            </a:pPr>
            <a:r>
              <a:rPr lang="en-GB" sz="2000" smtClean="0"/>
              <a:t>A secure digest function computes a fixed-length hash H(M) that characterizes the document M </a:t>
            </a:r>
          </a:p>
          <a:p>
            <a:pPr lvl="1">
              <a:buFontTx/>
              <a:buChar char="-"/>
            </a:pPr>
            <a:r>
              <a:rPr lang="en-GB" sz="2000" smtClean="0"/>
              <a:t>H(M) should be:</a:t>
            </a:r>
          </a:p>
          <a:p>
            <a:pPr marL="1085850" lvl="2">
              <a:buFontTx/>
              <a:buChar char="-"/>
            </a:pPr>
            <a:r>
              <a:rPr lang="en-GB" sz="1800" smtClean="0"/>
              <a:t>fast to compute</a:t>
            </a:r>
          </a:p>
          <a:p>
            <a:pPr marL="1085850" lvl="2">
              <a:buFontTx/>
              <a:buChar char="-"/>
            </a:pPr>
            <a:r>
              <a:rPr lang="en-GB" sz="1800" smtClean="0"/>
              <a:t>hard to invert  - hard to compute M given H(M)</a:t>
            </a:r>
          </a:p>
          <a:p>
            <a:pPr marL="1085850" lvl="2">
              <a:buFontTx/>
              <a:buChar char="-"/>
            </a:pPr>
            <a:r>
              <a:rPr lang="en-GB" sz="1800" smtClean="0"/>
              <a:t>hard to defeat in any variant of the Birthday Attack</a:t>
            </a:r>
          </a:p>
          <a:p>
            <a:pPr>
              <a:buFontTx/>
              <a:buChar char="-"/>
            </a:pPr>
            <a:r>
              <a:rPr lang="en-GB" sz="2000" b="1" smtClean="0"/>
              <a:t>MD5</a:t>
            </a:r>
            <a:r>
              <a:rPr lang="en-GB" sz="2000" smtClean="0"/>
              <a:t>: Developed by Rivest (1992). </a:t>
            </a:r>
            <a:r>
              <a:rPr lang="en-GB" sz="2000" i="1" smtClean="0"/>
              <a:t>Computes a 128-bit digest. Speed 1740 kbytes/sec.</a:t>
            </a:r>
          </a:p>
          <a:p>
            <a:r>
              <a:rPr lang="en-GB" sz="2000" b="1" smtClean="0"/>
              <a:t>SHA</a:t>
            </a:r>
            <a:r>
              <a:rPr lang="en-GB" sz="2000" smtClean="0"/>
              <a:t>: (1995) based on Rivest's MD4 but made more secure by producing a </a:t>
            </a:r>
            <a:r>
              <a:rPr lang="en-GB" sz="2000" i="1" smtClean="0"/>
              <a:t>160-bit digest</a:t>
            </a:r>
            <a:r>
              <a:rPr lang="en-GB" sz="2000" smtClean="0"/>
              <a:t>, </a:t>
            </a:r>
            <a:r>
              <a:rPr lang="en-GB" sz="2000" i="1" smtClean="0"/>
              <a:t>speed 750 kbytes/second</a:t>
            </a:r>
          </a:p>
          <a:p>
            <a:r>
              <a:rPr lang="en-GB" sz="2000" b="1" smtClean="0"/>
              <a:t>Any symmetric encryption algorithm</a:t>
            </a:r>
            <a:r>
              <a:rPr lang="en-GB" sz="2000" smtClean="0"/>
              <a:t> can be used in CBC (cipher block chaining) mode. The last block in the chain is H(M)</a:t>
            </a:r>
          </a:p>
        </p:txBody>
      </p:sp>
      <p:sp>
        <p:nvSpPr>
          <p:cNvPr id="357380" name="Rectangle 4"/>
          <p:cNvSpPr>
            <a:spLocks noChangeArrowheads="1"/>
          </p:cNvSpPr>
          <p:nvPr/>
        </p:nvSpPr>
        <p:spPr bwMode="auto">
          <a:xfrm>
            <a:off x="8858250" y="6499225"/>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930795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738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3600" smtClean="0"/>
              <a:t>MACs: Low-cost signatures with a shared secret key</a:t>
            </a:r>
          </a:p>
        </p:txBody>
      </p:sp>
      <p:sp>
        <p:nvSpPr>
          <p:cNvPr id="22531" name="Rectangle 3"/>
          <p:cNvSpPr>
            <a:spLocks noChangeArrowheads="1"/>
          </p:cNvSpPr>
          <p:nvPr/>
        </p:nvSpPr>
        <p:spPr bwMode="auto">
          <a:xfrm>
            <a:off x="1468438" y="2027238"/>
            <a:ext cx="746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Signing</a:t>
            </a:r>
            <a:endParaRPr lang="en-GB" sz="3200">
              <a:solidFill>
                <a:schemeClr val="accent1"/>
              </a:solidFill>
              <a:latin typeface="Times" pitchFamily="18" charset="0"/>
            </a:endParaRPr>
          </a:p>
        </p:txBody>
      </p:sp>
      <p:sp>
        <p:nvSpPr>
          <p:cNvPr id="22532" name="Rectangle 4"/>
          <p:cNvSpPr>
            <a:spLocks noChangeArrowheads="1"/>
          </p:cNvSpPr>
          <p:nvPr/>
        </p:nvSpPr>
        <p:spPr bwMode="auto">
          <a:xfrm>
            <a:off x="1384300" y="5416550"/>
            <a:ext cx="869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chemeClr val="accent1"/>
                </a:solidFill>
              </a:rPr>
              <a:t>Verifying</a:t>
            </a:r>
            <a:endParaRPr lang="en-GB" sz="1900">
              <a:solidFill>
                <a:schemeClr val="accent1"/>
              </a:solidFill>
              <a:latin typeface="Times" pitchFamily="18" charset="0"/>
            </a:endParaRPr>
          </a:p>
        </p:txBody>
      </p:sp>
      <p:grpSp>
        <p:nvGrpSpPr>
          <p:cNvPr id="2" name="Group 5"/>
          <p:cNvGrpSpPr>
            <a:grpSpLocks/>
          </p:cNvGrpSpPr>
          <p:nvPr/>
        </p:nvGrpSpPr>
        <p:grpSpPr bwMode="auto">
          <a:xfrm>
            <a:off x="3001963" y="4603750"/>
            <a:ext cx="673100" cy="1676400"/>
            <a:chOff x="2049" y="2900"/>
            <a:chExt cx="459" cy="1056"/>
          </a:xfrm>
        </p:grpSpPr>
        <p:sp>
          <p:nvSpPr>
            <p:cNvPr id="22612" name="Rectangle 6"/>
            <p:cNvSpPr>
              <a:spLocks noChangeArrowheads="1"/>
            </p:cNvSpPr>
            <p:nvPr/>
          </p:nvSpPr>
          <p:spPr bwMode="auto">
            <a:xfrm>
              <a:off x="2049" y="3046"/>
              <a:ext cx="4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7"/>
            <p:cNvSpPr>
              <a:spLocks noChangeArrowheads="1"/>
            </p:cNvSpPr>
            <p:nvPr/>
          </p:nvSpPr>
          <p:spPr bwMode="auto">
            <a:xfrm>
              <a:off x="2049" y="3046"/>
              <a:ext cx="430" cy="67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4" name="Rectangle 8"/>
            <p:cNvSpPr>
              <a:spLocks noChangeArrowheads="1"/>
            </p:cNvSpPr>
            <p:nvPr/>
          </p:nvSpPr>
          <p:spPr bwMode="auto">
            <a:xfrm>
              <a:off x="2092" y="3060"/>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5" name="Rectangle 9"/>
            <p:cNvSpPr>
              <a:spLocks noChangeArrowheads="1"/>
            </p:cNvSpPr>
            <p:nvPr/>
          </p:nvSpPr>
          <p:spPr bwMode="auto">
            <a:xfrm>
              <a:off x="2092" y="3060"/>
              <a:ext cx="416" cy="6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6" name="Line 10"/>
            <p:cNvSpPr>
              <a:spLocks noChangeShapeType="1"/>
            </p:cNvSpPr>
            <p:nvPr/>
          </p:nvSpPr>
          <p:spPr bwMode="auto">
            <a:xfrm>
              <a:off x="2393" y="3103"/>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7" name="Rectangle 11"/>
            <p:cNvSpPr>
              <a:spLocks noChangeArrowheads="1"/>
            </p:cNvSpPr>
            <p:nvPr/>
          </p:nvSpPr>
          <p:spPr bwMode="auto">
            <a:xfrm>
              <a:off x="2393" y="3103"/>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618" name="Line 12"/>
            <p:cNvSpPr>
              <a:spLocks noChangeShapeType="1"/>
            </p:cNvSpPr>
            <p:nvPr/>
          </p:nvSpPr>
          <p:spPr bwMode="auto">
            <a:xfrm>
              <a:off x="2393" y="3118"/>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9" name="Rectangle 13"/>
            <p:cNvSpPr>
              <a:spLocks noChangeArrowheads="1"/>
            </p:cNvSpPr>
            <p:nvPr/>
          </p:nvSpPr>
          <p:spPr bwMode="auto">
            <a:xfrm>
              <a:off x="2393" y="3118"/>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620" name="Line 14"/>
            <p:cNvSpPr>
              <a:spLocks noChangeShapeType="1"/>
            </p:cNvSpPr>
            <p:nvPr/>
          </p:nvSpPr>
          <p:spPr bwMode="auto">
            <a:xfrm>
              <a:off x="2393" y="3132"/>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1" name="Rectangle 15"/>
            <p:cNvSpPr>
              <a:spLocks noChangeArrowheads="1"/>
            </p:cNvSpPr>
            <p:nvPr/>
          </p:nvSpPr>
          <p:spPr bwMode="auto">
            <a:xfrm>
              <a:off x="2393" y="3132"/>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622" name="Line 16"/>
            <p:cNvSpPr>
              <a:spLocks noChangeShapeType="1"/>
            </p:cNvSpPr>
            <p:nvPr/>
          </p:nvSpPr>
          <p:spPr bwMode="auto">
            <a:xfrm>
              <a:off x="2149" y="3247"/>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3" name="Line 17"/>
            <p:cNvSpPr>
              <a:spLocks noChangeShapeType="1"/>
            </p:cNvSpPr>
            <p:nvPr/>
          </p:nvSpPr>
          <p:spPr bwMode="auto">
            <a:xfrm>
              <a:off x="2149" y="327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18"/>
            <p:cNvSpPr>
              <a:spLocks noChangeShapeType="1"/>
            </p:cNvSpPr>
            <p:nvPr/>
          </p:nvSpPr>
          <p:spPr bwMode="auto">
            <a:xfrm>
              <a:off x="2149" y="330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Line 19"/>
            <p:cNvSpPr>
              <a:spLocks noChangeShapeType="1"/>
            </p:cNvSpPr>
            <p:nvPr/>
          </p:nvSpPr>
          <p:spPr bwMode="auto">
            <a:xfrm>
              <a:off x="2149" y="333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6" name="Line 20"/>
            <p:cNvSpPr>
              <a:spLocks noChangeShapeType="1"/>
            </p:cNvSpPr>
            <p:nvPr/>
          </p:nvSpPr>
          <p:spPr bwMode="auto">
            <a:xfrm>
              <a:off x="2149" y="3362"/>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7" name="Line 21"/>
            <p:cNvSpPr>
              <a:spLocks noChangeShapeType="1"/>
            </p:cNvSpPr>
            <p:nvPr/>
          </p:nvSpPr>
          <p:spPr bwMode="auto">
            <a:xfrm>
              <a:off x="2149" y="3390"/>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8" name="Line 22"/>
            <p:cNvSpPr>
              <a:spLocks noChangeShapeType="1"/>
            </p:cNvSpPr>
            <p:nvPr/>
          </p:nvSpPr>
          <p:spPr bwMode="auto">
            <a:xfrm>
              <a:off x="2149" y="3419"/>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9" name="Line 23"/>
            <p:cNvSpPr>
              <a:spLocks noChangeShapeType="1"/>
            </p:cNvSpPr>
            <p:nvPr/>
          </p:nvSpPr>
          <p:spPr bwMode="auto">
            <a:xfrm>
              <a:off x="2149" y="3448"/>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0" name="Line 24"/>
            <p:cNvSpPr>
              <a:spLocks noChangeShapeType="1"/>
            </p:cNvSpPr>
            <p:nvPr/>
          </p:nvSpPr>
          <p:spPr bwMode="auto">
            <a:xfrm>
              <a:off x="2149" y="347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1" name="Line 25"/>
            <p:cNvSpPr>
              <a:spLocks noChangeShapeType="1"/>
            </p:cNvSpPr>
            <p:nvPr/>
          </p:nvSpPr>
          <p:spPr bwMode="auto">
            <a:xfrm>
              <a:off x="2149" y="350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2" name="Line 26"/>
            <p:cNvSpPr>
              <a:spLocks noChangeShapeType="1"/>
            </p:cNvSpPr>
            <p:nvPr/>
          </p:nvSpPr>
          <p:spPr bwMode="auto">
            <a:xfrm>
              <a:off x="2149" y="353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3" name="Rectangle 27"/>
            <p:cNvSpPr>
              <a:spLocks noChangeArrowheads="1"/>
            </p:cNvSpPr>
            <p:nvPr/>
          </p:nvSpPr>
          <p:spPr bwMode="auto">
            <a:xfrm>
              <a:off x="2218" y="290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pitchFamily="18" charset="0"/>
              </a:endParaRPr>
            </a:p>
          </p:txBody>
        </p:sp>
        <p:sp>
          <p:nvSpPr>
            <p:cNvPr id="22634" name="Rectangle 28"/>
            <p:cNvSpPr>
              <a:spLocks noChangeArrowheads="1"/>
            </p:cNvSpPr>
            <p:nvPr/>
          </p:nvSpPr>
          <p:spPr bwMode="auto">
            <a:xfrm>
              <a:off x="2106" y="3806"/>
              <a:ext cx="359" cy="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29"/>
            <p:cNvSpPr>
              <a:spLocks noChangeArrowheads="1"/>
            </p:cNvSpPr>
            <p:nvPr/>
          </p:nvSpPr>
          <p:spPr bwMode="auto">
            <a:xfrm>
              <a:off x="2106" y="3806"/>
              <a:ext cx="373" cy="14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6" name="Rectangle 30"/>
            <p:cNvSpPr>
              <a:spLocks noChangeArrowheads="1"/>
            </p:cNvSpPr>
            <p:nvPr/>
          </p:nvSpPr>
          <p:spPr bwMode="auto">
            <a:xfrm>
              <a:off x="2256" y="3812"/>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K</a:t>
              </a:r>
              <a:endParaRPr lang="en-GB" sz="2400">
                <a:latin typeface="Times" pitchFamily="18" charset="0"/>
              </a:endParaRPr>
            </a:p>
          </p:txBody>
        </p:sp>
      </p:grpSp>
      <p:sp>
        <p:nvSpPr>
          <p:cNvPr id="22534" name="Rectangle 31"/>
          <p:cNvSpPr>
            <a:spLocks noChangeArrowheads="1"/>
          </p:cNvSpPr>
          <p:nvPr/>
        </p:nvSpPr>
        <p:spPr bwMode="auto">
          <a:xfrm>
            <a:off x="442913" y="1231900"/>
            <a:ext cx="1236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7.12</a:t>
            </a:r>
          </a:p>
        </p:txBody>
      </p:sp>
      <p:grpSp>
        <p:nvGrpSpPr>
          <p:cNvPr id="22535" name="Group 32"/>
          <p:cNvGrpSpPr>
            <a:grpSpLocks/>
          </p:cNvGrpSpPr>
          <p:nvPr/>
        </p:nvGrpSpPr>
        <p:grpSpPr bwMode="auto">
          <a:xfrm>
            <a:off x="3001963" y="1479550"/>
            <a:ext cx="673100" cy="1628775"/>
            <a:chOff x="2049" y="932"/>
            <a:chExt cx="459" cy="1026"/>
          </a:xfrm>
        </p:grpSpPr>
        <p:sp>
          <p:nvSpPr>
            <p:cNvPr id="22587" name="Rectangle 33"/>
            <p:cNvSpPr>
              <a:spLocks noChangeArrowheads="1"/>
            </p:cNvSpPr>
            <p:nvPr/>
          </p:nvSpPr>
          <p:spPr bwMode="auto">
            <a:xfrm>
              <a:off x="2049" y="1054"/>
              <a:ext cx="416"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88" name="Rectangle 34"/>
            <p:cNvSpPr>
              <a:spLocks noChangeArrowheads="1"/>
            </p:cNvSpPr>
            <p:nvPr/>
          </p:nvSpPr>
          <p:spPr bwMode="auto">
            <a:xfrm>
              <a:off x="2049" y="1054"/>
              <a:ext cx="430" cy="67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9" name="Rectangle 35"/>
            <p:cNvSpPr>
              <a:spLocks noChangeArrowheads="1"/>
            </p:cNvSpPr>
            <p:nvPr/>
          </p:nvSpPr>
          <p:spPr bwMode="auto">
            <a:xfrm>
              <a:off x="2092" y="1069"/>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0" name="Rectangle 36"/>
            <p:cNvSpPr>
              <a:spLocks noChangeArrowheads="1"/>
            </p:cNvSpPr>
            <p:nvPr/>
          </p:nvSpPr>
          <p:spPr bwMode="auto">
            <a:xfrm>
              <a:off x="2092" y="1069"/>
              <a:ext cx="416" cy="68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1" name="Line 37"/>
            <p:cNvSpPr>
              <a:spLocks noChangeShapeType="1"/>
            </p:cNvSpPr>
            <p:nvPr/>
          </p:nvSpPr>
          <p:spPr bwMode="auto">
            <a:xfrm>
              <a:off x="2393" y="1112"/>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2" name="Rectangle 38"/>
            <p:cNvSpPr>
              <a:spLocks noChangeArrowheads="1"/>
            </p:cNvSpPr>
            <p:nvPr/>
          </p:nvSpPr>
          <p:spPr bwMode="auto">
            <a:xfrm>
              <a:off x="2393" y="1112"/>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593" name="Line 39"/>
            <p:cNvSpPr>
              <a:spLocks noChangeShapeType="1"/>
            </p:cNvSpPr>
            <p:nvPr/>
          </p:nvSpPr>
          <p:spPr bwMode="auto">
            <a:xfrm>
              <a:off x="2393" y="1126"/>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4" name="Rectangle 40"/>
            <p:cNvSpPr>
              <a:spLocks noChangeArrowheads="1"/>
            </p:cNvSpPr>
            <p:nvPr/>
          </p:nvSpPr>
          <p:spPr bwMode="auto">
            <a:xfrm>
              <a:off x="2393" y="1126"/>
              <a:ext cx="57" cy="15"/>
            </a:xfrm>
            <a:prstGeom prst="rect">
              <a:avLst/>
            </a:prstGeom>
            <a:solidFill>
              <a:srgbClr val="FFFFFF"/>
            </a:solidFill>
            <a:ln w="22225">
              <a:solidFill>
                <a:srgbClr val="000000"/>
              </a:solidFill>
              <a:miter lim="800000"/>
              <a:headEnd/>
              <a:tailEnd/>
            </a:ln>
          </p:spPr>
          <p:txBody>
            <a:bodyPr/>
            <a:lstStyle/>
            <a:p>
              <a:endParaRPr lang="en-US"/>
            </a:p>
          </p:txBody>
        </p:sp>
        <p:sp>
          <p:nvSpPr>
            <p:cNvPr id="22595" name="Line 41"/>
            <p:cNvSpPr>
              <a:spLocks noChangeShapeType="1"/>
            </p:cNvSpPr>
            <p:nvPr/>
          </p:nvSpPr>
          <p:spPr bwMode="auto">
            <a:xfrm>
              <a:off x="2393" y="1141"/>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6" name="Rectangle 42"/>
            <p:cNvSpPr>
              <a:spLocks noChangeArrowheads="1"/>
            </p:cNvSpPr>
            <p:nvPr/>
          </p:nvSpPr>
          <p:spPr bwMode="auto">
            <a:xfrm>
              <a:off x="2393" y="1141"/>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597" name="Line 43"/>
            <p:cNvSpPr>
              <a:spLocks noChangeShapeType="1"/>
            </p:cNvSpPr>
            <p:nvPr/>
          </p:nvSpPr>
          <p:spPr bwMode="auto">
            <a:xfrm>
              <a:off x="2149" y="125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Line 44"/>
            <p:cNvSpPr>
              <a:spLocks noChangeShapeType="1"/>
            </p:cNvSpPr>
            <p:nvPr/>
          </p:nvSpPr>
          <p:spPr bwMode="auto">
            <a:xfrm>
              <a:off x="2149" y="1284"/>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9" name="Line 45"/>
            <p:cNvSpPr>
              <a:spLocks noChangeShapeType="1"/>
            </p:cNvSpPr>
            <p:nvPr/>
          </p:nvSpPr>
          <p:spPr bwMode="auto">
            <a:xfrm>
              <a:off x="2149" y="131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0" name="Line 46"/>
            <p:cNvSpPr>
              <a:spLocks noChangeShapeType="1"/>
            </p:cNvSpPr>
            <p:nvPr/>
          </p:nvSpPr>
          <p:spPr bwMode="auto">
            <a:xfrm>
              <a:off x="2149" y="1341"/>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47"/>
            <p:cNvSpPr>
              <a:spLocks noChangeShapeType="1"/>
            </p:cNvSpPr>
            <p:nvPr/>
          </p:nvSpPr>
          <p:spPr bwMode="auto">
            <a:xfrm>
              <a:off x="2149" y="1370"/>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48"/>
            <p:cNvSpPr>
              <a:spLocks noChangeShapeType="1"/>
            </p:cNvSpPr>
            <p:nvPr/>
          </p:nvSpPr>
          <p:spPr bwMode="auto">
            <a:xfrm>
              <a:off x="2149" y="1399"/>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49"/>
            <p:cNvSpPr>
              <a:spLocks noChangeShapeType="1"/>
            </p:cNvSpPr>
            <p:nvPr/>
          </p:nvSpPr>
          <p:spPr bwMode="auto">
            <a:xfrm>
              <a:off x="2149" y="1427"/>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50"/>
            <p:cNvSpPr>
              <a:spLocks noChangeShapeType="1"/>
            </p:cNvSpPr>
            <p:nvPr/>
          </p:nvSpPr>
          <p:spPr bwMode="auto">
            <a:xfrm>
              <a:off x="2149" y="1456"/>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51"/>
            <p:cNvSpPr>
              <a:spLocks noChangeShapeType="1"/>
            </p:cNvSpPr>
            <p:nvPr/>
          </p:nvSpPr>
          <p:spPr bwMode="auto">
            <a:xfrm>
              <a:off x="2149" y="1485"/>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52"/>
            <p:cNvSpPr>
              <a:spLocks noChangeShapeType="1"/>
            </p:cNvSpPr>
            <p:nvPr/>
          </p:nvSpPr>
          <p:spPr bwMode="auto">
            <a:xfrm>
              <a:off x="2149" y="1513"/>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Line 53"/>
            <p:cNvSpPr>
              <a:spLocks noChangeShapeType="1"/>
            </p:cNvSpPr>
            <p:nvPr/>
          </p:nvSpPr>
          <p:spPr bwMode="auto">
            <a:xfrm>
              <a:off x="2149" y="1542"/>
              <a:ext cx="2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Rectangle 54"/>
            <p:cNvSpPr>
              <a:spLocks noChangeArrowheads="1"/>
            </p:cNvSpPr>
            <p:nvPr/>
          </p:nvSpPr>
          <p:spPr bwMode="auto">
            <a:xfrm>
              <a:off x="2218" y="932"/>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pitchFamily="18" charset="0"/>
              </a:endParaRPr>
            </a:p>
          </p:txBody>
        </p:sp>
        <p:sp>
          <p:nvSpPr>
            <p:cNvPr id="22609" name="Rectangle 55"/>
            <p:cNvSpPr>
              <a:spLocks noChangeArrowheads="1"/>
            </p:cNvSpPr>
            <p:nvPr/>
          </p:nvSpPr>
          <p:spPr bwMode="auto">
            <a:xfrm>
              <a:off x="2106" y="1815"/>
              <a:ext cx="359" cy="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56"/>
            <p:cNvSpPr>
              <a:spLocks noChangeArrowheads="1"/>
            </p:cNvSpPr>
            <p:nvPr/>
          </p:nvSpPr>
          <p:spPr bwMode="auto">
            <a:xfrm>
              <a:off x="2106" y="1815"/>
              <a:ext cx="373" cy="14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1" name="Rectangle 57"/>
            <p:cNvSpPr>
              <a:spLocks noChangeArrowheads="1"/>
            </p:cNvSpPr>
            <p:nvPr/>
          </p:nvSpPr>
          <p:spPr bwMode="auto">
            <a:xfrm>
              <a:off x="2256" y="181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K</a:t>
              </a:r>
              <a:endParaRPr lang="en-GB" sz="2400">
                <a:latin typeface="Times" pitchFamily="18" charset="0"/>
              </a:endParaRPr>
            </a:p>
          </p:txBody>
        </p:sp>
      </p:grpSp>
      <p:grpSp>
        <p:nvGrpSpPr>
          <p:cNvPr id="4" name="Group 58"/>
          <p:cNvGrpSpPr>
            <a:grpSpLocks/>
          </p:cNvGrpSpPr>
          <p:nvPr/>
        </p:nvGrpSpPr>
        <p:grpSpPr bwMode="auto">
          <a:xfrm>
            <a:off x="5646738" y="5124450"/>
            <a:ext cx="2706687" cy="1054100"/>
            <a:chOff x="3853" y="3228"/>
            <a:chExt cx="1848" cy="664"/>
          </a:xfrm>
        </p:grpSpPr>
        <p:sp>
          <p:nvSpPr>
            <p:cNvPr id="22583" name="Freeform 59"/>
            <p:cNvSpPr>
              <a:spLocks/>
            </p:cNvSpPr>
            <p:nvPr/>
          </p:nvSpPr>
          <p:spPr bwMode="auto">
            <a:xfrm>
              <a:off x="4243" y="3505"/>
              <a:ext cx="71" cy="86"/>
            </a:xfrm>
            <a:custGeom>
              <a:avLst/>
              <a:gdLst>
                <a:gd name="T0" fmla="*/ 0 w 71"/>
                <a:gd name="T1" fmla="*/ 43 h 86"/>
                <a:gd name="T2" fmla="*/ 0 w 71"/>
                <a:gd name="T3" fmla="*/ 0 h 86"/>
                <a:gd name="T4" fmla="*/ 71 w 71"/>
                <a:gd name="T5" fmla="*/ 43 h 86"/>
                <a:gd name="T6" fmla="*/ 0 w 71"/>
                <a:gd name="T7" fmla="*/ 86 h 86"/>
                <a:gd name="T8" fmla="*/ 0 w 71"/>
                <a:gd name="T9" fmla="*/ 43 h 86"/>
                <a:gd name="T10" fmla="*/ 0 60000 65536"/>
                <a:gd name="T11" fmla="*/ 0 60000 65536"/>
                <a:gd name="T12" fmla="*/ 0 60000 65536"/>
                <a:gd name="T13" fmla="*/ 0 60000 65536"/>
                <a:gd name="T14" fmla="*/ 0 60000 65536"/>
                <a:gd name="T15" fmla="*/ 0 w 71"/>
                <a:gd name="T16" fmla="*/ 0 h 86"/>
                <a:gd name="T17" fmla="*/ 71 w 71"/>
                <a:gd name="T18" fmla="*/ 86 h 86"/>
              </a:gdLst>
              <a:ahLst/>
              <a:cxnLst>
                <a:cxn ang="T10">
                  <a:pos x="T0" y="T1"/>
                </a:cxn>
                <a:cxn ang="T11">
                  <a:pos x="T2" y="T3"/>
                </a:cxn>
                <a:cxn ang="T12">
                  <a:pos x="T4" y="T5"/>
                </a:cxn>
                <a:cxn ang="T13">
                  <a:pos x="T6" y="T7"/>
                </a:cxn>
                <a:cxn ang="T14">
                  <a:pos x="T8" y="T9"/>
                </a:cxn>
              </a:cxnLst>
              <a:rect l="T15" t="T16" r="T17" b="T18"/>
              <a:pathLst>
                <a:path w="71" h="86">
                  <a:moveTo>
                    <a:pt x="0" y="43"/>
                  </a:moveTo>
                  <a:lnTo>
                    <a:pt x="0" y="0"/>
                  </a:lnTo>
                  <a:lnTo>
                    <a:pt x="71"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22584" name="Line 60"/>
            <p:cNvSpPr>
              <a:spLocks noChangeShapeType="1"/>
            </p:cNvSpPr>
            <p:nvPr/>
          </p:nvSpPr>
          <p:spPr bwMode="auto">
            <a:xfrm>
              <a:off x="3970" y="3548"/>
              <a:ext cx="27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5" name="Rectangle 61"/>
            <p:cNvSpPr>
              <a:spLocks noChangeArrowheads="1"/>
            </p:cNvSpPr>
            <p:nvPr/>
          </p:nvSpPr>
          <p:spPr bwMode="auto">
            <a:xfrm>
              <a:off x="4479" y="3512"/>
              <a:ext cx="12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 = h'?authentic:forged</a:t>
              </a:r>
              <a:endParaRPr lang="en-GB" sz="2400">
                <a:latin typeface="Times" pitchFamily="18" charset="0"/>
              </a:endParaRPr>
            </a:p>
          </p:txBody>
        </p:sp>
        <p:sp>
          <p:nvSpPr>
            <p:cNvPr id="22586" name="AutoShape 62"/>
            <p:cNvSpPr>
              <a:spLocks/>
            </p:cNvSpPr>
            <p:nvPr/>
          </p:nvSpPr>
          <p:spPr bwMode="auto">
            <a:xfrm>
              <a:off x="3853" y="3228"/>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63"/>
          <p:cNvGrpSpPr>
            <a:grpSpLocks/>
          </p:cNvGrpSpPr>
          <p:nvPr/>
        </p:nvGrpSpPr>
        <p:grpSpPr bwMode="auto">
          <a:xfrm>
            <a:off x="4953000" y="1587500"/>
            <a:ext cx="1931988" cy="3657600"/>
            <a:chOff x="3380" y="1000"/>
            <a:chExt cx="1318" cy="2304"/>
          </a:xfrm>
        </p:grpSpPr>
        <p:sp>
          <p:nvSpPr>
            <p:cNvPr id="22555" name="Rectangle 64"/>
            <p:cNvSpPr>
              <a:spLocks noChangeArrowheads="1"/>
            </p:cNvSpPr>
            <p:nvPr/>
          </p:nvSpPr>
          <p:spPr bwMode="auto">
            <a:xfrm>
              <a:off x="3705" y="303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sp>
          <p:nvSpPr>
            <p:cNvPr id="22556" name="Rectangle 65"/>
            <p:cNvSpPr>
              <a:spLocks noChangeArrowheads="1"/>
            </p:cNvSpPr>
            <p:nvPr/>
          </p:nvSpPr>
          <p:spPr bwMode="auto">
            <a:xfrm>
              <a:off x="3612" y="3175"/>
              <a:ext cx="244" cy="12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2557" name="Group 66"/>
            <p:cNvGrpSpPr>
              <a:grpSpLocks/>
            </p:cNvGrpSpPr>
            <p:nvPr/>
          </p:nvGrpSpPr>
          <p:grpSpPr bwMode="auto">
            <a:xfrm>
              <a:off x="3380" y="1000"/>
              <a:ext cx="591" cy="1535"/>
              <a:chOff x="3380" y="1000"/>
              <a:chExt cx="591" cy="1535"/>
            </a:xfrm>
          </p:grpSpPr>
          <p:sp>
            <p:nvSpPr>
              <p:cNvPr id="22559" name="Rectangle 67"/>
              <p:cNvSpPr>
                <a:spLocks noChangeArrowheads="1"/>
              </p:cNvSpPr>
              <p:nvPr/>
            </p:nvSpPr>
            <p:spPr bwMode="auto">
              <a:xfrm>
                <a:off x="3440" y="1757"/>
                <a:ext cx="401" cy="6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0" name="Rectangle 68"/>
              <p:cNvSpPr>
                <a:spLocks noChangeArrowheads="1"/>
              </p:cNvSpPr>
              <p:nvPr/>
            </p:nvSpPr>
            <p:spPr bwMode="auto">
              <a:xfrm>
                <a:off x="3440" y="1757"/>
                <a:ext cx="416" cy="68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1" name="Rectangle 69"/>
              <p:cNvSpPr>
                <a:spLocks noChangeArrowheads="1"/>
              </p:cNvSpPr>
              <p:nvPr/>
            </p:nvSpPr>
            <p:spPr bwMode="auto">
              <a:xfrm>
                <a:off x="3468" y="1786"/>
                <a:ext cx="402"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Rectangle 70"/>
              <p:cNvSpPr>
                <a:spLocks noChangeArrowheads="1"/>
              </p:cNvSpPr>
              <p:nvPr/>
            </p:nvSpPr>
            <p:spPr bwMode="auto">
              <a:xfrm>
                <a:off x="3468" y="1786"/>
                <a:ext cx="416" cy="674"/>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3" name="Line 71"/>
              <p:cNvSpPr>
                <a:spLocks noChangeShapeType="1"/>
              </p:cNvSpPr>
              <p:nvPr/>
            </p:nvSpPr>
            <p:spPr bwMode="auto">
              <a:xfrm>
                <a:off x="3784" y="1815"/>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Rectangle 72"/>
              <p:cNvSpPr>
                <a:spLocks noChangeArrowheads="1"/>
              </p:cNvSpPr>
              <p:nvPr/>
            </p:nvSpPr>
            <p:spPr bwMode="auto">
              <a:xfrm>
                <a:off x="3784" y="1815"/>
                <a:ext cx="57" cy="0"/>
              </a:xfrm>
              <a:prstGeom prst="rect">
                <a:avLst/>
              </a:prstGeom>
              <a:solidFill>
                <a:srgbClr val="FFFFFF"/>
              </a:solidFill>
              <a:ln w="22225">
                <a:solidFill>
                  <a:srgbClr val="000000"/>
                </a:solidFill>
                <a:miter lim="800000"/>
                <a:headEnd/>
                <a:tailEnd/>
              </a:ln>
            </p:spPr>
            <p:txBody>
              <a:bodyPr/>
              <a:lstStyle/>
              <a:p>
                <a:endParaRPr lang="en-US"/>
              </a:p>
            </p:txBody>
          </p:sp>
          <p:sp>
            <p:nvSpPr>
              <p:cNvPr id="22565" name="Line 73"/>
              <p:cNvSpPr>
                <a:spLocks noChangeShapeType="1"/>
              </p:cNvSpPr>
              <p:nvPr/>
            </p:nvSpPr>
            <p:spPr bwMode="auto">
              <a:xfrm>
                <a:off x="3784" y="1829"/>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Rectangle 74"/>
              <p:cNvSpPr>
                <a:spLocks noChangeArrowheads="1"/>
              </p:cNvSpPr>
              <p:nvPr/>
            </p:nvSpPr>
            <p:spPr bwMode="auto">
              <a:xfrm>
                <a:off x="3784" y="1829"/>
                <a:ext cx="57" cy="14"/>
              </a:xfrm>
              <a:prstGeom prst="rect">
                <a:avLst/>
              </a:prstGeom>
              <a:solidFill>
                <a:srgbClr val="FFFFFF"/>
              </a:solidFill>
              <a:ln w="22225">
                <a:solidFill>
                  <a:srgbClr val="000000"/>
                </a:solidFill>
                <a:miter lim="800000"/>
                <a:headEnd/>
                <a:tailEnd/>
              </a:ln>
            </p:spPr>
            <p:txBody>
              <a:bodyPr/>
              <a:lstStyle/>
              <a:p>
                <a:endParaRPr lang="en-US"/>
              </a:p>
            </p:txBody>
          </p:sp>
          <p:sp>
            <p:nvSpPr>
              <p:cNvPr id="22567" name="Line 75"/>
              <p:cNvSpPr>
                <a:spLocks noChangeShapeType="1"/>
              </p:cNvSpPr>
              <p:nvPr/>
            </p:nvSpPr>
            <p:spPr bwMode="auto">
              <a:xfrm>
                <a:off x="3784" y="1843"/>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Rectangle 76"/>
              <p:cNvSpPr>
                <a:spLocks noChangeArrowheads="1"/>
              </p:cNvSpPr>
              <p:nvPr/>
            </p:nvSpPr>
            <p:spPr bwMode="auto">
              <a:xfrm>
                <a:off x="3784" y="1843"/>
                <a:ext cx="57" cy="15"/>
              </a:xfrm>
              <a:prstGeom prst="rect">
                <a:avLst/>
              </a:prstGeom>
              <a:solidFill>
                <a:srgbClr val="FFFFFF"/>
              </a:solidFill>
              <a:ln w="22225">
                <a:solidFill>
                  <a:srgbClr val="000000"/>
                </a:solidFill>
                <a:miter lim="800000"/>
                <a:headEnd/>
                <a:tailEnd/>
              </a:ln>
            </p:spPr>
            <p:txBody>
              <a:bodyPr/>
              <a:lstStyle/>
              <a:p>
                <a:endParaRPr lang="en-US"/>
              </a:p>
            </p:txBody>
          </p:sp>
          <p:sp>
            <p:nvSpPr>
              <p:cNvPr id="22569" name="Line 77"/>
              <p:cNvSpPr>
                <a:spLocks noChangeShapeType="1"/>
              </p:cNvSpPr>
              <p:nvPr/>
            </p:nvSpPr>
            <p:spPr bwMode="auto">
              <a:xfrm>
                <a:off x="3540" y="1958"/>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78"/>
              <p:cNvSpPr>
                <a:spLocks noChangeShapeType="1"/>
              </p:cNvSpPr>
              <p:nvPr/>
            </p:nvSpPr>
            <p:spPr bwMode="auto">
              <a:xfrm>
                <a:off x="3540" y="1987"/>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79"/>
              <p:cNvSpPr>
                <a:spLocks noChangeShapeType="1"/>
              </p:cNvSpPr>
              <p:nvPr/>
            </p:nvSpPr>
            <p:spPr bwMode="auto">
              <a:xfrm>
                <a:off x="3540" y="2015"/>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80"/>
              <p:cNvSpPr>
                <a:spLocks noChangeShapeType="1"/>
              </p:cNvSpPr>
              <p:nvPr/>
            </p:nvSpPr>
            <p:spPr bwMode="auto">
              <a:xfrm>
                <a:off x="3540" y="2044"/>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81"/>
              <p:cNvSpPr>
                <a:spLocks noChangeShapeType="1"/>
              </p:cNvSpPr>
              <p:nvPr/>
            </p:nvSpPr>
            <p:spPr bwMode="auto">
              <a:xfrm>
                <a:off x="3540" y="2073"/>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Line 82"/>
              <p:cNvSpPr>
                <a:spLocks noChangeShapeType="1"/>
              </p:cNvSpPr>
              <p:nvPr/>
            </p:nvSpPr>
            <p:spPr bwMode="auto">
              <a:xfrm>
                <a:off x="3540" y="2101"/>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5" name="Line 83"/>
              <p:cNvSpPr>
                <a:spLocks noChangeShapeType="1"/>
              </p:cNvSpPr>
              <p:nvPr/>
            </p:nvSpPr>
            <p:spPr bwMode="auto">
              <a:xfrm>
                <a:off x="3540" y="2130"/>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6" name="Line 84"/>
              <p:cNvSpPr>
                <a:spLocks noChangeShapeType="1"/>
              </p:cNvSpPr>
              <p:nvPr/>
            </p:nvSpPr>
            <p:spPr bwMode="auto">
              <a:xfrm>
                <a:off x="3540" y="2159"/>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7" name="Line 85"/>
              <p:cNvSpPr>
                <a:spLocks noChangeShapeType="1"/>
              </p:cNvSpPr>
              <p:nvPr/>
            </p:nvSpPr>
            <p:spPr bwMode="auto">
              <a:xfrm>
                <a:off x="3540" y="2187"/>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86"/>
              <p:cNvSpPr>
                <a:spLocks noChangeShapeType="1"/>
              </p:cNvSpPr>
              <p:nvPr/>
            </p:nvSpPr>
            <p:spPr bwMode="auto">
              <a:xfrm>
                <a:off x="3540" y="2216"/>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87"/>
              <p:cNvSpPr>
                <a:spLocks noChangeShapeType="1"/>
              </p:cNvSpPr>
              <p:nvPr/>
            </p:nvSpPr>
            <p:spPr bwMode="auto">
              <a:xfrm>
                <a:off x="3540" y="2245"/>
                <a:ext cx="25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Rectangle 88"/>
              <p:cNvSpPr>
                <a:spLocks noChangeArrowheads="1"/>
              </p:cNvSpPr>
              <p:nvPr/>
            </p:nvSpPr>
            <p:spPr bwMode="auto">
              <a:xfrm>
                <a:off x="3594" y="1621"/>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M</a:t>
                </a:r>
                <a:endParaRPr lang="en-GB" sz="2400">
                  <a:latin typeface="Times" pitchFamily="18" charset="0"/>
                </a:endParaRPr>
              </a:p>
            </p:txBody>
          </p:sp>
          <p:sp>
            <p:nvSpPr>
              <p:cNvPr id="22581" name="Rectangle 89"/>
              <p:cNvSpPr>
                <a:spLocks noChangeArrowheads="1"/>
              </p:cNvSpPr>
              <p:nvPr/>
            </p:nvSpPr>
            <p:spPr bwMode="auto">
              <a:xfrm>
                <a:off x="3389" y="1000"/>
                <a:ext cx="5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signed doc</a:t>
                </a:r>
                <a:endParaRPr lang="en-GB" sz="2400">
                  <a:latin typeface="Times" pitchFamily="18" charset="0"/>
                </a:endParaRPr>
              </a:p>
            </p:txBody>
          </p:sp>
          <p:sp>
            <p:nvSpPr>
              <p:cNvPr id="22582" name="Rectangle 90"/>
              <p:cNvSpPr>
                <a:spLocks noChangeArrowheads="1"/>
              </p:cNvSpPr>
              <p:nvPr/>
            </p:nvSpPr>
            <p:spPr bwMode="auto">
              <a:xfrm>
                <a:off x="3380" y="1189"/>
                <a:ext cx="579" cy="1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58" name="Freeform 91"/>
            <p:cNvSpPr>
              <a:spLocks/>
            </p:cNvSpPr>
            <p:nvPr/>
          </p:nvSpPr>
          <p:spPr bwMode="auto">
            <a:xfrm>
              <a:off x="3737" y="1316"/>
              <a:ext cx="961" cy="1705"/>
            </a:xfrm>
            <a:custGeom>
              <a:avLst/>
              <a:gdLst>
                <a:gd name="T0" fmla="*/ 0 w 961"/>
                <a:gd name="T1" fmla="*/ 74 h 1705"/>
                <a:gd name="T2" fmla="*/ 790 w 961"/>
                <a:gd name="T3" fmla="*/ 200 h 1705"/>
                <a:gd name="T4" fmla="*/ 863 w 961"/>
                <a:gd name="T5" fmla="*/ 1274 h 1705"/>
                <a:gd name="T6" fmla="*/ 200 w 961"/>
                <a:gd name="T7" fmla="*/ 1484 h 1705"/>
                <a:gd name="T8" fmla="*/ 32 w 961"/>
                <a:gd name="T9" fmla="*/ 1705 h 1705"/>
                <a:gd name="T10" fmla="*/ 0 60000 65536"/>
                <a:gd name="T11" fmla="*/ 0 60000 65536"/>
                <a:gd name="T12" fmla="*/ 0 60000 65536"/>
                <a:gd name="T13" fmla="*/ 0 60000 65536"/>
                <a:gd name="T14" fmla="*/ 0 60000 65536"/>
                <a:gd name="T15" fmla="*/ 0 w 961"/>
                <a:gd name="T16" fmla="*/ 0 h 1705"/>
                <a:gd name="T17" fmla="*/ 961 w 961"/>
                <a:gd name="T18" fmla="*/ 1705 h 1705"/>
              </a:gdLst>
              <a:ahLst/>
              <a:cxnLst>
                <a:cxn ang="T10">
                  <a:pos x="T0" y="T1"/>
                </a:cxn>
                <a:cxn ang="T11">
                  <a:pos x="T2" y="T3"/>
                </a:cxn>
                <a:cxn ang="T12">
                  <a:pos x="T4" y="T5"/>
                </a:cxn>
                <a:cxn ang="T13">
                  <a:pos x="T6" y="T7"/>
                </a:cxn>
                <a:cxn ang="T14">
                  <a:pos x="T8" y="T9"/>
                </a:cxn>
              </a:cxnLst>
              <a:rect l="T15" t="T16" r="T17" b="T18"/>
              <a:pathLst>
                <a:path w="961" h="1705">
                  <a:moveTo>
                    <a:pt x="0" y="74"/>
                  </a:moveTo>
                  <a:cubicBezTo>
                    <a:pt x="323" y="37"/>
                    <a:pt x="646" y="0"/>
                    <a:pt x="790" y="200"/>
                  </a:cubicBezTo>
                  <a:cubicBezTo>
                    <a:pt x="934" y="400"/>
                    <a:pt x="961" y="1060"/>
                    <a:pt x="863" y="1274"/>
                  </a:cubicBezTo>
                  <a:cubicBezTo>
                    <a:pt x="765" y="1488"/>
                    <a:pt x="338" y="1412"/>
                    <a:pt x="200" y="1484"/>
                  </a:cubicBezTo>
                  <a:cubicBezTo>
                    <a:pt x="62" y="1556"/>
                    <a:pt x="47" y="1630"/>
                    <a:pt x="32" y="1705"/>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92"/>
          <p:cNvGrpSpPr>
            <a:grpSpLocks/>
          </p:cNvGrpSpPr>
          <p:nvPr/>
        </p:nvGrpSpPr>
        <p:grpSpPr bwMode="auto">
          <a:xfrm>
            <a:off x="3673475" y="1882775"/>
            <a:ext cx="1808163" cy="1138238"/>
            <a:chOff x="2507" y="1186"/>
            <a:chExt cx="1234" cy="717"/>
          </a:xfrm>
        </p:grpSpPr>
        <p:sp>
          <p:nvSpPr>
            <p:cNvPr id="22549" name="Freeform 93"/>
            <p:cNvSpPr>
              <a:spLocks/>
            </p:cNvSpPr>
            <p:nvPr/>
          </p:nvSpPr>
          <p:spPr bwMode="auto">
            <a:xfrm>
              <a:off x="3432" y="1341"/>
              <a:ext cx="70" cy="86"/>
            </a:xfrm>
            <a:custGeom>
              <a:avLst/>
              <a:gdLst>
                <a:gd name="T0" fmla="*/ 0 w 72"/>
                <a:gd name="T1" fmla="*/ 43 h 86"/>
                <a:gd name="T2" fmla="*/ 0 w 72"/>
                <a:gd name="T3" fmla="*/ 0 h 86"/>
                <a:gd name="T4" fmla="*/ 70 w 72"/>
                <a:gd name="T5" fmla="*/ 43 h 86"/>
                <a:gd name="T6" fmla="*/ 0 w 72"/>
                <a:gd name="T7" fmla="*/ 86 h 86"/>
                <a:gd name="T8" fmla="*/ 0 w 72"/>
                <a:gd name="T9" fmla="*/ 43 h 86"/>
                <a:gd name="T10" fmla="*/ 0 60000 65536"/>
                <a:gd name="T11" fmla="*/ 0 60000 65536"/>
                <a:gd name="T12" fmla="*/ 0 60000 65536"/>
                <a:gd name="T13" fmla="*/ 0 60000 65536"/>
                <a:gd name="T14" fmla="*/ 0 60000 65536"/>
                <a:gd name="T15" fmla="*/ 0 w 72"/>
                <a:gd name="T16" fmla="*/ 0 h 86"/>
                <a:gd name="T17" fmla="*/ 72 w 72"/>
                <a:gd name="T18" fmla="*/ 86 h 86"/>
              </a:gdLst>
              <a:ahLst/>
              <a:cxnLst>
                <a:cxn ang="T10">
                  <a:pos x="T0" y="T1"/>
                </a:cxn>
                <a:cxn ang="T11">
                  <a:pos x="T2" y="T3"/>
                </a:cxn>
                <a:cxn ang="T12">
                  <a:pos x="T4" y="T5"/>
                </a:cxn>
                <a:cxn ang="T13">
                  <a:pos x="T6" y="T7"/>
                </a:cxn>
                <a:cxn ang="T14">
                  <a:pos x="T8" y="T9"/>
                </a:cxn>
              </a:cxnLst>
              <a:rect l="T15" t="T16" r="T17" b="T18"/>
              <a:pathLst>
                <a:path w="72" h="86">
                  <a:moveTo>
                    <a:pt x="0" y="43"/>
                  </a:moveTo>
                  <a:lnTo>
                    <a:pt x="0" y="0"/>
                  </a:lnTo>
                  <a:lnTo>
                    <a:pt x="72" y="43"/>
                  </a:lnTo>
                  <a:lnTo>
                    <a:pt x="0" y="86"/>
                  </a:lnTo>
                  <a:lnTo>
                    <a:pt x="0" y="43"/>
                  </a:lnTo>
                  <a:close/>
                </a:path>
              </a:pathLst>
            </a:custGeom>
            <a:solidFill>
              <a:srgbClr val="000000"/>
            </a:solidFill>
            <a:ln w="22225">
              <a:solidFill>
                <a:srgbClr val="000000"/>
              </a:solidFill>
              <a:round/>
              <a:headEnd/>
              <a:tailEnd/>
            </a:ln>
          </p:spPr>
          <p:txBody>
            <a:bodyPr/>
            <a:lstStyle/>
            <a:p>
              <a:endParaRPr lang="en-US"/>
            </a:p>
          </p:txBody>
        </p:sp>
        <p:sp>
          <p:nvSpPr>
            <p:cNvPr id="22550" name="Line 94"/>
            <p:cNvSpPr>
              <a:spLocks noChangeShapeType="1"/>
            </p:cNvSpPr>
            <p:nvPr/>
          </p:nvSpPr>
          <p:spPr bwMode="auto">
            <a:xfrm flipV="1">
              <a:off x="2610" y="1385"/>
              <a:ext cx="809" cy="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Rectangle 95"/>
            <p:cNvSpPr>
              <a:spLocks noChangeArrowheads="1"/>
            </p:cNvSpPr>
            <p:nvPr/>
          </p:nvSpPr>
          <p:spPr bwMode="auto">
            <a:xfrm>
              <a:off x="2747" y="1205"/>
              <a:ext cx="41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H(M+K)</a:t>
              </a:r>
              <a:endParaRPr lang="en-GB" sz="2400">
                <a:latin typeface="Times" pitchFamily="18" charset="0"/>
              </a:endParaRPr>
            </a:p>
          </p:txBody>
        </p:sp>
        <p:sp>
          <p:nvSpPr>
            <p:cNvPr id="22552" name="Rectangle 96"/>
            <p:cNvSpPr>
              <a:spLocks noChangeArrowheads="1"/>
            </p:cNvSpPr>
            <p:nvPr/>
          </p:nvSpPr>
          <p:spPr bwMode="auto">
            <a:xfrm>
              <a:off x="3606" y="118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sp>
          <p:nvSpPr>
            <p:cNvPr id="22553" name="Rectangle 97"/>
            <p:cNvSpPr>
              <a:spLocks noChangeArrowheads="1"/>
            </p:cNvSpPr>
            <p:nvPr/>
          </p:nvSpPr>
          <p:spPr bwMode="auto">
            <a:xfrm>
              <a:off x="3501" y="1327"/>
              <a:ext cx="240" cy="12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4" name="AutoShape 98"/>
            <p:cNvSpPr>
              <a:spLocks/>
            </p:cNvSpPr>
            <p:nvPr/>
          </p:nvSpPr>
          <p:spPr bwMode="auto">
            <a:xfrm>
              <a:off x="2507" y="1239"/>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8" name="Group 99"/>
          <p:cNvGrpSpPr>
            <a:grpSpLocks/>
          </p:cNvGrpSpPr>
          <p:nvPr/>
        </p:nvGrpSpPr>
        <p:grpSpPr bwMode="auto">
          <a:xfrm>
            <a:off x="3665538" y="5099050"/>
            <a:ext cx="1984375" cy="1193800"/>
            <a:chOff x="2501" y="3212"/>
            <a:chExt cx="1355" cy="752"/>
          </a:xfrm>
        </p:grpSpPr>
        <p:sp>
          <p:nvSpPr>
            <p:cNvPr id="22544" name="Rectangle 100"/>
            <p:cNvSpPr>
              <a:spLocks noChangeArrowheads="1"/>
            </p:cNvSpPr>
            <p:nvPr/>
          </p:nvSpPr>
          <p:spPr bwMode="auto">
            <a:xfrm>
              <a:off x="3612" y="3835"/>
              <a:ext cx="244" cy="12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45" name="Rectangle 101"/>
            <p:cNvSpPr>
              <a:spLocks noChangeArrowheads="1"/>
            </p:cNvSpPr>
            <p:nvPr/>
          </p:nvSpPr>
          <p:spPr bwMode="auto">
            <a:xfrm>
              <a:off x="3719" y="3698"/>
              <a:ext cx="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a:t>
              </a:r>
              <a:endParaRPr lang="en-GB" sz="2400">
                <a:latin typeface="Times" pitchFamily="18" charset="0"/>
              </a:endParaRPr>
            </a:p>
          </p:txBody>
        </p:sp>
        <p:sp>
          <p:nvSpPr>
            <p:cNvPr id="22546" name="Rectangle 102"/>
            <p:cNvSpPr>
              <a:spLocks noChangeArrowheads="1"/>
            </p:cNvSpPr>
            <p:nvPr/>
          </p:nvSpPr>
          <p:spPr bwMode="auto">
            <a:xfrm>
              <a:off x="2761" y="3362"/>
              <a:ext cx="41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H(M+K)</a:t>
              </a:r>
              <a:endParaRPr lang="en-GB" sz="2400">
                <a:latin typeface="Times" pitchFamily="18" charset="0"/>
              </a:endParaRPr>
            </a:p>
          </p:txBody>
        </p:sp>
        <p:sp>
          <p:nvSpPr>
            <p:cNvPr id="22547" name="AutoShape 103"/>
            <p:cNvSpPr>
              <a:spLocks/>
            </p:cNvSpPr>
            <p:nvPr/>
          </p:nvSpPr>
          <p:spPr bwMode="auto">
            <a:xfrm>
              <a:off x="2501" y="3212"/>
              <a:ext cx="105" cy="664"/>
            </a:xfrm>
            <a:prstGeom prst="rightBracket">
              <a:avLst>
                <a:gd name="adj" fmla="val 5269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22548" name="AutoShape 104"/>
            <p:cNvCxnSpPr>
              <a:cxnSpLocks noChangeShapeType="1"/>
              <a:stCxn id="22547" idx="2"/>
              <a:endCxn id="22544" idx="1"/>
            </p:cNvCxnSpPr>
            <p:nvPr/>
          </p:nvCxnSpPr>
          <p:spPr bwMode="auto">
            <a:xfrm>
              <a:off x="2606" y="3544"/>
              <a:ext cx="1006" cy="356"/>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356457" name="Rectangle 105"/>
          <p:cNvSpPr>
            <a:spLocks noChangeArrowheads="1"/>
          </p:cNvSpPr>
          <p:nvPr/>
        </p:nvSpPr>
        <p:spPr bwMode="auto">
          <a:xfrm>
            <a:off x="8858250" y="64817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
        <p:nvSpPr>
          <p:cNvPr id="22541" name="Text Box 106"/>
          <p:cNvSpPr txBox="1">
            <a:spLocks noChangeArrowheads="1"/>
          </p:cNvSpPr>
          <p:nvPr/>
        </p:nvSpPr>
        <p:spPr bwMode="auto">
          <a:xfrm>
            <a:off x="254000" y="3254375"/>
            <a:ext cx="2466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GB" sz="2000"/>
              <a:t>Signer and verifier share a secret key K</a:t>
            </a:r>
          </a:p>
        </p:txBody>
      </p:sp>
      <p:sp>
        <p:nvSpPr>
          <p:cNvPr id="22542" name="Text Box 107"/>
          <p:cNvSpPr txBox="1">
            <a:spLocks noChangeArrowheads="1"/>
          </p:cNvSpPr>
          <p:nvPr/>
        </p:nvSpPr>
        <p:spPr bwMode="auto">
          <a:xfrm>
            <a:off x="4064000" y="1187450"/>
            <a:ext cx="470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GB" sz="2400">
                <a:solidFill>
                  <a:schemeClr val="accent1"/>
                </a:solidFill>
              </a:rPr>
              <a:t>MAC: Message Authentication Code</a:t>
            </a:r>
          </a:p>
        </p:txBody>
      </p:sp>
      <p:sp>
        <p:nvSpPr>
          <p:cNvPr id="22543" name="AutoShape 108">
            <a:hlinkClick r:id="" action="ppaction://hlinkshowjump?jump=lastslideviewed" highlightClick="1"/>
          </p:cNvPr>
          <p:cNvSpPr>
            <a:spLocks noChangeArrowheads="1"/>
          </p:cNvSpPr>
          <p:nvPr/>
        </p:nvSpPr>
        <p:spPr bwMode="auto">
          <a:xfrm>
            <a:off x="8777288" y="31750"/>
            <a:ext cx="322262" cy="349250"/>
          </a:xfrm>
          <a:prstGeom prst="actionButtonRetur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26278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56457"/>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5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22325" y="1450975"/>
            <a:ext cx="7740650" cy="381317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000">
                <a:latin typeface="Times" pitchFamily="18" charset="0"/>
              </a:rPr>
              <a:t>Alice wants to publish a document M in such a way that anyone can verify that it is from her.</a:t>
            </a:r>
          </a:p>
          <a:p>
            <a:pPr marL="457200" indent="-457200" eaLnBrk="0" hangingPunct="0">
              <a:spcBef>
                <a:spcPct val="30000"/>
              </a:spcBef>
              <a:buFont typeface="Times" pitchFamily="18" charset="0"/>
              <a:buAutoNum type="arabicPeriod"/>
            </a:pPr>
            <a:r>
              <a:rPr lang="en-GB" sz="2000">
                <a:latin typeface="Times" pitchFamily="18" charset="0"/>
              </a:rPr>
              <a:t>Alice computes a fixed-length digest of the document Digest(M).</a:t>
            </a:r>
          </a:p>
          <a:p>
            <a:pPr marL="457200" indent="-457200" eaLnBrk="0" hangingPunct="0">
              <a:spcBef>
                <a:spcPct val="30000"/>
              </a:spcBef>
              <a:buFont typeface="Times" pitchFamily="18" charset="0"/>
              <a:buAutoNum type="arabicPeriod"/>
            </a:pPr>
            <a:r>
              <a:rPr lang="en-GB" sz="2000">
                <a:latin typeface="Times" pitchFamily="18" charset="0"/>
              </a:rPr>
              <a:t>Alice encrypts the digest in her private key, appends it to M and makes the resulting signed document (M, {Digest(M)}</a:t>
            </a:r>
            <a:r>
              <a:rPr lang="en-GB" sz="2000" baseline="-12000">
                <a:latin typeface="Times" pitchFamily="18" charset="0"/>
              </a:rPr>
              <a:t>K</a:t>
            </a:r>
            <a:r>
              <a:rPr lang="en-GB" sz="2000" baseline="-25000">
                <a:latin typeface="Times" pitchFamily="18" charset="0"/>
              </a:rPr>
              <a:t>Apriv</a:t>
            </a:r>
            <a:r>
              <a:rPr lang="en-GB" sz="2000">
                <a:latin typeface="Times" pitchFamily="18" charset="0"/>
              </a:rPr>
              <a:t>) available to the intended users.</a:t>
            </a:r>
            <a:endParaRPr lang="en-GB" sz="2000" baseline="-25000">
              <a:latin typeface="Times" pitchFamily="18" charset="0"/>
            </a:endParaRPr>
          </a:p>
          <a:p>
            <a:pPr marL="457200" indent="-457200" eaLnBrk="0" hangingPunct="0">
              <a:spcBef>
                <a:spcPct val="30000"/>
              </a:spcBef>
              <a:buFont typeface="Times" pitchFamily="18" charset="0"/>
              <a:buAutoNum type="arabicPeriod" startAt="3"/>
            </a:pPr>
            <a:r>
              <a:rPr lang="en-GB" sz="2000">
                <a:latin typeface="Times" pitchFamily="18" charset="0"/>
              </a:rPr>
              <a:t>Bob obtains the signed document, extracts M and computes Digest(M).</a:t>
            </a:r>
          </a:p>
          <a:p>
            <a:pPr marL="457200" indent="-457200" eaLnBrk="0" hangingPunct="0">
              <a:spcBef>
                <a:spcPct val="30000"/>
              </a:spcBef>
              <a:buFont typeface="Times" pitchFamily="18" charset="0"/>
              <a:buAutoNum type="arabicPeriod" startAt="3"/>
            </a:pPr>
            <a:r>
              <a:rPr lang="en-GB" sz="2000">
                <a:latin typeface="Times" pitchFamily="18" charset="0"/>
              </a:rPr>
              <a:t>Bob uses Alice's public key  to decrypt {Digest(M)}</a:t>
            </a:r>
            <a:r>
              <a:rPr lang="en-GB" sz="2000" baseline="-12000">
                <a:latin typeface="Times" pitchFamily="18" charset="0"/>
              </a:rPr>
              <a:t>K</a:t>
            </a:r>
            <a:r>
              <a:rPr lang="en-GB" sz="2000" baseline="-25000">
                <a:latin typeface="Times" pitchFamily="18" charset="0"/>
              </a:rPr>
              <a:t>Apriv</a:t>
            </a:r>
            <a:r>
              <a:rPr lang="en-GB" sz="2000">
                <a:latin typeface="Times" pitchFamily="18" charset="0"/>
              </a:rPr>
              <a:t> and compares it with his computed digest.  If they match, Alice's signature is verified.</a:t>
            </a:r>
          </a:p>
        </p:txBody>
      </p:sp>
      <p:sp>
        <p:nvSpPr>
          <p:cNvPr id="23555" name="Rectangle 3"/>
          <p:cNvSpPr>
            <a:spLocks noGrp="1" noChangeArrowheads="1"/>
          </p:cNvSpPr>
          <p:nvPr>
            <p:ph type="title"/>
          </p:nvPr>
        </p:nvSpPr>
        <p:spPr/>
        <p:txBody>
          <a:bodyPr/>
          <a:lstStyle/>
          <a:p>
            <a:r>
              <a:rPr lang="en-GB" sz="2800" smtClean="0"/>
              <a:t>Scenario 4: </a:t>
            </a:r>
            <a:br>
              <a:rPr lang="en-GB" sz="2800" smtClean="0"/>
            </a:br>
            <a:r>
              <a:rPr lang="en-GB" sz="2800" smtClean="0"/>
              <a:t>Digital signatures with a secure digest function</a:t>
            </a:r>
          </a:p>
        </p:txBody>
      </p:sp>
      <p:sp>
        <p:nvSpPr>
          <p:cNvPr id="371716" name="Rectangle 4"/>
          <p:cNvSpPr>
            <a:spLocks noGrp="1" noChangeArrowheads="1"/>
          </p:cNvSpPr>
          <p:nvPr>
            <p:ph type="body" idx="1"/>
          </p:nvPr>
        </p:nvSpPr>
        <p:spPr>
          <a:xfrm>
            <a:off x="457200" y="5724525"/>
            <a:ext cx="8229600" cy="401638"/>
          </a:xfrm>
        </p:spPr>
        <p:txBody>
          <a:bodyPr/>
          <a:lstStyle/>
          <a:p>
            <a:pPr>
              <a:lnSpc>
                <a:spcPct val="90000"/>
              </a:lnSpc>
              <a:buFontTx/>
              <a:buNone/>
            </a:pPr>
            <a:r>
              <a:rPr lang="en-GB" sz="2800" smtClean="0"/>
              <a:t> </a:t>
            </a:r>
            <a:r>
              <a:rPr lang="en-GB" sz="2000" smtClean="0"/>
              <a:t>The digest function must be secure against the </a:t>
            </a:r>
            <a:r>
              <a:rPr lang="en-GB" sz="2000" i="1" smtClean="0"/>
              <a:t>birthday  attack</a:t>
            </a:r>
            <a:endParaRPr lang="en-GB" sz="2000" smtClean="0"/>
          </a:p>
        </p:txBody>
      </p:sp>
      <p:sp>
        <p:nvSpPr>
          <p:cNvPr id="371717"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1002392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1716">
                                            <p:txEl>
                                              <p:pRg st="0" end="0"/>
                                            </p:txEl>
                                          </p:spTgt>
                                        </p:tgtEl>
                                        <p:attrNameLst>
                                          <p:attrName>style.visibility</p:attrName>
                                        </p:attrNameLst>
                                      </p:cBhvr>
                                      <p:to>
                                        <p:strVal val="visible"/>
                                      </p:to>
                                    </p:set>
                                    <p:anim calcmode="lin" valueType="num">
                                      <p:cBhvr additive="base">
                                        <p:cTn id="7" dur="500" fill="hold"/>
                                        <p:tgtEl>
                                          <p:spTgt spid="371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171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7171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build="p" autoUpdateAnimBg="0"/>
      <p:bldP spid="37171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462699"/>
            <a:ext cx="8229600" cy="766877"/>
          </a:xfrm>
          <a:solidFill>
            <a:schemeClr val="bg2"/>
          </a:solidFill>
          <a:ln/>
          <a:effectLst>
            <a:outerShdw dist="107763" dir="2700000" algn="ctr" rotWithShape="0">
              <a:srgbClr val="000000"/>
            </a:outerShdw>
          </a:effectLst>
        </p:spPr>
        <p:txBody>
          <a:bodyPr lIns="90488" tIns="44450" rIns="90488" bIns="44450">
            <a:spAutoFit/>
          </a:bodyPr>
          <a:lstStyle/>
          <a:p>
            <a:r>
              <a:rPr lang="en-US" dirty="0" smtClean="0"/>
              <a:t>Symmetric key encryption</a:t>
            </a:r>
          </a:p>
        </p:txBody>
      </p:sp>
      <p:sp>
        <p:nvSpPr>
          <p:cNvPr id="68611" name="Rectangle 3"/>
          <p:cNvSpPr>
            <a:spLocks noGrp="1" noChangeArrowheads="1"/>
          </p:cNvSpPr>
          <p:nvPr>
            <p:ph type="body" idx="1"/>
          </p:nvPr>
        </p:nvSpPr>
        <p:spPr/>
        <p:txBody>
          <a:bodyPr/>
          <a:lstStyle/>
          <a:p>
            <a:r>
              <a:rPr lang="en-US" dirty="0" smtClean="0"/>
              <a:t>Most common. Typical for passwords when you log into a system.</a:t>
            </a:r>
          </a:p>
          <a:p>
            <a:r>
              <a:rPr lang="en-US" dirty="0" smtClean="0"/>
              <a:t>Cheaper (less computer time), faster, very good </a:t>
            </a:r>
            <a:r>
              <a:rPr lang="en-US" dirty="0" smtClean="0"/>
              <a:t>encryption</a:t>
            </a:r>
            <a:r>
              <a:rPr lang="en-US" dirty="0" smtClean="0"/>
              <a:t>.</a:t>
            </a:r>
          </a:p>
          <a:p>
            <a:r>
              <a:rPr lang="en-US" dirty="0" smtClean="0"/>
              <a:t>The workhorse of cryptography</a:t>
            </a:r>
          </a:p>
          <a:p>
            <a:r>
              <a:rPr lang="en-US" dirty="0" smtClean="0"/>
              <a:t>Both sides share the same key.</a:t>
            </a:r>
          </a:p>
          <a:p>
            <a:r>
              <a:rPr lang="en-US" dirty="0" smtClean="0"/>
              <a:t>Problem is distributing the key</a:t>
            </a:r>
          </a:p>
        </p:txBody>
      </p:sp>
    </p:spTree>
    <p:extLst>
      <p:ext uri="{BB962C8B-B14F-4D97-AF65-F5344CB8AC3E}">
        <p14:creationId xmlns:p14="http://schemas.microsoft.com/office/powerpoint/2010/main" val="5492821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24579" name="Rectangle 2"/>
          <p:cNvSpPr>
            <a:spLocks noGrp="1" noChangeArrowheads="1"/>
          </p:cNvSpPr>
          <p:nvPr>
            <p:ph type="title" idx="4294967295"/>
          </p:nvPr>
        </p:nvSpPr>
        <p:spPr/>
        <p:txBody>
          <a:bodyPr/>
          <a:lstStyle/>
          <a:p>
            <a:pPr eaLnBrk="1" hangingPunct="1"/>
            <a:r>
              <a:rPr lang="en-US" sz="3600" smtClean="0">
                <a:solidFill>
                  <a:srgbClr val="FF0066"/>
                </a:solidFill>
              </a:rPr>
              <a:t>Not Used</a:t>
            </a:r>
          </a:p>
        </p:txBody>
      </p:sp>
      <p:sp>
        <p:nvSpPr>
          <p:cNvPr id="24580" name="Rectangle 3"/>
          <p:cNvSpPr>
            <a:spLocks noGrp="1" noChangeArrowheads="1"/>
          </p:cNvSpPr>
          <p:nvPr>
            <p:ph type="body" idx="4294967295"/>
          </p:nvPr>
        </p:nvSpPr>
        <p:spPr/>
        <p:txBody>
          <a:bodyPr/>
          <a:lstStyle/>
          <a:p>
            <a:pPr eaLnBrk="1" hangingPunct="1"/>
            <a:endParaRPr lang="en-US" smtClean="0"/>
          </a:p>
        </p:txBody>
      </p:sp>
    </p:spTree>
    <p:extLst>
      <p:ext uri="{BB962C8B-B14F-4D97-AF65-F5344CB8AC3E}">
        <p14:creationId xmlns:p14="http://schemas.microsoft.com/office/powerpoint/2010/main" val="985344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25603" name="Rectangle 2"/>
          <p:cNvSpPr>
            <a:spLocks noGrp="1" noChangeArrowheads="1"/>
          </p:cNvSpPr>
          <p:nvPr>
            <p:ph type="title" idx="4294967295"/>
          </p:nvPr>
        </p:nvSpPr>
        <p:spPr/>
        <p:txBody>
          <a:bodyPr/>
          <a:lstStyle/>
          <a:p>
            <a:pPr eaLnBrk="1" hangingPunct="1"/>
            <a:r>
              <a:rPr lang="en-US" sz="3600" dirty="0" smtClean="0">
                <a:solidFill>
                  <a:srgbClr val="FF0066"/>
                </a:solidFill>
              </a:rPr>
              <a:t>Not Used</a:t>
            </a:r>
          </a:p>
        </p:txBody>
      </p:sp>
      <p:sp>
        <p:nvSpPr>
          <p:cNvPr id="25604" name="Rectangle 3"/>
          <p:cNvSpPr>
            <a:spLocks noGrp="1" noChangeArrowheads="1"/>
          </p:cNvSpPr>
          <p:nvPr>
            <p:ph type="body" idx="4294967295"/>
          </p:nvPr>
        </p:nvSpPr>
        <p:spPr/>
        <p:txBody>
          <a:bodyPr/>
          <a:lstStyle/>
          <a:p>
            <a:r>
              <a:rPr lang="en-GB" b="1" dirty="0" smtClean="0"/>
              <a:t>Birthday paradox</a:t>
            </a:r>
          </a:p>
          <a:p>
            <a:r>
              <a:rPr lang="en-GB" i="1" dirty="0" smtClean="0"/>
              <a:t>Statistical result</a:t>
            </a:r>
            <a:r>
              <a:rPr lang="en-GB" dirty="0" smtClean="0"/>
              <a:t>: if there are 23 people in a room, the chances are even that 2 of them will have the same birthday. </a:t>
            </a:r>
          </a:p>
          <a:p>
            <a:r>
              <a:rPr lang="en-GB" sz="2800" dirty="0" smtClean="0"/>
              <a:t>If our hash values are 64 bits long, we require only 2</a:t>
            </a:r>
            <a:r>
              <a:rPr lang="en-GB" sz="2800" baseline="30000" dirty="0" smtClean="0"/>
              <a:t>32</a:t>
            </a:r>
            <a:r>
              <a:rPr lang="en-GB" sz="2800" dirty="0" smtClean="0"/>
              <a:t> versions of M and M’ on average. </a:t>
            </a:r>
          </a:p>
          <a:p>
            <a:r>
              <a:rPr lang="en-GB" sz="2800" dirty="0" smtClean="0"/>
              <a:t>This is too small for comfort. We need to make our hash values at least 128 bits long to guard against this attack.</a:t>
            </a:r>
            <a:endParaRPr lang="en-US" dirty="0" smtClean="0"/>
          </a:p>
        </p:txBody>
      </p:sp>
    </p:spTree>
    <p:extLst>
      <p:ext uri="{BB962C8B-B14F-4D97-AF65-F5344CB8AC3E}">
        <p14:creationId xmlns:p14="http://schemas.microsoft.com/office/powerpoint/2010/main" val="19157379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96900" y="1363663"/>
            <a:ext cx="7926388" cy="3444875"/>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r>
              <a:rPr lang="en-GB" sz="2000">
                <a:latin typeface="Times" pitchFamily="18" charset="0"/>
              </a:rPr>
              <a:t>1.	Alice prepares two versions M and M' of a contract for Bob. M is favourable to Bob and M' is not.</a:t>
            </a:r>
          </a:p>
          <a:p>
            <a:pPr marL="457200" indent="-457200" eaLnBrk="0" hangingPunct="0">
              <a:buFont typeface="Times" pitchFamily="18" charset="0"/>
              <a:buAutoNum type="arabicPeriod" startAt="2"/>
            </a:pPr>
            <a:r>
              <a:rPr lang="en-GB" sz="2000">
                <a:latin typeface="Times" pitchFamily="18" charset="0"/>
              </a:rPr>
              <a:t>Alice makes several subtly different versions of both M and M' that are visually indistinguishable from each other by methods such as adding spaces at the ends of lines. She compares the hashes of all the versions of M with all the versions of M'. (She is likely to find a match because of the Birthday Paradox).</a:t>
            </a:r>
          </a:p>
          <a:p>
            <a:pPr marL="457200" indent="-457200" eaLnBrk="0" hangingPunct="0">
              <a:buFont typeface="Times" pitchFamily="18" charset="0"/>
              <a:buAutoNum type="arabicPeriod" startAt="2"/>
            </a:pPr>
            <a:r>
              <a:rPr lang="en-GB" sz="2000">
                <a:latin typeface="Times" pitchFamily="18" charset="0"/>
              </a:rPr>
              <a:t>When she has a pair of documents M and M' that hash to the same value, she gives the favourable document M to Bob for him to sign with a digital signature using his private key. When he returns it, she substitutes the matching unfavourable version M', retaining the signature from M.</a:t>
            </a:r>
          </a:p>
        </p:txBody>
      </p:sp>
      <p:sp>
        <p:nvSpPr>
          <p:cNvPr id="26627" name="Rectangle 3"/>
          <p:cNvSpPr>
            <a:spLocks noGrp="1" noChangeArrowheads="1"/>
          </p:cNvSpPr>
          <p:nvPr>
            <p:ph type="title"/>
          </p:nvPr>
        </p:nvSpPr>
        <p:spPr/>
        <p:txBody>
          <a:bodyPr/>
          <a:lstStyle/>
          <a:p>
            <a:r>
              <a:rPr lang="en-GB" smtClean="0"/>
              <a:t>Birthday attack</a:t>
            </a:r>
          </a:p>
        </p:txBody>
      </p:sp>
      <p:sp>
        <p:nvSpPr>
          <p:cNvPr id="277510" name="Rectangle 6"/>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593550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751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Certificates</a:t>
            </a:r>
          </a:p>
        </p:txBody>
      </p:sp>
      <p:grpSp>
        <p:nvGrpSpPr>
          <p:cNvPr id="27651" name="Group 3"/>
          <p:cNvGrpSpPr>
            <a:grpSpLocks/>
          </p:cNvGrpSpPr>
          <p:nvPr/>
        </p:nvGrpSpPr>
        <p:grpSpPr bwMode="auto">
          <a:xfrm>
            <a:off x="600075" y="1897063"/>
            <a:ext cx="7858125" cy="1828800"/>
            <a:chOff x="420" y="1857"/>
            <a:chExt cx="5363" cy="1152"/>
          </a:xfrm>
        </p:grpSpPr>
        <p:sp>
          <p:nvSpPr>
            <p:cNvPr id="27686" name="Rectangle 4"/>
            <p:cNvSpPr>
              <a:spLocks noChangeArrowheads="1"/>
            </p:cNvSpPr>
            <p:nvPr/>
          </p:nvSpPr>
          <p:spPr bwMode="auto">
            <a:xfrm>
              <a:off x="434" y="194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1. </a:t>
              </a:r>
              <a:endParaRPr lang="en-GB" sz="2400">
                <a:latin typeface="Times" pitchFamily="18" charset="0"/>
              </a:endParaRPr>
            </a:p>
          </p:txBody>
        </p:sp>
        <p:sp>
          <p:nvSpPr>
            <p:cNvPr id="27687" name="Rectangle 5"/>
            <p:cNvSpPr>
              <a:spLocks noChangeArrowheads="1"/>
            </p:cNvSpPr>
            <p:nvPr/>
          </p:nvSpPr>
          <p:spPr bwMode="auto">
            <a:xfrm>
              <a:off x="604" y="1941"/>
              <a:ext cx="9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Certificate type</a:t>
              </a:r>
              <a:endParaRPr lang="en-GB" sz="2400">
                <a:latin typeface="Times" pitchFamily="18" charset="0"/>
              </a:endParaRPr>
            </a:p>
          </p:txBody>
        </p:sp>
        <p:sp>
          <p:nvSpPr>
            <p:cNvPr id="27688" name="Rectangle 6"/>
            <p:cNvSpPr>
              <a:spLocks noChangeArrowheads="1"/>
            </p:cNvSpPr>
            <p:nvPr/>
          </p:nvSpPr>
          <p:spPr bwMode="auto">
            <a:xfrm>
              <a:off x="1547" y="1941"/>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89" name="Rectangle 7"/>
            <p:cNvSpPr>
              <a:spLocks noChangeArrowheads="1"/>
            </p:cNvSpPr>
            <p:nvPr/>
          </p:nvSpPr>
          <p:spPr bwMode="auto">
            <a:xfrm>
              <a:off x="2290" y="1941"/>
              <a:ext cx="10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Account number</a:t>
              </a:r>
              <a:endParaRPr lang="en-GB" sz="2400">
                <a:latin typeface="Times" pitchFamily="18" charset="0"/>
              </a:endParaRPr>
            </a:p>
          </p:txBody>
        </p:sp>
        <p:sp>
          <p:nvSpPr>
            <p:cNvPr id="27690" name="Rectangle 8"/>
            <p:cNvSpPr>
              <a:spLocks noChangeArrowheads="1"/>
            </p:cNvSpPr>
            <p:nvPr/>
          </p:nvSpPr>
          <p:spPr bwMode="auto">
            <a:xfrm>
              <a:off x="2267" y="1857"/>
              <a:ext cx="15"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1" name="Rectangle 9"/>
            <p:cNvSpPr>
              <a:spLocks noChangeArrowheads="1"/>
            </p:cNvSpPr>
            <p:nvPr/>
          </p:nvSpPr>
          <p:spPr bwMode="auto">
            <a:xfrm>
              <a:off x="434" y="214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2. </a:t>
              </a:r>
              <a:endParaRPr lang="en-GB" sz="2400">
                <a:latin typeface="Times" pitchFamily="18" charset="0"/>
              </a:endParaRPr>
            </a:p>
          </p:txBody>
        </p:sp>
        <p:sp>
          <p:nvSpPr>
            <p:cNvPr id="27692" name="Rectangle 10"/>
            <p:cNvSpPr>
              <a:spLocks noChangeArrowheads="1"/>
            </p:cNvSpPr>
            <p:nvPr/>
          </p:nvSpPr>
          <p:spPr bwMode="auto">
            <a:xfrm>
              <a:off x="604" y="2142"/>
              <a:ext cx="3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Name</a:t>
              </a:r>
              <a:endParaRPr lang="en-GB" sz="2400">
                <a:latin typeface="Times" pitchFamily="18" charset="0"/>
              </a:endParaRPr>
            </a:p>
          </p:txBody>
        </p:sp>
        <p:sp>
          <p:nvSpPr>
            <p:cNvPr id="27693" name="Rectangle 11"/>
            <p:cNvSpPr>
              <a:spLocks noChangeArrowheads="1"/>
            </p:cNvSpPr>
            <p:nvPr/>
          </p:nvSpPr>
          <p:spPr bwMode="auto">
            <a:xfrm>
              <a:off x="960" y="2142"/>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94" name="Rectangle 12"/>
            <p:cNvSpPr>
              <a:spLocks noChangeArrowheads="1"/>
            </p:cNvSpPr>
            <p:nvPr/>
          </p:nvSpPr>
          <p:spPr bwMode="auto">
            <a:xfrm>
              <a:off x="2290" y="2142"/>
              <a:ext cx="3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Alice</a:t>
              </a:r>
              <a:endParaRPr lang="en-GB" sz="2400">
                <a:latin typeface="Times" pitchFamily="18" charset="0"/>
              </a:endParaRPr>
            </a:p>
          </p:txBody>
        </p:sp>
        <p:sp>
          <p:nvSpPr>
            <p:cNvPr id="27695" name="Rectangle 13"/>
            <p:cNvSpPr>
              <a:spLocks noChangeArrowheads="1"/>
            </p:cNvSpPr>
            <p:nvPr/>
          </p:nvSpPr>
          <p:spPr bwMode="auto">
            <a:xfrm>
              <a:off x="2267" y="2104"/>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6" name="Rectangle 14"/>
            <p:cNvSpPr>
              <a:spLocks noChangeArrowheads="1"/>
            </p:cNvSpPr>
            <p:nvPr/>
          </p:nvSpPr>
          <p:spPr bwMode="auto">
            <a:xfrm>
              <a:off x="434" y="234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3. </a:t>
              </a:r>
              <a:endParaRPr lang="en-GB" sz="2400">
                <a:latin typeface="Times" pitchFamily="18" charset="0"/>
              </a:endParaRPr>
            </a:p>
          </p:txBody>
        </p:sp>
        <p:sp>
          <p:nvSpPr>
            <p:cNvPr id="27697" name="Rectangle 15"/>
            <p:cNvSpPr>
              <a:spLocks noChangeArrowheads="1"/>
            </p:cNvSpPr>
            <p:nvPr/>
          </p:nvSpPr>
          <p:spPr bwMode="auto">
            <a:xfrm>
              <a:off x="604" y="2343"/>
              <a:ext cx="5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Account</a:t>
              </a:r>
              <a:endParaRPr lang="en-GB" sz="2400">
                <a:latin typeface="Times" pitchFamily="18" charset="0"/>
              </a:endParaRPr>
            </a:p>
          </p:txBody>
        </p:sp>
        <p:sp>
          <p:nvSpPr>
            <p:cNvPr id="27698" name="Rectangle 16"/>
            <p:cNvSpPr>
              <a:spLocks noChangeArrowheads="1"/>
            </p:cNvSpPr>
            <p:nvPr/>
          </p:nvSpPr>
          <p:spPr bwMode="auto">
            <a:xfrm>
              <a:off x="1114" y="2343"/>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99" name="Rectangle 17"/>
            <p:cNvSpPr>
              <a:spLocks noChangeArrowheads="1"/>
            </p:cNvSpPr>
            <p:nvPr/>
          </p:nvSpPr>
          <p:spPr bwMode="auto">
            <a:xfrm>
              <a:off x="2290" y="2343"/>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6262626</a:t>
              </a:r>
              <a:endParaRPr lang="en-GB" sz="2400">
                <a:latin typeface="Times" pitchFamily="18" charset="0"/>
              </a:endParaRPr>
            </a:p>
          </p:txBody>
        </p:sp>
        <p:sp>
          <p:nvSpPr>
            <p:cNvPr id="27700" name="Rectangle 18"/>
            <p:cNvSpPr>
              <a:spLocks noChangeArrowheads="1"/>
            </p:cNvSpPr>
            <p:nvPr/>
          </p:nvSpPr>
          <p:spPr bwMode="auto">
            <a:xfrm>
              <a:off x="2267" y="2305"/>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1" name="Rectangle 19"/>
            <p:cNvSpPr>
              <a:spLocks noChangeArrowheads="1"/>
            </p:cNvSpPr>
            <p:nvPr/>
          </p:nvSpPr>
          <p:spPr bwMode="auto">
            <a:xfrm>
              <a:off x="434" y="254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4. </a:t>
              </a:r>
              <a:endParaRPr lang="en-GB" sz="2400">
                <a:latin typeface="Times" pitchFamily="18" charset="0"/>
              </a:endParaRPr>
            </a:p>
          </p:txBody>
        </p:sp>
        <p:sp>
          <p:nvSpPr>
            <p:cNvPr id="27702" name="Rectangle 20"/>
            <p:cNvSpPr>
              <a:spLocks noChangeArrowheads="1"/>
            </p:cNvSpPr>
            <p:nvPr/>
          </p:nvSpPr>
          <p:spPr bwMode="auto">
            <a:xfrm>
              <a:off x="604" y="2544"/>
              <a:ext cx="1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Certifying authority</a:t>
              </a:r>
              <a:endParaRPr lang="en-GB" sz="2400">
                <a:latin typeface="Times" pitchFamily="18" charset="0"/>
              </a:endParaRPr>
            </a:p>
          </p:txBody>
        </p:sp>
        <p:sp>
          <p:nvSpPr>
            <p:cNvPr id="27703" name="Rectangle 21"/>
            <p:cNvSpPr>
              <a:spLocks noChangeArrowheads="1"/>
            </p:cNvSpPr>
            <p:nvPr/>
          </p:nvSpPr>
          <p:spPr bwMode="auto">
            <a:xfrm>
              <a:off x="1841" y="2544"/>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704" name="Rectangle 22"/>
            <p:cNvSpPr>
              <a:spLocks noChangeArrowheads="1"/>
            </p:cNvSpPr>
            <p:nvPr/>
          </p:nvSpPr>
          <p:spPr bwMode="auto">
            <a:xfrm>
              <a:off x="2290" y="2544"/>
              <a:ext cx="7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Bob’s Bank</a:t>
              </a:r>
              <a:endParaRPr lang="en-GB" sz="2400">
                <a:latin typeface="Times" pitchFamily="18" charset="0"/>
              </a:endParaRPr>
            </a:p>
          </p:txBody>
        </p:sp>
        <p:sp>
          <p:nvSpPr>
            <p:cNvPr id="27705" name="Rectangle 23"/>
            <p:cNvSpPr>
              <a:spLocks noChangeArrowheads="1"/>
            </p:cNvSpPr>
            <p:nvPr/>
          </p:nvSpPr>
          <p:spPr bwMode="auto">
            <a:xfrm>
              <a:off x="2267" y="2506"/>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6" name="Rectangle 24"/>
            <p:cNvSpPr>
              <a:spLocks noChangeArrowheads="1"/>
            </p:cNvSpPr>
            <p:nvPr/>
          </p:nvSpPr>
          <p:spPr bwMode="auto">
            <a:xfrm>
              <a:off x="434" y="274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5. </a:t>
              </a:r>
              <a:endParaRPr lang="en-GB" sz="2400">
                <a:latin typeface="Times" pitchFamily="18" charset="0"/>
              </a:endParaRPr>
            </a:p>
          </p:txBody>
        </p:sp>
        <p:sp>
          <p:nvSpPr>
            <p:cNvPr id="27707" name="Rectangle 25"/>
            <p:cNvSpPr>
              <a:spLocks noChangeArrowheads="1"/>
            </p:cNvSpPr>
            <p:nvPr/>
          </p:nvSpPr>
          <p:spPr bwMode="auto">
            <a:xfrm>
              <a:off x="604" y="2745"/>
              <a:ext cx="6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Signature</a:t>
              </a:r>
              <a:endParaRPr lang="en-GB" sz="2400">
                <a:latin typeface="Times" pitchFamily="18" charset="0"/>
              </a:endParaRPr>
            </a:p>
          </p:txBody>
        </p:sp>
        <p:sp>
          <p:nvSpPr>
            <p:cNvPr id="27708" name="Rectangle 26"/>
            <p:cNvSpPr>
              <a:spLocks noChangeArrowheads="1"/>
            </p:cNvSpPr>
            <p:nvPr/>
          </p:nvSpPr>
          <p:spPr bwMode="auto">
            <a:xfrm>
              <a:off x="1192" y="2745"/>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grpSp>
          <p:nvGrpSpPr>
            <p:cNvPr id="27709" name="Group 27"/>
            <p:cNvGrpSpPr>
              <a:grpSpLocks/>
            </p:cNvGrpSpPr>
            <p:nvPr/>
          </p:nvGrpSpPr>
          <p:grpSpPr bwMode="auto">
            <a:xfrm>
              <a:off x="2303" y="2745"/>
              <a:ext cx="1959" cy="216"/>
              <a:chOff x="2303" y="2745"/>
              <a:chExt cx="1959" cy="216"/>
            </a:xfrm>
          </p:grpSpPr>
          <p:sp>
            <p:nvSpPr>
              <p:cNvPr id="27712" name="Rectangle 28"/>
              <p:cNvSpPr>
                <a:spLocks noChangeArrowheads="1"/>
              </p:cNvSpPr>
              <p:nvPr/>
            </p:nvSpPr>
            <p:spPr bwMode="auto">
              <a:xfrm>
                <a:off x="2303" y="2745"/>
                <a:ext cx="16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r>
                  <a:rPr lang="en-GB" sz="2000" i="1">
                    <a:solidFill>
                      <a:srgbClr val="000000"/>
                    </a:solidFill>
                    <a:latin typeface="Times" pitchFamily="18" charset="0"/>
                  </a:rPr>
                  <a:t>Digest</a:t>
                </a:r>
                <a:r>
                  <a:rPr lang="en-GB" sz="2000">
                    <a:solidFill>
                      <a:srgbClr val="000000"/>
                    </a:solidFill>
                    <a:latin typeface="Times" pitchFamily="18" charset="0"/>
                  </a:rPr>
                  <a:t>(</a:t>
                </a:r>
                <a:r>
                  <a:rPr lang="en-GB" sz="2000" i="1">
                    <a:solidFill>
                      <a:srgbClr val="000000"/>
                    </a:solidFill>
                    <a:latin typeface="Times" pitchFamily="18" charset="0"/>
                  </a:rPr>
                  <a:t>field 2 + field 3</a:t>
                </a:r>
                <a:r>
                  <a:rPr lang="en-GB" sz="2000">
                    <a:solidFill>
                      <a:srgbClr val="000000"/>
                    </a:solidFill>
                    <a:latin typeface="Times" pitchFamily="18" charset="0"/>
                  </a:rPr>
                  <a:t>)}</a:t>
                </a:r>
                <a:endParaRPr lang="en-GB" sz="2400">
                  <a:latin typeface="Times" pitchFamily="18" charset="0"/>
                </a:endParaRPr>
              </a:p>
            </p:txBody>
          </p:sp>
          <p:sp>
            <p:nvSpPr>
              <p:cNvPr id="27713" name="Rectangle 29"/>
              <p:cNvSpPr>
                <a:spLocks noChangeArrowheads="1"/>
              </p:cNvSpPr>
              <p:nvPr/>
            </p:nvSpPr>
            <p:spPr bwMode="auto">
              <a:xfrm>
                <a:off x="3982" y="280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K</a:t>
                </a:r>
                <a:r>
                  <a:rPr lang="en-GB" sz="1600" i="1" baseline="-25000">
                    <a:solidFill>
                      <a:srgbClr val="000000"/>
                    </a:solidFill>
                    <a:latin typeface="Times" pitchFamily="18" charset="0"/>
                  </a:rPr>
                  <a:t>Bpriv</a:t>
                </a:r>
                <a:endParaRPr lang="en-GB" sz="1600">
                  <a:latin typeface="Times" pitchFamily="18" charset="0"/>
                </a:endParaRPr>
              </a:p>
            </p:txBody>
          </p:sp>
        </p:grpSp>
        <p:sp>
          <p:nvSpPr>
            <p:cNvPr id="27710" name="Line 30"/>
            <p:cNvSpPr>
              <a:spLocks noChangeShapeType="1"/>
            </p:cNvSpPr>
            <p:nvPr/>
          </p:nvSpPr>
          <p:spPr bwMode="auto">
            <a:xfrm>
              <a:off x="420" y="3009"/>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1" name="Line 31"/>
            <p:cNvSpPr>
              <a:spLocks noChangeShapeType="1"/>
            </p:cNvSpPr>
            <p:nvPr/>
          </p:nvSpPr>
          <p:spPr bwMode="auto">
            <a:xfrm>
              <a:off x="420" y="1893"/>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652" name="Rectangle 32"/>
          <p:cNvSpPr>
            <a:spLocks noChangeArrowheads="1"/>
          </p:cNvSpPr>
          <p:nvPr/>
        </p:nvSpPr>
        <p:spPr bwMode="auto">
          <a:xfrm>
            <a:off x="458788" y="1355725"/>
            <a:ext cx="5026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baseline="-25000">
                <a:solidFill>
                  <a:schemeClr val="accent1"/>
                </a:solidFill>
              </a:rPr>
              <a:t>Figure 7.4 Alice’s bank account certificate</a:t>
            </a:r>
          </a:p>
        </p:txBody>
      </p:sp>
      <p:grpSp>
        <p:nvGrpSpPr>
          <p:cNvPr id="4" name="Group 33"/>
          <p:cNvGrpSpPr>
            <a:grpSpLocks/>
          </p:cNvGrpSpPr>
          <p:nvPr/>
        </p:nvGrpSpPr>
        <p:grpSpPr bwMode="auto">
          <a:xfrm>
            <a:off x="422275" y="3878263"/>
            <a:ext cx="8050213" cy="2590800"/>
            <a:chOff x="288" y="2443"/>
            <a:chExt cx="5494" cy="1632"/>
          </a:xfrm>
        </p:grpSpPr>
        <p:sp>
          <p:nvSpPr>
            <p:cNvPr id="27656" name="Rectangle 34"/>
            <p:cNvSpPr>
              <a:spLocks noChangeArrowheads="1"/>
            </p:cNvSpPr>
            <p:nvPr/>
          </p:nvSpPr>
          <p:spPr bwMode="auto">
            <a:xfrm>
              <a:off x="288" y="2443"/>
              <a:ext cx="34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baseline="-25000">
                  <a:solidFill>
                    <a:schemeClr val="accent1"/>
                  </a:solidFill>
                </a:rPr>
                <a:t>Figure 7.5 Public-key certificate for Bob's Bank</a:t>
              </a:r>
            </a:p>
          </p:txBody>
        </p:sp>
        <p:grpSp>
          <p:nvGrpSpPr>
            <p:cNvPr id="27657" name="Group 35"/>
            <p:cNvGrpSpPr>
              <a:grpSpLocks/>
            </p:cNvGrpSpPr>
            <p:nvPr/>
          </p:nvGrpSpPr>
          <p:grpSpPr bwMode="auto">
            <a:xfrm>
              <a:off x="385" y="2764"/>
              <a:ext cx="5397" cy="1311"/>
              <a:chOff x="363" y="2764"/>
              <a:chExt cx="5397" cy="1311"/>
            </a:xfrm>
          </p:grpSpPr>
          <p:sp>
            <p:nvSpPr>
              <p:cNvPr id="27658" name="Rectangle 36"/>
              <p:cNvSpPr>
                <a:spLocks noChangeArrowheads="1"/>
              </p:cNvSpPr>
              <p:nvPr/>
            </p:nvSpPr>
            <p:spPr bwMode="auto">
              <a:xfrm>
                <a:off x="404" y="2849"/>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1. </a:t>
                </a:r>
                <a:endParaRPr lang="en-GB" sz="2400">
                  <a:latin typeface="Times" pitchFamily="18" charset="0"/>
                </a:endParaRPr>
              </a:p>
            </p:txBody>
          </p:sp>
          <p:sp>
            <p:nvSpPr>
              <p:cNvPr id="27659" name="Rectangle 37"/>
              <p:cNvSpPr>
                <a:spLocks noChangeArrowheads="1"/>
              </p:cNvSpPr>
              <p:nvPr/>
            </p:nvSpPr>
            <p:spPr bwMode="auto">
              <a:xfrm>
                <a:off x="574" y="2849"/>
                <a:ext cx="9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Certificate type</a:t>
                </a:r>
                <a:endParaRPr lang="en-GB" sz="2400">
                  <a:latin typeface="Times" pitchFamily="18" charset="0"/>
                </a:endParaRPr>
              </a:p>
            </p:txBody>
          </p:sp>
          <p:sp>
            <p:nvSpPr>
              <p:cNvPr id="27660" name="Rectangle 38"/>
              <p:cNvSpPr>
                <a:spLocks noChangeArrowheads="1"/>
              </p:cNvSpPr>
              <p:nvPr/>
            </p:nvSpPr>
            <p:spPr bwMode="auto">
              <a:xfrm>
                <a:off x="1519" y="2849"/>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61" name="Rectangle 39"/>
              <p:cNvSpPr>
                <a:spLocks noChangeArrowheads="1"/>
              </p:cNvSpPr>
              <p:nvPr/>
            </p:nvSpPr>
            <p:spPr bwMode="auto">
              <a:xfrm>
                <a:off x="2262" y="2849"/>
                <a:ext cx="6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Public key</a:t>
                </a:r>
                <a:endParaRPr lang="en-GB" sz="2400">
                  <a:latin typeface="Times" pitchFamily="18" charset="0"/>
                </a:endParaRPr>
              </a:p>
            </p:txBody>
          </p:sp>
          <p:sp>
            <p:nvSpPr>
              <p:cNvPr id="27662" name="Rectangle 40"/>
              <p:cNvSpPr>
                <a:spLocks noChangeArrowheads="1"/>
              </p:cNvSpPr>
              <p:nvPr/>
            </p:nvSpPr>
            <p:spPr bwMode="auto">
              <a:xfrm>
                <a:off x="2239" y="2764"/>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3" name="Rectangle 41"/>
              <p:cNvSpPr>
                <a:spLocks noChangeArrowheads="1"/>
              </p:cNvSpPr>
              <p:nvPr/>
            </p:nvSpPr>
            <p:spPr bwMode="auto">
              <a:xfrm>
                <a:off x="404" y="3097"/>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2. </a:t>
                </a:r>
                <a:endParaRPr lang="en-GB" sz="2400">
                  <a:latin typeface="Times" pitchFamily="18" charset="0"/>
                </a:endParaRPr>
              </a:p>
            </p:txBody>
          </p:sp>
          <p:sp>
            <p:nvSpPr>
              <p:cNvPr id="27664" name="Rectangle 42"/>
              <p:cNvSpPr>
                <a:spLocks noChangeArrowheads="1"/>
              </p:cNvSpPr>
              <p:nvPr/>
            </p:nvSpPr>
            <p:spPr bwMode="auto">
              <a:xfrm>
                <a:off x="574" y="3097"/>
                <a:ext cx="3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Name</a:t>
                </a:r>
                <a:endParaRPr lang="en-GB" sz="2400">
                  <a:latin typeface="Times" pitchFamily="18" charset="0"/>
                </a:endParaRPr>
              </a:p>
            </p:txBody>
          </p:sp>
          <p:sp>
            <p:nvSpPr>
              <p:cNvPr id="27665" name="Rectangle 43"/>
              <p:cNvSpPr>
                <a:spLocks noChangeArrowheads="1"/>
              </p:cNvSpPr>
              <p:nvPr/>
            </p:nvSpPr>
            <p:spPr bwMode="auto">
              <a:xfrm>
                <a:off x="930" y="3097"/>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66" name="Rectangle 44"/>
              <p:cNvSpPr>
                <a:spLocks noChangeArrowheads="1"/>
              </p:cNvSpPr>
              <p:nvPr/>
            </p:nvSpPr>
            <p:spPr bwMode="auto">
              <a:xfrm>
                <a:off x="2262" y="3097"/>
                <a:ext cx="7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Bob’s Bank</a:t>
                </a:r>
                <a:endParaRPr lang="en-GB" sz="2400">
                  <a:latin typeface="Times" pitchFamily="18" charset="0"/>
                </a:endParaRPr>
              </a:p>
            </p:txBody>
          </p:sp>
          <p:sp>
            <p:nvSpPr>
              <p:cNvPr id="27667" name="Rectangle 45"/>
              <p:cNvSpPr>
                <a:spLocks noChangeArrowheads="1"/>
              </p:cNvSpPr>
              <p:nvPr/>
            </p:nvSpPr>
            <p:spPr bwMode="auto">
              <a:xfrm>
                <a:off x="2239" y="3012"/>
                <a:ext cx="16"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8" name="Rectangle 46"/>
              <p:cNvSpPr>
                <a:spLocks noChangeArrowheads="1"/>
              </p:cNvSpPr>
              <p:nvPr/>
            </p:nvSpPr>
            <p:spPr bwMode="auto">
              <a:xfrm>
                <a:off x="404" y="334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3. </a:t>
                </a:r>
                <a:endParaRPr lang="en-GB" sz="2400">
                  <a:latin typeface="Times" pitchFamily="18" charset="0"/>
                </a:endParaRPr>
              </a:p>
            </p:txBody>
          </p:sp>
          <p:sp>
            <p:nvSpPr>
              <p:cNvPr id="27669" name="Rectangle 47"/>
              <p:cNvSpPr>
                <a:spLocks noChangeArrowheads="1"/>
              </p:cNvSpPr>
              <p:nvPr/>
            </p:nvSpPr>
            <p:spPr bwMode="auto">
              <a:xfrm>
                <a:off x="574" y="3344"/>
                <a:ext cx="6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Public key</a:t>
                </a:r>
                <a:endParaRPr lang="en-GB" sz="2400">
                  <a:latin typeface="Times" pitchFamily="18" charset="0"/>
                </a:endParaRPr>
              </a:p>
            </p:txBody>
          </p:sp>
          <p:sp>
            <p:nvSpPr>
              <p:cNvPr id="27670" name="Rectangle 48"/>
              <p:cNvSpPr>
                <a:spLocks noChangeArrowheads="1"/>
              </p:cNvSpPr>
              <p:nvPr/>
            </p:nvSpPr>
            <p:spPr bwMode="auto">
              <a:xfrm>
                <a:off x="1240" y="3344"/>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71" name="Rectangle 49"/>
              <p:cNvSpPr>
                <a:spLocks noChangeArrowheads="1"/>
              </p:cNvSpPr>
              <p:nvPr/>
            </p:nvSpPr>
            <p:spPr bwMode="auto">
              <a:xfrm>
                <a:off x="2262" y="3344"/>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K</a:t>
                </a:r>
                <a:r>
                  <a:rPr lang="en-GB" sz="2000" i="1" baseline="-25000">
                    <a:solidFill>
                      <a:srgbClr val="000000"/>
                    </a:solidFill>
                    <a:latin typeface="Times" pitchFamily="18" charset="0"/>
                  </a:rPr>
                  <a:t>Bpub</a:t>
                </a:r>
                <a:endParaRPr lang="en-GB" sz="2400">
                  <a:latin typeface="Times" pitchFamily="18" charset="0"/>
                </a:endParaRPr>
              </a:p>
            </p:txBody>
          </p:sp>
          <p:sp>
            <p:nvSpPr>
              <p:cNvPr id="27672" name="Rectangle 50"/>
              <p:cNvSpPr>
                <a:spLocks noChangeArrowheads="1"/>
              </p:cNvSpPr>
              <p:nvPr/>
            </p:nvSpPr>
            <p:spPr bwMode="auto">
              <a:xfrm>
                <a:off x="2239" y="3259"/>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3" name="Rectangle 51"/>
              <p:cNvSpPr>
                <a:spLocks noChangeArrowheads="1"/>
              </p:cNvSpPr>
              <p:nvPr/>
            </p:nvSpPr>
            <p:spPr bwMode="auto">
              <a:xfrm>
                <a:off x="404" y="359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4. </a:t>
                </a:r>
                <a:endParaRPr lang="en-GB" sz="2400">
                  <a:latin typeface="Times" pitchFamily="18" charset="0"/>
                </a:endParaRPr>
              </a:p>
            </p:txBody>
          </p:sp>
          <p:sp>
            <p:nvSpPr>
              <p:cNvPr id="27674" name="Rectangle 52"/>
              <p:cNvSpPr>
                <a:spLocks noChangeArrowheads="1"/>
              </p:cNvSpPr>
              <p:nvPr/>
            </p:nvSpPr>
            <p:spPr bwMode="auto">
              <a:xfrm>
                <a:off x="574" y="3592"/>
                <a:ext cx="1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Certifying authority</a:t>
                </a:r>
                <a:endParaRPr lang="en-GB" sz="2400">
                  <a:latin typeface="Times" pitchFamily="18" charset="0"/>
                </a:endParaRPr>
              </a:p>
            </p:txBody>
          </p:sp>
          <p:sp>
            <p:nvSpPr>
              <p:cNvPr id="27675" name="Rectangle 53"/>
              <p:cNvSpPr>
                <a:spLocks noChangeArrowheads="1"/>
              </p:cNvSpPr>
              <p:nvPr/>
            </p:nvSpPr>
            <p:spPr bwMode="auto">
              <a:xfrm>
                <a:off x="1813" y="3592"/>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sp>
            <p:nvSpPr>
              <p:cNvPr id="27676" name="Rectangle 54"/>
              <p:cNvSpPr>
                <a:spLocks noChangeArrowheads="1"/>
              </p:cNvSpPr>
              <p:nvPr/>
            </p:nvSpPr>
            <p:spPr bwMode="auto">
              <a:xfrm>
                <a:off x="2262" y="3592"/>
                <a:ext cx="19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Fred – The Bankers Federation</a:t>
                </a:r>
                <a:endParaRPr lang="en-GB" sz="2400">
                  <a:latin typeface="Times" pitchFamily="18" charset="0"/>
                </a:endParaRPr>
              </a:p>
            </p:txBody>
          </p:sp>
          <p:sp>
            <p:nvSpPr>
              <p:cNvPr id="27677" name="Rectangle 55"/>
              <p:cNvSpPr>
                <a:spLocks noChangeArrowheads="1"/>
              </p:cNvSpPr>
              <p:nvPr/>
            </p:nvSpPr>
            <p:spPr bwMode="auto">
              <a:xfrm>
                <a:off x="2239" y="3507"/>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8" name="Rectangle 56"/>
              <p:cNvSpPr>
                <a:spLocks noChangeArrowheads="1"/>
              </p:cNvSpPr>
              <p:nvPr/>
            </p:nvSpPr>
            <p:spPr bwMode="auto">
              <a:xfrm>
                <a:off x="404" y="3840"/>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5. </a:t>
                </a:r>
                <a:endParaRPr lang="en-GB" sz="2400">
                  <a:latin typeface="Times" pitchFamily="18" charset="0"/>
                </a:endParaRPr>
              </a:p>
            </p:txBody>
          </p:sp>
          <p:sp>
            <p:nvSpPr>
              <p:cNvPr id="27679" name="Rectangle 57"/>
              <p:cNvSpPr>
                <a:spLocks noChangeArrowheads="1"/>
              </p:cNvSpPr>
              <p:nvPr/>
            </p:nvSpPr>
            <p:spPr bwMode="auto">
              <a:xfrm>
                <a:off x="574" y="3840"/>
                <a:ext cx="6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i="1">
                    <a:solidFill>
                      <a:srgbClr val="000000"/>
                    </a:solidFill>
                    <a:latin typeface="Times" pitchFamily="18" charset="0"/>
                  </a:rPr>
                  <a:t>Signature</a:t>
                </a:r>
                <a:endParaRPr lang="en-GB" sz="2400">
                  <a:latin typeface="Times" pitchFamily="18" charset="0"/>
                </a:endParaRPr>
              </a:p>
            </p:txBody>
          </p:sp>
          <p:sp>
            <p:nvSpPr>
              <p:cNvPr id="27680" name="Rectangle 58"/>
              <p:cNvSpPr>
                <a:spLocks noChangeArrowheads="1"/>
              </p:cNvSpPr>
              <p:nvPr/>
            </p:nvSpPr>
            <p:spPr bwMode="auto">
              <a:xfrm>
                <a:off x="1163" y="3840"/>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endParaRPr lang="en-GB" sz="2400">
                  <a:latin typeface="Times" pitchFamily="18" charset="0"/>
                </a:endParaRPr>
              </a:p>
            </p:txBody>
          </p:sp>
          <p:grpSp>
            <p:nvGrpSpPr>
              <p:cNvPr id="27681" name="Group 59"/>
              <p:cNvGrpSpPr>
                <a:grpSpLocks/>
              </p:cNvGrpSpPr>
              <p:nvPr/>
            </p:nvGrpSpPr>
            <p:grpSpPr bwMode="auto">
              <a:xfrm>
                <a:off x="2254" y="3819"/>
                <a:ext cx="1959" cy="216"/>
                <a:chOff x="2303" y="2745"/>
                <a:chExt cx="1959" cy="216"/>
              </a:xfrm>
            </p:grpSpPr>
            <p:sp>
              <p:nvSpPr>
                <p:cNvPr id="27684" name="Rectangle 60"/>
                <p:cNvSpPr>
                  <a:spLocks noChangeArrowheads="1"/>
                </p:cNvSpPr>
                <p:nvPr/>
              </p:nvSpPr>
              <p:spPr bwMode="auto">
                <a:xfrm>
                  <a:off x="2303" y="2745"/>
                  <a:ext cx="16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000">
                      <a:solidFill>
                        <a:srgbClr val="000000"/>
                      </a:solidFill>
                      <a:latin typeface="Times" pitchFamily="18" charset="0"/>
                    </a:rPr>
                    <a:t>{</a:t>
                  </a:r>
                  <a:r>
                    <a:rPr lang="en-GB" sz="2000" i="1">
                      <a:solidFill>
                        <a:srgbClr val="000000"/>
                      </a:solidFill>
                      <a:latin typeface="Times" pitchFamily="18" charset="0"/>
                    </a:rPr>
                    <a:t>Digest</a:t>
                  </a:r>
                  <a:r>
                    <a:rPr lang="en-GB" sz="2000">
                      <a:solidFill>
                        <a:srgbClr val="000000"/>
                      </a:solidFill>
                      <a:latin typeface="Times" pitchFamily="18" charset="0"/>
                    </a:rPr>
                    <a:t>(</a:t>
                  </a:r>
                  <a:r>
                    <a:rPr lang="en-GB" sz="2000" i="1">
                      <a:solidFill>
                        <a:srgbClr val="000000"/>
                      </a:solidFill>
                      <a:latin typeface="Times" pitchFamily="18" charset="0"/>
                    </a:rPr>
                    <a:t>field 2 + field 3</a:t>
                  </a:r>
                  <a:r>
                    <a:rPr lang="en-GB" sz="2000">
                      <a:solidFill>
                        <a:srgbClr val="000000"/>
                      </a:solidFill>
                      <a:latin typeface="Times" pitchFamily="18" charset="0"/>
                    </a:rPr>
                    <a:t>)}</a:t>
                  </a:r>
                  <a:endParaRPr lang="en-GB" sz="2400">
                    <a:latin typeface="Times" pitchFamily="18" charset="0"/>
                  </a:endParaRPr>
                </a:p>
              </p:txBody>
            </p:sp>
            <p:sp>
              <p:nvSpPr>
                <p:cNvPr id="27685" name="Rectangle 61"/>
                <p:cNvSpPr>
                  <a:spLocks noChangeArrowheads="1"/>
                </p:cNvSpPr>
                <p:nvPr/>
              </p:nvSpPr>
              <p:spPr bwMode="auto">
                <a:xfrm>
                  <a:off x="3982" y="280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K</a:t>
                  </a:r>
                  <a:r>
                    <a:rPr lang="en-GB" sz="1600" i="1" baseline="-25000">
                      <a:solidFill>
                        <a:srgbClr val="000000"/>
                      </a:solidFill>
                      <a:latin typeface="Times" pitchFamily="18" charset="0"/>
                    </a:rPr>
                    <a:t>Fpriv</a:t>
                  </a:r>
                  <a:endParaRPr lang="en-GB" sz="1600">
                    <a:latin typeface="Times" pitchFamily="18" charset="0"/>
                  </a:endParaRPr>
                </a:p>
              </p:txBody>
            </p:sp>
          </p:grpSp>
          <p:sp>
            <p:nvSpPr>
              <p:cNvPr id="27682" name="Line 62"/>
              <p:cNvSpPr>
                <a:spLocks noChangeShapeType="1"/>
              </p:cNvSpPr>
              <p:nvPr/>
            </p:nvSpPr>
            <p:spPr bwMode="auto">
              <a:xfrm>
                <a:off x="363" y="280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63"/>
              <p:cNvSpPr>
                <a:spLocks noChangeShapeType="1"/>
              </p:cNvSpPr>
              <p:nvPr/>
            </p:nvSpPr>
            <p:spPr bwMode="auto">
              <a:xfrm>
                <a:off x="363" y="407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9616" name="Rectangle 64"/>
          <p:cNvSpPr>
            <a:spLocks noChangeArrowheads="1"/>
          </p:cNvSpPr>
          <p:nvPr/>
        </p:nvSpPr>
        <p:spPr bwMode="auto">
          <a:xfrm>
            <a:off x="411163" y="1376363"/>
            <a:ext cx="8524875" cy="23574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GB" sz="2400">
                <a:latin typeface="Times" pitchFamily="18" charset="0"/>
              </a:rPr>
              <a:t>Certificate: a statement signed by an appropriate authority.</a:t>
            </a:r>
          </a:p>
          <a:p>
            <a:pPr eaLnBrk="0" hangingPunct="0"/>
            <a:r>
              <a:rPr lang="en-GB" sz="2400">
                <a:latin typeface="Times" pitchFamily="18" charset="0"/>
              </a:rPr>
              <a:t>Certificates require:</a:t>
            </a:r>
          </a:p>
          <a:p>
            <a:pPr lvl="1" eaLnBrk="0" hangingPunct="0">
              <a:buFontTx/>
              <a:buChar char="•"/>
            </a:pPr>
            <a:r>
              <a:rPr lang="en-GB" sz="2400">
                <a:latin typeface="Times" pitchFamily="18" charset="0"/>
              </a:rPr>
              <a:t> An agreed standard format</a:t>
            </a:r>
          </a:p>
          <a:p>
            <a:pPr lvl="1" eaLnBrk="0" hangingPunct="0">
              <a:buFontTx/>
              <a:buChar char="•"/>
            </a:pPr>
            <a:r>
              <a:rPr lang="en-GB" sz="2400">
                <a:latin typeface="Times" pitchFamily="18" charset="0"/>
              </a:rPr>
              <a:t> Agreement on the construction of chains of trust (see Section 7.4.4).</a:t>
            </a:r>
          </a:p>
          <a:p>
            <a:pPr lvl="1" eaLnBrk="0" hangingPunct="0">
              <a:buFontTx/>
              <a:buChar char="•"/>
            </a:pPr>
            <a:r>
              <a:rPr lang="en-GB" sz="2400">
                <a:latin typeface="Times" pitchFamily="18" charset="0"/>
              </a:rPr>
              <a:t> Expiry dates, so that certificates can be revoked.</a:t>
            </a:r>
          </a:p>
        </p:txBody>
      </p:sp>
      <p:sp>
        <p:nvSpPr>
          <p:cNvPr id="279617" name="Rectangle 6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23818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9616"/>
                                        </p:tgtEl>
                                        <p:attrNameLst>
                                          <p:attrName>style.visibility</p:attrName>
                                        </p:attrNameLst>
                                      </p:cBhvr>
                                      <p:to>
                                        <p:strVal val="visible"/>
                                      </p:to>
                                    </p:set>
                                    <p:anim calcmode="lin" valueType="num">
                                      <p:cBhvr additive="base">
                                        <p:cTn id="13" dur="500" fill="hold"/>
                                        <p:tgtEl>
                                          <p:spTgt spid="279616"/>
                                        </p:tgtEl>
                                        <p:attrNameLst>
                                          <p:attrName>ppt_x</p:attrName>
                                        </p:attrNameLst>
                                      </p:cBhvr>
                                      <p:tavLst>
                                        <p:tav tm="0">
                                          <p:val>
                                            <p:strVal val="1+#ppt_w/2"/>
                                          </p:val>
                                        </p:tav>
                                        <p:tav tm="100000">
                                          <p:val>
                                            <p:strVal val="#ppt_x"/>
                                          </p:val>
                                        </p:tav>
                                      </p:tavLst>
                                    </p:anim>
                                    <p:anim calcmode="lin" valueType="num">
                                      <p:cBhvr additive="base">
                                        <p:cTn id="14" dur="500" fill="hold"/>
                                        <p:tgtEl>
                                          <p:spTgt spid="279616"/>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79617"/>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16" grpId="0" animBg="1" autoUpdateAnimBg="0"/>
      <p:bldP spid="27961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X509 Certificate format</a:t>
            </a:r>
          </a:p>
        </p:txBody>
      </p:sp>
      <p:grpSp>
        <p:nvGrpSpPr>
          <p:cNvPr id="28675" name="Group 3"/>
          <p:cNvGrpSpPr>
            <a:grpSpLocks/>
          </p:cNvGrpSpPr>
          <p:nvPr/>
        </p:nvGrpSpPr>
        <p:grpSpPr bwMode="auto">
          <a:xfrm>
            <a:off x="1131888" y="2309813"/>
            <a:ext cx="7134225" cy="2065337"/>
            <a:chOff x="772" y="1455"/>
            <a:chExt cx="4869" cy="1301"/>
          </a:xfrm>
        </p:grpSpPr>
        <p:sp>
          <p:nvSpPr>
            <p:cNvPr id="28677" name="Rectangle 4"/>
            <p:cNvSpPr>
              <a:spLocks noChangeArrowheads="1"/>
            </p:cNvSpPr>
            <p:nvPr/>
          </p:nvSpPr>
          <p:spPr bwMode="auto">
            <a:xfrm>
              <a:off x="786" y="154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S</a:t>
              </a:r>
              <a:endParaRPr lang="en-GB" sz="2400">
                <a:latin typeface="Times" pitchFamily="18" charset="0"/>
              </a:endParaRPr>
            </a:p>
          </p:txBody>
        </p:sp>
        <p:sp>
          <p:nvSpPr>
            <p:cNvPr id="28678" name="Rectangle 5"/>
            <p:cNvSpPr>
              <a:spLocks noChangeArrowheads="1"/>
            </p:cNvSpPr>
            <p:nvPr/>
          </p:nvSpPr>
          <p:spPr bwMode="auto">
            <a:xfrm>
              <a:off x="857" y="154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u</a:t>
              </a:r>
              <a:endParaRPr lang="en-GB" sz="2400">
                <a:latin typeface="Times" pitchFamily="18" charset="0"/>
              </a:endParaRPr>
            </a:p>
          </p:txBody>
        </p:sp>
        <p:sp>
          <p:nvSpPr>
            <p:cNvPr id="28679" name="Rectangle 6"/>
            <p:cNvSpPr>
              <a:spLocks noChangeArrowheads="1"/>
            </p:cNvSpPr>
            <p:nvPr/>
          </p:nvSpPr>
          <p:spPr bwMode="auto">
            <a:xfrm>
              <a:off x="924" y="154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b</a:t>
              </a:r>
              <a:endParaRPr lang="en-GB" sz="2400">
                <a:latin typeface="Times" pitchFamily="18" charset="0"/>
              </a:endParaRPr>
            </a:p>
          </p:txBody>
        </p:sp>
        <p:sp>
          <p:nvSpPr>
            <p:cNvPr id="28680" name="Rectangle 7"/>
            <p:cNvSpPr>
              <a:spLocks noChangeArrowheads="1"/>
            </p:cNvSpPr>
            <p:nvPr/>
          </p:nvSpPr>
          <p:spPr bwMode="auto">
            <a:xfrm>
              <a:off x="994" y="1540"/>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jec</a:t>
              </a:r>
              <a:endParaRPr lang="en-GB" sz="2400">
                <a:latin typeface="Times" pitchFamily="18" charset="0"/>
              </a:endParaRPr>
            </a:p>
          </p:txBody>
        </p:sp>
        <p:sp>
          <p:nvSpPr>
            <p:cNvPr id="28681" name="Rectangle 8"/>
            <p:cNvSpPr>
              <a:spLocks noChangeArrowheads="1"/>
            </p:cNvSpPr>
            <p:nvPr/>
          </p:nvSpPr>
          <p:spPr bwMode="auto">
            <a:xfrm>
              <a:off x="1152" y="1540"/>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682" name="Rectangle 9"/>
            <p:cNvSpPr>
              <a:spLocks noChangeArrowheads="1"/>
            </p:cNvSpPr>
            <p:nvPr/>
          </p:nvSpPr>
          <p:spPr bwMode="auto">
            <a:xfrm>
              <a:off x="3007" y="1610"/>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t>
              </a:r>
              <a:endParaRPr lang="en-GB" sz="2400">
                <a:latin typeface="Times" pitchFamily="18" charset="0"/>
              </a:endParaRPr>
            </a:p>
          </p:txBody>
        </p:sp>
        <p:sp>
          <p:nvSpPr>
            <p:cNvPr id="28683" name="Rectangle 10"/>
            <p:cNvSpPr>
              <a:spLocks noChangeArrowheads="1"/>
            </p:cNvSpPr>
            <p:nvPr/>
          </p:nvSpPr>
          <p:spPr bwMode="auto">
            <a:xfrm>
              <a:off x="3108" y="1610"/>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684" name="Rectangle 11"/>
            <p:cNvSpPr>
              <a:spLocks noChangeArrowheads="1"/>
            </p:cNvSpPr>
            <p:nvPr/>
          </p:nvSpPr>
          <p:spPr bwMode="auto">
            <a:xfrm>
              <a:off x="3145" y="1610"/>
              <a:ext cx="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a:t>
              </a:r>
              <a:endParaRPr lang="en-GB" sz="2400">
                <a:latin typeface="Times" pitchFamily="18" charset="0"/>
              </a:endParaRPr>
            </a:p>
          </p:txBody>
        </p:sp>
        <p:sp>
          <p:nvSpPr>
            <p:cNvPr id="28685" name="Rectangle 12"/>
            <p:cNvSpPr>
              <a:spLocks noChangeArrowheads="1"/>
            </p:cNvSpPr>
            <p:nvPr/>
          </p:nvSpPr>
          <p:spPr bwMode="auto">
            <a:xfrm>
              <a:off x="3199" y="1610"/>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686" name="Rectangle 13"/>
            <p:cNvSpPr>
              <a:spLocks noChangeArrowheads="1"/>
            </p:cNvSpPr>
            <p:nvPr/>
          </p:nvSpPr>
          <p:spPr bwMode="auto">
            <a:xfrm>
              <a:off x="3236" y="1610"/>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687" name="Rectangle 14"/>
            <p:cNvSpPr>
              <a:spLocks noChangeArrowheads="1"/>
            </p:cNvSpPr>
            <p:nvPr/>
          </p:nvSpPr>
          <p:spPr bwMode="auto">
            <a:xfrm>
              <a:off x="3276" y="161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688" name="Rectangle 15"/>
            <p:cNvSpPr>
              <a:spLocks noChangeArrowheads="1"/>
            </p:cNvSpPr>
            <p:nvPr/>
          </p:nvSpPr>
          <p:spPr bwMode="auto">
            <a:xfrm>
              <a:off x="3343" y="161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g</a:t>
              </a:r>
              <a:endParaRPr lang="en-GB" sz="2400">
                <a:latin typeface="Times" pitchFamily="18" charset="0"/>
              </a:endParaRPr>
            </a:p>
          </p:txBody>
        </p:sp>
        <p:sp>
          <p:nvSpPr>
            <p:cNvPr id="28689" name="Rectangle 16"/>
            <p:cNvSpPr>
              <a:spLocks noChangeArrowheads="1"/>
            </p:cNvSpPr>
            <p:nvPr/>
          </p:nvSpPr>
          <p:spPr bwMode="auto">
            <a:xfrm>
              <a:off x="3413" y="161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690" name="Rectangle 17"/>
            <p:cNvSpPr>
              <a:spLocks noChangeArrowheads="1"/>
            </p:cNvSpPr>
            <p:nvPr/>
          </p:nvSpPr>
          <p:spPr bwMode="auto">
            <a:xfrm>
              <a:off x="3481" y="1610"/>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is</a:t>
              </a:r>
              <a:endParaRPr lang="en-GB" sz="2400">
                <a:latin typeface="Times" pitchFamily="18" charset="0"/>
              </a:endParaRPr>
            </a:p>
          </p:txBody>
        </p:sp>
        <p:sp>
          <p:nvSpPr>
            <p:cNvPr id="28691" name="Rectangle 18"/>
            <p:cNvSpPr>
              <a:spLocks noChangeArrowheads="1"/>
            </p:cNvSpPr>
            <p:nvPr/>
          </p:nvSpPr>
          <p:spPr bwMode="auto">
            <a:xfrm>
              <a:off x="3574" y="1610"/>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he</a:t>
              </a:r>
              <a:endParaRPr lang="en-GB" sz="2400">
                <a:latin typeface="Times" pitchFamily="18" charset="0"/>
              </a:endParaRPr>
            </a:p>
          </p:txBody>
        </p:sp>
        <p:sp>
          <p:nvSpPr>
            <p:cNvPr id="28692" name="Rectangle 19"/>
            <p:cNvSpPr>
              <a:spLocks noChangeArrowheads="1"/>
            </p:cNvSpPr>
            <p:nvPr/>
          </p:nvSpPr>
          <p:spPr bwMode="auto">
            <a:xfrm>
              <a:off x="3702" y="16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 N</a:t>
              </a:r>
              <a:endParaRPr lang="en-GB" sz="2400">
                <a:latin typeface="Times" pitchFamily="18" charset="0"/>
              </a:endParaRPr>
            </a:p>
          </p:txBody>
        </p:sp>
        <p:sp>
          <p:nvSpPr>
            <p:cNvPr id="28693" name="Rectangle 20"/>
            <p:cNvSpPr>
              <a:spLocks noChangeArrowheads="1"/>
            </p:cNvSpPr>
            <p:nvPr/>
          </p:nvSpPr>
          <p:spPr bwMode="auto">
            <a:xfrm>
              <a:off x="3907" y="1610"/>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694" name="Rectangle 21"/>
            <p:cNvSpPr>
              <a:spLocks noChangeArrowheads="1"/>
            </p:cNvSpPr>
            <p:nvPr/>
          </p:nvSpPr>
          <p:spPr bwMode="auto">
            <a:xfrm>
              <a:off x="3967" y="1610"/>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m</a:t>
              </a:r>
              <a:endParaRPr lang="en-GB" sz="2400">
                <a:latin typeface="Times" pitchFamily="18" charset="0"/>
              </a:endParaRPr>
            </a:p>
          </p:txBody>
        </p:sp>
        <p:sp>
          <p:nvSpPr>
            <p:cNvPr id="28695" name="Rectangle 22"/>
            <p:cNvSpPr>
              <a:spLocks noChangeArrowheads="1"/>
            </p:cNvSpPr>
            <p:nvPr/>
          </p:nvSpPr>
          <p:spPr bwMode="auto">
            <a:xfrm>
              <a:off x="4074" y="1610"/>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 </a:t>
              </a:r>
              <a:endParaRPr lang="en-GB" sz="2400">
                <a:latin typeface="Times" pitchFamily="18" charset="0"/>
              </a:endParaRPr>
            </a:p>
          </p:txBody>
        </p:sp>
        <p:sp>
          <p:nvSpPr>
            <p:cNvPr id="28696" name="Rectangle 23"/>
            <p:cNvSpPr>
              <a:spLocks noChangeArrowheads="1"/>
            </p:cNvSpPr>
            <p:nvPr/>
          </p:nvSpPr>
          <p:spPr bwMode="auto">
            <a:xfrm>
              <a:off x="4202" y="1610"/>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Pu</a:t>
              </a:r>
              <a:endParaRPr lang="en-GB" sz="2400">
                <a:latin typeface="Times" pitchFamily="18" charset="0"/>
              </a:endParaRPr>
            </a:p>
          </p:txBody>
        </p:sp>
        <p:sp>
          <p:nvSpPr>
            <p:cNvPr id="28697" name="Rectangle 24"/>
            <p:cNvSpPr>
              <a:spLocks noChangeArrowheads="1"/>
            </p:cNvSpPr>
            <p:nvPr/>
          </p:nvSpPr>
          <p:spPr bwMode="auto">
            <a:xfrm>
              <a:off x="4350" y="161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b</a:t>
              </a:r>
              <a:endParaRPr lang="en-GB" sz="2400">
                <a:latin typeface="Times" pitchFamily="18" charset="0"/>
              </a:endParaRPr>
            </a:p>
          </p:txBody>
        </p:sp>
        <p:sp>
          <p:nvSpPr>
            <p:cNvPr id="28698" name="Rectangle 25"/>
            <p:cNvSpPr>
              <a:spLocks noChangeArrowheads="1"/>
            </p:cNvSpPr>
            <p:nvPr/>
          </p:nvSpPr>
          <p:spPr bwMode="auto">
            <a:xfrm>
              <a:off x="4417" y="1610"/>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l</a:t>
              </a:r>
              <a:endParaRPr lang="en-GB" sz="2400">
                <a:latin typeface="Times" pitchFamily="18" charset="0"/>
              </a:endParaRPr>
            </a:p>
          </p:txBody>
        </p:sp>
        <p:sp>
          <p:nvSpPr>
            <p:cNvPr id="28699" name="Rectangle 26"/>
            <p:cNvSpPr>
              <a:spLocks noChangeArrowheads="1"/>
            </p:cNvSpPr>
            <p:nvPr/>
          </p:nvSpPr>
          <p:spPr bwMode="auto">
            <a:xfrm>
              <a:off x="4457" y="1610"/>
              <a:ext cx="1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ic </a:t>
              </a:r>
              <a:endParaRPr lang="en-GB" sz="2400">
                <a:latin typeface="Times" pitchFamily="18" charset="0"/>
              </a:endParaRPr>
            </a:p>
          </p:txBody>
        </p:sp>
        <p:sp>
          <p:nvSpPr>
            <p:cNvPr id="28700" name="Rectangle 27"/>
            <p:cNvSpPr>
              <a:spLocks noChangeArrowheads="1"/>
            </p:cNvSpPr>
            <p:nvPr/>
          </p:nvSpPr>
          <p:spPr bwMode="auto">
            <a:xfrm>
              <a:off x="4588" y="1610"/>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K</a:t>
              </a:r>
              <a:endParaRPr lang="en-GB" sz="2400">
                <a:latin typeface="Times" pitchFamily="18" charset="0"/>
              </a:endParaRPr>
            </a:p>
          </p:txBody>
        </p:sp>
        <p:sp>
          <p:nvSpPr>
            <p:cNvPr id="28701" name="Rectangle 28"/>
            <p:cNvSpPr>
              <a:spLocks noChangeArrowheads="1"/>
            </p:cNvSpPr>
            <p:nvPr/>
          </p:nvSpPr>
          <p:spPr bwMode="auto">
            <a:xfrm>
              <a:off x="4689" y="1610"/>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02" name="Rectangle 29"/>
            <p:cNvSpPr>
              <a:spLocks noChangeArrowheads="1"/>
            </p:cNvSpPr>
            <p:nvPr/>
          </p:nvSpPr>
          <p:spPr bwMode="auto">
            <a:xfrm>
              <a:off x="4749" y="161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y</a:t>
              </a:r>
              <a:endParaRPr lang="en-GB" sz="2400">
                <a:latin typeface="Times" pitchFamily="18" charset="0"/>
              </a:endParaRPr>
            </a:p>
          </p:txBody>
        </p:sp>
        <p:sp>
          <p:nvSpPr>
            <p:cNvPr id="28703" name="Rectangle 30"/>
            <p:cNvSpPr>
              <a:spLocks noChangeArrowheads="1"/>
            </p:cNvSpPr>
            <p:nvPr/>
          </p:nvSpPr>
          <p:spPr bwMode="auto">
            <a:xfrm>
              <a:off x="786" y="1842"/>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Iss</a:t>
              </a:r>
              <a:endParaRPr lang="en-GB" sz="2400">
                <a:latin typeface="Times" pitchFamily="18" charset="0"/>
              </a:endParaRPr>
            </a:p>
          </p:txBody>
        </p:sp>
        <p:sp>
          <p:nvSpPr>
            <p:cNvPr id="28704" name="Rectangle 31"/>
            <p:cNvSpPr>
              <a:spLocks noChangeArrowheads="1"/>
            </p:cNvSpPr>
            <p:nvPr/>
          </p:nvSpPr>
          <p:spPr bwMode="auto">
            <a:xfrm>
              <a:off x="940" y="1842"/>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ue</a:t>
              </a:r>
              <a:endParaRPr lang="en-GB" sz="2400">
                <a:latin typeface="Times" pitchFamily="18" charset="0"/>
              </a:endParaRPr>
            </a:p>
          </p:txBody>
        </p:sp>
        <p:sp>
          <p:nvSpPr>
            <p:cNvPr id="28705" name="Rectangle 32"/>
            <p:cNvSpPr>
              <a:spLocks noChangeArrowheads="1"/>
            </p:cNvSpPr>
            <p:nvPr/>
          </p:nvSpPr>
          <p:spPr bwMode="auto">
            <a:xfrm>
              <a:off x="1068" y="1842"/>
              <a:ext cx="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r</a:t>
              </a:r>
              <a:endParaRPr lang="en-GB" sz="2400">
                <a:latin typeface="Times" pitchFamily="18" charset="0"/>
              </a:endParaRPr>
            </a:p>
          </p:txBody>
        </p:sp>
        <p:sp>
          <p:nvSpPr>
            <p:cNvPr id="28706" name="Rectangle 33"/>
            <p:cNvSpPr>
              <a:spLocks noChangeArrowheads="1"/>
            </p:cNvSpPr>
            <p:nvPr/>
          </p:nvSpPr>
          <p:spPr bwMode="auto">
            <a:xfrm>
              <a:off x="3007" y="1842"/>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t>
              </a:r>
              <a:endParaRPr lang="en-GB" sz="2400">
                <a:latin typeface="Times" pitchFamily="18" charset="0"/>
              </a:endParaRPr>
            </a:p>
          </p:txBody>
        </p:sp>
        <p:sp>
          <p:nvSpPr>
            <p:cNvPr id="28707" name="Rectangle 34"/>
            <p:cNvSpPr>
              <a:spLocks noChangeArrowheads="1"/>
            </p:cNvSpPr>
            <p:nvPr/>
          </p:nvSpPr>
          <p:spPr bwMode="auto">
            <a:xfrm>
              <a:off x="3108" y="1842"/>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708" name="Rectangle 35"/>
            <p:cNvSpPr>
              <a:spLocks noChangeArrowheads="1"/>
            </p:cNvSpPr>
            <p:nvPr/>
          </p:nvSpPr>
          <p:spPr bwMode="auto">
            <a:xfrm>
              <a:off x="3145" y="1842"/>
              <a:ext cx="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a:t>
              </a:r>
              <a:endParaRPr lang="en-GB" sz="2400">
                <a:latin typeface="Times" pitchFamily="18" charset="0"/>
              </a:endParaRPr>
            </a:p>
          </p:txBody>
        </p:sp>
        <p:sp>
          <p:nvSpPr>
            <p:cNvPr id="28709" name="Rectangle 36"/>
            <p:cNvSpPr>
              <a:spLocks noChangeArrowheads="1"/>
            </p:cNvSpPr>
            <p:nvPr/>
          </p:nvSpPr>
          <p:spPr bwMode="auto">
            <a:xfrm>
              <a:off x="3199" y="1842"/>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710" name="Rectangle 37"/>
            <p:cNvSpPr>
              <a:spLocks noChangeArrowheads="1"/>
            </p:cNvSpPr>
            <p:nvPr/>
          </p:nvSpPr>
          <p:spPr bwMode="auto">
            <a:xfrm>
              <a:off x="3236" y="1842"/>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711" name="Rectangle 38"/>
            <p:cNvSpPr>
              <a:spLocks noChangeArrowheads="1"/>
            </p:cNvSpPr>
            <p:nvPr/>
          </p:nvSpPr>
          <p:spPr bwMode="auto">
            <a:xfrm>
              <a:off x="3276" y="184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12" name="Rectangle 39"/>
            <p:cNvSpPr>
              <a:spLocks noChangeArrowheads="1"/>
            </p:cNvSpPr>
            <p:nvPr/>
          </p:nvSpPr>
          <p:spPr bwMode="auto">
            <a:xfrm>
              <a:off x="3343" y="184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g</a:t>
              </a:r>
              <a:endParaRPr lang="en-GB" sz="2400">
                <a:latin typeface="Times" pitchFamily="18" charset="0"/>
              </a:endParaRPr>
            </a:p>
          </p:txBody>
        </p:sp>
        <p:sp>
          <p:nvSpPr>
            <p:cNvPr id="28713" name="Rectangle 40"/>
            <p:cNvSpPr>
              <a:spLocks noChangeArrowheads="1"/>
            </p:cNvSpPr>
            <p:nvPr/>
          </p:nvSpPr>
          <p:spPr bwMode="auto">
            <a:xfrm>
              <a:off x="3413" y="184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714" name="Rectangle 41"/>
            <p:cNvSpPr>
              <a:spLocks noChangeArrowheads="1"/>
            </p:cNvSpPr>
            <p:nvPr/>
          </p:nvSpPr>
          <p:spPr bwMode="auto">
            <a:xfrm>
              <a:off x="3481" y="1842"/>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is</a:t>
              </a:r>
              <a:endParaRPr lang="en-GB" sz="2400">
                <a:latin typeface="Times" pitchFamily="18" charset="0"/>
              </a:endParaRPr>
            </a:p>
          </p:txBody>
        </p:sp>
        <p:sp>
          <p:nvSpPr>
            <p:cNvPr id="28715" name="Rectangle 42"/>
            <p:cNvSpPr>
              <a:spLocks noChangeArrowheads="1"/>
            </p:cNvSpPr>
            <p:nvPr/>
          </p:nvSpPr>
          <p:spPr bwMode="auto">
            <a:xfrm>
              <a:off x="3574" y="1842"/>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he</a:t>
              </a:r>
              <a:endParaRPr lang="en-GB" sz="2400">
                <a:latin typeface="Times" pitchFamily="18" charset="0"/>
              </a:endParaRPr>
            </a:p>
          </p:txBody>
        </p:sp>
        <p:sp>
          <p:nvSpPr>
            <p:cNvPr id="28716" name="Rectangle 43"/>
            <p:cNvSpPr>
              <a:spLocks noChangeArrowheads="1"/>
            </p:cNvSpPr>
            <p:nvPr/>
          </p:nvSpPr>
          <p:spPr bwMode="auto">
            <a:xfrm>
              <a:off x="3702" y="184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 N</a:t>
              </a:r>
              <a:endParaRPr lang="en-GB" sz="2400">
                <a:latin typeface="Times" pitchFamily="18" charset="0"/>
              </a:endParaRPr>
            </a:p>
          </p:txBody>
        </p:sp>
        <p:sp>
          <p:nvSpPr>
            <p:cNvPr id="28717" name="Rectangle 44"/>
            <p:cNvSpPr>
              <a:spLocks noChangeArrowheads="1"/>
            </p:cNvSpPr>
            <p:nvPr/>
          </p:nvSpPr>
          <p:spPr bwMode="auto">
            <a:xfrm>
              <a:off x="3907" y="1842"/>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718" name="Rectangle 45"/>
            <p:cNvSpPr>
              <a:spLocks noChangeArrowheads="1"/>
            </p:cNvSpPr>
            <p:nvPr/>
          </p:nvSpPr>
          <p:spPr bwMode="auto">
            <a:xfrm>
              <a:off x="3967" y="1842"/>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m</a:t>
              </a:r>
              <a:endParaRPr lang="en-GB" sz="2400">
                <a:latin typeface="Times" pitchFamily="18" charset="0"/>
              </a:endParaRPr>
            </a:p>
          </p:txBody>
        </p:sp>
        <p:sp>
          <p:nvSpPr>
            <p:cNvPr id="28719" name="Rectangle 46"/>
            <p:cNvSpPr>
              <a:spLocks noChangeArrowheads="1"/>
            </p:cNvSpPr>
            <p:nvPr/>
          </p:nvSpPr>
          <p:spPr bwMode="auto">
            <a:xfrm>
              <a:off x="4074" y="1842"/>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 </a:t>
              </a:r>
              <a:endParaRPr lang="en-GB" sz="2400">
                <a:latin typeface="Times" pitchFamily="18" charset="0"/>
              </a:endParaRPr>
            </a:p>
          </p:txBody>
        </p:sp>
        <p:sp>
          <p:nvSpPr>
            <p:cNvPr id="28720" name="Rectangle 47"/>
            <p:cNvSpPr>
              <a:spLocks noChangeArrowheads="1"/>
            </p:cNvSpPr>
            <p:nvPr/>
          </p:nvSpPr>
          <p:spPr bwMode="auto">
            <a:xfrm>
              <a:off x="4202" y="1842"/>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Si</a:t>
              </a:r>
              <a:endParaRPr lang="en-GB" sz="2400">
                <a:latin typeface="Times" pitchFamily="18" charset="0"/>
              </a:endParaRPr>
            </a:p>
          </p:txBody>
        </p:sp>
        <p:sp>
          <p:nvSpPr>
            <p:cNvPr id="28721" name="Rectangle 48"/>
            <p:cNvSpPr>
              <a:spLocks noChangeArrowheads="1"/>
            </p:cNvSpPr>
            <p:nvPr/>
          </p:nvSpPr>
          <p:spPr bwMode="auto">
            <a:xfrm>
              <a:off x="4319" y="184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g</a:t>
              </a:r>
              <a:endParaRPr lang="en-GB" sz="2400">
                <a:latin typeface="Times" pitchFamily="18" charset="0"/>
              </a:endParaRPr>
            </a:p>
          </p:txBody>
        </p:sp>
        <p:sp>
          <p:nvSpPr>
            <p:cNvPr id="28722" name="Rectangle 49"/>
            <p:cNvSpPr>
              <a:spLocks noChangeArrowheads="1"/>
            </p:cNvSpPr>
            <p:nvPr/>
          </p:nvSpPr>
          <p:spPr bwMode="auto">
            <a:xfrm>
              <a:off x="4387" y="184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23" name="Rectangle 50"/>
            <p:cNvSpPr>
              <a:spLocks noChangeArrowheads="1"/>
            </p:cNvSpPr>
            <p:nvPr/>
          </p:nvSpPr>
          <p:spPr bwMode="auto">
            <a:xfrm>
              <a:off x="4457" y="1842"/>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at</a:t>
              </a:r>
              <a:endParaRPr lang="en-GB" sz="2400">
                <a:latin typeface="Times" pitchFamily="18" charset="0"/>
              </a:endParaRPr>
            </a:p>
          </p:txBody>
        </p:sp>
        <p:sp>
          <p:nvSpPr>
            <p:cNvPr id="28724" name="Rectangle 51"/>
            <p:cNvSpPr>
              <a:spLocks noChangeArrowheads="1"/>
            </p:cNvSpPr>
            <p:nvPr/>
          </p:nvSpPr>
          <p:spPr bwMode="auto">
            <a:xfrm>
              <a:off x="4554" y="184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725" name="Rectangle 52"/>
            <p:cNvSpPr>
              <a:spLocks noChangeArrowheads="1"/>
            </p:cNvSpPr>
            <p:nvPr/>
          </p:nvSpPr>
          <p:spPr bwMode="auto">
            <a:xfrm>
              <a:off x="4625" y="1842"/>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26" name="Rectangle 53"/>
            <p:cNvSpPr>
              <a:spLocks noChangeArrowheads="1"/>
            </p:cNvSpPr>
            <p:nvPr/>
          </p:nvSpPr>
          <p:spPr bwMode="auto">
            <a:xfrm>
              <a:off x="4668" y="1842"/>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27" name="Rectangle 54"/>
            <p:cNvSpPr>
              <a:spLocks noChangeArrowheads="1"/>
            </p:cNvSpPr>
            <p:nvPr/>
          </p:nvSpPr>
          <p:spPr bwMode="auto">
            <a:xfrm>
              <a:off x="786" y="2073"/>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Pe</a:t>
              </a:r>
              <a:endParaRPr lang="en-GB" sz="2400">
                <a:latin typeface="Times" pitchFamily="18" charset="0"/>
              </a:endParaRPr>
            </a:p>
          </p:txBody>
        </p:sp>
        <p:sp>
          <p:nvSpPr>
            <p:cNvPr id="28728" name="Rectangle 55"/>
            <p:cNvSpPr>
              <a:spLocks noChangeArrowheads="1"/>
            </p:cNvSpPr>
            <p:nvPr/>
          </p:nvSpPr>
          <p:spPr bwMode="auto">
            <a:xfrm>
              <a:off x="930" y="2073"/>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ri</a:t>
              </a:r>
              <a:endParaRPr lang="en-GB" sz="2400">
                <a:latin typeface="Times" pitchFamily="18" charset="0"/>
              </a:endParaRPr>
            </a:p>
          </p:txBody>
        </p:sp>
        <p:sp>
          <p:nvSpPr>
            <p:cNvPr id="28729" name="Rectangle 56"/>
            <p:cNvSpPr>
              <a:spLocks noChangeArrowheads="1"/>
            </p:cNvSpPr>
            <p:nvPr/>
          </p:nvSpPr>
          <p:spPr bwMode="auto">
            <a:xfrm>
              <a:off x="1024" y="207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730" name="Rectangle 57"/>
            <p:cNvSpPr>
              <a:spLocks noChangeArrowheads="1"/>
            </p:cNvSpPr>
            <p:nvPr/>
          </p:nvSpPr>
          <p:spPr bwMode="auto">
            <a:xfrm>
              <a:off x="1091" y="2073"/>
              <a:ext cx="1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 </a:t>
              </a:r>
              <a:endParaRPr lang="en-GB" sz="2400">
                <a:latin typeface="Times" pitchFamily="18" charset="0"/>
              </a:endParaRPr>
            </a:p>
          </p:txBody>
        </p:sp>
        <p:sp>
          <p:nvSpPr>
            <p:cNvPr id="28731" name="Rectangle 58"/>
            <p:cNvSpPr>
              <a:spLocks noChangeArrowheads="1"/>
            </p:cNvSpPr>
            <p:nvPr/>
          </p:nvSpPr>
          <p:spPr bwMode="auto">
            <a:xfrm>
              <a:off x="1195" y="207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732" name="Rectangle 59"/>
            <p:cNvSpPr>
              <a:spLocks noChangeArrowheads="1"/>
            </p:cNvSpPr>
            <p:nvPr/>
          </p:nvSpPr>
          <p:spPr bwMode="auto">
            <a:xfrm>
              <a:off x="1263" y="2073"/>
              <a:ext cx="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f </a:t>
              </a:r>
              <a:endParaRPr lang="en-GB" sz="2400">
                <a:latin typeface="Times" pitchFamily="18" charset="0"/>
              </a:endParaRPr>
            </a:p>
          </p:txBody>
        </p:sp>
        <p:sp>
          <p:nvSpPr>
            <p:cNvPr id="28733" name="Rectangle 60"/>
            <p:cNvSpPr>
              <a:spLocks noChangeArrowheads="1"/>
            </p:cNvSpPr>
            <p:nvPr/>
          </p:nvSpPr>
          <p:spPr bwMode="auto">
            <a:xfrm>
              <a:off x="1336" y="2073"/>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v</a:t>
              </a:r>
              <a:endParaRPr lang="en-GB" sz="2400">
                <a:latin typeface="Times" pitchFamily="18" charset="0"/>
              </a:endParaRPr>
            </a:p>
          </p:txBody>
        </p:sp>
        <p:sp>
          <p:nvSpPr>
            <p:cNvPr id="28734" name="Rectangle 61"/>
            <p:cNvSpPr>
              <a:spLocks noChangeArrowheads="1"/>
            </p:cNvSpPr>
            <p:nvPr/>
          </p:nvSpPr>
          <p:spPr bwMode="auto">
            <a:xfrm>
              <a:off x="1397" y="207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735" name="Rectangle 62"/>
            <p:cNvSpPr>
              <a:spLocks noChangeArrowheads="1"/>
            </p:cNvSpPr>
            <p:nvPr/>
          </p:nvSpPr>
          <p:spPr bwMode="auto">
            <a:xfrm>
              <a:off x="1467" y="207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li</a:t>
              </a:r>
              <a:endParaRPr lang="en-GB" sz="2400">
                <a:latin typeface="Times" pitchFamily="18" charset="0"/>
              </a:endParaRPr>
            </a:p>
          </p:txBody>
        </p:sp>
        <p:sp>
          <p:nvSpPr>
            <p:cNvPr id="28736" name="Rectangle 63"/>
            <p:cNvSpPr>
              <a:spLocks noChangeArrowheads="1"/>
            </p:cNvSpPr>
            <p:nvPr/>
          </p:nvSpPr>
          <p:spPr bwMode="auto">
            <a:xfrm>
              <a:off x="1541" y="207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737" name="Rectangle 64"/>
            <p:cNvSpPr>
              <a:spLocks noChangeArrowheads="1"/>
            </p:cNvSpPr>
            <p:nvPr/>
          </p:nvSpPr>
          <p:spPr bwMode="auto">
            <a:xfrm>
              <a:off x="1611" y="2073"/>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738" name="Rectangle 65"/>
            <p:cNvSpPr>
              <a:spLocks noChangeArrowheads="1"/>
            </p:cNvSpPr>
            <p:nvPr/>
          </p:nvSpPr>
          <p:spPr bwMode="auto">
            <a:xfrm>
              <a:off x="1648" y="2073"/>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739" name="Rectangle 66"/>
            <p:cNvSpPr>
              <a:spLocks noChangeArrowheads="1"/>
            </p:cNvSpPr>
            <p:nvPr/>
          </p:nvSpPr>
          <p:spPr bwMode="auto">
            <a:xfrm>
              <a:off x="1689" y="2073"/>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y</a:t>
              </a:r>
              <a:endParaRPr lang="en-GB" sz="2400">
                <a:latin typeface="Times" pitchFamily="18" charset="0"/>
              </a:endParaRPr>
            </a:p>
          </p:txBody>
        </p:sp>
        <p:sp>
          <p:nvSpPr>
            <p:cNvPr id="28740" name="Rectangle 67"/>
            <p:cNvSpPr>
              <a:spLocks noChangeArrowheads="1"/>
            </p:cNvSpPr>
            <p:nvPr/>
          </p:nvSpPr>
          <p:spPr bwMode="auto">
            <a:xfrm>
              <a:off x="3007" y="2073"/>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41" name="Rectangle 68"/>
            <p:cNvSpPr>
              <a:spLocks noChangeArrowheads="1"/>
            </p:cNvSpPr>
            <p:nvPr/>
          </p:nvSpPr>
          <p:spPr bwMode="auto">
            <a:xfrm>
              <a:off x="3108" y="207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o</a:t>
              </a:r>
              <a:endParaRPr lang="en-GB" sz="2400">
                <a:latin typeface="Times" pitchFamily="18" charset="0"/>
              </a:endParaRPr>
            </a:p>
          </p:txBody>
        </p:sp>
        <p:sp>
          <p:nvSpPr>
            <p:cNvPr id="28742" name="Rectangle 69"/>
            <p:cNvSpPr>
              <a:spLocks noChangeArrowheads="1"/>
            </p:cNvSpPr>
            <p:nvPr/>
          </p:nvSpPr>
          <p:spPr bwMode="auto">
            <a:xfrm>
              <a:off x="3175" y="2073"/>
              <a:ext cx="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 </a:t>
              </a:r>
              <a:endParaRPr lang="en-GB" sz="2400">
                <a:latin typeface="Times" pitchFamily="18" charset="0"/>
              </a:endParaRPr>
            </a:p>
          </p:txBody>
        </p:sp>
        <p:sp>
          <p:nvSpPr>
            <p:cNvPr id="28743" name="Rectangle 70"/>
            <p:cNvSpPr>
              <a:spLocks noChangeArrowheads="1"/>
            </p:cNvSpPr>
            <p:nvPr/>
          </p:nvSpPr>
          <p:spPr bwMode="auto">
            <a:xfrm>
              <a:off x="3249" y="2073"/>
              <a:ext cx="1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Be</a:t>
              </a:r>
              <a:endParaRPr lang="en-GB" sz="2400">
                <a:latin typeface="Times" pitchFamily="18" charset="0"/>
              </a:endParaRPr>
            </a:p>
          </p:txBody>
        </p:sp>
        <p:sp>
          <p:nvSpPr>
            <p:cNvPr id="28744" name="Rectangle 71"/>
            <p:cNvSpPr>
              <a:spLocks noChangeArrowheads="1"/>
            </p:cNvSpPr>
            <p:nvPr/>
          </p:nvSpPr>
          <p:spPr bwMode="auto">
            <a:xfrm>
              <a:off x="3400" y="2073"/>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f</a:t>
              </a:r>
              <a:endParaRPr lang="en-GB" sz="2400">
                <a:latin typeface="Times" pitchFamily="18" charset="0"/>
              </a:endParaRPr>
            </a:p>
          </p:txBody>
        </p:sp>
        <p:sp>
          <p:nvSpPr>
            <p:cNvPr id="28745" name="Rectangle 72"/>
            <p:cNvSpPr>
              <a:spLocks noChangeArrowheads="1"/>
            </p:cNvSpPr>
            <p:nvPr/>
          </p:nvSpPr>
          <p:spPr bwMode="auto">
            <a:xfrm>
              <a:off x="3447" y="207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o</a:t>
              </a:r>
              <a:endParaRPr lang="en-GB" sz="2400">
                <a:latin typeface="Times" pitchFamily="18" charset="0"/>
              </a:endParaRPr>
            </a:p>
          </p:txBody>
        </p:sp>
        <p:sp>
          <p:nvSpPr>
            <p:cNvPr id="28746" name="Rectangle 73"/>
            <p:cNvSpPr>
              <a:spLocks noChangeArrowheads="1"/>
            </p:cNvSpPr>
            <p:nvPr/>
          </p:nvSpPr>
          <p:spPr bwMode="auto">
            <a:xfrm>
              <a:off x="3514" y="2073"/>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47" name="Rectangle 74"/>
            <p:cNvSpPr>
              <a:spLocks noChangeArrowheads="1"/>
            </p:cNvSpPr>
            <p:nvPr/>
          </p:nvSpPr>
          <p:spPr bwMode="auto">
            <a:xfrm>
              <a:off x="3561" y="2073"/>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48" name="Rectangle 75"/>
            <p:cNvSpPr>
              <a:spLocks noChangeArrowheads="1"/>
            </p:cNvSpPr>
            <p:nvPr/>
          </p:nvSpPr>
          <p:spPr bwMode="auto">
            <a:xfrm>
              <a:off x="3621" y="207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49" name="Rectangle 76"/>
            <p:cNvSpPr>
              <a:spLocks noChangeArrowheads="1"/>
            </p:cNvSpPr>
            <p:nvPr/>
          </p:nvSpPr>
          <p:spPr bwMode="auto">
            <a:xfrm>
              <a:off x="3658" y="2073"/>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a:t>
              </a:r>
              <a:endParaRPr lang="en-GB" sz="2400">
                <a:latin typeface="Times" pitchFamily="18" charset="0"/>
              </a:endParaRPr>
            </a:p>
          </p:txBody>
        </p:sp>
        <p:sp>
          <p:nvSpPr>
            <p:cNvPr id="28750" name="Rectangle 77"/>
            <p:cNvSpPr>
              <a:spLocks noChangeArrowheads="1"/>
            </p:cNvSpPr>
            <p:nvPr/>
          </p:nvSpPr>
          <p:spPr bwMode="auto">
            <a:xfrm>
              <a:off x="3816" y="2073"/>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751" name="Rectangle 78"/>
            <p:cNvSpPr>
              <a:spLocks noChangeArrowheads="1"/>
            </p:cNvSpPr>
            <p:nvPr/>
          </p:nvSpPr>
          <p:spPr bwMode="auto">
            <a:xfrm>
              <a:off x="3856" y="2073"/>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 </a:t>
              </a:r>
              <a:endParaRPr lang="en-GB" sz="2400">
                <a:latin typeface="Times" pitchFamily="18" charset="0"/>
              </a:endParaRPr>
            </a:p>
          </p:txBody>
        </p:sp>
        <p:sp>
          <p:nvSpPr>
            <p:cNvPr id="28752" name="Rectangle 79"/>
            <p:cNvSpPr>
              <a:spLocks noChangeArrowheads="1"/>
            </p:cNvSpPr>
            <p:nvPr/>
          </p:nvSpPr>
          <p:spPr bwMode="auto">
            <a:xfrm>
              <a:off x="3984" y="2073"/>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No</a:t>
              </a:r>
              <a:endParaRPr lang="en-GB" sz="2400">
                <a:latin typeface="Times" pitchFamily="18" charset="0"/>
              </a:endParaRPr>
            </a:p>
          </p:txBody>
        </p:sp>
        <p:sp>
          <p:nvSpPr>
            <p:cNvPr id="28753" name="Rectangle 80"/>
            <p:cNvSpPr>
              <a:spLocks noChangeArrowheads="1"/>
            </p:cNvSpPr>
            <p:nvPr/>
          </p:nvSpPr>
          <p:spPr bwMode="auto">
            <a:xfrm>
              <a:off x="4155" y="2073"/>
              <a:ext cx="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 </a:t>
              </a:r>
              <a:endParaRPr lang="en-GB" sz="2400">
                <a:latin typeface="Times" pitchFamily="18" charset="0"/>
              </a:endParaRPr>
            </a:p>
          </p:txBody>
        </p:sp>
        <p:sp>
          <p:nvSpPr>
            <p:cNvPr id="28754" name="Rectangle 81"/>
            <p:cNvSpPr>
              <a:spLocks noChangeArrowheads="1"/>
            </p:cNvSpPr>
            <p:nvPr/>
          </p:nvSpPr>
          <p:spPr bwMode="auto">
            <a:xfrm>
              <a:off x="4225" y="2073"/>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755" name="Rectangle 82"/>
            <p:cNvSpPr>
              <a:spLocks noChangeArrowheads="1"/>
            </p:cNvSpPr>
            <p:nvPr/>
          </p:nvSpPr>
          <p:spPr bwMode="auto">
            <a:xfrm>
              <a:off x="4326" y="2073"/>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f</a:t>
              </a:r>
              <a:endParaRPr lang="en-GB" sz="2400">
                <a:latin typeface="Times" pitchFamily="18" charset="0"/>
              </a:endParaRPr>
            </a:p>
          </p:txBody>
        </p:sp>
        <p:sp>
          <p:nvSpPr>
            <p:cNvPr id="28756" name="Rectangle 83"/>
            <p:cNvSpPr>
              <a:spLocks noChangeArrowheads="1"/>
            </p:cNvSpPr>
            <p:nvPr/>
          </p:nvSpPr>
          <p:spPr bwMode="auto">
            <a:xfrm>
              <a:off x="4370" y="2073"/>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t</a:t>
              </a:r>
              <a:endParaRPr lang="en-GB" sz="2400">
                <a:latin typeface="Times" pitchFamily="18" charset="0"/>
              </a:endParaRPr>
            </a:p>
          </p:txBody>
        </p:sp>
        <p:sp>
          <p:nvSpPr>
            <p:cNvPr id="28757" name="Rectangle 84"/>
            <p:cNvSpPr>
              <a:spLocks noChangeArrowheads="1"/>
            </p:cNvSpPr>
            <p:nvPr/>
          </p:nvSpPr>
          <p:spPr bwMode="auto">
            <a:xfrm>
              <a:off x="4410" y="2073"/>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58" name="Rectangle 85"/>
            <p:cNvSpPr>
              <a:spLocks noChangeArrowheads="1"/>
            </p:cNvSpPr>
            <p:nvPr/>
          </p:nvSpPr>
          <p:spPr bwMode="auto">
            <a:xfrm>
              <a:off x="4470" y="2073"/>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59" name="Rectangle 86"/>
            <p:cNvSpPr>
              <a:spLocks noChangeArrowheads="1"/>
            </p:cNvSpPr>
            <p:nvPr/>
          </p:nvSpPr>
          <p:spPr bwMode="auto">
            <a:xfrm>
              <a:off x="4517" y="207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60" name="Rectangle 87"/>
            <p:cNvSpPr>
              <a:spLocks noChangeArrowheads="1"/>
            </p:cNvSpPr>
            <p:nvPr/>
          </p:nvSpPr>
          <p:spPr bwMode="auto">
            <a:xfrm>
              <a:off x="4551" y="2073"/>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D</a:t>
              </a:r>
              <a:endParaRPr lang="en-GB" sz="2400">
                <a:latin typeface="Times" pitchFamily="18" charset="0"/>
              </a:endParaRPr>
            </a:p>
          </p:txBody>
        </p:sp>
        <p:sp>
          <p:nvSpPr>
            <p:cNvPr id="28761" name="Rectangle 88"/>
            <p:cNvSpPr>
              <a:spLocks noChangeArrowheads="1"/>
            </p:cNvSpPr>
            <p:nvPr/>
          </p:nvSpPr>
          <p:spPr bwMode="auto">
            <a:xfrm>
              <a:off x="4652" y="2073"/>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ate</a:t>
              </a:r>
              <a:endParaRPr lang="en-GB" sz="2400">
                <a:latin typeface="Times" pitchFamily="18" charset="0"/>
              </a:endParaRPr>
            </a:p>
          </p:txBody>
        </p:sp>
        <p:sp>
          <p:nvSpPr>
            <p:cNvPr id="28762" name="Rectangle 89"/>
            <p:cNvSpPr>
              <a:spLocks noChangeArrowheads="1"/>
            </p:cNvSpPr>
            <p:nvPr/>
          </p:nvSpPr>
          <p:spPr bwMode="auto">
            <a:xfrm>
              <a:off x="786" y="230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763" name="Rectangle 90"/>
            <p:cNvSpPr>
              <a:spLocks noChangeArrowheads="1"/>
            </p:cNvSpPr>
            <p:nvPr/>
          </p:nvSpPr>
          <p:spPr bwMode="auto">
            <a:xfrm>
              <a:off x="870"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764" name="Rectangle 91"/>
            <p:cNvSpPr>
              <a:spLocks noChangeArrowheads="1"/>
            </p:cNvSpPr>
            <p:nvPr/>
          </p:nvSpPr>
          <p:spPr bwMode="auto">
            <a:xfrm>
              <a:off x="940" y="2305"/>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m</a:t>
              </a:r>
              <a:endParaRPr lang="en-GB" sz="2400">
                <a:latin typeface="Times" pitchFamily="18" charset="0"/>
              </a:endParaRPr>
            </a:p>
          </p:txBody>
        </p:sp>
        <p:sp>
          <p:nvSpPr>
            <p:cNvPr id="28765" name="Rectangle 92"/>
            <p:cNvSpPr>
              <a:spLocks noChangeArrowheads="1"/>
            </p:cNvSpPr>
            <p:nvPr/>
          </p:nvSpPr>
          <p:spPr bwMode="auto">
            <a:xfrm>
              <a:off x="1038" y="230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766" name="Rectangle 93"/>
            <p:cNvSpPr>
              <a:spLocks noChangeArrowheads="1"/>
            </p:cNvSpPr>
            <p:nvPr/>
          </p:nvSpPr>
          <p:spPr bwMode="auto">
            <a:xfrm>
              <a:off x="1078" y="2305"/>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ni</a:t>
              </a:r>
              <a:endParaRPr lang="en-GB" sz="2400">
                <a:latin typeface="Times" pitchFamily="18" charset="0"/>
              </a:endParaRPr>
            </a:p>
          </p:txBody>
        </p:sp>
        <p:sp>
          <p:nvSpPr>
            <p:cNvPr id="28767" name="Rectangle 94"/>
            <p:cNvSpPr>
              <a:spLocks noChangeArrowheads="1"/>
            </p:cNvSpPr>
            <p:nvPr/>
          </p:nvSpPr>
          <p:spPr bwMode="auto">
            <a:xfrm>
              <a:off x="1182" y="2305"/>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str</a:t>
              </a:r>
              <a:endParaRPr lang="en-GB" sz="2400">
                <a:latin typeface="Times" pitchFamily="18" charset="0"/>
              </a:endParaRPr>
            </a:p>
          </p:txBody>
        </p:sp>
        <p:sp>
          <p:nvSpPr>
            <p:cNvPr id="28768" name="Rectangle 95"/>
            <p:cNvSpPr>
              <a:spLocks noChangeArrowheads="1"/>
            </p:cNvSpPr>
            <p:nvPr/>
          </p:nvSpPr>
          <p:spPr bwMode="auto">
            <a:xfrm>
              <a:off x="1330"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769" name="Rectangle 96"/>
            <p:cNvSpPr>
              <a:spLocks noChangeArrowheads="1"/>
            </p:cNvSpPr>
            <p:nvPr/>
          </p:nvSpPr>
          <p:spPr bwMode="auto">
            <a:xfrm>
              <a:off x="1397" y="230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770" name="Rectangle 97"/>
            <p:cNvSpPr>
              <a:spLocks noChangeArrowheads="1"/>
            </p:cNvSpPr>
            <p:nvPr/>
          </p:nvSpPr>
          <p:spPr bwMode="auto">
            <a:xfrm>
              <a:off x="1437" y="2305"/>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ive</a:t>
              </a:r>
              <a:endParaRPr lang="en-GB" sz="2400">
                <a:latin typeface="Times" pitchFamily="18" charset="0"/>
              </a:endParaRPr>
            </a:p>
          </p:txBody>
        </p:sp>
        <p:sp>
          <p:nvSpPr>
            <p:cNvPr id="28771" name="Rectangle 98"/>
            <p:cNvSpPr>
              <a:spLocks noChangeArrowheads="1"/>
            </p:cNvSpPr>
            <p:nvPr/>
          </p:nvSpPr>
          <p:spPr bwMode="auto">
            <a:xfrm>
              <a:off x="1595" y="2305"/>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 </a:t>
              </a:r>
              <a:endParaRPr lang="en-GB" sz="2400">
                <a:latin typeface="Times" pitchFamily="18" charset="0"/>
              </a:endParaRPr>
            </a:p>
          </p:txBody>
        </p:sp>
        <p:sp>
          <p:nvSpPr>
            <p:cNvPr id="28772" name="Rectangle 99"/>
            <p:cNvSpPr>
              <a:spLocks noChangeArrowheads="1"/>
            </p:cNvSpPr>
            <p:nvPr/>
          </p:nvSpPr>
          <p:spPr bwMode="auto">
            <a:xfrm>
              <a:off x="1632" y="230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773" name="Rectangle 100"/>
            <p:cNvSpPr>
              <a:spLocks noChangeArrowheads="1"/>
            </p:cNvSpPr>
            <p:nvPr/>
          </p:nvSpPr>
          <p:spPr bwMode="auto">
            <a:xfrm>
              <a:off x="1669"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774" name="Rectangle 101"/>
            <p:cNvSpPr>
              <a:spLocks noChangeArrowheads="1"/>
            </p:cNvSpPr>
            <p:nvPr/>
          </p:nvSpPr>
          <p:spPr bwMode="auto">
            <a:xfrm>
              <a:off x="1739" y="2305"/>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fo</a:t>
              </a:r>
              <a:endParaRPr lang="en-GB" sz="2400">
                <a:latin typeface="Times" pitchFamily="18" charset="0"/>
              </a:endParaRPr>
            </a:p>
          </p:txBody>
        </p:sp>
        <p:sp>
          <p:nvSpPr>
            <p:cNvPr id="28775" name="Rectangle 102"/>
            <p:cNvSpPr>
              <a:spLocks noChangeArrowheads="1"/>
            </p:cNvSpPr>
            <p:nvPr/>
          </p:nvSpPr>
          <p:spPr bwMode="auto">
            <a:xfrm>
              <a:off x="1843" y="2305"/>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rma</a:t>
              </a:r>
              <a:endParaRPr lang="en-GB" sz="2400">
                <a:latin typeface="Times" pitchFamily="18" charset="0"/>
              </a:endParaRPr>
            </a:p>
          </p:txBody>
        </p:sp>
        <p:sp>
          <p:nvSpPr>
            <p:cNvPr id="28776" name="Rectangle 103"/>
            <p:cNvSpPr>
              <a:spLocks noChangeArrowheads="1"/>
            </p:cNvSpPr>
            <p:nvPr/>
          </p:nvSpPr>
          <p:spPr bwMode="auto">
            <a:xfrm>
              <a:off x="2068" y="230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ti</a:t>
              </a:r>
              <a:endParaRPr lang="en-GB" sz="2400">
                <a:latin typeface="Times" pitchFamily="18" charset="0"/>
              </a:endParaRPr>
            </a:p>
          </p:txBody>
        </p:sp>
        <p:sp>
          <p:nvSpPr>
            <p:cNvPr id="28777" name="Rectangle 104"/>
            <p:cNvSpPr>
              <a:spLocks noChangeArrowheads="1"/>
            </p:cNvSpPr>
            <p:nvPr/>
          </p:nvSpPr>
          <p:spPr bwMode="auto">
            <a:xfrm>
              <a:off x="2142"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778" name="Rectangle 105"/>
            <p:cNvSpPr>
              <a:spLocks noChangeArrowheads="1"/>
            </p:cNvSpPr>
            <p:nvPr/>
          </p:nvSpPr>
          <p:spPr bwMode="auto">
            <a:xfrm>
              <a:off x="2212"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779" name="Rectangle 106"/>
            <p:cNvSpPr>
              <a:spLocks noChangeArrowheads="1"/>
            </p:cNvSpPr>
            <p:nvPr/>
          </p:nvSpPr>
          <p:spPr bwMode="auto">
            <a:xfrm>
              <a:off x="3007" y="2305"/>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V</a:t>
              </a:r>
              <a:endParaRPr lang="en-GB" sz="2400">
                <a:latin typeface="Times" pitchFamily="18" charset="0"/>
              </a:endParaRPr>
            </a:p>
          </p:txBody>
        </p:sp>
        <p:sp>
          <p:nvSpPr>
            <p:cNvPr id="28780" name="Rectangle 107"/>
            <p:cNvSpPr>
              <a:spLocks noChangeArrowheads="1"/>
            </p:cNvSpPr>
            <p:nvPr/>
          </p:nvSpPr>
          <p:spPr bwMode="auto">
            <a:xfrm>
              <a:off x="3108" y="2305"/>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er</a:t>
              </a:r>
              <a:endParaRPr lang="en-GB" sz="2400">
                <a:latin typeface="Times" pitchFamily="18" charset="0"/>
              </a:endParaRPr>
            </a:p>
          </p:txBody>
        </p:sp>
        <p:sp>
          <p:nvSpPr>
            <p:cNvPr id="28781" name="Rectangle 108"/>
            <p:cNvSpPr>
              <a:spLocks noChangeArrowheads="1"/>
            </p:cNvSpPr>
            <p:nvPr/>
          </p:nvSpPr>
          <p:spPr bwMode="auto">
            <a:xfrm>
              <a:off x="3212" y="2305"/>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si</a:t>
              </a:r>
              <a:endParaRPr lang="en-GB" sz="2400">
                <a:latin typeface="Times" pitchFamily="18" charset="0"/>
              </a:endParaRPr>
            </a:p>
          </p:txBody>
        </p:sp>
        <p:sp>
          <p:nvSpPr>
            <p:cNvPr id="28782" name="Rectangle 109"/>
            <p:cNvSpPr>
              <a:spLocks noChangeArrowheads="1"/>
            </p:cNvSpPr>
            <p:nvPr/>
          </p:nvSpPr>
          <p:spPr bwMode="auto">
            <a:xfrm>
              <a:off x="3306"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o</a:t>
              </a:r>
              <a:endParaRPr lang="en-GB" sz="2400">
                <a:latin typeface="Times" pitchFamily="18" charset="0"/>
              </a:endParaRPr>
            </a:p>
          </p:txBody>
        </p:sp>
        <p:sp>
          <p:nvSpPr>
            <p:cNvPr id="28783" name="Rectangle 110"/>
            <p:cNvSpPr>
              <a:spLocks noChangeArrowheads="1"/>
            </p:cNvSpPr>
            <p:nvPr/>
          </p:nvSpPr>
          <p:spPr bwMode="auto">
            <a:xfrm>
              <a:off x="3373"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84" name="Rectangle 111"/>
            <p:cNvSpPr>
              <a:spLocks noChangeArrowheads="1"/>
            </p:cNvSpPr>
            <p:nvPr/>
          </p:nvSpPr>
          <p:spPr bwMode="auto">
            <a:xfrm>
              <a:off x="3444"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85" name="Rectangle 112"/>
            <p:cNvSpPr>
              <a:spLocks noChangeArrowheads="1"/>
            </p:cNvSpPr>
            <p:nvPr/>
          </p:nvSpPr>
          <p:spPr bwMode="auto">
            <a:xfrm>
              <a:off x="3511" y="230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S</a:t>
              </a:r>
              <a:endParaRPr lang="en-GB" sz="2400">
                <a:latin typeface="Times" pitchFamily="18" charset="0"/>
              </a:endParaRPr>
            </a:p>
          </p:txBody>
        </p:sp>
        <p:sp>
          <p:nvSpPr>
            <p:cNvPr id="28786" name="Rectangle 113"/>
            <p:cNvSpPr>
              <a:spLocks noChangeArrowheads="1"/>
            </p:cNvSpPr>
            <p:nvPr/>
          </p:nvSpPr>
          <p:spPr bwMode="auto">
            <a:xfrm>
              <a:off x="3588" y="2305"/>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87" name="Rectangle 114"/>
            <p:cNvSpPr>
              <a:spLocks noChangeArrowheads="1"/>
            </p:cNvSpPr>
            <p:nvPr/>
          </p:nvSpPr>
          <p:spPr bwMode="auto">
            <a:xfrm>
              <a:off x="3648" y="2305"/>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88" name="Rectangle 115"/>
            <p:cNvSpPr>
              <a:spLocks noChangeArrowheads="1"/>
            </p:cNvSpPr>
            <p:nvPr/>
          </p:nvSpPr>
          <p:spPr bwMode="auto">
            <a:xfrm>
              <a:off x="3695" y="230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i</a:t>
              </a:r>
              <a:endParaRPr lang="en-GB" sz="2400">
                <a:latin typeface="Times" pitchFamily="18" charset="0"/>
              </a:endParaRPr>
            </a:p>
          </p:txBody>
        </p:sp>
        <p:sp>
          <p:nvSpPr>
            <p:cNvPr id="28789" name="Rectangle 116"/>
            <p:cNvSpPr>
              <a:spLocks noChangeArrowheads="1"/>
            </p:cNvSpPr>
            <p:nvPr/>
          </p:nvSpPr>
          <p:spPr bwMode="auto">
            <a:xfrm>
              <a:off x="3732" y="2305"/>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a</a:t>
              </a:r>
              <a:endParaRPr lang="en-GB" sz="2400">
                <a:latin typeface="Times" pitchFamily="18" charset="0"/>
              </a:endParaRPr>
            </a:p>
          </p:txBody>
        </p:sp>
        <p:sp>
          <p:nvSpPr>
            <p:cNvPr id="28790" name="Rectangle 117"/>
            <p:cNvSpPr>
              <a:spLocks noChangeArrowheads="1"/>
            </p:cNvSpPr>
            <p:nvPr/>
          </p:nvSpPr>
          <p:spPr bwMode="auto">
            <a:xfrm>
              <a:off x="3796" y="230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l</a:t>
              </a:r>
              <a:endParaRPr lang="en-GB" sz="2400">
                <a:latin typeface="Times" pitchFamily="18" charset="0"/>
              </a:endParaRPr>
            </a:p>
          </p:txBody>
        </p:sp>
        <p:sp>
          <p:nvSpPr>
            <p:cNvPr id="28791" name="Rectangle 118"/>
            <p:cNvSpPr>
              <a:spLocks noChangeArrowheads="1"/>
            </p:cNvSpPr>
            <p:nvPr/>
          </p:nvSpPr>
          <p:spPr bwMode="auto">
            <a:xfrm>
              <a:off x="3833" y="2305"/>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 </a:t>
              </a:r>
              <a:endParaRPr lang="en-GB" sz="2400">
                <a:latin typeface="Times" pitchFamily="18" charset="0"/>
              </a:endParaRPr>
            </a:p>
          </p:txBody>
        </p:sp>
        <p:sp>
          <p:nvSpPr>
            <p:cNvPr id="28792" name="Rectangle 119"/>
            <p:cNvSpPr>
              <a:spLocks noChangeArrowheads="1"/>
            </p:cNvSpPr>
            <p:nvPr/>
          </p:nvSpPr>
          <p:spPr bwMode="auto">
            <a:xfrm>
              <a:off x="3866" y="2305"/>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N</a:t>
              </a:r>
              <a:endParaRPr lang="en-GB" sz="2400">
                <a:latin typeface="Times" pitchFamily="18" charset="0"/>
              </a:endParaRPr>
            </a:p>
          </p:txBody>
        </p:sp>
        <p:sp>
          <p:nvSpPr>
            <p:cNvPr id="28793" name="Rectangle 120"/>
            <p:cNvSpPr>
              <a:spLocks noChangeArrowheads="1"/>
            </p:cNvSpPr>
            <p:nvPr/>
          </p:nvSpPr>
          <p:spPr bwMode="auto">
            <a:xfrm>
              <a:off x="3967" y="230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u</a:t>
              </a:r>
              <a:endParaRPr lang="en-GB" sz="2400">
                <a:latin typeface="Times" pitchFamily="18" charset="0"/>
              </a:endParaRPr>
            </a:p>
          </p:txBody>
        </p:sp>
        <p:sp>
          <p:nvSpPr>
            <p:cNvPr id="28794" name="Rectangle 121"/>
            <p:cNvSpPr>
              <a:spLocks noChangeArrowheads="1"/>
            </p:cNvSpPr>
            <p:nvPr/>
          </p:nvSpPr>
          <p:spPr bwMode="auto">
            <a:xfrm>
              <a:off x="4034" y="2305"/>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mb</a:t>
              </a:r>
              <a:endParaRPr lang="en-GB" sz="2400">
                <a:latin typeface="Times" pitchFamily="18" charset="0"/>
              </a:endParaRPr>
            </a:p>
          </p:txBody>
        </p:sp>
        <p:sp>
          <p:nvSpPr>
            <p:cNvPr id="28795" name="Rectangle 122"/>
            <p:cNvSpPr>
              <a:spLocks noChangeArrowheads="1"/>
            </p:cNvSpPr>
            <p:nvPr/>
          </p:nvSpPr>
          <p:spPr bwMode="auto">
            <a:xfrm>
              <a:off x="4212" y="2305"/>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e</a:t>
              </a:r>
              <a:endParaRPr lang="en-GB" sz="2400">
                <a:latin typeface="Times" pitchFamily="18" charset="0"/>
              </a:endParaRPr>
            </a:p>
          </p:txBody>
        </p:sp>
        <p:sp>
          <p:nvSpPr>
            <p:cNvPr id="28796" name="Rectangle 123"/>
            <p:cNvSpPr>
              <a:spLocks noChangeArrowheads="1"/>
            </p:cNvSpPr>
            <p:nvPr/>
          </p:nvSpPr>
          <p:spPr bwMode="auto">
            <a:xfrm>
              <a:off x="4272" y="2305"/>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a:solidFill>
                    <a:srgbClr val="000000"/>
                  </a:solidFill>
                  <a:latin typeface="Times" pitchFamily="18" charset="0"/>
                </a:rPr>
                <a:t>r</a:t>
              </a:r>
              <a:endParaRPr lang="en-GB" sz="2400">
                <a:latin typeface="Times" pitchFamily="18" charset="0"/>
              </a:endParaRPr>
            </a:p>
          </p:txBody>
        </p:sp>
        <p:sp>
          <p:nvSpPr>
            <p:cNvPr id="28797" name="Rectangle 124"/>
            <p:cNvSpPr>
              <a:spLocks noChangeArrowheads="1"/>
            </p:cNvSpPr>
            <p:nvPr/>
          </p:nvSpPr>
          <p:spPr bwMode="auto">
            <a:xfrm>
              <a:off x="786" y="2536"/>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Ex</a:t>
              </a:r>
              <a:endParaRPr lang="en-GB" sz="2400">
                <a:latin typeface="Times" pitchFamily="18" charset="0"/>
              </a:endParaRPr>
            </a:p>
          </p:txBody>
        </p:sp>
        <p:sp>
          <p:nvSpPr>
            <p:cNvPr id="28798" name="Rectangle 125"/>
            <p:cNvSpPr>
              <a:spLocks noChangeArrowheads="1"/>
            </p:cNvSpPr>
            <p:nvPr/>
          </p:nvSpPr>
          <p:spPr bwMode="auto">
            <a:xfrm>
              <a:off x="930" y="2536"/>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799" name="Rectangle 126"/>
            <p:cNvSpPr>
              <a:spLocks noChangeArrowheads="1"/>
            </p:cNvSpPr>
            <p:nvPr/>
          </p:nvSpPr>
          <p:spPr bwMode="auto">
            <a:xfrm>
              <a:off x="971" y="2536"/>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en</a:t>
              </a:r>
              <a:endParaRPr lang="en-GB" sz="2400">
                <a:latin typeface="Times" pitchFamily="18" charset="0"/>
              </a:endParaRPr>
            </a:p>
          </p:txBody>
        </p:sp>
        <p:sp>
          <p:nvSpPr>
            <p:cNvPr id="28800" name="Rectangle 127"/>
            <p:cNvSpPr>
              <a:spLocks noChangeArrowheads="1"/>
            </p:cNvSpPr>
            <p:nvPr/>
          </p:nvSpPr>
          <p:spPr bwMode="auto">
            <a:xfrm>
              <a:off x="1098" y="2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801" name="Rectangle 128"/>
            <p:cNvSpPr>
              <a:spLocks noChangeArrowheads="1"/>
            </p:cNvSpPr>
            <p:nvPr/>
          </p:nvSpPr>
          <p:spPr bwMode="auto">
            <a:xfrm>
              <a:off x="1169" y="2536"/>
              <a:ext cx="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e</a:t>
              </a:r>
              <a:endParaRPr lang="en-GB" sz="2400">
                <a:latin typeface="Times" pitchFamily="18" charset="0"/>
              </a:endParaRPr>
            </a:p>
          </p:txBody>
        </p:sp>
        <p:sp>
          <p:nvSpPr>
            <p:cNvPr id="28802" name="Rectangle 129"/>
            <p:cNvSpPr>
              <a:spLocks noChangeArrowheads="1"/>
            </p:cNvSpPr>
            <p:nvPr/>
          </p:nvSpPr>
          <p:spPr bwMode="auto">
            <a:xfrm>
              <a:off x="1229" y="2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d</a:t>
              </a:r>
              <a:endParaRPr lang="en-GB" sz="2400">
                <a:latin typeface="Times" pitchFamily="18" charset="0"/>
              </a:endParaRPr>
            </a:p>
          </p:txBody>
        </p:sp>
        <p:sp>
          <p:nvSpPr>
            <p:cNvPr id="28803" name="Rectangle 130"/>
            <p:cNvSpPr>
              <a:spLocks noChangeArrowheads="1"/>
            </p:cNvSpPr>
            <p:nvPr/>
          </p:nvSpPr>
          <p:spPr bwMode="auto">
            <a:xfrm>
              <a:off x="1299" y="2536"/>
              <a:ext cx="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 I</a:t>
              </a:r>
              <a:endParaRPr lang="en-GB" sz="2400">
                <a:latin typeface="Times" pitchFamily="18" charset="0"/>
              </a:endParaRPr>
            </a:p>
          </p:txBody>
        </p:sp>
        <p:sp>
          <p:nvSpPr>
            <p:cNvPr id="28804" name="Rectangle 131"/>
            <p:cNvSpPr>
              <a:spLocks noChangeArrowheads="1"/>
            </p:cNvSpPr>
            <p:nvPr/>
          </p:nvSpPr>
          <p:spPr bwMode="auto">
            <a:xfrm>
              <a:off x="1377" y="2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805" name="Rectangle 132"/>
            <p:cNvSpPr>
              <a:spLocks noChangeArrowheads="1"/>
            </p:cNvSpPr>
            <p:nvPr/>
          </p:nvSpPr>
          <p:spPr bwMode="auto">
            <a:xfrm>
              <a:off x="1447" y="2536"/>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f</a:t>
              </a:r>
              <a:endParaRPr lang="en-GB" sz="2400">
                <a:latin typeface="Times" pitchFamily="18" charset="0"/>
              </a:endParaRPr>
            </a:p>
          </p:txBody>
        </p:sp>
        <p:sp>
          <p:nvSpPr>
            <p:cNvPr id="28806" name="Rectangle 133"/>
            <p:cNvSpPr>
              <a:spLocks noChangeArrowheads="1"/>
            </p:cNvSpPr>
            <p:nvPr/>
          </p:nvSpPr>
          <p:spPr bwMode="auto">
            <a:xfrm>
              <a:off x="1484" y="2536"/>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or</a:t>
              </a:r>
              <a:endParaRPr lang="en-GB" sz="2400">
                <a:latin typeface="Times" pitchFamily="18" charset="0"/>
              </a:endParaRPr>
            </a:p>
          </p:txBody>
        </p:sp>
        <p:sp>
          <p:nvSpPr>
            <p:cNvPr id="28807" name="Rectangle 134"/>
            <p:cNvSpPr>
              <a:spLocks noChangeArrowheads="1"/>
            </p:cNvSpPr>
            <p:nvPr/>
          </p:nvSpPr>
          <p:spPr bwMode="auto">
            <a:xfrm>
              <a:off x="1608" y="2536"/>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m</a:t>
              </a:r>
              <a:endParaRPr lang="en-GB" sz="2400">
                <a:latin typeface="Times" pitchFamily="18" charset="0"/>
              </a:endParaRPr>
            </a:p>
          </p:txBody>
        </p:sp>
        <p:sp>
          <p:nvSpPr>
            <p:cNvPr id="28808" name="Rectangle 135"/>
            <p:cNvSpPr>
              <a:spLocks noChangeArrowheads="1"/>
            </p:cNvSpPr>
            <p:nvPr/>
          </p:nvSpPr>
          <p:spPr bwMode="auto">
            <a:xfrm>
              <a:off x="1705" y="2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a</a:t>
              </a:r>
              <a:endParaRPr lang="en-GB" sz="2400">
                <a:latin typeface="Times" pitchFamily="18" charset="0"/>
              </a:endParaRPr>
            </a:p>
          </p:txBody>
        </p:sp>
        <p:sp>
          <p:nvSpPr>
            <p:cNvPr id="28809" name="Rectangle 136"/>
            <p:cNvSpPr>
              <a:spLocks noChangeArrowheads="1"/>
            </p:cNvSpPr>
            <p:nvPr/>
          </p:nvSpPr>
          <p:spPr bwMode="auto">
            <a:xfrm>
              <a:off x="1776" y="2536"/>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t</a:t>
              </a:r>
              <a:endParaRPr lang="en-GB" sz="2400">
                <a:latin typeface="Times" pitchFamily="18" charset="0"/>
              </a:endParaRPr>
            </a:p>
          </p:txBody>
        </p:sp>
        <p:sp>
          <p:nvSpPr>
            <p:cNvPr id="28810" name="Rectangle 137"/>
            <p:cNvSpPr>
              <a:spLocks noChangeArrowheads="1"/>
            </p:cNvSpPr>
            <p:nvPr/>
          </p:nvSpPr>
          <p:spPr bwMode="auto">
            <a:xfrm>
              <a:off x="1813" y="2536"/>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i</a:t>
              </a:r>
              <a:endParaRPr lang="en-GB" sz="2400">
                <a:latin typeface="Times" pitchFamily="18" charset="0"/>
              </a:endParaRPr>
            </a:p>
          </p:txBody>
        </p:sp>
        <p:sp>
          <p:nvSpPr>
            <p:cNvPr id="28811" name="Rectangle 138"/>
            <p:cNvSpPr>
              <a:spLocks noChangeArrowheads="1"/>
            </p:cNvSpPr>
            <p:nvPr/>
          </p:nvSpPr>
          <p:spPr bwMode="auto">
            <a:xfrm>
              <a:off x="1853" y="2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o</a:t>
              </a:r>
              <a:endParaRPr lang="en-GB" sz="2400">
                <a:latin typeface="Times" pitchFamily="18" charset="0"/>
              </a:endParaRPr>
            </a:p>
          </p:txBody>
        </p:sp>
        <p:sp>
          <p:nvSpPr>
            <p:cNvPr id="28812" name="Rectangle 139"/>
            <p:cNvSpPr>
              <a:spLocks noChangeArrowheads="1"/>
            </p:cNvSpPr>
            <p:nvPr/>
          </p:nvSpPr>
          <p:spPr bwMode="auto">
            <a:xfrm>
              <a:off x="1920" y="2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800" i="1">
                  <a:solidFill>
                    <a:srgbClr val="000000"/>
                  </a:solidFill>
                  <a:latin typeface="Times" pitchFamily="18" charset="0"/>
                </a:rPr>
                <a:t>n</a:t>
              </a:r>
              <a:endParaRPr lang="en-GB" sz="2400">
                <a:latin typeface="Times" pitchFamily="18" charset="0"/>
              </a:endParaRPr>
            </a:p>
          </p:txBody>
        </p:sp>
        <p:sp>
          <p:nvSpPr>
            <p:cNvPr id="28813" name="Line 140"/>
            <p:cNvSpPr>
              <a:spLocks noChangeShapeType="1"/>
            </p:cNvSpPr>
            <p:nvPr/>
          </p:nvSpPr>
          <p:spPr bwMode="auto">
            <a:xfrm>
              <a:off x="779" y="1455"/>
              <a:ext cx="4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Line 141"/>
            <p:cNvSpPr>
              <a:spLocks noChangeShapeType="1"/>
            </p:cNvSpPr>
            <p:nvPr/>
          </p:nvSpPr>
          <p:spPr bwMode="auto">
            <a:xfrm>
              <a:off x="772" y="2756"/>
              <a:ext cx="4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8676" name="Rectangle 142"/>
          <p:cNvSpPr>
            <a:spLocks noChangeArrowheads="1"/>
          </p:cNvSpPr>
          <p:nvPr/>
        </p:nvSpPr>
        <p:spPr bwMode="auto">
          <a:xfrm>
            <a:off x="450850" y="1203325"/>
            <a:ext cx="1236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7.13</a:t>
            </a:r>
          </a:p>
        </p:txBody>
      </p:sp>
    </p:spTree>
    <p:extLst>
      <p:ext uri="{BB962C8B-B14F-4D97-AF65-F5344CB8AC3E}">
        <p14:creationId xmlns:p14="http://schemas.microsoft.com/office/powerpoint/2010/main" val="21744331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Certificates as credentials</a:t>
            </a:r>
          </a:p>
        </p:txBody>
      </p:sp>
      <p:sp>
        <p:nvSpPr>
          <p:cNvPr id="29699" name="Rectangle 3"/>
          <p:cNvSpPr>
            <a:spLocks noGrp="1" noChangeArrowheads="1"/>
          </p:cNvSpPr>
          <p:nvPr>
            <p:ph type="body" idx="1"/>
          </p:nvPr>
        </p:nvSpPr>
        <p:spPr>
          <a:xfrm>
            <a:off x="457200" y="1447800"/>
            <a:ext cx="8440738" cy="4800600"/>
          </a:xfrm>
        </p:spPr>
        <p:txBody>
          <a:bodyPr/>
          <a:lstStyle/>
          <a:p>
            <a:r>
              <a:rPr lang="en-GB" smtClean="0"/>
              <a:t>Certificates can act as </a:t>
            </a:r>
            <a:r>
              <a:rPr lang="en-GB" i="1" smtClean="0"/>
              <a:t>credentials</a:t>
            </a:r>
            <a:endParaRPr lang="en-GB" smtClean="0"/>
          </a:p>
          <a:p>
            <a:pPr lvl="1"/>
            <a:r>
              <a:rPr lang="en-GB" smtClean="0"/>
              <a:t>Evidence for a principal's right to access a resource</a:t>
            </a:r>
          </a:p>
          <a:p>
            <a:r>
              <a:rPr lang="en-GB" smtClean="0"/>
              <a:t>The two certificates shown in the last slide could act as credentials for Alice to operate on her bank account</a:t>
            </a:r>
          </a:p>
          <a:p>
            <a:pPr lvl="1"/>
            <a:r>
              <a:rPr lang="en-GB" smtClean="0"/>
              <a:t>She would need to add her public key certificate</a:t>
            </a:r>
          </a:p>
        </p:txBody>
      </p:sp>
      <p:sp>
        <p:nvSpPr>
          <p:cNvPr id="283652" name="Rectangle 4"/>
          <p:cNvSpPr>
            <a:spLocks noChangeArrowheads="1"/>
          </p:cNvSpPr>
          <p:nvPr/>
        </p:nvSpPr>
        <p:spPr bwMode="auto">
          <a:xfrm>
            <a:off x="8859838" y="639445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grpSp>
        <p:nvGrpSpPr>
          <p:cNvPr id="2" name="Group 5"/>
          <p:cNvGrpSpPr>
            <a:grpSpLocks/>
          </p:cNvGrpSpPr>
          <p:nvPr/>
        </p:nvGrpSpPr>
        <p:grpSpPr bwMode="auto">
          <a:xfrm>
            <a:off x="1338263" y="3117850"/>
            <a:ext cx="6661150" cy="3709988"/>
            <a:chOff x="239" y="833"/>
            <a:chExt cx="4704" cy="2418"/>
          </a:xfrm>
        </p:grpSpPr>
        <p:sp>
          <p:nvSpPr>
            <p:cNvPr id="29702" name="Rectangle 6"/>
            <p:cNvSpPr>
              <a:spLocks noChangeArrowheads="1"/>
            </p:cNvSpPr>
            <p:nvPr/>
          </p:nvSpPr>
          <p:spPr bwMode="auto">
            <a:xfrm>
              <a:off x="239" y="833"/>
              <a:ext cx="4704" cy="2418"/>
            </a:xfrm>
            <a:prstGeom prst="rect">
              <a:avLst/>
            </a:prstGeom>
            <a:solidFill>
              <a:srgbClr val="FBFF6B"/>
            </a:solidFill>
            <a:ln w="9525">
              <a:solidFill>
                <a:schemeClr val="tx1"/>
              </a:solidFill>
              <a:miter lim="800000"/>
              <a:headEnd/>
              <a:tailEnd/>
            </a:ln>
          </p:spPr>
          <p:txBody>
            <a:bodyPr wrap="none" anchor="ctr"/>
            <a:lstStyle/>
            <a:p>
              <a:pPr algn="ctr" eaLnBrk="0" hangingPunct="0"/>
              <a:endParaRPr lang="en-US" sz="1200">
                <a:latin typeface="Times" pitchFamily="18" charset="0"/>
              </a:endParaRPr>
            </a:p>
          </p:txBody>
        </p:sp>
        <p:grpSp>
          <p:nvGrpSpPr>
            <p:cNvPr id="29703" name="Group 7"/>
            <p:cNvGrpSpPr>
              <a:grpSpLocks/>
            </p:cNvGrpSpPr>
            <p:nvPr/>
          </p:nvGrpSpPr>
          <p:grpSpPr bwMode="auto">
            <a:xfrm>
              <a:off x="288" y="854"/>
              <a:ext cx="4568" cy="2295"/>
              <a:chOff x="288" y="854"/>
              <a:chExt cx="5494" cy="3221"/>
            </a:xfrm>
          </p:grpSpPr>
          <p:grpSp>
            <p:nvGrpSpPr>
              <p:cNvPr id="29704" name="Group 8"/>
              <p:cNvGrpSpPr>
                <a:grpSpLocks/>
              </p:cNvGrpSpPr>
              <p:nvPr/>
            </p:nvGrpSpPr>
            <p:grpSpPr bwMode="auto">
              <a:xfrm>
                <a:off x="288" y="2443"/>
                <a:ext cx="5494" cy="1632"/>
                <a:chOff x="288" y="2443"/>
                <a:chExt cx="5494" cy="1632"/>
              </a:xfrm>
            </p:grpSpPr>
            <p:sp>
              <p:nvSpPr>
                <p:cNvPr id="29735" name="Rectangle 9"/>
                <p:cNvSpPr>
                  <a:spLocks noChangeArrowheads="1"/>
                </p:cNvSpPr>
                <p:nvPr/>
              </p:nvSpPr>
              <p:spPr bwMode="auto">
                <a:xfrm>
                  <a:off x="288" y="2443"/>
                  <a:ext cx="34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sz="2000" baseline="-25000">
                      <a:solidFill>
                        <a:schemeClr val="accent1"/>
                      </a:solidFill>
                    </a:rPr>
                    <a:t>Figure 7.5 Public-key certificate for Bob's Bank</a:t>
                  </a:r>
                </a:p>
              </p:txBody>
            </p:sp>
            <p:grpSp>
              <p:nvGrpSpPr>
                <p:cNvPr id="29736" name="Group 10"/>
                <p:cNvGrpSpPr>
                  <a:grpSpLocks/>
                </p:cNvGrpSpPr>
                <p:nvPr/>
              </p:nvGrpSpPr>
              <p:grpSpPr bwMode="auto">
                <a:xfrm>
                  <a:off x="385" y="2764"/>
                  <a:ext cx="5397" cy="1311"/>
                  <a:chOff x="363" y="2764"/>
                  <a:chExt cx="5397" cy="1311"/>
                </a:xfrm>
              </p:grpSpPr>
              <p:sp>
                <p:nvSpPr>
                  <p:cNvPr id="29737" name="Rectangle 11"/>
                  <p:cNvSpPr>
                    <a:spLocks noChangeArrowheads="1"/>
                  </p:cNvSpPr>
                  <p:nvPr/>
                </p:nvSpPr>
                <p:spPr bwMode="auto">
                  <a:xfrm>
                    <a:off x="401" y="2841"/>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1. </a:t>
                    </a:r>
                    <a:endParaRPr lang="en-GB" sz="1800">
                      <a:latin typeface="Times" pitchFamily="18" charset="0"/>
                    </a:endParaRPr>
                  </a:p>
                </p:txBody>
              </p:sp>
              <p:sp>
                <p:nvSpPr>
                  <p:cNvPr id="29738" name="Rectangle 12"/>
                  <p:cNvSpPr>
                    <a:spLocks noChangeArrowheads="1"/>
                  </p:cNvSpPr>
                  <p:nvPr/>
                </p:nvSpPr>
                <p:spPr bwMode="auto">
                  <a:xfrm>
                    <a:off x="574" y="2841"/>
                    <a:ext cx="9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Certificate type</a:t>
                    </a:r>
                    <a:endParaRPr lang="en-GB" sz="1800">
                      <a:latin typeface="Times" pitchFamily="18" charset="0"/>
                    </a:endParaRPr>
                  </a:p>
                </p:txBody>
              </p:sp>
              <p:sp>
                <p:nvSpPr>
                  <p:cNvPr id="29739" name="Rectangle 13"/>
                  <p:cNvSpPr>
                    <a:spLocks noChangeArrowheads="1"/>
                  </p:cNvSpPr>
                  <p:nvPr/>
                </p:nvSpPr>
                <p:spPr bwMode="auto">
                  <a:xfrm>
                    <a:off x="1518" y="2841"/>
                    <a:ext cx="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40" name="Rectangle 14"/>
                  <p:cNvSpPr>
                    <a:spLocks noChangeArrowheads="1"/>
                  </p:cNvSpPr>
                  <p:nvPr/>
                </p:nvSpPr>
                <p:spPr bwMode="auto">
                  <a:xfrm>
                    <a:off x="2264" y="2839"/>
                    <a:ext cx="67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Public key</a:t>
                    </a:r>
                    <a:endParaRPr lang="en-GB" sz="1800">
                      <a:latin typeface="Times" pitchFamily="18" charset="0"/>
                    </a:endParaRPr>
                  </a:p>
                </p:txBody>
              </p:sp>
              <p:sp>
                <p:nvSpPr>
                  <p:cNvPr id="29741" name="Rectangle 15"/>
                  <p:cNvSpPr>
                    <a:spLocks noChangeArrowheads="1"/>
                  </p:cNvSpPr>
                  <p:nvPr/>
                </p:nvSpPr>
                <p:spPr bwMode="auto">
                  <a:xfrm>
                    <a:off x="2239" y="2764"/>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42" name="Rectangle 16"/>
                  <p:cNvSpPr>
                    <a:spLocks noChangeArrowheads="1"/>
                  </p:cNvSpPr>
                  <p:nvPr/>
                </p:nvSpPr>
                <p:spPr bwMode="auto">
                  <a:xfrm>
                    <a:off x="401" y="3093"/>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2. </a:t>
                    </a:r>
                    <a:endParaRPr lang="en-GB" sz="1800">
                      <a:latin typeface="Times" pitchFamily="18" charset="0"/>
                    </a:endParaRPr>
                  </a:p>
                </p:txBody>
              </p:sp>
              <p:sp>
                <p:nvSpPr>
                  <p:cNvPr id="29743" name="Rectangle 17"/>
                  <p:cNvSpPr>
                    <a:spLocks noChangeArrowheads="1"/>
                  </p:cNvSpPr>
                  <p:nvPr/>
                </p:nvSpPr>
                <p:spPr bwMode="auto">
                  <a:xfrm>
                    <a:off x="574" y="3093"/>
                    <a:ext cx="37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Name</a:t>
                    </a:r>
                    <a:endParaRPr lang="en-GB" sz="1800">
                      <a:latin typeface="Times" pitchFamily="18" charset="0"/>
                    </a:endParaRPr>
                  </a:p>
                </p:txBody>
              </p:sp>
              <p:sp>
                <p:nvSpPr>
                  <p:cNvPr id="29744" name="Rectangle 18"/>
                  <p:cNvSpPr>
                    <a:spLocks noChangeArrowheads="1"/>
                  </p:cNvSpPr>
                  <p:nvPr/>
                </p:nvSpPr>
                <p:spPr bwMode="auto">
                  <a:xfrm>
                    <a:off x="930" y="3093"/>
                    <a:ext cx="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45" name="Rectangle 19"/>
                  <p:cNvSpPr>
                    <a:spLocks noChangeArrowheads="1"/>
                  </p:cNvSpPr>
                  <p:nvPr/>
                </p:nvSpPr>
                <p:spPr bwMode="auto">
                  <a:xfrm>
                    <a:off x="2264" y="3093"/>
                    <a:ext cx="7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Bob’s Bank</a:t>
                    </a:r>
                    <a:endParaRPr lang="en-GB" sz="1800">
                      <a:latin typeface="Times" pitchFamily="18" charset="0"/>
                    </a:endParaRPr>
                  </a:p>
                </p:txBody>
              </p:sp>
              <p:sp>
                <p:nvSpPr>
                  <p:cNvPr id="29746" name="Rectangle 20"/>
                  <p:cNvSpPr>
                    <a:spLocks noChangeArrowheads="1"/>
                  </p:cNvSpPr>
                  <p:nvPr/>
                </p:nvSpPr>
                <p:spPr bwMode="auto">
                  <a:xfrm>
                    <a:off x="2239" y="3012"/>
                    <a:ext cx="16"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47" name="Rectangle 21"/>
                  <p:cNvSpPr>
                    <a:spLocks noChangeArrowheads="1"/>
                  </p:cNvSpPr>
                  <p:nvPr/>
                </p:nvSpPr>
                <p:spPr bwMode="auto">
                  <a:xfrm>
                    <a:off x="401" y="3340"/>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3. </a:t>
                    </a:r>
                    <a:endParaRPr lang="en-GB" sz="1800">
                      <a:latin typeface="Times" pitchFamily="18" charset="0"/>
                    </a:endParaRPr>
                  </a:p>
                </p:txBody>
              </p:sp>
              <p:sp>
                <p:nvSpPr>
                  <p:cNvPr id="29748" name="Rectangle 22"/>
                  <p:cNvSpPr>
                    <a:spLocks noChangeArrowheads="1"/>
                  </p:cNvSpPr>
                  <p:nvPr/>
                </p:nvSpPr>
                <p:spPr bwMode="auto">
                  <a:xfrm>
                    <a:off x="574" y="3341"/>
                    <a:ext cx="67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Public key</a:t>
                    </a:r>
                    <a:endParaRPr lang="en-GB" sz="1800">
                      <a:latin typeface="Times" pitchFamily="18" charset="0"/>
                    </a:endParaRPr>
                  </a:p>
                </p:txBody>
              </p:sp>
              <p:sp>
                <p:nvSpPr>
                  <p:cNvPr id="29749" name="Rectangle 23"/>
                  <p:cNvSpPr>
                    <a:spLocks noChangeArrowheads="1"/>
                  </p:cNvSpPr>
                  <p:nvPr/>
                </p:nvSpPr>
                <p:spPr bwMode="auto">
                  <a:xfrm>
                    <a:off x="1240" y="3341"/>
                    <a:ext cx="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50" name="Rectangle 24"/>
                  <p:cNvSpPr>
                    <a:spLocks noChangeArrowheads="1"/>
                  </p:cNvSpPr>
                  <p:nvPr/>
                </p:nvSpPr>
                <p:spPr bwMode="auto">
                  <a:xfrm>
                    <a:off x="2264" y="3341"/>
                    <a:ext cx="33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K</a:t>
                    </a:r>
                    <a:r>
                      <a:rPr lang="en-GB" sz="1600" i="1" baseline="-25000">
                        <a:solidFill>
                          <a:srgbClr val="000000"/>
                        </a:solidFill>
                        <a:latin typeface="Times" pitchFamily="18" charset="0"/>
                      </a:rPr>
                      <a:t>Bpub</a:t>
                    </a:r>
                    <a:endParaRPr lang="en-GB" sz="1800">
                      <a:latin typeface="Times" pitchFamily="18" charset="0"/>
                    </a:endParaRPr>
                  </a:p>
                </p:txBody>
              </p:sp>
              <p:sp>
                <p:nvSpPr>
                  <p:cNvPr id="29751" name="Rectangle 25"/>
                  <p:cNvSpPr>
                    <a:spLocks noChangeArrowheads="1"/>
                  </p:cNvSpPr>
                  <p:nvPr/>
                </p:nvSpPr>
                <p:spPr bwMode="auto">
                  <a:xfrm>
                    <a:off x="2239" y="3259"/>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2" name="Rectangle 26"/>
                  <p:cNvSpPr>
                    <a:spLocks noChangeArrowheads="1"/>
                  </p:cNvSpPr>
                  <p:nvPr/>
                </p:nvSpPr>
                <p:spPr bwMode="auto">
                  <a:xfrm>
                    <a:off x="401" y="3591"/>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4. </a:t>
                    </a:r>
                    <a:endParaRPr lang="en-GB" sz="1800">
                      <a:latin typeface="Times" pitchFamily="18" charset="0"/>
                    </a:endParaRPr>
                  </a:p>
                </p:txBody>
              </p:sp>
              <p:sp>
                <p:nvSpPr>
                  <p:cNvPr id="29753" name="Rectangle 27"/>
                  <p:cNvSpPr>
                    <a:spLocks noChangeArrowheads="1"/>
                  </p:cNvSpPr>
                  <p:nvPr/>
                </p:nvSpPr>
                <p:spPr bwMode="auto">
                  <a:xfrm>
                    <a:off x="574" y="3591"/>
                    <a:ext cx="12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Certifying authority</a:t>
                    </a:r>
                    <a:endParaRPr lang="en-GB" sz="1800">
                      <a:latin typeface="Times" pitchFamily="18" charset="0"/>
                    </a:endParaRPr>
                  </a:p>
                </p:txBody>
              </p:sp>
              <p:sp>
                <p:nvSpPr>
                  <p:cNvPr id="29754" name="Rectangle 28"/>
                  <p:cNvSpPr>
                    <a:spLocks noChangeArrowheads="1"/>
                  </p:cNvSpPr>
                  <p:nvPr/>
                </p:nvSpPr>
                <p:spPr bwMode="auto">
                  <a:xfrm>
                    <a:off x="1814" y="3591"/>
                    <a:ext cx="4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55" name="Rectangle 29"/>
                  <p:cNvSpPr>
                    <a:spLocks noChangeArrowheads="1"/>
                  </p:cNvSpPr>
                  <p:nvPr/>
                </p:nvSpPr>
                <p:spPr bwMode="auto">
                  <a:xfrm>
                    <a:off x="2264" y="3591"/>
                    <a:ext cx="198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Fred – The Bankers Federation</a:t>
                    </a:r>
                    <a:endParaRPr lang="en-GB" sz="1800">
                      <a:latin typeface="Times" pitchFamily="18" charset="0"/>
                    </a:endParaRPr>
                  </a:p>
                </p:txBody>
              </p:sp>
              <p:sp>
                <p:nvSpPr>
                  <p:cNvPr id="29756" name="Rectangle 30"/>
                  <p:cNvSpPr>
                    <a:spLocks noChangeArrowheads="1"/>
                  </p:cNvSpPr>
                  <p:nvPr/>
                </p:nvSpPr>
                <p:spPr bwMode="auto">
                  <a:xfrm>
                    <a:off x="2239" y="3507"/>
                    <a:ext cx="16"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7" name="Rectangle 31"/>
                  <p:cNvSpPr>
                    <a:spLocks noChangeArrowheads="1"/>
                  </p:cNvSpPr>
                  <p:nvPr/>
                </p:nvSpPr>
                <p:spPr bwMode="auto">
                  <a:xfrm>
                    <a:off x="401" y="3838"/>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5. </a:t>
                    </a:r>
                    <a:endParaRPr lang="en-GB" sz="1800">
                      <a:latin typeface="Times" pitchFamily="18" charset="0"/>
                    </a:endParaRPr>
                  </a:p>
                </p:txBody>
              </p:sp>
              <p:sp>
                <p:nvSpPr>
                  <p:cNvPr id="29758" name="Rectangle 32"/>
                  <p:cNvSpPr>
                    <a:spLocks noChangeArrowheads="1"/>
                  </p:cNvSpPr>
                  <p:nvPr/>
                </p:nvSpPr>
                <p:spPr bwMode="auto">
                  <a:xfrm>
                    <a:off x="574" y="3839"/>
                    <a:ext cx="62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Signature</a:t>
                    </a:r>
                    <a:endParaRPr lang="en-GB" sz="1800">
                      <a:latin typeface="Times" pitchFamily="18" charset="0"/>
                    </a:endParaRPr>
                  </a:p>
                </p:txBody>
              </p:sp>
              <p:sp>
                <p:nvSpPr>
                  <p:cNvPr id="29759" name="Rectangle 33"/>
                  <p:cNvSpPr>
                    <a:spLocks noChangeArrowheads="1"/>
                  </p:cNvSpPr>
                  <p:nvPr/>
                </p:nvSpPr>
                <p:spPr bwMode="auto">
                  <a:xfrm>
                    <a:off x="1163" y="3840"/>
                    <a:ext cx="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grpSp>
                <p:nvGrpSpPr>
                  <p:cNvPr id="29760" name="Group 34"/>
                  <p:cNvGrpSpPr>
                    <a:grpSpLocks/>
                  </p:cNvGrpSpPr>
                  <p:nvPr/>
                </p:nvGrpSpPr>
                <p:grpSpPr bwMode="auto">
                  <a:xfrm>
                    <a:off x="2254" y="3813"/>
                    <a:ext cx="1935" cy="233"/>
                    <a:chOff x="2303" y="2739"/>
                    <a:chExt cx="1935" cy="233"/>
                  </a:xfrm>
                </p:grpSpPr>
                <p:sp>
                  <p:nvSpPr>
                    <p:cNvPr id="29763" name="Rectangle 35"/>
                    <p:cNvSpPr>
                      <a:spLocks noChangeArrowheads="1"/>
                    </p:cNvSpPr>
                    <p:nvPr/>
                  </p:nvSpPr>
                  <p:spPr bwMode="auto">
                    <a:xfrm>
                      <a:off x="2303" y="2739"/>
                      <a:ext cx="1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r>
                        <a:rPr lang="en-GB" sz="1600" i="1">
                          <a:solidFill>
                            <a:srgbClr val="000000"/>
                          </a:solidFill>
                          <a:latin typeface="Times" pitchFamily="18" charset="0"/>
                        </a:rPr>
                        <a:t>Digest</a:t>
                      </a:r>
                      <a:r>
                        <a:rPr lang="en-GB" sz="1600">
                          <a:solidFill>
                            <a:srgbClr val="000000"/>
                          </a:solidFill>
                          <a:latin typeface="Times" pitchFamily="18" charset="0"/>
                        </a:rPr>
                        <a:t>(</a:t>
                      </a:r>
                      <a:r>
                        <a:rPr lang="en-GB" sz="1600" i="1">
                          <a:solidFill>
                            <a:srgbClr val="000000"/>
                          </a:solidFill>
                          <a:latin typeface="Times" pitchFamily="18" charset="0"/>
                        </a:rPr>
                        <a:t>field 2 + field 3</a:t>
                      </a:r>
                      <a:r>
                        <a:rPr lang="en-GB" sz="1600">
                          <a:solidFill>
                            <a:srgbClr val="000000"/>
                          </a:solidFill>
                          <a:latin typeface="Times" pitchFamily="18" charset="0"/>
                        </a:rPr>
                        <a:t>)}</a:t>
                      </a:r>
                      <a:endParaRPr lang="en-GB" sz="1800">
                        <a:latin typeface="Times" pitchFamily="18" charset="0"/>
                      </a:endParaRPr>
                    </a:p>
                  </p:txBody>
                </p:sp>
                <p:sp>
                  <p:nvSpPr>
                    <p:cNvPr id="29764" name="Rectangle 36"/>
                    <p:cNvSpPr>
                      <a:spLocks noChangeArrowheads="1"/>
                    </p:cNvSpPr>
                    <p:nvPr/>
                  </p:nvSpPr>
                  <p:spPr bwMode="auto">
                    <a:xfrm>
                      <a:off x="3982" y="2805"/>
                      <a:ext cx="25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200" i="1">
                          <a:solidFill>
                            <a:srgbClr val="000000"/>
                          </a:solidFill>
                          <a:latin typeface="Times" pitchFamily="18" charset="0"/>
                        </a:rPr>
                        <a:t>K</a:t>
                      </a:r>
                      <a:r>
                        <a:rPr lang="en-GB" sz="1200" i="1" baseline="-25000">
                          <a:solidFill>
                            <a:srgbClr val="000000"/>
                          </a:solidFill>
                          <a:latin typeface="Times" pitchFamily="18" charset="0"/>
                        </a:rPr>
                        <a:t>Fpriv</a:t>
                      </a:r>
                      <a:endParaRPr lang="en-GB" sz="1200">
                        <a:latin typeface="Times" pitchFamily="18" charset="0"/>
                      </a:endParaRPr>
                    </a:p>
                  </p:txBody>
                </p:sp>
              </p:grpSp>
              <p:sp>
                <p:nvSpPr>
                  <p:cNvPr id="29761" name="Line 37"/>
                  <p:cNvSpPr>
                    <a:spLocks noChangeShapeType="1"/>
                  </p:cNvSpPr>
                  <p:nvPr/>
                </p:nvSpPr>
                <p:spPr bwMode="auto">
                  <a:xfrm>
                    <a:off x="363" y="280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2" name="Line 38"/>
                  <p:cNvSpPr>
                    <a:spLocks noChangeShapeType="1"/>
                  </p:cNvSpPr>
                  <p:nvPr/>
                </p:nvSpPr>
                <p:spPr bwMode="auto">
                  <a:xfrm>
                    <a:off x="363" y="4075"/>
                    <a:ext cx="5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9705" name="Group 39"/>
              <p:cNvGrpSpPr>
                <a:grpSpLocks/>
              </p:cNvGrpSpPr>
              <p:nvPr/>
            </p:nvGrpSpPr>
            <p:grpSpPr bwMode="auto">
              <a:xfrm>
                <a:off x="409" y="1195"/>
                <a:ext cx="5363" cy="1152"/>
                <a:chOff x="420" y="1857"/>
                <a:chExt cx="5363" cy="1152"/>
              </a:xfrm>
            </p:grpSpPr>
            <p:sp>
              <p:nvSpPr>
                <p:cNvPr id="29707" name="Rectangle 40"/>
                <p:cNvSpPr>
                  <a:spLocks noChangeArrowheads="1"/>
                </p:cNvSpPr>
                <p:nvPr/>
              </p:nvSpPr>
              <p:spPr bwMode="auto">
                <a:xfrm>
                  <a:off x="423" y="1941"/>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1. </a:t>
                  </a:r>
                  <a:endParaRPr lang="en-GB" sz="1800">
                    <a:latin typeface="Times" pitchFamily="18" charset="0"/>
                  </a:endParaRPr>
                </a:p>
              </p:txBody>
            </p:sp>
            <p:sp>
              <p:nvSpPr>
                <p:cNvPr id="29708" name="Rectangle 41"/>
                <p:cNvSpPr>
                  <a:spLocks noChangeArrowheads="1"/>
                </p:cNvSpPr>
                <p:nvPr/>
              </p:nvSpPr>
              <p:spPr bwMode="auto">
                <a:xfrm>
                  <a:off x="600" y="1941"/>
                  <a:ext cx="9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Certificate type</a:t>
                  </a:r>
                  <a:endParaRPr lang="en-GB" sz="1800">
                    <a:latin typeface="Times" pitchFamily="18" charset="0"/>
                  </a:endParaRPr>
                </a:p>
              </p:txBody>
            </p:sp>
            <p:sp>
              <p:nvSpPr>
                <p:cNvPr id="29709" name="Rectangle 42"/>
                <p:cNvSpPr>
                  <a:spLocks noChangeArrowheads="1"/>
                </p:cNvSpPr>
                <p:nvPr/>
              </p:nvSpPr>
              <p:spPr bwMode="auto">
                <a:xfrm>
                  <a:off x="1543" y="1941"/>
                  <a:ext cx="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10" name="Rectangle 43"/>
                <p:cNvSpPr>
                  <a:spLocks noChangeArrowheads="1"/>
                </p:cNvSpPr>
                <p:nvPr/>
              </p:nvSpPr>
              <p:spPr bwMode="auto">
                <a:xfrm>
                  <a:off x="2291" y="1941"/>
                  <a:ext cx="10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Account number</a:t>
                  </a:r>
                  <a:endParaRPr lang="en-GB" sz="1800">
                    <a:latin typeface="Times" pitchFamily="18" charset="0"/>
                  </a:endParaRPr>
                </a:p>
              </p:txBody>
            </p:sp>
            <p:sp>
              <p:nvSpPr>
                <p:cNvPr id="29711" name="Rectangle 44"/>
                <p:cNvSpPr>
                  <a:spLocks noChangeArrowheads="1"/>
                </p:cNvSpPr>
                <p:nvPr/>
              </p:nvSpPr>
              <p:spPr bwMode="auto">
                <a:xfrm>
                  <a:off x="2267" y="1857"/>
                  <a:ext cx="15"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2" name="Rectangle 45"/>
                <p:cNvSpPr>
                  <a:spLocks noChangeArrowheads="1"/>
                </p:cNvSpPr>
                <p:nvPr/>
              </p:nvSpPr>
              <p:spPr bwMode="auto">
                <a:xfrm>
                  <a:off x="433" y="2142"/>
                  <a:ext cx="15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2. </a:t>
                  </a:r>
                  <a:endParaRPr lang="en-GB" sz="1800">
                    <a:latin typeface="Times" pitchFamily="18" charset="0"/>
                  </a:endParaRPr>
                </a:p>
              </p:txBody>
            </p:sp>
            <p:sp>
              <p:nvSpPr>
                <p:cNvPr id="29713" name="Rectangle 46"/>
                <p:cNvSpPr>
                  <a:spLocks noChangeArrowheads="1"/>
                </p:cNvSpPr>
                <p:nvPr/>
              </p:nvSpPr>
              <p:spPr bwMode="auto">
                <a:xfrm>
                  <a:off x="602" y="2142"/>
                  <a:ext cx="3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Name</a:t>
                  </a:r>
                  <a:endParaRPr lang="en-GB" sz="1800">
                    <a:latin typeface="Times" pitchFamily="18" charset="0"/>
                  </a:endParaRPr>
                </a:p>
              </p:txBody>
            </p:sp>
            <p:sp>
              <p:nvSpPr>
                <p:cNvPr id="29714" name="Rectangle 47"/>
                <p:cNvSpPr>
                  <a:spLocks noChangeArrowheads="1"/>
                </p:cNvSpPr>
                <p:nvPr/>
              </p:nvSpPr>
              <p:spPr bwMode="auto">
                <a:xfrm>
                  <a:off x="959" y="2142"/>
                  <a:ext cx="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15" name="Rectangle 48"/>
                <p:cNvSpPr>
                  <a:spLocks noChangeArrowheads="1"/>
                </p:cNvSpPr>
                <p:nvPr/>
              </p:nvSpPr>
              <p:spPr bwMode="auto">
                <a:xfrm>
                  <a:off x="2291" y="2142"/>
                  <a:ext cx="34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Alice</a:t>
                  </a:r>
                  <a:endParaRPr lang="en-GB" sz="1800">
                    <a:latin typeface="Times" pitchFamily="18" charset="0"/>
                  </a:endParaRPr>
                </a:p>
              </p:txBody>
            </p:sp>
            <p:sp>
              <p:nvSpPr>
                <p:cNvPr id="29716" name="Rectangle 49"/>
                <p:cNvSpPr>
                  <a:spLocks noChangeArrowheads="1"/>
                </p:cNvSpPr>
                <p:nvPr/>
              </p:nvSpPr>
              <p:spPr bwMode="auto">
                <a:xfrm>
                  <a:off x="2267" y="2104"/>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7" name="Rectangle 50"/>
                <p:cNvSpPr>
                  <a:spLocks noChangeArrowheads="1"/>
                </p:cNvSpPr>
                <p:nvPr/>
              </p:nvSpPr>
              <p:spPr bwMode="auto">
                <a:xfrm>
                  <a:off x="433" y="2343"/>
                  <a:ext cx="15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3. </a:t>
                  </a:r>
                  <a:endParaRPr lang="en-GB" sz="1800">
                    <a:latin typeface="Times" pitchFamily="18" charset="0"/>
                  </a:endParaRPr>
                </a:p>
              </p:txBody>
            </p:sp>
            <p:sp>
              <p:nvSpPr>
                <p:cNvPr id="29718" name="Rectangle 51"/>
                <p:cNvSpPr>
                  <a:spLocks noChangeArrowheads="1"/>
                </p:cNvSpPr>
                <p:nvPr/>
              </p:nvSpPr>
              <p:spPr bwMode="auto">
                <a:xfrm>
                  <a:off x="600" y="2343"/>
                  <a:ext cx="523"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Account</a:t>
                  </a:r>
                  <a:endParaRPr lang="en-GB" sz="1800">
                    <a:latin typeface="Times" pitchFamily="18" charset="0"/>
                  </a:endParaRPr>
                </a:p>
              </p:txBody>
            </p:sp>
            <p:sp>
              <p:nvSpPr>
                <p:cNvPr id="29719" name="Rectangle 52"/>
                <p:cNvSpPr>
                  <a:spLocks noChangeArrowheads="1"/>
                </p:cNvSpPr>
                <p:nvPr/>
              </p:nvSpPr>
              <p:spPr bwMode="auto">
                <a:xfrm>
                  <a:off x="1110" y="2343"/>
                  <a:ext cx="4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20" name="Rectangle 53"/>
                <p:cNvSpPr>
                  <a:spLocks noChangeArrowheads="1"/>
                </p:cNvSpPr>
                <p:nvPr/>
              </p:nvSpPr>
              <p:spPr bwMode="auto">
                <a:xfrm>
                  <a:off x="2291" y="2343"/>
                  <a:ext cx="55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6262626</a:t>
                  </a:r>
                  <a:endParaRPr lang="en-GB" sz="1800">
                    <a:latin typeface="Times" pitchFamily="18" charset="0"/>
                  </a:endParaRPr>
                </a:p>
              </p:txBody>
            </p:sp>
            <p:sp>
              <p:nvSpPr>
                <p:cNvPr id="29721" name="Rectangle 54"/>
                <p:cNvSpPr>
                  <a:spLocks noChangeArrowheads="1"/>
                </p:cNvSpPr>
                <p:nvPr/>
              </p:nvSpPr>
              <p:spPr bwMode="auto">
                <a:xfrm>
                  <a:off x="2267" y="2305"/>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22" name="Rectangle 55"/>
                <p:cNvSpPr>
                  <a:spLocks noChangeArrowheads="1"/>
                </p:cNvSpPr>
                <p:nvPr/>
              </p:nvSpPr>
              <p:spPr bwMode="auto">
                <a:xfrm>
                  <a:off x="433" y="2545"/>
                  <a:ext cx="15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4. </a:t>
                  </a:r>
                  <a:endParaRPr lang="en-GB" sz="1800">
                    <a:latin typeface="Times" pitchFamily="18" charset="0"/>
                  </a:endParaRPr>
                </a:p>
              </p:txBody>
            </p:sp>
            <p:sp>
              <p:nvSpPr>
                <p:cNvPr id="29723" name="Rectangle 56"/>
                <p:cNvSpPr>
                  <a:spLocks noChangeArrowheads="1"/>
                </p:cNvSpPr>
                <p:nvPr/>
              </p:nvSpPr>
              <p:spPr bwMode="auto">
                <a:xfrm>
                  <a:off x="600" y="2545"/>
                  <a:ext cx="127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Certifying authority</a:t>
                  </a:r>
                  <a:endParaRPr lang="en-GB" sz="1800">
                    <a:latin typeface="Times" pitchFamily="18" charset="0"/>
                  </a:endParaRPr>
                </a:p>
              </p:txBody>
            </p:sp>
            <p:sp>
              <p:nvSpPr>
                <p:cNvPr id="29724" name="Rectangle 57"/>
                <p:cNvSpPr>
                  <a:spLocks noChangeArrowheads="1"/>
                </p:cNvSpPr>
                <p:nvPr/>
              </p:nvSpPr>
              <p:spPr bwMode="auto">
                <a:xfrm>
                  <a:off x="1840" y="2545"/>
                  <a:ext cx="4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sp>
              <p:nvSpPr>
                <p:cNvPr id="29725" name="Rectangle 58"/>
                <p:cNvSpPr>
                  <a:spLocks noChangeArrowheads="1"/>
                </p:cNvSpPr>
                <p:nvPr/>
              </p:nvSpPr>
              <p:spPr bwMode="auto">
                <a:xfrm>
                  <a:off x="2291" y="2545"/>
                  <a:ext cx="75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Bob’s Bank</a:t>
                  </a:r>
                  <a:endParaRPr lang="en-GB" sz="1800">
                    <a:latin typeface="Times" pitchFamily="18" charset="0"/>
                  </a:endParaRPr>
                </a:p>
              </p:txBody>
            </p:sp>
            <p:sp>
              <p:nvSpPr>
                <p:cNvPr id="29726" name="Rectangle 59"/>
                <p:cNvSpPr>
                  <a:spLocks noChangeArrowheads="1"/>
                </p:cNvSpPr>
                <p:nvPr/>
              </p:nvSpPr>
              <p:spPr bwMode="auto">
                <a:xfrm>
                  <a:off x="2267" y="2506"/>
                  <a:ext cx="15" cy="2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27" name="Rectangle 60"/>
                <p:cNvSpPr>
                  <a:spLocks noChangeArrowheads="1"/>
                </p:cNvSpPr>
                <p:nvPr/>
              </p:nvSpPr>
              <p:spPr bwMode="auto">
                <a:xfrm>
                  <a:off x="423" y="2744"/>
                  <a:ext cx="16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5. </a:t>
                  </a:r>
                  <a:endParaRPr lang="en-GB" sz="1800">
                    <a:latin typeface="Times" pitchFamily="18" charset="0"/>
                  </a:endParaRPr>
                </a:p>
              </p:txBody>
            </p:sp>
            <p:sp>
              <p:nvSpPr>
                <p:cNvPr id="29728" name="Rectangle 61"/>
                <p:cNvSpPr>
                  <a:spLocks noChangeArrowheads="1"/>
                </p:cNvSpPr>
                <p:nvPr/>
              </p:nvSpPr>
              <p:spPr bwMode="auto">
                <a:xfrm>
                  <a:off x="600" y="2744"/>
                  <a:ext cx="62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i="1">
                      <a:solidFill>
                        <a:srgbClr val="000000"/>
                      </a:solidFill>
                      <a:latin typeface="Times" pitchFamily="18" charset="0"/>
                    </a:rPr>
                    <a:t>Signature</a:t>
                  </a:r>
                  <a:endParaRPr lang="en-GB" sz="1800">
                    <a:latin typeface="Times" pitchFamily="18" charset="0"/>
                  </a:endParaRPr>
                </a:p>
              </p:txBody>
            </p:sp>
            <p:sp>
              <p:nvSpPr>
                <p:cNvPr id="29729" name="Rectangle 62"/>
                <p:cNvSpPr>
                  <a:spLocks noChangeArrowheads="1"/>
                </p:cNvSpPr>
                <p:nvPr/>
              </p:nvSpPr>
              <p:spPr bwMode="auto">
                <a:xfrm>
                  <a:off x="1195" y="2744"/>
                  <a:ext cx="4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endParaRPr lang="en-GB" sz="1800">
                    <a:latin typeface="Times" pitchFamily="18" charset="0"/>
                  </a:endParaRPr>
                </a:p>
              </p:txBody>
            </p:sp>
            <p:grpSp>
              <p:nvGrpSpPr>
                <p:cNvPr id="29730" name="Group 63"/>
                <p:cNvGrpSpPr>
                  <a:grpSpLocks/>
                </p:cNvGrpSpPr>
                <p:nvPr/>
              </p:nvGrpSpPr>
              <p:grpSpPr bwMode="auto">
                <a:xfrm>
                  <a:off x="2303" y="2744"/>
                  <a:ext cx="1936" cy="229"/>
                  <a:chOff x="2303" y="2744"/>
                  <a:chExt cx="1936" cy="229"/>
                </a:xfrm>
              </p:grpSpPr>
              <p:sp>
                <p:nvSpPr>
                  <p:cNvPr id="29733" name="Rectangle 64"/>
                  <p:cNvSpPr>
                    <a:spLocks noChangeArrowheads="1"/>
                  </p:cNvSpPr>
                  <p:nvPr/>
                </p:nvSpPr>
                <p:spPr bwMode="auto">
                  <a:xfrm>
                    <a:off x="2303" y="2744"/>
                    <a:ext cx="167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600">
                        <a:solidFill>
                          <a:srgbClr val="000000"/>
                        </a:solidFill>
                        <a:latin typeface="Times" pitchFamily="18" charset="0"/>
                      </a:rPr>
                      <a:t>{</a:t>
                    </a:r>
                    <a:r>
                      <a:rPr lang="en-GB" sz="1600" i="1">
                        <a:solidFill>
                          <a:srgbClr val="000000"/>
                        </a:solidFill>
                        <a:latin typeface="Times" pitchFamily="18" charset="0"/>
                      </a:rPr>
                      <a:t>Digest</a:t>
                    </a:r>
                    <a:r>
                      <a:rPr lang="en-GB" sz="1600">
                        <a:solidFill>
                          <a:srgbClr val="000000"/>
                        </a:solidFill>
                        <a:latin typeface="Times" pitchFamily="18" charset="0"/>
                      </a:rPr>
                      <a:t>(</a:t>
                    </a:r>
                    <a:r>
                      <a:rPr lang="en-GB" sz="1600" i="1">
                        <a:solidFill>
                          <a:srgbClr val="000000"/>
                        </a:solidFill>
                        <a:latin typeface="Times" pitchFamily="18" charset="0"/>
                      </a:rPr>
                      <a:t>field 2 + field 3</a:t>
                    </a:r>
                    <a:r>
                      <a:rPr lang="en-GB" sz="1600">
                        <a:solidFill>
                          <a:srgbClr val="000000"/>
                        </a:solidFill>
                        <a:latin typeface="Times" pitchFamily="18" charset="0"/>
                      </a:rPr>
                      <a:t>)}</a:t>
                    </a:r>
                    <a:endParaRPr lang="en-GB" sz="1800">
                      <a:latin typeface="Times" pitchFamily="18" charset="0"/>
                    </a:endParaRPr>
                  </a:p>
                </p:txBody>
              </p:sp>
              <p:sp>
                <p:nvSpPr>
                  <p:cNvPr id="29734" name="Rectangle 65"/>
                  <p:cNvSpPr>
                    <a:spLocks noChangeArrowheads="1"/>
                  </p:cNvSpPr>
                  <p:nvPr/>
                </p:nvSpPr>
                <p:spPr bwMode="auto">
                  <a:xfrm>
                    <a:off x="3983" y="2807"/>
                    <a:ext cx="25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200" i="1">
                        <a:solidFill>
                          <a:srgbClr val="000000"/>
                        </a:solidFill>
                        <a:latin typeface="Times" pitchFamily="18" charset="0"/>
                      </a:rPr>
                      <a:t>K</a:t>
                    </a:r>
                    <a:r>
                      <a:rPr lang="en-GB" sz="1200" i="1" baseline="-25000">
                        <a:solidFill>
                          <a:srgbClr val="000000"/>
                        </a:solidFill>
                        <a:latin typeface="Times" pitchFamily="18" charset="0"/>
                      </a:rPr>
                      <a:t>Bpriv</a:t>
                    </a:r>
                    <a:endParaRPr lang="en-GB" sz="1200">
                      <a:latin typeface="Times" pitchFamily="18" charset="0"/>
                    </a:endParaRPr>
                  </a:p>
                </p:txBody>
              </p:sp>
            </p:grpSp>
            <p:sp>
              <p:nvSpPr>
                <p:cNvPr id="29731" name="Line 66"/>
                <p:cNvSpPr>
                  <a:spLocks noChangeShapeType="1"/>
                </p:cNvSpPr>
                <p:nvPr/>
              </p:nvSpPr>
              <p:spPr bwMode="auto">
                <a:xfrm>
                  <a:off x="420" y="3009"/>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2" name="Line 67"/>
                <p:cNvSpPr>
                  <a:spLocks noChangeShapeType="1"/>
                </p:cNvSpPr>
                <p:nvPr/>
              </p:nvSpPr>
              <p:spPr bwMode="auto">
                <a:xfrm>
                  <a:off x="420" y="1893"/>
                  <a:ext cx="5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706" name="Rectangle 68"/>
              <p:cNvSpPr>
                <a:spLocks noChangeArrowheads="1"/>
              </p:cNvSpPr>
              <p:nvPr/>
            </p:nvSpPr>
            <p:spPr bwMode="auto">
              <a:xfrm>
                <a:off x="310" y="854"/>
                <a:ext cx="34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GB" sz="2000" baseline="-25000">
                    <a:solidFill>
                      <a:schemeClr val="accent1"/>
                    </a:solidFill>
                  </a:rPr>
                  <a:t>Figure 7.4 Alice’s bank account certificate</a:t>
                </a:r>
              </a:p>
            </p:txBody>
          </p:sp>
        </p:grpSp>
      </p:grpSp>
    </p:spTree>
    <p:extLst>
      <p:ext uri="{BB962C8B-B14F-4D97-AF65-F5344CB8AC3E}">
        <p14:creationId xmlns:p14="http://schemas.microsoft.com/office/powerpoint/2010/main" val="1457136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8365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Access control</a:t>
            </a:r>
          </a:p>
        </p:txBody>
      </p:sp>
      <p:sp>
        <p:nvSpPr>
          <p:cNvPr id="30723" name="Rectangle 3"/>
          <p:cNvSpPr>
            <a:spLocks noGrp="1" noChangeArrowheads="1"/>
          </p:cNvSpPr>
          <p:nvPr>
            <p:ph type="body" idx="1"/>
          </p:nvPr>
        </p:nvSpPr>
        <p:spPr/>
        <p:txBody>
          <a:bodyPr/>
          <a:lstStyle/>
          <a:p>
            <a:r>
              <a:rPr lang="en-GB" dirty="0" smtClean="0"/>
              <a:t>Protection domain</a:t>
            </a:r>
          </a:p>
          <a:p>
            <a:pPr lvl="1"/>
            <a:r>
              <a:rPr lang="en-GB" dirty="0" smtClean="0"/>
              <a:t>A set of &lt;resource, rights&gt; pairs</a:t>
            </a:r>
          </a:p>
          <a:p>
            <a:r>
              <a:rPr lang="en-GB" dirty="0" smtClean="0"/>
              <a:t>Two main approaches to implementation:</a:t>
            </a:r>
          </a:p>
          <a:p>
            <a:pPr lvl="1"/>
            <a:r>
              <a:rPr lang="en-GB" dirty="0" smtClean="0"/>
              <a:t>Access control list (ACL) associated with each object</a:t>
            </a:r>
          </a:p>
          <a:p>
            <a:pPr lvl="2"/>
            <a:r>
              <a:rPr lang="en-GB" dirty="0" smtClean="0"/>
              <a:t>E.g. Unix file access permissions </a:t>
            </a:r>
            <a:r>
              <a:rPr lang="en-GB" dirty="0" smtClean="0">
                <a:sym typeface="Monotype Sorts" pitchFamily="2" charset="2"/>
              </a:rPr>
              <a:t></a:t>
            </a:r>
            <a:endParaRPr lang="en-GB" dirty="0" smtClean="0"/>
          </a:p>
          <a:p>
            <a:pPr lvl="2"/>
            <a:r>
              <a:rPr lang="en-GB" dirty="0" smtClean="0"/>
              <a:t>For more complex object types and user communities, ACLs can become very complex </a:t>
            </a:r>
          </a:p>
          <a:p>
            <a:pPr lvl="1"/>
            <a:r>
              <a:rPr lang="en-GB" dirty="0" smtClean="0"/>
              <a:t>Capabilities associated with principals</a:t>
            </a:r>
          </a:p>
          <a:p>
            <a:pPr lvl="2"/>
            <a:r>
              <a:rPr lang="en-GB" dirty="0" smtClean="0"/>
              <a:t>Like a key</a:t>
            </a:r>
          </a:p>
          <a:p>
            <a:pPr lvl="2"/>
            <a:r>
              <a:rPr lang="en-GB" dirty="0" smtClean="0"/>
              <a:t>Format: &lt;resource id, permitted operations, authentication code&gt;</a:t>
            </a:r>
          </a:p>
          <a:p>
            <a:pPr lvl="2"/>
            <a:r>
              <a:rPr lang="en-GB" dirty="0" smtClean="0"/>
              <a:t>Must be </a:t>
            </a:r>
            <a:r>
              <a:rPr lang="en-GB" dirty="0" err="1" smtClean="0"/>
              <a:t>unforgeable</a:t>
            </a:r>
            <a:endParaRPr lang="en-GB" dirty="0" smtClean="0"/>
          </a:p>
          <a:p>
            <a:pPr lvl="2"/>
            <a:r>
              <a:rPr lang="en-GB" dirty="0" smtClean="0"/>
              <a:t>Problems: eavesdropping, difficulty of cancellation</a:t>
            </a:r>
          </a:p>
        </p:txBody>
      </p:sp>
      <p:sp>
        <p:nvSpPr>
          <p:cNvPr id="285701" name="Rectangle 5"/>
          <p:cNvSpPr>
            <a:spLocks noChangeArrowheads="1"/>
          </p:cNvSpPr>
          <p:nvPr/>
        </p:nvSpPr>
        <p:spPr bwMode="auto">
          <a:xfrm>
            <a:off x="8859838" y="652938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118169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570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X.509 weaknesses</a:t>
            </a:r>
            <a:endParaRPr lang="en-US" dirty="0"/>
          </a:p>
        </p:txBody>
      </p:sp>
      <p:sp>
        <p:nvSpPr>
          <p:cNvPr id="3" name="Content Placeholder 2"/>
          <p:cNvSpPr>
            <a:spLocks noGrp="1"/>
          </p:cNvSpPr>
          <p:nvPr>
            <p:ph idx="1"/>
          </p:nvPr>
        </p:nvSpPr>
        <p:spPr/>
        <p:txBody>
          <a:bodyPr/>
          <a:lstStyle/>
          <a:p>
            <a:r>
              <a:rPr lang="en-US" dirty="0" smtClean="0"/>
              <a:t>Designed </a:t>
            </a:r>
            <a:r>
              <a:rPr lang="en-US" dirty="0"/>
              <a:t>to support the X.500 structure</a:t>
            </a:r>
            <a:r>
              <a:rPr lang="en-US" dirty="0" smtClean="0"/>
              <a:t>, not the web. Features not needed.</a:t>
            </a:r>
          </a:p>
          <a:p>
            <a:r>
              <a:rPr lang="en-US" dirty="0" smtClean="0"/>
              <a:t>“Over-functional </a:t>
            </a:r>
            <a:r>
              <a:rPr lang="en-US" dirty="0"/>
              <a:t>and underspecified and the normative information is spread across many documents from different standardization bodies</a:t>
            </a:r>
            <a:r>
              <a:rPr lang="en-US" dirty="0" smtClean="0"/>
              <a:t>.” (Wikipedia)</a:t>
            </a:r>
          </a:p>
        </p:txBody>
      </p:sp>
    </p:spTree>
    <p:extLst>
      <p:ext uri="{BB962C8B-B14F-4D97-AF65-F5344CB8AC3E}">
        <p14:creationId xmlns:p14="http://schemas.microsoft.com/office/powerpoint/2010/main" val="3035464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delegation control</a:t>
            </a:r>
            <a:endParaRPr lang="en-US" dirty="0"/>
          </a:p>
        </p:txBody>
      </p:sp>
      <p:sp>
        <p:nvSpPr>
          <p:cNvPr id="3" name="Content Placeholder 2"/>
          <p:cNvSpPr>
            <a:spLocks noGrp="1"/>
          </p:cNvSpPr>
          <p:nvPr>
            <p:ph idx="1"/>
          </p:nvPr>
        </p:nvSpPr>
        <p:spPr/>
        <p:txBody>
          <a:bodyPr/>
          <a:lstStyle/>
          <a:p>
            <a:r>
              <a:rPr lang="en-US" dirty="0" smtClean="0"/>
              <a:t>Anyone can set up shop as a CA.</a:t>
            </a:r>
          </a:p>
          <a:p>
            <a:r>
              <a:rPr lang="en-US" dirty="0" smtClean="0"/>
              <a:t>Paid for by the wrong party – the provider, not the consumer, so cheap preferred over quality.</a:t>
            </a:r>
          </a:p>
          <a:p>
            <a:r>
              <a:rPr lang="en-US" dirty="0" smtClean="0"/>
              <a:t>Warranties denied by </a:t>
            </a:r>
            <a:r>
              <a:rPr lang="en-US" dirty="0" err="1" smtClean="0"/>
              <a:t>Cas</a:t>
            </a:r>
            <a:endParaRPr lang="en-US" dirty="0" smtClean="0"/>
          </a:p>
          <a:p>
            <a:r>
              <a:rPr lang="en-US" dirty="0" smtClean="0"/>
              <a:t>Wild west, classifying CA s and CA policy is impossible.</a:t>
            </a:r>
          </a:p>
          <a:p>
            <a:r>
              <a:rPr lang="en-US" dirty="0" smtClean="0"/>
              <a:t>No model for delegation </a:t>
            </a:r>
            <a:r>
              <a:rPr lang="en-US" i="1" dirty="0" smtClean="0"/>
              <a:t>within</a:t>
            </a:r>
            <a:r>
              <a:rPr lang="en-US" dirty="0" smtClean="0"/>
              <a:t> businesses</a:t>
            </a:r>
            <a:endParaRPr lang="en-US" dirty="0"/>
          </a:p>
        </p:txBody>
      </p:sp>
    </p:spTree>
    <p:extLst>
      <p:ext uri="{BB962C8B-B14F-4D97-AF65-F5344CB8AC3E}">
        <p14:creationId xmlns:p14="http://schemas.microsoft.com/office/powerpoint/2010/main" val="2284928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Revocation Lists</a:t>
            </a:r>
            <a:endParaRPr lang="en-US" dirty="0"/>
          </a:p>
        </p:txBody>
      </p:sp>
      <p:sp>
        <p:nvSpPr>
          <p:cNvPr id="3" name="Content Placeholder 2"/>
          <p:cNvSpPr>
            <a:spLocks noGrp="1"/>
          </p:cNvSpPr>
          <p:nvPr>
            <p:ph idx="1"/>
          </p:nvPr>
        </p:nvSpPr>
        <p:spPr/>
        <p:txBody>
          <a:bodyPr/>
          <a:lstStyle/>
          <a:p>
            <a:r>
              <a:rPr lang="en-US" dirty="0" smtClean="0"/>
              <a:t>Have to check back up the authentication chain</a:t>
            </a:r>
          </a:p>
          <a:p>
            <a:r>
              <a:rPr lang="en-US" dirty="0" smtClean="0"/>
              <a:t>Blacklisting instead of whitelisting</a:t>
            </a:r>
          </a:p>
          <a:p>
            <a:r>
              <a:rPr lang="en-US" dirty="0" smtClean="0"/>
              <a:t>Doesn’t really address root CA revocation</a:t>
            </a:r>
          </a:p>
          <a:p>
            <a:r>
              <a:rPr lang="en-US" dirty="0" smtClean="0"/>
              <a:t>Certificate chain semantics don’t address bilateral trusted relationships.</a:t>
            </a:r>
          </a:p>
          <a:p>
            <a:r>
              <a:rPr lang="en-US" dirty="0" smtClean="0"/>
              <a:t>Open research area for efficiency</a:t>
            </a:r>
          </a:p>
          <a:p>
            <a:r>
              <a:rPr lang="en-US" dirty="0">
                <a:hlinkClick r:id="rId2"/>
              </a:rPr>
              <a:t>http://</a:t>
            </a:r>
            <a:r>
              <a:rPr lang="en-US" dirty="0" smtClean="0">
                <a:hlinkClick r:id="rId2"/>
              </a:rPr>
              <a:t>tools.ietf.org/html/rfc5280</a:t>
            </a:r>
            <a:endParaRPr lang="en-US" dirty="0" smtClean="0"/>
          </a:p>
          <a:p>
            <a:r>
              <a:rPr lang="en-US" sz="2400" dirty="0">
                <a:hlinkClick r:id="rId3"/>
              </a:rPr>
              <a:t>http://</a:t>
            </a:r>
            <a:r>
              <a:rPr lang="en-US" sz="2400" dirty="0" smtClean="0">
                <a:hlinkClick r:id="rId3"/>
              </a:rPr>
              <a:t>users.crhc.illinois.edu/yihchun/pubs/jsac10.pdf</a:t>
            </a:r>
            <a:endParaRPr lang="en-US" sz="2400" dirty="0" smtClean="0"/>
          </a:p>
          <a:p>
            <a:pPr marL="0" indent="0">
              <a:buNone/>
            </a:pPr>
            <a:endParaRPr lang="en-US" sz="2400" dirty="0" smtClean="0"/>
          </a:p>
        </p:txBody>
      </p:sp>
    </p:spTree>
    <p:extLst>
      <p:ext uri="{BB962C8B-B14F-4D97-AF65-F5344CB8AC3E}">
        <p14:creationId xmlns:p14="http://schemas.microsoft.com/office/powerpoint/2010/main" val="192112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Public key encryption</a:t>
            </a:r>
          </a:p>
        </p:txBody>
      </p:sp>
      <p:sp>
        <p:nvSpPr>
          <p:cNvPr id="68611" name="Rectangle 3"/>
          <p:cNvSpPr>
            <a:spLocks noGrp="1" noChangeArrowheads="1"/>
          </p:cNvSpPr>
          <p:nvPr>
            <p:ph type="body" idx="1"/>
          </p:nvPr>
        </p:nvSpPr>
        <p:spPr/>
        <p:txBody>
          <a:bodyPr/>
          <a:lstStyle/>
          <a:p>
            <a:r>
              <a:rPr lang="en-US" dirty="0" smtClean="0"/>
              <a:t>Non-symmetric keys come in pairs</a:t>
            </a:r>
          </a:p>
          <a:p>
            <a:pPr lvl="1"/>
            <a:r>
              <a:rPr lang="en-US" dirty="0" smtClean="0"/>
              <a:t>One key used to encrypt.</a:t>
            </a:r>
          </a:p>
          <a:p>
            <a:pPr lvl="1"/>
            <a:r>
              <a:rPr lang="en-US" dirty="0" smtClean="0"/>
              <a:t>The other is used to decrypt.</a:t>
            </a:r>
          </a:p>
          <a:p>
            <a:pPr lvl="1"/>
            <a:r>
              <a:rPr lang="en-US" dirty="0" smtClean="0"/>
              <a:t>Either key can be used for either purpose</a:t>
            </a:r>
          </a:p>
          <a:p>
            <a:r>
              <a:rPr lang="en-US" dirty="0" smtClean="0"/>
              <a:t>RSA (</a:t>
            </a:r>
            <a:r>
              <a:rPr lang="en-US" dirty="0" err="1" smtClean="0"/>
              <a:t>Rivest</a:t>
            </a:r>
            <a:r>
              <a:rPr lang="en-US" dirty="0" smtClean="0"/>
              <a:t> Shamir </a:t>
            </a:r>
            <a:r>
              <a:rPr lang="en-US" dirty="0" err="1" smtClean="0"/>
              <a:t>Adleman</a:t>
            </a:r>
            <a:r>
              <a:rPr lang="en-US" dirty="0" smtClean="0"/>
              <a:t>) algorithm is the one commonly </a:t>
            </a:r>
            <a:r>
              <a:rPr lang="en-US" dirty="0" smtClean="0"/>
              <a:t>used</a:t>
            </a:r>
          </a:p>
          <a:p>
            <a:r>
              <a:rPr lang="en-US" dirty="0" smtClean="0"/>
              <a:t>NOTE: </a:t>
            </a:r>
            <a:r>
              <a:rPr lang="en-US" i="1" dirty="0" smtClean="0"/>
              <a:t>Secret Key </a:t>
            </a:r>
            <a:r>
              <a:rPr lang="en-US" dirty="0" smtClean="0"/>
              <a:t>and </a:t>
            </a:r>
            <a:r>
              <a:rPr lang="en-US" i="1" dirty="0" smtClean="0"/>
              <a:t>Private Key </a:t>
            </a:r>
            <a:r>
              <a:rPr lang="en-US" dirty="0" smtClean="0"/>
              <a:t>mean the same thing in this discussion.</a:t>
            </a:r>
            <a:endParaRPr lang="en-US" i="1" dirty="0" smtClean="0"/>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 example OSCP</a:t>
            </a:r>
            <a:endParaRPr lang="en-US" dirty="0"/>
          </a:p>
        </p:txBody>
      </p:sp>
      <p:sp>
        <p:nvSpPr>
          <p:cNvPr id="3" name="Content Placeholder 2"/>
          <p:cNvSpPr>
            <a:spLocks noGrp="1"/>
          </p:cNvSpPr>
          <p:nvPr>
            <p:ph idx="1"/>
          </p:nvPr>
        </p:nvSpPr>
        <p:spPr/>
        <p:txBody>
          <a:bodyPr/>
          <a:lstStyle/>
          <a:p>
            <a:r>
              <a:rPr lang="it-IT" sz="2800" dirty="0"/>
              <a:t>Online Certificate Status Protocol </a:t>
            </a:r>
            <a:endParaRPr lang="it-IT" sz="2800" dirty="0" smtClean="0"/>
          </a:p>
          <a:p>
            <a:r>
              <a:rPr lang="en-US" sz="2800" dirty="0" smtClean="0">
                <a:hlinkClick r:id="rId2" tooltip="Alice and Bob"/>
              </a:rPr>
              <a:t>Alice </a:t>
            </a:r>
            <a:r>
              <a:rPr lang="en-US" sz="2800" dirty="0">
                <a:hlinkClick r:id="rId2" tooltip="Alice and Bob"/>
              </a:rPr>
              <a:t>and Bob</a:t>
            </a:r>
            <a:r>
              <a:rPr lang="en-US" sz="2800" dirty="0"/>
              <a:t> have </a:t>
            </a:r>
            <a:r>
              <a:rPr lang="en-US" sz="2800" dirty="0">
                <a:hlinkClick r:id="rId3" tooltip="Public key certificate"/>
              </a:rPr>
              <a:t>public key certificates</a:t>
            </a:r>
            <a:r>
              <a:rPr lang="en-US" sz="2800" dirty="0"/>
              <a:t> issued by Ivan, the </a:t>
            </a:r>
            <a:r>
              <a:rPr lang="en-US" sz="2800" dirty="0">
                <a:hlinkClick r:id="rId4" tooltip="Certificate Authority"/>
              </a:rPr>
              <a:t>Certificate Authority</a:t>
            </a:r>
            <a:r>
              <a:rPr lang="en-US" sz="2800" dirty="0"/>
              <a:t> (CA).</a:t>
            </a:r>
          </a:p>
          <a:p>
            <a:r>
              <a:rPr lang="en-US" sz="2400" dirty="0"/>
              <a:t>Alice wishes to perform a transaction with Bob and sends him her public key certificate.</a:t>
            </a:r>
          </a:p>
          <a:p>
            <a:r>
              <a:rPr lang="en-US" sz="2400" dirty="0"/>
              <a:t>Bob, concerned that Alice's private key may have been compromised, creates an 'OCSP request' that contains Alice's certificate serial number and sends it to Ivan</a:t>
            </a:r>
            <a:r>
              <a:rPr lang="en-US" sz="2400" dirty="0" smtClean="0"/>
              <a:t>.</a:t>
            </a:r>
            <a:endParaRPr lang="en-US" sz="2400" dirty="0"/>
          </a:p>
        </p:txBody>
      </p:sp>
    </p:spTree>
    <p:extLst>
      <p:ext uri="{BB962C8B-B14F-4D97-AF65-F5344CB8AC3E}">
        <p14:creationId xmlns:p14="http://schemas.microsoft.com/office/powerpoint/2010/main" val="2167001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Ivan's OCSP responder reads the certificate serial number from Bob's request. The OCSP responder uses the certificate serial number to look up the revocation status of Alice's certificate. The OCSP responder looks in a CA database that Ivan maintains. In this scenario, Ivan's CA database is the only trusted location where a compromise to Alice's certificate would be recorded.</a:t>
            </a:r>
          </a:p>
          <a:p>
            <a:endParaRPr lang="en-US" sz="2800" dirty="0"/>
          </a:p>
          <a:p>
            <a:endParaRPr lang="en-US" sz="2800" dirty="0"/>
          </a:p>
        </p:txBody>
      </p:sp>
    </p:spTree>
    <p:extLst>
      <p:ext uri="{BB962C8B-B14F-4D97-AF65-F5344CB8AC3E}">
        <p14:creationId xmlns:p14="http://schemas.microsoft.com/office/powerpoint/2010/main" val="2278206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Ivan's OCSP responder confirms that Alice's certificate is still OK, and returns a </a:t>
            </a:r>
            <a:r>
              <a:rPr lang="en-US" sz="2800" dirty="0">
                <a:hlinkClick r:id="rId2" tooltip="Digital signature"/>
              </a:rPr>
              <a:t>signed</a:t>
            </a:r>
            <a:r>
              <a:rPr lang="en-US" sz="2800" dirty="0"/>
              <a:t>, successful 'OCSP response' to Bob.</a:t>
            </a:r>
          </a:p>
          <a:p>
            <a:r>
              <a:rPr lang="en-US" sz="2800" dirty="0"/>
              <a:t>Bob cryptographically verifies Ivan's signed response. Bob has stored Ivan's public key sometime before this transaction. Bob uses Ivan's public key to verify Ivan's response.</a:t>
            </a:r>
          </a:p>
          <a:p>
            <a:r>
              <a:rPr lang="en-US" sz="2800" dirty="0"/>
              <a:t>Bob completes the transaction with Alice.</a:t>
            </a:r>
          </a:p>
          <a:p>
            <a:pPr marL="0" indent="0">
              <a:buNone/>
            </a:pPr>
            <a:endParaRPr lang="en-US" sz="2800" dirty="0"/>
          </a:p>
        </p:txBody>
      </p:sp>
    </p:spTree>
    <p:extLst>
      <p:ext uri="{BB962C8B-B14F-4D97-AF65-F5344CB8AC3E}">
        <p14:creationId xmlns:p14="http://schemas.microsoft.com/office/powerpoint/2010/main" val="33079339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X.509 weaknesses…</a:t>
            </a:r>
            <a:endParaRPr lang="en-US" dirty="0"/>
          </a:p>
        </p:txBody>
      </p:sp>
      <p:sp>
        <p:nvSpPr>
          <p:cNvPr id="3" name="Content Placeholder 2"/>
          <p:cNvSpPr>
            <a:spLocks noGrp="1"/>
          </p:cNvSpPr>
          <p:nvPr>
            <p:ph idx="1"/>
          </p:nvPr>
        </p:nvSpPr>
        <p:spPr/>
        <p:txBody>
          <a:bodyPr/>
          <a:lstStyle/>
          <a:p>
            <a:r>
              <a:rPr lang="en-US" dirty="0"/>
              <a:t>"Users use an undefined certification request protocol to obtain a certificate which is published in an unclear location in a nonexistent directory with no real means to revoke it</a:t>
            </a:r>
            <a:r>
              <a:rPr lang="en-US" dirty="0" smtClean="0"/>
              <a:t>."</a:t>
            </a:r>
            <a:endParaRPr lang="en-US" baseline="30000" dirty="0" smtClean="0"/>
          </a:p>
          <a:p>
            <a:r>
              <a:rPr lang="en-US" sz="2400" dirty="0" err="1" smtClean="0"/>
              <a:t>Gutmann</a:t>
            </a:r>
            <a:r>
              <a:rPr lang="en-US" sz="2400" dirty="0"/>
              <a:t>, Peter. </a:t>
            </a:r>
            <a:r>
              <a:rPr lang="en-US" sz="2400" dirty="0">
                <a:hlinkClick r:id="rId2"/>
              </a:rPr>
              <a:t>"Everything you Never Wanted to Know about PKI but were Forced to Find Out"</a:t>
            </a:r>
            <a:endParaRPr lang="en-US" sz="2400" dirty="0"/>
          </a:p>
        </p:txBody>
      </p:sp>
    </p:spTree>
    <p:extLst>
      <p:ext uri="{BB962C8B-B14F-4D97-AF65-F5344CB8AC3E}">
        <p14:creationId xmlns:p14="http://schemas.microsoft.com/office/powerpoint/2010/main" val="2212232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Credentials</a:t>
            </a:r>
          </a:p>
        </p:txBody>
      </p:sp>
      <p:sp>
        <p:nvSpPr>
          <p:cNvPr id="31747" name="Rectangle 3"/>
          <p:cNvSpPr>
            <a:spLocks noGrp="1" noChangeArrowheads="1"/>
          </p:cNvSpPr>
          <p:nvPr>
            <p:ph type="body" idx="1"/>
          </p:nvPr>
        </p:nvSpPr>
        <p:spPr/>
        <p:txBody>
          <a:bodyPr/>
          <a:lstStyle/>
          <a:p>
            <a:pPr>
              <a:lnSpc>
                <a:spcPct val="90000"/>
              </a:lnSpc>
            </a:pPr>
            <a:r>
              <a:rPr lang="en-GB" sz="2400" smtClean="0"/>
              <a:t>Requests to access resources must be accompanied by </a:t>
            </a:r>
            <a:r>
              <a:rPr lang="en-GB" sz="2400" i="1" smtClean="0"/>
              <a:t>credentials</a:t>
            </a:r>
            <a:r>
              <a:rPr lang="en-GB" sz="2400" smtClean="0"/>
              <a:t>:</a:t>
            </a:r>
          </a:p>
          <a:p>
            <a:pPr lvl="1">
              <a:lnSpc>
                <a:spcPct val="90000"/>
              </a:lnSpc>
            </a:pPr>
            <a:r>
              <a:rPr lang="en-GB" sz="2000" smtClean="0"/>
              <a:t>Evidence for the requesting principal's right to access the resource</a:t>
            </a:r>
          </a:p>
          <a:p>
            <a:pPr lvl="1">
              <a:lnSpc>
                <a:spcPct val="90000"/>
              </a:lnSpc>
            </a:pPr>
            <a:r>
              <a:rPr lang="en-GB" sz="2000" smtClean="0"/>
              <a:t>Simplest case: an identity certificate for the principal, signed by the principal.</a:t>
            </a:r>
          </a:p>
          <a:p>
            <a:pPr lvl="1">
              <a:lnSpc>
                <a:spcPct val="90000"/>
              </a:lnSpc>
            </a:pPr>
            <a:r>
              <a:rPr lang="en-GB" sz="2000" smtClean="0"/>
              <a:t>Credentials can be used in combination. E.g. to send an authenticated email as a member of Cambridge University, I would need to present a certificate of membership of CU and a certificate of my email address.</a:t>
            </a:r>
          </a:p>
          <a:p>
            <a:pPr>
              <a:lnSpc>
                <a:spcPct val="90000"/>
              </a:lnSpc>
            </a:pPr>
            <a:r>
              <a:rPr lang="en-GB" sz="2400" smtClean="0"/>
              <a:t>The</a:t>
            </a:r>
            <a:r>
              <a:rPr lang="en-GB" sz="2400" i="1" smtClean="0"/>
              <a:t> speaks for</a:t>
            </a:r>
            <a:r>
              <a:rPr lang="en-GB" sz="2400" smtClean="0"/>
              <a:t> idea</a:t>
            </a:r>
          </a:p>
          <a:p>
            <a:pPr lvl="1">
              <a:lnSpc>
                <a:spcPct val="90000"/>
              </a:lnSpc>
            </a:pPr>
            <a:r>
              <a:rPr lang="en-GB" sz="2000" smtClean="0"/>
              <a:t>We don't want users to have to give their password every time their PC accesses a server holding protected resources.</a:t>
            </a:r>
          </a:p>
          <a:p>
            <a:pPr lvl="1">
              <a:lnSpc>
                <a:spcPct val="90000"/>
              </a:lnSpc>
            </a:pPr>
            <a:r>
              <a:rPr lang="en-GB" sz="2000" smtClean="0"/>
              <a:t>Instead, the notion that a credential </a:t>
            </a:r>
            <a:r>
              <a:rPr lang="en-GB" sz="2000" i="1" smtClean="0"/>
              <a:t>speaks for</a:t>
            </a:r>
            <a:r>
              <a:rPr lang="en-GB" sz="2000" smtClean="0"/>
              <a:t> a principal is introduced. E.g. a user's PK certificate speaks for that user.</a:t>
            </a:r>
          </a:p>
        </p:txBody>
      </p:sp>
      <p:sp>
        <p:nvSpPr>
          <p:cNvPr id="287748" name="Rectangle 4"/>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1600651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774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Delegation</a:t>
            </a:r>
          </a:p>
        </p:txBody>
      </p:sp>
      <p:sp>
        <p:nvSpPr>
          <p:cNvPr id="32771" name="Rectangle 3"/>
          <p:cNvSpPr>
            <a:spLocks noGrp="1" noChangeArrowheads="1"/>
          </p:cNvSpPr>
          <p:nvPr>
            <p:ph type="body" idx="1"/>
          </p:nvPr>
        </p:nvSpPr>
        <p:spPr/>
        <p:txBody>
          <a:bodyPr/>
          <a:lstStyle/>
          <a:p>
            <a:r>
              <a:rPr lang="en-GB" sz="2400" smtClean="0"/>
              <a:t>Consider a server that prints files:</a:t>
            </a:r>
          </a:p>
          <a:p>
            <a:pPr lvl="1"/>
            <a:r>
              <a:rPr lang="en-GB" sz="2000" smtClean="0"/>
              <a:t>wasteful to copy the files, should access users' files </a:t>
            </a:r>
            <a:r>
              <a:rPr lang="en-GB" sz="2000" i="1" smtClean="0"/>
              <a:t>in situ</a:t>
            </a:r>
            <a:endParaRPr lang="en-GB" sz="2000" smtClean="0"/>
          </a:p>
          <a:p>
            <a:pPr lvl="1"/>
            <a:r>
              <a:rPr lang="en-GB" sz="2000" smtClean="0"/>
              <a:t>server must be given restricted and temporary rights to access protected files</a:t>
            </a:r>
          </a:p>
          <a:p>
            <a:r>
              <a:rPr lang="en-GB" sz="2400" smtClean="0"/>
              <a:t>Can use a delegation certificate or a capability</a:t>
            </a:r>
          </a:p>
          <a:p>
            <a:pPr lvl="1"/>
            <a:r>
              <a:rPr lang="en-GB" sz="2000" smtClean="0"/>
              <a:t>a </a:t>
            </a:r>
            <a:r>
              <a:rPr lang="en-GB" sz="2000" b="1" smtClean="0"/>
              <a:t>delegation certificate</a:t>
            </a:r>
            <a:r>
              <a:rPr lang="en-GB" sz="2000" smtClean="0"/>
              <a:t> is a signed request authorizing another principal to access a named resource in a restricted manner.</a:t>
            </a:r>
          </a:p>
          <a:p>
            <a:pPr lvl="1"/>
            <a:r>
              <a:rPr lang="en-GB" sz="2000" smtClean="0"/>
              <a:t>CORBA Security Service supports delegation certificates.</a:t>
            </a:r>
          </a:p>
          <a:p>
            <a:pPr lvl="1"/>
            <a:r>
              <a:rPr lang="en-GB" sz="2000" smtClean="0"/>
              <a:t>a </a:t>
            </a:r>
            <a:r>
              <a:rPr lang="en-GB" sz="2000" b="1" smtClean="0"/>
              <a:t>capability</a:t>
            </a:r>
            <a:r>
              <a:rPr lang="en-GB" sz="2000" smtClean="0"/>
              <a:t> is a key allowing the holder to access one or more of the operations supported by a resource.</a:t>
            </a:r>
          </a:p>
          <a:p>
            <a:pPr lvl="1"/>
            <a:r>
              <a:rPr lang="en-GB" sz="2000" smtClean="0"/>
              <a:t>The temporal restriction can be achieved by adding expiry times.</a:t>
            </a:r>
          </a:p>
        </p:txBody>
      </p:sp>
      <p:sp>
        <p:nvSpPr>
          <p:cNvPr id="288772" name="Rectangle 4"/>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9502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877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Symmetric encryption algorithms</a:t>
            </a:r>
          </a:p>
        </p:txBody>
      </p:sp>
      <p:sp>
        <p:nvSpPr>
          <p:cNvPr id="33795" name="Rectangle 3"/>
          <p:cNvSpPr>
            <a:spLocks noGrp="1" noChangeArrowheads="1"/>
          </p:cNvSpPr>
          <p:nvPr>
            <p:ph type="body" idx="1"/>
          </p:nvPr>
        </p:nvSpPr>
        <p:spPr/>
        <p:txBody>
          <a:bodyPr/>
          <a:lstStyle/>
          <a:p>
            <a:pPr>
              <a:buFontTx/>
              <a:buNone/>
            </a:pPr>
            <a:r>
              <a:rPr lang="en-GB" sz="2000" smtClean="0"/>
              <a:t>These are all programs that perform confusion and diffusion operations on blocks of binary data</a:t>
            </a:r>
          </a:p>
          <a:p>
            <a:pPr>
              <a:buFontTx/>
              <a:buNone/>
            </a:pPr>
            <a:r>
              <a:rPr lang="en-GB" sz="2000" b="1" smtClean="0"/>
              <a:t>TEA</a:t>
            </a:r>
            <a:r>
              <a:rPr lang="en-GB" sz="2000" smtClean="0"/>
              <a:t>: a simple but effective algorithm developed at Cambridge U (1994) for teaching and explanation. </a:t>
            </a:r>
            <a:r>
              <a:rPr lang="en-GB" sz="2000" i="1" smtClean="0"/>
              <a:t>128-bit key, 700 kbytes/sec</a:t>
            </a:r>
          </a:p>
          <a:p>
            <a:pPr>
              <a:buFontTx/>
              <a:buNone/>
            </a:pPr>
            <a:r>
              <a:rPr lang="en-GB" sz="2000" b="1" smtClean="0"/>
              <a:t>DES</a:t>
            </a:r>
            <a:r>
              <a:rPr lang="en-GB" sz="2000" smtClean="0"/>
              <a:t>: The US Data Encryption Standard (1977). No longer strong in its original form. </a:t>
            </a:r>
            <a:r>
              <a:rPr lang="en-GB" sz="2000" i="1" smtClean="0"/>
              <a:t>56-bit key, 350 kbytes/sec</a:t>
            </a:r>
            <a:r>
              <a:rPr lang="en-GB" sz="2000" smtClean="0"/>
              <a:t>.</a:t>
            </a:r>
          </a:p>
          <a:p>
            <a:pPr>
              <a:buFontTx/>
              <a:buNone/>
            </a:pPr>
            <a:r>
              <a:rPr lang="en-GB" sz="2000" b="1" smtClean="0"/>
              <a:t>Triple-DES</a:t>
            </a:r>
            <a:r>
              <a:rPr lang="en-GB" sz="2000" smtClean="0"/>
              <a:t>: applies DES three times with two different keys. </a:t>
            </a:r>
            <a:r>
              <a:rPr lang="en-GB" sz="2000" i="1" smtClean="0"/>
              <a:t>112-bit key, 120 Kbytes/sec</a:t>
            </a:r>
          </a:p>
          <a:p>
            <a:pPr>
              <a:buFontTx/>
              <a:buNone/>
            </a:pPr>
            <a:r>
              <a:rPr lang="en-GB" sz="2000" b="1" smtClean="0"/>
              <a:t>IDEA</a:t>
            </a:r>
            <a:r>
              <a:rPr lang="en-GB" sz="2000" smtClean="0"/>
              <a:t>: International Data Encryption Algorithm (1990). Resembles TEA. </a:t>
            </a:r>
            <a:r>
              <a:rPr lang="en-GB" sz="2000" i="1" smtClean="0"/>
              <a:t>128-bit key, 700 kbytes/sec</a:t>
            </a:r>
            <a:endParaRPr lang="en-GB" sz="2000" smtClean="0"/>
          </a:p>
          <a:p>
            <a:pPr>
              <a:buFontTx/>
              <a:buNone/>
            </a:pPr>
            <a:r>
              <a:rPr lang="en-GB" sz="2000" b="1" smtClean="0"/>
              <a:t>AES</a:t>
            </a:r>
            <a:r>
              <a:rPr lang="en-GB" sz="2000" smtClean="0"/>
              <a:t>: A proposed US Advanced Encryption Standard (1997). </a:t>
            </a:r>
            <a:r>
              <a:rPr lang="en-GB" sz="2000" i="1" smtClean="0"/>
              <a:t>128/256-bit key</a:t>
            </a:r>
            <a:r>
              <a:rPr lang="en-GB" sz="2000" smtClean="0"/>
              <a:t>.</a:t>
            </a:r>
          </a:p>
          <a:p>
            <a:pPr>
              <a:buFontTx/>
              <a:buNone/>
            </a:pPr>
            <a:r>
              <a:rPr lang="en-GB" sz="2000" smtClean="0"/>
              <a:t>There are many other effective algorithms. See Schneier [1996].</a:t>
            </a:r>
          </a:p>
          <a:p>
            <a:pPr>
              <a:buFontTx/>
              <a:buNone/>
            </a:pPr>
            <a:r>
              <a:rPr lang="en-GB" sz="1800" i="1" smtClean="0"/>
              <a:t>The above speeds are for a Pentium II processor at 330 MHZ. Today's PC's (January 2002) should achieve a 5 x speedup.</a:t>
            </a:r>
          </a:p>
        </p:txBody>
      </p:sp>
      <p:sp>
        <p:nvSpPr>
          <p:cNvPr id="374788" name="Rectangle 4"/>
          <p:cNvSpPr>
            <a:spLocks noChangeArrowheads="1"/>
          </p:cNvSpPr>
          <p:nvPr/>
        </p:nvSpPr>
        <p:spPr bwMode="auto">
          <a:xfrm>
            <a:off x="8858250" y="6448425"/>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3390166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478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1633538" y="1431925"/>
            <a:ext cx="6491287" cy="4572000"/>
            <a:chOff x="1010" y="921"/>
            <a:chExt cx="4430" cy="2880"/>
          </a:xfrm>
        </p:grpSpPr>
        <p:sp>
          <p:nvSpPr>
            <p:cNvPr id="34895" name="Rectangle 3"/>
            <p:cNvSpPr>
              <a:spLocks noChangeArrowheads="1"/>
            </p:cNvSpPr>
            <p:nvPr/>
          </p:nvSpPr>
          <p:spPr bwMode="auto">
            <a:xfrm>
              <a:off x="1010"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96" name="Oval 4"/>
            <p:cNvSpPr>
              <a:spLocks noChangeArrowheads="1"/>
            </p:cNvSpPr>
            <p:nvPr/>
          </p:nvSpPr>
          <p:spPr bwMode="auto">
            <a:xfrm>
              <a:off x="1078"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34897" name="Rectangle 5"/>
            <p:cNvSpPr>
              <a:spLocks noChangeArrowheads="1"/>
            </p:cNvSpPr>
            <p:nvPr/>
          </p:nvSpPr>
          <p:spPr bwMode="auto">
            <a:xfrm>
              <a:off x="1192" y="2347"/>
              <a:ext cx="28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Client</a:t>
              </a:r>
              <a:br>
                <a:rPr lang="en-US" sz="1400">
                  <a:solidFill>
                    <a:srgbClr val="000000"/>
                  </a:solidFill>
                </a:rPr>
              </a:br>
              <a:r>
                <a:rPr lang="en-US" sz="1400">
                  <a:solidFill>
                    <a:srgbClr val="000000"/>
                  </a:solidFill>
                </a:rPr>
                <a:t>A</a:t>
              </a:r>
              <a:endParaRPr lang="en-GB" sz="2400">
                <a:latin typeface="Times" pitchFamily="18" charset="0"/>
              </a:endParaRPr>
            </a:p>
          </p:txBody>
        </p:sp>
        <p:sp>
          <p:nvSpPr>
            <p:cNvPr id="34898" name="Rectangle 6"/>
            <p:cNvSpPr>
              <a:spLocks noChangeArrowheads="1"/>
            </p:cNvSpPr>
            <p:nvPr/>
          </p:nvSpPr>
          <p:spPr bwMode="auto">
            <a:xfrm>
              <a:off x="2882"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99" name="Oval 7"/>
            <p:cNvSpPr>
              <a:spLocks noChangeArrowheads="1"/>
            </p:cNvSpPr>
            <p:nvPr/>
          </p:nvSpPr>
          <p:spPr bwMode="auto">
            <a:xfrm>
              <a:off x="2949"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34900" name="Rectangle 8"/>
            <p:cNvSpPr>
              <a:spLocks noChangeArrowheads="1"/>
            </p:cNvSpPr>
            <p:nvPr/>
          </p:nvSpPr>
          <p:spPr bwMode="auto">
            <a:xfrm>
              <a:off x="3068" y="2347"/>
              <a:ext cx="32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Server</a:t>
              </a:r>
              <a:br>
                <a:rPr lang="en-US" sz="1400">
                  <a:solidFill>
                    <a:srgbClr val="000000"/>
                  </a:solidFill>
                </a:rPr>
              </a:br>
              <a:r>
                <a:rPr lang="en-US" sz="1400">
                  <a:solidFill>
                    <a:srgbClr val="000000"/>
                  </a:solidFill>
                </a:rPr>
                <a:t>B</a:t>
              </a:r>
              <a:endParaRPr lang="en-GB" sz="2400">
                <a:latin typeface="Times" pitchFamily="18" charset="0"/>
              </a:endParaRPr>
            </a:p>
          </p:txBody>
        </p:sp>
        <p:sp>
          <p:nvSpPr>
            <p:cNvPr id="34901" name="Freeform 9"/>
            <p:cNvSpPr>
              <a:spLocks/>
            </p:cNvSpPr>
            <p:nvPr/>
          </p:nvSpPr>
          <p:spPr bwMode="auto">
            <a:xfrm>
              <a:off x="2814" y="1162"/>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902" name="Freeform 10"/>
            <p:cNvSpPr>
              <a:spLocks/>
            </p:cNvSpPr>
            <p:nvPr/>
          </p:nvSpPr>
          <p:spPr bwMode="auto">
            <a:xfrm>
              <a:off x="1643" y="1162"/>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3" name="Rectangle 11"/>
            <p:cNvSpPr>
              <a:spLocks noChangeArrowheads="1"/>
            </p:cNvSpPr>
            <p:nvPr/>
          </p:nvSpPr>
          <p:spPr bwMode="auto">
            <a:xfrm>
              <a:off x="2013" y="1033"/>
              <a:ext cx="5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ClientHello</a:t>
              </a:r>
              <a:endParaRPr lang="en-GB" sz="2400">
                <a:latin typeface="Times" pitchFamily="18" charset="0"/>
              </a:endParaRPr>
            </a:p>
          </p:txBody>
        </p:sp>
        <p:sp>
          <p:nvSpPr>
            <p:cNvPr id="34904" name="Rectangle 12"/>
            <p:cNvSpPr>
              <a:spLocks noChangeArrowheads="1"/>
            </p:cNvSpPr>
            <p:nvPr/>
          </p:nvSpPr>
          <p:spPr bwMode="auto">
            <a:xfrm>
              <a:off x="1993" y="1198"/>
              <a:ext cx="5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a:t>
              </a:r>
              <a:endParaRPr lang="en-GB" sz="2400">
                <a:latin typeface="Times" pitchFamily="18" charset="0"/>
              </a:endParaRPr>
            </a:p>
          </p:txBody>
        </p:sp>
        <p:sp>
          <p:nvSpPr>
            <p:cNvPr id="34905" name="Freeform 13"/>
            <p:cNvSpPr>
              <a:spLocks/>
            </p:cNvSpPr>
            <p:nvPr/>
          </p:nvSpPr>
          <p:spPr bwMode="auto">
            <a:xfrm>
              <a:off x="1657" y="1340"/>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906" name="Freeform 14"/>
            <p:cNvSpPr>
              <a:spLocks/>
            </p:cNvSpPr>
            <p:nvPr/>
          </p:nvSpPr>
          <p:spPr bwMode="auto">
            <a:xfrm>
              <a:off x="1711" y="1340"/>
              <a:ext cx="1171" cy="25"/>
            </a:xfrm>
            <a:custGeom>
              <a:avLst/>
              <a:gdLst>
                <a:gd name="T0" fmla="*/ 0 w 1171"/>
                <a:gd name="T1" fmla="*/ 25 h 25"/>
                <a:gd name="T2" fmla="*/ 215 w 1171"/>
                <a:gd name="T3" fmla="*/ 12 h 25"/>
                <a:gd name="T4" fmla="*/ 551 w 1171"/>
                <a:gd name="T5" fmla="*/ 0 h 25"/>
                <a:gd name="T6" fmla="*/ 996 w 1171"/>
                <a:gd name="T7" fmla="*/ 12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12"/>
                  </a:lnTo>
                  <a:lnTo>
                    <a:pt x="551" y="0"/>
                  </a:lnTo>
                  <a:lnTo>
                    <a:pt x="996" y="12"/>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07" name="Line 15"/>
            <p:cNvSpPr>
              <a:spLocks noChangeShapeType="1"/>
            </p:cNvSpPr>
            <p:nvPr/>
          </p:nvSpPr>
          <p:spPr bwMode="auto">
            <a:xfrm>
              <a:off x="1010" y="146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8" name="Line 16"/>
            <p:cNvSpPr>
              <a:spLocks noChangeShapeType="1"/>
            </p:cNvSpPr>
            <p:nvPr/>
          </p:nvSpPr>
          <p:spPr bwMode="auto">
            <a:xfrm>
              <a:off x="1024" y="2215"/>
              <a:ext cx="4416"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09" name="Line 17"/>
            <p:cNvSpPr>
              <a:spLocks noChangeShapeType="1"/>
            </p:cNvSpPr>
            <p:nvPr/>
          </p:nvSpPr>
          <p:spPr bwMode="auto">
            <a:xfrm>
              <a:off x="1010" y="278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19" name="Rectangle 18"/>
          <p:cNvSpPr>
            <a:spLocks noGrp="1" noChangeArrowheads="1"/>
          </p:cNvSpPr>
          <p:nvPr>
            <p:ph type="title"/>
          </p:nvPr>
        </p:nvSpPr>
        <p:spPr/>
        <p:txBody>
          <a:bodyPr/>
          <a:lstStyle/>
          <a:p>
            <a:r>
              <a:rPr lang="en-GB" smtClean="0"/>
              <a:t>SSL handshake protocol</a:t>
            </a:r>
          </a:p>
        </p:txBody>
      </p:sp>
      <p:sp>
        <p:nvSpPr>
          <p:cNvPr id="34820" name="Rectangle 19"/>
          <p:cNvSpPr>
            <a:spLocks noChangeArrowheads="1"/>
          </p:cNvSpPr>
          <p:nvPr/>
        </p:nvSpPr>
        <p:spPr bwMode="auto">
          <a:xfrm>
            <a:off x="5443538" y="1520825"/>
            <a:ext cx="2813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Establish protocol version, session ID, </a:t>
            </a:r>
            <a:endParaRPr lang="en-GB" sz="2400">
              <a:latin typeface="Times" pitchFamily="18" charset="0"/>
            </a:endParaRPr>
          </a:p>
        </p:txBody>
      </p:sp>
      <p:sp>
        <p:nvSpPr>
          <p:cNvPr id="34821" name="Rectangle 20"/>
          <p:cNvSpPr>
            <a:spLocks noChangeArrowheads="1"/>
          </p:cNvSpPr>
          <p:nvPr/>
        </p:nvSpPr>
        <p:spPr bwMode="auto">
          <a:xfrm>
            <a:off x="5443538" y="1722438"/>
            <a:ext cx="2536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cipher suite, compression method, </a:t>
            </a:r>
            <a:endParaRPr lang="en-GB" sz="2400">
              <a:latin typeface="Times" pitchFamily="18" charset="0"/>
            </a:endParaRPr>
          </a:p>
        </p:txBody>
      </p:sp>
      <p:sp>
        <p:nvSpPr>
          <p:cNvPr id="34822" name="Rectangle 21"/>
          <p:cNvSpPr>
            <a:spLocks noChangeArrowheads="1"/>
          </p:cNvSpPr>
          <p:nvPr/>
        </p:nvSpPr>
        <p:spPr bwMode="auto">
          <a:xfrm>
            <a:off x="5443538" y="1924050"/>
            <a:ext cx="2190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exchange random start values</a:t>
            </a:r>
            <a:endParaRPr lang="en-GB" sz="2400">
              <a:latin typeface="Times" pitchFamily="18" charset="0"/>
            </a:endParaRPr>
          </a:p>
        </p:txBody>
      </p:sp>
      <p:grpSp>
        <p:nvGrpSpPr>
          <p:cNvPr id="3" name="Group 22"/>
          <p:cNvGrpSpPr>
            <a:grpSpLocks/>
          </p:cNvGrpSpPr>
          <p:nvPr/>
        </p:nvGrpSpPr>
        <p:grpSpPr bwMode="auto">
          <a:xfrm>
            <a:off x="2581275" y="2435225"/>
            <a:ext cx="5605463" cy="889000"/>
            <a:chOff x="1657" y="1553"/>
            <a:chExt cx="3825" cy="560"/>
          </a:xfrm>
        </p:grpSpPr>
        <p:sp>
          <p:nvSpPr>
            <p:cNvPr id="34884" name="Freeform 23"/>
            <p:cNvSpPr>
              <a:spLocks/>
            </p:cNvSpPr>
            <p:nvPr/>
          </p:nvSpPr>
          <p:spPr bwMode="auto">
            <a:xfrm>
              <a:off x="1657" y="1708"/>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85" name="Freeform 24"/>
            <p:cNvSpPr>
              <a:spLocks/>
            </p:cNvSpPr>
            <p:nvPr/>
          </p:nvSpPr>
          <p:spPr bwMode="auto">
            <a:xfrm>
              <a:off x="1711" y="1708"/>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6" name="Freeform 25"/>
            <p:cNvSpPr>
              <a:spLocks/>
            </p:cNvSpPr>
            <p:nvPr/>
          </p:nvSpPr>
          <p:spPr bwMode="auto">
            <a:xfrm>
              <a:off x="1657" y="1885"/>
              <a:ext cx="54" cy="51"/>
            </a:xfrm>
            <a:custGeom>
              <a:avLst/>
              <a:gdLst>
                <a:gd name="T0" fmla="*/ 40 w 54"/>
                <a:gd name="T1" fmla="*/ 25 h 51"/>
                <a:gd name="T2" fmla="*/ 54 w 54"/>
                <a:gd name="T3" fmla="*/ 51 h 51"/>
                <a:gd name="T4" fmla="*/ 0 w 54"/>
                <a:gd name="T5" fmla="*/ 38 h 51"/>
                <a:gd name="T6" fmla="*/ 40 w 54"/>
                <a:gd name="T7" fmla="*/ 0 h 51"/>
                <a:gd name="T8" fmla="*/ 40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5"/>
                  </a:moveTo>
                  <a:lnTo>
                    <a:pt x="54" y="51"/>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87" name="Freeform 26"/>
            <p:cNvSpPr>
              <a:spLocks/>
            </p:cNvSpPr>
            <p:nvPr/>
          </p:nvSpPr>
          <p:spPr bwMode="auto">
            <a:xfrm>
              <a:off x="1711" y="1885"/>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8" name="Rectangle 27"/>
            <p:cNvSpPr>
              <a:spLocks noChangeArrowheads="1"/>
            </p:cNvSpPr>
            <p:nvPr/>
          </p:nvSpPr>
          <p:spPr bwMode="auto">
            <a:xfrm>
              <a:off x="2030" y="1553"/>
              <a:ext cx="5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34889" name="Rectangle 28"/>
            <p:cNvSpPr>
              <a:spLocks noChangeArrowheads="1"/>
            </p:cNvSpPr>
            <p:nvPr/>
          </p:nvSpPr>
          <p:spPr bwMode="auto">
            <a:xfrm>
              <a:off x="1820" y="1744"/>
              <a:ext cx="9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Request</a:t>
              </a:r>
              <a:endParaRPr lang="en-GB" sz="2400">
                <a:latin typeface="Times" pitchFamily="18" charset="0"/>
              </a:endParaRPr>
            </a:p>
          </p:txBody>
        </p:sp>
        <p:sp>
          <p:nvSpPr>
            <p:cNvPr id="34890" name="Freeform 29"/>
            <p:cNvSpPr>
              <a:spLocks/>
            </p:cNvSpPr>
            <p:nvPr/>
          </p:nvSpPr>
          <p:spPr bwMode="auto">
            <a:xfrm>
              <a:off x="1657" y="2063"/>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34891" name="Freeform 30"/>
            <p:cNvSpPr>
              <a:spLocks/>
            </p:cNvSpPr>
            <p:nvPr/>
          </p:nvSpPr>
          <p:spPr bwMode="auto">
            <a:xfrm>
              <a:off x="1711" y="2075"/>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92" name="Rectangle 31"/>
            <p:cNvSpPr>
              <a:spLocks noChangeArrowheads="1"/>
            </p:cNvSpPr>
            <p:nvPr/>
          </p:nvSpPr>
          <p:spPr bwMode="auto">
            <a:xfrm>
              <a:off x="1869" y="1934"/>
              <a:ext cx="8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ServerHelloDone</a:t>
              </a:r>
              <a:endParaRPr lang="en-GB" sz="2400">
                <a:latin typeface="Times" pitchFamily="18" charset="0"/>
              </a:endParaRPr>
            </a:p>
          </p:txBody>
        </p:sp>
        <p:sp>
          <p:nvSpPr>
            <p:cNvPr id="34893" name="Rectangle 32"/>
            <p:cNvSpPr>
              <a:spLocks noChangeArrowheads="1"/>
            </p:cNvSpPr>
            <p:nvPr/>
          </p:nvSpPr>
          <p:spPr bwMode="auto">
            <a:xfrm>
              <a:off x="3614" y="1713"/>
              <a:ext cx="18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Optionally send server certificate and </a:t>
              </a:r>
              <a:endParaRPr lang="en-GB" sz="2400">
                <a:latin typeface="Times" pitchFamily="18" charset="0"/>
              </a:endParaRPr>
            </a:p>
          </p:txBody>
        </p:sp>
        <p:sp>
          <p:nvSpPr>
            <p:cNvPr id="34894" name="Rectangle 33"/>
            <p:cNvSpPr>
              <a:spLocks noChangeArrowheads="1"/>
            </p:cNvSpPr>
            <p:nvPr/>
          </p:nvSpPr>
          <p:spPr bwMode="auto">
            <a:xfrm>
              <a:off x="3610" y="1865"/>
              <a:ext cx="11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 client certificate</a:t>
              </a:r>
              <a:endParaRPr lang="en-GB" sz="2400">
                <a:latin typeface="Times" pitchFamily="18" charset="0"/>
              </a:endParaRPr>
            </a:p>
          </p:txBody>
        </p:sp>
      </p:grpSp>
      <p:grpSp>
        <p:nvGrpSpPr>
          <p:cNvPr id="4" name="Group 34"/>
          <p:cNvGrpSpPr>
            <a:grpSpLocks/>
          </p:cNvGrpSpPr>
          <p:nvPr/>
        </p:nvGrpSpPr>
        <p:grpSpPr bwMode="auto">
          <a:xfrm>
            <a:off x="2562225" y="3643313"/>
            <a:ext cx="5351463" cy="587375"/>
            <a:chOff x="1643" y="2314"/>
            <a:chExt cx="3652" cy="370"/>
          </a:xfrm>
        </p:grpSpPr>
        <p:sp>
          <p:nvSpPr>
            <p:cNvPr id="34876" name="Freeform 35"/>
            <p:cNvSpPr>
              <a:spLocks/>
            </p:cNvSpPr>
            <p:nvPr/>
          </p:nvSpPr>
          <p:spPr bwMode="auto">
            <a:xfrm>
              <a:off x="2814" y="2634"/>
              <a:ext cx="54" cy="50"/>
            </a:xfrm>
            <a:custGeom>
              <a:avLst/>
              <a:gdLst>
                <a:gd name="T0" fmla="*/ 14 w 54"/>
                <a:gd name="T1" fmla="*/ 25 h 50"/>
                <a:gd name="T2" fmla="*/ 14 w 54"/>
                <a:gd name="T3" fmla="*/ 0 h 50"/>
                <a:gd name="T4" fmla="*/ 54 w 54"/>
                <a:gd name="T5" fmla="*/ 38 h 50"/>
                <a:gd name="T6" fmla="*/ 0 w 54"/>
                <a:gd name="T7" fmla="*/ 50 h 50"/>
                <a:gd name="T8" fmla="*/ 14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14" y="25"/>
                  </a:moveTo>
                  <a:lnTo>
                    <a:pt x="14" y="0"/>
                  </a:lnTo>
                  <a:lnTo>
                    <a:pt x="54" y="38"/>
                  </a:lnTo>
                  <a:lnTo>
                    <a:pt x="0" y="50"/>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77" name="Freeform 36"/>
            <p:cNvSpPr>
              <a:spLocks/>
            </p:cNvSpPr>
            <p:nvPr/>
          </p:nvSpPr>
          <p:spPr bwMode="auto">
            <a:xfrm>
              <a:off x="1643" y="2634"/>
              <a:ext cx="1171" cy="25"/>
            </a:xfrm>
            <a:custGeom>
              <a:avLst/>
              <a:gdLst>
                <a:gd name="T0" fmla="*/ 1171 w 1171"/>
                <a:gd name="T1" fmla="*/ 25 h 25"/>
                <a:gd name="T2" fmla="*/ 956 w 1171"/>
                <a:gd name="T3" fmla="*/ 12 h 25"/>
                <a:gd name="T4" fmla="*/ 619 w 1171"/>
                <a:gd name="T5" fmla="*/ 0 h 25"/>
                <a:gd name="T6" fmla="*/ 175 w 1171"/>
                <a:gd name="T7" fmla="*/ 12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2"/>
                  </a:lnTo>
                  <a:lnTo>
                    <a:pt x="619" y="0"/>
                  </a:lnTo>
                  <a:lnTo>
                    <a:pt x="175" y="12"/>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8" name="Freeform 37"/>
            <p:cNvSpPr>
              <a:spLocks/>
            </p:cNvSpPr>
            <p:nvPr/>
          </p:nvSpPr>
          <p:spPr bwMode="auto">
            <a:xfrm>
              <a:off x="2814" y="2443"/>
              <a:ext cx="54" cy="51"/>
            </a:xfrm>
            <a:custGeom>
              <a:avLst/>
              <a:gdLst>
                <a:gd name="T0" fmla="*/ 14 w 54"/>
                <a:gd name="T1" fmla="*/ 26 h 51"/>
                <a:gd name="T2" fmla="*/ 14 w 54"/>
                <a:gd name="T3" fmla="*/ 0 h 51"/>
                <a:gd name="T4" fmla="*/ 54 w 54"/>
                <a:gd name="T5" fmla="*/ 38 h 51"/>
                <a:gd name="T6" fmla="*/ 0 w 54"/>
                <a:gd name="T7" fmla="*/ 51 h 51"/>
                <a:gd name="T8" fmla="*/ 14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6"/>
                  </a:moveTo>
                  <a:lnTo>
                    <a:pt x="14" y="0"/>
                  </a:lnTo>
                  <a:lnTo>
                    <a:pt x="54" y="38"/>
                  </a:lnTo>
                  <a:lnTo>
                    <a:pt x="0" y="51"/>
                  </a:lnTo>
                  <a:lnTo>
                    <a:pt x="14" y="26"/>
                  </a:lnTo>
                  <a:close/>
                </a:path>
              </a:pathLst>
            </a:custGeom>
            <a:solidFill>
              <a:srgbClr val="000000"/>
            </a:solidFill>
            <a:ln w="20638">
              <a:solidFill>
                <a:srgbClr val="000000"/>
              </a:solidFill>
              <a:round/>
              <a:headEnd/>
              <a:tailEnd/>
            </a:ln>
          </p:spPr>
          <p:txBody>
            <a:bodyPr/>
            <a:lstStyle/>
            <a:p>
              <a:endParaRPr lang="en-US"/>
            </a:p>
          </p:txBody>
        </p:sp>
        <p:sp>
          <p:nvSpPr>
            <p:cNvPr id="34879" name="Freeform 38"/>
            <p:cNvSpPr>
              <a:spLocks/>
            </p:cNvSpPr>
            <p:nvPr/>
          </p:nvSpPr>
          <p:spPr bwMode="auto">
            <a:xfrm>
              <a:off x="1643" y="2456"/>
              <a:ext cx="1171" cy="25"/>
            </a:xfrm>
            <a:custGeom>
              <a:avLst/>
              <a:gdLst>
                <a:gd name="T0" fmla="*/ 1171 w 1171"/>
                <a:gd name="T1" fmla="*/ 13 h 25"/>
                <a:gd name="T2" fmla="*/ 956 w 1171"/>
                <a:gd name="T3" fmla="*/ 0 h 25"/>
                <a:gd name="T4" fmla="*/ 619 w 1171"/>
                <a:gd name="T5" fmla="*/ 0 h 25"/>
                <a:gd name="T6" fmla="*/ 175 w 1171"/>
                <a:gd name="T7" fmla="*/ 0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13"/>
                  </a:moveTo>
                  <a:lnTo>
                    <a:pt x="956" y="0"/>
                  </a:lnTo>
                  <a:lnTo>
                    <a:pt x="619" y="0"/>
                  </a:lnTo>
                  <a:lnTo>
                    <a:pt x="175" y="0"/>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0" name="Rectangle 39"/>
            <p:cNvSpPr>
              <a:spLocks noChangeArrowheads="1"/>
            </p:cNvSpPr>
            <p:nvPr/>
          </p:nvSpPr>
          <p:spPr bwMode="auto">
            <a:xfrm>
              <a:off x="2030" y="2314"/>
              <a:ext cx="5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34881" name="Rectangle 40"/>
            <p:cNvSpPr>
              <a:spLocks noChangeArrowheads="1"/>
            </p:cNvSpPr>
            <p:nvPr/>
          </p:nvSpPr>
          <p:spPr bwMode="auto">
            <a:xfrm>
              <a:off x="1877" y="2505"/>
              <a:ext cx="8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Verify</a:t>
              </a:r>
              <a:endParaRPr lang="en-GB" sz="2400">
                <a:latin typeface="Times" pitchFamily="18" charset="0"/>
              </a:endParaRPr>
            </a:p>
          </p:txBody>
        </p:sp>
        <p:sp>
          <p:nvSpPr>
            <p:cNvPr id="34882" name="Rectangle 41"/>
            <p:cNvSpPr>
              <a:spLocks noChangeArrowheads="1"/>
            </p:cNvSpPr>
            <p:nvPr/>
          </p:nvSpPr>
          <p:spPr bwMode="auto">
            <a:xfrm>
              <a:off x="3625" y="2360"/>
              <a:ext cx="16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Send client certificate response if </a:t>
              </a:r>
              <a:endParaRPr lang="en-GB" sz="2400">
                <a:latin typeface="Times" pitchFamily="18" charset="0"/>
              </a:endParaRPr>
            </a:p>
          </p:txBody>
        </p:sp>
        <p:sp>
          <p:nvSpPr>
            <p:cNvPr id="34883" name="Rectangle 42"/>
            <p:cNvSpPr>
              <a:spLocks noChangeArrowheads="1"/>
            </p:cNvSpPr>
            <p:nvPr/>
          </p:nvSpPr>
          <p:spPr bwMode="auto">
            <a:xfrm>
              <a:off x="3610" y="2512"/>
              <a:ext cx="4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requested</a:t>
              </a:r>
              <a:endParaRPr lang="en-GB" sz="2400">
                <a:latin typeface="Times" pitchFamily="18" charset="0"/>
              </a:endParaRPr>
            </a:p>
          </p:txBody>
        </p:sp>
      </p:grpSp>
      <p:grpSp>
        <p:nvGrpSpPr>
          <p:cNvPr id="5" name="Group 43"/>
          <p:cNvGrpSpPr>
            <a:grpSpLocks/>
          </p:cNvGrpSpPr>
          <p:nvPr/>
        </p:nvGrpSpPr>
        <p:grpSpPr bwMode="auto">
          <a:xfrm>
            <a:off x="2562225" y="4549775"/>
            <a:ext cx="5127625" cy="1352550"/>
            <a:chOff x="1643" y="2885"/>
            <a:chExt cx="3500" cy="852"/>
          </a:xfrm>
        </p:grpSpPr>
        <p:sp>
          <p:nvSpPr>
            <p:cNvPr id="34862" name="Freeform 44"/>
            <p:cNvSpPr>
              <a:spLocks/>
            </p:cNvSpPr>
            <p:nvPr/>
          </p:nvSpPr>
          <p:spPr bwMode="auto">
            <a:xfrm>
              <a:off x="2814" y="3014"/>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63" name="Freeform 45"/>
            <p:cNvSpPr>
              <a:spLocks/>
            </p:cNvSpPr>
            <p:nvPr/>
          </p:nvSpPr>
          <p:spPr bwMode="auto">
            <a:xfrm>
              <a:off x="1643" y="3014"/>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4" name="Rectangle 46"/>
            <p:cNvSpPr>
              <a:spLocks noChangeArrowheads="1"/>
            </p:cNvSpPr>
            <p:nvPr/>
          </p:nvSpPr>
          <p:spPr bwMode="auto">
            <a:xfrm>
              <a:off x="1788" y="2885"/>
              <a:ext cx="10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34865" name="Freeform 47"/>
            <p:cNvSpPr>
              <a:spLocks/>
            </p:cNvSpPr>
            <p:nvPr/>
          </p:nvSpPr>
          <p:spPr bwMode="auto">
            <a:xfrm>
              <a:off x="2814" y="3217"/>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34866" name="Freeform 48"/>
            <p:cNvSpPr>
              <a:spLocks/>
            </p:cNvSpPr>
            <p:nvPr/>
          </p:nvSpPr>
          <p:spPr bwMode="auto">
            <a:xfrm>
              <a:off x="1643" y="3217"/>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Rectangle 49"/>
            <p:cNvSpPr>
              <a:spLocks noChangeArrowheads="1"/>
            </p:cNvSpPr>
            <p:nvPr/>
          </p:nvSpPr>
          <p:spPr bwMode="auto">
            <a:xfrm>
              <a:off x="2071" y="3101"/>
              <a:ext cx="4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34868" name="Freeform 50"/>
            <p:cNvSpPr>
              <a:spLocks/>
            </p:cNvSpPr>
            <p:nvPr/>
          </p:nvSpPr>
          <p:spPr bwMode="auto">
            <a:xfrm>
              <a:off x="1657" y="3483"/>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34869" name="Freeform 51"/>
            <p:cNvSpPr>
              <a:spLocks/>
            </p:cNvSpPr>
            <p:nvPr/>
          </p:nvSpPr>
          <p:spPr bwMode="auto">
            <a:xfrm>
              <a:off x="1711" y="3496"/>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0" name="Rectangle 52"/>
            <p:cNvSpPr>
              <a:spLocks noChangeArrowheads="1"/>
            </p:cNvSpPr>
            <p:nvPr/>
          </p:nvSpPr>
          <p:spPr bwMode="auto">
            <a:xfrm>
              <a:off x="1788" y="3355"/>
              <a:ext cx="10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34871" name="Freeform 53"/>
            <p:cNvSpPr>
              <a:spLocks/>
            </p:cNvSpPr>
            <p:nvPr/>
          </p:nvSpPr>
          <p:spPr bwMode="auto">
            <a:xfrm>
              <a:off x="1657" y="3686"/>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34872" name="Freeform 54"/>
            <p:cNvSpPr>
              <a:spLocks/>
            </p:cNvSpPr>
            <p:nvPr/>
          </p:nvSpPr>
          <p:spPr bwMode="auto">
            <a:xfrm>
              <a:off x="1711" y="3699"/>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3" name="Rectangle 55"/>
            <p:cNvSpPr>
              <a:spLocks noChangeArrowheads="1"/>
            </p:cNvSpPr>
            <p:nvPr/>
          </p:nvSpPr>
          <p:spPr bwMode="auto">
            <a:xfrm>
              <a:off x="2071" y="3570"/>
              <a:ext cx="4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34874" name="Rectangle 56"/>
            <p:cNvSpPr>
              <a:spLocks noChangeArrowheads="1"/>
            </p:cNvSpPr>
            <p:nvPr/>
          </p:nvSpPr>
          <p:spPr bwMode="auto">
            <a:xfrm>
              <a:off x="3610" y="3032"/>
              <a:ext cx="153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suite and finish </a:t>
              </a:r>
              <a:endParaRPr lang="en-GB" sz="2400">
                <a:latin typeface="Times" pitchFamily="18" charset="0"/>
              </a:endParaRPr>
            </a:p>
          </p:txBody>
        </p:sp>
        <p:sp>
          <p:nvSpPr>
            <p:cNvPr id="34875" name="Rectangle 57"/>
            <p:cNvSpPr>
              <a:spLocks noChangeArrowheads="1"/>
            </p:cNvSpPr>
            <p:nvPr/>
          </p:nvSpPr>
          <p:spPr bwMode="auto">
            <a:xfrm>
              <a:off x="3610" y="3159"/>
              <a:ext cx="5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handshake</a:t>
              </a:r>
              <a:endParaRPr lang="en-GB" sz="2400">
                <a:latin typeface="Times" pitchFamily="18" charset="0"/>
              </a:endParaRPr>
            </a:p>
          </p:txBody>
        </p:sp>
      </p:grpSp>
      <p:sp>
        <p:nvSpPr>
          <p:cNvPr id="318522" name="Rectangle 58"/>
          <p:cNvSpPr>
            <a:spLocks noChangeArrowheads="1"/>
          </p:cNvSpPr>
          <p:nvPr/>
        </p:nvSpPr>
        <p:spPr bwMode="auto">
          <a:xfrm>
            <a:off x="8864600" y="649605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
        <p:nvSpPr>
          <p:cNvPr id="34827" name="Rectangle 59"/>
          <p:cNvSpPr>
            <a:spLocks noChangeArrowheads="1"/>
          </p:cNvSpPr>
          <p:nvPr/>
        </p:nvSpPr>
        <p:spPr bwMode="auto">
          <a:xfrm>
            <a:off x="207963" y="1220788"/>
            <a:ext cx="1236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7.18</a:t>
            </a:r>
          </a:p>
        </p:txBody>
      </p:sp>
      <p:sp>
        <p:nvSpPr>
          <p:cNvPr id="318524" name="Rectangle 60"/>
          <p:cNvSpPr>
            <a:spLocks noChangeArrowheads="1"/>
          </p:cNvSpPr>
          <p:nvPr/>
        </p:nvSpPr>
        <p:spPr bwMode="auto">
          <a:xfrm>
            <a:off x="5367338" y="5172075"/>
            <a:ext cx="301466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90000"/>
              </a:lnSpc>
              <a:tabLst>
                <a:tab pos="349250" algn="l"/>
                <a:tab pos="1492250" algn="l"/>
                <a:tab pos="1651000" algn="l"/>
              </a:tabLst>
            </a:pPr>
            <a:r>
              <a:rPr lang="en-GB" sz="1500">
                <a:solidFill>
                  <a:srgbClr val="0208A6"/>
                </a:solidFill>
              </a:rPr>
              <a:t>Includes key master exchange.</a:t>
            </a:r>
          </a:p>
          <a:p>
            <a:pPr eaLnBrk="0" hangingPunct="0">
              <a:lnSpc>
                <a:spcPct val="90000"/>
              </a:lnSpc>
              <a:tabLst>
                <a:tab pos="349250" algn="l"/>
                <a:tab pos="1492250" algn="l"/>
                <a:tab pos="1651000" algn="l"/>
              </a:tabLst>
            </a:pPr>
            <a:r>
              <a:rPr lang="en-GB" sz="1500">
                <a:solidFill>
                  <a:srgbClr val="0208A6"/>
                </a:solidFill>
              </a:rPr>
              <a:t>Key master is used  by both A and B</a:t>
            </a:r>
          </a:p>
          <a:p>
            <a:pPr eaLnBrk="0" hangingPunct="0">
              <a:lnSpc>
                <a:spcPct val="90000"/>
              </a:lnSpc>
              <a:tabLst>
                <a:tab pos="349250" algn="l"/>
                <a:tab pos="1492250" algn="l"/>
                <a:tab pos="1651000" algn="l"/>
              </a:tabLst>
            </a:pPr>
            <a:r>
              <a:rPr lang="en-GB" sz="1500">
                <a:solidFill>
                  <a:srgbClr val="0208A6"/>
                </a:solidFill>
              </a:rPr>
              <a:t>to generate:</a:t>
            </a:r>
          </a:p>
          <a:p>
            <a:pPr eaLnBrk="0" hangingPunct="0">
              <a:lnSpc>
                <a:spcPct val="90000"/>
              </a:lnSpc>
              <a:tabLst>
                <a:tab pos="349250" algn="l"/>
                <a:tab pos="1492250" algn="l"/>
                <a:tab pos="1651000" algn="l"/>
              </a:tabLst>
            </a:pPr>
            <a:r>
              <a:rPr lang="en-GB" sz="1500" i="1">
                <a:solidFill>
                  <a:srgbClr val="0208A6"/>
                </a:solidFill>
              </a:rPr>
              <a:t>2 session keys	2 MAC keys</a:t>
            </a:r>
            <a:endParaRPr lang="en-GB" sz="1500">
              <a:solidFill>
                <a:srgbClr val="0208A6"/>
              </a:solidFill>
            </a:endParaRP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AB</a:t>
            </a:r>
            <a:r>
              <a:rPr lang="en-GB" sz="1500">
                <a:solidFill>
                  <a:srgbClr val="0208A6"/>
                </a:solidFill>
              </a:rPr>
              <a:t>		M</a:t>
            </a:r>
            <a:r>
              <a:rPr lang="en-GB" sz="1500" baseline="-25000">
                <a:solidFill>
                  <a:srgbClr val="0208A6"/>
                </a:solidFill>
              </a:rPr>
              <a:t>AB</a:t>
            </a:r>
            <a:r>
              <a:rPr lang="en-GB" sz="1500">
                <a:solidFill>
                  <a:srgbClr val="0208A6"/>
                </a:solidFill>
              </a:rPr>
              <a:t>	</a:t>
            </a: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BA</a:t>
            </a:r>
            <a:r>
              <a:rPr lang="en-GB" sz="1500">
                <a:solidFill>
                  <a:srgbClr val="0208A6"/>
                </a:solidFill>
              </a:rPr>
              <a:t>		M</a:t>
            </a:r>
            <a:r>
              <a:rPr lang="en-GB" sz="1500" baseline="-25000">
                <a:solidFill>
                  <a:srgbClr val="0208A6"/>
                </a:solidFill>
              </a:rPr>
              <a:t>BA</a:t>
            </a:r>
          </a:p>
        </p:txBody>
      </p:sp>
      <p:sp>
        <p:nvSpPr>
          <p:cNvPr id="34830" name="AutoShape 93">
            <a:hlinkClick r:id="" action="ppaction://noaction" highlightClick="1"/>
          </p:cNvPr>
          <p:cNvSpPr>
            <a:spLocks noChangeArrowheads="1"/>
          </p:cNvSpPr>
          <p:nvPr/>
        </p:nvSpPr>
        <p:spPr bwMode="auto">
          <a:xfrm>
            <a:off x="8088313" y="5857875"/>
            <a:ext cx="176212" cy="206375"/>
          </a:xfrm>
          <a:prstGeom prst="actionButtonBlank">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79609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8524"/>
                                        </p:tgtEl>
                                        <p:attrNameLst>
                                          <p:attrName>style.visibility</p:attrName>
                                        </p:attrNameLst>
                                      </p:cBhvr>
                                      <p:to>
                                        <p:strVal val="visible"/>
                                      </p:to>
                                    </p:set>
                                    <p:animEffect transition="in" filter="wipe(up)">
                                      <p:cBhvr>
                                        <p:cTn id="22" dur="500"/>
                                        <p:tgtEl>
                                          <p:spTgt spid="318524"/>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318522"/>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22" grpId="0" autoUpdateAnimBg="0"/>
      <p:bldP spid="31852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462699"/>
            <a:ext cx="8229600" cy="766877"/>
          </a:xfrm>
          <a:solidFill>
            <a:schemeClr val="bg2"/>
          </a:solidFill>
          <a:ln/>
          <a:effectLst>
            <a:outerShdw dist="107763" dir="2700000" algn="ctr" rotWithShape="0">
              <a:srgbClr val="000000"/>
            </a:outerShdw>
          </a:effectLst>
        </p:spPr>
        <p:txBody>
          <a:bodyPr lIns="90488" tIns="44450" rIns="90488" bIns="44450">
            <a:spAutoFit/>
          </a:bodyPr>
          <a:lstStyle/>
          <a:p>
            <a:r>
              <a:rPr lang="en-US" dirty="0" smtClean="0"/>
              <a:t>Note to Elliott…</a:t>
            </a:r>
          </a:p>
        </p:txBody>
      </p:sp>
      <p:sp>
        <p:nvSpPr>
          <p:cNvPr id="70659" name="Rectangle 3"/>
          <p:cNvSpPr>
            <a:spLocks noGrp="1" noChangeArrowheads="1"/>
          </p:cNvSpPr>
          <p:nvPr>
            <p:ph type="body" idx="1"/>
          </p:nvPr>
        </p:nvSpPr>
        <p:spPr/>
        <p:txBody>
          <a:bodyPr/>
          <a:lstStyle/>
          <a:p>
            <a:pPr>
              <a:lnSpc>
                <a:spcPct val="90000"/>
              </a:lnSpc>
            </a:pPr>
            <a:r>
              <a:rPr lang="en-US" dirty="0" smtClean="0"/>
              <a:t>I’ve appended slides to the end that need to be culled, and inserted.</a:t>
            </a:r>
          </a:p>
        </p:txBody>
      </p:sp>
    </p:spTree>
    <p:extLst>
      <p:ext uri="{BB962C8B-B14F-4D97-AF65-F5344CB8AC3E}">
        <p14:creationId xmlns:p14="http://schemas.microsoft.com/office/powerpoint/2010/main" val="2810888612"/>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1633538" y="1431925"/>
            <a:ext cx="6491287" cy="4572000"/>
            <a:chOff x="1010" y="921"/>
            <a:chExt cx="4430" cy="2880"/>
          </a:xfrm>
        </p:grpSpPr>
        <p:sp>
          <p:nvSpPr>
            <p:cNvPr id="97283" name="Rectangle 3"/>
            <p:cNvSpPr>
              <a:spLocks noChangeArrowheads="1"/>
            </p:cNvSpPr>
            <p:nvPr/>
          </p:nvSpPr>
          <p:spPr bwMode="auto">
            <a:xfrm>
              <a:off x="1010"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Oval 4"/>
            <p:cNvSpPr>
              <a:spLocks noChangeArrowheads="1"/>
            </p:cNvSpPr>
            <p:nvPr/>
          </p:nvSpPr>
          <p:spPr bwMode="auto">
            <a:xfrm>
              <a:off x="1078"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97285" name="Rectangle 5"/>
            <p:cNvSpPr>
              <a:spLocks noChangeArrowheads="1"/>
            </p:cNvSpPr>
            <p:nvPr/>
          </p:nvSpPr>
          <p:spPr bwMode="auto">
            <a:xfrm>
              <a:off x="1192" y="2347"/>
              <a:ext cx="28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Client</a:t>
              </a:r>
              <a:br>
                <a:rPr lang="en-US" sz="1400">
                  <a:solidFill>
                    <a:srgbClr val="000000"/>
                  </a:solidFill>
                </a:rPr>
              </a:br>
              <a:r>
                <a:rPr lang="en-US" sz="1400">
                  <a:solidFill>
                    <a:srgbClr val="000000"/>
                  </a:solidFill>
                </a:rPr>
                <a:t>A</a:t>
              </a:r>
              <a:endParaRPr lang="en-GB" sz="2400">
                <a:latin typeface="Times" pitchFamily="18" charset="0"/>
              </a:endParaRPr>
            </a:p>
          </p:txBody>
        </p:sp>
        <p:sp>
          <p:nvSpPr>
            <p:cNvPr id="97286" name="Rectangle 6"/>
            <p:cNvSpPr>
              <a:spLocks noChangeArrowheads="1"/>
            </p:cNvSpPr>
            <p:nvPr/>
          </p:nvSpPr>
          <p:spPr bwMode="auto">
            <a:xfrm>
              <a:off x="2882" y="921"/>
              <a:ext cx="633" cy="28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7" name="Oval 7"/>
            <p:cNvSpPr>
              <a:spLocks noChangeArrowheads="1"/>
            </p:cNvSpPr>
            <p:nvPr/>
          </p:nvSpPr>
          <p:spPr bwMode="auto">
            <a:xfrm>
              <a:off x="2949" y="1086"/>
              <a:ext cx="498" cy="2562"/>
            </a:xfrm>
            <a:prstGeom prst="ellipse">
              <a:avLst/>
            </a:prstGeom>
            <a:solidFill>
              <a:srgbClr val="FFFFFF"/>
            </a:solidFill>
            <a:ln w="20638">
              <a:solidFill>
                <a:srgbClr val="000000"/>
              </a:solidFill>
              <a:round/>
              <a:headEnd/>
              <a:tailEnd/>
            </a:ln>
          </p:spPr>
          <p:txBody>
            <a:bodyPr/>
            <a:lstStyle/>
            <a:p>
              <a:endParaRPr lang="en-US"/>
            </a:p>
          </p:txBody>
        </p:sp>
        <p:sp>
          <p:nvSpPr>
            <p:cNvPr id="97288" name="Rectangle 8"/>
            <p:cNvSpPr>
              <a:spLocks noChangeArrowheads="1"/>
            </p:cNvSpPr>
            <p:nvPr/>
          </p:nvSpPr>
          <p:spPr bwMode="auto">
            <a:xfrm>
              <a:off x="3068" y="2347"/>
              <a:ext cx="32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rPr>
                <a:t>Server</a:t>
              </a:r>
              <a:br>
                <a:rPr lang="en-US" sz="1400">
                  <a:solidFill>
                    <a:srgbClr val="000000"/>
                  </a:solidFill>
                </a:rPr>
              </a:br>
              <a:r>
                <a:rPr lang="en-US" sz="1400">
                  <a:solidFill>
                    <a:srgbClr val="000000"/>
                  </a:solidFill>
                </a:rPr>
                <a:t>B</a:t>
              </a:r>
              <a:endParaRPr lang="en-GB" sz="2400">
                <a:latin typeface="Times" pitchFamily="18" charset="0"/>
              </a:endParaRPr>
            </a:p>
          </p:txBody>
        </p:sp>
        <p:sp>
          <p:nvSpPr>
            <p:cNvPr id="97289" name="Freeform 9"/>
            <p:cNvSpPr>
              <a:spLocks/>
            </p:cNvSpPr>
            <p:nvPr/>
          </p:nvSpPr>
          <p:spPr bwMode="auto">
            <a:xfrm>
              <a:off x="2814" y="1162"/>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97290" name="Freeform 10"/>
            <p:cNvSpPr>
              <a:spLocks/>
            </p:cNvSpPr>
            <p:nvPr/>
          </p:nvSpPr>
          <p:spPr bwMode="auto">
            <a:xfrm>
              <a:off x="1643" y="1162"/>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1" name="Rectangle 11"/>
            <p:cNvSpPr>
              <a:spLocks noChangeArrowheads="1"/>
            </p:cNvSpPr>
            <p:nvPr/>
          </p:nvSpPr>
          <p:spPr bwMode="auto">
            <a:xfrm>
              <a:off x="2013" y="1033"/>
              <a:ext cx="5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ClientHello</a:t>
              </a:r>
              <a:endParaRPr lang="en-GB" sz="2400">
                <a:latin typeface="Times" pitchFamily="18" charset="0"/>
              </a:endParaRPr>
            </a:p>
          </p:txBody>
        </p:sp>
        <p:sp>
          <p:nvSpPr>
            <p:cNvPr id="97292" name="Rectangle 12"/>
            <p:cNvSpPr>
              <a:spLocks noChangeArrowheads="1"/>
            </p:cNvSpPr>
            <p:nvPr/>
          </p:nvSpPr>
          <p:spPr bwMode="auto">
            <a:xfrm>
              <a:off x="1993" y="1198"/>
              <a:ext cx="5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a:t>
              </a:r>
              <a:endParaRPr lang="en-GB" sz="2400">
                <a:latin typeface="Times" pitchFamily="18" charset="0"/>
              </a:endParaRPr>
            </a:p>
          </p:txBody>
        </p:sp>
        <p:sp>
          <p:nvSpPr>
            <p:cNvPr id="97293" name="Freeform 13"/>
            <p:cNvSpPr>
              <a:spLocks/>
            </p:cNvSpPr>
            <p:nvPr/>
          </p:nvSpPr>
          <p:spPr bwMode="auto">
            <a:xfrm>
              <a:off x="1657" y="1340"/>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294" name="Freeform 14"/>
            <p:cNvSpPr>
              <a:spLocks/>
            </p:cNvSpPr>
            <p:nvPr/>
          </p:nvSpPr>
          <p:spPr bwMode="auto">
            <a:xfrm>
              <a:off x="1711" y="1340"/>
              <a:ext cx="1171" cy="25"/>
            </a:xfrm>
            <a:custGeom>
              <a:avLst/>
              <a:gdLst>
                <a:gd name="T0" fmla="*/ 0 w 1171"/>
                <a:gd name="T1" fmla="*/ 25 h 25"/>
                <a:gd name="T2" fmla="*/ 215 w 1171"/>
                <a:gd name="T3" fmla="*/ 12 h 25"/>
                <a:gd name="T4" fmla="*/ 551 w 1171"/>
                <a:gd name="T5" fmla="*/ 0 h 25"/>
                <a:gd name="T6" fmla="*/ 996 w 1171"/>
                <a:gd name="T7" fmla="*/ 12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12"/>
                  </a:lnTo>
                  <a:lnTo>
                    <a:pt x="551" y="0"/>
                  </a:lnTo>
                  <a:lnTo>
                    <a:pt x="996" y="12"/>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5" name="Line 15"/>
            <p:cNvSpPr>
              <a:spLocks noChangeShapeType="1"/>
            </p:cNvSpPr>
            <p:nvPr/>
          </p:nvSpPr>
          <p:spPr bwMode="auto">
            <a:xfrm>
              <a:off x="1010" y="146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16"/>
            <p:cNvSpPr>
              <a:spLocks noChangeShapeType="1"/>
            </p:cNvSpPr>
            <p:nvPr/>
          </p:nvSpPr>
          <p:spPr bwMode="auto">
            <a:xfrm>
              <a:off x="1024" y="2215"/>
              <a:ext cx="4416"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17"/>
            <p:cNvSpPr>
              <a:spLocks noChangeShapeType="1"/>
            </p:cNvSpPr>
            <p:nvPr/>
          </p:nvSpPr>
          <p:spPr bwMode="auto">
            <a:xfrm>
              <a:off x="1010" y="2786"/>
              <a:ext cx="4430" cy="1"/>
            </a:xfrm>
            <a:prstGeom prst="line">
              <a:avLst/>
            </a:prstGeom>
            <a:noFill/>
            <a:ln w="20638">
              <a:solidFill>
                <a:srgbClr val="D9AA7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298" name="Rectangle 18"/>
          <p:cNvSpPr>
            <a:spLocks noGrp="1" noChangeArrowheads="1"/>
          </p:cNvSpPr>
          <p:nvPr>
            <p:ph type="title" idx="4294967295"/>
          </p:nvPr>
        </p:nvSpPr>
        <p:spPr/>
        <p:txBody>
          <a:bodyPr/>
          <a:lstStyle/>
          <a:p>
            <a:r>
              <a:rPr lang="en-GB" smtClean="0"/>
              <a:t>SSL handshake protocol</a:t>
            </a:r>
          </a:p>
        </p:txBody>
      </p:sp>
      <p:sp>
        <p:nvSpPr>
          <p:cNvPr id="97299" name="Rectangle 19"/>
          <p:cNvSpPr>
            <a:spLocks noChangeArrowheads="1"/>
          </p:cNvSpPr>
          <p:nvPr/>
        </p:nvSpPr>
        <p:spPr bwMode="auto">
          <a:xfrm>
            <a:off x="5443538" y="1520825"/>
            <a:ext cx="2813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Establish protocol version, session ID, </a:t>
            </a:r>
            <a:endParaRPr lang="en-GB" sz="2400">
              <a:latin typeface="Times" pitchFamily="18" charset="0"/>
            </a:endParaRPr>
          </a:p>
        </p:txBody>
      </p:sp>
      <p:sp>
        <p:nvSpPr>
          <p:cNvPr id="97300" name="Rectangle 20"/>
          <p:cNvSpPr>
            <a:spLocks noChangeArrowheads="1"/>
          </p:cNvSpPr>
          <p:nvPr/>
        </p:nvSpPr>
        <p:spPr bwMode="auto">
          <a:xfrm>
            <a:off x="5443538" y="1722438"/>
            <a:ext cx="2536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cipher suite, compression method, </a:t>
            </a:r>
            <a:endParaRPr lang="en-GB" sz="2400">
              <a:latin typeface="Times" pitchFamily="18" charset="0"/>
            </a:endParaRPr>
          </a:p>
        </p:txBody>
      </p:sp>
      <p:sp>
        <p:nvSpPr>
          <p:cNvPr id="97301" name="Rectangle 21"/>
          <p:cNvSpPr>
            <a:spLocks noChangeArrowheads="1"/>
          </p:cNvSpPr>
          <p:nvPr/>
        </p:nvSpPr>
        <p:spPr bwMode="auto">
          <a:xfrm>
            <a:off x="5443538" y="1924050"/>
            <a:ext cx="2190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exchange random start values</a:t>
            </a:r>
            <a:endParaRPr lang="en-GB" sz="2400">
              <a:latin typeface="Times" pitchFamily="18" charset="0"/>
            </a:endParaRPr>
          </a:p>
        </p:txBody>
      </p:sp>
      <p:grpSp>
        <p:nvGrpSpPr>
          <p:cNvPr id="3" name="Group 22"/>
          <p:cNvGrpSpPr>
            <a:grpSpLocks/>
          </p:cNvGrpSpPr>
          <p:nvPr/>
        </p:nvGrpSpPr>
        <p:grpSpPr bwMode="auto">
          <a:xfrm>
            <a:off x="2581275" y="2435225"/>
            <a:ext cx="5605463" cy="889000"/>
            <a:chOff x="1657" y="1553"/>
            <a:chExt cx="3825" cy="560"/>
          </a:xfrm>
        </p:grpSpPr>
        <p:sp>
          <p:nvSpPr>
            <p:cNvPr id="97303" name="Freeform 23"/>
            <p:cNvSpPr>
              <a:spLocks/>
            </p:cNvSpPr>
            <p:nvPr/>
          </p:nvSpPr>
          <p:spPr bwMode="auto">
            <a:xfrm>
              <a:off x="1657" y="1708"/>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304" name="Freeform 24"/>
            <p:cNvSpPr>
              <a:spLocks/>
            </p:cNvSpPr>
            <p:nvPr/>
          </p:nvSpPr>
          <p:spPr bwMode="auto">
            <a:xfrm>
              <a:off x="1711" y="1708"/>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05" name="Freeform 25"/>
            <p:cNvSpPr>
              <a:spLocks/>
            </p:cNvSpPr>
            <p:nvPr/>
          </p:nvSpPr>
          <p:spPr bwMode="auto">
            <a:xfrm>
              <a:off x="1657" y="1885"/>
              <a:ext cx="54" cy="51"/>
            </a:xfrm>
            <a:custGeom>
              <a:avLst/>
              <a:gdLst>
                <a:gd name="T0" fmla="*/ 40 w 54"/>
                <a:gd name="T1" fmla="*/ 25 h 51"/>
                <a:gd name="T2" fmla="*/ 54 w 54"/>
                <a:gd name="T3" fmla="*/ 51 h 51"/>
                <a:gd name="T4" fmla="*/ 0 w 54"/>
                <a:gd name="T5" fmla="*/ 38 h 51"/>
                <a:gd name="T6" fmla="*/ 40 w 54"/>
                <a:gd name="T7" fmla="*/ 0 h 51"/>
                <a:gd name="T8" fmla="*/ 40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5"/>
                  </a:moveTo>
                  <a:lnTo>
                    <a:pt x="54" y="51"/>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306" name="Freeform 26"/>
            <p:cNvSpPr>
              <a:spLocks/>
            </p:cNvSpPr>
            <p:nvPr/>
          </p:nvSpPr>
          <p:spPr bwMode="auto">
            <a:xfrm>
              <a:off x="1711" y="1885"/>
              <a:ext cx="1171" cy="25"/>
            </a:xfrm>
            <a:custGeom>
              <a:avLst/>
              <a:gdLst>
                <a:gd name="T0" fmla="*/ 0 w 1171"/>
                <a:gd name="T1" fmla="*/ 25 h 25"/>
                <a:gd name="T2" fmla="*/ 215 w 1171"/>
                <a:gd name="T3" fmla="*/ 0 h 25"/>
                <a:gd name="T4" fmla="*/ 551 w 1171"/>
                <a:gd name="T5" fmla="*/ 0 h 25"/>
                <a:gd name="T6" fmla="*/ 996 w 1171"/>
                <a:gd name="T7" fmla="*/ 0 h 25"/>
                <a:gd name="T8" fmla="*/ 1171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0" y="25"/>
                  </a:moveTo>
                  <a:lnTo>
                    <a:pt x="215" y="0"/>
                  </a:lnTo>
                  <a:lnTo>
                    <a:pt x="551" y="0"/>
                  </a:lnTo>
                  <a:lnTo>
                    <a:pt x="996" y="0"/>
                  </a:lnTo>
                  <a:lnTo>
                    <a:pt x="1171"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07" name="Rectangle 27"/>
            <p:cNvSpPr>
              <a:spLocks noChangeArrowheads="1"/>
            </p:cNvSpPr>
            <p:nvPr/>
          </p:nvSpPr>
          <p:spPr bwMode="auto">
            <a:xfrm>
              <a:off x="2030" y="1553"/>
              <a:ext cx="5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97308" name="Rectangle 28"/>
            <p:cNvSpPr>
              <a:spLocks noChangeArrowheads="1"/>
            </p:cNvSpPr>
            <p:nvPr/>
          </p:nvSpPr>
          <p:spPr bwMode="auto">
            <a:xfrm>
              <a:off x="1820" y="1744"/>
              <a:ext cx="9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Request</a:t>
              </a:r>
              <a:endParaRPr lang="en-GB" sz="2400">
                <a:latin typeface="Times" pitchFamily="18" charset="0"/>
              </a:endParaRPr>
            </a:p>
          </p:txBody>
        </p:sp>
        <p:sp>
          <p:nvSpPr>
            <p:cNvPr id="97309" name="Freeform 29"/>
            <p:cNvSpPr>
              <a:spLocks/>
            </p:cNvSpPr>
            <p:nvPr/>
          </p:nvSpPr>
          <p:spPr bwMode="auto">
            <a:xfrm>
              <a:off x="1657" y="2063"/>
              <a:ext cx="54" cy="50"/>
            </a:xfrm>
            <a:custGeom>
              <a:avLst/>
              <a:gdLst>
                <a:gd name="T0" fmla="*/ 40 w 54"/>
                <a:gd name="T1" fmla="*/ 25 h 50"/>
                <a:gd name="T2" fmla="*/ 54 w 54"/>
                <a:gd name="T3" fmla="*/ 50 h 50"/>
                <a:gd name="T4" fmla="*/ 0 w 54"/>
                <a:gd name="T5" fmla="*/ 38 h 50"/>
                <a:gd name="T6" fmla="*/ 40 w 54"/>
                <a:gd name="T7" fmla="*/ 0 h 50"/>
                <a:gd name="T8" fmla="*/ 40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40" y="25"/>
                  </a:moveTo>
                  <a:lnTo>
                    <a:pt x="54" y="50"/>
                  </a:lnTo>
                  <a:lnTo>
                    <a:pt x="0" y="38"/>
                  </a:lnTo>
                  <a:lnTo>
                    <a:pt x="40" y="0"/>
                  </a:lnTo>
                  <a:lnTo>
                    <a:pt x="40" y="25"/>
                  </a:lnTo>
                  <a:close/>
                </a:path>
              </a:pathLst>
            </a:custGeom>
            <a:solidFill>
              <a:srgbClr val="000000"/>
            </a:solidFill>
            <a:ln w="20638">
              <a:solidFill>
                <a:srgbClr val="000000"/>
              </a:solidFill>
              <a:round/>
              <a:headEnd/>
              <a:tailEnd/>
            </a:ln>
          </p:spPr>
          <p:txBody>
            <a:bodyPr/>
            <a:lstStyle/>
            <a:p>
              <a:endParaRPr lang="en-US"/>
            </a:p>
          </p:txBody>
        </p:sp>
        <p:sp>
          <p:nvSpPr>
            <p:cNvPr id="97310" name="Freeform 30"/>
            <p:cNvSpPr>
              <a:spLocks/>
            </p:cNvSpPr>
            <p:nvPr/>
          </p:nvSpPr>
          <p:spPr bwMode="auto">
            <a:xfrm>
              <a:off x="1711" y="2075"/>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11" name="Rectangle 31"/>
            <p:cNvSpPr>
              <a:spLocks noChangeArrowheads="1"/>
            </p:cNvSpPr>
            <p:nvPr/>
          </p:nvSpPr>
          <p:spPr bwMode="auto">
            <a:xfrm>
              <a:off x="1869" y="1934"/>
              <a:ext cx="8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ServerHelloDone</a:t>
              </a:r>
              <a:endParaRPr lang="en-GB" sz="2400">
                <a:latin typeface="Times" pitchFamily="18" charset="0"/>
              </a:endParaRPr>
            </a:p>
          </p:txBody>
        </p:sp>
        <p:sp>
          <p:nvSpPr>
            <p:cNvPr id="97312" name="Rectangle 32"/>
            <p:cNvSpPr>
              <a:spLocks noChangeArrowheads="1"/>
            </p:cNvSpPr>
            <p:nvPr/>
          </p:nvSpPr>
          <p:spPr bwMode="auto">
            <a:xfrm>
              <a:off x="3614" y="1713"/>
              <a:ext cx="18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Optionally send server certificate and </a:t>
              </a:r>
              <a:endParaRPr lang="en-GB" sz="2400">
                <a:latin typeface="Times" pitchFamily="18" charset="0"/>
              </a:endParaRPr>
            </a:p>
          </p:txBody>
        </p:sp>
        <p:sp>
          <p:nvSpPr>
            <p:cNvPr id="97313" name="Rectangle 33"/>
            <p:cNvSpPr>
              <a:spLocks noChangeArrowheads="1"/>
            </p:cNvSpPr>
            <p:nvPr/>
          </p:nvSpPr>
          <p:spPr bwMode="auto">
            <a:xfrm>
              <a:off x="3610" y="1865"/>
              <a:ext cx="11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 client certificate</a:t>
              </a:r>
              <a:endParaRPr lang="en-GB" sz="2400">
                <a:latin typeface="Times" pitchFamily="18" charset="0"/>
              </a:endParaRPr>
            </a:p>
          </p:txBody>
        </p:sp>
      </p:grpSp>
      <p:grpSp>
        <p:nvGrpSpPr>
          <p:cNvPr id="4" name="Group 34"/>
          <p:cNvGrpSpPr>
            <a:grpSpLocks/>
          </p:cNvGrpSpPr>
          <p:nvPr/>
        </p:nvGrpSpPr>
        <p:grpSpPr bwMode="auto">
          <a:xfrm>
            <a:off x="2562225" y="3643313"/>
            <a:ext cx="5351463" cy="587375"/>
            <a:chOff x="1643" y="2314"/>
            <a:chExt cx="3652" cy="370"/>
          </a:xfrm>
        </p:grpSpPr>
        <p:sp>
          <p:nvSpPr>
            <p:cNvPr id="97315" name="Freeform 35"/>
            <p:cNvSpPr>
              <a:spLocks/>
            </p:cNvSpPr>
            <p:nvPr/>
          </p:nvSpPr>
          <p:spPr bwMode="auto">
            <a:xfrm>
              <a:off x="2814" y="2634"/>
              <a:ext cx="54" cy="50"/>
            </a:xfrm>
            <a:custGeom>
              <a:avLst/>
              <a:gdLst>
                <a:gd name="T0" fmla="*/ 14 w 54"/>
                <a:gd name="T1" fmla="*/ 25 h 50"/>
                <a:gd name="T2" fmla="*/ 14 w 54"/>
                <a:gd name="T3" fmla="*/ 0 h 50"/>
                <a:gd name="T4" fmla="*/ 54 w 54"/>
                <a:gd name="T5" fmla="*/ 38 h 50"/>
                <a:gd name="T6" fmla="*/ 0 w 54"/>
                <a:gd name="T7" fmla="*/ 50 h 50"/>
                <a:gd name="T8" fmla="*/ 14 w 54"/>
                <a:gd name="T9" fmla="*/ 25 h 50"/>
                <a:gd name="T10" fmla="*/ 0 60000 65536"/>
                <a:gd name="T11" fmla="*/ 0 60000 65536"/>
                <a:gd name="T12" fmla="*/ 0 60000 65536"/>
                <a:gd name="T13" fmla="*/ 0 60000 65536"/>
                <a:gd name="T14" fmla="*/ 0 60000 65536"/>
                <a:gd name="T15" fmla="*/ 0 w 54"/>
                <a:gd name="T16" fmla="*/ 0 h 50"/>
                <a:gd name="T17" fmla="*/ 54 w 54"/>
                <a:gd name="T18" fmla="*/ 50 h 50"/>
              </a:gdLst>
              <a:ahLst/>
              <a:cxnLst>
                <a:cxn ang="T10">
                  <a:pos x="T0" y="T1"/>
                </a:cxn>
                <a:cxn ang="T11">
                  <a:pos x="T2" y="T3"/>
                </a:cxn>
                <a:cxn ang="T12">
                  <a:pos x="T4" y="T5"/>
                </a:cxn>
                <a:cxn ang="T13">
                  <a:pos x="T6" y="T7"/>
                </a:cxn>
                <a:cxn ang="T14">
                  <a:pos x="T8" y="T9"/>
                </a:cxn>
              </a:cxnLst>
              <a:rect l="T15" t="T16" r="T17" b="T18"/>
              <a:pathLst>
                <a:path w="54" h="50">
                  <a:moveTo>
                    <a:pt x="14" y="25"/>
                  </a:moveTo>
                  <a:lnTo>
                    <a:pt x="14" y="0"/>
                  </a:lnTo>
                  <a:lnTo>
                    <a:pt x="54" y="38"/>
                  </a:lnTo>
                  <a:lnTo>
                    <a:pt x="0" y="50"/>
                  </a:lnTo>
                  <a:lnTo>
                    <a:pt x="14" y="25"/>
                  </a:lnTo>
                  <a:close/>
                </a:path>
              </a:pathLst>
            </a:custGeom>
            <a:solidFill>
              <a:srgbClr val="000000"/>
            </a:solidFill>
            <a:ln w="20638">
              <a:solidFill>
                <a:srgbClr val="000000"/>
              </a:solidFill>
              <a:round/>
              <a:headEnd/>
              <a:tailEnd/>
            </a:ln>
          </p:spPr>
          <p:txBody>
            <a:bodyPr/>
            <a:lstStyle/>
            <a:p>
              <a:endParaRPr lang="en-US"/>
            </a:p>
          </p:txBody>
        </p:sp>
        <p:sp>
          <p:nvSpPr>
            <p:cNvPr id="97316" name="Freeform 36"/>
            <p:cNvSpPr>
              <a:spLocks/>
            </p:cNvSpPr>
            <p:nvPr/>
          </p:nvSpPr>
          <p:spPr bwMode="auto">
            <a:xfrm>
              <a:off x="1643" y="2634"/>
              <a:ext cx="1171" cy="25"/>
            </a:xfrm>
            <a:custGeom>
              <a:avLst/>
              <a:gdLst>
                <a:gd name="T0" fmla="*/ 1171 w 1171"/>
                <a:gd name="T1" fmla="*/ 25 h 25"/>
                <a:gd name="T2" fmla="*/ 956 w 1171"/>
                <a:gd name="T3" fmla="*/ 12 h 25"/>
                <a:gd name="T4" fmla="*/ 619 w 1171"/>
                <a:gd name="T5" fmla="*/ 0 h 25"/>
                <a:gd name="T6" fmla="*/ 175 w 1171"/>
                <a:gd name="T7" fmla="*/ 12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2"/>
                  </a:lnTo>
                  <a:lnTo>
                    <a:pt x="619" y="0"/>
                  </a:lnTo>
                  <a:lnTo>
                    <a:pt x="175" y="12"/>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17" name="Freeform 37"/>
            <p:cNvSpPr>
              <a:spLocks/>
            </p:cNvSpPr>
            <p:nvPr/>
          </p:nvSpPr>
          <p:spPr bwMode="auto">
            <a:xfrm>
              <a:off x="2814" y="2443"/>
              <a:ext cx="54" cy="51"/>
            </a:xfrm>
            <a:custGeom>
              <a:avLst/>
              <a:gdLst>
                <a:gd name="T0" fmla="*/ 14 w 54"/>
                <a:gd name="T1" fmla="*/ 26 h 51"/>
                <a:gd name="T2" fmla="*/ 14 w 54"/>
                <a:gd name="T3" fmla="*/ 0 h 51"/>
                <a:gd name="T4" fmla="*/ 54 w 54"/>
                <a:gd name="T5" fmla="*/ 38 h 51"/>
                <a:gd name="T6" fmla="*/ 0 w 54"/>
                <a:gd name="T7" fmla="*/ 51 h 51"/>
                <a:gd name="T8" fmla="*/ 14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6"/>
                  </a:moveTo>
                  <a:lnTo>
                    <a:pt x="14" y="0"/>
                  </a:lnTo>
                  <a:lnTo>
                    <a:pt x="54" y="38"/>
                  </a:lnTo>
                  <a:lnTo>
                    <a:pt x="0" y="51"/>
                  </a:lnTo>
                  <a:lnTo>
                    <a:pt x="14" y="26"/>
                  </a:lnTo>
                  <a:close/>
                </a:path>
              </a:pathLst>
            </a:custGeom>
            <a:solidFill>
              <a:srgbClr val="000000"/>
            </a:solidFill>
            <a:ln w="20638">
              <a:solidFill>
                <a:srgbClr val="000000"/>
              </a:solidFill>
              <a:round/>
              <a:headEnd/>
              <a:tailEnd/>
            </a:ln>
          </p:spPr>
          <p:txBody>
            <a:bodyPr/>
            <a:lstStyle/>
            <a:p>
              <a:endParaRPr lang="en-US"/>
            </a:p>
          </p:txBody>
        </p:sp>
        <p:sp>
          <p:nvSpPr>
            <p:cNvPr id="97318" name="Freeform 38"/>
            <p:cNvSpPr>
              <a:spLocks/>
            </p:cNvSpPr>
            <p:nvPr/>
          </p:nvSpPr>
          <p:spPr bwMode="auto">
            <a:xfrm>
              <a:off x="1643" y="2456"/>
              <a:ext cx="1171" cy="25"/>
            </a:xfrm>
            <a:custGeom>
              <a:avLst/>
              <a:gdLst>
                <a:gd name="T0" fmla="*/ 1171 w 1171"/>
                <a:gd name="T1" fmla="*/ 13 h 25"/>
                <a:gd name="T2" fmla="*/ 956 w 1171"/>
                <a:gd name="T3" fmla="*/ 0 h 25"/>
                <a:gd name="T4" fmla="*/ 619 w 1171"/>
                <a:gd name="T5" fmla="*/ 0 h 25"/>
                <a:gd name="T6" fmla="*/ 175 w 1171"/>
                <a:gd name="T7" fmla="*/ 0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13"/>
                  </a:moveTo>
                  <a:lnTo>
                    <a:pt x="956" y="0"/>
                  </a:lnTo>
                  <a:lnTo>
                    <a:pt x="619" y="0"/>
                  </a:lnTo>
                  <a:lnTo>
                    <a:pt x="175" y="0"/>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19" name="Rectangle 39"/>
            <p:cNvSpPr>
              <a:spLocks noChangeArrowheads="1"/>
            </p:cNvSpPr>
            <p:nvPr/>
          </p:nvSpPr>
          <p:spPr bwMode="auto">
            <a:xfrm>
              <a:off x="2030" y="2314"/>
              <a:ext cx="5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a:t>
              </a:r>
              <a:endParaRPr lang="en-GB" sz="2400">
                <a:latin typeface="Times" pitchFamily="18" charset="0"/>
              </a:endParaRPr>
            </a:p>
          </p:txBody>
        </p:sp>
        <p:sp>
          <p:nvSpPr>
            <p:cNvPr id="97320" name="Rectangle 40"/>
            <p:cNvSpPr>
              <a:spLocks noChangeArrowheads="1"/>
            </p:cNvSpPr>
            <p:nvPr/>
          </p:nvSpPr>
          <p:spPr bwMode="auto">
            <a:xfrm>
              <a:off x="1877" y="2505"/>
              <a:ext cx="8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Certificate Verify</a:t>
              </a:r>
              <a:endParaRPr lang="en-GB" sz="2400">
                <a:latin typeface="Times" pitchFamily="18" charset="0"/>
              </a:endParaRPr>
            </a:p>
          </p:txBody>
        </p:sp>
        <p:sp>
          <p:nvSpPr>
            <p:cNvPr id="97321" name="Rectangle 41"/>
            <p:cNvSpPr>
              <a:spLocks noChangeArrowheads="1"/>
            </p:cNvSpPr>
            <p:nvPr/>
          </p:nvSpPr>
          <p:spPr bwMode="auto">
            <a:xfrm>
              <a:off x="3625" y="2360"/>
              <a:ext cx="16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Send client certificate response if </a:t>
              </a:r>
              <a:endParaRPr lang="en-GB" sz="2400">
                <a:latin typeface="Times" pitchFamily="18" charset="0"/>
              </a:endParaRPr>
            </a:p>
          </p:txBody>
        </p:sp>
        <p:sp>
          <p:nvSpPr>
            <p:cNvPr id="97322" name="Rectangle 42"/>
            <p:cNvSpPr>
              <a:spLocks noChangeArrowheads="1"/>
            </p:cNvSpPr>
            <p:nvPr/>
          </p:nvSpPr>
          <p:spPr bwMode="auto">
            <a:xfrm>
              <a:off x="3610" y="2512"/>
              <a:ext cx="4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requested</a:t>
              </a:r>
              <a:endParaRPr lang="en-GB" sz="2400">
                <a:latin typeface="Times" pitchFamily="18" charset="0"/>
              </a:endParaRPr>
            </a:p>
          </p:txBody>
        </p:sp>
      </p:grpSp>
      <p:grpSp>
        <p:nvGrpSpPr>
          <p:cNvPr id="5" name="Group 43"/>
          <p:cNvGrpSpPr>
            <a:grpSpLocks/>
          </p:cNvGrpSpPr>
          <p:nvPr/>
        </p:nvGrpSpPr>
        <p:grpSpPr bwMode="auto">
          <a:xfrm>
            <a:off x="2562225" y="4549775"/>
            <a:ext cx="5127625" cy="1352550"/>
            <a:chOff x="1643" y="2885"/>
            <a:chExt cx="3500" cy="852"/>
          </a:xfrm>
        </p:grpSpPr>
        <p:sp>
          <p:nvSpPr>
            <p:cNvPr id="97324" name="Freeform 44"/>
            <p:cNvSpPr>
              <a:spLocks/>
            </p:cNvSpPr>
            <p:nvPr/>
          </p:nvSpPr>
          <p:spPr bwMode="auto">
            <a:xfrm>
              <a:off x="2814" y="3014"/>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97325" name="Freeform 45"/>
            <p:cNvSpPr>
              <a:spLocks/>
            </p:cNvSpPr>
            <p:nvPr/>
          </p:nvSpPr>
          <p:spPr bwMode="auto">
            <a:xfrm>
              <a:off x="1643" y="3014"/>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26" name="Rectangle 46"/>
            <p:cNvSpPr>
              <a:spLocks noChangeArrowheads="1"/>
            </p:cNvSpPr>
            <p:nvPr/>
          </p:nvSpPr>
          <p:spPr bwMode="auto">
            <a:xfrm>
              <a:off x="1788" y="2885"/>
              <a:ext cx="10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97327" name="Freeform 47"/>
            <p:cNvSpPr>
              <a:spLocks/>
            </p:cNvSpPr>
            <p:nvPr/>
          </p:nvSpPr>
          <p:spPr bwMode="auto">
            <a:xfrm>
              <a:off x="2814" y="3217"/>
              <a:ext cx="54" cy="51"/>
            </a:xfrm>
            <a:custGeom>
              <a:avLst/>
              <a:gdLst>
                <a:gd name="T0" fmla="*/ 14 w 54"/>
                <a:gd name="T1" fmla="*/ 25 h 51"/>
                <a:gd name="T2" fmla="*/ 14 w 54"/>
                <a:gd name="T3" fmla="*/ 0 h 51"/>
                <a:gd name="T4" fmla="*/ 54 w 54"/>
                <a:gd name="T5" fmla="*/ 38 h 51"/>
                <a:gd name="T6" fmla="*/ 0 w 54"/>
                <a:gd name="T7" fmla="*/ 51 h 51"/>
                <a:gd name="T8" fmla="*/ 14 w 54"/>
                <a:gd name="T9" fmla="*/ 25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14" y="25"/>
                  </a:moveTo>
                  <a:lnTo>
                    <a:pt x="14" y="0"/>
                  </a:lnTo>
                  <a:lnTo>
                    <a:pt x="54" y="38"/>
                  </a:lnTo>
                  <a:lnTo>
                    <a:pt x="0" y="51"/>
                  </a:lnTo>
                  <a:lnTo>
                    <a:pt x="14" y="25"/>
                  </a:lnTo>
                  <a:close/>
                </a:path>
              </a:pathLst>
            </a:custGeom>
            <a:solidFill>
              <a:srgbClr val="000000"/>
            </a:solidFill>
            <a:ln w="20638">
              <a:solidFill>
                <a:srgbClr val="000000"/>
              </a:solidFill>
              <a:round/>
              <a:headEnd/>
              <a:tailEnd/>
            </a:ln>
          </p:spPr>
          <p:txBody>
            <a:bodyPr/>
            <a:lstStyle/>
            <a:p>
              <a:endParaRPr lang="en-US"/>
            </a:p>
          </p:txBody>
        </p:sp>
        <p:sp>
          <p:nvSpPr>
            <p:cNvPr id="97328" name="Freeform 48"/>
            <p:cNvSpPr>
              <a:spLocks/>
            </p:cNvSpPr>
            <p:nvPr/>
          </p:nvSpPr>
          <p:spPr bwMode="auto">
            <a:xfrm>
              <a:off x="1643" y="3217"/>
              <a:ext cx="1171" cy="25"/>
            </a:xfrm>
            <a:custGeom>
              <a:avLst/>
              <a:gdLst>
                <a:gd name="T0" fmla="*/ 1171 w 1171"/>
                <a:gd name="T1" fmla="*/ 25 h 25"/>
                <a:gd name="T2" fmla="*/ 956 w 1171"/>
                <a:gd name="T3" fmla="*/ 13 h 25"/>
                <a:gd name="T4" fmla="*/ 619 w 1171"/>
                <a:gd name="T5" fmla="*/ 0 h 25"/>
                <a:gd name="T6" fmla="*/ 175 w 1171"/>
                <a:gd name="T7" fmla="*/ 13 h 25"/>
                <a:gd name="T8" fmla="*/ 0 w 1171"/>
                <a:gd name="T9" fmla="*/ 25 h 25"/>
                <a:gd name="T10" fmla="*/ 0 60000 65536"/>
                <a:gd name="T11" fmla="*/ 0 60000 65536"/>
                <a:gd name="T12" fmla="*/ 0 60000 65536"/>
                <a:gd name="T13" fmla="*/ 0 60000 65536"/>
                <a:gd name="T14" fmla="*/ 0 60000 65536"/>
                <a:gd name="T15" fmla="*/ 0 w 1171"/>
                <a:gd name="T16" fmla="*/ 0 h 25"/>
                <a:gd name="T17" fmla="*/ 1171 w 1171"/>
                <a:gd name="T18" fmla="*/ 25 h 25"/>
              </a:gdLst>
              <a:ahLst/>
              <a:cxnLst>
                <a:cxn ang="T10">
                  <a:pos x="T0" y="T1"/>
                </a:cxn>
                <a:cxn ang="T11">
                  <a:pos x="T2" y="T3"/>
                </a:cxn>
                <a:cxn ang="T12">
                  <a:pos x="T4" y="T5"/>
                </a:cxn>
                <a:cxn ang="T13">
                  <a:pos x="T6" y="T7"/>
                </a:cxn>
                <a:cxn ang="T14">
                  <a:pos x="T8" y="T9"/>
                </a:cxn>
              </a:cxnLst>
              <a:rect l="T15" t="T16" r="T17" b="T18"/>
              <a:pathLst>
                <a:path w="1171" h="25">
                  <a:moveTo>
                    <a:pt x="1171" y="25"/>
                  </a:moveTo>
                  <a:lnTo>
                    <a:pt x="956" y="13"/>
                  </a:lnTo>
                  <a:lnTo>
                    <a:pt x="619" y="0"/>
                  </a:lnTo>
                  <a:lnTo>
                    <a:pt x="175" y="13"/>
                  </a:lnTo>
                  <a:lnTo>
                    <a:pt x="0" y="2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29" name="Rectangle 49"/>
            <p:cNvSpPr>
              <a:spLocks noChangeArrowheads="1"/>
            </p:cNvSpPr>
            <p:nvPr/>
          </p:nvSpPr>
          <p:spPr bwMode="auto">
            <a:xfrm>
              <a:off x="2071" y="3101"/>
              <a:ext cx="4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97330" name="Freeform 50"/>
            <p:cNvSpPr>
              <a:spLocks/>
            </p:cNvSpPr>
            <p:nvPr/>
          </p:nvSpPr>
          <p:spPr bwMode="auto">
            <a:xfrm>
              <a:off x="1657" y="3483"/>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97331" name="Freeform 51"/>
            <p:cNvSpPr>
              <a:spLocks/>
            </p:cNvSpPr>
            <p:nvPr/>
          </p:nvSpPr>
          <p:spPr bwMode="auto">
            <a:xfrm>
              <a:off x="1711" y="3496"/>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2" name="Rectangle 52"/>
            <p:cNvSpPr>
              <a:spLocks noChangeArrowheads="1"/>
            </p:cNvSpPr>
            <p:nvPr/>
          </p:nvSpPr>
          <p:spPr bwMode="auto">
            <a:xfrm>
              <a:off x="1788" y="3355"/>
              <a:ext cx="10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Spec</a:t>
              </a:r>
              <a:endParaRPr lang="en-GB" sz="2400">
                <a:latin typeface="Times" pitchFamily="18" charset="0"/>
              </a:endParaRPr>
            </a:p>
          </p:txBody>
        </p:sp>
        <p:sp>
          <p:nvSpPr>
            <p:cNvPr id="97333" name="Freeform 53"/>
            <p:cNvSpPr>
              <a:spLocks/>
            </p:cNvSpPr>
            <p:nvPr/>
          </p:nvSpPr>
          <p:spPr bwMode="auto">
            <a:xfrm>
              <a:off x="1657" y="3686"/>
              <a:ext cx="54" cy="51"/>
            </a:xfrm>
            <a:custGeom>
              <a:avLst/>
              <a:gdLst>
                <a:gd name="T0" fmla="*/ 40 w 54"/>
                <a:gd name="T1" fmla="*/ 26 h 51"/>
                <a:gd name="T2" fmla="*/ 54 w 54"/>
                <a:gd name="T3" fmla="*/ 51 h 51"/>
                <a:gd name="T4" fmla="*/ 0 w 54"/>
                <a:gd name="T5" fmla="*/ 39 h 51"/>
                <a:gd name="T6" fmla="*/ 40 w 54"/>
                <a:gd name="T7" fmla="*/ 0 h 51"/>
                <a:gd name="T8" fmla="*/ 40 w 54"/>
                <a:gd name="T9" fmla="*/ 26 h 51"/>
                <a:gd name="T10" fmla="*/ 0 60000 65536"/>
                <a:gd name="T11" fmla="*/ 0 60000 65536"/>
                <a:gd name="T12" fmla="*/ 0 60000 65536"/>
                <a:gd name="T13" fmla="*/ 0 60000 65536"/>
                <a:gd name="T14" fmla="*/ 0 60000 65536"/>
                <a:gd name="T15" fmla="*/ 0 w 54"/>
                <a:gd name="T16" fmla="*/ 0 h 51"/>
                <a:gd name="T17" fmla="*/ 54 w 54"/>
                <a:gd name="T18" fmla="*/ 51 h 51"/>
              </a:gdLst>
              <a:ahLst/>
              <a:cxnLst>
                <a:cxn ang="T10">
                  <a:pos x="T0" y="T1"/>
                </a:cxn>
                <a:cxn ang="T11">
                  <a:pos x="T2" y="T3"/>
                </a:cxn>
                <a:cxn ang="T12">
                  <a:pos x="T4" y="T5"/>
                </a:cxn>
                <a:cxn ang="T13">
                  <a:pos x="T6" y="T7"/>
                </a:cxn>
                <a:cxn ang="T14">
                  <a:pos x="T8" y="T9"/>
                </a:cxn>
              </a:cxnLst>
              <a:rect l="T15" t="T16" r="T17" b="T18"/>
              <a:pathLst>
                <a:path w="54" h="51">
                  <a:moveTo>
                    <a:pt x="40" y="26"/>
                  </a:moveTo>
                  <a:lnTo>
                    <a:pt x="54" y="51"/>
                  </a:lnTo>
                  <a:lnTo>
                    <a:pt x="0" y="39"/>
                  </a:lnTo>
                  <a:lnTo>
                    <a:pt x="40" y="0"/>
                  </a:lnTo>
                  <a:lnTo>
                    <a:pt x="40" y="26"/>
                  </a:lnTo>
                  <a:close/>
                </a:path>
              </a:pathLst>
            </a:custGeom>
            <a:solidFill>
              <a:srgbClr val="000000"/>
            </a:solidFill>
            <a:ln w="20638">
              <a:solidFill>
                <a:srgbClr val="000000"/>
              </a:solidFill>
              <a:round/>
              <a:headEnd/>
              <a:tailEnd/>
            </a:ln>
          </p:spPr>
          <p:txBody>
            <a:bodyPr/>
            <a:lstStyle/>
            <a:p>
              <a:endParaRPr lang="en-US"/>
            </a:p>
          </p:txBody>
        </p:sp>
        <p:sp>
          <p:nvSpPr>
            <p:cNvPr id="97334" name="Freeform 54"/>
            <p:cNvSpPr>
              <a:spLocks/>
            </p:cNvSpPr>
            <p:nvPr/>
          </p:nvSpPr>
          <p:spPr bwMode="auto">
            <a:xfrm>
              <a:off x="1711" y="3699"/>
              <a:ext cx="1171" cy="26"/>
            </a:xfrm>
            <a:custGeom>
              <a:avLst/>
              <a:gdLst>
                <a:gd name="T0" fmla="*/ 0 w 1171"/>
                <a:gd name="T1" fmla="*/ 13 h 26"/>
                <a:gd name="T2" fmla="*/ 215 w 1171"/>
                <a:gd name="T3" fmla="*/ 0 h 26"/>
                <a:gd name="T4" fmla="*/ 551 w 1171"/>
                <a:gd name="T5" fmla="*/ 0 h 26"/>
                <a:gd name="T6" fmla="*/ 996 w 1171"/>
                <a:gd name="T7" fmla="*/ 0 h 26"/>
                <a:gd name="T8" fmla="*/ 1171 w 1171"/>
                <a:gd name="T9" fmla="*/ 26 h 26"/>
                <a:gd name="T10" fmla="*/ 0 60000 65536"/>
                <a:gd name="T11" fmla="*/ 0 60000 65536"/>
                <a:gd name="T12" fmla="*/ 0 60000 65536"/>
                <a:gd name="T13" fmla="*/ 0 60000 65536"/>
                <a:gd name="T14" fmla="*/ 0 60000 65536"/>
                <a:gd name="T15" fmla="*/ 0 w 1171"/>
                <a:gd name="T16" fmla="*/ 0 h 26"/>
                <a:gd name="T17" fmla="*/ 1171 w 1171"/>
                <a:gd name="T18" fmla="*/ 26 h 26"/>
              </a:gdLst>
              <a:ahLst/>
              <a:cxnLst>
                <a:cxn ang="T10">
                  <a:pos x="T0" y="T1"/>
                </a:cxn>
                <a:cxn ang="T11">
                  <a:pos x="T2" y="T3"/>
                </a:cxn>
                <a:cxn ang="T12">
                  <a:pos x="T4" y="T5"/>
                </a:cxn>
                <a:cxn ang="T13">
                  <a:pos x="T6" y="T7"/>
                </a:cxn>
                <a:cxn ang="T14">
                  <a:pos x="T8" y="T9"/>
                </a:cxn>
              </a:cxnLst>
              <a:rect l="T15" t="T16" r="T17" b="T18"/>
              <a:pathLst>
                <a:path w="1171" h="26">
                  <a:moveTo>
                    <a:pt x="0" y="13"/>
                  </a:moveTo>
                  <a:lnTo>
                    <a:pt x="215" y="0"/>
                  </a:lnTo>
                  <a:lnTo>
                    <a:pt x="551" y="0"/>
                  </a:lnTo>
                  <a:lnTo>
                    <a:pt x="996" y="0"/>
                  </a:lnTo>
                  <a:lnTo>
                    <a:pt x="1171" y="26"/>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5" name="Rectangle 55"/>
            <p:cNvSpPr>
              <a:spLocks noChangeArrowheads="1"/>
            </p:cNvSpPr>
            <p:nvPr/>
          </p:nvSpPr>
          <p:spPr bwMode="auto">
            <a:xfrm>
              <a:off x="2071" y="3570"/>
              <a:ext cx="4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Finished</a:t>
              </a:r>
              <a:endParaRPr lang="en-GB" sz="2400">
                <a:latin typeface="Times" pitchFamily="18" charset="0"/>
              </a:endParaRPr>
            </a:p>
          </p:txBody>
        </p:sp>
        <p:sp>
          <p:nvSpPr>
            <p:cNvPr id="97336" name="Rectangle 56"/>
            <p:cNvSpPr>
              <a:spLocks noChangeArrowheads="1"/>
            </p:cNvSpPr>
            <p:nvPr/>
          </p:nvSpPr>
          <p:spPr bwMode="auto">
            <a:xfrm>
              <a:off x="3610" y="3032"/>
              <a:ext cx="153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Change cipher suite and finish </a:t>
              </a:r>
              <a:endParaRPr lang="en-GB" sz="2400">
                <a:latin typeface="Times" pitchFamily="18" charset="0"/>
              </a:endParaRPr>
            </a:p>
          </p:txBody>
        </p:sp>
        <p:sp>
          <p:nvSpPr>
            <p:cNvPr id="97337" name="Rectangle 57"/>
            <p:cNvSpPr>
              <a:spLocks noChangeArrowheads="1"/>
            </p:cNvSpPr>
            <p:nvPr/>
          </p:nvSpPr>
          <p:spPr bwMode="auto">
            <a:xfrm>
              <a:off x="3610" y="3159"/>
              <a:ext cx="5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rPr>
                <a:t>handshake</a:t>
              </a:r>
              <a:endParaRPr lang="en-GB" sz="2400">
                <a:latin typeface="Times" pitchFamily="18" charset="0"/>
              </a:endParaRPr>
            </a:p>
          </p:txBody>
        </p:sp>
      </p:grpSp>
      <p:sp>
        <p:nvSpPr>
          <p:cNvPr id="318522" name="Rectangle 58"/>
          <p:cNvSpPr>
            <a:spLocks noChangeArrowheads="1"/>
          </p:cNvSpPr>
          <p:nvPr/>
        </p:nvSpPr>
        <p:spPr bwMode="auto">
          <a:xfrm>
            <a:off x="8864600" y="649605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
        <p:nvSpPr>
          <p:cNvPr id="97339" name="Rectangle 59"/>
          <p:cNvSpPr>
            <a:spLocks noChangeArrowheads="1"/>
          </p:cNvSpPr>
          <p:nvPr/>
        </p:nvSpPr>
        <p:spPr bwMode="auto">
          <a:xfrm>
            <a:off x="207963" y="1220788"/>
            <a:ext cx="1236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7.18</a:t>
            </a:r>
          </a:p>
        </p:txBody>
      </p:sp>
      <p:sp>
        <p:nvSpPr>
          <p:cNvPr id="318524" name="Rectangle 60"/>
          <p:cNvSpPr>
            <a:spLocks noChangeArrowheads="1"/>
          </p:cNvSpPr>
          <p:nvPr/>
        </p:nvSpPr>
        <p:spPr bwMode="auto">
          <a:xfrm>
            <a:off x="5367338" y="5172075"/>
            <a:ext cx="301466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90000"/>
              </a:lnSpc>
              <a:tabLst>
                <a:tab pos="349250" algn="l"/>
                <a:tab pos="1492250" algn="l"/>
                <a:tab pos="1651000" algn="l"/>
              </a:tabLst>
            </a:pPr>
            <a:r>
              <a:rPr lang="en-GB" sz="1500">
                <a:solidFill>
                  <a:srgbClr val="0208A6"/>
                </a:solidFill>
              </a:rPr>
              <a:t>Includes key master exchange.</a:t>
            </a:r>
          </a:p>
          <a:p>
            <a:pPr eaLnBrk="0" hangingPunct="0">
              <a:lnSpc>
                <a:spcPct val="90000"/>
              </a:lnSpc>
              <a:tabLst>
                <a:tab pos="349250" algn="l"/>
                <a:tab pos="1492250" algn="l"/>
                <a:tab pos="1651000" algn="l"/>
              </a:tabLst>
            </a:pPr>
            <a:r>
              <a:rPr lang="en-GB" sz="1500">
                <a:solidFill>
                  <a:srgbClr val="0208A6"/>
                </a:solidFill>
              </a:rPr>
              <a:t>Key master is used  by both A and B</a:t>
            </a:r>
          </a:p>
          <a:p>
            <a:pPr eaLnBrk="0" hangingPunct="0">
              <a:lnSpc>
                <a:spcPct val="90000"/>
              </a:lnSpc>
              <a:tabLst>
                <a:tab pos="349250" algn="l"/>
                <a:tab pos="1492250" algn="l"/>
                <a:tab pos="1651000" algn="l"/>
              </a:tabLst>
            </a:pPr>
            <a:r>
              <a:rPr lang="en-GB" sz="1500">
                <a:solidFill>
                  <a:srgbClr val="0208A6"/>
                </a:solidFill>
              </a:rPr>
              <a:t>to generate:</a:t>
            </a:r>
          </a:p>
          <a:p>
            <a:pPr eaLnBrk="0" hangingPunct="0">
              <a:lnSpc>
                <a:spcPct val="90000"/>
              </a:lnSpc>
              <a:tabLst>
                <a:tab pos="349250" algn="l"/>
                <a:tab pos="1492250" algn="l"/>
                <a:tab pos="1651000" algn="l"/>
              </a:tabLst>
            </a:pPr>
            <a:r>
              <a:rPr lang="en-GB" sz="1500" i="1">
                <a:solidFill>
                  <a:srgbClr val="0208A6"/>
                </a:solidFill>
              </a:rPr>
              <a:t>2 session keys	2 MAC keys</a:t>
            </a:r>
            <a:endParaRPr lang="en-GB" sz="1500">
              <a:solidFill>
                <a:srgbClr val="0208A6"/>
              </a:solidFill>
            </a:endParaRP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AB</a:t>
            </a:r>
            <a:r>
              <a:rPr lang="en-GB" sz="1500">
                <a:solidFill>
                  <a:srgbClr val="0208A6"/>
                </a:solidFill>
              </a:rPr>
              <a:t>		M</a:t>
            </a:r>
            <a:r>
              <a:rPr lang="en-GB" sz="1500" baseline="-25000">
                <a:solidFill>
                  <a:srgbClr val="0208A6"/>
                </a:solidFill>
              </a:rPr>
              <a:t>AB</a:t>
            </a:r>
            <a:r>
              <a:rPr lang="en-GB" sz="1500">
                <a:solidFill>
                  <a:srgbClr val="0208A6"/>
                </a:solidFill>
              </a:rPr>
              <a:t>	</a:t>
            </a:r>
          </a:p>
          <a:p>
            <a:pPr eaLnBrk="0" hangingPunct="0">
              <a:lnSpc>
                <a:spcPct val="90000"/>
              </a:lnSpc>
              <a:tabLst>
                <a:tab pos="349250" algn="l"/>
                <a:tab pos="1492250" algn="l"/>
                <a:tab pos="1651000" algn="l"/>
              </a:tabLst>
            </a:pPr>
            <a:r>
              <a:rPr lang="en-GB" sz="1500">
                <a:solidFill>
                  <a:srgbClr val="0208A6"/>
                </a:solidFill>
              </a:rPr>
              <a:t>	K</a:t>
            </a:r>
            <a:r>
              <a:rPr lang="en-GB" sz="1500" baseline="-25000">
                <a:solidFill>
                  <a:srgbClr val="0208A6"/>
                </a:solidFill>
              </a:rPr>
              <a:t>BA</a:t>
            </a:r>
            <a:r>
              <a:rPr lang="en-GB" sz="1500">
                <a:solidFill>
                  <a:srgbClr val="0208A6"/>
                </a:solidFill>
              </a:rPr>
              <a:t>		M</a:t>
            </a:r>
            <a:r>
              <a:rPr lang="en-GB" sz="1500" baseline="-25000">
                <a:solidFill>
                  <a:srgbClr val="0208A6"/>
                </a:solidFill>
              </a:rPr>
              <a:t>BA</a:t>
            </a:r>
          </a:p>
        </p:txBody>
      </p:sp>
      <p:grpSp>
        <p:nvGrpSpPr>
          <p:cNvPr id="6" name="Group 61"/>
          <p:cNvGrpSpPr>
            <a:grpSpLocks/>
          </p:cNvGrpSpPr>
          <p:nvPr/>
        </p:nvGrpSpPr>
        <p:grpSpPr bwMode="auto">
          <a:xfrm>
            <a:off x="439738" y="2460625"/>
            <a:ext cx="8205787" cy="3175000"/>
            <a:chOff x="300" y="1550"/>
            <a:chExt cx="5600" cy="2000"/>
          </a:xfrm>
        </p:grpSpPr>
        <p:sp>
          <p:nvSpPr>
            <p:cNvPr id="97342" name="Rectangle 62"/>
            <p:cNvSpPr>
              <a:spLocks noChangeArrowheads="1"/>
            </p:cNvSpPr>
            <p:nvPr/>
          </p:nvSpPr>
          <p:spPr bwMode="auto">
            <a:xfrm>
              <a:off x="300" y="1550"/>
              <a:ext cx="5600" cy="2000"/>
            </a:xfrm>
            <a:prstGeom prst="rect">
              <a:avLst/>
            </a:prstGeom>
            <a:solidFill>
              <a:srgbClr val="D6D6D6"/>
            </a:solidFill>
            <a:ln w="9525">
              <a:solidFill>
                <a:schemeClr val="tx1"/>
              </a:solidFill>
              <a:miter lim="800000"/>
              <a:headEnd/>
              <a:tailEnd/>
            </a:ln>
          </p:spPr>
          <p:txBody>
            <a:bodyPr wrap="none" anchor="ctr"/>
            <a:lstStyle/>
            <a:p>
              <a:endParaRPr lang="en-US"/>
            </a:p>
          </p:txBody>
        </p:sp>
        <p:grpSp>
          <p:nvGrpSpPr>
            <p:cNvPr id="97343" name="Group 63"/>
            <p:cNvGrpSpPr>
              <a:grpSpLocks/>
            </p:cNvGrpSpPr>
            <p:nvPr/>
          </p:nvGrpSpPr>
          <p:grpSpPr bwMode="auto">
            <a:xfrm>
              <a:off x="450" y="1861"/>
              <a:ext cx="5300" cy="1653"/>
              <a:chOff x="426" y="1391"/>
              <a:chExt cx="5300" cy="1653"/>
            </a:xfrm>
          </p:grpSpPr>
          <p:sp>
            <p:nvSpPr>
              <p:cNvPr id="97344" name="Rectangle 64"/>
              <p:cNvSpPr>
                <a:spLocks noChangeArrowheads="1"/>
              </p:cNvSpPr>
              <p:nvPr/>
            </p:nvSpPr>
            <p:spPr bwMode="auto">
              <a:xfrm>
                <a:off x="451" y="1461"/>
                <a:ext cx="7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Component</a:t>
                </a:r>
                <a:endParaRPr lang="en-GB" sz="2400">
                  <a:latin typeface="Times" pitchFamily="18" charset="0"/>
                </a:endParaRPr>
              </a:p>
            </p:txBody>
          </p:sp>
          <p:sp>
            <p:nvSpPr>
              <p:cNvPr id="97345" name="Rectangle 65"/>
              <p:cNvSpPr>
                <a:spLocks noChangeArrowheads="1"/>
              </p:cNvSpPr>
              <p:nvPr/>
            </p:nvSpPr>
            <p:spPr bwMode="auto">
              <a:xfrm>
                <a:off x="1707" y="1461"/>
                <a:ext cx="79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Description</a:t>
                </a:r>
                <a:endParaRPr lang="en-GB" sz="2400">
                  <a:latin typeface="Times" pitchFamily="18" charset="0"/>
                </a:endParaRPr>
              </a:p>
            </p:txBody>
          </p:sp>
          <p:sp>
            <p:nvSpPr>
              <p:cNvPr id="97346" name="Rectangle 66"/>
              <p:cNvSpPr>
                <a:spLocks noChangeArrowheads="1"/>
              </p:cNvSpPr>
              <p:nvPr/>
            </p:nvSpPr>
            <p:spPr bwMode="auto">
              <a:xfrm>
                <a:off x="4006" y="1461"/>
                <a:ext cx="5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Example</a:t>
                </a:r>
                <a:endParaRPr lang="en-GB" sz="2400">
                  <a:latin typeface="Times" pitchFamily="18" charset="0"/>
                </a:endParaRPr>
              </a:p>
            </p:txBody>
          </p:sp>
          <p:sp>
            <p:nvSpPr>
              <p:cNvPr id="97347" name="Line 67"/>
              <p:cNvSpPr>
                <a:spLocks noChangeShapeType="1"/>
              </p:cNvSpPr>
              <p:nvPr/>
            </p:nvSpPr>
            <p:spPr bwMode="auto">
              <a:xfrm>
                <a:off x="426" y="1391"/>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8" name="Line 68"/>
              <p:cNvSpPr>
                <a:spLocks noChangeShapeType="1"/>
              </p:cNvSpPr>
              <p:nvPr/>
            </p:nvSpPr>
            <p:spPr bwMode="auto">
              <a:xfrm>
                <a:off x="1640" y="1391"/>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9" name="Line 69"/>
              <p:cNvSpPr>
                <a:spLocks noChangeShapeType="1"/>
              </p:cNvSpPr>
              <p:nvPr/>
            </p:nvSpPr>
            <p:spPr bwMode="auto">
              <a:xfrm>
                <a:off x="3890" y="1391"/>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0" name="Rectangle 70"/>
              <p:cNvSpPr>
                <a:spLocks noChangeArrowheads="1"/>
              </p:cNvSpPr>
              <p:nvPr/>
            </p:nvSpPr>
            <p:spPr bwMode="auto">
              <a:xfrm>
                <a:off x="451" y="1742"/>
                <a:ext cx="95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Key exchange</a:t>
                </a:r>
                <a:endParaRPr lang="en-GB" sz="2400">
                  <a:latin typeface="Times" pitchFamily="18" charset="0"/>
                </a:endParaRPr>
              </a:p>
            </p:txBody>
          </p:sp>
          <p:sp>
            <p:nvSpPr>
              <p:cNvPr id="97351" name="Rectangle 71"/>
              <p:cNvSpPr>
                <a:spLocks noChangeArrowheads="1"/>
              </p:cNvSpPr>
              <p:nvPr/>
            </p:nvSpPr>
            <p:spPr bwMode="auto">
              <a:xfrm>
                <a:off x="451" y="1924"/>
                <a:ext cx="5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method</a:t>
                </a:r>
                <a:endParaRPr lang="en-GB" sz="2400">
                  <a:latin typeface="Times" pitchFamily="18" charset="0"/>
                </a:endParaRPr>
              </a:p>
            </p:txBody>
          </p:sp>
          <p:sp>
            <p:nvSpPr>
              <p:cNvPr id="97352" name="Rectangle 72"/>
              <p:cNvSpPr>
                <a:spLocks noChangeArrowheads="1"/>
              </p:cNvSpPr>
              <p:nvPr/>
            </p:nvSpPr>
            <p:spPr bwMode="auto">
              <a:xfrm>
                <a:off x="1707" y="1742"/>
                <a:ext cx="17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method to be used for</a:t>
                </a:r>
                <a:endParaRPr lang="en-GB" sz="2400">
                  <a:latin typeface="Times" pitchFamily="18" charset="0"/>
                </a:endParaRPr>
              </a:p>
            </p:txBody>
          </p:sp>
          <p:sp>
            <p:nvSpPr>
              <p:cNvPr id="97353" name="Rectangle 73"/>
              <p:cNvSpPr>
                <a:spLocks noChangeArrowheads="1"/>
              </p:cNvSpPr>
              <p:nvPr/>
            </p:nvSpPr>
            <p:spPr bwMode="auto">
              <a:xfrm>
                <a:off x="1707" y="1924"/>
                <a:ext cx="17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exchange of a session key</a:t>
                </a:r>
                <a:endParaRPr lang="en-GB" sz="2400">
                  <a:latin typeface="Times" pitchFamily="18" charset="0"/>
                </a:endParaRPr>
              </a:p>
            </p:txBody>
          </p:sp>
          <p:sp>
            <p:nvSpPr>
              <p:cNvPr id="97354" name="Rectangle 74"/>
              <p:cNvSpPr>
                <a:spLocks noChangeArrowheads="1"/>
              </p:cNvSpPr>
              <p:nvPr/>
            </p:nvSpPr>
            <p:spPr bwMode="auto">
              <a:xfrm>
                <a:off x="4006" y="1742"/>
                <a:ext cx="14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RSA with public-key</a:t>
                </a:r>
                <a:endParaRPr lang="en-GB" sz="2400">
                  <a:latin typeface="Times" pitchFamily="18" charset="0"/>
                </a:endParaRPr>
              </a:p>
            </p:txBody>
          </p:sp>
          <p:sp>
            <p:nvSpPr>
              <p:cNvPr id="97355" name="Rectangle 75"/>
              <p:cNvSpPr>
                <a:spLocks noChangeArrowheads="1"/>
              </p:cNvSpPr>
              <p:nvPr/>
            </p:nvSpPr>
            <p:spPr bwMode="auto">
              <a:xfrm>
                <a:off x="4006" y="1924"/>
                <a:ext cx="74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certificates</a:t>
                </a:r>
                <a:endParaRPr lang="en-GB" sz="2400">
                  <a:latin typeface="Times" pitchFamily="18" charset="0"/>
                </a:endParaRPr>
              </a:p>
            </p:txBody>
          </p:sp>
          <p:sp>
            <p:nvSpPr>
              <p:cNvPr id="97356" name="Line 76"/>
              <p:cNvSpPr>
                <a:spLocks noChangeShapeType="1"/>
              </p:cNvSpPr>
              <p:nvPr/>
            </p:nvSpPr>
            <p:spPr bwMode="auto">
              <a:xfrm>
                <a:off x="426" y="1704"/>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7" name="Line 77"/>
              <p:cNvSpPr>
                <a:spLocks noChangeShapeType="1"/>
              </p:cNvSpPr>
              <p:nvPr/>
            </p:nvSpPr>
            <p:spPr bwMode="auto">
              <a:xfrm>
                <a:off x="1640" y="1704"/>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8" name="Line 78"/>
              <p:cNvSpPr>
                <a:spLocks noChangeShapeType="1"/>
              </p:cNvSpPr>
              <p:nvPr/>
            </p:nvSpPr>
            <p:spPr bwMode="auto">
              <a:xfrm>
                <a:off x="3890" y="1704"/>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59" name="Rectangle 79"/>
              <p:cNvSpPr>
                <a:spLocks noChangeArrowheads="1"/>
              </p:cNvSpPr>
              <p:nvPr/>
            </p:nvSpPr>
            <p:spPr bwMode="auto">
              <a:xfrm>
                <a:off x="451" y="2189"/>
                <a:ext cx="101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Cipher for data</a:t>
                </a:r>
                <a:endParaRPr lang="en-GB" sz="2400">
                  <a:latin typeface="Times" pitchFamily="18" charset="0"/>
                </a:endParaRPr>
              </a:p>
            </p:txBody>
          </p:sp>
          <p:sp>
            <p:nvSpPr>
              <p:cNvPr id="97360" name="Rectangle 80"/>
              <p:cNvSpPr>
                <a:spLocks noChangeArrowheads="1"/>
              </p:cNvSpPr>
              <p:nvPr/>
            </p:nvSpPr>
            <p:spPr bwMode="auto">
              <a:xfrm>
                <a:off x="451" y="2371"/>
                <a:ext cx="51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transfer</a:t>
                </a:r>
                <a:endParaRPr lang="en-GB" sz="2400">
                  <a:latin typeface="Times" pitchFamily="18" charset="0"/>
                </a:endParaRPr>
              </a:p>
            </p:txBody>
          </p:sp>
          <p:sp>
            <p:nvSpPr>
              <p:cNvPr id="97361" name="Rectangle 81"/>
              <p:cNvSpPr>
                <a:spLocks noChangeArrowheads="1"/>
              </p:cNvSpPr>
              <p:nvPr/>
            </p:nvSpPr>
            <p:spPr bwMode="auto">
              <a:xfrm>
                <a:off x="1707" y="2189"/>
                <a:ext cx="21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block or stream cipher to be</a:t>
                </a:r>
                <a:endParaRPr lang="en-GB" sz="2400">
                  <a:latin typeface="Times" pitchFamily="18" charset="0"/>
                </a:endParaRPr>
              </a:p>
            </p:txBody>
          </p:sp>
          <p:sp>
            <p:nvSpPr>
              <p:cNvPr id="97362" name="Rectangle 82"/>
              <p:cNvSpPr>
                <a:spLocks noChangeArrowheads="1"/>
              </p:cNvSpPr>
              <p:nvPr/>
            </p:nvSpPr>
            <p:spPr bwMode="auto">
              <a:xfrm>
                <a:off x="1707" y="2371"/>
                <a:ext cx="8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used for data</a:t>
                </a:r>
                <a:endParaRPr lang="en-GB" sz="2400">
                  <a:latin typeface="Times" pitchFamily="18" charset="0"/>
                </a:endParaRPr>
              </a:p>
            </p:txBody>
          </p:sp>
          <p:sp>
            <p:nvSpPr>
              <p:cNvPr id="97363" name="Rectangle 83"/>
              <p:cNvSpPr>
                <a:spLocks noChangeArrowheads="1"/>
              </p:cNvSpPr>
              <p:nvPr/>
            </p:nvSpPr>
            <p:spPr bwMode="auto">
              <a:xfrm>
                <a:off x="4006" y="2189"/>
                <a:ext cx="4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IDEA</a:t>
                </a:r>
                <a:endParaRPr lang="en-GB" sz="2400">
                  <a:latin typeface="Times" pitchFamily="18" charset="0"/>
                </a:endParaRPr>
              </a:p>
            </p:txBody>
          </p:sp>
          <p:sp>
            <p:nvSpPr>
              <p:cNvPr id="97364" name="Rectangle 84"/>
              <p:cNvSpPr>
                <a:spLocks noChangeArrowheads="1"/>
              </p:cNvSpPr>
              <p:nvPr/>
            </p:nvSpPr>
            <p:spPr bwMode="auto">
              <a:xfrm>
                <a:off x="451" y="2635"/>
                <a:ext cx="10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Message digest</a:t>
                </a:r>
                <a:endParaRPr lang="en-GB" sz="2400">
                  <a:latin typeface="Times" pitchFamily="18" charset="0"/>
                </a:endParaRPr>
              </a:p>
            </p:txBody>
          </p:sp>
          <p:sp>
            <p:nvSpPr>
              <p:cNvPr id="97365" name="Rectangle 85"/>
              <p:cNvSpPr>
                <a:spLocks noChangeArrowheads="1"/>
              </p:cNvSpPr>
              <p:nvPr/>
            </p:nvSpPr>
            <p:spPr bwMode="auto">
              <a:xfrm>
                <a:off x="451" y="2817"/>
                <a:ext cx="56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function</a:t>
                </a:r>
                <a:endParaRPr lang="en-GB" sz="2400">
                  <a:latin typeface="Times" pitchFamily="18" charset="0"/>
                </a:endParaRPr>
              </a:p>
            </p:txBody>
          </p:sp>
          <p:sp>
            <p:nvSpPr>
              <p:cNvPr id="97366" name="Rectangle 86"/>
              <p:cNvSpPr>
                <a:spLocks noChangeArrowheads="1"/>
              </p:cNvSpPr>
              <p:nvPr/>
            </p:nvSpPr>
            <p:spPr bwMode="auto">
              <a:xfrm>
                <a:off x="1707" y="2635"/>
                <a:ext cx="13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for creating message</a:t>
                </a:r>
                <a:endParaRPr lang="en-GB" sz="2400">
                  <a:latin typeface="Times" pitchFamily="18" charset="0"/>
                </a:endParaRPr>
              </a:p>
            </p:txBody>
          </p:sp>
          <p:sp>
            <p:nvSpPr>
              <p:cNvPr id="97367" name="Rectangle 87"/>
              <p:cNvSpPr>
                <a:spLocks noChangeArrowheads="1"/>
              </p:cNvSpPr>
              <p:nvPr/>
            </p:nvSpPr>
            <p:spPr bwMode="auto">
              <a:xfrm>
                <a:off x="1707" y="2817"/>
                <a:ext cx="198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authentication codes (MACs)</a:t>
                </a:r>
                <a:endParaRPr lang="en-GB" sz="2400">
                  <a:latin typeface="Times" pitchFamily="18" charset="0"/>
                </a:endParaRPr>
              </a:p>
            </p:txBody>
          </p:sp>
          <p:sp>
            <p:nvSpPr>
              <p:cNvPr id="97368" name="Rectangle 88"/>
              <p:cNvSpPr>
                <a:spLocks noChangeArrowheads="1"/>
              </p:cNvSpPr>
              <p:nvPr/>
            </p:nvSpPr>
            <p:spPr bwMode="auto">
              <a:xfrm>
                <a:off x="4006" y="2635"/>
                <a:ext cx="3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SHA</a:t>
                </a:r>
                <a:endParaRPr lang="en-GB" sz="2400">
                  <a:latin typeface="Times" pitchFamily="18" charset="0"/>
                </a:endParaRPr>
              </a:p>
            </p:txBody>
          </p:sp>
          <p:sp>
            <p:nvSpPr>
              <p:cNvPr id="97369" name="Line 89"/>
              <p:cNvSpPr>
                <a:spLocks noChangeShapeType="1"/>
              </p:cNvSpPr>
              <p:nvPr/>
            </p:nvSpPr>
            <p:spPr bwMode="auto">
              <a:xfrm>
                <a:off x="426" y="3043"/>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70" name="Line 90"/>
              <p:cNvSpPr>
                <a:spLocks noChangeShapeType="1"/>
              </p:cNvSpPr>
              <p:nvPr/>
            </p:nvSpPr>
            <p:spPr bwMode="auto">
              <a:xfrm>
                <a:off x="1640" y="3043"/>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71" name="Line 91"/>
              <p:cNvSpPr>
                <a:spLocks noChangeShapeType="1"/>
              </p:cNvSpPr>
              <p:nvPr/>
            </p:nvSpPr>
            <p:spPr bwMode="auto">
              <a:xfrm>
                <a:off x="3890" y="3043"/>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372" name="Rectangle 92"/>
            <p:cNvSpPr>
              <a:spLocks noChangeArrowheads="1"/>
            </p:cNvSpPr>
            <p:nvPr/>
          </p:nvSpPr>
          <p:spPr bwMode="auto">
            <a:xfrm>
              <a:off x="418" y="1585"/>
              <a:ext cx="8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ipher suite</a:t>
              </a:r>
            </a:p>
          </p:txBody>
        </p:sp>
      </p:grpSp>
      <p:sp>
        <p:nvSpPr>
          <p:cNvPr id="97373" name="AutoShape 93">
            <a:hlinkClick r:id="" action="ppaction://noaction" highlightClick="1"/>
          </p:cNvPr>
          <p:cNvSpPr>
            <a:spLocks noChangeArrowheads="1"/>
          </p:cNvSpPr>
          <p:nvPr/>
        </p:nvSpPr>
        <p:spPr bwMode="auto">
          <a:xfrm>
            <a:off x="8088313" y="5857875"/>
            <a:ext cx="176212" cy="206375"/>
          </a:xfrm>
          <a:prstGeom prst="actionButtonBlank">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99442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18524"/>
                                        </p:tgtEl>
                                        <p:attrNameLst>
                                          <p:attrName>style.visibility</p:attrName>
                                        </p:attrNameLst>
                                      </p:cBhvr>
                                      <p:to>
                                        <p:strVal val="visible"/>
                                      </p:to>
                                    </p:set>
                                    <p:animEffect transition="in" filter="wipe(up)">
                                      <p:cBhvr>
                                        <p:cTn id="28" dur="500"/>
                                        <p:tgtEl>
                                          <p:spTgt spid="318524"/>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318522"/>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22" grpId="0" autoUpdateAnimBg="0"/>
      <p:bldP spid="3185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31763"/>
            <a:ext cx="8229600" cy="1428750"/>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Public / Private Asymmetric keys</a:t>
            </a:r>
          </a:p>
        </p:txBody>
      </p:sp>
      <p:sp>
        <p:nvSpPr>
          <p:cNvPr id="72707" name="Rectangle 3"/>
          <p:cNvSpPr>
            <a:spLocks noGrp="1" noChangeArrowheads="1"/>
          </p:cNvSpPr>
          <p:nvPr>
            <p:ph type="body" idx="1"/>
          </p:nvPr>
        </p:nvSpPr>
        <p:spPr/>
        <p:txBody>
          <a:bodyPr/>
          <a:lstStyle/>
          <a:p>
            <a:r>
              <a:rPr lang="en-US" dirty="0" smtClean="0"/>
              <a:t>Asymmetric key pairs are easy to generate and there is free software to do so (e.g. –PGP “Pretty Good Privacy”)</a:t>
            </a:r>
          </a:p>
          <a:p>
            <a:r>
              <a:rPr lang="en-US" dirty="0" smtClean="0"/>
              <a:t>Both keys are functionally identical:</a:t>
            </a:r>
          </a:p>
          <a:p>
            <a:pPr lvl="1"/>
            <a:r>
              <a:rPr lang="en-US" dirty="0" smtClean="0"/>
              <a:t>Pick one to be private – keep it secret</a:t>
            </a:r>
          </a:p>
          <a:p>
            <a:pPr lvl="1"/>
            <a:r>
              <a:rPr lang="en-US" dirty="0" smtClean="0"/>
              <a:t>Pick one to be public – bind it to a stakeholder (person) publically (e.g. web)</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822325" y="1450975"/>
            <a:ext cx="7740650" cy="3033713"/>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200">
                <a:latin typeface="Times" pitchFamily="18" charset="0"/>
              </a:rPr>
              <a:t>Bob has a public/private key pair &lt;K</a:t>
            </a:r>
            <a:r>
              <a:rPr lang="en-GB" sz="2200" baseline="-25000">
                <a:latin typeface="Times" pitchFamily="18" charset="0"/>
              </a:rPr>
              <a:t>Bpub</a:t>
            </a:r>
            <a:r>
              <a:rPr lang="en-GB" sz="2200">
                <a:latin typeface="Times" pitchFamily="18" charset="0"/>
              </a:rPr>
              <a:t>,</a:t>
            </a:r>
            <a:r>
              <a:rPr lang="en-GB" sz="2200" baseline="-25000">
                <a:latin typeface="Times" pitchFamily="18" charset="0"/>
              </a:rPr>
              <a:t> </a:t>
            </a:r>
            <a:r>
              <a:rPr lang="en-GB" sz="2200">
                <a:latin typeface="Times" pitchFamily="18" charset="0"/>
              </a:rPr>
              <a:t>K</a:t>
            </a:r>
            <a:r>
              <a:rPr lang="en-GB" sz="2200" baseline="-25000">
                <a:latin typeface="Times" pitchFamily="18" charset="0"/>
              </a:rPr>
              <a:t>Bpriv</a:t>
            </a:r>
            <a:r>
              <a:rPr lang="en-GB" sz="2200">
                <a:latin typeface="Times" pitchFamily="18" charset="0"/>
              </a:rPr>
              <a:t>&gt;</a:t>
            </a:r>
          </a:p>
          <a:p>
            <a:pPr marL="457200" indent="-457200" eaLnBrk="0" hangingPunct="0">
              <a:spcBef>
                <a:spcPct val="30000"/>
              </a:spcBef>
              <a:buFont typeface="Times" pitchFamily="18" charset="0"/>
              <a:buAutoNum type="arabicPeriod"/>
            </a:pPr>
            <a:r>
              <a:rPr lang="en-GB" sz="2200">
                <a:latin typeface="Times" pitchFamily="18" charset="0"/>
              </a:rPr>
              <a:t>Alice obtains a certificate that was signed by a trusted authority stating Bob's public key K</a:t>
            </a:r>
            <a:r>
              <a:rPr lang="en-GB" sz="2200" baseline="-25000">
                <a:latin typeface="Times" pitchFamily="18" charset="0"/>
              </a:rPr>
              <a:t>Bpub</a:t>
            </a:r>
            <a:endParaRPr lang="en-GB" sz="2200">
              <a:latin typeface="Times" pitchFamily="18" charset="0"/>
            </a:endParaRPr>
          </a:p>
          <a:p>
            <a:pPr marL="457200" indent="-457200" eaLnBrk="0" hangingPunct="0">
              <a:spcBef>
                <a:spcPct val="30000"/>
              </a:spcBef>
              <a:buFont typeface="Times" pitchFamily="18" charset="0"/>
              <a:buAutoNum type="arabicPeriod"/>
            </a:pPr>
            <a:r>
              <a:rPr lang="en-GB" sz="2200">
                <a:latin typeface="Times" pitchFamily="18" charset="0"/>
              </a:rPr>
              <a:t>Alice creates a new shared key K</a:t>
            </a:r>
            <a:r>
              <a:rPr lang="en-GB" sz="2200" baseline="-25000">
                <a:latin typeface="Times" pitchFamily="18" charset="0"/>
              </a:rPr>
              <a:t>AB</a:t>
            </a:r>
            <a:r>
              <a:rPr lang="en-GB" sz="2200">
                <a:latin typeface="Times" pitchFamily="18" charset="0"/>
              </a:rPr>
              <a:t> , encrypts it using K</a:t>
            </a:r>
            <a:r>
              <a:rPr lang="en-GB" sz="2200" baseline="-25000">
                <a:latin typeface="Times" pitchFamily="18" charset="0"/>
              </a:rPr>
              <a:t>Bpub</a:t>
            </a:r>
            <a:r>
              <a:rPr lang="en-GB" sz="2200">
                <a:latin typeface="Times" pitchFamily="18" charset="0"/>
              </a:rPr>
              <a:t> using a public-key algorithm and sends the result to Bob.</a:t>
            </a:r>
            <a:endParaRPr lang="en-GB" sz="2200" baseline="-25000">
              <a:latin typeface="Times" pitchFamily="18" charset="0"/>
            </a:endParaRPr>
          </a:p>
          <a:p>
            <a:pPr marL="457200" indent="-457200" eaLnBrk="0" hangingPunct="0">
              <a:spcBef>
                <a:spcPct val="30000"/>
              </a:spcBef>
              <a:buFont typeface="Times" pitchFamily="18" charset="0"/>
              <a:buNone/>
            </a:pPr>
            <a:r>
              <a:rPr lang="en-GB" sz="2200">
                <a:latin typeface="Times" pitchFamily="18" charset="0"/>
              </a:rPr>
              <a:t>3.	Bob uses the corresponding private key K</a:t>
            </a:r>
            <a:r>
              <a:rPr lang="en-GB" sz="2200" baseline="-25000">
                <a:latin typeface="Times" pitchFamily="18" charset="0"/>
              </a:rPr>
              <a:t>Bpriv</a:t>
            </a:r>
            <a:r>
              <a:rPr lang="en-GB" sz="2200">
                <a:latin typeface="Times" pitchFamily="18" charset="0"/>
              </a:rPr>
              <a:t> to decrypt it.</a:t>
            </a:r>
          </a:p>
          <a:p>
            <a:pPr marL="457200" indent="-457200" eaLnBrk="0" hangingPunct="0">
              <a:spcBef>
                <a:spcPct val="30000"/>
              </a:spcBef>
              <a:buFont typeface="Times" pitchFamily="18" charset="0"/>
              <a:buNone/>
            </a:pPr>
            <a:r>
              <a:rPr lang="en-GB" sz="1800">
                <a:latin typeface="Times" pitchFamily="18" charset="0"/>
              </a:rPr>
              <a:t>(If they want to be sure that the message hasn't been tampered with, Alice can add an agreed value to it and Bob can check it.)</a:t>
            </a:r>
          </a:p>
        </p:txBody>
      </p:sp>
      <p:sp>
        <p:nvSpPr>
          <p:cNvPr id="95235" name="Rectangle 3"/>
          <p:cNvSpPr>
            <a:spLocks noGrp="1" noChangeArrowheads="1"/>
          </p:cNvSpPr>
          <p:nvPr>
            <p:ph type="title" idx="4294967295"/>
          </p:nvPr>
        </p:nvSpPr>
        <p:spPr/>
        <p:txBody>
          <a:bodyPr/>
          <a:lstStyle/>
          <a:p>
            <a:r>
              <a:rPr lang="en-GB" sz="2800" smtClean="0"/>
              <a:t>Scenario 3: </a:t>
            </a:r>
            <a:br>
              <a:rPr lang="en-GB" sz="2800" smtClean="0"/>
            </a:br>
            <a:r>
              <a:rPr lang="en-GB" sz="2800" smtClean="0"/>
              <a:t>Authenticated communication with public keys</a:t>
            </a:r>
          </a:p>
        </p:txBody>
      </p:sp>
      <p:sp>
        <p:nvSpPr>
          <p:cNvPr id="363525"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572709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102403" name="Rectangle 2"/>
          <p:cNvSpPr>
            <a:spLocks noGrp="1" noChangeArrowheads="1"/>
          </p:cNvSpPr>
          <p:nvPr>
            <p:ph type="title" idx="4294967295"/>
          </p:nvPr>
        </p:nvSpPr>
        <p:spPr>
          <a:xfrm>
            <a:off x="457200" y="228600"/>
            <a:ext cx="8229600" cy="1143000"/>
          </a:xfrm>
        </p:spPr>
        <p:txBody>
          <a:bodyPr/>
          <a:lstStyle/>
          <a:p>
            <a:pPr eaLnBrk="1" hangingPunct="1"/>
            <a:r>
              <a:rPr lang="en-US" sz="3600" smtClean="0">
                <a:solidFill>
                  <a:srgbClr val="FF0066"/>
                </a:solidFill>
              </a:rPr>
              <a:t>Mallory -- attacker</a:t>
            </a:r>
          </a:p>
        </p:txBody>
      </p:sp>
      <p:sp>
        <p:nvSpPr>
          <p:cNvPr id="102404" name="Rectangle 3"/>
          <p:cNvSpPr>
            <a:spLocks noGrp="1" noChangeArrowheads="1"/>
          </p:cNvSpPr>
          <p:nvPr>
            <p:ph type="body" idx="4294967295"/>
          </p:nvPr>
        </p:nvSpPr>
        <p:spPr/>
        <p:txBody>
          <a:bodyPr/>
          <a:lstStyle/>
          <a:p>
            <a:pPr eaLnBrk="1" hangingPunct="1"/>
            <a:r>
              <a:rPr lang="en-GB" smtClean="0"/>
              <a:t>Intercept Alice’s initial request to a key distribution service for Bob’s public-key certificate and send a response containing his own public key. He can then intercept all the subsequent messages</a:t>
            </a:r>
            <a:endParaRPr lang="en-US" smtClean="0"/>
          </a:p>
        </p:txBody>
      </p:sp>
      <p:sp>
        <p:nvSpPr>
          <p:cNvPr id="102405" name="Rectangle 5"/>
          <p:cNvSpPr>
            <a:spLocks noChangeArrowheads="1"/>
          </p:cNvSpPr>
          <p:nvPr/>
        </p:nvSpPr>
        <p:spPr bwMode="auto">
          <a:xfrm>
            <a:off x="-4579938" y="2955925"/>
            <a:ext cx="399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buFontTx/>
              <a:buChar char="•"/>
            </a:pPr>
            <a:r>
              <a:rPr lang="en-GB"/>
              <a:t>Mallory might intercept.</a:t>
            </a:r>
          </a:p>
        </p:txBody>
      </p:sp>
    </p:spTree>
    <p:extLst>
      <p:ext uri="{BB962C8B-B14F-4D97-AF65-F5344CB8AC3E}">
        <p14:creationId xmlns:p14="http://schemas.microsoft.com/office/powerpoint/2010/main" val="9708986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smtClean="0"/>
              <a:t>SSL handshake configuration options</a:t>
            </a:r>
          </a:p>
        </p:txBody>
      </p:sp>
      <p:sp>
        <p:nvSpPr>
          <p:cNvPr id="35843" name="Rectangle 3"/>
          <p:cNvSpPr>
            <a:spLocks noChangeArrowheads="1"/>
          </p:cNvSpPr>
          <p:nvPr/>
        </p:nvSpPr>
        <p:spPr bwMode="auto">
          <a:xfrm>
            <a:off x="2613025" y="188436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4" name="Rectangle 4"/>
          <p:cNvSpPr>
            <a:spLocks noChangeArrowheads="1"/>
          </p:cNvSpPr>
          <p:nvPr/>
        </p:nvSpPr>
        <p:spPr bwMode="auto">
          <a:xfrm>
            <a:off x="5729288" y="18843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5" name="Rectangle 5"/>
          <p:cNvSpPr>
            <a:spLocks noChangeArrowheads="1"/>
          </p:cNvSpPr>
          <p:nvPr/>
        </p:nvSpPr>
        <p:spPr bwMode="auto">
          <a:xfrm>
            <a:off x="2613025" y="227330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6" name="Rectangle 6"/>
          <p:cNvSpPr>
            <a:spLocks noChangeArrowheads="1"/>
          </p:cNvSpPr>
          <p:nvPr/>
        </p:nvSpPr>
        <p:spPr bwMode="auto">
          <a:xfrm>
            <a:off x="5729288" y="227330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7" name="Rectangle 7"/>
          <p:cNvSpPr>
            <a:spLocks noChangeArrowheads="1"/>
          </p:cNvSpPr>
          <p:nvPr/>
        </p:nvSpPr>
        <p:spPr bwMode="auto">
          <a:xfrm>
            <a:off x="2613025" y="557530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8" name="Rectangle 8"/>
          <p:cNvSpPr>
            <a:spLocks noChangeArrowheads="1"/>
          </p:cNvSpPr>
          <p:nvPr/>
        </p:nvSpPr>
        <p:spPr bwMode="auto">
          <a:xfrm>
            <a:off x="5729288" y="557530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9" name="Rectangle 9"/>
          <p:cNvSpPr>
            <a:spLocks noChangeArrowheads="1"/>
          </p:cNvSpPr>
          <p:nvPr/>
        </p:nvSpPr>
        <p:spPr bwMode="auto">
          <a:xfrm>
            <a:off x="2466975" y="217646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50" name="Rectangle 10"/>
          <p:cNvSpPr>
            <a:spLocks noChangeArrowheads="1"/>
          </p:cNvSpPr>
          <p:nvPr/>
        </p:nvSpPr>
        <p:spPr bwMode="auto">
          <a:xfrm>
            <a:off x="5835650" y="2176463"/>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51" name="Rectangle 11"/>
          <p:cNvSpPr>
            <a:spLocks noChangeArrowheads="1"/>
          </p:cNvSpPr>
          <p:nvPr/>
        </p:nvSpPr>
        <p:spPr bwMode="auto">
          <a:xfrm>
            <a:off x="2466975" y="477520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52" name="Rectangle 12"/>
          <p:cNvSpPr>
            <a:spLocks noChangeArrowheads="1"/>
          </p:cNvSpPr>
          <p:nvPr/>
        </p:nvSpPr>
        <p:spPr bwMode="auto">
          <a:xfrm>
            <a:off x="5835650" y="47752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5853" name="Group 13"/>
          <p:cNvGrpSpPr>
            <a:grpSpLocks/>
          </p:cNvGrpSpPr>
          <p:nvPr/>
        </p:nvGrpSpPr>
        <p:grpSpPr bwMode="auto">
          <a:xfrm>
            <a:off x="658813" y="2208213"/>
            <a:ext cx="7767637" cy="2624137"/>
            <a:chOff x="426" y="1391"/>
            <a:chExt cx="5300" cy="1653"/>
          </a:xfrm>
        </p:grpSpPr>
        <p:sp>
          <p:nvSpPr>
            <p:cNvPr id="35856" name="Rectangle 14"/>
            <p:cNvSpPr>
              <a:spLocks noChangeArrowheads="1"/>
            </p:cNvSpPr>
            <p:nvPr/>
          </p:nvSpPr>
          <p:spPr bwMode="auto">
            <a:xfrm>
              <a:off x="451" y="1461"/>
              <a:ext cx="7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Component</a:t>
              </a:r>
              <a:endParaRPr lang="en-GB" sz="2400">
                <a:latin typeface="Times" pitchFamily="18" charset="0"/>
              </a:endParaRPr>
            </a:p>
          </p:txBody>
        </p:sp>
        <p:sp>
          <p:nvSpPr>
            <p:cNvPr id="35857" name="Rectangle 15"/>
            <p:cNvSpPr>
              <a:spLocks noChangeArrowheads="1"/>
            </p:cNvSpPr>
            <p:nvPr/>
          </p:nvSpPr>
          <p:spPr bwMode="auto">
            <a:xfrm>
              <a:off x="1707" y="1461"/>
              <a:ext cx="79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Description</a:t>
              </a:r>
              <a:endParaRPr lang="en-GB" sz="2400">
                <a:latin typeface="Times" pitchFamily="18" charset="0"/>
              </a:endParaRPr>
            </a:p>
          </p:txBody>
        </p:sp>
        <p:sp>
          <p:nvSpPr>
            <p:cNvPr id="35858" name="Rectangle 16"/>
            <p:cNvSpPr>
              <a:spLocks noChangeArrowheads="1"/>
            </p:cNvSpPr>
            <p:nvPr/>
          </p:nvSpPr>
          <p:spPr bwMode="auto">
            <a:xfrm>
              <a:off x="4006" y="1461"/>
              <a:ext cx="5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i="1">
                  <a:solidFill>
                    <a:srgbClr val="000000"/>
                  </a:solidFill>
                  <a:latin typeface="Times" pitchFamily="18" charset="0"/>
                </a:rPr>
                <a:t>Example</a:t>
              </a:r>
              <a:endParaRPr lang="en-GB" sz="2400">
                <a:latin typeface="Times" pitchFamily="18" charset="0"/>
              </a:endParaRPr>
            </a:p>
          </p:txBody>
        </p:sp>
        <p:sp>
          <p:nvSpPr>
            <p:cNvPr id="35859" name="Line 17"/>
            <p:cNvSpPr>
              <a:spLocks noChangeShapeType="1"/>
            </p:cNvSpPr>
            <p:nvPr/>
          </p:nvSpPr>
          <p:spPr bwMode="auto">
            <a:xfrm>
              <a:off x="426" y="1391"/>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18"/>
            <p:cNvSpPr>
              <a:spLocks noChangeShapeType="1"/>
            </p:cNvSpPr>
            <p:nvPr/>
          </p:nvSpPr>
          <p:spPr bwMode="auto">
            <a:xfrm>
              <a:off x="1640" y="1391"/>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19"/>
            <p:cNvSpPr>
              <a:spLocks noChangeShapeType="1"/>
            </p:cNvSpPr>
            <p:nvPr/>
          </p:nvSpPr>
          <p:spPr bwMode="auto">
            <a:xfrm>
              <a:off x="3890" y="1391"/>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Rectangle 20"/>
            <p:cNvSpPr>
              <a:spLocks noChangeArrowheads="1"/>
            </p:cNvSpPr>
            <p:nvPr/>
          </p:nvSpPr>
          <p:spPr bwMode="auto">
            <a:xfrm>
              <a:off x="451" y="1742"/>
              <a:ext cx="95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Key exchange</a:t>
              </a:r>
              <a:endParaRPr lang="en-GB" sz="2400">
                <a:latin typeface="Times" pitchFamily="18" charset="0"/>
              </a:endParaRPr>
            </a:p>
          </p:txBody>
        </p:sp>
        <p:sp>
          <p:nvSpPr>
            <p:cNvPr id="35863" name="Rectangle 21"/>
            <p:cNvSpPr>
              <a:spLocks noChangeArrowheads="1"/>
            </p:cNvSpPr>
            <p:nvPr/>
          </p:nvSpPr>
          <p:spPr bwMode="auto">
            <a:xfrm>
              <a:off x="451" y="1924"/>
              <a:ext cx="5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method</a:t>
              </a:r>
              <a:endParaRPr lang="en-GB" sz="2400">
                <a:latin typeface="Times" pitchFamily="18" charset="0"/>
              </a:endParaRPr>
            </a:p>
          </p:txBody>
        </p:sp>
        <p:sp>
          <p:nvSpPr>
            <p:cNvPr id="35864" name="Rectangle 22"/>
            <p:cNvSpPr>
              <a:spLocks noChangeArrowheads="1"/>
            </p:cNvSpPr>
            <p:nvPr/>
          </p:nvSpPr>
          <p:spPr bwMode="auto">
            <a:xfrm>
              <a:off x="1707" y="1742"/>
              <a:ext cx="17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method to be used for</a:t>
              </a:r>
              <a:endParaRPr lang="en-GB" sz="2400">
                <a:latin typeface="Times" pitchFamily="18" charset="0"/>
              </a:endParaRPr>
            </a:p>
          </p:txBody>
        </p:sp>
        <p:sp>
          <p:nvSpPr>
            <p:cNvPr id="35865" name="Rectangle 23"/>
            <p:cNvSpPr>
              <a:spLocks noChangeArrowheads="1"/>
            </p:cNvSpPr>
            <p:nvPr/>
          </p:nvSpPr>
          <p:spPr bwMode="auto">
            <a:xfrm>
              <a:off x="1707" y="1924"/>
              <a:ext cx="17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exchange of a session key</a:t>
              </a:r>
              <a:endParaRPr lang="en-GB" sz="2400">
                <a:latin typeface="Times" pitchFamily="18" charset="0"/>
              </a:endParaRPr>
            </a:p>
          </p:txBody>
        </p:sp>
        <p:sp>
          <p:nvSpPr>
            <p:cNvPr id="35866" name="Rectangle 24"/>
            <p:cNvSpPr>
              <a:spLocks noChangeArrowheads="1"/>
            </p:cNvSpPr>
            <p:nvPr/>
          </p:nvSpPr>
          <p:spPr bwMode="auto">
            <a:xfrm>
              <a:off x="4006" y="1742"/>
              <a:ext cx="14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RSA with public-key</a:t>
              </a:r>
              <a:endParaRPr lang="en-GB" sz="2400">
                <a:latin typeface="Times" pitchFamily="18" charset="0"/>
              </a:endParaRPr>
            </a:p>
          </p:txBody>
        </p:sp>
        <p:sp>
          <p:nvSpPr>
            <p:cNvPr id="35867" name="Rectangle 25"/>
            <p:cNvSpPr>
              <a:spLocks noChangeArrowheads="1"/>
            </p:cNvSpPr>
            <p:nvPr/>
          </p:nvSpPr>
          <p:spPr bwMode="auto">
            <a:xfrm>
              <a:off x="4006" y="1924"/>
              <a:ext cx="74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certificates</a:t>
              </a:r>
              <a:endParaRPr lang="en-GB" sz="2400">
                <a:latin typeface="Times" pitchFamily="18" charset="0"/>
              </a:endParaRPr>
            </a:p>
          </p:txBody>
        </p:sp>
        <p:sp>
          <p:nvSpPr>
            <p:cNvPr id="35868" name="Line 26"/>
            <p:cNvSpPr>
              <a:spLocks noChangeShapeType="1"/>
            </p:cNvSpPr>
            <p:nvPr/>
          </p:nvSpPr>
          <p:spPr bwMode="auto">
            <a:xfrm>
              <a:off x="426" y="1704"/>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9" name="Line 27"/>
            <p:cNvSpPr>
              <a:spLocks noChangeShapeType="1"/>
            </p:cNvSpPr>
            <p:nvPr/>
          </p:nvSpPr>
          <p:spPr bwMode="auto">
            <a:xfrm>
              <a:off x="1640" y="1704"/>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0" name="Line 28"/>
            <p:cNvSpPr>
              <a:spLocks noChangeShapeType="1"/>
            </p:cNvSpPr>
            <p:nvPr/>
          </p:nvSpPr>
          <p:spPr bwMode="auto">
            <a:xfrm>
              <a:off x="3890" y="1704"/>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Rectangle 29"/>
            <p:cNvSpPr>
              <a:spLocks noChangeArrowheads="1"/>
            </p:cNvSpPr>
            <p:nvPr/>
          </p:nvSpPr>
          <p:spPr bwMode="auto">
            <a:xfrm>
              <a:off x="451" y="2189"/>
              <a:ext cx="101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Cipher for data</a:t>
              </a:r>
              <a:endParaRPr lang="en-GB" sz="2400">
                <a:latin typeface="Times" pitchFamily="18" charset="0"/>
              </a:endParaRPr>
            </a:p>
          </p:txBody>
        </p:sp>
        <p:sp>
          <p:nvSpPr>
            <p:cNvPr id="35872" name="Rectangle 30"/>
            <p:cNvSpPr>
              <a:spLocks noChangeArrowheads="1"/>
            </p:cNvSpPr>
            <p:nvPr/>
          </p:nvSpPr>
          <p:spPr bwMode="auto">
            <a:xfrm>
              <a:off x="451" y="2371"/>
              <a:ext cx="51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transfer</a:t>
              </a:r>
              <a:endParaRPr lang="en-GB" sz="2400">
                <a:latin typeface="Times" pitchFamily="18" charset="0"/>
              </a:endParaRPr>
            </a:p>
          </p:txBody>
        </p:sp>
        <p:sp>
          <p:nvSpPr>
            <p:cNvPr id="35873" name="Rectangle 31"/>
            <p:cNvSpPr>
              <a:spLocks noChangeArrowheads="1"/>
            </p:cNvSpPr>
            <p:nvPr/>
          </p:nvSpPr>
          <p:spPr bwMode="auto">
            <a:xfrm>
              <a:off x="1707" y="2189"/>
              <a:ext cx="21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the block or stream cipher to be</a:t>
              </a:r>
              <a:endParaRPr lang="en-GB" sz="2400">
                <a:latin typeface="Times" pitchFamily="18" charset="0"/>
              </a:endParaRPr>
            </a:p>
          </p:txBody>
        </p:sp>
        <p:sp>
          <p:nvSpPr>
            <p:cNvPr id="35874" name="Rectangle 32"/>
            <p:cNvSpPr>
              <a:spLocks noChangeArrowheads="1"/>
            </p:cNvSpPr>
            <p:nvPr/>
          </p:nvSpPr>
          <p:spPr bwMode="auto">
            <a:xfrm>
              <a:off x="1707" y="2371"/>
              <a:ext cx="8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used for data</a:t>
              </a:r>
              <a:endParaRPr lang="en-GB" sz="2400">
                <a:latin typeface="Times" pitchFamily="18" charset="0"/>
              </a:endParaRPr>
            </a:p>
          </p:txBody>
        </p:sp>
        <p:sp>
          <p:nvSpPr>
            <p:cNvPr id="35875" name="Rectangle 33"/>
            <p:cNvSpPr>
              <a:spLocks noChangeArrowheads="1"/>
            </p:cNvSpPr>
            <p:nvPr/>
          </p:nvSpPr>
          <p:spPr bwMode="auto">
            <a:xfrm>
              <a:off x="4006" y="2189"/>
              <a:ext cx="4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IDEA</a:t>
              </a:r>
              <a:endParaRPr lang="en-GB" sz="2400">
                <a:latin typeface="Times" pitchFamily="18" charset="0"/>
              </a:endParaRPr>
            </a:p>
          </p:txBody>
        </p:sp>
        <p:sp>
          <p:nvSpPr>
            <p:cNvPr id="35876" name="Rectangle 34"/>
            <p:cNvSpPr>
              <a:spLocks noChangeArrowheads="1"/>
            </p:cNvSpPr>
            <p:nvPr/>
          </p:nvSpPr>
          <p:spPr bwMode="auto">
            <a:xfrm>
              <a:off x="451" y="2635"/>
              <a:ext cx="10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Message digest</a:t>
              </a:r>
              <a:endParaRPr lang="en-GB" sz="2400">
                <a:latin typeface="Times" pitchFamily="18" charset="0"/>
              </a:endParaRPr>
            </a:p>
          </p:txBody>
        </p:sp>
        <p:sp>
          <p:nvSpPr>
            <p:cNvPr id="35877" name="Rectangle 35"/>
            <p:cNvSpPr>
              <a:spLocks noChangeArrowheads="1"/>
            </p:cNvSpPr>
            <p:nvPr/>
          </p:nvSpPr>
          <p:spPr bwMode="auto">
            <a:xfrm>
              <a:off x="451" y="2817"/>
              <a:ext cx="56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function</a:t>
              </a:r>
              <a:endParaRPr lang="en-GB" sz="2400">
                <a:latin typeface="Times" pitchFamily="18" charset="0"/>
              </a:endParaRPr>
            </a:p>
          </p:txBody>
        </p:sp>
        <p:sp>
          <p:nvSpPr>
            <p:cNvPr id="35878" name="Rectangle 36"/>
            <p:cNvSpPr>
              <a:spLocks noChangeArrowheads="1"/>
            </p:cNvSpPr>
            <p:nvPr/>
          </p:nvSpPr>
          <p:spPr bwMode="auto">
            <a:xfrm>
              <a:off x="1707" y="2635"/>
              <a:ext cx="13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for creating message</a:t>
              </a:r>
              <a:endParaRPr lang="en-GB" sz="2400">
                <a:latin typeface="Times" pitchFamily="18" charset="0"/>
              </a:endParaRPr>
            </a:p>
          </p:txBody>
        </p:sp>
        <p:sp>
          <p:nvSpPr>
            <p:cNvPr id="35879" name="Rectangle 37"/>
            <p:cNvSpPr>
              <a:spLocks noChangeArrowheads="1"/>
            </p:cNvSpPr>
            <p:nvPr/>
          </p:nvSpPr>
          <p:spPr bwMode="auto">
            <a:xfrm>
              <a:off x="1707" y="2817"/>
              <a:ext cx="198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authentication codes (MACs)</a:t>
              </a:r>
              <a:endParaRPr lang="en-GB" sz="2400">
                <a:latin typeface="Times" pitchFamily="18" charset="0"/>
              </a:endParaRPr>
            </a:p>
          </p:txBody>
        </p:sp>
        <p:sp>
          <p:nvSpPr>
            <p:cNvPr id="35880" name="Rectangle 38"/>
            <p:cNvSpPr>
              <a:spLocks noChangeArrowheads="1"/>
            </p:cNvSpPr>
            <p:nvPr/>
          </p:nvSpPr>
          <p:spPr bwMode="auto">
            <a:xfrm>
              <a:off x="4006" y="2635"/>
              <a:ext cx="3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2100">
                  <a:solidFill>
                    <a:srgbClr val="000000"/>
                  </a:solidFill>
                  <a:latin typeface="Times" pitchFamily="18" charset="0"/>
                </a:rPr>
                <a:t>SHA</a:t>
              </a:r>
              <a:endParaRPr lang="en-GB" sz="2400">
                <a:latin typeface="Times" pitchFamily="18" charset="0"/>
              </a:endParaRPr>
            </a:p>
          </p:txBody>
        </p:sp>
        <p:sp>
          <p:nvSpPr>
            <p:cNvPr id="35881" name="Line 39"/>
            <p:cNvSpPr>
              <a:spLocks noChangeShapeType="1"/>
            </p:cNvSpPr>
            <p:nvPr/>
          </p:nvSpPr>
          <p:spPr bwMode="auto">
            <a:xfrm>
              <a:off x="426" y="3043"/>
              <a:ext cx="124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2" name="Line 40"/>
            <p:cNvSpPr>
              <a:spLocks noChangeShapeType="1"/>
            </p:cNvSpPr>
            <p:nvPr/>
          </p:nvSpPr>
          <p:spPr bwMode="auto">
            <a:xfrm>
              <a:off x="1640" y="3043"/>
              <a:ext cx="226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3" name="Line 41"/>
            <p:cNvSpPr>
              <a:spLocks noChangeShapeType="1"/>
            </p:cNvSpPr>
            <p:nvPr/>
          </p:nvSpPr>
          <p:spPr bwMode="auto">
            <a:xfrm>
              <a:off x="3890" y="3043"/>
              <a:ext cx="183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54" name="Rectangle 42"/>
          <p:cNvSpPr>
            <a:spLocks noChangeArrowheads="1"/>
          </p:cNvSpPr>
          <p:nvPr/>
        </p:nvSpPr>
        <p:spPr bwMode="auto">
          <a:xfrm>
            <a:off x="450850" y="1220788"/>
            <a:ext cx="1236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GB" sz="1800">
                <a:solidFill>
                  <a:schemeClr val="accent1"/>
                </a:solidFill>
              </a:rPr>
              <a:t>Figure 7.19</a:t>
            </a:r>
          </a:p>
        </p:txBody>
      </p:sp>
      <p:sp>
        <p:nvSpPr>
          <p:cNvPr id="319531" name="Rectangle 43"/>
          <p:cNvSpPr>
            <a:spLocks noChangeArrowheads="1"/>
          </p:cNvSpPr>
          <p:nvPr/>
        </p:nvSpPr>
        <p:spPr bwMode="auto">
          <a:xfrm>
            <a:off x="8858250" y="64055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491711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953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3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smtClean="0"/>
              <a:t>Summary</a:t>
            </a:r>
          </a:p>
        </p:txBody>
      </p:sp>
      <p:sp>
        <p:nvSpPr>
          <p:cNvPr id="36867" name="Rectangle 3"/>
          <p:cNvSpPr>
            <a:spLocks noGrp="1" noChangeArrowheads="1"/>
          </p:cNvSpPr>
          <p:nvPr>
            <p:ph type="body" idx="1"/>
          </p:nvPr>
        </p:nvSpPr>
        <p:spPr/>
        <p:txBody>
          <a:bodyPr/>
          <a:lstStyle/>
          <a:p>
            <a:r>
              <a:rPr lang="en-GB" sz="2800" smtClean="0"/>
              <a:t>It </a:t>
            </a:r>
            <a:r>
              <a:rPr lang="en-GB" sz="2400" smtClean="0"/>
              <a:t>is essential to protect the resources, communication channels and interfaces of distributed systems and applications against attacks.</a:t>
            </a:r>
          </a:p>
          <a:p>
            <a:r>
              <a:rPr lang="en-GB" sz="2400" smtClean="0"/>
              <a:t>This is achieved by the use of access control mechanisms and secure channels. </a:t>
            </a:r>
          </a:p>
          <a:p>
            <a:r>
              <a:rPr lang="en-GB" sz="2400" smtClean="0"/>
              <a:t>Public-key and secret-key cryptography provide the basis for authentication and for secure communication.</a:t>
            </a:r>
          </a:p>
          <a:p>
            <a:r>
              <a:rPr lang="en-GB" sz="2400" smtClean="0"/>
              <a:t>Kerberos and SSL are widely-used system components that support secure and authenticated communication.</a:t>
            </a:r>
            <a:endParaRPr lang="en-GB" sz="2000" smtClean="0"/>
          </a:p>
        </p:txBody>
      </p:sp>
      <p:sp>
        <p:nvSpPr>
          <p:cNvPr id="321540" name="Rectangle 4"/>
          <p:cNvSpPr>
            <a:spLocks noChangeArrowheads="1"/>
          </p:cNvSpPr>
          <p:nvPr/>
        </p:nvSpPr>
        <p:spPr bwMode="auto">
          <a:xfrm>
            <a:off x="8858250" y="651033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pitchFamily="18" charset="0"/>
              </a:rPr>
              <a:t>*</a:t>
            </a:r>
          </a:p>
        </p:txBody>
      </p:sp>
    </p:spTree>
    <p:extLst>
      <p:ext uri="{BB962C8B-B14F-4D97-AF65-F5344CB8AC3E}">
        <p14:creationId xmlns:p14="http://schemas.microsoft.com/office/powerpoint/2010/main" val="287243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154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Threats and forms of attack</a:t>
            </a:r>
          </a:p>
        </p:txBody>
      </p:sp>
      <p:sp>
        <p:nvSpPr>
          <p:cNvPr id="10243" name="Rectangle 3"/>
          <p:cNvSpPr>
            <a:spLocks noGrp="1" noChangeArrowheads="1"/>
          </p:cNvSpPr>
          <p:nvPr>
            <p:ph type="body" idx="1"/>
          </p:nvPr>
        </p:nvSpPr>
        <p:spPr/>
        <p:txBody>
          <a:bodyPr/>
          <a:lstStyle/>
          <a:p>
            <a:r>
              <a:rPr lang="en-GB" sz="2400" smtClean="0"/>
              <a:t>Eavesdropping</a:t>
            </a:r>
          </a:p>
          <a:p>
            <a:pPr lvl="1"/>
            <a:r>
              <a:rPr lang="en-GB" sz="2000" smtClean="0"/>
              <a:t>obtaining private or secret information</a:t>
            </a:r>
          </a:p>
          <a:p>
            <a:r>
              <a:rPr lang="en-GB" sz="2400" smtClean="0"/>
              <a:t>Masquerading</a:t>
            </a:r>
          </a:p>
          <a:p>
            <a:pPr lvl="1"/>
            <a:r>
              <a:rPr lang="en-GB" sz="2000" smtClean="0"/>
              <a:t>assuming the identity of another user/principal</a:t>
            </a:r>
          </a:p>
          <a:p>
            <a:r>
              <a:rPr lang="en-GB" sz="2400" smtClean="0"/>
              <a:t>Message tampering</a:t>
            </a:r>
          </a:p>
          <a:p>
            <a:pPr lvl="1"/>
            <a:r>
              <a:rPr lang="en-GB" sz="2000" smtClean="0"/>
              <a:t>altering the content of  messages in transit</a:t>
            </a:r>
          </a:p>
          <a:p>
            <a:pPr lvl="2"/>
            <a:r>
              <a:rPr lang="en-GB" sz="1800" smtClean="0"/>
              <a:t>man in the middle attack (tampers with the secure channel mechanism)</a:t>
            </a:r>
          </a:p>
          <a:p>
            <a:r>
              <a:rPr lang="en-GB" sz="2400" smtClean="0"/>
              <a:t>Replaying</a:t>
            </a:r>
          </a:p>
          <a:p>
            <a:pPr lvl="1"/>
            <a:r>
              <a:rPr lang="en-GB" sz="2000" smtClean="0"/>
              <a:t>storing secure messages and sending them at a later date</a:t>
            </a:r>
          </a:p>
          <a:p>
            <a:r>
              <a:rPr lang="en-GB" sz="2400" smtClean="0"/>
              <a:t>Denial of service</a:t>
            </a:r>
          </a:p>
          <a:p>
            <a:pPr lvl="1"/>
            <a:r>
              <a:rPr lang="en-GB" sz="2000" smtClean="0"/>
              <a:t>flooding a channel or other resource, denying access to others</a:t>
            </a:r>
          </a:p>
          <a:p>
            <a:pPr lvl="1"/>
            <a:endParaRPr lang="en-GB" smtClean="0"/>
          </a:p>
        </p:txBody>
      </p:sp>
      <p:sp>
        <p:nvSpPr>
          <p:cNvPr id="336900" name="Rectangle 4"/>
          <p:cNvSpPr>
            <a:spLocks noChangeArrowheads="1"/>
          </p:cNvSpPr>
          <p:nvPr/>
        </p:nvSpPr>
        <p:spPr bwMode="auto">
          <a:xfrm>
            <a:off x="8859838" y="6540500"/>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221616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69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nSpc>
                <a:spcPct val="80000"/>
              </a:lnSpc>
            </a:pPr>
            <a:r>
              <a:rPr lang="en-GB" sz="3200" smtClean="0"/>
              <a:t>Threats not defeated by secure channels</a:t>
            </a:r>
            <a:br>
              <a:rPr lang="en-GB" sz="3200" smtClean="0"/>
            </a:br>
            <a:r>
              <a:rPr lang="en-GB" sz="3200" smtClean="0"/>
              <a:t> or other cryptographic techniques</a:t>
            </a:r>
          </a:p>
        </p:txBody>
      </p:sp>
      <p:sp>
        <p:nvSpPr>
          <p:cNvPr id="11267" name="Rectangle 3"/>
          <p:cNvSpPr>
            <a:spLocks noGrp="1" noChangeArrowheads="1"/>
          </p:cNvSpPr>
          <p:nvPr>
            <p:ph type="body" idx="1"/>
          </p:nvPr>
        </p:nvSpPr>
        <p:spPr/>
        <p:txBody>
          <a:bodyPr/>
          <a:lstStyle/>
          <a:p>
            <a:r>
              <a:rPr lang="en-GB" smtClean="0"/>
              <a:t>Denial of service attacks</a:t>
            </a:r>
          </a:p>
          <a:p>
            <a:pPr lvl="1"/>
            <a:r>
              <a:rPr lang="en-GB" smtClean="0"/>
              <a:t>Deliberately excessive use of resources to the extent that they are not available to legitimate users</a:t>
            </a:r>
          </a:p>
          <a:p>
            <a:pPr marL="1085850" lvl="2"/>
            <a:r>
              <a:rPr lang="en-GB" smtClean="0"/>
              <a:t>E.g. the Internet 'IP spoofing' attack, February 2000</a:t>
            </a:r>
          </a:p>
        </p:txBody>
      </p:sp>
      <p:sp>
        <p:nvSpPr>
          <p:cNvPr id="337924" name="Rectangle 4"/>
          <p:cNvSpPr>
            <a:spLocks noChangeArrowheads="1"/>
          </p:cNvSpPr>
          <p:nvPr/>
        </p:nvSpPr>
        <p:spPr bwMode="auto">
          <a:xfrm>
            <a:off x="8859838" y="6523038"/>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199169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2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itchFamily="34" charset="0"/>
              </a:defRPr>
            </a:lvl1pPr>
            <a:lvl2pPr marL="742950" indent="-285750" eaLnBrk="0" hangingPunct="0">
              <a:defRPr sz="2800">
                <a:solidFill>
                  <a:schemeClr val="tx1"/>
                </a:solidFill>
                <a:latin typeface="Arial" pitchFamily="34" charset="0"/>
              </a:defRPr>
            </a:lvl2pPr>
            <a:lvl3pPr marL="1143000" indent="-228600" eaLnBrk="0" hangingPunct="0">
              <a:defRPr sz="2800">
                <a:solidFill>
                  <a:schemeClr val="tx1"/>
                </a:solidFill>
                <a:latin typeface="Arial" pitchFamily="34" charset="0"/>
              </a:defRPr>
            </a:lvl3pPr>
            <a:lvl4pPr marL="1600200" indent="-228600" eaLnBrk="0" hangingPunct="0">
              <a:defRPr sz="2800">
                <a:solidFill>
                  <a:schemeClr val="tx1"/>
                </a:solidFill>
                <a:latin typeface="Arial" pitchFamily="34" charset="0"/>
              </a:defRPr>
            </a:lvl4pPr>
            <a:lvl5pPr marL="2057400" indent="-228600" eaLnBrk="0" hangingPunct="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pPr algn="ctr" eaLnBrk="1" hangingPunct="1"/>
            <a:r>
              <a:rPr lang="en-US" sz="1400"/>
              <a:t>Copyright 2008 Clark Elliott</a:t>
            </a:r>
          </a:p>
        </p:txBody>
      </p:sp>
      <p:sp>
        <p:nvSpPr>
          <p:cNvPr id="12291" name="Rectangle 2"/>
          <p:cNvSpPr>
            <a:spLocks noGrp="1" noChangeArrowheads="1"/>
          </p:cNvSpPr>
          <p:nvPr>
            <p:ph type="title" idx="4294967295"/>
          </p:nvPr>
        </p:nvSpPr>
        <p:spPr/>
        <p:txBody>
          <a:bodyPr/>
          <a:lstStyle/>
          <a:p>
            <a:pPr eaLnBrk="1" hangingPunct="1"/>
            <a:r>
              <a:rPr lang="en-US" sz="3600" smtClean="0">
                <a:solidFill>
                  <a:srgbClr val="FF0066"/>
                </a:solidFill>
              </a:rPr>
              <a:t>Crypto-proof threats continued…</a:t>
            </a:r>
          </a:p>
        </p:txBody>
      </p:sp>
      <p:sp>
        <p:nvSpPr>
          <p:cNvPr id="12292" name="Rectangle 3"/>
          <p:cNvSpPr>
            <a:spLocks noGrp="1" noChangeArrowheads="1"/>
          </p:cNvSpPr>
          <p:nvPr>
            <p:ph type="body" idx="4294967295"/>
          </p:nvPr>
        </p:nvSpPr>
        <p:spPr/>
        <p:txBody>
          <a:bodyPr/>
          <a:lstStyle/>
          <a:p>
            <a:r>
              <a:rPr lang="en-GB" sz="2800" smtClean="0"/>
              <a:t>Trojan horses and other viruses</a:t>
            </a:r>
          </a:p>
          <a:p>
            <a:pPr lvl="1"/>
            <a:r>
              <a:rPr lang="en-GB" sz="2400" smtClean="0"/>
              <a:t>Viruses can only enter computers when program code is imported.</a:t>
            </a:r>
          </a:p>
          <a:p>
            <a:pPr lvl="1"/>
            <a:r>
              <a:rPr lang="en-GB" sz="2400" smtClean="0"/>
              <a:t>But users often require new programs, for example:</a:t>
            </a:r>
          </a:p>
          <a:p>
            <a:pPr lvl="2"/>
            <a:r>
              <a:rPr lang="en-GB" sz="2000" smtClean="0"/>
              <a:t>New software installation</a:t>
            </a:r>
          </a:p>
          <a:p>
            <a:pPr lvl="2"/>
            <a:r>
              <a:rPr lang="en-GB" sz="2000" smtClean="0"/>
              <a:t>Mobile code downloaded dynamically by existing software (e.g. Java applets)</a:t>
            </a:r>
          </a:p>
          <a:p>
            <a:pPr lvl="2"/>
            <a:r>
              <a:rPr lang="en-GB" sz="2000" smtClean="0"/>
              <a:t>Accidental execution of programs transmitted surreptitiously</a:t>
            </a:r>
          </a:p>
          <a:p>
            <a:pPr lvl="1"/>
            <a:r>
              <a:rPr lang="en-GB" sz="2400" smtClean="0"/>
              <a:t>Defences: code authentication (signed code), code validation (type checking, proof), sandboxing.</a:t>
            </a:r>
            <a:endParaRPr lang="en-US" sz="2400" smtClean="0"/>
          </a:p>
        </p:txBody>
      </p:sp>
    </p:spTree>
    <p:extLst>
      <p:ext uri="{BB962C8B-B14F-4D97-AF65-F5344CB8AC3E}">
        <p14:creationId xmlns:p14="http://schemas.microsoft.com/office/powerpoint/2010/main" val="20506398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The February 2000 IP Spoofing DDoS attack</a:t>
            </a:r>
          </a:p>
        </p:txBody>
      </p:sp>
      <p:sp>
        <p:nvSpPr>
          <p:cNvPr id="13315" name="Rectangle 3"/>
          <p:cNvSpPr>
            <a:spLocks noChangeArrowheads="1"/>
          </p:cNvSpPr>
          <p:nvPr/>
        </p:nvSpPr>
        <p:spPr bwMode="auto">
          <a:xfrm>
            <a:off x="1166813" y="3106738"/>
            <a:ext cx="11112" cy="11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6" name="Rectangle 4"/>
          <p:cNvSpPr>
            <a:spLocks noChangeArrowheads="1"/>
          </p:cNvSpPr>
          <p:nvPr/>
        </p:nvSpPr>
        <p:spPr bwMode="auto">
          <a:xfrm>
            <a:off x="1166813" y="4400550"/>
            <a:ext cx="11112"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7" name="Rectangle 5"/>
          <p:cNvSpPr>
            <a:spLocks noChangeArrowheads="1"/>
          </p:cNvSpPr>
          <p:nvPr/>
        </p:nvSpPr>
        <p:spPr bwMode="auto">
          <a:xfrm>
            <a:off x="1166813" y="1824038"/>
            <a:ext cx="11112"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 y="3117850"/>
            <a:ext cx="381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913" y="3117850"/>
            <a:ext cx="381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525" y="3117850"/>
            <a:ext cx="52388"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957263" y="5311775"/>
            <a:ext cx="7970837" cy="1258888"/>
            <a:chOff x="653" y="3346"/>
            <a:chExt cx="5440" cy="793"/>
          </a:xfrm>
        </p:grpSpPr>
        <p:sp>
          <p:nvSpPr>
            <p:cNvPr id="13622" name="Rectangle 10"/>
            <p:cNvSpPr>
              <a:spLocks noChangeArrowheads="1"/>
            </p:cNvSpPr>
            <p:nvPr/>
          </p:nvSpPr>
          <p:spPr bwMode="auto">
            <a:xfrm>
              <a:off x="3234" y="3625"/>
              <a:ext cx="24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 Echo request  |  source = x.x.x.x  | destination = </a:t>
              </a:r>
              <a:endParaRPr lang="en-GB" sz="2400">
                <a:latin typeface="Times" charset="0"/>
              </a:endParaRPr>
            </a:p>
          </p:txBody>
        </p:sp>
        <p:sp>
          <p:nvSpPr>
            <p:cNvPr id="13623" name="Rectangle 11"/>
            <p:cNvSpPr>
              <a:spLocks noChangeArrowheads="1"/>
            </p:cNvSpPr>
            <p:nvPr/>
          </p:nvSpPr>
          <p:spPr bwMode="auto">
            <a:xfrm>
              <a:off x="5726" y="3602"/>
              <a:ext cx="34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latin typeface="Times" charset="0"/>
                </a:rPr>
                <a:t>n.n.n.i</a:t>
              </a:r>
              <a:endParaRPr lang="en-GB" sz="2400">
                <a:latin typeface="Times" charset="0"/>
              </a:endParaRPr>
            </a:p>
          </p:txBody>
        </p:sp>
        <p:sp>
          <p:nvSpPr>
            <p:cNvPr id="13624" name="Rectangle 12"/>
            <p:cNvSpPr>
              <a:spLocks noChangeArrowheads="1"/>
            </p:cNvSpPr>
            <p:nvPr/>
          </p:nvSpPr>
          <p:spPr bwMode="auto">
            <a:xfrm>
              <a:off x="3229" y="3621"/>
              <a:ext cx="2864"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5" name="Rectangle 13"/>
            <p:cNvSpPr>
              <a:spLocks noChangeArrowheads="1"/>
            </p:cNvSpPr>
            <p:nvPr/>
          </p:nvSpPr>
          <p:spPr bwMode="auto">
            <a:xfrm>
              <a:off x="3234" y="3977"/>
              <a:ext cx="5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 Echo reply</a:t>
              </a:r>
              <a:endParaRPr lang="en-GB" sz="2400">
                <a:latin typeface="Times" charset="0"/>
              </a:endParaRPr>
            </a:p>
          </p:txBody>
        </p:sp>
        <p:sp>
          <p:nvSpPr>
            <p:cNvPr id="13626" name="Rectangle 14"/>
            <p:cNvSpPr>
              <a:spLocks noChangeArrowheads="1"/>
            </p:cNvSpPr>
            <p:nvPr/>
          </p:nvSpPr>
          <p:spPr bwMode="auto">
            <a:xfrm>
              <a:off x="3823" y="3977"/>
              <a:ext cx="6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     | source = </a:t>
              </a:r>
              <a:endParaRPr lang="en-GB" sz="2400">
                <a:latin typeface="Times" charset="0"/>
              </a:endParaRPr>
            </a:p>
          </p:txBody>
        </p:sp>
        <p:sp>
          <p:nvSpPr>
            <p:cNvPr id="13627" name="Rectangle 15"/>
            <p:cNvSpPr>
              <a:spLocks noChangeArrowheads="1"/>
            </p:cNvSpPr>
            <p:nvPr/>
          </p:nvSpPr>
          <p:spPr bwMode="auto">
            <a:xfrm>
              <a:off x="4506" y="3976"/>
              <a:ext cx="50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latin typeface="Times" charset="0"/>
                </a:rPr>
                <a:t>n.n.n.i   | </a:t>
              </a:r>
              <a:endParaRPr lang="en-GB" sz="2400">
                <a:latin typeface="Times" charset="0"/>
              </a:endParaRPr>
            </a:p>
          </p:txBody>
        </p:sp>
        <p:sp>
          <p:nvSpPr>
            <p:cNvPr id="13628" name="Rectangle 16"/>
            <p:cNvSpPr>
              <a:spLocks noChangeArrowheads="1"/>
            </p:cNvSpPr>
            <p:nvPr/>
          </p:nvSpPr>
          <p:spPr bwMode="auto">
            <a:xfrm>
              <a:off x="5007" y="3977"/>
              <a:ext cx="10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charset="0"/>
                </a:rPr>
                <a:t>destination = x.x.x.x </a:t>
              </a:r>
              <a:endParaRPr lang="en-GB" sz="2400">
                <a:latin typeface="Times" charset="0"/>
              </a:endParaRPr>
            </a:p>
          </p:txBody>
        </p:sp>
        <p:sp>
          <p:nvSpPr>
            <p:cNvPr id="13629" name="Rectangle 17"/>
            <p:cNvSpPr>
              <a:spLocks noChangeArrowheads="1"/>
            </p:cNvSpPr>
            <p:nvPr/>
          </p:nvSpPr>
          <p:spPr bwMode="auto">
            <a:xfrm>
              <a:off x="3229" y="3981"/>
              <a:ext cx="2864" cy="12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30" name="Rectangle 18"/>
            <p:cNvSpPr>
              <a:spLocks noChangeArrowheads="1"/>
            </p:cNvSpPr>
            <p:nvPr/>
          </p:nvSpPr>
          <p:spPr bwMode="auto">
            <a:xfrm>
              <a:off x="4268" y="3346"/>
              <a:ext cx="44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Untrue!</a:t>
              </a:r>
              <a:endParaRPr lang="en-GB" sz="2400"/>
            </a:p>
          </p:txBody>
        </p:sp>
        <p:sp>
          <p:nvSpPr>
            <p:cNvPr id="13631" name="Line 19"/>
            <p:cNvSpPr>
              <a:spLocks noChangeShapeType="1"/>
            </p:cNvSpPr>
            <p:nvPr/>
          </p:nvSpPr>
          <p:spPr bwMode="auto">
            <a:xfrm>
              <a:off x="4405" y="3461"/>
              <a:ext cx="16" cy="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32" name="Rectangle 20"/>
            <p:cNvSpPr>
              <a:spLocks noChangeArrowheads="1"/>
            </p:cNvSpPr>
            <p:nvPr/>
          </p:nvSpPr>
          <p:spPr bwMode="auto">
            <a:xfrm>
              <a:off x="653" y="3446"/>
              <a:ext cx="250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700" i="1">
                  <a:solidFill>
                    <a:srgbClr val="000000"/>
                  </a:solidFill>
                </a:rPr>
                <a:t>Compromised host on each local network</a:t>
              </a:r>
              <a:br>
                <a:rPr lang="en-US" sz="1700" i="1">
                  <a:solidFill>
                    <a:srgbClr val="000000"/>
                  </a:solidFill>
                </a:rPr>
              </a:br>
              <a:r>
                <a:rPr lang="en-US" sz="1700" i="1">
                  <a:solidFill>
                    <a:srgbClr val="000000"/>
                  </a:solidFill>
                </a:rPr>
                <a:t>sends repeatedly (for all i): </a:t>
              </a:r>
              <a:endParaRPr lang="en-GB" sz="1700">
                <a:solidFill>
                  <a:srgbClr val="000000"/>
                </a:solidFill>
                <a:latin typeface="C Helvetica Condensed" charset="0"/>
              </a:endParaRPr>
            </a:p>
          </p:txBody>
        </p:sp>
        <p:sp>
          <p:nvSpPr>
            <p:cNvPr id="13633" name="Rectangle 21"/>
            <p:cNvSpPr>
              <a:spLocks noChangeArrowheads="1"/>
            </p:cNvSpPr>
            <p:nvPr/>
          </p:nvSpPr>
          <p:spPr bwMode="auto">
            <a:xfrm>
              <a:off x="2337" y="3962"/>
              <a:ext cx="6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i="1">
                  <a:solidFill>
                    <a:srgbClr val="000000"/>
                  </a:solidFill>
                </a:rPr>
                <a:t>resulting in:</a:t>
              </a:r>
              <a:endParaRPr lang="en-GB" sz="2400" i="1"/>
            </a:p>
          </p:txBody>
        </p:sp>
      </p:grpSp>
      <p:sp>
        <p:nvSpPr>
          <p:cNvPr id="339990" name="Rectangle 22"/>
          <p:cNvSpPr>
            <a:spLocks noChangeArrowheads="1"/>
          </p:cNvSpPr>
          <p:nvPr/>
        </p:nvSpPr>
        <p:spPr bwMode="auto">
          <a:xfrm>
            <a:off x="8859838" y="65579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grpSp>
        <p:nvGrpSpPr>
          <p:cNvPr id="13323" name="Group 23"/>
          <p:cNvGrpSpPr>
            <a:grpSpLocks/>
          </p:cNvGrpSpPr>
          <p:nvPr/>
        </p:nvGrpSpPr>
        <p:grpSpPr bwMode="auto">
          <a:xfrm>
            <a:off x="519113" y="1401763"/>
            <a:ext cx="6064250" cy="3892550"/>
            <a:chOff x="354" y="883"/>
            <a:chExt cx="4139" cy="2452"/>
          </a:xfrm>
        </p:grpSpPr>
        <p:pic>
          <p:nvPicPr>
            <p:cNvPr id="1332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 y="2779"/>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 y="2779"/>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Rectangle 26"/>
            <p:cNvSpPr>
              <a:spLocks noChangeArrowheads="1"/>
            </p:cNvSpPr>
            <p:nvPr/>
          </p:nvSpPr>
          <p:spPr bwMode="auto">
            <a:xfrm>
              <a:off x="658" y="2772"/>
              <a:ext cx="8"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3331" name="Picture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 y="2779"/>
              <a:ext cx="35"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Rectangle 28"/>
            <p:cNvSpPr>
              <a:spLocks noChangeArrowheads="1"/>
            </p:cNvSpPr>
            <p:nvPr/>
          </p:nvSpPr>
          <p:spPr bwMode="auto">
            <a:xfrm>
              <a:off x="3479" y="2599"/>
              <a:ext cx="9"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3" name="Rectangle 29"/>
            <p:cNvSpPr>
              <a:spLocks noChangeArrowheads="1"/>
            </p:cNvSpPr>
            <p:nvPr/>
          </p:nvSpPr>
          <p:spPr bwMode="auto">
            <a:xfrm>
              <a:off x="3471" y="1820"/>
              <a:ext cx="8"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4" name="Freeform 30"/>
            <p:cNvSpPr>
              <a:spLocks/>
            </p:cNvSpPr>
            <p:nvPr/>
          </p:nvSpPr>
          <p:spPr bwMode="auto">
            <a:xfrm>
              <a:off x="3479" y="1834"/>
              <a:ext cx="17" cy="15"/>
            </a:xfrm>
            <a:custGeom>
              <a:avLst/>
              <a:gdLst>
                <a:gd name="T0" fmla="*/ 0 w 17"/>
                <a:gd name="T1" fmla="*/ 15 h 15"/>
                <a:gd name="T2" fmla="*/ 17 w 17"/>
                <a:gd name="T3" fmla="*/ 15 h 15"/>
                <a:gd name="T4" fmla="*/ 9 w 17"/>
                <a:gd name="T5" fmla="*/ 0 h 15"/>
                <a:gd name="T6" fmla="*/ 0 w 17"/>
                <a:gd name="T7" fmla="*/ 0 h 15"/>
                <a:gd name="T8" fmla="*/ 0 w 17"/>
                <a:gd name="T9" fmla="*/ 15 h 15"/>
                <a:gd name="T10" fmla="*/ 0 60000 65536"/>
                <a:gd name="T11" fmla="*/ 0 60000 65536"/>
                <a:gd name="T12" fmla="*/ 0 60000 65536"/>
                <a:gd name="T13" fmla="*/ 0 60000 65536"/>
                <a:gd name="T14" fmla="*/ 0 60000 65536"/>
                <a:gd name="T15" fmla="*/ 0 w 17"/>
                <a:gd name="T16" fmla="*/ 0 h 15"/>
                <a:gd name="T17" fmla="*/ 17 w 17"/>
                <a:gd name="T18" fmla="*/ 15 h 15"/>
              </a:gdLst>
              <a:ahLst/>
              <a:cxnLst>
                <a:cxn ang="T10">
                  <a:pos x="T0" y="T1"/>
                </a:cxn>
                <a:cxn ang="T11">
                  <a:pos x="T2" y="T3"/>
                </a:cxn>
                <a:cxn ang="T12">
                  <a:pos x="T4" y="T5"/>
                </a:cxn>
                <a:cxn ang="T13">
                  <a:pos x="T6" y="T7"/>
                </a:cxn>
                <a:cxn ang="T14">
                  <a:pos x="T8" y="T9"/>
                </a:cxn>
              </a:cxnLst>
              <a:rect l="T15" t="T16" r="T17" b="T18"/>
              <a:pathLst>
                <a:path w="17" h="15">
                  <a:moveTo>
                    <a:pt x="0" y="15"/>
                  </a:moveTo>
                  <a:lnTo>
                    <a:pt x="17" y="15"/>
                  </a:lnTo>
                  <a:lnTo>
                    <a:pt x="9" y="0"/>
                  </a:lnTo>
                  <a:lnTo>
                    <a:pt x="0"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5" name="Freeform 31"/>
            <p:cNvSpPr>
              <a:spLocks/>
            </p:cNvSpPr>
            <p:nvPr/>
          </p:nvSpPr>
          <p:spPr bwMode="auto">
            <a:xfrm>
              <a:off x="3436" y="1834"/>
              <a:ext cx="43" cy="22"/>
            </a:xfrm>
            <a:custGeom>
              <a:avLst/>
              <a:gdLst>
                <a:gd name="T0" fmla="*/ 43 w 43"/>
                <a:gd name="T1" fmla="*/ 15 h 22"/>
                <a:gd name="T2" fmla="*/ 43 w 43"/>
                <a:gd name="T3" fmla="*/ 0 h 22"/>
                <a:gd name="T4" fmla="*/ 0 w 43"/>
                <a:gd name="T5" fmla="*/ 7 h 22"/>
                <a:gd name="T6" fmla="*/ 0 w 43"/>
                <a:gd name="T7" fmla="*/ 7 h 22"/>
                <a:gd name="T8" fmla="*/ 9 w 43"/>
                <a:gd name="T9" fmla="*/ 22 h 22"/>
                <a:gd name="T10" fmla="*/ 0 w 43"/>
                <a:gd name="T11" fmla="*/ 22 h 22"/>
                <a:gd name="T12" fmla="*/ 43 w 43"/>
                <a:gd name="T13" fmla="*/ 15 h 22"/>
                <a:gd name="T14" fmla="*/ 0 60000 65536"/>
                <a:gd name="T15" fmla="*/ 0 60000 65536"/>
                <a:gd name="T16" fmla="*/ 0 60000 65536"/>
                <a:gd name="T17" fmla="*/ 0 60000 65536"/>
                <a:gd name="T18" fmla="*/ 0 60000 65536"/>
                <a:gd name="T19" fmla="*/ 0 60000 65536"/>
                <a:gd name="T20" fmla="*/ 0 60000 65536"/>
                <a:gd name="T21" fmla="*/ 0 w 43"/>
                <a:gd name="T22" fmla="*/ 0 h 22"/>
                <a:gd name="T23" fmla="*/ 43 w 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2">
                  <a:moveTo>
                    <a:pt x="43" y="15"/>
                  </a:moveTo>
                  <a:lnTo>
                    <a:pt x="43" y="0"/>
                  </a:lnTo>
                  <a:lnTo>
                    <a:pt x="0" y="7"/>
                  </a:lnTo>
                  <a:lnTo>
                    <a:pt x="9" y="22"/>
                  </a:lnTo>
                  <a:lnTo>
                    <a:pt x="0" y="22"/>
                  </a:lnTo>
                  <a:lnTo>
                    <a:pt x="4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6" name="Rectangle 32"/>
            <p:cNvSpPr>
              <a:spLocks noChangeArrowheads="1"/>
            </p:cNvSpPr>
            <p:nvPr/>
          </p:nvSpPr>
          <p:spPr bwMode="auto">
            <a:xfrm>
              <a:off x="3471" y="1798"/>
              <a:ext cx="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7" name="Line 33"/>
            <p:cNvSpPr>
              <a:spLocks noChangeShapeType="1"/>
            </p:cNvSpPr>
            <p:nvPr/>
          </p:nvSpPr>
          <p:spPr bwMode="auto">
            <a:xfrm flipV="1">
              <a:off x="2064" y="2736"/>
              <a:ext cx="423" cy="2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34"/>
            <p:cNvSpPr>
              <a:spLocks noChangeShapeType="1"/>
            </p:cNvSpPr>
            <p:nvPr/>
          </p:nvSpPr>
          <p:spPr bwMode="auto">
            <a:xfrm flipV="1">
              <a:off x="2030" y="2101"/>
              <a:ext cx="440" cy="2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35"/>
            <p:cNvSpPr>
              <a:spLocks noChangeShapeType="1"/>
            </p:cNvSpPr>
            <p:nvPr/>
          </p:nvSpPr>
          <p:spPr bwMode="auto">
            <a:xfrm>
              <a:off x="2064" y="1322"/>
              <a:ext cx="414" cy="2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Freeform 36"/>
            <p:cNvSpPr>
              <a:spLocks/>
            </p:cNvSpPr>
            <p:nvPr/>
          </p:nvSpPr>
          <p:spPr bwMode="auto">
            <a:xfrm>
              <a:off x="804" y="1387"/>
              <a:ext cx="156" cy="65"/>
            </a:xfrm>
            <a:custGeom>
              <a:avLst/>
              <a:gdLst>
                <a:gd name="T0" fmla="*/ 156 w 156"/>
                <a:gd name="T1" fmla="*/ 0 h 65"/>
                <a:gd name="T2" fmla="*/ 156 w 156"/>
                <a:gd name="T3" fmla="*/ 50 h 65"/>
                <a:gd name="T4" fmla="*/ 0 w 156"/>
                <a:gd name="T5" fmla="*/ 50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0"/>
                  </a:lnTo>
                  <a:lnTo>
                    <a:pt x="0" y="50"/>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1" name="Freeform 37"/>
            <p:cNvSpPr>
              <a:spLocks/>
            </p:cNvSpPr>
            <p:nvPr/>
          </p:nvSpPr>
          <p:spPr bwMode="auto">
            <a:xfrm>
              <a:off x="675" y="1380"/>
              <a:ext cx="276" cy="79"/>
            </a:xfrm>
            <a:custGeom>
              <a:avLst/>
              <a:gdLst>
                <a:gd name="T0" fmla="*/ 276 w 276"/>
                <a:gd name="T1" fmla="*/ 0 h 79"/>
                <a:gd name="T2" fmla="*/ 0 w 276"/>
                <a:gd name="T3" fmla="*/ 0 h 79"/>
                <a:gd name="T4" fmla="*/ 0 w 276"/>
                <a:gd name="T5" fmla="*/ 79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0"/>
                  </a:moveTo>
                  <a:lnTo>
                    <a:pt x="0" y="0"/>
                  </a:lnTo>
                  <a:lnTo>
                    <a:pt x="0"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2" name="Freeform 38"/>
            <p:cNvSpPr>
              <a:spLocks/>
            </p:cNvSpPr>
            <p:nvPr/>
          </p:nvSpPr>
          <p:spPr bwMode="auto">
            <a:xfrm>
              <a:off x="528" y="1365"/>
              <a:ext cx="414" cy="94"/>
            </a:xfrm>
            <a:custGeom>
              <a:avLst/>
              <a:gdLst>
                <a:gd name="T0" fmla="*/ 414 w 414"/>
                <a:gd name="T1" fmla="*/ 0 h 94"/>
                <a:gd name="T2" fmla="*/ 0 w 414"/>
                <a:gd name="T3" fmla="*/ 0 h 94"/>
                <a:gd name="T4" fmla="*/ 0 w 414"/>
                <a:gd name="T5" fmla="*/ 94 h 94"/>
                <a:gd name="T6" fmla="*/ 0 60000 65536"/>
                <a:gd name="T7" fmla="*/ 0 60000 65536"/>
                <a:gd name="T8" fmla="*/ 0 60000 65536"/>
                <a:gd name="T9" fmla="*/ 0 w 414"/>
                <a:gd name="T10" fmla="*/ 0 h 94"/>
                <a:gd name="T11" fmla="*/ 414 w 414"/>
                <a:gd name="T12" fmla="*/ 94 h 94"/>
              </a:gdLst>
              <a:ahLst/>
              <a:cxnLst>
                <a:cxn ang="T6">
                  <a:pos x="T0" y="T1"/>
                </a:cxn>
                <a:cxn ang="T7">
                  <a:pos x="T2" y="T3"/>
                </a:cxn>
                <a:cxn ang="T8">
                  <a:pos x="T4" y="T5"/>
                </a:cxn>
              </a:cxnLst>
              <a:rect l="T9" t="T10" r="T11" b="T12"/>
              <a:pathLst>
                <a:path w="414" h="94">
                  <a:moveTo>
                    <a:pt x="414" y="0"/>
                  </a:moveTo>
                  <a:lnTo>
                    <a:pt x="0" y="0"/>
                  </a:lnTo>
                  <a:lnTo>
                    <a:pt x="0" y="9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3" name="Freeform 39"/>
            <p:cNvSpPr>
              <a:spLocks/>
            </p:cNvSpPr>
            <p:nvPr/>
          </p:nvSpPr>
          <p:spPr bwMode="auto">
            <a:xfrm>
              <a:off x="804" y="1185"/>
              <a:ext cx="156" cy="72"/>
            </a:xfrm>
            <a:custGeom>
              <a:avLst/>
              <a:gdLst>
                <a:gd name="T0" fmla="*/ 156 w 156"/>
                <a:gd name="T1" fmla="*/ 72 h 72"/>
                <a:gd name="T2" fmla="*/ 156 w 156"/>
                <a:gd name="T3" fmla="*/ 22 h 72"/>
                <a:gd name="T4" fmla="*/ 0 w 156"/>
                <a:gd name="T5" fmla="*/ 22 h 72"/>
                <a:gd name="T6" fmla="*/ 0 w 156"/>
                <a:gd name="T7" fmla="*/ 0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72"/>
                  </a:moveTo>
                  <a:lnTo>
                    <a:pt x="156" y="22"/>
                  </a:lnTo>
                  <a:lnTo>
                    <a:pt x="0" y="22"/>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4" name="Freeform 40"/>
            <p:cNvSpPr>
              <a:spLocks/>
            </p:cNvSpPr>
            <p:nvPr/>
          </p:nvSpPr>
          <p:spPr bwMode="auto">
            <a:xfrm>
              <a:off x="675" y="1178"/>
              <a:ext cx="276" cy="86"/>
            </a:xfrm>
            <a:custGeom>
              <a:avLst/>
              <a:gdLst>
                <a:gd name="T0" fmla="*/ 276 w 276"/>
                <a:gd name="T1" fmla="*/ 86 h 86"/>
                <a:gd name="T2" fmla="*/ 0 w 276"/>
                <a:gd name="T3" fmla="*/ 86 h 86"/>
                <a:gd name="T4" fmla="*/ 0 w 276"/>
                <a:gd name="T5" fmla="*/ 0 h 86"/>
                <a:gd name="T6" fmla="*/ 0 60000 65536"/>
                <a:gd name="T7" fmla="*/ 0 60000 65536"/>
                <a:gd name="T8" fmla="*/ 0 60000 65536"/>
                <a:gd name="T9" fmla="*/ 0 w 276"/>
                <a:gd name="T10" fmla="*/ 0 h 86"/>
                <a:gd name="T11" fmla="*/ 276 w 276"/>
                <a:gd name="T12" fmla="*/ 86 h 86"/>
              </a:gdLst>
              <a:ahLst/>
              <a:cxnLst>
                <a:cxn ang="T6">
                  <a:pos x="T0" y="T1"/>
                </a:cxn>
                <a:cxn ang="T7">
                  <a:pos x="T2" y="T3"/>
                </a:cxn>
                <a:cxn ang="T8">
                  <a:pos x="T4" y="T5"/>
                </a:cxn>
              </a:cxnLst>
              <a:rect l="T9" t="T10" r="T11" b="T12"/>
              <a:pathLst>
                <a:path w="276" h="86">
                  <a:moveTo>
                    <a:pt x="276" y="86"/>
                  </a:moveTo>
                  <a:lnTo>
                    <a:pt x="0" y="8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5" name="Freeform 41"/>
            <p:cNvSpPr>
              <a:spLocks/>
            </p:cNvSpPr>
            <p:nvPr/>
          </p:nvSpPr>
          <p:spPr bwMode="auto">
            <a:xfrm>
              <a:off x="528" y="1178"/>
              <a:ext cx="414" cy="101"/>
            </a:xfrm>
            <a:custGeom>
              <a:avLst/>
              <a:gdLst>
                <a:gd name="T0" fmla="*/ 414 w 414"/>
                <a:gd name="T1" fmla="*/ 101 h 101"/>
                <a:gd name="T2" fmla="*/ 0 w 414"/>
                <a:gd name="T3" fmla="*/ 101 h 101"/>
                <a:gd name="T4" fmla="*/ 0 w 414"/>
                <a:gd name="T5" fmla="*/ 0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101"/>
                  </a:moveTo>
                  <a:lnTo>
                    <a:pt x="0" y="101"/>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6" name="Line 42"/>
            <p:cNvSpPr>
              <a:spLocks noChangeShapeType="1"/>
            </p:cNvSpPr>
            <p:nvPr/>
          </p:nvSpPr>
          <p:spPr bwMode="auto">
            <a:xfrm>
              <a:off x="1141" y="1322"/>
              <a:ext cx="50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7" name="Rectangle 43"/>
            <p:cNvSpPr>
              <a:spLocks noChangeArrowheads="1"/>
            </p:cNvSpPr>
            <p:nvPr/>
          </p:nvSpPr>
          <p:spPr bwMode="auto">
            <a:xfrm>
              <a:off x="1633" y="1257"/>
              <a:ext cx="112" cy="13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8" name="Rectangle 44"/>
            <p:cNvSpPr>
              <a:spLocks noChangeArrowheads="1"/>
            </p:cNvSpPr>
            <p:nvPr/>
          </p:nvSpPr>
          <p:spPr bwMode="auto">
            <a:xfrm>
              <a:off x="1633" y="1257"/>
              <a:ext cx="121" cy="137"/>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49" name="AutoShape 45"/>
            <p:cNvSpPr>
              <a:spLocks noChangeArrowheads="1"/>
            </p:cNvSpPr>
            <p:nvPr/>
          </p:nvSpPr>
          <p:spPr bwMode="auto">
            <a:xfrm>
              <a:off x="373" y="1069"/>
              <a:ext cx="1320" cy="643"/>
            </a:xfrm>
            <a:prstGeom prst="roundRect">
              <a:avLst>
                <a:gd name="adj" fmla="val 20218"/>
              </a:avLst>
            </a:prstGeom>
            <a:noFill/>
            <a:ln w="26988">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0" name="Line 46"/>
            <p:cNvSpPr>
              <a:spLocks noChangeShapeType="1"/>
            </p:cNvSpPr>
            <p:nvPr/>
          </p:nvSpPr>
          <p:spPr bwMode="auto">
            <a:xfrm>
              <a:off x="1745" y="1322"/>
              <a:ext cx="31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1" name="Freeform 47"/>
            <p:cNvSpPr>
              <a:spLocks/>
            </p:cNvSpPr>
            <p:nvPr/>
          </p:nvSpPr>
          <p:spPr bwMode="auto">
            <a:xfrm>
              <a:off x="2332" y="1199"/>
              <a:ext cx="871" cy="2049"/>
            </a:xfrm>
            <a:custGeom>
              <a:avLst/>
              <a:gdLst>
                <a:gd name="T0" fmla="*/ 845 w 871"/>
                <a:gd name="T1" fmla="*/ 484 h 2049"/>
                <a:gd name="T2" fmla="*/ 828 w 871"/>
                <a:gd name="T3" fmla="*/ 361 h 2049"/>
                <a:gd name="T4" fmla="*/ 785 w 871"/>
                <a:gd name="T5" fmla="*/ 224 h 2049"/>
                <a:gd name="T6" fmla="*/ 750 w 871"/>
                <a:gd name="T7" fmla="*/ 166 h 2049"/>
                <a:gd name="T8" fmla="*/ 733 w 871"/>
                <a:gd name="T9" fmla="*/ 145 h 2049"/>
                <a:gd name="T10" fmla="*/ 699 w 871"/>
                <a:gd name="T11" fmla="*/ 159 h 2049"/>
                <a:gd name="T12" fmla="*/ 664 w 871"/>
                <a:gd name="T13" fmla="*/ 145 h 2049"/>
                <a:gd name="T14" fmla="*/ 612 w 871"/>
                <a:gd name="T15" fmla="*/ 145 h 2049"/>
                <a:gd name="T16" fmla="*/ 543 w 871"/>
                <a:gd name="T17" fmla="*/ 173 h 2049"/>
                <a:gd name="T18" fmla="*/ 483 w 871"/>
                <a:gd name="T19" fmla="*/ 195 h 2049"/>
                <a:gd name="T20" fmla="*/ 414 w 871"/>
                <a:gd name="T21" fmla="*/ 202 h 2049"/>
                <a:gd name="T22" fmla="*/ 379 w 871"/>
                <a:gd name="T23" fmla="*/ 123 h 2049"/>
                <a:gd name="T24" fmla="*/ 345 w 871"/>
                <a:gd name="T25" fmla="*/ 44 h 2049"/>
                <a:gd name="T26" fmla="*/ 302 w 871"/>
                <a:gd name="T27" fmla="*/ 15 h 2049"/>
                <a:gd name="T28" fmla="*/ 250 w 871"/>
                <a:gd name="T29" fmla="*/ 0 h 2049"/>
                <a:gd name="T30" fmla="*/ 207 w 871"/>
                <a:gd name="T31" fmla="*/ 22 h 2049"/>
                <a:gd name="T32" fmla="*/ 172 w 871"/>
                <a:gd name="T33" fmla="*/ 80 h 2049"/>
                <a:gd name="T34" fmla="*/ 146 w 871"/>
                <a:gd name="T35" fmla="*/ 137 h 2049"/>
                <a:gd name="T36" fmla="*/ 112 w 871"/>
                <a:gd name="T37" fmla="*/ 195 h 2049"/>
                <a:gd name="T38" fmla="*/ 69 w 871"/>
                <a:gd name="T39" fmla="*/ 361 h 2049"/>
                <a:gd name="T40" fmla="*/ 17 w 871"/>
                <a:gd name="T41" fmla="*/ 657 h 2049"/>
                <a:gd name="T42" fmla="*/ 8 w 871"/>
                <a:gd name="T43" fmla="*/ 1018 h 2049"/>
                <a:gd name="T44" fmla="*/ 0 w 871"/>
                <a:gd name="T45" fmla="*/ 1248 h 2049"/>
                <a:gd name="T46" fmla="*/ 17 w 871"/>
                <a:gd name="T47" fmla="*/ 1458 h 2049"/>
                <a:gd name="T48" fmla="*/ 34 w 871"/>
                <a:gd name="T49" fmla="*/ 1797 h 2049"/>
                <a:gd name="T50" fmla="*/ 86 w 871"/>
                <a:gd name="T51" fmla="*/ 1970 h 2049"/>
                <a:gd name="T52" fmla="*/ 120 w 871"/>
                <a:gd name="T53" fmla="*/ 2035 h 2049"/>
                <a:gd name="T54" fmla="*/ 138 w 871"/>
                <a:gd name="T55" fmla="*/ 2049 h 2049"/>
                <a:gd name="T56" fmla="*/ 207 w 871"/>
                <a:gd name="T57" fmla="*/ 2013 h 2049"/>
                <a:gd name="T58" fmla="*/ 267 w 871"/>
                <a:gd name="T59" fmla="*/ 1977 h 2049"/>
                <a:gd name="T60" fmla="*/ 327 w 871"/>
                <a:gd name="T61" fmla="*/ 1934 h 2049"/>
                <a:gd name="T62" fmla="*/ 379 w 871"/>
                <a:gd name="T63" fmla="*/ 1890 h 2049"/>
                <a:gd name="T64" fmla="*/ 440 w 871"/>
                <a:gd name="T65" fmla="*/ 1890 h 2049"/>
                <a:gd name="T66" fmla="*/ 491 w 871"/>
                <a:gd name="T67" fmla="*/ 1890 h 2049"/>
                <a:gd name="T68" fmla="*/ 535 w 871"/>
                <a:gd name="T69" fmla="*/ 1919 h 2049"/>
                <a:gd name="T70" fmla="*/ 578 w 871"/>
                <a:gd name="T71" fmla="*/ 1955 h 2049"/>
                <a:gd name="T72" fmla="*/ 621 w 871"/>
                <a:gd name="T73" fmla="*/ 1977 h 2049"/>
                <a:gd name="T74" fmla="*/ 664 w 871"/>
                <a:gd name="T75" fmla="*/ 1999 h 2049"/>
                <a:gd name="T76" fmla="*/ 699 w 871"/>
                <a:gd name="T77" fmla="*/ 1999 h 2049"/>
                <a:gd name="T78" fmla="*/ 742 w 871"/>
                <a:gd name="T79" fmla="*/ 1991 h 2049"/>
                <a:gd name="T80" fmla="*/ 768 w 871"/>
                <a:gd name="T81" fmla="*/ 1941 h 2049"/>
                <a:gd name="T82" fmla="*/ 793 w 871"/>
                <a:gd name="T83" fmla="*/ 1883 h 2049"/>
                <a:gd name="T84" fmla="*/ 802 w 871"/>
                <a:gd name="T85" fmla="*/ 1847 h 2049"/>
                <a:gd name="T86" fmla="*/ 811 w 871"/>
                <a:gd name="T87" fmla="*/ 1789 h 2049"/>
                <a:gd name="T88" fmla="*/ 837 w 871"/>
                <a:gd name="T89" fmla="*/ 1609 h 2049"/>
                <a:gd name="T90" fmla="*/ 854 w 871"/>
                <a:gd name="T91" fmla="*/ 1378 h 2049"/>
                <a:gd name="T92" fmla="*/ 862 w 871"/>
                <a:gd name="T93" fmla="*/ 1183 h 2049"/>
                <a:gd name="T94" fmla="*/ 871 w 871"/>
                <a:gd name="T95" fmla="*/ 1010 h 2049"/>
                <a:gd name="T96" fmla="*/ 862 w 871"/>
                <a:gd name="T97" fmla="*/ 808 h 2049"/>
                <a:gd name="T98" fmla="*/ 854 w 871"/>
                <a:gd name="T99" fmla="*/ 606 h 2049"/>
                <a:gd name="T100" fmla="*/ 845 w 871"/>
                <a:gd name="T101" fmla="*/ 484 h 2049"/>
                <a:gd name="T102" fmla="*/ 845 w 871"/>
                <a:gd name="T103" fmla="*/ 484 h 20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71"/>
                <a:gd name="T157" fmla="*/ 0 h 2049"/>
                <a:gd name="T158" fmla="*/ 871 w 871"/>
                <a:gd name="T159" fmla="*/ 2049 h 20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71" h="2049">
                  <a:moveTo>
                    <a:pt x="845" y="484"/>
                  </a:moveTo>
                  <a:lnTo>
                    <a:pt x="828" y="361"/>
                  </a:lnTo>
                  <a:lnTo>
                    <a:pt x="785" y="224"/>
                  </a:lnTo>
                  <a:lnTo>
                    <a:pt x="750" y="166"/>
                  </a:lnTo>
                  <a:lnTo>
                    <a:pt x="733" y="145"/>
                  </a:lnTo>
                  <a:lnTo>
                    <a:pt x="699" y="159"/>
                  </a:lnTo>
                  <a:lnTo>
                    <a:pt x="664" y="145"/>
                  </a:lnTo>
                  <a:lnTo>
                    <a:pt x="612" y="145"/>
                  </a:lnTo>
                  <a:lnTo>
                    <a:pt x="543" y="173"/>
                  </a:lnTo>
                  <a:lnTo>
                    <a:pt x="483" y="195"/>
                  </a:lnTo>
                  <a:lnTo>
                    <a:pt x="414" y="202"/>
                  </a:lnTo>
                  <a:lnTo>
                    <a:pt x="379" y="123"/>
                  </a:lnTo>
                  <a:lnTo>
                    <a:pt x="345" y="44"/>
                  </a:lnTo>
                  <a:lnTo>
                    <a:pt x="302" y="15"/>
                  </a:lnTo>
                  <a:lnTo>
                    <a:pt x="250" y="0"/>
                  </a:lnTo>
                  <a:lnTo>
                    <a:pt x="207" y="22"/>
                  </a:lnTo>
                  <a:lnTo>
                    <a:pt x="172" y="80"/>
                  </a:lnTo>
                  <a:lnTo>
                    <a:pt x="146" y="137"/>
                  </a:lnTo>
                  <a:lnTo>
                    <a:pt x="112" y="195"/>
                  </a:lnTo>
                  <a:lnTo>
                    <a:pt x="69" y="361"/>
                  </a:lnTo>
                  <a:lnTo>
                    <a:pt x="17" y="657"/>
                  </a:lnTo>
                  <a:lnTo>
                    <a:pt x="8" y="1018"/>
                  </a:lnTo>
                  <a:lnTo>
                    <a:pt x="0" y="1248"/>
                  </a:lnTo>
                  <a:lnTo>
                    <a:pt x="17" y="1458"/>
                  </a:lnTo>
                  <a:lnTo>
                    <a:pt x="34" y="1797"/>
                  </a:lnTo>
                  <a:lnTo>
                    <a:pt x="86" y="1970"/>
                  </a:lnTo>
                  <a:lnTo>
                    <a:pt x="120" y="2035"/>
                  </a:lnTo>
                  <a:lnTo>
                    <a:pt x="138" y="2049"/>
                  </a:lnTo>
                  <a:lnTo>
                    <a:pt x="207" y="2013"/>
                  </a:lnTo>
                  <a:lnTo>
                    <a:pt x="267" y="1977"/>
                  </a:lnTo>
                  <a:lnTo>
                    <a:pt x="327" y="1934"/>
                  </a:lnTo>
                  <a:lnTo>
                    <a:pt x="379" y="1890"/>
                  </a:lnTo>
                  <a:lnTo>
                    <a:pt x="440" y="1890"/>
                  </a:lnTo>
                  <a:lnTo>
                    <a:pt x="491" y="1890"/>
                  </a:lnTo>
                  <a:lnTo>
                    <a:pt x="535" y="1919"/>
                  </a:lnTo>
                  <a:lnTo>
                    <a:pt x="578" y="1955"/>
                  </a:lnTo>
                  <a:lnTo>
                    <a:pt x="621" y="1977"/>
                  </a:lnTo>
                  <a:lnTo>
                    <a:pt x="664" y="1999"/>
                  </a:lnTo>
                  <a:lnTo>
                    <a:pt x="699" y="1999"/>
                  </a:lnTo>
                  <a:lnTo>
                    <a:pt x="742" y="1991"/>
                  </a:lnTo>
                  <a:lnTo>
                    <a:pt x="768" y="1941"/>
                  </a:lnTo>
                  <a:lnTo>
                    <a:pt x="793" y="1883"/>
                  </a:lnTo>
                  <a:lnTo>
                    <a:pt x="802" y="1847"/>
                  </a:lnTo>
                  <a:lnTo>
                    <a:pt x="811" y="1789"/>
                  </a:lnTo>
                  <a:lnTo>
                    <a:pt x="837" y="1609"/>
                  </a:lnTo>
                  <a:lnTo>
                    <a:pt x="854" y="1378"/>
                  </a:lnTo>
                  <a:lnTo>
                    <a:pt x="862" y="1183"/>
                  </a:lnTo>
                  <a:lnTo>
                    <a:pt x="871" y="1010"/>
                  </a:lnTo>
                  <a:lnTo>
                    <a:pt x="862" y="808"/>
                  </a:lnTo>
                  <a:lnTo>
                    <a:pt x="854" y="606"/>
                  </a:lnTo>
                  <a:lnTo>
                    <a:pt x="845" y="484"/>
                  </a:lnTo>
                  <a:close/>
                </a:path>
              </a:pathLst>
            </a:custGeom>
            <a:solidFill>
              <a:srgbClr val="D9D9D9"/>
            </a:solidFill>
            <a:ln w="14288">
              <a:solidFill>
                <a:srgbClr val="D9D9D9"/>
              </a:solidFill>
              <a:round/>
              <a:headEnd/>
              <a:tailEnd/>
            </a:ln>
          </p:spPr>
          <p:txBody>
            <a:bodyPr/>
            <a:lstStyle/>
            <a:p>
              <a:endParaRPr lang="en-US"/>
            </a:p>
          </p:txBody>
        </p:sp>
        <p:sp>
          <p:nvSpPr>
            <p:cNvPr id="13352" name="Rectangle 48"/>
            <p:cNvSpPr>
              <a:spLocks noChangeArrowheads="1"/>
            </p:cNvSpPr>
            <p:nvPr/>
          </p:nvSpPr>
          <p:spPr bwMode="auto">
            <a:xfrm>
              <a:off x="2543" y="2199"/>
              <a:ext cx="51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Internet</a:t>
              </a:r>
              <a:endParaRPr lang="en-GB" sz="2400">
                <a:latin typeface="Times" charset="0"/>
              </a:endParaRPr>
            </a:p>
          </p:txBody>
        </p:sp>
        <p:sp>
          <p:nvSpPr>
            <p:cNvPr id="13353" name="Rectangle 49"/>
            <p:cNvSpPr>
              <a:spLocks noChangeArrowheads="1"/>
            </p:cNvSpPr>
            <p:nvPr/>
          </p:nvSpPr>
          <p:spPr bwMode="auto">
            <a:xfrm>
              <a:off x="354" y="883"/>
              <a:ext cx="1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800">
                  <a:solidFill>
                    <a:srgbClr val="000000"/>
                  </a:solidFill>
                </a:rPr>
                <a:t>Campus intranets</a:t>
              </a:r>
              <a:endParaRPr lang="en-GB" sz="2400"/>
            </a:p>
          </p:txBody>
        </p:sp>
        <p:sp>
          <p:nvSpPr>
            <p:cNvPr id="13354" name="Line 50"/>
            <p:cNvSpPr>
              <a:spLocks noChangeShapeType="1"/>
            </p:cNvSpPr>
            <p:nvPr/>
          </p:nvSpPr>
          <p:spPr bwMode="auto">
            <a:xfrm flipV="1">
              <a:off x="1719" y="1120"/>
              <a:ext cx="60" cy="1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Freeform 51"/>
            <p:cNvSpPr>
              <a:spLocks/>
            </p:cNvSpPr>
            <p:nvPr/>
          </p:nvSpPr>
          <p:spPr bwMode="auto">
            <a:xfrm>
              <a:off x="485" y="1178"/>
              <a:ext cx="17" cy="21"/>
            </a:xfrm>
            <a:custGeom>
              <a:avLst/>
              <a:gdLst>
                <a:gd name="T0" fmla="*/ 17 w 17"/>
                <a:gd name="T1" fmla="*/ 0 h 21"/>
                <a:gd name="T2" fmla="*/ 0 w 17"/>
                <a:gd name="T3" fmla="*/ 0 h 21"/>
                <a:gd name="T4" fmla="*/ 0 w 17"/>
                <a:gd name="T5" fmla="*/ 21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17" y="0"/>
                  </a:moveTo>
                  <a:lnTo>
                    <a:pt x="0" y="0"/>
                  </a:lnTo>
                  <a:lnTo>
                    <a:pt x="0" y="2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6" name="AutoShape 52"/>
            <p:cNvSpPr>
              <a:spLocks noChangeArrowheads="1"/>
            </p:cNvSpPr>
            <p:nvPr/>
          </p:nvSpPr>
          <p:spPr bwMode="auto">
            <a:xfrm>
              <a:off x="502" y="1149"/>
              <a:ext cx="44"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AutoShape 53"/>
            <p:cNvSpPr>
              <a:spLocks noChangeArrowheads="1"/>
            </p:cNvSpPr>
            <p:nvPr/>
          </p:nvSpPr>
          <p:spPr bwMode="auto">
            <a:xfrm>
              <a:off x="494" y="1142"/>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8" name="Rectangle 54"/>
            <p:cNvSpPr>
              <a:spLocks noChangeArrowheads="1"/>
            </p:cNvSpPr>
            <p:nvPr/>
          </p:nvSpPr>
          <p:spPr bwMode="auto">
            <a:xfrm>
              <a:off x="502" y="1156"/>
              <a:ext cx="4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9" name="Rectangle 55"/>
            <p:cNvSpPr>
              <a:spLocks noChangeArrowheads="1"/>
            </p:cNvSpPr>
            <p:nvPr/>
          </p:nvSpPr>
          <p:spPr bwMode="auto">
            <a:xfrm>
              <a:off x="502" y="1156"/>
              <a:ext cx="52"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0" name="Freeform 56"/>
            <p:cNvSpPr>
              <a:spLocks/>
            </p:cNvSpPr>
            <p:nvPr/>
          </p:nvSpPr>
          <p:spPr bwMode="auto">
            <a:xfrm>
              <a:off x="485" y="1192"/>
              <a:ext cx="9" cy="15"/>
            </a:xfrm>
            <a:custGeom>
              <a:avLst/>
              <a:gdLst>
                <a:gd name="T0" fmla="*/ 0 w 9"/>
                <a:gd name="T1" fmla="*/ 0 h 15"/>
                <a:gd name="T2" fmla="*/ 0 w 9"/>
                <a:gd name="T3" fmla="*/ 0 h 15"/>
                <a:gd name="T4" fmla="*/ 0 w 9"/>
                <a:gd name="T5" fmla="*/ 7 h 15"/>
                <a:gd name="T6" fmla="*/ 0 w 9"/>
                <a:gd name="T7" fmla="*/ 7 h 15"/>
                <a:gd name="T8" fmla="*/ 0 w 9"/>
                <a:gd name="T9" fmla="*/ 15 h 15"/>
                <a:gd name="T10" fmla="*/ 0 w 9"/>
                <a:gd name="T11" fmla="*/ 15 h 15"/>
                <a:gd name="T12" fmla="*/ 9 w 9"/>
                <a:gd name="T13" fmla="*/ 7 h 15"/>
                <a:gd name="T14" fmla="*/ 9 w 9"/>
                <a:gd name="T15" fmla="*/ 7 h 15"/>
                <a:gd name="T16" fmla="*/ 9 w 9"/>
                <a:gd name="T17" fmla="*/ 0 h 15"/>
                <a:gd name="T18" fmla="*/ 0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0" y="0"/>
                  </a:moveTo>
                  <a:lnTo>
                    <a:pt x="0" y="0"/>
                  </a:lnTo>
                  <a:lnTo>
                    <a:pt x="0" y="7"/>
                  </a:lnTo>
                  <a:lnTo>
                    <a:pt x="0" y="15"/>
                  </a:lnTo>
                  <a:lnTo>
                    <a:pt x="9" y="7"/>
                  </a:lnTo>
                  <a:lnTo>
                    <a:pt x="9" y="0"/>
                  </a:lnTo>
                  <a:lnTo>
                    <a:pt x="0" y="0"/>
                  </a:lnTo>
                  <a:close/>
                </a:path>
              </a:pathLst>
            </a:custGeom>
            <a:solidFill>
              <a:srgbClr val="BFBFBF"/>
            </a:solidFill>
            <a:ln w="14288">
              <a:solidFill>
                <a:srgbClr val="BFBFBF"/>
              </a:solidFill>
              <a:round/>
              <a:headEnd/>
              <a:tailEnd/>
            </a:ln>
          </p:spPr>
          <p:txBody>
            <a:bodyPr/>
            <a:lstStyle/>
            <a:p>
              <a:endParaRPr lang="en-US"/>
            </a:p>
          </p:txBody>
        </p:sp>
        <p:pic>
          <p:nvPicPr>
            <p:cNvPr id="13361"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 y="1156"/>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2" name="Line 58"/>
            <p:cNvSpPr>
              <a:spLocks noChangeShapeType="1"/>
            </p:cNvSpPr>
            <p:nvPr/>
          </p:nvSpPr>
          <p:spPr bwMode="auto">
            <a:xfrm>
              <a:off x="494" y="1199"/>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3" name="Freeform 59"/>
            <p:cNvSpPr>
              <a:spLocks/>
            </p:cNvSpPr>
            <p:nvPr/>
          </p:nvSpPr>
          <p:spPr bwMode="auto">
            <a:xfrm>
              <a:off x="485" y="11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4" name="Rectangle 60"/>
            <p:cNvSpPr>
              <a:spLocks noChangeArrowheads="1"/>
            </p:cNvSpPr>
            <p:nvPr/>
          </p:nvSpPr>
          <p:spPr bwMode="auto">
            <a:xfrm>
              <a:off x="502" y="1170"/>
              <a:ext cx="44" cy="8"/>
            </a:xfrm>
            <a:prstGeom prst="rect">
              <a:avLst/>
            </a:prstGeom>
            <a:solidFill>
              <a:srgbClr val="B3B3B3"/>
            </a:solidFill>
            <a:ln w="14288">
              <a:solidFill>
                <a:srgbClr val="B3B3B3"/>
              </a:solidFill>
              <a:miter lim="800000"/>
              <a:headEnd/>
              <a:tailEnd/>
            </a:ln>
          </p:spPr>
          <p:txBody>
            <a:bodyPr/>
            <a:lstStyle/>
            <a:p>
              <a:endParaRPr lang="en-US"/>
            </a:p>
          </p:txBody>
        </p:sp>
        <p:sp>
          <p:nvSpPr>
            <p:cNvPr id="13365" name="Freeform 61"/>
            <p:cNvSpPr>
              <a:spLocks/>
            </p:cNvSpPr>
            <p:nvPr/>
          </p:nvSpPr>
          <p:spPr bwMode="auto">
            <a:xfrm>
              <a:off x="494" y="1178"/>
              <a:ext cx="60" cy="7"/>
            </a:xfrm>
            <a:custGeom>
              <a:avLst/>
              <a:gdLst>
                <a:gd name="T0" fmla="*/ 52 w 60"/>
                <a:gd name="T1" fmla="*/ 0 h 7"/>
                <a:gd name="T2" fmla="*/ 60 w 60"/>
                <a:gd name="T3" fmla="*/ 7 h 7"/>
                <a:gd name="T4" fmla="*/ 0 w 60"/>
                <a:gd name="T5" fmla="*/ 7 h 7"/>
                <a:gd name="T6" fmla="*/ 8 w 60"/>
                <a:gd name="T7" fmla="*/ 0 h 7"/>
                <a:gd name="T8" fmla="*/ 52 w 60"/>
                <a:gd name="T9" fmla="*/ 0 h 7"/>
                <a:gd name="T10" fmla="*/ 0 60000 65536"/>
                <a:gd name="T11" fmla="*/ 0 60000 65536"/>
                <a:gd name="T12" fmla="*/ 0 60000 65536"/>
                <a:gd name="T13" fmla="*/ 0 60000 65536"/>
                <a:gd name="T14" fmla="*/ 0 60000 65536"/>
                <a:gd name="T15" fmla="*/ 0 w 60"/>
                <a:gd name="T16" fmla="*/ 0 h 7"/>
                <a:gd name="T17" fmla="*/ 60 w 60"/>
                <a:gd name="T18" fmla="*/ 7 h 7"/>
              </a:gdLst>
              <a:ahLst/>
              <a:cxnLst>
                <a:cxn ang="T10">
                  <a:pos x="T0" y="T1"/>
                </a:cxn>
                <a:cxn ang="T11">
                  <a:pos x="T2" y="T3"/>
                </a:cxn>
                <a:cxn ang="T12">
                  <a:pos x="T4" y="T5"/>
                </a:cxn>
                <a:cxn ang="T13">
                  <a:pos x="T6" y="T7"/>
                </a:cxn>
                <a:cxn ang="T14">
                  <a:pos x="T8" y="T9"/>
                </a:cxn>
              </a:cxnLst>
              <a:rect l="T15" t="T16" r="T17" b="T18"/>
              <a:pathLst>
                <a:path w="60" h="7">
                  <a:moveTo>
                    <a:pt x="52" y="0"/>
                  </a:moveTo>
                  <a:lnTo>
                    <a:pt x="60" y="7"/>
                  </a:lnTo>
                  <a:lnTo>
                    <a:pt x="0" y="7"/>
                  </a:lnTo>
                  <a:lnTo>
                    <a:pt x="8" y="0"/>
                  </a:lnTo>
                  <a:lnTo>
                    <a:pt x="52"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6" name="Line 62"/>
            <p:cNvSpPr>
              <a:spLocks noChangeShapeType="1"/>
            </p:cNvSpPr>
            <p:nvPr/>
          </p:nvSpPr>
          <p:spPr bwMode="auto">
            <a:xfrm flipH="1">
              <a:off x="537"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7" name="Line 63"/>
            <p:cNvSpPr>
              <a:spLocks noChangeShapeType="1"/>
            </p:cNvSpPr>
            <p:nvPr/>
          </p:nvSpPr>
          <p:spPr bwMode="auto">
            <a:xfrm flipH="1">
              <a:off x="502" y="1178"/>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8" name="Line 64"/>
            <p:cNvSpPr>
              <a:spLocks noChangeShapeType="1"/>
            </p:cNvSpPr>
            <p:nvPr/>
          </p:nvSpPr>
          <p:spPr bwMode="auto">
            <a:xfrm flipH="1">
              <a:off x="520"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9" name="Freeform 65"/>
            <p:cNvSpPr>
              <a:spLocks/>
            </p:cNvSpPr>
            <p:nvPr/>
          </p:nvSpPr>
          <p:spPr bwMode="auto">
            <a:xfrm>
              <a:off x="502" y="1185"/>
              <a:ext cx="35" cy="1"/>
            </a:xfrm>
            <a:custGeom>
              <a:avLst/>
              <a:gdLst>
                <a:gd name="T0" fmla="*/ 35 w 35"/>
                <a:gd name="T1" fmla="*/ 0 h 1"/>
                <a:gd name="T2" fmla="*/ 9 w 35"/>
                <a:gd name="T3" fmla="*/ 0 h 1"/>
                <a:gd name="T4" fmla="*/ 0 w 35"/>
                <a:gd name="T5" fmla="*/ 0 h 1"/>
                <a:gd name="T6" fmla="*/ 0 60000 65536"/>
                <a:gd name="T7" fmla="*/ 0 60000 65536"/>
                <a:gd name="T8" fmla="*/ 0 60000 65536"/>
                <a:gd name="T9" fmla="*/ 0 w 35"/>
                <a:gd name="T10" fmla="*/ 0 h 1"/>
                <a:gd name="T11" fmla="*/ 35 w 35"/>
                <a:gd name="T12" fmla="*/ 1 h 1"/>
              </a:gdLst>
              <a:ahLst/>
              <a:cxnLst>
                <a:cxn ang="T6">
                  <a:pos x="T0" y="T1"/>
                </a:cxn>
                <a:cxn ang="T7">
                  <a:pos x="T2" y="T3"/>
                </a:cxn>
                <a:cxn ang="T8">
                  <a:pos x="T4" y="T5"/>
                </a:cxn>
              </a:cxnLst>
              <a:rect l="T9" t="T10" r="T11" b="T12"/>
              <a:pathLst>
                <a:path w="35" h="1">
                  <a:moveTo>
                    <a:pt x="35" y="0"/>
                  </a:moveTo>
                  <a:lnTo>
                    <a:pt x="9"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0" name="Line 66"/>
            <p:cNvSpPr>
              <a:spLocks noChangeShapeType="1"/>
            </p:cNvSpPr>
            <p:nvPr/>
          </p:nvSpPr>
          <p:spPr bwMode="auto">
            <a:xfrm flipH="1">
              <a:off x="502"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1" name="Rectangle 67"/>
            <p:cNvSpPr>
              <a:spLocks noChangeArrowheads="1"/>
            </p:cNvSpPr>
            <p:nvPr/>
          </p:nvSpPr>
          <p:spPr bwMode="auto">
            <a:xfrm>
              <a:off x="511" y="1149"/>
              <a:ext cx="17"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2" name="Rectangle 68"/>
            <p:cNvSpPr>
              <a:spLocks noChangeArrowheads="1"/>
            </p:cNvSpPr>
            <p:nvPr/>
          </p:nvSpPr>
          <p:spPr bwMode="auto">
            <a:xfrm>
              <a:off x="511" y="1149"/>
              <a:ext cx="26"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3" name="Rectangle 69"/>
            <p:cNvSpPr>
              <a:spLocks noChangeArrowheads="1"/>
            </p:cNvSpPr>
            <p:nvPr/>
          </p:nvSpPr>
          <p:spPr bwMode="auto">
            <a:xfrm>
              <a:off x="796" y="1416"/>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4" name="Rectangle 70"/>
            <p:cNvSpPr>
              <a:spLocks noChangeArrowheads="1"/>
            </p:cNvSpPr>
            <p:nvPr/>
          </p:nvSpPr>
          <p:spPr bwMode="auto">
            <a:xfrm>
              <a:off x="796" y="1416"/>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5" name="Freeform 71"/>
            <p:cNvSpPr>
              <a:spLocks/>
            </p:cNvSpPr>
            <p:nvPr/>
          </p:nvSpPr>
          <p:spPr bwMode="auto">
            <a:xfrm>
              <a:off x="632" y="1178"/>
              <a:ext cx="17" cy="21"/>
            </a:xfrm>
            <a:custGeom>
              <a:avLst/>
              <a:gdLst>
                <a:gd name="T0" fmla="*/ 17 w 17"/>
                <a:gd name="T1" fmla="*/ 0 h 21"/>
                <a:gd name="T2" fmla="*/ 0 w 17"/>
                <a:gd name="T3" fmla="*/ 0 h 21"/>
                <a:gd name="T4" fmla="*/ 0 w 17"/>
                <a:gd name="T5" fmla="*/ 21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17" y="0"/>
                  </a:moveTo>
                  <a:lnTo>
                    <a:pt x="0" y="0"/>
                  </a:lnTo>
                  <a:lnTo>
                    <a:pt x="0" y="2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6" name="AutoShape 72"/>
            <p:cNvSpPr>
              <a:spLocks noChangeArrowheads="1"/>
            </p:cNvSpPr>
            <p:nvPr/>
          </p:nvSpPr>
          <p:spPr bwMode="auto">
            <a:xfrm>
              <a:off x="640" y="1149"/>
              <a:ext cx="52"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7" name="AutoShape 73"/>
            <p:cNvSpPr>
              <a:spLocks noChangeArrowheads="1"/>
            </p:cNvSpPr>
            <p:nvPr/>
          </p:nvSpPr>
          <p:spPr bwMode="auto">
            <a:xfrm>
              <a:off x="632" y="1142"/>
              <a:ext cx="69"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8" name="Rectangle 74"/>
            <p:cNvSpPr>
              <a:spLocks noChangeArrowheads="1"/>
            </p:cNvSpPr>
            <p:nvPr/>
          </p:nvSpPr>
          <p:spPr bwMode="auto">
            <a:xfrm>
              <a:off x="649" y="1156"/>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9" name="Rectangle 75"/>
            <p:cNvSpPr>
              <a:spLocks noChangeArrowheads="1"/>
            </p:cNvSpPr>
            <p:nvPr/>
          </p:nvSpPr>
          <p:spPr bwMode="auto">
            <a:xfrm>
              <a:off x="649" y="1156"/>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0" name="Freeform 76"/>
            <p:cNvSpPr>
              <a:spLocks/>
            </p:cNvSpPr>
            <p:nvPr/>
          </p:nvSpPr>
          <p:spPr bwMode="auto">
            <a:xfrm>
              <a:off x="623" y="1192"/>
              <a:ext cx="9" cy="15"/>
            </a:xfrm>
            <a:custGeom>
              <a:avLst/>
              <a:gdLst>
                <a:gd name="T0" fmla="*/ 9 w 9"/>
                <a:gd name="T1" fmla="*/ 0 h 15"/>
                <a:gd name="T2" fmla="*/ 0 w 9"/>
                <a:gd name="T3" fmla="*/ 0 h 15"/>
                <a:gd name="T4" fmla="*/ 0 w 9"/>
                <a:gd name="T5" fmla="*/ 7 h 15"/>
                <a:gd name="T6" fmla="*/ 0 w 9"/>
                <a:gd name="T7" fmla="*/ 7 h 15"/>
                <a:gd name="T8" fmla="*/ 0 w 9"/>
                <a:gd name="T9" fmla="*/ 15 h 15"/>
                <a:gd name="T10" fmla="*/ 9 w 9"/>
                <a:gd name="T11" fmla="*/ 15 h 15"/>
                <a:gd name="T12" fmla="*/ 9 w 9"/>
                <a:gd name="T13" fmla="*/ 7 h 15"/>
                <a:gd name="T14" fmla="*/ 9 w 9"/>
                <a:gd name="T15" fmla="*/ 7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0" y="0"/>
                  </a:lnTo>
                  <a:lnTo>
                    <a:pt x="0" y="7"/>
                  </a:lnTo>
                  <a:lnTo>
                    <a:pt x="0" y="15"/>
                  </a:lnTo>
                  <a:lnTo>
                    <a:pt x="9" y="15"/>
                  </a:lnTo>
                  <a:lnTo>
                    <a:pt x="9" y="7"/>
                  </a:lnTo>
                  <a:lnTo>
                    <a:pt x="9" y="0"/>
                  </a:lnTo>
                  <a:close/>
                </a:path>
              </a:pathLst>
            </a:custGeom>
            <a:solidFill>
              <a:srgbClr val="BFBFBF"/>
            </a:solidFill>
            <a:ln w="14288">
              <a:solidFill>
                <a:srgbClr val="BFBFBF"/>
              </a:solidFill>
              <a:round/>
              <a:headEnd/>
              <a:tailEnd/>
            </a:ln>
          </p:spPr>
          <p:txBody>
            <a:bodyPr/>
            <a:lstStyle/>
            <a:p>
              <a:endParaRPr lang="en-US"/>
            </a:p>
          </p:txBody>
        </p:sp>
        <p:pic>
          <p:nvPicPr>
            <p:cNvPr id="13381"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 y="1156"/>
              <a:ext cx="26"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2" name="Freeform 78"/>
            <p:cNvSpPr>
              <a:spLocks/>
            </p:cNvSpPr>
            <p:nvPr/>
          </p:nvSpPr>
          <p:spPr bwMode="auto">
            <a:xfrm>
              <a:off x="632" y="11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3" name="Line 79"/>
            <p:cNvSpPr>
              <a:spLocks noChangeShapeType="1"/>
            </p:cNvSpPr>
            <p:nvPr/>
          </p:nvSpPr>
          <p:spPr bwMode="auto">
            <a:xfrm>
              <a:off x="623" y="1199"/>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4" name="Freeform 80"/>
            <p:cNvSpPr>
              <a:spLocks/>
            </p:cNvSpPr>
            <p:nvPr/>
          </p:nvSpPr>
          <p:spPr bwMode="auto">
            <a:xfrm>
              <a:off x="640" y="1170"/>
              <a:ext cx="44" cy="8"/>
            </a:xfrm>
            <a:custGeom>
              <a:avLst/>
              <a:gdLst>
                <a:gd name="T0" fmla="*/ 44 w 44"/>
                <a:gd name="T1" fmla="*/ 0 h 8"/>
                <a:gd name="T2" fmla="*/ 44 w 44"/>
                <a:gd name="T3" fmla="*/ 8 h 8"/>
                <a:gd name="T4" fmla="*/ 0 w 44"/>
                <a:gd name="T5" fmla="*/ 8 h 8"/>
                <a:gd name="T6" fmla="*/ 9 w 44"/>
                <a:gd name="T7" fmla="*/ 0 h 8"/>
                <a:gd name="T8" fmla="*/ 44 w 44"/>
                <a:gd name="T9" fmla="*/ 0 h 8"/>
                <a:gd name="T10" fmla="*/ 0 60000 65536"/>
                <a:gd name="T11" fmla="*/ 0 60000 65536"/>
                <a:gd name="T12" fmla="*/ 0 60000 65536"/>
                <a:gd name="T13" fmla="*/ 0 60000 65536"/>
                <a:gd name="T14" fmla="*/ 0 60000 65536"/>
                <a:gd name="T15" fmla="*/ 0 w 44"/>
                <a:gd name="T16" fmla="*/ 0 h 8"/>
                <a:gd name="T17" fmla="*/ 44 w 44"/>
                <a:gd name="T18" fmla="*/ 8 h 8"/>
              </a:gdLst>
              <a:ahLst/>
              <a:cxnLst>
                <a:cxn ang="T10">
                  <a:pos x="T0" y="T1"/>
                </a:cxn>
                <a:cxn ang="T11">
                  <a:pos x="T2" y="T3"/>
                </a:cxn>
                <a:cxn ang="T12">
                  <a:pos x="T4" y="T5"/>
                </a:cxn>
                <a:cxn ang="T13">
                  <a:pos x="T6" y="T7"/>
                </a:cxn>
                <a:cxn ang="T14">
                  <a:pos x="T8" y="T9"/>
                </a:cxn>
              </a:cxnLst>
              <a:rect l="T15" t="T16" r="T17" b="T18"/>
              <a:pathLst>
                <a:path w="44" h="8">
                  <a:moveTo>
                    <a:pt x="44" y="0"/>
                  </a:moveTo>
                  <a:lnTo>
                    <a:pt x="44" y="8"/>
                  </a:lnTo>
                  <a:lnTo>
                    <a:pt x="0" y="8"/>
                  </a:lnTo>
                  <a:lnTo>
                    <a:pt x="9" y="0"/>
                  </a:lnTo>
                  <a:lnTo>
                    <a:pt x="44" y="0"/>
                  </a:lnTo>
                  <a:close/>
                </a:path>
              </a:pathLst>
            </a:custGeom>
            <a:solidFill>
              <a:srgbClr val="B3B3B3"/>
            </a:solidFill>
            <a:ln w="14288">
              <a:solidFill>
                <a:srgbClr val="B3B3B3"/>
              </a:solidFill>
              <a:round/>
              <a:headEnd/>
              <a:tailEnd/>
            </a:ln>
          </p:spPr>
          <p:txBody>
            <a:bodyPr/>
            <a:lstStyle/>
            <a:p>
              <a:endParaRPr lang="en-US"/>
            </a:p>
          </p:txBody>
        </p:sp>
        <p:sp>
          <p:nvSpPr>
            <p:cNvPr id="13385" name="Freeform 81"/>
            <p:cNvSpPr>
              <a:spLocks/>
            </p:cNvSpPr>
            <p:nvPr/>
          </p:nvSpPr>
          <p:spPr bwMode="auto">
            <a:xfrm>
              <a:off x="640" y="1178"/>
              <a:ext cx="52" cy="7"/>
            </a:xfrm>
            <a:custGeom>
              <a:avLst/>
              <a:gdLst>
                <a:gd name="T0" fmla="*/ 44 w 52"/>
                <a:gd name="T1" fmla="*/ 0 h 7"/>
                <a:gd name="T2" fmla="*/ 52 w 52"/>
                <a:gd name="T3" fmla="*/ 7 h 7"/>
                <a:gd name="T4" fmla="*/ 0 w 52"/>
                <a:gd name="T5" fmla="*/ 7 h 7"/>
                <a:gd name="T6" fmla="*/ 0 w 52"/>
                <a:gd name="T7" fmla="*/ 0 h 7"/>
                <a:gd name="T8" fmla="*/ 44 w 52"/>
                <a:gd name="T9" fmla="*/ 0 h 7"/>
                <a:gd name="T10" fmla="*/ 0 60000 65536"/>
                <a:gd name="T11" fmla="*/ 0 60000 65536"/>
                <a:gd name="T12" fmla="*/ 0 60000 65536"/>
                <a:gd name="T13" fmla="*/ 0 60000 65536"/>
                <a:gd name="T14" fmla="*/ 0 60000 65536"/>
                <a:gd name="T15" fmla="*/ 0 w 52"/>
                <a:gd name="T16" fmla="*/ 0 h 7"/>
                <a:gd name="T17" fmla="*/ 52 w 52"/>
                <a:gd name="T18" fmla="*/ 7 h 7"/>
              </a:gdLst>
              <a:ahLst/>
              <a:cxnLst>
                <a:cxn ang="T10">
                  <a:pos x="T0" y="T1"/>
                </a:cxn>
                <a:cxn ang="T11">
                  <a:pos x="T2" y="T3"/>
                </a:cxn>
                <a:cxn ang="T12">
                  <a:pos x="T4" y="T5"/>
                </a:cxn>
                <a:cxn ang="T13">
                  <a:pos x="T6" y="T7"/>
                </a:cxn>
                <a:cxn ang="T14">
                  <a:pos x="T8" y="T9"/>
                </a:cxn>
              </a:cxnLst>
              <a:rect l="T15" t="T16" r="T17" b="T18"/>
              <a:pathLst>
                <a:path w="52" h="7">
                  <a:moveTo>
                    <a:pt x="44" y="0"/>
                  </a:moveTo>
                  <a:lnTo>
                    <a:pt x="52" y="7"/>
                  </a:lnTo>
                  <a:lnTo>
                    <a:pt x="0" y="7"/>
                  </a:lnTo>
                  <a:lnTo>
                    <a:pt x="0" y="0"/>
                  </a:lnTo>
                  <a:lnTo>
                    <a:pt x="44"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6" name="Line 82"/>
            <p:cNvSpPr>
              <a:spLocks noChangeShapeType="1"/>
            </p:cNvSpPr>
            <p:nvPr/>
          </p:nvSpPr>
          <p:spPr bwMode="auto">
            <a:xfrm flipH="1">
              <a:off x="675"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7" name="Line 83"/>
            <p:cNvSpPr>
              <a:spLocks noChangeShapeType="1"/>
            </p:cNvSpPr>
            <p:nvPr/>
          </p:nvSpPr>
          <p:spPr bwMode="auto">
            <a:xfrm flipH="1">
              <a:off x="649" y="1178"/>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8" name="Line 84"/>
            <p:cNvSpPr>
              <a:spLocks noChangeShapeType="1"/>
            </p:cNvSpPr>
            <p:nvPr/>
          </p:nvSpPr>
          <p:spPr bwMode="auto">
            <a:xfrm flipH="1">
              <a:off x="658"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9" name="Line 85"/>
            <p:cNvSpPr>
              <a:spLocks noChangeShapeType="1"/>
            </p:cNvSpPr>
            <p:nvPr/>
          </p:nvSpPr>
          <p:spPr bwMode="auto">
            <a:xfrm flipH="1">
              <a:off x="649"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0" name="Line 86"/>
            <p:cNvSpPr>
              <a:spLocks noChangeShapeType="1"/>
            </p:cNvSpPr>
            <p:nvPr/>
          </p:nvSpPr>
          <p:spPr bwMode="auto">
            <a:xfrm flipH="1">
              <a:off x="640" y="1185"/>
              <a:ext cx="1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1" name="Line 87"/>
            <p:cNvSpPr>
              <a:spLocks noChangeShapeType="1"/>
            </p:cNvSpPr>
            <p:nvPr/>
          </p:nvSpPr>
          <p:spPr bwMode="auto">
            <a:xfrm flipH="1">
              <a:off x="640" y="1185"/>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2" name="Rectangle 88"/>
            <p:cNvSpPr>
              <a:spLocks noChangeArrowheads="1"/>
            </p:cNvSpPr>
            <p:nvPr/>
          </p:nvSpPr>
          <p:spPr bwMode="auto">
            <a:xfrm>
              <a:off x="658" y="1149"/>
              <a:ext cx="8"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3" name="Rectangle 89"/>
            <p:cNvSpPr>
              <a:spLocks noChangeArrowheads="1"/>
            </p:cNvSpPr>
            <p:nvPr/>
          </p:nvSpPr>
          <p:spPr bwMode="auto">
            <a:xfrm>
              <a:off x="658" y="1149"/>
              <a:ext cx="17"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4" name="Freeform 90"/>
            <p:cNvSpPr>
              <a:spLocks/>
            </p:cNvSpPr>
            <p:nvPr/>
          </p:nvSpPr>
          <p:spPr bwMode="auto">
            <a:xfrm>
              <a:off x="770" y="1178"/>
              <a:ext cx="17" cy="21"/>
            </a:xfrm>
            <a:custGeom>
              <a:avLst/>
              <a:gdLst>
                <a:gd name="T0" fmla="*/ 17 w 17"/>
                <a:gd name="T1" fmla="*/ 0 h 21"/>
                <a:gd name="T2" fmla="*/ 0 w 17"/>
                <a:gd name="T3" fmla="*/ 0 h 21"/>
                <a:gd name="T4" fmla="*/ 0 w 17"/>
                <a:gd name="T5" fmla="*/ 21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17" y="0"/>
                  </a:moveTo>
                  <a:lnTo>
                    <a:pt x="0" y="0"/>
                  </a:lnTo>
                  <a:lnTo>
                    <a:pt x="0" y="2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5" name="AutoShape 91"/>
            <p:cNvSpPr>
              <a:spLocks noChangeArrowheads="1"/>
            </p:cNvSpPr>
            <p:nvPr/>
          </p:nvSpPr>
          <p:spPr bwMode="auto">
            <a:xfrm>
              <a:off x="787" y="1149"/>
              <a:ext cx="43"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6" name="AutoShape 92"/>
            <p:cNvSpPr>
              <a:spLocks noChangeArrowheads="1"/>
            </p:cNvSpPr>
            <p:nvPr/>
          </p:nvSpPr>
          <p:spPr bwMode="auto">
            <a:xfrm>
              <a:off x="779" y="1142"/>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7" name="Rectangle 93"/>
            <p:cNvSpPr>
              <a:spLocks noChangeArrowheads="1"/>
            </p:cNvSpPr>
            <p:nvPr/>
          </p:nvSpPr>
          <p:spPr bwMode="auto">
            <a:xfrm>
              <a:off x="787" y="1156"/>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8" name="Rectangle 94"/>
            <p:cNvSpPr>
              <a:spLocks noChangeArrowheads="1"/>
            </p:cNvSpPr>
            <p:nvPr/>
          </p:nvSpPr>
          <p:spPr bwMode="auto">
            <a:xfrm>
              <a:off x="787" y="1156"/>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9" name="Freeform 95"/>
            <p:cNvSpPr>
              <a:spLocks/>
            </p:cNvSpPr>
            <p:nvPr/>
          </p:nvSpPr>
          <p:spPr bwMode="auto">
            <a:xfrm>
              <a:off x="761" y="1192"/>
              <a:ext cx="9" cy="15"/>
            </a:xfrm>
            <a:custGeom>
              <a:avLst/>
              <a:gdLst>
                <a:gd name="T0" fmla="*/ 9 w 9"/>
                <a:gd name="T1" fmla="*/ 0 h 15"/>
                <a:gd name="T2" fmla="*/ 9 w 9"/>
                <a:gd name="T3" fmla="*/ 0 h 15"/>
                <a:gd name="T4" fmla="*/ 0 w 9"/>
                <a:gd name="T5" fmla="*/ 7 h 15"/>
                <a:gd name="T6" fmla="*/ 0 w 9"/>
                <a:gd name="T7" fmla="*/ 7 h 15"/>
                <a:gd name="T8" fmla="*/ 9 w 9"/>
                <a:gd name="T9" fmla="*/ 15 h 15"/>
                <a:gd name="T10" fmla="*/ 9 w 9"/>
                <a:gd name="T11" fmla="*/ 15 h 15"/>
                <a:gd name="T12" fmla="*/ 9 w 9"/>
                <a:gd name="T13" fmla="*/ 7 h 15"/>
                <a:gd name="T14" fmla="*/ 9 w 9"/>
                <a:gd name="T15" fmla="*/ 7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9" y="0"/>
                  </a:lnTo>
                  <a:lnTo>
                    <a:pt x="0" y="7"/>
                  </a:lnTo>
                  <a:lnTo>
                    <a:pt x="9" y="15"/>
                  </a:lnTo>
                  <a:lnTo>
                    <a:pt x="9" y="7"/>
                  </a:lnTo>
                  <a:lnTo>
                    <a:pt x="9" y="0"/>
                  </a:lnTo>
                  <a:close/>
                </a:path>
              </a:pathLst>
            </a:custGeom>
            <a:solidFill>
              <a:srgbClr val="BFBFBF"/>
            </a:solidFill>
            <a:ln w="14288">
              <a:solidFill>
                <a:srgbClr val="BFBFBF"/>
              </a:solidFill>
              <a:round/>
              <a:headEnd/>
              <a:tailEnd/>
            </a:ln>
          </p:spPr>
          <p:txBody>
            <a:bodyPr/>
            <a:lstStyle/>
            <a:p>
              <a:endParaRPr lang="en-US"/>
            </a:p>
          </p:txBody>
        </p:sp>
        <p:pic>
          <p:nvPicPr>
            <p:cNvPr id="13400" name="Picture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 y="1156"/>
              <a:ext cx="35"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1" name="Rectangle 97"/>
            <p:cNvSpPr>
              <a:spLocks noChangeArrowheads="1"/>
            </p:cNvSpPr>
            <p:nvPr/>
          </p:nvSpPr>
          <p:spPr bwMode="auto">
            <a:xfrm>
              <a:off x="770" y="1199"/>
              <a:ext cx="0" cy="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2" name="Rectangle 98"/>
            <p:cNvSpPr>
              <a:spLocks noChangeArrowheads="1"/>
            </p:cNvSpPr>
            <p:nvPr/>
          </p:nvSpPr>
          <p:spPr bwMode="auto">
            <a:xfrm>
              <a:off x="787" y="1170"/>
              <a:ext cx="43" cy="8"/>
            </a:xfrm>
            <a:prstGeom prst="rect">
              <a:avLst/>
            </a:prstGeom>
            <a:solidFill>
              <a:srgbClr val="B3B3B3"/>
            </a:solidFill>
            <a:ln w="14288">
              <a:solidFill>
                <a:srgbClr val="B3B3B3"/>
              </a:solidFill>
              <a:miter lim="800000"/>
              <a:headEnd/>
              <a:tailEnd/>
            </a:ln>
          </p:spPr>
          <p:txBody>
            <a:bodyPr/>
            <a:lstStyle/>
            <a:p>
              <a:endParaRPr lang="en-US"/>
            </a:p>
          </p:txBody>
        </p:sp>
        <p:sp>
          <p:nvSpPr>
            <p:cNvPr id="13403" name="Freeform 99"/>
            <p:cNvSpPr>
              <a:spLocks/>
            </p:cNvSpPr>
            <p:nvPr/>
          </p:nvSpPr>
          <p:spPr bwMode="auto">
            <a:xfrm>
              <a:off x="779" y="1178"/>
              <a:ext cx="51" cy="7"/>
            </a:xfrm>
            <a:custGeom>
              <a:avLst/>
              <a:gdLst>
                <a:gd name="T0" fmla="*/ 51 w 51"/>
                <a:gd name="T1" fmla="*/ 0 h 7"/>
                <a:gd name="T2" fmla="*/ 51 w 51"/>
                <a:gd name="T3" fmla="*/ 7 h 7"/>
                <a:gd name="T4" fmla="*/ 0 w 51"/>
                <a:gd name="T5" fmla="*/ 7 h 7"/>
                <a:gd name="T6" fmla="*/ 8 w 51"/>
                <a:gd name="T7" fmla="*/ 0 h 7"/>
                <a:gd name="T8" fmla="*/ 51 w 51"/>
                <a:gd name="T9" fmla="*/ 0 h 7"/>
                <a:gd name="T10" fmla="*/ 0 60000 65536"/>
                <a:gd name="T11" fmla="*/ 0 60000 65536"/>
                <a:gd name="T12" fmla="*/ 0 60000 65536"/>
                <a:gd name="T13" fmla="*/ 0 60000 65536"/>
                <a:gd name="T14" fmla="*/ 0 60000 65536"/>
                <a:gd name="T15" fmla="*/ 0 w 51"/>
                <a:gd name="T16" fmla="*/ 0 h 7"/>
                <a:gd name="T17" fmla="*/ 51 w 51"/>
                <a:gd name="T18" fmla="*/ 7 h 7"/>
              </a:gdLst>
              <a:ahLst/>
              <a:cxnLst>
                <a:cxn ang="T10">
                  <a:pos x="T0" y="T1"/>
                </a:cxn>
                <a:cxn ang="T11">
                  <a:pos x="T2" y="T3"/>
                </a:cxn>
                <a:cxn ang="T12">
                  <a:pos x="T4" y="T5"/>
                </a:cxn>
                <a:cxn ang="T13">
                  <a:pos x="T6" y="T7"/>
                </a:cxn>
                <a:cxn ang="T14">
                  <a:pos x="T8" y="T9"/>
                </a:cxn>
              </a:cxnLst>
              <a:rect l="T15" t="T16" r="T17" b="T18"/>
              <a:pathLst>
                <a:path w="51" h="7">
                  <a:moveTo>
                    <a:pt x="51" y="0"/>
                  </a:moveTo>
                  <a:lnTo>
                    <a:pt x="51" y="7"/>
                  </a:lnTo>
                  <a:lnTo>
                    <a:pt x="0" y="7"/>
                  </a:lnTo>
                  <a:lnTo>
                    <a:pt x="8" y="0"/>
                  </a:lnTo>
                  <a:lnTo>
                    <a:pt x="51"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4" name="Line 100"/>
            <p:cNvSpPr>
              <a:spLocks noChangeShapeType="1"/>
            </p:cNvSpPr>
            <p:nvPr/>
          </p:nvSpPr>
          <p:spPr bwMode="auto">
            <a:xfrm flipH="1">
              <a:off x="822" y="1185"/>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5" name="Line 101"/>
            <p:cNvSpPr>
              <a:spLocks noChangeShapeType="1"/>
            </p:cNvSpPr>
            <p:nvPr/>
          </p:nvSpPr>
          <p:spPr bwMode="auto">
            <a:xfrm flipH="1">
              <a:off x="787" y="1178"/>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6" name="Line 102"/>
            <p:cNvSpPr>
              <a:spLocks noChangeShapeType="1"/>
            </p:cNvSpPr>
            <p:nvPr/>
          </p:nvSpPr>
          <p:spPr bwMode="auto">
            <a:xfrm flipH="1">
              <a:off x="804" y="1185"/>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7" name="Freeform 103"/>
            <p:cNvSpPr>
              <a:spLocks/>
            </p:cNvSpPr>
            <p:nvPr/>
          </p:nvSpPr>
          <p:spPr bwMode="auto">
            <a:xfrm>
              <a:off x="779" y="1185"/>
              <a:ext cx="34" cy="1"/>
            </a:xfrm>
            <a:custGeom>
              <a:avLst/>
              <a:gdLst>
                <a:gd name="T0" fmla="*/ 34 w 34"/>
                <a:gd name="T1" fmla="*/ 0 h 1"/>
                <a:gd name="T2" fmla="*/ 17 w 34"/>
                <a:gd name="T3" fmla="*/ 0 h 1"/>
                <a:gd name="T4" fmla="*/ 8 w 34"/>
                <a:gd name="T5" fmla="*/ 0 h 1"/>
                <a:gd name="T6" fmla="*/ 0 w 34"/>
                <a:gd name="T7" fmla="*/ 0 h 1"/>
                <a:gd name="T8" fmla="*/ 0 60000 65536"/>
                <a:gd name="T9" fmla="*/ 0 60000 65536"/>
                <a:gd name="T10" fmla="*/ 0 60000 65536"/>
                <a:gd name="T11" fmla="*/ 0 60000 65536"/>
                <a:gd name="T12" fmla="*/ 0 w 34"/>
                <a:gd name="T13" fmla="*/ 0 h 1"/>
                <a:gd name="T14" fmla="*/ 34 w 34"/>
                <a:gd name="T15" fmla="*/ 1 h 1"/>
              </a:gdLst>
              <a:ahLst/>
              <a:cxnLst>
                <a:cxn ang="T8">
                  <a:pos x="T0" y="T1"/>
                </a:cxn>
                <a:cxn ang="T9">
                  <a:pos x="T2" y="T3"/>
                </a:cxn>
                <a:cxn ang="T10">
                  <a:pos x="T4" y="T5"/>
                </a:cxn>
                <a:cxn ang="T11">
                  <a:pos x="T6" y="T7"/>
                </a:cxn>
              </a:cxnLst>
              <a:rect l="T12" t="T13" r="T14" b="T15"/>
              <a:pathLst>
                <a:path w="34" h="1">
                  <a:moveTo>
                    <a:pt x="34" y="0"/>
                  </a:moveTo>
                  <a:lnTo>
                    <a:pt x="17" y="0"/>
                  </a:lnTo>
                  <a:lnTo>
                    <a:pt x="8"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8" name="Rectangle 104"/>
            <p:cNvSpPr>
              <a:spLocks noChangeArrowheads="1"/>
            </p:cNvSpPr>
            <p:nvPr/>
          </p:nvSpPr>
          <p:spPr bwMode="auto">
            <a:xfrm>
              <a:off x="796" y="1149"/>
              <a:ext cx="17"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09" name="Rectangle 105"/>
            <p:cNvSpPr>
              <a:spLocks noChangeArrowheads="1"/>
            </p:cNvSpPr>
            <p:nvPr/>
          </p:nvSpPr>
          <p:spPr bwMode="auto">
            <a:xfrm>
              <a:off x="649" y="1416"/>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0" name="Rectangle 106"/>
            <p:cNvSpPr>
              <a:spLocks noChangeArrowheads="1"/>
            </p:cNvSpPr>
            <p:nvPr/>
          </p:nvSpPr>
          <p:spPr bwMode="auto">
            <a:xfrm>
              <a:off x="649" y="1416"/>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1" name="Rectangle 107"/>
            <p:cNvSpPr>
              <a:spLocks noChangeArrowheads="1"/>
            </p:cNvSpPr>
            <p:nvPr/>
          </p:nvSpPr>
          <p:spPr bwMode="auto">
            <a:xfrm>
              <a:off x="502" y="1416"/>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2" name="Rectangle 108"/>
            <p:cNvSpPr>
              <a:spLocks noChangeArrowheads="1"/>
            </p:cNvSpPr>
            <p:nvPr/>
          </p:nvSpPr>
          <p:spPr bwMode="auto">
            <a:xfrm>
              <a:off x="502" y="1416"/>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3" name="Freeform 109"/>
            <p:cNvSpPr>
              <a:spLocks/>
            </p:cNvSpPr>
            <p:nvPr/>
          </p:nvSpPr>
          <p:spPr bwMode="auto">
            <a:xfrm>
              <a:off x="977" y="1336"/>
              <a:ext cx="147" cy="29"/>
            </a:xfrm>
            <a:custGeom>
              <a:avLst/>
              <a:gdLst>
                <a:gd name="T0" fmla="*/ 147 w 147"/>
                <a:gd name="T1" fmla="*/ 0 h 29"/>
                <a:gd name="T2" fmla="*/ 147 w 147"/>
                <a:gd name="T3" fmla="*/ 29 h 29"/>
                <a:gd name="T4" fmla="*/ 0 w 147"/>
                <a:gd name="T5" fmla="*/ 29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0"/>
                  </a:moveTo>
                  <a:lnTo>
                    <a:pt x="147" y="29"/>
                  </a:lnTo>
                  <a:lnTo>
                    <a:pt x="0" y="2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4" name="Freeform 110"/>
            <p:cNvSpPr>
              <a:spLocks/>
            </p:cNvSpPr>
            <p:nvPr/>
          </p:nvSpPr>
          <p:spPr bwMode="auto">
            <a:xfrm>
              <a:off x="977" y="1279"/>
              <a:ext cx="147" cy="29"/>
            </a:xfrm>
            <a:custGeom>
              <a:avLst/>
              <a:gdLst>
                <a:gd name="T0" fmla="*/ 147 w 147"/>
                <a:gd name="T1" fmla="*/ 29 h 29"/>
                <a:gd name="T2" fmla="*/ 147 w 147"/>
                <a:gd name="T3" fmla="*/ 0 h 29"/>
                <a:gd name="T4" fmla="*/ 0 w 147"/>
                <a:gd name="T5" fmla="*/ 0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29"/>
                  </a:moveTo>
                  <a:lnTo>
                    <a:pt x="147"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5" name="Oval 111"/>
            <p:cNvSpPr>
              <a:spLocks noChangeArrowheads="1"/>
            </p:cNvSpPr>
            <p:nvPr/>
          </p:nvSpPr>
          <p:spPr bwMode="auto">
            <a:xfrm>
              <a:off x="1098" y="1300"/>
              <a:ext cx="43" cy="44"/>
            </a:xfrm>
            <a:prstGeom prst="ellipse">
              <a:avLst/>
            </a:prstGeom>
            <a:solidFill>
              <a:srgbClr val="FFFFFF"/>
            </a:solidFill>
            <a:ln w="14288">
              <a:solidFill>
                <a:srgbClr val="000000"/>
              </a:solidFill>
              <a:round/>
              <a:headEnd/>
              <a:tailEnd/>
            </a:ln>
          </p:spPr>
          <p:txBody>
            <a:bodyPr/>
            <a:lstStyle/>
            <a:p>
              <a:endParaRPr lang="en-US"/>
            </a:p>
          </p:txBody>
        </p:sp>
        <p:sp>
          <p:nvSpPr>
            <p:cNvPr id="13416" name="Oval 112"/>
            <p:cNvSpPr>
              <a:spLocks noChangeArrowheads="1"/>
            </p:cNvSpPr>
            <p:nvPr/>
          </p:nvSpPr>
          <p:spPr bwMode="auto">
            <a:xfrm>
              <a:off x="934" y="1344"/>
              <a:ext cx="52" cy="43"/>
            </a:xfrm>
            <a:prstGeom prst="ellipse">
              <a:avLst/>
            </a:prstGeom>
            <a:solidFill>
              <a:srgbClr val="FFFFFF"/>
            </a:solidFill>
            <a:ln w="14288">
              <a:solidFill>
                <a:srgbClr val="000000"/>
              </a:solidFill>
              <a:round/>
              <a:headEnd/>
              <a:tailEnd/>
            </a:ln>
          </p:spPr>
          <p:txBody>
            <a:bodyPr/>
            <a:lstStyle/>
            <a:p>
              <a:endParaRPr lang="en-US"/>
            </a:p>
          </p:txBody>
        </p:sp>
        <p:sp>
          <p:nvSpPr>
            <p:cNvPr id="13417" name="Oval 113"/>
            <p:cNvSpPr>
              <a:spLocks noChangeArrowheads="1"/>
            </p:cNvSpPr>
            <p:nvPr/>
          </p:nvSpPr>
          <p:spPr bwMode="auto">
            <a:xfrm>
              <a:off x="934" y="1257"/>
              <a:ext cx="52" cy="43"/>
            </a:xfrm>
            <a:prstGeom prst="ellipse">
              <a:avLst/>
            </a:prstGeom>
            <a:solidFill>
              <a:srgbClr val="FFFFFF"/>
            </a:solidFill>
            <a:ln w="14288">
              <a:solidFill>
                <a:srgbClr val="000000"/>
              </a:solidFill>
              <a:round/>
              <a:headEnd/>
              <a:tailEnd/>
            </a:ln>
          </p:spPr>
          <p:txBody>
            <a:bodyPr/>
            <a:lstStyle/>
            <a:p>
              <a:endParaRPr lang="en-US"/>
            </a:p>
          </p:txBody>
        </p:sp>
        <p:sp>
          <p:nvSpPr>
            <p:cNvPr id="13418" name="Freeform 114"/>
            <p:cNvSpPr>
              <a:spLocks/>
            </p:cNvSpPr>
            <p:nvPr/>
          </p:nvSpPr>
          <p:spPr bwMode="auto">
            <a:xfrm>
              <a:off x="1227" y="1531"/>
              <a:ext cx="156" cy="65"/>
            </a:xfrm>
            <a:custGeom>
              <a:avLst/>
              <a:gdLst>
                <a:gd name="T0" fmla="*/ 156 w 156"/>
                <a:gd name="T1" fmla="*/ 0 h 65"/>
                <a:gd name="T2" fmla="*/ 156 w 156"/>
                <a:gd name="T3" fmla="*/ 51 h 65"/>
                <a:gd name="T4" fmla="*/ 0 w 156"/>
                <a:gd name="T5" fmla="*/ 51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1"/>
                  </a:lnTo>
                  <a:lnTo>
                    <a:pt x="0" y="51"/>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19" name="Freeform 115"/>
            <p:cNvSpPr>
              <a:spLocks/>
            </p:cNvSpPr>
            <p:nvPr/>
          </p:nvSpPr>
          <p:spPr bwMode="auto">
            <a:xfrm>
              <a:off x="1098" y="1524"/>
              <a:ext cx="276" cy="79"/>
            </a:xfrm>
            <a:custGeom>
              <a:avLst/>
              <a:gdLst>
                <a:gd name="T0" fmla="*/ 276 w 276"/>
                <a:gd name="T1" fmla="*/ 0 h 79"/>
                <a:gd name="T2" fmla="*/ 0 w 276"/>
                <a:gd name="T3" fmla="*/ 0 h 79"/>
                <a:gd name="T4" fmla="*/ 0 w 276"/>
                <a:gd name="T5" fmla="*/ 79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0"/>
                  </a:moveTo>
                  <a:lnTo>
                    <a:pt x="0" y="0"/>
                  </a:lnTo>
                  <a:lnTo>
                    <a:pt x="0"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0" name="Freeform 116"/>
            <p:cNvSpPr>
              <a:spLocks/>
            </p:cNvSpPr>
            <p:nvPr/>
          </p:nvSpPr>
          <p:spPr bwMode="auto">
            <a:xfrm>
              <a:off x="951" y="1510"/>
              <a:ext cx="414" cy="93"/>
            </a:xfrm>
            <a:custGeom>
              <a:avLst/>
              <a:gdLst>
                <a:gd name="T0" fmla="*/ 414 w 414"/>
                <a:gd name="T1" fmla="*/ 0 h 93"/>
                <a:gd name="T2" fmla="*/ 0 w 414"/>
                <a:gd name="T3" fmla="*/ 0 h 93"/>
                <a:gd name="T4" fmla="*/ 0 w 414"/>
                <a:gd name="T5" fmla="*/ 93 h 93"/>
                <a:gd name="T6" fmla="*/ 0 60000 65536"/>
                <a:gd name="T7" fmla="*/ 0 60000 65536"/>
                <a:gd name="T8" fmla="*/ 0 60000 65536"/>
                <a:gd name="T9" fmla="*/ 0 w 414"/>
                <a:gd name="T10" fmla="*/ 0 h 93"/>
                <a:gd name="T11" fmla="*/ 414 w 414"/>
                <a:gd name="T12" fmla="*/ 93 h 93"/>
              </a:gdLst>
              <a:ahLst/>
              <a:cxnLst>
                <a:cxn ang="T6">
                  <a:pos x="T0" y="T1"/>
                </a:cxn>
                <a:cxn ang="T7">
                  <a:pos x="T2" y="T3"/>
                </a:cxn>
                <a:cxn ang="T8">
                  <a:pos x="T4" y="T5"/>
                </a:cxn>
              </a:cxnLst>
              <a:rect l="T9" t="T10" r="T11" b="T12"/>
              <a:pathLst>
                <a:path w="414" h="93">
                  <a:moveTo>
                    <a:pt x="414" y="0"/>
                  </a:moveTo>
                  <a:lnTo>
                    <a:pt x="0" y="0"/>
                  </a:lnTo>
                  <a:lnTo>
                    <a:pt x="0" y="9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1" name="Rectangle 117"/>
            <p:cNvSpPr>
              <a:spLocks noChangeArrowheads="1"/>
            </p:cNvSpPr>
            <p:nvPr/>
          </p:nvSpPr>
          <p:spPr bwMode="auto">
            <a:xfrm>
              <a:off x="1219" y="1560"/>
              <a:ext cx="51"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2" name="Rectangle 118"/>
            <p:cNvSpPr>
              <a:spLocks noChangeArrowheads="1"/>
            </p:cNvSpPr>
            <p:nvPr/>
          </p:nvSpPr>
          <p:spPr bwMode="auto">
            <a:xfrm>
              <a:off x="1219" y="1560"/>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3" name="Rectangle 119"/>
            <p:cNvSpPr>
              <a:spLocks noChangeArrowheads="1"/>
            </p:cNvSpPr>
            <p:nvPr/>
          </p:nvSpPr>
          <p:spPr bwMode="auto">
            <a:xfrm>
              <a:off x="1072" y="1560"/>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4" name="Rectangle 120"/>
            <p:cNvSpPr>
              <a:spLocks noChangeArrowheads="1"/>
            </p:cNvSpPr>
            <p:nvPr/>
          </p:nvSpPr>
          <p:spPr bwMode="auto">
            <a:xfrm>
              <a:off x="1072" y="1560"/>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5" name="Rectangle 121"/>
            <p:cNvSpPr>
              <a:spLocks noChangeArrowheads="1"/>
            </p:cNvSpPr>
            <p:nvPr/>
          </p:nvSpPr>
          <p:spPr bwMode="auto">
            <a:xfrm>
              <a:off x="925" y="1560"/>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6" name="Rectangle 122"/>
            <p:cNvSpPr>
              <a:spLocks noChangeArrowheads="1"/>
            </p:cNvSpPr>
            <p:nvPr/>
          </p:nvSpPr>
          <p:spPr bwMode="auto">
            <a:xfrm>
              <a:off x="925" y="1560"/>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7" name="Freeform 123"/>
            <p:cNvSpPr>
              <a:spLocks/>
            </p:cNvSpPr>
            <p:nvPr/>
          </p:nvSpPr>
          <p:spPr bwMode="auto">
            <a:xfrm>
              <a:off x="1400" y="1336"/>
              <a:ext cx="146" cy="174"/>
            </a:xfrm>
            <a:custGeom>
              <a:avLst/>
              <a:gdLst>
                <a:gd name="T0" fmla="*/ 146 w 146"/>
                <a:gd name="T1" fmla="*/ 0 h 174"/>
                <a:gd name="T2" fmla="*/ 146 w 146"/>
                <a:gd name="T3" fmla="*/ 174 h 174"/>
                <a:gd name="T4" fmla="*/ 0 w 146"/>
                <a:gd name="T5" fmla="*/ 174 h 174"/>
                <a:gd name="T6" fmla="*/ 0 60000 65536"/>
                <a:gd name="T7" fmla="*/ 0 60000 65536"/>
                <a:gd name="T8" fmla="*/ 0 60000 65536"/>
                <a:gd name="T9" fmla="*/ 0 w 146"/>
                <a:gd name="T10" fmla="*/ 0 h 174"/>
                <a:gd name="T11" fmla="*/ 146 w 146"/>
                <a:gd name="T12" fmla="*/ 174 h 174"/>
              </a:gdLst>
              <a:ahLst/>
              <a:cxnLst>
                <a:cxn ang="T6">
                  <a:pos x="T0" y="T1"/>
                </a:cxn>
                <a:cxn ang="T7">
                  <a:pos x="T2" y="T3"/>
                </a:cxn>
                <a:cxn ang="T8">
                  <a:pos x="T4" y="T5"/>
                </a:cxn>
              </a:cxnLst>
              <a:rect l="T9" t="T10" r="T11" b="T12"/>
              <a:pathLst>
                <a:path w="146" h="174">
                  <a:moveTo>
                    <a:pt x="146" y="0"/>
                  </a:moveTo>
                  <a:lnTo>
                    <a:pt x="146" y="174"/>
                  </a:lnTo>
                  <a:lnTo>
                    <a:pt x="0" y="17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28" name="Oval 124"/>
            <p:cNvSpPr>
              <a:spLocks noChangeArrowheads="1"/>
            </p:cNvSpPr>
            <p:nvPr/>
          </p:nvSpPr>
          <p:spPr bwMode="auto">
            <a:xfrm>
              <a:off x="1529" y="1308"/>
              <a:ext cx="43" cy="43"/>
            </a:xfrm>
            <a:prstGeom prst="ellipse">
              <a:avLst/>
            </a:prstGeom>
            <a:solidFill>
              <a:srgbClr val="FFFFFF"/>
            </a:solidFill>
            <a:ln w="14288">
              <a:solidFill>
                <a:srgbClr val="000000"/>
              </a:solidFill>
              <a:round/>
              <a:headEnd/>
              <a:tailEnd/>
            </a:ln>
          </p:spPr>
          <p:txBody>
            <a:bodyPr/>
            <a:lstStyle/>
            <a:p>
              <a:endParaRPr lang="en-US"/>
            </a:p>
          </p:txBody>
        </p:sp>
        <p:sp>
          <p:nvSpPr>
            <p:cNvPr id="13429" name="Oval 125"/>
            <p:cNvSpPr>
              <a:spLocks noChangeArrowheads="1"/>
            </p:cNvSpPr>
            <p:nvPr/>
          </p:nvSpPr>
          <p:spPr bwMode="auto">
            <a:xfrm>
              <a:off x="1357" y="1488"/>
              <a:ext cx="51" cy="43"/>
            </a:xfrm>
            <a:prstGeom prst="ellipse">
              <a:avLst/>
            </a:prstGeom>
            <a:solidFill>
              <a:srgbClr val="FFFFFF"/>
            </a:solidFill>
            <a:ln w="14288">
              <a:solidFill>
                <a:srgbClr val="000000"/>
              </a:solidFill>
              <a:round/>
              <a:headEnd/>
              <a:tailEnd/>
            </a:ln>
          </p:spPr>
          <p:txBody>
            <a:bodyPr/>
            <a:lstStyle/>
            <a:p>
              <a:endParaRPr lang="en-US"/>
            </a:p>
          </p:txBody>
        </p:sp>
        <p:sp>
          <p:nvSpPr>
            <p:cNvPr id="13430" name="Rectangle 126"/>
            <p:cNvSpPr>
              <a:spLocks noChangeArrowheads="1"/>
            </p:cNvSpPr>
            <p:nvPr/>
          </p:nvSpPr>
          <p:spPr bwMode="auto">
            <a:xfrm>
              <a:off x="1728" y="1002"/>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800">
                  <a:solidFill>
                    <a:srgbClr val="000000"/>
                  </a:solidFill>
                </a:rPr>
                <a:t>Firewall</a:t>
              </a:r>
              <a:endParaRPr lang="en-GB" sz="2400">
                <a:latin typeface="Times" charset="0"/>
              </a:endParaRPr>
            </a:p>
          </p:txBody>
        </p:sp>
        <p:sp>
          <p:nvSpPr>
            <p:cNvPr id="13431" name="Freeform 127"/>
            <p:cNvSpPr>
              <a:spLocks/>
            </p:cNvSpPr>
            <p:nvPr/>
          </p:nvSpPr>
          <p:spPr bwMode="auto">
            <a:xfrm>
              <a:off x="804" y="2188"/>
              <a:ext cx="156" cy="72"/>
            </a:xfrm>
            <a:custGeom>
              <a:avLst/>
              <a:gdLst>
                <a:gd name="T0" fmla="*/ 156 w 156"/>
                <a:gd name="T1" fmla="*/ 0 h 72"/>
                <a:gd name="T2" fmla="*/ 156 w 156"/>
                <a:gd name="T3" fmla="*/ 50 h 72"/>
                <a:gd name="T4" fmla="*/ 0 w 156"/>
                <a:gd name="T5" fmla="*/ 50 h 72"/>
                <a:gd name="T6" fmla="*/ 0 w 156"/>
                <a:gd name="T7" fmla="*/ 72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0"/>
                  </a:moveTo>
                  <a:lnTo>
                    <a:pt x="156" y="50"/>
                  </a:lnTo>
                  <a:lnTo>
                    <a:pt x="0" y="50"/>
                  </a:lnTo>
                  <a:lnTo>
                    <a:pt x="0" y="7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2" name="Freeform 128"/>
            <p:cNvSpPr>
              <a:spLocks/>
            </p:cNvSpPr>
            <p:nvPr/>
          </p:nvSpPr>
          <p:spPr bwMode="auto">
            <a:xfrm>
              <a:off x="675" y="2180"/>
              <a:ext cx="276" cy="87"/>
            </a:xfrm>
            <a:custGeom>
              <a:avLst/>
              <a:gdLst>
                <a:gd name="T0" fmla="*/ 276 w 276"/>
                <a:gd name="T1" fmla="*/ 0 h 87"/>
                <a:gd name="T2" fmla="*/ 0 w 276"/>
                <a:gd name="T3" fmla="*/ 0 h 87"/>
                <a:gd name="T4" fmla="*/ 0 w 276"/>
                <a:gd name="T5" fmla="*/ 87 h 87"/>
                <a:gd name="T6" fmla="*/ 0 60000 65536"/>
                <a:gd name="T7" fmla="*/ 0 60000 65536"/>
                <a:gd name="T8" fmla="*/ 0 60000 65536"/>
                <a:gd name="T9" fmla="*/ 0 w 276"/>
                <a:gd name="T10" fmla="*/ 0 h 87"/>
                <a:gd name="T11" fmla="*/ 276 w 276"/>
                <a:gd name="T12" fmla="*/ 87 h 87"/>
              </a:gdLst>
              <a:ahLst/>
              <a:cxnLst>
                <a:cxn ang="T6">
                  <a:pos x="T0" y="T1"/>
                </a:cxn>
                <a:cxn ang="T7">
                  <a:pos x="T2" y="T3"/>
                </a:cxn>
                <a:cxn ang="T8">
                  <a:pos x="T4" y="T5"/>
                </a:cxn>
              </a:cxnLst>
              <a:rect l="T9" t="T10" r="T11" b="T12"/>
              <a:pathLst>
                <a:path w="276" h="87">
                  <a:moveTo>
                    <a:pt x="276" y="0"/>
                  </a:moveTo>
                  <a:lnTo>
                    <a:pt x="0" y="0"/>
                  </a:lnTo>
                  <a:lnTo>
                    <a:pt x="0" y="87"/>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3" name="Freeform 129"/>
            <p:cNvSpPr>
              <a:spLocks/>
            </p:cNvSpPr>
            <p:nvPr/>
          </p:nvSpPr>
          <p:spPr bwMode="auto">
            <a:xfrm>
              <a:off x="528" y="2166"/>
              <a:ext cx="414" cy="101"/>
            </a:xfrm>
            <a:custGeom>
              <a:avLst/>
              <a:gdLst>
                <a:gd name="T0" fmla="*/ 414 w 414"/>
                <a:gd name="T1" fmla="*/ 0 h 101"/>
                <a:gd name="T2" fmla="*/ 0 w 414"/>
                <a:gd name="T3" fmla="*/ 0 h 101"/>
                <a:gd name="T4" fmla="*/ 0 w 414"/>
                <a:gd name="T5" fmla="*/ 101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0"/>
                  </a:moveTo>
                  <a:lnTo>
                    <a:pt x="0" y="0"/>
                  </a:lnTo>
                  <a:lnTo>
                    <a:pt x="0"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4" name="Freeform 130"/>
            <p:cNvSpPr>
              <a:spLocks/>
            </p:cNvSpPr>
            <p:nvPr/>
          </p:nvSpPr>
          <p:spPr bwMode="auto">
            <a:xfrm>
              <a:off x="804" y="1993"/>
              <a:ext cx="156" cy="65"/>
            </a:xfrm>
            <a:custGeom>
              <a:avLst/>
              <a:gdLst>
                <a:gd name="T0" fmla="*/ 156 w 156"/>
                <a:gd name="T1" fmla="*/ 65 h 65"/>
                <a:gd name="T2" fmla="*/ 156 w 156"/>
                <a:gd name="T3" fmla="*/ 14 h 65"/>
                <a:gd name="T4" fmla="*/ 0 w 156"/>
                <a:gd name="T5" fmla="*/ 14 h 65"/>
                <a:gd name="T6" fmla="*/ 0 w 156"/>
                <a:gd name="T7" fmla="*/ 0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65"/>
                  </a:moveTo>
                  <a:lnTo>
                    <a:pt x="156" y="14"/>
                  </a:lnTo>
                  <a:lnTo>
                    <a:pt x="0" y="14"/>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5" name="Freeform 131"/>
            <p:cNvSpPr>
              <a:spLocks/>
            </p:cNvSpPr>
            <p:nvPr/>
          </p:nvSpPr>
          <p:spPr bwMode="auto">
            <a:xfrm>
              <a:off x="675" y="1986"/>
              <a:ext cx="276" cy="79"/>
            </a:xfrm>
            <a:custGeom>
              <a:avLst/>
              <a:gdLst>
                <a:gd name="T0" fmla="*/ 276 w 276"/>
                <a:gd name="T1" fmla="*/ 79 h 79"/>
                <a:gd name="T2" fmla="*/ 0 w 276"/>
                <a:gd name="T3" fmla="*/ 79 h 79"/>
                <a:gd name="T4" fmla="*/ 0 w 276"/>
                <a:gd name="T5" fmla="*/ 0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79"/>
                  </a:moveTo>
                  <a:lnTo>
                    <a:pt x="0" y="79"/>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6" name="Freeform 132"/>
            <p:cNvSpPr>
              <a:spLocks/>
            </p:cNvSpPr>
            <p:nvPr/>
          </p:nvSpPr>
          <p:spPr bwMode="auto">
            <a:xfrm>
              <a:off x="528" y="1986"/>
              <a:ext cx="414" cy="93"/>
            </a:xfrm>
            <a:custGeom>
              <a:avLst/>
              <a:gdLst>
                <a:gd name="T0" fmla="*/ 414 w 414"/>
                <a:gd name="T1" fmla="*/ 93 h 93"/>
                <a:gd name="T2" fmla="*/ 0 w 414"/>
                <a:gd name="T3" fmla="*/ 93 h 93"/>
                <a:gd name="T4" fmla="*/ 0 w 414"/>
                <a:gd name="T5" fmla="*/ 0 h 93"/>
                <a:gd name="T6" fmla="*/ 0 60000 65536"/>
                <a:gd name="T7" fmla="*/ 0 60000 65536"/>
                <a:gd name="T8" fmla="*/ 0 60000 65536"/>
                <a:gd name="T9" fmla="*/ 0 w 414"/>
                <a:gd name="T10" fmla="*/ 0 h 93"/>
                <a:gd name="T11" fmla="*/ 414 w 414"/>
                <a:gd name="T12" fmla="*/ 93 h 93"/>
              </a:gdLst>
              <a:ahLst/>
              <a:cxnLst>
                <a:cxn ang="T6">
                  <a:pos x="T0" y="T1"/>
                </a:cxn>
                <a:cxn ang="T7">
                  <a:pos x="T2" y="T3"/>
                </a:cxn>
                <a:cxn ang="T8">
                  <a:pos x="T4" y="T5"/>
                </a:cxn>
              </a:cxnLst>
              <a:rect l="T9" t="T10" r="T11" b="T12"/>
              <a:pathLst>
                <a:path w="414" h="93">
                  <a:moveTo>
                    <a:pt x="414" y="93"/>
                  </a:moveTo>
                  <a:lnTo>
                    <a:pt x="0" y="93"/>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7" name="Line 133"/>
            <p:cNvSpPr>
              <a:spLocks noChangeShapeType="1"/>
            </p:cNvSpPr>
            <p:nvPr/>
          </p:nvSpPr>
          <p:spPr bwMode="auto">
            <a:xfrm>
              <a:off x="1141" y="2130"/>
              <a:ext cx="50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8" name="Rectangle 134"/>
            <p:cNvSpPr>
              <a:spLocks noChangeArrowheads="1"/>
            </p:cNvSpPr>
            <p:nvPr/>
          </p:nvSpPr>
          <p:spPr bwMode="auto">
            <a:xfrm>
              <a:off x="1633" y="2065"/>
              <a:ext cx="112" cy="13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9" name="Rectangle 135"/>
            <p:cNvSpPr>
              <a:spLocks noChangeArrowheads="1"/>
            </p:cNvSpPr>
            <p:nvPr/>
          </p:nvSpPr>
          <p:spPr bwMode="auto">
            <a:xfrm>
              <a:off x="1633" y="2065"/>
              <a:ext cx="121" cy="137"/>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0" name="AutoShape 136"/>
            <p:cNvSpPr>
              <a:spLocks noChangeArrowheads="1"/>
            </p:cNvSpPr>
            <p:nvPr/>
          </p:nvSpPr>
          <p:spPr bwMode="auto">
            <a:xfrm>
              <a:off x="373" y="1877"/>
              <a:ext cx="1320" cy="643"/>
            </a:xfrm>
            <a:prstGeom prst="roundRect">
              <a:avLst>
                <a:gd name="adj" fmla="val 20218"/>
              </a:avLst>
            </a:prstGeom>
            <a:noFill/>
            <a:ln w="26988">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1" name="Line 137"/>
            <p:cNvSpPr>
              <a:spLocks noChangeShapeType="1"/>
            </p:cNvSpPr>
            <p:nvPr/>
          </p:nvSpPr>
          <p:spPr bwMode="auto">
            <a:xfrm>
              <a:off x="1745" y="2130"/>
              <a:ext cx="31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2" name="Freeform 138"/>
            <p:cNvSpPr>
              <a:spLocks/>
            </p:cNvSpPr>
            <p:nvPr/>
          </p:nvSpPr>
          <p:spPr bwMode="auto">
            <a:xfrm>
              <a:off x="485" y="1986"/>
              <a:ext cx="17" cy="14"/>
            </a:xfrm>
            <a:custGeom>
              <a:avLst/>
              <a:gdLst>
                <a:gd name="T0" fmla="*/ 17 w 17"/>
                <a:gd name="T1" fmla="*/ 0 h 14"/>
                <a:gd name="T2" fmla="*/ 0 w 17"/>
                <a:gd name="T3" fmla="*/ 0 h 14"/>
                <a:gd name="T4" fmla="*/ 0 w 17"/>
                <a:gd name="T5" fmla="*/ 14 h 14"/>
                <a:gd name="T6" fmla="*/ 0 60000 65536"/>
                <a:gd name="T7" fmla="*/ 0 60000 65536"/>
                <a:gd name="T8" fmla="*/ 0 60000 65536"/>
                <a:gd name="T9" fmla="*/ 0 w 17"/>
                <a:gd name="T10" fmla="*/ 0 h 14"/>
                <a:gd name="T11" fmla="*/ 17 w 17"/>
                <a:gd name="T12" fmla="*/ 14 h 14"/>
              </a:gdLst>
              <a:ahLst/>
              <a:cxnLst>
                <a:cxn ang="T6">
                  <a:pos x="T0" y="T1"/>
                </a:cxn>
                <a:cxn ang="T7">
                  <a:pos x="T2" y="T3"/>
                </a:cxn>
                <a:cxn ang="T8">
                  <a:pos x="T4" y="T5"/>
                </a:cxn>
              </a:cxnLst>
              <a:rect l="T9" t="T10" r="T11" b="T12"/>
              <a:pathLst>
                <a:path w="17" h="14">
                  <a:moveTo>
                    <a:pt x="17" y="0"/>
                  </a:moveTo>
                  <a:lnTo>
                    <a:pt x="0" y="0"/>
                  </a:lnTo>
                  <a:lnTo>
                    <a:pt x="0" y="1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3" name="AutoShape 139"/>
            <p:cNvSpPr>
              <a:spLocks noChangeArrowheads="1"/>
            </p:cNvSpPr>
            <p:nvPr/>
          </p:nvSpPr>
          <p:spPr bwMode="auto">
            <a:xfrm>
              <a:off x="502" y="1957"/>
              <a:ext cx="44"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4" name="AutoShape 140"/>
            <p:cNvSpPr>
              <a:spLocks noChangeArrowheads="1"/>
            </p:cNvSpPr>
            <p:nvPr/>
          </p:nvSpPr>
          <p:spPr bwMode="auto">
            <a:xfrm>
              <a:off x="494" y="1950"/>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5" name="Rectangle 141"/>
            <p:cNvSpPr>
              <a:spLocks noChangeArrowheads="1"/>
            </p:cNvSpPr>
            <p:nvPr/>
          </p:nvSpPr>
          <p:spPr bwMode="auto">
            <a:xfrm>
              <a:off x="502" y="1957"/>
              <a:ext cx="4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6" name="Rectangle 142"/>
            <p:cNvSpPr>
              <a:spLocks noChangeArrowheads="1"/>
            </p:cNvSpPr>
            <p:nvPr/>
          </p:nvSpPr>
          <p:spPr bwMode="auto">
            <a:xfrm>
              <a:off x="502" y="1957"/>
              <a:ext cx="52"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47" name="Freeform 143"/>
            <p:cNvSpPr>
              <a:spLocks/>
            </p:cNvSpPr>
            <p:nvPr/>
          </p:nvSpPr>
          <p:spPr bwMode="auto">
            <a:xfrm>
              <a:off x="485" y="2000"/>
              <a:ext cx="9" cy="7"/>
            </a:xfrm>
            <a:custGeom>
              <a:avLst/>
              <a:gdLst>
                <a:gd name="T0" fmla="*/ 0 w 9"/>
                <a:gd name="T1" fmla="*/ 0 h 7"/>
                <a:gd name="T2" fmla="*/ 0 w 9"/>
                <a:gd name="T3" fmla="*/ 0 h 7"/>
                <a:gd name="T4" fmla="*/ 0 w 9"/>
                <a:gd name="T5" fmla="*/ 0 h 7"/>
                <a:gd name="T6" fmla="*/ 0 w 9"/>
                <a:gd name="T7" fmla="*/ 7 h 7"/>
                <a:gd name="T8" fmla="*/ 0 w 9"/>
                <a:gd name="T9" fmla="*/ 7 h 7"/>
                <a:gd name="T10" fmla="*/ 0 w 9"/>
                <a:gd name="T11" fmla="*/ 7 h 7"/>
                <a:gd name="T12" fmla="*/ 9 w 9"/>
                <a:gd name="T13" fmla="*/ 7 h 7"/>
                <a:gd name="T14" fmla="*/ 9 w 9"/>
                <a:gd name="T15" fmla="*/ 0 h 7"/>
                <a:gd name="T16" fmla="*/ 9 w 9"/>
                <a:gd name="T17" fmla="*/ 0 h 7"/>
                <a:gd name="T18" fmla="*/ 0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7"/>
                <a:gd name="T32" fmla="*/ 9 w 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7">
                  <a:moveTo>
                    <a:pt x="0" y="0"/>
                  </a:moveTo>
                  <a:lnTo>
                    <a:pt x="0" y="0"/>
                  </a:lnTo>
                  <a:lnTo>
                    <a:pt x="0" y="7"/>
                  </a:lnTo>
                  <a:lnTo>
                    <a:pt x="9" y="7"/>
                  </a:lnTo>
                  <a:lnTo>
                    <a:pt x="9" y="0"/>
                  </a:lnTo>
                  <a:lnTo>
                    <a:pt x="0" y="0"/>
                  </a:lnTo>
                  <a:close/>
                </a:path>
              </a:pathLst>
            </a:custGeom>
            <a:solidFill>
              <a:srgbClr val="BFBFBF"/>
            </a:solidFill>
            <a:ln w="14288">
              <a:solidFill>
                <a:srgbClr val="BFBFBF"/>
              </a:solidFill>
              <a:round/>
              <a:headEnd/>
              <a:tailEnd/>
            </a:ln>
          </p:spPr>
          <p:txBody>
            <a:bodyPr/>
            <a:lstStyle/>
            <a:p>
              <a:endParaRPr lang="en-US"/>
            </a:p>
          </p:txBody>
        </p:sp>
        <p:sp>
          <p:nvSpPr>
            <p:cNvPr id="13448" name="Line 144"/>
            <p:cNvSpPr>
              <a:spLocks noChangeShapeType="1"/>
            </p:cNvSpPr>
            <p:nvPr/>
          </p:nvSpPr>
          <p:spPr bwMode="auto">
            <a:xfrm>
              <a:off x="494"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9" name="Line 145"/>
            <p:cNvSpPr>
              <a:spLocks noChangeShapeType="1"/>
            </p:cNvSpPr>
            <p:nvPr/>
          </p:nvSpPr>
          <p:spPr bwMode="auto">
            <a:xfrm>
              <a:off x="485"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0" name="Line 146"/>
            <p:cNvSpPr>
              <a:spLocks noChangeShapeType="1"/>
            </p:cNvSpPr>
            <p:nvPr/>
          </p:nvSpPr>
          <p:spPr bwMode="auto">
            <a:xfrm>
              <a:off x="485"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1" name="Rectangle 147"/>
            <p:cNvSpPr>
              <a:spLocks noChangeArrowheads="1"/>
            </p:cNvSpPr>
            <p:nvPr/>
          </p:nvSpPr>
          <p:spPr bwMode="auto">
            <a:xfrm>
              <a:off x="502" y="1978"/>
              <a:ext cx="44" cy="8"/>
            </a:xfrm>
            <a:prstGeom prst="rect">
              <a:avLst/>
            </a:prstGeom>
            <a:solidFill>
              <a:srgbClr val="B3B3B3"/>
            </a:solidFill>
            <a:ln w="14288">
              <a:solidFill>
                <a:srgbClr val="B3B3B3"/>
              </a:solidFill>
              <a:miter lim="800000"/>
              <a:headEnd/>
              <a:tailEnd/>
            </a:ln>
          </p:spPr>
          <p:txBody>
            <a:bodyPr/>
            <a:lstStyle/>
            <a:p>
              <a:endParaRPr lang="en-US"/>
            </a:p>
          </p:txBody>
        </p:sp>
        <p:sp>
          <p:nvSpPr>
            <p:cNvPr id="13452" name="Freeform 148"/>
            <p:cNvSpPr>
              <a:spLocks/>
            </p:cNvSpPr>
            <p:nvPr/>
          </p:nvSpPr>
          <p:spPr bwMode="auto">
            <a:xfrm>
              <a:off x="494" y="1986"/>
              <a:ext cx="60" cy="7"/>
            </a:xfrm>
            <a:custGeom>
              <a:avLst/>
              <a:gdLst>
                <a:gd name="T0" fmla="*/ 52 w 60"/>
                <a:gd name="T1" fmla="*/ 0 h 7"/>
                <a:gd name="T2" fmla="*/ 60 w 60"/>
                <a:gd name="T3" fmla="*/ 7 h 7"/>
                <a:gd name="T4" fmla="*/ 0 w 60"/>
                <a:gd name="T5" fmla="*/ 7 h 7"/>
                <a:gd name="T6" fmla="*/ 8 w 60"/>
                <a:gd name="T7" fmla="*/ 0 h 7"/>
                <a:gd name="T8" fmla="*/ 52 w 60"/>
                <a:gd name="T9" fmla="*/ 0 h 7"/>
                <a:gd name="T10" fmla="*/ 0 60000 65536"/>
                <a:gd name="T11" fmla="*/ 0 60000 65536"/>
                <a:gd name="T12" fmla="*/ 0 60000 65536"/>
                <a:gd name="T13" fmla="*/ 0 60000 65536"/>
                <a:gd name="T14" fmla="*/ 0 60000 65536"/>
                <a:gd name="T15" fmla="*/ 0 w 60"/>
                <a:gd name="T16" fmla="*/ 0 h 7"/>
                <a:gd name="T17" fmla="*/ 60 w 60"/>
                <a:gd name="T18" fmla="*/ 7 h 7"/>
              </a:gdLst>
              <a:ahLst/>
              <a:cxnLst>
                <a:cxn ang="T10">
                  <a:pos x="T0" y="T1"/>
                </a:cxn>
                <a:cxn ang="T11">
                  <a:pos x="T2" y="T3"/>
                </a:cxn>
                <a:cxn ang="T12">
                  <a:pos x="T4" y="T5"/>
                </a:cxn>
                <a:cxn ang="T13">
                  <a:pos x="T6" y="T7"/>
                </a:cxn>
                <a:cxn ang="T14">
                  <a:pos x="T8" y="T9"/>
                </a:cxn>
              </a:cxnLst>
              <a:rect l="T15" t="T16" r="T17" b="T18"/>
              <a:pathLst>
                <a:path w="60" h="7">
                  <a:moveTo>
                    <a:pt x="52" y="0"/>
                  </a:moveTo>
                  <a:lnTo>
                    <a:pt x="60" y="7"/>
                  </a:lnTo>
                  <a:lnTo>
                    <a:pt x="0" y="7"/>
                  </a:lnTo>
                  <a:lnTo>
                    <a:pt x="8" y="0"/>
                  </a:lnTo>
                  <a:lnTo>
                    <a:pt x="52"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53" name="Line 149"/>
            <p:cNvSpPr>
              <a:spLocks noChangeShapeType="1"/>
            </p:cNvSpPr>
            <p:nvPr/>
          </p:nvSpPr>
          <p:spPr bwMode="auto">
            <a:xfrm flipH="1">
              <a:off x="537"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4" name="Line 150"/>
            <p:cNvSpPr>
              <a:spLocks noChangeShapeType="1"/>
            </p:cNvSpPr>
            <p:nvPr/>
          </p:nvSpPr>
          <p:spPr bwMode="auto">
            <a:xfrm flipH="1">
              <a:off x="502" y="1986"/>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5" name="Line 151"/>
            <p:cNvSpPr>
              <a:spLocks noChangeShapeType="1"/>
            </p:cNvSpPr>
            <p:nvPr/>
          </p:nvSpPr>
          <p:spPr bwMode="auto">
            <a:xfrm flipH="1">
              <a:off x="520" y="1986"/>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6" name="Line 152"/>
            <p:cNvSpPr>
              <a:spLocks noChangeShapeType="1"/>
            </p:cNvSpPr>
            <p:nvPr/>
          </p:nvSpPr>
          <p:spPr bwMode="auto">
            <a:xfrm flipH="1">
              <a:off x="511" y="1993"/>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7" name="Line 153"/>
            <p:cNvSpPr>
              <a:spLocks noChangeShapeType="1"/>
            </p:cNvSpPr>
            <p:nvPr/>
          </p:nvSpPr>
          <p:spPr bwMode="auto">
            <a:xfrm flipH="1">
              <a:off x="502" y="1986"/>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8" name="Line 154"/>
            <p:cNvSpPr>
              <a:spLocks noChangeShapeType="1"/>
            </p:cNvSpPr>
            <p:nvPr/>
          </p:nvSpPr>
          <p:spPr bwMode="auto">
            <a:xfrm flipH="1">
              <a:off x="502"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9" name="Rectangle 155"/>
            <p:cNvSpPr>
              <a:spLocks noChangeArrowheads="1"/>
            </p:cNvSpPr>
            <p:nvPr/>
          </p:nvSpPr>
          <p:spPr bwMode="auto">
            <a:xfrm>
              <a:off x="511" y="1957"/>
              <a:ext cx="17"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0" name="Rectangle 156"/>
            <p:cNvSpPr>
              <a:spLocks noChangeArrowheads="1"/>
            </p:cNvSpPr>
            <p:nvPr/>
          </p:nvSpPr>
          <p:spPr bwMode="auto">
            <a:xfrm>
              <a:off x="511" y="1957"/>
              <a:ext cx="26" cy="1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1" name="Rectangle 157"/>
            <p:cNvSpPr>
              <a:spLocks noChangeArrowheads="1"/>
            </p:cNvSpPr>
            <p:nvPr/>
          </p:nvSpPr>
          <p:spPr bwMode="auto">
            <a:xfrm>
              <a:off x="796" y="2224"/>
              <a:ext cx="52" cy="8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2" name="Rectangle 158"/>
            <p:cNvSpPr>
              <a:spLocks noChangeArrowheads="1"/>
            </p:cNvSpPr>
            <p:nvPr/>
          </p:nvSpPr>
          <p:spPr bwMode="auto">
            <a:xfrm>
              <a:off x="796" y="2224"/>
              <a:ext cx="60"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3" name="Freeform 159"/>
            <p:cNvSpPr>
              <a:spLocks/>
            </p:cNvSpPr>
            <p:nvPr/>
          </p:nvSpPr>
          <p:spPr bwMode="auto">
            <a:xfrm>
              <a:off x="632" y="1986"/>
              <a:ext cx="17" cy="14"/>
            </a:xfrm>
            <a:custGeom>
              <a:avLst/>
              <a:gdLst>
                <a:gd name="T0" fmla="*/ 17 w 17"/>
                <a:gd name="T1" fmla="*/ 0 h 14"/>
                <a:gd name="T2" fmla="*/ 0 w 17"/>
                <a:gd name="T3" fmla="*/ 0 h 14"/>
                <a:gd name="T4" fmla="*/ 0 w 17"/>
                <a:gd name="T5" fmla="*/ 14 h 14"/>
                <a:gd name="T6" fmla="*/ 0 60000 65536"/>
                <a:gd name="T7" fmla="*/ 0 60000 65536"/>
                <a:gd name="T8" fmla="*/ 0 60000 65536"/>
                <a:gd name="T9" fmla="*/ 0 w 17"/>
                <a:gd name="T10" fmla="*/ 0 h 14"/>
                <a:gd name="T11" fmla="*/ 17 w 17"/>
                <a:gd name="T12" fmla="*/ 14 h 14"/>
              </a:gdLst>
              <a:ahLst/>
              <a:cxnLst>
                <a:cxn ang="T6">
                  <a:pos x="T0" y="T1"/>
                </a:cxn>
                <a:cxn ang="T7">
                  <a:pos x="T2" y="T3"/>
                </a:cxn>
                <a:cxn ang="T8">
                  <a:pos x="T4" y="T5"/>
                </a:cxn>
              </a:cxnLst>
              <a:rect l="T9" t="T10" r="T11" b="T12"/>
              <a:pathLst>
                <a:path w="17" h="14">
                  <a:moveTo>
                    <a:pt x="17" y="0"/>
                  </a:moveTo>
                  <a:lnTo>
                    <a:pt x="0" y="0"/>
                  </a:lnTo>
                  <a:lnTo>
                    <a:pt x="0" y="1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4" name="AutoShape 160"/>
            <p:cNvSpPr>
              <a:spLocks noChangeArrowheads="1"/>
            </p:cNvSpPr>
            <p:nvPr/>
          </p:nvSpPr>
          <p:spPr bwMode="auto">
            <a:xfrm>
              <a:off x="640" y="1957"/>
              <a:ext cx="52"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5" name="AutoShape 161"/>
            <p:cNvSpPr>
              <a:spLocks noChangeArrowheads="1"/>
            </p:cNvSpPr>
            <p:nvPr/>
          </p:nvSpPr>
          <p:spPr bwMode="auto">
            <a:xfrm>
              <a:off x="632" y="1950"/>
              <a:ext cx="69"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6" name="Rectangle 162"/>
            <p:cNvSpPr>
              <a:spLocks noChangeArrowheads="1"/>
            </p:cNvSpPr>
            <p:nvPr/>
          </p:nvSpPr>
          <p:spPr bwMode="auto">
            <a:xfrm>
              <a:off x="649" y="1957"/>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7" name="Rectangle 163"/>
            <p:cNvSpPr>
              <a:spLocks noChangeArrowheads="1"/>
            </p:cNvSpPr>
            <p:nvPr/>
          </p:nvSpPr>
          <p:spPr bwMode="auto">
            <a:xfrm>
              <a:off x="649" y="1957"/>
              <a:ext cx="43"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68" name="Freeform 164"/>
            <p:cNvSpPr>
              <a:spLocks/>
            </p:cNvSpPr>
            <p:nvPr/>
          </p:nvSpPr>
          <p:spPr bwMode="auto">
            <a:xfrm>
              <a:off x="623" y="2000"/>
              <a:ext cx="9" cy="7"/>
            </a:xfrm>
            <a:custGeom>
              <a:avLst/>
              <a:gdLst>
                <a:gd name="T0" fmla="*/ 9 w 9"/>
                <a:gd name="T1" fmla="*/ 0 h 7"/>
                <a:gd name="T2" fmla="*/ 0 w 9"/>
                <a:gd name="T3" fmla="*/ 0 h 7"/>
                <a:gd name="T4" fmla="*/ 0 w 9"/>
                <a:gd name="T5" fmla="*/ 0 h 7"/>
                <a:gd name="T6" fmla="*/ 0 w 9"/>
                <a:gd name="T7" fmla="*/ 7 h 7"/>
                <a:gd name="T8" fmla="*/ 0 w 9"/>
                <a:gd name="T9" fmla="*/ 7 h 7"/>
                <a:gd name="T10" fmla="*/ 9 w 9"/>
                <a:gd name="T11" fmla="*/ 7 h 7"/>
                <a:gd name="T12" fmla="*/ 9 w 9"/>
                <a:gd name="T13" fmla="*/ 7 h 7"/>
                <a:gd name="T14" fmla="*/ 9 w 9"/>
                <a:gd name="T15" fmla="*/ 0 h 7"/>
                <a:gd name="T16" fmla="*/ 9 w 9"/>
                <a:gd name="T17" fmla="*/ 0 h 7"/>
                <a:gd name="T18" fmla="*/ 9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7"/>
                <a:gd name="T32" fmla="*/ 9 w 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7">
                  <a:moveTo>
                    <a:pt x="9" y="0"/>
                  </a:moveTo>
                  <a:lnTo>
                    <a:pt x="0" y="0"/>
                  </a:lnTo>
                  <a:lnTo>
                    <a:pt x="0" y="7"/>
                  </a:lnTo>
                  <a:lnTo>
                    <a:pt x="9" y="7"/>
                  </a:lnTo>
                  <a:lnTo>
                    <a:pt x="9" y="0"/>
                  </a:lnTo>
                  <a:close/>
                </a:path>
              </a:pathLst>
            </a:custGeom>
            <a:solidFill>
              <a:srgbClr val="BFBFBF"/>
            </a:solidFill>
            <a:ln w="14288">
              <a:solidFill>
                <a:srgbClr val="BFBFBF"/>
              </a:solidFill>
              <a:round/>
              <a:headEnd/>
              <a:tailEnd/>
            </a:ln>
          </p:spPr>
          <p:txBody>
            <a:bodyPr/>
            <a:lstStyle/>
            <a:p>
              <a:endParaRPr lang="en-US"/>
            </a:p>
          </p:txBody>
        </p:sp>
        <p:sp>
          <p:nvSpPr>
            <p:cNvPr id="13469" name="Line 165"/>
            <p:cNvSpPr>
              <a:spLocks noChangeShapeType="1"/>
            </p:cNvSpPr>
            <p:nvPr/>
          </p:nvSpPr>
          <p:spPr bwMode="auto">
            <a:xfrm>
              <a:off x="632"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0" name="Line 166"/>
            <p:cNvSpPr>
              <a:spLocks noChangeShapeType="1"/>
            </p:cNvSpPr>
            <p:nvPr/>
          </p:nvSpPr>
          <p:spPr bwMode="auto">
            <a:xfrm>
              <a:off x="632"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1" name="Line 167"/>
            <p:cNvSpPr>
              <a:spLocks noChangeShapeType="1"/>
            </p:cNvSpPr>
            <p:nvPr/>
          </p:nvSpPr>
          <p:spPr bwMode="auto">
            <a:xfrm>
              <a:off x="623"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2" name="Freeform 168"/>
            <p:cNvSpPr>
              <a:spLocks/>
            </p:cNvSpPr>
            <p:nvPr/>
          </p:nvSpPr>
          <p:spPr bwMode="auto">
            <a:xfrm>
              <a:off x="640" y="1978"/>
              <a:ext cx="44" cy="8"/>
            </a:xfrm>
            <a:custGeom>
              <a:avLst/>
              <a:gdLst>
                <a:gd name="T0" fmla="*/ 44 w 44"/>
                <a:gd name="T1" fmla="*/ 0 h 8"/>
                <a:gd name="T2" fmla="*/ 44 w 44"/>
                <a:gd name="T3" fmla="*/ 8 h 8"/>
                <a:gd name="T4" fmla="*/ 0 w 44"/>
                <a:gd name="T5" fmla="*/ 8 h 8"/>
                <a:gd name="T6" fmla="*/ 9 w 44"/>
                <a:gd name="T7" fmla="*/ 0 h 8"/>
                <a:gd name="T8" fmla="*/ 44 w 44"/>
                <a:gd name="T9" fmla="*/ 0 h 8"/>
                <a:gd name="T10" fmla="*/ 0 60000 65536"/>
                <a:gd name="T11" fmla="*/ 0 60000 65536"/>
                <a:gd name="T12" fmla="*/ 0 60000 65536"/>
                <a:gd name="T13" fmla="*/ 0 60000 65536"/>
                <a:gd name="T14" fmla="*/ 0 60000 65536"/>
                <a:gd name="T15" fmla="*/ 0 w 44"/>
                <a:gd name="T16" fmla="*/ 0 h 8"/>
                <a:gd name="T17" fmla="*/ 44 w 44"/>
                <a:gd name="T18" fmla="*/ 8 h 8"/>
              </a:gdLst>
              <a:ahLst/>
              <a:cxnLst>
                <a:cxn ang="T10">
                  <a:pos x="T0" y="T1"/>
                </a:cxn>
                <a:cxn ang="T11">
                  <a:pos x="T2" y="T3"/>
                </a:cxn>
                <a:cxn ang="T12">
                  <a:pos x="T4" y="T5"/>
                </a:cxn>
                <a:cxn ang="T13">
                  <a:pos x="T6" y="T7"/>
                </a:cxn>
                <a:cxn ang="T14">
                  <a:pos x="T8" y="T9"/>
                </a:cxn>
              </a:cxnLst>
              <a:rect l="T15" t="T16" r="T17" b="T18"/>
              <a:pathLst>
                <a:path w="44" h="8">
                  <a:moveTo>
                    <a:pt x="44" y="0"/>
                  </a:moveTo>
                  <a:lnTo>
                    <a:pt x="44" y="8"/>
                  </a:lnTo>
                  <a:lnTo>
                    <a:pt x="0" y="8"/>
                  </a:lnTo>
                  <a:lnTo>
                    <a:pt x="9" y="0"/>
                  </a:lnTo>
                  <a:lnTo>
                    <a:pt x="44" y="0"/>
                  </a:lnTo>
                  <a:close/>
                </a:path>
              </a:pathLst>
            </a:custGeom>
            <a:solidFill>
              <a:srgbClr val="B3B3B3"/>
            </a:solidFill>
            <a:ln w="14288">
              <a:solidFill>
                <a:srgbClr val="B3B3B3"/>
              </a:solidFill>
              <a:round/>
              <a:headEnd/>
              <a:tailEnd/>
            </a:ln>
          </p:spPr>
          <p:txBody>
            <a:bodyPr/>
            <a:lstStyle/>
            <a:p>
              <a:endParaRPr lang="en-US"/>
            </a:p>
          </p:txBody>
        </p:sp>
        <p:sp>
          <p:nvSpPr>
            <p:cNvPr id="13473" name="Freeform 169"/>
            <p:cNvSpPr>
              <a:spLocks/>
            </p:cNvSpPr>
            <p:nvPr/>
          </p:nvSpPr>
          <p:spPr bwMode="auto">
            <a:xfrm>
              <a:off x="640" y="1986"/>
              <a:ext cx="52" cy="7"/>
            </a:xfrm>
            <a:custGeom>
              <a:avLst/>
              <a:gdLst>
                <a:gd name="T0" fmla="*/ 44 w 52"/>
                <a:gd name="T1" fmla="*/ 0 h 7"/>
                <a:gd name="T2" fmla="*/ 52 w 52"/>
                <a:gd name="T3" fmla="*/ 7 h 7"/>
                <a:gd name="T4" fmla="*/ 0 w 52"/>
                <a:gd name="T5" fmla="*/ 7 h 7"/>
                <a:gd name="T6" fmla="*/ 0 w 52"/>
                <a:gd name="T7" fmla="*/ 0 h 7"/>
                <a:gd name="T8" fmla="*/ 44 w 52"/>
                <a:gd name="T9" fmla="*/ 0 h 7"/>
                <a:gd name="T10" fmla="*/ 0 60000 65536"/>
                <a:gd name="T11" fmla="*/ 0 60000 65536"/>
                <a:gd name="T12" fmla="*/ 0 60000 65536"/>
                <a:gd name="T13" fmla="*/ 0 60000 65536"/>
                <a:gd name="T14" fmla="*/ 0 60000 65536"/>
                <a:gd name="T15" fmla="*/ 0 w 52"/>
                <a:gd name="T16" fmla="*/ 0 h 7"/>
                <a:gd name="T17" fmla="*/ 52 w 52"/>
                <a:gd name="T18" fmla="*/ 7 h 7"/>
              </a:gdLst>
              <a:ahLst/>
              <a:cxnLst>
                <a:cxn ang="T10">
                  <a:pos x="T0" y="T1"/>
                </a:cxn>
                <a:cxn ang="T11">
                  <a:pos x="T2" y="T3"/>
                </a:cxn>
                <a:cxn ang="T12">
                  <a:pos x="T4" y="T5"/>
                </a:cxn>
                <a:cxn ang="T13">
                  <a:pos x="T6" y="T7"/>
                </a:cxn>
                <a:cxn ang="T14">
                  <a:pos x="T8" y="T9"/>
                </a:cxn>
              </a:cxnLst>
              <a:rect l="T15" t="T16" r="T17" b="T18"/>
              <a:pathLst>
                <a:path w="52" h="7">
                  <a:moveTo>
                    <a:pt x="44" y="0"/>
                  </a:moveTo>
                  <a:lnTo>
                    <a:pt x="52" y="7"/>
                  </a:lnTo>
                  <a:lnTo>
                    <a:pt x="0" y="7"/>
                  </a:lnTo>
                  <a:lnTo>
                    <a:pt x="0" y="0"/>
                  </a:lnTo>
                  <a:lnTo>
                    <a:pt x="44"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74" name="Line 170"/>
            <p:cNvSpPr>
              <a:spLocks noChangeShapeType="1"/>
            </p:cNvSpPr>
            <p:nvPr/>
          </p:nvSpPr>
          <p:spPr bwMode="auto">
            <a:xfrm flipH="1">
              <a:off x="675"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5" name="Line 171"/>
            <p:cNvSpPr>
              <a:spLocks noChangeShapeType="1"/>
            </p:cNvSpPr>
            <p:nvPr/>
          </p:nvSpPr>
          <p:spPr bwMode="auto">
            <a:xfrm flipH="1">
              <a:off x="649" y="1986"/>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6" name="Line 172"/>
            <p:cNvSpPr>
              <a:spLocks noChangeShapeType="1"/>
            </p:cNvSpPr>
            <p:nvPr/>
          </p:nvSpPr>
          <p:spPr bwMode="auto">
            <a:xfrm flipH="1">
              <a:off x="658" y="1986"/>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7" name="Line 173"/>
            <p:cNvSpPr>
              <a:spLocks noChangeShapeType="1"/>
            </p:cNvSpPr>
            <p:nvPr/>
          </p:nvSpPr>
          <p:spPr bwMode="auto">
            <a:xfrm flipH="1">
              <a:off x="649" y="1993"/>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8" name="Line 174"/>
            <p:cNvSpPr>
              <a:spLocks noChangeShapeType="1"/>
            </p:cNvSpPr>
            <p:nvPr/>
          </p:nvSpPr>
          <p:spPr bwMode="auto">
            <a:xfrm flipH="1">
              <a:off x="640" y="1986"/>
              <a:ext cx="1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79" name="Line 175"/>
            <p:cNvSpPr>
              <a:spLocks noChangeShapeType="1"/>
            </p:cNvSpPr>
            <p:nvPr/>
          </p:nvSpPr>
          <p:spPr bwMode="auto">
            <a:xfrm flipH="1">
              <a:off x="640" y="1993"/>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80" name="Rectangle 176"/>
            <p:cNvSpPr>
              <a:spLocks noChangeArrowheads="1"/>
            </p:cNvSpPr>
            <p:nvPr/>
          </p:nvSpPr>
          <p:spPr bwMode="auto">
            <a:xfrm>
              <a:off x="658" y="1957"/>
              <a:ext cx="8"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1" name="Rectangle 177"/>
            <p:cNvSpPr>
              <a:spLocks noChangeArrowheads="1"/>
            </p:cNvSpPr>
            <p:nvPr/>
          </p:nvSpPr>
          <p:spPr bwMode="auto">
            <a:xfrm>
              <a:off x="658" y="1957"/>
              <a:ext cx="17" cy="1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2" name="Freeform 178"/>
            <p:cNvSpPr>
              <a:spLocks/>
            </p:cNvSpPr>
            <p:nvPr/>
          </p:nvSpPr>
          <p:spPr bwMode="auto">
            <a:xfrm>
              <a:off x="770" y="1986"/>
              <a:ext cx="17" cy="14"/>
            </a:xfrm>
            <a:custGeom>
              <a:avLst/>
              <a:gdLst>
                <a:gd name="T0" fmla="*/ 17 w 17"/>
                <a:gd name="T1" fmla="*/ 0 h 14"/>
                <a:gd name="T2" fmla="*/ 0 w 17"/>
                <a:gd name="T3" fmla="*/ 0 h 14"/>
                <a:gd name="T4" fmla="*/ 0 w 17"/>
                <a:gd name="T5" fmla="*/ 14 h 14"/>
                <a:gd name="T6" fmla="*/ 0 60000 65536"/>
                <a:gd name="T7" fmla="*/ 0 60000 65536"/>
                <a:gd name="T8" fmla="*/ 0 60000 65536"/>
                <a:gd name="T9" fmla="*/ 0 w 17"/>
                <a:gd name="T10" fmla="*/ 0 h 14"/>
                <a:gd name="T11" fmla="*/ 17 w 17"/>
                <a:gd name="T12" fmla="*/ 14 h 14"/>
              </a:gdLst>
              <a:ahLst/>
              <a:cxnLst>
                <a:cxn ang="T6">
                  <a:pos x="T0" y="T1"/>
                </a:cxn>
                <a:cxn ang="T7">
                  <a:pos x="T2" y="T3"/>
                </a:cxn>
                <a:cxn ang="T8">
                  <a:pos x="T4" y="T5"/>
                </a:cxn>
              </a:cxnLst>
              <a:rect l="T9" t="T10" r="T11" b="T12"/>
              <a:pathLst>
                <a:path w="17" h="14">
                  <a:moveTo>
                    <a:pt x="17" y="0"/>
                  </a:moveTo>
                  <a:lnTo>
                    <a:pt x="0" y="0"/>
                  </a:lnTo>
                  <a:lnTo>
                    <a:pt x="0" y="1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3" name="AutoShape 179"/>
            <p:cNvSpPr>
              <a:spLocks noChangeArrowheads="1"/>
            </p:cNvSpPr>
            <p:nvPr/>
          </p:nvSpPr>
          <p:spPr bwMode="auto">
            <a:xfrm>
              <a:off x="787" y="1957"/>
              <a:ext cx="43" cy="21"/>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4" name="AutoShape 180"/>
            <p:cNvSpPr>
              <a:spLocks noChangeArrowheads="1"/>
            </p:cNvSpPr>
            <p:nvPr/>
          </p:nvSpPr>
          <p:spPr bwMode="auto">
            <a:xfrm>
              <a:off x="779" y="1950"/>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5" name="Rectangle 181"/>
            <p:cNvSpPr>
              <a:spLocks noChangeArrowheads="1"/>
            </p:cNvSpPr>
            <p:nvPr/>
          </p:nvSpPr>
          <p:spPr bwMode="auto">
            <a:xfrm>
              <a:off x="787" y="1957"/>
              <a:ext cx="35"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6" name="Rectangle 182"/>
            <p:cNvSpPr>
              <a:spLocks noChangeArrowheads="1"/>
            </p:cNvSpPr>
            <p:nvPr/>
          </p:nvSpPr>
          <p:spPr bwMode="auto">
            <a:xfrm>
              <a:off x="787" y="1957"/>
              <a:ext cx="43" cy="21"/>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87" name="Freeform 183"/>
            <p:cNvSpPr>
              <a:spLocks/>
            </p:cNvSpPr>
            <p:nvPr/>
          </p:nvSpPr>
          <p:spPr bwMode="auto">
            <a:xfrm>
              <a:off x="761" y="2000"/>
              <a:ext cx="9" cy="7"/>
            </a:xfrm>
            <a:custGeom>
              <a:avLst/>
              <a:gdLst>
                <a:gd name="T0" fmla="*/ 9 w 9"/>
                <a:gd name="T1" fmla="*/ 0 h 7"/>
                <a:gd name="T2" fmla="*/ 9 w 9"/>
                <a:gd name="T3" fmla="*/ 0 h 7"/>
                <a:gd name="T4" fmla="*/ 0 w 9"/>
                <a:gd name="T5" fmla="*/ 0 h 7"/>
                <a:gd name="T6" fmla="*/ 0 w 9"/>
                <a:gd name="T7" fmla="*/ 7 h 7"/>
                <a:gd name="T8" fmla="*/ 9 w 9"/>
                <a:gd name="T9" fmla="*/ 7 h 7"/>
                <a:gd name="T10" fmla="*/ 9 w 9"/>
                <a:gd name="T11" fmla="*/ 7 h 7"/>
                <a:gd name="T12" fmla="*/ 9 w 9"/>
                <a:gd name="T13" fmla="*/ 7 h 7"/>
                <a:gd name="T14" fmla="*/ 9 w 9"/>
                <a:gd name="T15" fmla="*/ 0 h 7"/>
                <a:gd name="T16" fmla="*/ 9 w 9"/>
                <a:gd name="T17" fmla="*/ 0 h 7"/>
                <a:gd name="T18" fmla="*/ 9 w 9"/>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7"/>
                <a:gd name="T32" fmla="*/ 9 w 9"/>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7">
                  <a:moveTo>
                    <a:pt x="9" y="0"/>
                  </a:moveTo>
                  <a:lnTo>
                    <a:pt x="9" y="0"/>
                  </a:lnTo>
                  <a:lnTo>
                    <a:pt x="0" y="0"/>
                  </a:lnTo>
                  <a:lnTo>
                    <a:pt x="0" y="7"/>
                  </a:lnTo>
                  <a:lnTo>
                    <a:pt x="9" y="7"/>
                  </a:lnTo>
                  <a:lnTo>
                    <a:pt x="9" y="0"/>
                  </a:lnTo>
                  <a:close/>
                </a:path>
              </a:pathLst>
            </a:custGeom>
            <a:solidFill>
              <a:srgbClr val="BFBFBF"/>
            </a:solidFill>
            <a:ln w="14288">
              <a:solidFill>
                <a:srgbClr val="BFBFBF"/>
              </a:solidFill>
              <a:round/>
              <a:headEnd/>
              <a:tailEnd/>
            </a:ln>
          </p:spPr>
          <p:txBody>
            <a:bodyPr/>
            <a:lstStyle/>
            <a:p>
              <a:endParaRPr lang="en-US"/>
            </a:p>
          </p:txBody>
        </p:sp>
        <p:sp>
          <p:nvSpPr>
            <p:cNvPr id="13488" name="Line 184"/>
            <p:cNvSpPr>
              <a:spLocks noChangeShapeType="1"/>
            </p:cNvSpPr>
            <p:nvPr/>
          </p:nvSpPr>
          <p:spPr bwMode="auto">
            <a:xfrm>
              <a:off x="770"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89" name="Line 185"/>
            <p:cNvSpPr>
              <a:spLocks noChangeShapeType="1"/>
            </p:cNvSpPr>
            <p:nvPr/>
          </p:nvSpPr>
          <p:spPr bwMode="auto">
            <a:xfrm>
              <a:off x="770"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0" name="Line 186"/>
            <p:cNvSpPr>
              <a:spLocks noChangeShapeType="1"/>
            </p:cNvSpPr>
            <p:nvPr/>
          </p:nvSpPr>
          <p:spPr bwMode="auto">
            <a:xfrm>
              <a:off x="770" y="2000"/>
              <a:ext cx="1" cy="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1" name="Rectangle 187"/>
            <p:cNvSpPr>
              <a:spLocks noChangeArrowheads="1"/>
            </p:cNvSpPr>
            <p:nvPr/>
          </p:nvSpPr>
          <p:spPr bwMode="auto">
            <a:xfrm>
              <a:off x="787" y="1978"/>
              <a:ext cx="43" cy="8"/>
            </a:xfrm>
            <a:prstGeom prst="rect">
              <a:avLst/>
            </a:prstGeom>
            <a:solidFill>
              <a:srgbClr val="B3B3B3"/>
            </a:solidFill>
            <a:ln w="14288">
              <a:solidFill>
                <a:srgbClr val="B3B3B3"/>
              </a:solidFill>
              <a:miter lim="800000"/>
              <a:headEnd/>
              <a:tailEnd/>
            </a:ln>
          </p:spPr>
          <p:txBody>
            <a:bodyPr/>
            <a:lstStyle/>
            <a:p>
              <a:endParaRPr lang="en-US"/>
            </a:p>
          </p:txBody>
        </p:sp>
        <p:sp>
          <p:nvSpPr>
            <p:cNvPr id="13492" name="Freeform 188"/>
            <p:cNvSpPr>
              <a:spLocks/>
            </p:cNvSpPr>
            <p:nvPr/>
          </p:nvSpPr>
          <p:spPr bwMode="auto">
            <a:xfrm>
              <a:off x="779" y="1986"/>
              <a:ext cx="51" cy="7"/>
            </a:xfrm>
            <a:custGeom>
              <a:avLst/>
              <a:gdLst>
                <a:gd name="T0" fmla="*/ 51 w 51"/>
                <a:gd name="T1" fmla="*/ 0 h 7"/>
                <a:gd name="T2" fmla="*/ 51 w 51"/>
                <a:gd name="T3" fmla="*/ 7 h 7"/>
                <a:gd name="T4" fmla="*/ 0 w 51"/>
                <a:gd name="T5" fmla="*/ 7 h 7"/>
                <a:gd name="T6" fmla="*/ 8 w 51"/>
                <a:gd name="T7" fmla="*/ 0 h 7"/>
                <a:gd name="T8" fmla="*/ 51 w 51"/>
                <a:gd name="T9" fmla="*/ 0 h 7"/>
                <a:gd name="T10" fmla="*/ 0 60000 65536"/>
                <a:gd name="T11" fmla="*/ 0 60000 65536"/>
                <a:gd name="T12" fmla="*/ 0 60000 65536"/>
                <a:gd name="T13" fmla="*/ 0 60000 65536"/>
                <a:gd name="T14" fmla="*/ 0 60000 65536"/>
                <a:gd name="T15" fmla="*/ 0 w 51"/>
                <a:gd name="T16" fmla="*/ 0 h 7"/>
                <a:gd name="T17" fmla="*/ 51 w 51"/>
                <a:gd name="T18" fmla="*/ 7 h 7"/>
              </a:gdLst>
              <a:ahLst/>
              <a:cxnLst>
                <a:cxn ang="T10">
                  <a:pos x="T0" y="T1"/>
                </a:cxn>
                <a:cxn ang="T11">
                  <a:pos x="T2" y="T3"/>
                </a:cxn>
                <a:cxn ang="T12">
                  <a:pos x="T4" y="T5"/>
                </a:cxn>
                <a:cxn ang="T13">
                  <a:pos x="T6" y="T7"/>
                </a:cxn>
                <a:cxn ang="T14">
                  <a:pos x="T8" y="T9"/>
                </a:cxn>
              </a:cxnLst>
              <a:rect l="T15" t="T16" r="T17" b="T18"/>
              <a:pathLst>
                <a:path w="51" h="7">
                  <a:moveTo>
                    <a:pt x="51" y="0"/>
                  </a:moveTo>
                  <a:lnTo>
                    <a:pt x="51" y="7"/>
                  </a:lnTo>
                  <a:lnTo>
                    <a:pt x="0" y="7"/>
                  </a:lnTo>
                  <a:lnTo>
                    <a:pt x="8" y="0"/>
                  </a:lnTo>
                  <a:lnTo>
                    <a:pt x="51"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93" name="Line 189"/>
            <p:cNvSpPr>
              <a:spLocks noChangeShapeType="1"/>
            </p:cNvSpPr>
            <p:nvPr/>
          </p:nvSpPr>
          <p:spPr bwMode="auto">
            <a:xfrm flipH="1">
              <a:off x="822" y="1993"/>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4" name="Line 190"/>
            <p:cNvSpPr>
              <a:spLocks noChangeShapeType="1"/>
            </p:cNvSpPr>
            <p:nvPr/>
          </p:nvSpPr>
          <p:spPr bwMode="auto">
            <a:xfrm flipH="1">
              <a:off x="787" y="1986"/>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5" name="Line 191"/>
            <p:cNvSpPr>
              <a:spLocks noChangeShapeType="1"/>
            </p:cNvSpPr>
            <p:nvPr/>
          </p:nvSpPr>
          <p:spPr bwMode="auto">
            <a:xfrm flipH="1">
              <a:off x="804" y="1986"/>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6" name="Line 192"/>
            <p:cNvSpPr>
              <a:spLocks noChangeShapeType="1"/>
            </p:cNvSpPr>
            <p:nvPr/>
          </p:nvSpPr>
          <p:spPr bwMode="auto">
            <a:xfrm flipH="1">
              <a:off x="796" y="1993"/>
              <a:ext cx="1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7" name="Line 193"/>
            <p:cNvSpPr>
              <a:spLocks noChangeShapeType="1"/>
            </p:cNvSpPr>
            <p:nvPr/>
          </p:nvSpPr>
          <p:spPr bwMode="auto">
            <a:xfrm flipH="1">
              <a:off x="787" y="1986"/>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8" name="Line 194"/>
            <p:cNvSpPr>
              <a:spLocks noChangeShapeType="1"/>
            </p:cNvSpPr>
            <p:nvPr/>
          </p:nvSpPr>
          <p:spPr bwMode="auto">
            <a:xfrm flipH="1">
              <a:off x="779" y="1993"/>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9" name="Rectangle 195"/>
            <p:cNvSpPr>
              <a:spLocks noChangeArrowheads="1"/>
            </p:cNvSpPr>
            <p:nvPr/>
          </p:nvSpPr>
          <p:spPr bwMode="auto">
            <a:xfrm>
              <a:off x="796" y="1957"/>
              <a:ext cx="17" cy="1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0" name="Rectangle 196"/>
            <p:cNvSpPr>
              <a:spLocks noChangeArrowheads="1"/>
            </p:cNvSpPr>
            <p:nvPr/>
          </p:nvSpPr>
          <p:spPr bwMode="auto">
            <a:xfrm>
              <a:off x="649" y="2224"/>
              <a:ext cx="52" cy="8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01" name="Rectangle 197"/>
            <p:cNvSpPr>
              <a:spLocks noChangeArrowheads="1"/>
            </p:cNvSpPr>
            <p:nvPr/>
          </p:nvSpPr>
          <p:spPr bwMode="auto">
            <a:xfrm>
              <a:off x="649" y="2224"/>
              <a:ext cx="61"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2" name="Rectangle 198"/>
            <p:cNvSpPr>
              <a:spLocks noChangeArrowheads="1"/>
            </p:cNvSpPr>
            <p:nvPr/>
          </p:nvSpPr>
          <p:spPr bwMode="auto">
            <a:xfrm>
              <a:off x="502" y="2224"/>
              <a:ext cx="52" cy="86"/>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03" name="Rectangle 199"/>
            <p:cNvSpPr>
              <a:spLocks noChangeArrowheads="1"/>
            </p:cNvSpPr>
            <p:nvPr/>
          </p:nvSpPr>
          <p:spPr bwMode="auto">
            <a:xfrm>
              <a:off x="502" y="2224"/>
              <a:ext cx="61"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4" name="Freeform 200"/>
            <p:cNvSpPr>
              <a:spLocks/>
            </p:cNvSpPr>
            <p:nvPr/>
          </p:nvSpPr>
          <p:spPr bwMode="auto">
            <a:xfrm>
              <a:off x="977" y="2144"/>
              <a:ext cx="147" cy="29"/>
            </a:xfrm>
            <a:custGeom>
              <a:avLst/>
              <a:gdLst>
                <a:gd name="T0" fmla="*/ 147 w 147"/>
                <a:gd name="T1" fmla="*/ 0 h 29"/>
                <a:gd name="T2" fmla="*/ 147 w 147"/>
                <a:gd name="T3" fmla="*/ 29 h 29"/>
                <a:gd name="T4" fmla="*/ 0 w 147"/>
                <a:gd name="T5" fmla="*/ 29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0"/>
                  </a:moveTo>
                  <a:lnTo>
                    <a:pt x="147" y="29"/>
                  </a:lnTo>
                  <a:lnTo>
                    <a:pt x="0" y="2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5" name="Freeform 201"/>
            <p:cNvSpPr>
              <a:spLocks/>
            </p:cNvSpPr>
            <p:nvPr/>
          </p:nvSpPr>
          <p:spPr bwMode="auto">
            <a:xfrm>
              <a:off x="977" y="2079"/>
              <a:ext cx="147" cy="29"/>
            </a:xfrm>
            <a:custGeom>
              <a:avLst/>
              <a:gdLst>
                <a:gd name="T0" fmla="*/ 147 w 147"/>
                <a:gd name="T1" fmla="*/ 29 h 29"/>
                <a:gd name="T2" fmla="*/ 147 w 147"/>
                <a:gd name="T3" fmla="*/ 0 h 29"/>
                <a:gd name="T4" fmla="*/ 0 w 147"/>
                <a:gd name="T5" fmla="*/ 0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29"/>
                  </a:moveTo>
                  <a:lnTo>
                    <a:pt x="147"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06" name="Oval 202"/>
            <p:cNvSpPr>
              <a:spLocks noChangeArrowheads="1"/>
            </p:cNvSpPr>
            <p:nvPr/>
          </p:nvSpPr>
          <p:spPr bwMode="auto">
            <a:xfrm>
              <a:off x="1098" y="2108"/>
              <a:ext cx="43" cy="44"/>
            </a:xfrm>
            <a:prstGeom prst="ellipse">
              <a:avLst/>
            </a:prstGeom>
            <a:solidFill>
              <a:srgbClr val="FFFFFF"/>
            </a:solidFill>
            <a:ln w="14288">
              <a:solidFill>
                <a:srgbClr val="000000"/>
              </a:solidFill>
              <a:round/>
              <a:headEnd/>
              <a:tailEnd/>
            </a:ln>
          </p:spPr>
          <p:txBody>
            <a:bodyPr/>
            <a:lstStyle/>
            <a:p>
              <a:endParaRPr lang="en-US"/>
            </a:p>
          </p:txBody>
        </p:sp>
        <p:sp>
          <p:nvSpPr>
            <p:cNvPr id="13507" name="Oval 203"/>
            <p:cNvSpPr>
              <a:spLocks noChangeArrowheads="1"/>
            </p:cNvSpPr>
            <p:nvPr/>
          </p:nvSpPr>
          <p:spPr bwMode="auto">
            <a:xfrm>
              <a:off x="934" y="2152"/>
              <a:ext cx="52" cy="43"/>
            </a:xfrm>
            <a:prstGeom prst="ellipse">
              <a:avLst/>
            </a:prstGeom>
            <a:solidFill>
              <a:srgbClr val="FFFFFF"/>
            </a:solidFill>
            <a:ln w="14288">
              <a:solidFill>
                <a:srgbClr val="000000"/>
              </a:solidFill>
              <a:round/>
              <a:headEnd/>
              <a:tailEnd/>
            </a:ln>
          </p:spPr>
          <p:txBody>
            <a:bodyPr/>
            <a:lstStyle/>
            <a:p>
              <a:endParaRPr lang="en-US"/>
            </a:p>
          </p:txBody>
        </p:sp>
        <p:sp>
          <p:nvSpPr>
            <p:cNvPr id="13508" name="Oval 204"/>
            <p:cNvSpPr>
              <a:spLocks noChangeArrowheads="1"/>
            </p:cNvSpPr>
            <p:nvPr/>
          </p:nvSpPr>
          <p:spPr bwMode="auto">
            <a:xfrm>
              <a:off x="934" y="2065"/>
              <a:ext cx="52" cy="36"/>
            </a:xfrm>
            <a:prstGeom prst="ellipse">
              <a:avLst/>
            </a:prstGeom>
            <a:solidFill>
              <a:srgbClr val="FFFFFF"/>
            </a:solidFill>
            <a:ln w="14288">
              <a:solidFill>
                <a:srgbClr val="000000"/>
              </a:solidFill>
              <a:round/>
              <a:headEnd/>
              <a:tailEnd/>
            </a:ln>
          </p:spPr>
          <p:txBody>
            <a:bodyPr/>
            <a:lstStyle/>
            <a:p>
              <a:endParaRPr lang="en-US"/>
            </a:p>
          </p:txBody>
        </p:sp>
        <p:sp>
          <p:nvSpPr>
            <p:cNvPr id="13509" name="Freeform 205"/>
            <p:cNvSpPr>
              <a:spLocks/>
            </p:cNvSpPr>
            <p:nvPr/>
          </p:nvSpPr>
          <p:spPr bwMode="auto">
            <a:xfrm>
              <a:off x="1227" y="2332"/>
              <a:ext cx="156" cy="72"/>
            </a:xfrm>
            <a:custGeom>
              <a:avLst/>
              <a:gdLst>
                <a:gd name="T0" fmla="*/ 156 w 156"/>
                <a:gd name="T1" fmla="*/ 0 h 72"/>
                <a:gd name="T2" fmla="*/ 156 w 156"/>
                <a:gd name="T3" fmla="*/ 50 h 72"/>
                <a:gd name="T4" fmla="*/ 0 w 156"/>
                <a:gd name="T5" fmla="*/ 50 h 72"/>
                <a:gd name="T6" fmla="*/ 0 w 156"/>
                <a:gd name="T7" fmla="*/ 72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0"/>
                  </a:moveTo>
                  <a:lnTo>
                    <a:pt x="156" y="50"/>
                  </a:lnTo>
                  <a:lnTo>
                    <a:pt x="0" y="50"/>
                  </a:lnTo>
                  <a:lnTo>
                    <a:pt x="0" y="7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0" name="Freeform 206"/>
            <p:cNvSpPr>
              <a:spLocks/>
            </p:cNvSpPr>
            <p:nvPr/>
          </p:nvSpPr>
          <p:spPr bwMode="auto">
            <a:xfrm>
              <a:off x="1098" y="2325"/>
              <a:ext cx="276" cy="86"/>
            </a:xfrm>
            <a:custGeom>
              <a:avLst/>
              <a:gdLst>
                <a:gd name="T0" fmla="*/ 276 w 276"/>
                <a:gd name="T1" fmla="*/ 0 h 86"/>
                <a:gd name="T2" fmla="*/ 0 w 276"/>
                <a:gd name="T3" fmla="*/ 0 h 86"/>
                <a:gd name="T4" fmla="*/ 0 w 276"/>
                <a:gd name="T5" fmla="*/ 86 h 86"/>
                <a:gd name="T6" fmla="*/ 0 60000 65536"/>
                <a:gd name="T7" fmla="*/ 0 60000 65536"/>
                <a:gd name="T8" fmla="*/ 0 60000 65536"/>
                <a:gd name="T9" fmla="*/ 0 w 276"/>
                <a:gd name="T10" fmla="*/ 0 h 86"/>
                <a:gd name="T11" fmla="*/ 276 w 276"/>
                <a:gd name="T12" fmla="*/ 86 h 86"/>
              </a:gdLst>
              <a:ahLst/>
              <a:cxnLst>
                <a:cxn ang="T6">
                  <a:pos x="T0" y="T1"/>
                </a:cxn>
                <a:cxn ang="T7">
                  <a:pos x="T2" y="T3"/>
                </a:cxn>
                <a:cxn ang="T8">
                  <a:pos x="T4" y="T5"/>
                </a:cxn>
              </a:cxnLst>
              <a:rect l="T9" t="T10" r="T11" b="T12"/>
              <a:pathLst>
                <a:path w="276" h="86">
                  <a:moveTo>
                    <a:pt x="276" y="0"/>
                  </a:moveTo>
                  <a:lnTo>
                    <a:pt x="0" y="0"/>
                  </a:lnTo>
                  <a:lnTo>
                    <a:pt x="0" y="86"/>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1" name="Freeform 207"/>
            <p:cNvSpPr>
              <a:spLocks/>
            </p:cNvSpPr>
            <p:nvPr/>
          </p:nvSpPr>
          <p:spPr bwMode="auto">
            <a:xfrm>
              <a:off x="951" y="2310"/>
              <a:ext cx="414" cy="101"/>
            </a:xfrm>
            <a:custGeom>
              <a:avLst/>
              <a:gdLst>
                <a:gd name="T0" fmla="*/ 414 w 414"/>
                <a:gd name="T1" fmla="*/ 0 h 101"/>
                <a:gd name="T2" fmla="*/ 0 w 414"/>
                <a:gd name="T3" fmla="*/ 0 h 101"/>
                <a:gd name="T4" fmla="*/ 0 w 414"/>
                <a:gd name="T5" fmla="*/ 101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0"/>
                  </a:moveTo>
                  <a:lnTo>
                    <a:pt x="0" y="0"/>
                  </a:lnTo>
                  <a:lnTo>
                    <a:pt x="0"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2" name="Rectangle 208"/>
            <p:cNvSpPr>
              <a:spLocks noChangeArrowheads="1"/>
            </p:cNvSpPr>
            <p:nvPr/>
          </p:nvSpPr>
          <p:spPr bwMode="auto">
            <a:xfrm>
              <a:off x="1219" y="2368"/>
              <a:ext cx="51" cy="8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3" name="Rectangle 209"/>
            <p:cNvSpPr>
              <a:spLocks noChangeArrowheads="1"/>
            </p:cNvSpPr>
            <p:nvPr/>
          </p:nvSpPr>
          <p:spPr bwMode="auto">
            <a:xfrm>
              <a:off x="1219" y="2368"/>
              <a:ext cx="60"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4" name="Rectangle 210"/>
            <p:cNvSpPr>
              <a:spLocks noChangeArrowheads="1"/>
            </p:cNvSpPr>
            <p:nvPr/>
          </p:nvSpPr>
          <p:spPr bwMode="auto">
            <a:xfrm>
              <a:off x="1072" y="2368"/>
              <a:ext cx="52" cy="8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5" name="Rectangle 211"/>
            <p:cNvSpPr>
              <a:spLocks noChangeArrowheads="1"/>
            </p:cNvSpPr>
            <p:nvPr/>
          </p:nvSpPr>
          <p:spPr bwMode="auto">
            <a:xfrm>
              <a:off x="1072" y="2368"/>
              <a:ext cx="60"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6" name="Rectangle 212"/>
            <p:cNvSpPr>
              <a:spLocks noChangeArrowheads="1"/>
            </p:cNvSpPr>
            <p:nvPr/>
          </p:nvSpPr>
          <p:spPr bwMode="auto">
            <a:xfrm>
              <a:off x="925" y="2368"/>
              <a:ext cx="52" cy="8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7" name="Rectangle 213"/>
            <p:cNvSpPr>
              <a:spLocks noChangeArrowheads="1"/>
            </p:cNvSpPr>
            <p:nvPr/>
          </p:nvSpPr>
          <p:spPr bwMode="auto">
            <a:xfrm>
              <a:off x="925" y="2368"/>
              <a:ext cx="61" cy="94"/>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8" name="Freeform 214"/>
            <p:cNvSpPr>
              <a:spLocks/>
            </p:cNvSpPr>
            <p:nvPr/>
          </p:nvSpPr>
          <p:spPr bwMode="auto">
            <a:xfrm>
              <a:off x="1400" y="2144"/>
              <a:ext cx="146" cy="174"/>
            </a:xfrm>
            <a:custGeom>
              <a:avLst/>
              <a:gdLst>
                <a:gd name="T0" fmla="*/ 146 w 146"/>
                <a:gd name="T1" fmla="*/ 0 h 174"/>
                <a:gd name="T2" fmla="*/ 146 w 146"/>
                <a:gd name="T3" fmla="*/ 174 h 174"/>
                <a:gd name="T4" fmla="*/ 0 w 146"/>
                <a:gd name="T5" fmla="*/ 174 h 174"/>
                <a:gd name="T6" fmla="*/ 0 60000 65536"/>
                <a:gd name="T7" fmla="*/ 0 60000 65536"/>
                <a:gd name="T8" fmla="*/ 0 60000 65536"/>
                <a:gd name="T9" fmla="*/ 0 w 146"/>
                <a:gd name="T10" fmla="*/ 0 h 174"/>
                <a:gd name="T11" fmla="*/ 146 w 146"/>
                <a:gd name="T12" fmla="*/ 174 h 174"/>
              </a:gdLst>
              <a:ahLst/>
              <a:cxnLst>
                <a:cxn ang="T6">
                  <a:pos x="T0" y="T1"/>
                </a:cxn>
                <a:cxn ang="T7">
                  <a:pos x="T2" y="T3"/>
                </a:cxn>
                <a:cxn ang="T8">
                  <a:pos x="T4" y="T5"/>
                </a:cxn>
              </a:cxnLst>
              <a:rect l="T9" t="T10" r="T11" b="T12"/>
              <a:pathLst>
                <a:path w="146" h="174">
                  <a:moveTo>
                    <a:pt x="146" y="0"/>
                  </a:moveTo>
                  <a:lnTo>
                    <a:pt x="146" y="174"/>
                  </a:lnTo>
                  <a:lnTo>
                    <a:pt x="0" y="17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 name="Oval 215"/>
            <p:cNvSpPr>
              <a:spLocks noChangeArrowheads="1"/>
            </p:cNvSpPr>
            <p:nvPr/>
          </p:nvSpPr>
          <p:spPr bwMode="auto">
            <a:xfrm>
              <a:off x="1529" y="2116"/>
              <a:ext cx="43" cy="43"/>
            </a:xfrm>
            <a:prstGeom prst="ellipse">
              <a:avLst/>
            </a:prstGeom>
            <a:solidFill>
              <a:srgbClr val="FFFFFF"/>
            </a:solidFill>
            <a:ln w="14288">
              <a:solidFill>
                <a:srgbClr val="000000"/>
              </a:solidFill>
              <a:round/>
              <a:headEnd/>
              <a:tailEnd/>
            </a:ln>
          </p:spPr>
          <p:txBody>
            <a:bodyPr/>
            <a:lstStyle/>
            <a:p>
              <a:endParaRPr lang="en-US"/>
            </a:p>
          </p:txBody>
        </p:sp>
        <p:sp>
          <p:nvSpPr>
            <p:cNvPr id="13520" name="Oval 216"/>
            <p:cNvSpPr>
              <a:spLocks noChangeArrowheads="1"/>
            </p:cNvSpPr>
            <p:nvPr/>
          </p:nvSpPr>
          <p:spPr bwMode="auto">
            <a:xfrm>
              <a:off x="1357" y="2296"/>
              <a:ext cx="51" cy="43"/>
            </a:xfrm>
            <a:prstGeom prst="ellipse">
              <a:avLst/>
            </a:prstGeom>
            <a:solidFill>
              <a:srgbClr val="FFFFFF"/>
            </a:solidFill>
            <a:ln w="14288">
              <a:solidFill>
                <a:srgbClr val="000000"/>
              </a:solidFill>
              <a:round/>
              <a:headEnd/>
              <a:tailEnd/>
            </a:ln>
          </p:spPr>
          <p:txBody>
            <a:bodyPr/>
            <a:lstStyle/>
            <a:p>
              <a:endParaRPr lang="en-US"/>
            </a:p>
          </p:txBody>
        </p:sp>
        <p:sp>
          <p:nvSpPr>
            <p:cNvPr id="13521" name="Freeform 217"/>
            <p:cNvSpPr>
              <a:spLocks/>
            </p:cNvSpPr>
            <p:nvPr/>
          </p:nvSpPr>
          <p:spPr bwMode="auto">
            <a:xfrm>
              <a:off x="804" y="3010"/>
              <a:ext cx="156" cy="65"/>
            </a:xfrm>
            <a:custGeom>
              <a:avLst/>
              <a:gdLst>
                <a:gd name="T0" fmla="*/ 156 w 156"/>
                <a:gd name="T1" fmla="*/ 0 h 65"/>
                <a:gd name="T2" fmla="*/ 156 w 156"/>
                <a:gd name="T3" fmla="*/ 51 h 65"/>
                <a:gd name="T4" fmla="*/ 0 w 156"/>
                <a:gd name="T5" fmla="*/ 51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1"/>
                  </a:lnTo>
                  <a:lnTo>
                    <a:pt x="0" y="51"/>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2" name="Freeform 218"/>
            <p:cNvSpPr>
              <a:spLocks/>
            </p:cNvSpPr>
            <p:nvPr/>
          </p:nvSpPr>
          <p:spPr bwMode="auto">
            <a:xfrm>
              <a:off x="675" y="3003"/>
              <a:ext cx="276" cy="79"/>
            </a:xfrm>
            <a:custGeom>
              <a:avLst/>
              <a:gdLst>
                <a:gd name="T0" fmla="*/ 276 w 276"/>
                <a:gd name="T1" fmla="*/ 0 h 79"/>
                <a:gd name="T2" fmla="*/ 0 w 276"/>
                <a:gd name="T3" fmla="*/ 0 h 79"/>
                <a:gd name="T4" fmla="*/ 0 w 276"/>
                <a:gd name="T5" fmla="*/ 79 h 79"/>
                <a:gd name="T6" fmla="*/ 0 60000 65536"/>
                <a:gd name="T7" fmla="*/ 0 60000 65536"/>
                <a:gd name="T8" fmla="*/ 0 60000 65536"/>
                <a:gd name="T9" fmla="*/ 0 w 276"/>
                <a:gd name="T10" fmla="*/ 0 h 79"/>
                <a:gd name="T11" fmla="*/ 276 w 276"/>
                <a:gd name="T12" fmla="*/ 79 h 79"/>
              </a:gdLst>
              <a:ahLst/>
              <a:cxnLst>
                <a:cxn ang="T6">
                  <a:pos x="T0" y="T1"/>
                </a:cxn>
                <a:cxn ang="T7">
                  <a:pos x="T2" y="T3"/>
                </a:cxn>
                <a:cxn ang="T8">
                  <a:pos x="T4" y="T5"/>
                </a:cxn>
              </a:cxnLst>
              <a:rect l="T9" t="T10" r="T11" b="T12"/>
              <a:pathLst>
                <a:path w="276" h="79">
                  <a:moveTo>
                    <a:pt x="276" y="0"/>
                  </a:moveTo>
                  <a:lnTo>
                    <a:pt x="0" y="0"/>
                  </a:lnTo>
                  <a:lnTo>
                    <a:pt x="0"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3" name="Freeform 219"/>
            <p:cNvSpPr>
              <a:spLocks/>
            </p:cNvSpPr>
            <p:nvPr/>
          </p:nvSpPr>
          <p:spPr bwMode="auto">
            <a:xfrm>
              <a:off x="528" y="2988"/>
              <a:ext cx="414" cy="94"/>
            </a:xfrm>
            <a:custGeom>
              <a:avLst/>
              <a:gdLst>
                <a:gd name="T0" fmla="*/ 414 w 414"/>
                <a:gd name="T1" fmla="*/ 0 h 94"/>
                <a:gd name="T2" fmla="*/ 0 w 414"/>
                <a:gd name="T3" fmla="*/ 0 h 94"/>
                <a:gd name="T4" fmla="*/ 0 w 414"/>
                <a:gd name="T5" fmla="*/ 94 h 94"/>
                <a:gd name="T6" fmla="*/ 0 60000 65536"/>
                <a:gd name="T7" fmla="*/ 0 60000 65536"/>
                <a:gd name="T8" fmla="*/ 0 60000 65536"/>
                <a:gd name="T9" fmla="*/ 0 w 414"/>
                <a:gd name="T10" fmla="*/ 0 h 94"/>
                <a:gd name="T11" fmla="*/ 414 w 414"/>
                <a:gd name="T12" fmla="*/ 94 h 94"/>
              </a:gdLst>
              <a:ahLst/>
              <a:cxnLst>
                <a:cxn ang="T6">
                  <a:pos x="T0" y="T1"/>
                </a:cxn>
                <a:cxn ang="T7">
                  <a:pos x="T2" y="T3"/>
                </a:cxn>
                <a:cxn ang="T8">
                  <a:pos x="T4" y="T5"/>
                </a:cxn>
              </a:cxnLst>
              <a:rect l="T9" t="T10" r="T11" b="T12"/>
              <a:pathLst>
                <a:path w="414" h="94">
                  <a:moveTo>
                    <a:pt x="414" y="0"/>
                  </a:moveTo>
                  <a:lnTo>
                    <a:pt x="0" y="0"/>
                  </a:lnTo>
                  <a:lnTo>
                    <a:pt x="0" y="9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4" name="Freeform 220"/>
            <p:cNvSpPr>
              <a:spLocks/>
            </p:cNvSpPr>
            <p:nvPr/>
          </p:nvSpPr>
          <p:spPr bwMode="auto">
            <a:xfrm>
              <a:off x="804" y="2808"/>
              <a:ext cx="156" cy="72"/>
            </a:xfrm>
            <a:custGeom>
              <a:avLst/>
              <a:gdLst>
                <a:gd name="T0" fmla="*/ 156 w 156"/>
                <a:gd name="T1" fmla="*/ 72 h 72"/>
                <a:gd name="T2" fmla="*/ 156 w 156"/>
                <a:gd name="T3" fmla="*/ 22 h 72"/>
                <a:gd name="T4" fmla="*/ 0 w 156"/>
                <a:gd name="T5" fmla="*/ 22 h 72"/>
                <a:gd name="T6" fmla="*/ 0 w 156"/>
                <a:gd name="T7" fmla="*/ 0 h 72"/>
                <a:gd name="T8" fmla="*/ 0 60000 65536"/>
                <a:gd name="T9" fmla="*/ 0 60000 65536"/>
                <a:gd name="T10" fmla="*/ 0 60000 65536"/>
                <a:gd name="T11" fmla="*/ 0 60000 65536"/>
                <a:gd name="T12" fmla="*/ 0 w 156"/>
                <a:gd name="T13" fmla="*/ 0 h 72"/>
                <a:gd name="T14" fmla="*/ 156 w 156"/>
                <a:gd name="T15" fmla="*/ 72 h 72"/>
              </a:gdLst>
              <a:ahLst/>
              <a:cxnLst>
                <a:cxn ang="T8">
                  <a:pos x="T0" y="T1"/>
                </a:cxn>
                <a:cxn ang="T9">
                  <a:pos x="T2" y="T3"/>
                </a:cxn>
                <a:cxn ang="T10">
                  <a:pos x="T4" y="T5"/>
                </a:cxn>
                <a:cxn ang="T11">
                  <a:pos x="T6" y="T7"/>
                </a:cxn>
              </a:cxnLst>
              <a:rect l="T12" t="T13" r="T14" b="T15"/>
              <a:pathLst>
                <a:path w="156" h="72">
                  <a:moveTo>
                    <a:pt x="156" y="72"/>
                  </a:moveTo>
                  <a:lnTo>
                    <a:pt x="156" y="22"/>
                  </a:lnTo>
                  <a:lnTo>
                    <a:pt x="0" y="22"/>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5" name="Freeform 221"/>
            <p:cNvSpPr>
              <a:spLocks/>
            </p:cNvSpPr>
            <p:nvPr/>
          </p:nvSpPr>
          <p:spPr bwMode="auto">
            <a:xfrm>
              <a:off x="675" y="2801"/>
              <a:ext cx="276" cy="86"/>
            </a:xfrm>
            <a:custGeom>
              <a:avLst/>
              <a:gdLst>
                <a:gd name="T0" fmla="*/ 276 w 276"/>
                <a:gd name="T1" fmla="*/ 86 h 86"/>
                <a:gd name="T2" fmla="*/ 0 w 276"/>
                <a:gd name="T3" fmla="*/ 86 h 86"/>
                <a:gd name="T4" fmla="*/ 0 w 276"/>
                <a:gd name="T5" fmla="*/ 0 h 86"/>
                <a:gd name="T6" fmla="*/ 0 60000 65536"/>
                <a:gd name="T7" fmla="*/ 0 60000 65536"/>
                <a:gd name="T8" fmla="*/ 0 60000 65536"/>
                <a:gd name="T9" fmla="*/ 0 w 276"/>
                <a:gd name="T10" fmla="*/ 0 h 86"/>
                <a:gd name="T11" fmla="*/ 276 w 276"/>
                <a:gd name="T12" fmla="*/ 86 h 86"/>
              </a:gdLst>
              <a:ahLst/>
              <a:cxnLst>
                <a:cxn ang="T6">
                  <a:pos x="T0" y="T1"/>
                </a:cxn>
                <a:cxn ang="T7">
                  <a:pos x="T2" y="T3"/>
                </a:cxn>
                <a:cxn ang="T8">
                  <a:pos x="T4" y="T5"/>
                </a:cxn>
              </a:cxnLst>
              <a:rect l="T9" t="T10" r="T11" b="T12"/>
              <a:pathLst>
                <a:path w="276" h="86">
                  <a:moveTo>
                    <a:pt x="276" y="86"/>
                  </a:moveTo>
                  <a:lnTo>
                    <a:pt x="0" y="8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6" name="Freeform 222"/>
            <p:cNvSpPr>
              <a:spLocks/>
            </p:cNvSpPr>
            <p:nvPr/>
          </p:nvSpPr>
          <p:spPr bwMode="auto">
            <a:xfrm>
              <a:off x="528" y="2801"/>
              <a:ext cx="414" cy="101"/>
            </a:xfrm>
            <a:custGeom>
              <a:avLst/>
              <a:gdLst>
                <a:gd name="T0" fmla="*/ 414 w 414"/>
                <a:gd name="T1" fmla="*/ 101 h 101"/>
                <a:gd name="T2" fmla="*/ 0 w 414"/>
                <a:gd name="T3" fmla="*/ 101 h 101"/>
                <a:gd name="T4" fmla="*/ 0 w 414"/>
                <a:gd name="T5" fmla="*/ 0 h 101"/>
                <a:gd name="T6" fmla="*/ 0 60000 65536"/>
                <a:gd name="T7" fmla="*/ 0 60000 65536"/>
                <a:gd name="T8" fmla="*/ 0 60000 65536"/>
                <a:gd name="T9" fmla="*/ 0 w 414"/>
                <a:gd name="T10" fmla="*/ 0 h 101"/>
                <a:gd name="T11" fmla="*/ 414 w 414"/>
                <a:gd name="T12" fmla="*/ 101 h 101"/>
              </a:gdLst>
              <a:ahLst/>
              <a:cxnLst>
                <a:cxn ang="T6">
                  <a:pos x="T0" y="T1"/>
                </a:cxn>
                <a:cxn ang="T7">
                  <a:pos x="T2" y="T3"/>
                </a:cxn>
                <a:cxn ang="T8">
                  <a:pos x="T4" y="T5"/>
                </a:cxn>
              </a:cxnLst>
              <a:rect l="T9" t="T10" r="T11" b="T12"/>
              <a:pathLst>
                <a:path w="414" h="101">
                  <a:moveTo>
                    <a:pt x="414" y="101"/>
                  </a:moveTo>
                  <a:lnTo>
                    <a:pt x="0" y="101"/>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7" name="Line 223"/>
            <p:cNvSpPr>
              <a:spLocks noChangeShapeType="1"/>
            </p:cNvSpPr>
            <p:nvPr/>
          </p:nvSpPr>
          <p:spPr bwMode="auto">
            <a:xfrm>
              <a:off x="1141" y="2945"/>
              <a:ext cx="50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28" name="Rectangle 224"/>
            <p:cNvSpPr>
              <a:spLocks noChangeArrowheads="1"/>
            </p:cNvSpPr>
            <p:nvPr/>
          </p:nvSpPr>
          <p:spPr bwMode="auto">
            <a:xfrm>
              <a:off x="1633" y="2880"/>
              <a:ext cx="112" cy="13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29" name="Rectangle 225"/>
            <p:cNvSpPr>
              <a:spLocks noChangeArrowheads="1"/>
            </p:cNvSpPr>
            <p:nvPr/>
          </p:nvSpPr>
          <p:spPr bwMode="auto">
            <a:xfrm>
              <a:off x="1633" y="2880"/>
              <a:ext cx="121" cy="137"/>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0" name="AutoShape 226"/>
            <p:cNvSpPr>
              <a:spLocks noChangeArrowheads="1"/>
            </p:cNvSpPr>
            <p:nvPr/>
          </p:nvSpPr>
          <p:spPr bwMode="auto">
            <a:xfrm>
              <a:off x="373" y="2693"/>
              <a:ext cx="1320" cy="642"/>
            </a:xfrm>
            <a:prstGeom prst="roundRect">
              <a:avLst>
                <a:gd name="adj" fmla="val 20250"/>
              </a:avLst>
            </a:prstGeom>
            <a:noFill/>
            <a:ln w="26988">
              <a:solidFill>
                <a:srgbClr val="D9D9D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1" name="Line 227"/>
            <p:cNvSpPr>
              <a:spLocks noChangeShapeType="1"/>
            </p:cNvSpPr>
            <p:nvPr/>
          </p:nvSpPr>
          <p:spPr bwMode="auto">
            <a:xfrm>
              <a:off x="1745" y="2945"/>
              <a:ext cx="31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32" name="Freeform 228"/>
            <p:cNvSpPr>
              <a:spLocks/>
            </p:cNvSpPr>
            <p:nvPr/>
          </p:nvSpPr>
          <p:spPr bwMode="auto">
            <a:xfrm>
              <a:off x="485" y="2801"/>
              <a:ext cx="17" cy="22"/>
            </a:xfrm>
            <a:custGeom>
              <a:avLst/>
              <a:gdLst>
                <a:gd name="T0" fmla="*/ 17 w 17"/>
                <a:gd name="T1" fmla="*/ 0 h 22"/>
                <a:gd name="T2" fmla="*/ 0 w 17"/>
                <a:gd name="T3" fmla="*/ 0 h 22"/>
                <a:gd name="T4" fmla="*/ 0 w 17"/>
                <a:gd name="T5" fmla="*/ 22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7" y="0"/>
                  </a:moveTo>
                  <a:lnTo>
                    <a:pt x="0" y="0"/>
                  </a:lnTo>
                  <a:lnTo>
                    <a:pt x="0" y="2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3" name="AutoShape 229"/>
            <p:cNvSpPr>
              <a:spLocks noChangeArrowheads="1"/>
            </p:cNvSpPr>
            <p:nvPr/>
          </p:nvSpPr>
          <p:spPr bwMode="auto">
            <a:xfrm>
              <a:off x="502" y="2772"/>
              <a:ext cx="44" cy="2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34" name="AutoShape 230"/>
            <p:cNvSpPr>
              <a:spLocks noChangeArrowheads="1"/>
            </p:cNvSpPr>
            <p:nvPr/>
          </p:nvSpPr>
          <p:spPr bwMode="auto">
            <a:xfrm>
              <a:off x="494" y="2765"/>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5" name="Rectangle 231"/>
            <p:cNvSpPr>
              <a:spLocks noChangeArrowheads="1"/>
            </p:cNvSpPr>
            <p:nvPr/>
          </p:nvSpPr>
          <p:spPr bwMode="auto">
            <a:xfrm>
              <a:off x="502" y="2779"/>
              <a:ext cx="44"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36" name="Rectangle 232"/>
            <p:cNvSpPr>
              <a:spLocks noChangeArrowheads="1"/>
            </p:cNvSpPr>
            <p:nvPr/>
          </p:nvSpPr>
          <p:spPr bwMode="auto">
            <a:xfrm>
              <a:off x="502" y="2779"/>
              <a:ext cx="52"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37" name="Freeform 233"/>
            <p:cNvSpPr>
              <a:spLocks/>
            </p:cNvSpPr>
            <p:nvPr/>
          </p:nvSpPr>
          <p:spPr bwMode="auto">
            <a:xfrm>
              <a:off x="485" y="2815"/>
              <a:ext cx="9" cy="15"/>
            </a:xfrm>
            <a:custGeom>
              <a:avLst/>
              <a:gdLst>
                <a:gd name="T0" fmla="*/ 0 w 9"/>
                <a:gd name="T1" fmla="*/ 0 h 15"/>
                <a:gd name="T2" fmla="*/ 0 w 9"/>
                <a:gd name="T3" fmla="*/ 0 h 15"/>
                <a:gd name="T4" fmla="*/ 0 w 9"/>
                <a:gd name="T5" fmla="*/ 8 h 15"/>
                <a:gd name="T6" fmla="*/ 0 w 9"/>
                <a:gd name="T7" fmla="*/ 8 h 15"/>
                <a:gd name="T8" fmla="*/ 0 w 9"/>
                <a:gd name="T9" fmla="*/ 15 h 15"/>
                <a:gd name="T10" fmla="*/ 0 w 9"/>
                <a:gd name="T11" fmla="*/ 15 h 15"/>
                <a:gd name="T12" fmla="*/ 9 w 9"/>
                <a:gd name="T13" fmla="*/ 8 h 15"/>
                <a:gd name="T14" fmla="*/ 9 w 9"/>
                <a:gd name="T15" fmla="*/ 8 h 15"/>
                <a:gd name="T16" fmla="*/ 9 w 9"/>
                <a:gd name="T17" fmla="*/ 0 h 15"/>
                <a:gd name="T18" fmla="*/ 0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0" y="0"/>
                  </a:moveTo>
                  <a:lnTo>
                    <a:pt x="0" y="0"/>
                  </a:lnTo>
                  <a:lnTo>
                    <a:pt x="0" y="8"/>
                  </a:lnTo>
                  <a:lnTo>
                    <a:pt x="0" y="15"/>
                  </a:lnTo>
                  <a:lnTo>
                    <a:pt x="9" y="8"/>
                  </a:lnTo>
                  <a:lnTo>
                    <a:pt x="9" y="0"/>
                  </a:lnTo>
                  <a:lnTo>
                    <a:pt x="0" y="0"/>
                  </a:lnTo>
                  <a:close/>
                </a:path>
              </a:pathLst>
            </a:custGeom>
            <a:solidFill>
              <a:srgbClr val="BFBFBF"/>
            </a:solidFill>
            <a:ln w="14288">
              <a:solidFill>
                <a:srgbClr val="BFBFBF"/>
              </a:solidFill>
              <a:round/>
              <a:headEnd/>
              <a:tailEnd/>
            </a:ln>
          </p:spPr>
          <p:txBody>
            <a:bodyPr/>
            <a:lstStyle/>
            <a:p>
              <a:endParaRPr lang="en-US"/>
            </a:p>
          </p:txBody>
        </p:sp>
        <p:sp>
          <p:nvSpPr>
            <p:cNvPr id="13538" name="Line 234"/>
            <p:cNvSpPr>
              <a:spLocks noChangeShapeType="1"/>
            </p:cNvSpPr>
            <p:nvPr/>
          </p:nvSpPr>
          <p:spPr bwMode="auto">
            <a:xfrm>
              <a:off x="494" y="2823"/>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39" name="Freeform 235"/>
            <p:cNvSpPr>
              <a:spLocks/>
            </p:cNvSpPr>
            <p:nvPr/>
          </p:nvSpPr>
          <p:spPr bwMode="auto">
            <a:xfrm>
              <a:off x="485" y="2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0" name="Rectangle 236"/>
            <p:cNvSpPr>
              <a:spLocks noChangeArrowheads="1"/>
            </p:cNvSpPr>
            <p:nvPr/>
          </p:nvSpPr>
          <p:spPr bwMode="auto">
            <a:xfrm>
              <a:off x="502" y="2794"/>
              <a:ext cx="44" cy="7"/>
            </a:xfrm>
            <a:prstGeom prst="rect">
              <a:avLst/>
            </a:prstGeom>
            <a:solidFill>
              <a:srgbClr val="B3B3B3"/>
            </a:solidFill>
            <a:ln w="14288">
              <a:solidFill>
                <a:srgbClr val="B3B3B3"/>
              </a:solidFill>
              <a:miter lim="800000"/>
              <a:headEnd/>
              <a:tailEnd/>
            </a:ln>
          </p:spPr>
          <p:txBody>
            <a:bodyPr/>
            <a:lstStyle/>
            <a:p>
              <a:endParaRPr lang="en-US"/>
            </a:p>
          </p:txBody>
        </p:sp>
        <p:sp>
          <p:nvSpPr>
            <p:cNvPr id="13541" name="Freeform 237"/>
            <p:cNvSpPr>
              <a:spLocks/>
            </p:cNvSpPr>
            <p:nvPr/>
          </p:nvSpPr>
          <p:spPr bwMode="auto">
            <a:xfrm>
              <a:off x="494" y="2801"/>
              <a:ext cx="60" cy="7"/>
            </a:xfrm>
            <a:custGeom>
              <a:avLst/>
              <a:gdLst>
                <a:gd name="T0" fmla="*/ 52 w 60"/>
                <a:gd name="T1" fmla="*/ 0 h 7"/>
                <a:gd name="T2" fmla="*/ 60 w 60"/>
                <a:gd name="T3" fmla="*/ 7 h 7"/>
                <a:gd name="T4" fmla="*/ 0 w 60"/>
                <a:gd name="T5" fmla="*/ 7 h 7"/>
                <a:gd name="T6" fmla="*/ 8 w 60"/>
                <a:gd name="T7" fmla="*/ 0 h 7"/>
                <a:gd name="T8" fmla="*/ 52 w 60"/>
                <a:gd name="T9" fmla="*/ 0 h 7"/>
                <a:gd name="T10" fmla="*/ 0 60000 65536"/>
                <a:gd name="T11" fmla="*/ 0 60000 65536"/>
                <a:gd name="T12" fmla="*/ 0 60000 65536"/>
                <a:gd name="T13" fmla="*/ 0 60000 65536"/>
                <a:gd name="T14" fmla="*/ 0 60000 65536"/>
                <a:gd name="T15" fmla="*/ 0 w 60"/>
                <a:gd name="T16" fmla="*/ 0 h 7"/>
                <a:gd name="T17" fmla="*/ 60 w 60"/>
                <a:gd name="T18" fmla="*/ 7 h 7"/>
              </a:gdLst>
              <a:ahLst/>
              <a:cxnLst>
                <a:cxn ang="T10">
                  <a:pos x="T0" y="T1"/>
                </a:cxn>
                <a:cxn ang="T11">
                  <a:pos x="T2" y="T3"/>
                </a:cxn>
                <a:cxn ang="T12">
                  <a:pos x="T4" y="T5"/>
                </a:cxn>
                <a:cxn ang="T13">
                  <a:pos x="T6" y="T7"/>
                </a:cxn>
                <a:cxn ang="T14">
                  <a:pos x="T8" y="T9"/>
                </a:cxn>
              </a:cxnLst>
              <a:rect l="T15" t="T16" r="T17" b="T18"/>
              <a:pathLst>
                <a:path w="60" h="7">
                  <a:moveTo>
                    <a:pt x="52" y="0"/>
                  </a:moveTo>
                  <a:lnTo>
                    <a:pt x="60" y="7"/>
                  </a:lnTo>
                  <a:lnTo>
                    <a:pt x="0" y="7"/>
                  </a:lnTo>
                  <a:lnTo>
                    <a:pt x="8" y="0"/>
                  </a:lnTo>
                  <a:lnTo>
                    <a:pt x="52"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2" name="Line 238"/>
            <p:cNvSpPr>
              <a:spLocks noChangeShapeType="1"/>
            </p:cNvSpPr>
            <p:nvPr/>
          </p:nvSpPr>
          <p:spPr bwMode="auto">
            <a:xfrm flipH="1">
              <a:off x="537"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3" name="Line 239"/>
            <p:cNvSpPr>
              <a:spLocks noChangeShapeType="1"/>
            </p:cNvSpPr>
            <p:nvPr/>
          </p:nvSpPr>
          <p:spPr bwMode="auto">
            <a:xfrm flipH="1">
              <a:off x="502" y="2801"/>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4" name="Line 240"/>
            <p:cNvSpPr>
              <a:spLocks noChangeShapeType="1"/>
            </p:cNvSpPr>
            <p:nvPr/>
          </p:nvSpPr>
          <p:spPr bwMode="auto">
            <a:xfrm flipH="1">
              <a:off x="520"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5" name="Freeform 241"/>
            <p:cNvSpPr>
              <a:spLocks/>
            </p:cNvSpPr>
            <p:nvPr/>
          </p:nvSpPr>
          <p:spPr bwMode="auto">
            <a:xfrm>
              <a:off x="502" y="2808"/>
              <a:ext cx="35" cy="1"/>
            </a:xfrm>
            <a:custGeom>
              <a:avLst/>
              <a:gdLst>
                <a:gd name="T0" fmla="*/ 35 w 35"/>
                <a:gd name="T1" fmla="*/ 0 h 1"/>
                <a:gd name="T2" fmla="*/ 9 w 35"/>
                <a:gd name="T3" fmla="*/ 0 h 1"/>
                <a:gd name="T4" fmla="*/ 0 w 35"/>
                <a:gd name="T5" fmla="*/ 0 h 1"/>
                <a:gd name="T6" fmla="*/ 0 60000 65536"/>
                <a:gd name="T7" fmla="*/ 0 60000 65536"/>
                <a:gd name="T8" fmla="*/ 0 60000 65536"/>
                <a:gd name="T9" fmla="*/ 0 w 35"/>
                <a:gd name="T10" fmla="*/ 0 h 1"/>
                <a:gd name="T11" fmla="*/ 35 w 35"/>
                <a:gd name="T12" fmla="*/ 1 h 1"/>
              </a:gdLst>
              <a:ahLst/>
              <a:cxnLst>
                <a:cxn ang="T6">
                  <a:pos x="T0" y="T1"/>
                </a:cxn>
                <a:cxn ang="T7">
                  <a:pos x="T2" y="T3"/>
                </a:cxn>
                <a:cxn ang="T8">
                  <a:pos x="T4" y="T5"/>
                </a:cxn>
              </a:cxnLst>
              <a:rect l="T9" t="T10" r="T11" b="T12"/>
              <a:pathLst>
                <a:path w="35" h="1">
                  <a:moveTo>
                    <a:pt x="35" y="0"/>
                  </a:moveTo>
                  <a:lnTo>
                    <a:pt x="9"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6" name="Line 242"/>
            <p:cNvSpPr>
              <a:spLocks noChangeShapeType="1"/>
            </p:cNvSpPr>
            <p:nvPr/>
          </p:nvSpPr>
          <p:spPr bwMode="auto">
            <a:xfrm flipH="1">
              <a:off x="502"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7" name="Rectangle 243"/>
            <p:cNvSpPr>
              <a:spLocks noChangeArrowheads="1"/>
            </p:cNvSpPr>
            <p:nvPr/>
          </p:nvSpPr>
          <p:spPr bwMode="auto">
            <a:xfrm>
              <a:off x="511" y="2772"/>
              <a:ext cx="17"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48" name="Rectangle 244"/>
            <p:cNvSpPr>
              <a:spLocks noChangeArrowheads="1"/>
            </p:cNvSpPr>
            <p:nvPr/>
          </p:nvSpPr>
          <p:spPr bwMode="auto">
            <a:xfrm>
              <a:off x="511" y="2772"/>
              <a:ext cx="26"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49" name="Rectangle 245"/>
            <p:cNvSpPr>
              <a:spLocks noChangeArrowheads="1"/>
            </p:cNvSpPr>
            <p:nvPr/>
          </p:nvSpPr>
          <p:spPr bwMode="auto">
            <a:xfrm>
              <a:off x="796" y="3039"/>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50" name="Rectangle 246"/>
            <p:cNvSpPr>
              <a:spLocks noChangeArrowheads="1"/>
            </p:cNvSpPr>
            <p:nvPr/>
          </p:nvSpPr>
          <p:spPr bwMode="auto">
            <a:xfrm>
              <a:off x="796" y="3039"/>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1" name="Freeform 247"/>
            <p:cNvSpPr>
              <a:spLocks/>
            </p:cNvSpPr>
            <p:nvPr/>
          </p:nvSpPr>
          <p:spPr bwMode="auto">
            <a:xfrm>
              <a:off x="632" y="2801"/>
              <a:ext cx="17" cy="22"/>
            </a:xfrm>
            <a:custGeom>
              <a:avLst/>
              <a:gdLst>
                <a:gd name="T0" fmla="*/ 17 w 17"/>
                <a:gd name="T1" fmla="*/ 0 h 22"/>
                <a:gd name="T2" fmla="*/ 0 w 17"/>
                <a:gd name="T3" fmla="*/ 0 h 22"/>
                <a:gd name="T4" fmla="*/ 0 w 17"/>
                <a:gd name="T5" fmla="*/ 22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7" y="0"/>
                  </a:moveTo>
                  <a:lnTo>
                    <a:pt x="0" y="0"/>
                  </a:lnTo>
                  <a:lnTo>
                    <a:pt x="0" y="2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2" name="AutoShape 248"/>
            <p:cNvSpPr>
              <a:spLocks noChangeArrowheads="1"/>
            </p:cNvSpPr>
            <p:nvPr/>
          </p:nvSpPr>
          <p:spPr bwMode="auto">
            <a:xfrm>
              <a:off x="640" y="2772"/>
              <a:ext cx="52" cy="2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53" name="AutoShape 249"/>
            <p:cNvSpPr>
              <a:spLocks noChangeArrowheads="1"/>
            </p:cNvSpPr>
            <p:nvPr/>
          </p:nvSpPr>
          <p:spPr bwMode="auto">
            <a:xfrm>
              <a:off x="632" y="2765"/>
              <a:ext cx="69"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4" name="Rectangle 250"/>
            <p:cNvSpPr>
              <a:spLocks noChangeArrowheads="1"/>
            </p:cNvSpPr>
            <p:nvPr/>
          </p:nvSpPr>
          <p:spPr bwMode="auto">
            <a:xfrm>
              <a:off x="649" y="2779"/>
              <a:ext cx="3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55" name="Rectangle 251"/>
            <p:cNvSpPr>
              <a:spLocks noChangeArrowheads="1"/>
            </p:cNvSpPr>
            <p:nvPr/>
          </p:nvSpPr>
          <p:spPr bwMode="auto">
            <a:xfrm>
              <a:off x="649" y="2779"/>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6" name="Freeform 252"/>
            <p:cNvSpPr>
              <a:spLocks/>
            </p:cNvSpPr>
            <p:nvPr/>
          </p:nvSpPr>
          <p:spPr bwMode="auto">
            <a:xfrm>
              <a:off x="623" y="2815"/>
              <a:ext cx="9" cy="15"/>
            </a:xfrm>
            <a:custGeom>
              <a:avLst/>
              <a:gdLst>
                <a:gd name="T0" fmla="*/ 9 w 9"/>
                <a:gd name="T1" fmla="*/ 0 h 15"/>
                <a:gd name="T2" fmla="*/ 0 w 9"/>
                <a:gd name="T3" fmla="*/ 0 h 15"/>
                <a:gd name="T4" fmla="*/ 0 w 9"/>
                <a:gd name="T5" fmla="*/ 8 h 15"/>
                <a:gd name="T6" fmla="*/ 0 w 9"/>
                <a:gd name="T7" fmla="*/ 8 h 15"/>
                <a:gd name="T8" fmla="*/ 0 w 9"/>
                <a:gd name="T9" fmla="*/ 15 h 15"/>
                <a:gd name="T10" fmla="*/ 9 w 9"/>
                <a:gd name="T11" fmla="*/ 15 h 15"/>
                <a:gd name="T12" fmla="*/ 9 w 9"/>
                <a:gd name="T13" fmla="*/ 8 h 15"/>
                <a:gd name="T14" fmla="*/ 9 w 9"/>
                <a:gd name="T15" fmla="*/ 8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0" y="0"/>
                  </a:lnTo>
                  <a:lnTo>
                    <a:pt x="0" y="8"/>
                  </a:lnTo>
                  <a:lnTo>
                    <a:pt x="0" y="15"/>
                  </a:lnTo>
                  <a:lnTo>
                    <a:pt x="9" y="15"/>
                  </a:lnTo>
                  <a:lnTo>
                    <a:pt x="9" y="8"/>
                  </a:lnTo>
                  <a:lnTo>
                    <a:pt x="9" y="0"/>
                  </a:lnTo>
                  <a:close/>
                </a:path>
              </a:pathLst>
            </a:custGeom>
            <a:solidFill>
              <a:srgbClr val="BFBFBF"/>
            </a:solidFill>
            <a:ln w="14288">
              <a:solidFill>
                <a:srgbClr val="BFBFBF"/>
              </a:solidFill>
              <a:round/>
              <a:headEnd/>
              <a:tailEnd/>
            </a:ln>
          </p:spPr>
          <p:txBody>
            <a:bodyPr/>
            <a:lstStyle/>
            <a:p>
              <a:endParaRPr lang="en-US"/>
            </a:p>
          </p:txBody>
        </p:sp>
        <p:sp>
          <p:nvSpPr>
            <p:cNvPr id="13557" name="Freeform 253"/>
            <p:cNvSpPr>
              <a:spLocks/>
            </p:cNvSpPr>
            <p:nvPr/>
          </p:nvSpPr>
          <p:spPr bwMode="auto">
            <a:xfrm>
              <a:off x="632" y="2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58" name="Line 254"/>
            <p:cNvSpPr>
              <a:spLocks noChangeShapeType="1"/>
            </p:cNvSpPr>
            <p:nvPr/>
          </p:nvSpPr>
          <p:spPr bwMode="auto">
            <a:xfrm>
              <a:off x="623" y="2823"/>
              <a:ext cx="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59" name="Freeform 255"/>
            <p:cNvSpPr>
              <a:spLocks/>
            </p:cNvSpPr>
            <p:nvPr/>
          </p:nvSpPr>
          <p:spPr bwMode="auto">
            <a:xfrm>
              <a:off x="640" y="2794"/>
              <a:ext cx="44" cy="7"/>
            </a:xfrm>
            <a:custGeom>
              <a:avLst/>
              <a:gdLst>
                <a:gd name="T0" fmla="*/ 44 w 44"/>
                <a:gd name="T1" fmla="*/ 0 h 7"/>
                <a:gd name="T2" fmla="*/ 44 w 44"/>
                <a:gd name="T3" fmla="*/ 7 h 7"/>
                <a:gd name="T4" fmla="*/ 0 w 44"/>
                <a:gd name="T5" fmla="*/ 7 h 7"/>
                <a:gd name="T6" fmla="*/ 9 w 44"/>
                <a:gd name="T7" fmla="*/ 0 h 7"/>
                <a:gd name="T8" fmla="*/ 44 w 44"/>
                <a:gd name="T9" fmla="*/ 0 h 7"/>
                <a:gd name="T10" fmla="*/ 0 60000 65536"/>
                <a:gd name="T11" fmla="*/ 0 60000 65536"/>
                <a:gd name="T12" fmla="*/ 0 60000 65536"/>
                <a:gd name="T13" fmla="*/ 0 60000 65536"/>
                <a:gd name="T14" fmla="*/ 0 60000 65536"/>
                <a:gd name="T15" fmla="*/ 0 w 44"/>
                <a:gd name="T16" fmla="*/ 0 h 7"/>
                <a:gd name="T17" fmla="*/ 44 w 44"/>
                <a:gd name="T18" fmla="*/ 7 h 7"/>
              </a:gdLst>
              <a:ahLst/>
              <a:cxnLst>
                <a:cxn ang="T10">
                  <a:pos x="T0" y="T1"/>
                </a:cxn>
                <a:cxn ang="T11">
                  <a:pos x="T2" y="T3"/>
                </a:cxn>
                <a:cxn ang="T12">
                  <a:pos x="T4" y="T5"/>
                </a:cxn>
                <a:cxn ang="T13">
                  <a:pos x="T6" y="T7"/>
                </a:cxn>
                <a:cxn ang="T14">
                  <a:pos x="T8" y="T9"/>
                </a:cxn>
              </a:cxnLst>
              <a:rect l="T15" t="T16" r="T17" b="T18"/>
              <a:pathLst>
                <a:path w="44" h="7">
                  <a:moveTo>
                    <a:pt x="44" y="0"/>
                  </a:moveTo>
                  <a:lnTo>
                    <a:pt x="44" y="7"/>
                  </a:lnTo>
                  <a:lnTo>
                    <a:pt x="0" y="7"/>
                  </a:lnTo>
                  <a:lnTo>
                    <a:pt x="9" y="0"/>
                  </a:lnTo>
                  <a:lnTo>
                    <a:pt x="44" y="0"/>
                  </a:lnTo>
                  <a:close/>
                </a:path>
              </a:pathLst>
            </a:custGeom>
            <a:solidFill>
              <a:srgbClr val="B3B3B3"/>
            </a:solidFill>
            <a:ln w="14288">
              <a:solidFill>
                <a:srgbClr val="B3B3B3"/>
              </a:solidFill>
              <a:round/>
              <a:headEnd/>
              <a:tailEnd/>
            </a:ln>
          </p:spPr>
          <p:txBody>
            <a:bodyPr/>
            <a:lstStyle/>
            <a:p>
              <a:endParaRPr lang="en-US"/>
            </a:p>
          </p:txBody>
        </p:sp>
        <p:sp>
          <p:nvSpPr>
            <p:cNvPr id="13560" name="Freeform 256"/>
            <p:cNvSpPr>
              <a:spLocks/>
            </p:cNvSpPr>
            <p:nvPr/>
          </p:nvSpPr>
          <p:spPr bwMode="auto">
            <a:xfrm>
              <a:off x="640" y="2801"/>
              <a:ext cx="52" cy="7"/>
            </a:xfrm>
            <a:custGeom>
              <a:avLst/>
              <a:gdLst>
                <a:gd name="T0" fmla="*/ 44 w 52"/>
                <a:gd name="T1" fmla="*/ 0 h 7"/>
                <a:gd name="T2" fmla="*/ 52 w 52"/>
                <a:gd name="T3" fmla="*/ 7 h 7"/>
                <a:gd name="T4" fmla="*/ 0 w 52"/>
                <a:gd name="T5" fmla="*/ 7 h 7"/>
                <a:gd name="T6" fmla="*/ 0 w 52"/>
                <a:gd name="T7" fmla="*/ 0 h 7"/>
                <a:gd name="T8" fmla="*/ 44 w 52"/>
                <a:gd name="T9" fmla="*/ 0 h 7"/>
                <a:gd name="T10" fmla="*/ 0 60000 65536"/>
                <a:gd name="T11" fmla="*/ 0 60000 65536"/>
                <a:gd name="T12" fmla="*/ 0 60000 65536"/>
                <a:gd name="T13" fmla="*/ 0 60000 65536"/>
                <a:gd name="T14" fmla="*/ 0 60000 65536"/>
                <a:gd name="T15" fmla="*/ 0 w 52"/>
                <a:gd name="T16" fmla="*/ 0 h 7"/>
                <a:gd name="T17" fmla="*/ 52 w 52"/>
                <a:gd name="T18" fmla="*/ 7 h 7"/>
              </a:gdLst>
              <a:ahLst/>
              <a:cxnLst>
                <a:cxn ang="T10">
                  <a:pos x="T0" y="T1"/>
                </a:cxn>
                <a:cxn ang="T11">
                  <a:pos x="T2" y="T3"/>
                </a:cxn>
                <a:cxn ang="T12">
                  <a:pos x="T4" y="T5"/>
                </a:cxn>
                <a:cxn ang="T13">
                  <a:pos x="T6" y="T7"/>
                </a:cxn>
                <a:cxn ang="T14">
                  <a:pos x="T8" y="T9"/>
                </a:cxn>
              </a:cxnLst>
              <a:rect l="T15" t="T16" r="T17" b="T18"/>
              <a:pathLst>
                <a:path w="52" h="7">
                  <a:moveTo>
                    <a:pt x="44" y="0"/>
                  </a:moveTo>
                  <a:lnTo>
                    <a:pt x="52" y="7"/>
                  </a:lnTo>
                  <a:lnTo>
                    <a:pt x="0" y="7"/>
                  </a:lnTo>
                  <a:lnTo>
                    <a:pt x="0" y="0"/>
                  </a:lnTo>
                  <a:lnTo>
                    <a:pt x="44"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61" name="Line 257"/>
            <p:cNvSpPr>
              <a:spLocks noChangeShapeType="1"/>
            </p:cNvSpPr>
            <p:nvPr/>
          </p:nvSpPr>
          <p:spPr bwMode="auto">
            <a:xfrm flipH="1">
              <a:off x="675"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2" name="Line 258"/>
            <p:cNvSpPr>
              <a:spLocks noChangeShapeType="1"/>
            </p:cNvSpPr>
            <p:nvPr/>
          </p:nvSpPr>
          <p:spPr bwMode="auto">
            <a:xfrm flipH="1">
              <a:off x="649" y="2801"/>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3" name="Line 259"/>
            <p:cNvSpPr>
              <a:spLocks noChangeShapeType="1"/>
            </p:cNvSpPr>
            <p:nvPr/>
          </p:nvSpPr>
          <p:spPr bwMode="auto">
            <a:xfrm flipH="1">
              <a:off x="658"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4" name="Line 260"/>
            <p:cNvSpPr>
              <a:spLocks noChangeShapeType="1"/>
            </p:cNvSpPr>
            <p:nvPr/>
          </p:nvSpPr>
          <p:spPr bwMode="auto">
            <a:xfrm flipH="1">
              <a:off x="649"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5" name="Line 261"/>
            <p:cNvSpPr>
              <a:spLocks noChangeShapeType="1"/>
            </p:cNvSpPr>
            <p:nvPr/>
          </p:nvSpPr>
          <p:spPr bwMode="auto">
            <a:xfrm flipH="1">
              <a:off x="640" y="2808"/>
              <a:ext cx="1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6" name="Line 262"/>
            <p:cNvSpPr>
              <a:spLocks noChangeShapeType="1"/>
            </p:cNvSpPr>
            <p:nvPr/>
          </p:nvSpPr>
          <p:spPr bwMode="auto">
            <a:xfrm flipH="1">
              <a:off x="640" y="2808"/>
              <a:ext cx="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67" name="Rectangle 263"/>
            <p:cNvSpPr>
              <a:spLocks noChangeArrowheads="1"/>
            </p:cNvSpPr>
            <p:nvPr/>
          </p:nvSpPr>
          <p:spPr bwMode="auto">
            <a:xfrm>
              <a:off x="658" y="2772"/>
              <a:ext cx="17"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68" name="Freeform 264"/>
            <p:cNvSpPr>
              <a:spLocks/>
            </p:cNvSpPr>
            <p:nvPr/>
          </p:nvSpPr>
          <p:spPr bwMode="auto">
            <a:xfrm>
              <a:off x="770" y="2801"/>
              <a:ext cx="17" cy="22"/>
            </a:xfrm>
            <a:custGeom>
              <a:avLst/>
              <a:gdLst>
                <a:gd name="T0" fmla="*/ 17 w 17"/>
                <a:gd name="T1" fmla="*/ 0 h 22"/>
                <a:gd name="T2" fmla="*/ 0 w 17"/>
                <a:gd name="T3" fmla="*/ 0 h 22"/>
                <a:gd name="T4" fmla="*/ 0 w 17"/>
                <a:gd name="T5" fmla="*/ 22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7" y="0"/>
                  </a:moveTo>
                  <a:lnTo>
                    <a:pt x="0" y="0"/>
                  </a:lnTo>
                  <a:lnTo>
                    <a:pt x="0" y="2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69" name="AutoShape 265"/>
            <p:cNvSpPr>
              <a:spLocks noChangeArrowheads="1"/>
            </p:cNvSpPr>
            <p:nvPr/>
          </p:nvSpPr>
          <p:spPr bwMode="auto">
            <a:xfrm>
              <a:off x="787" y="2772"/>
              <a:ext cx="43" cy="2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70" name="AutoShape 266"/>
            <p:cNvSpPr>
              <a:spLocks noChangeArrowheads="1"/>
            </p:cNvSpPr>
            <p:nvPr/>
          </p:nvSpPr>
          <p:spPr bwMode="auto">
            <a:xfrm>
              <a:off x="779" y="2765"/>
              <a:ext cx="60" cy="36"/>
            </a:xfrm>
            <a:prstGeom prst="roundRect">
              <a:avLst>
                <a:gd name="adj" fmla="val 30556"/>
              </a:avLst>
            </a:prstGeom>
            <a:noFill/>
            <a:ln w="26988">
              <a:solidFill>
                <a:srgbClr val="BFBFB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1" name="Rectangle 267"/>
            <p:cNvSpPr>
              <a:spLocks noChangeArrowheads="1"/>
            </p:cNvSpPr>
            <p:nvPr/>
          </p:nvSpPr>
          <p:spPr bwMode="auto">
            <a:xfrm>
              <a:off x="787" y="2779"/>
              <a:ext cx="35"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72" name="Rectangle 268"/>
            <p:cNvSpPr>
              <a:spLocks noChangeArrowheads="1"/>
            </p:cNvSpPr>
            <p:nvPr/>
          </p:nvSpPr>
          <p:spPr bwMode="auto">
            <a:xfrm>
              <a:off x="787" y="2779"/>
              <a:ext cx="43"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3" name="Freeform 269"/>
            <p:cNvSpPr>
              <a:spLocks/>
            </p:cNvSpPr>
            <p:nvPr/>
          </p:nvSpPr>
          <p:spPr bwMode="auto">
            <a:xfrm>
              <a:off x="761" y="2815"/>
              <a:ext cx="9" cy="15"/>
            </a:xfrm>
            <a:custGeom>
              <a:avLst/>
              <a:gdLst>
                <a:gd name="T0" fmla="*/ 9 w 9"/>
                <a:gd name="T1" fmla="*/ 0 h 15"/>
                <a:gd name="T2" fmla="*/ 9 w 9"/>
                <a:gd name="T3" fmla="*/ 0 h 15"/>
                <a:gd name="T4" fmla="*/ 0 w 9"/>
                <a:gd name="T5" fmla="*/ 8 h 15"/>
                <a:gd name="T6" fmla="*/ 0 w 9"/>
                <a:gd name="T7" fmla="*/ 8 h 15"/>
                <a:gd name="T8" fmla="*/ 9 w 9"/>
                <a:gd name="T9" fmla="*/ 15 h 15"/>
                <a:gd name="T10" fmla="*/ 9 w 9"/>
                <a:gd name="T11" fmla="*/ 15 h 15"/>
                <a:gd name="T12" fmla="*/ 9 w 9"/>
                <a:gd name="T13" fmla="*/ 8 h 15"/>
                <a:gd name="T14" fmla="*/ 9 w 9"/>
                <a:gd name="T15" fmla="*/ 8 h 15"/>
                <a:gd name="T16" fmla="*/ 9 w 9"/>
                <a:gd name="T17" fmla="*/ 0 h 15"/>
                <a:gd name="T18" fmla="*/ 9 w 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5"/>
                <a:gd name="T32" fmla="*/ 9 w 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5">
                  <a:moveTo>
                    <a:pt x="9" y="0"/>
                  </a:moveTo>
                  <a:lnTo>
                    <a:pt x="9" y="0"/>
                  </a:lnTo>
                  <a:lnTo>
                    <a:pt x="0" y="8"/>
                  </a:lnTo>
                  <a:lnTo>
                    <a:pt x="9" y="15"/>
                  </a:lnTo>
                  <a:lnTo>
                    <a:pt x="9" y="8"/>
                  </a:lnTo>
                  <a:lnTo>
                    <a:pt x="9" y="0"/>
                  </a:lnTo>
                  <a:close/>
                </a:path>
              </a:pathLst>
            </a:custGeom>
            <a:solidFill>
              <a:srgbClr val="BFBFBF"/>
            </a:solidFill>
            <a:ln w="14288">
              <a:solidFill>
                <a:srgbClr val="BFBFBF"/>
              </a:solidFill>
              <a:round/>
              <a:headEnd/>
              <a:tailEnd/>
            </a:ln>
          </p:spPr>
          <p:txBody>
            <a:bodyPr/>
            <a:lstStyle/>
            <a:p>
              <a:endParaRPr lang="en-US"/>
            </a:p>
          </p:txBody>
        </p:sp>
        <p:sp>
          <p:nvSpPr>
            <p:cNvPr id="13574" name="Rectangle 270"/>
            <p:cNvSpPr>
              <a:spLocks noChangeArrowheads="1"/>
            </p:cNvSpPr>
            <p:nvPr/>
          </p:nvSpPr>
          <p:spPr bwMode="auto">
            <a:xfrm>
              <a:off x="770" y="2823"/>
              <a:ext cx="0" cy="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5" name="Rectangle 271"/>
            <p:cNvSpPr>
              <a:spLocks noChangeArrowheads="1"/>
            </p:cNvSpPr>
            <p:nvPr/>
          </p:nvSpPr>
          <p:spPr bwMode="auto">
            <a:xfrm>
              <a:off x="787" y="2794"/>
              <a:ext cx="43" cy="7"/>
            </a:xfrm>
            <a:prstGeom prst="rect">
              <a:avLst/>
            </a:prstGeom>
            <a:solidFill>
              <a:srgbClr val="B3B3B3"/>
            </a:solidFill>
            <a:ln w="14288">
              <a:solidFill>
                <a:srgbClr val="B3B3B3"/>
              </a:solidFill>
              <a:miter lim="800000"/>
              <a:headEnd/>
              <a:tailEnd/>
            </a:ln>
          </p:spPr>
          <p:txBody>
            <a:bodyPr/>
            <a:lstStyle/>
            <a:p>
              <a:endParaRPr lang="en-US"/>
            </a:p>
          </p:txBody>
        </p:sp>
        <p:sp>
          <p:nvSpPr>
            <p:cNvPr id="13576" name="Freeform 272"/>
            <p:cNvSpPr>
              <a:spLocks/>
            </p:cNvSpPr>
            <p:nvPr/>
          </p:nvSpPr>
          <p:spPr bwMode="auto">
            <a:xfrm>
              <a:off x="779" y="2801"/>
              <a:ext cx="51" cy="7"/>
            </a:xfrm>
            <a:custGeom>
              <a:avLst/>
              <a:gdLst>
                <a:gd name="T0" fmla="*/ 51 w 51"/>
                <a:gd name="T1" fmla="*/ 0 h 7"/>
                <a:gd name="T2" fmla="*/ 51 w 51"/>
                <a:gd name="T3" fmla="*/ 7 h 7"/>
                <a:gd name="T4" fmla="*/ 0 w 51"/>
                <a:gd name="T5" fmla="*/ 7 h 7"/>
                <a:gd name="T6" fmla="*/ 8 w 51"/>
                <a:gd name="T7" fmla="*/ 0 h 7"/>
                <a:gd name="T8" fmla="*/ 51 w 51"/>
                <a:gd name="T9" fmla="*/ 0 h 7"/>
                <a:gd name="T10" fmla="*/ 0 60000 65536"/>
                <a:gd name="T11" fmla="*/ 0 60000 65536"/>
                <a:gd name="T12" fmla="*/ 0 60000 65536"/>
                <a:gd name="T13" fmla="*/ 0 60000 65536"/>
                <a:gd name="T14" fmla="*/ 0 60000 65536"/>
                <a:gd name="T15" fmla="*/ 0 w 51"/>
                <a:gd name="T16" fmla="*/ 0 h 7"/>
                <a:gd name="T17" fmla="*/ 51 w 51"/>
                <a:gd name="T18" fmla="*/ 7 h 7"/>
              </a:gdLst>
              <a:ahLst/>
              <a:cxnLst>
                <a:cxn ang="T10">
                  <a:pos x="T0" y="T1"/>
                </a:cxn>
                <a:cxn ang="T11">
                  <a:pos x="T2" y="T3"/>
                </a:cxn>
                <a:cxn ang="T12">
                  <a:pos x="T4" y="T5"/>
                </a:cxn>
                <a:cxn ang="T13">
                  <a:pos x="T6" y="T7"/>
                </a:cxn>
                <a:cxn ang="T14">
                  <a:pos x="T8" y="T9"/>
                </a:cxn>
              </a:cxnLst>
              <a:rect l="T15" t="T16" r="T17" b="T18"/>
              <a:pathLst>
                <a:path w="51" h="7">
                  <a:moveTo>
                    <a:pt x="51" y="0"/>
                  </a:moveTo>
                  <a:lnTo>
                    <a:pt x="51" y="7"/>
                  </a:lnTo>
                  <a:lnTo>
                    <a:pt x="0" y="7"/>
                  </a:lnTo>
                  <a:lnTo>
                    <a:pt x="8" y="0"/>
                  </a:lnTo>
                  <a:lnTo>
                    <a:pt x="51" y="0"/>
                  </a:lnTo>
                  <a:close/>
                </a:path>
              </a:pathLst>
            </a:custGeom>
            <a:noFill/>
            <a:ln w="14288">
              <a:solidFill>
                <a:srgbClr val="B3B3B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7" name="Line 273"/>
            <p:cNvSpPr>
              <a:spLocks noChangeShapeType="1"/>
            </p:cNvSpPr>
            <p:nvPr/>
          </p:nvSpPr>
          <p:spPr bwMode="auto">
            <a:xfrm flipH="1">
              <a:off x="822" y="2808"/>
              <a:ext cx="8"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78" name="Line 274"/>
            <p:cNvSpPr>
              <a:spLocks noChangeShapeType="1"/>
            </p:cNvSpPr>
            <p:nvPr/>
          </p:nvSpPr>
          <p:spPr bwMode="auto">
            <a:xfrm flipH="1">
              <a:off x="787" y="2801"/>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79" name="Line 275"/>
            <p:cNvSpPr>
              <a:spLocks noChangeShapeType="1"/>
            </p:cNvSpPr>
            <p:nvPr/>
          </p:nvSpPr>
          <p:spPr bwMode="auto">
            <a:xfrm flipH="1">
              <a:off x="804" y="2808"/>
              <a:ext cx="2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80" name="Freeform 276"/>
            <p:cNvSpPr>
              <a:spLocks/>
            </p:cNvSpPr>
            <p:nvPr/>
          </p:nvSpPr>
          <p:spPr bwMode="auto">
            <a:xfrm>
              <a:off x="779" y="2808"/>
              <a:ext cx="34" cy="1"/>
            </a:xfrm>
            <a:custGeom>
              <a:avLst/>
              <a:gdLst>
                <a:gd name="T0" fmla="*/ 34 w 34"/>
                <a:gd name="T1" fmla="*/ 0 h 1"/>
                <a:gd name="T2" fmla="*/ 17 w 34"/>
                <a:gd name="T3" fmla="*/ 0 h 1"/>
                <a:gd name="T4" fmla="*/ 8 w 34"/>
                <a:gd name="T5" fmla="*/ 0 h 1"/>
                <a:gd name="T6" fmla="*/ 0 w 34"/>
                <a:gd name="T7" fmla="*/ 0 h 1"/>
                <a:gd name="T8" fmla="*/ 0 60000 65536"/>
                <a:gd name="T9" fmla="*/ 0 60000 65536"/>
                <a:gd name="T10" fmla="*/ 0 60000 65536"/>
                <a:gd name="T11" fmla="*/ 0 60000 65536"/>
                <a:gd name="T12" fmla="*/ 0 w 34"/>
                <a:gd name="T13" fmla="*/ 0 h 1"/>
                <a:gd name="T14" fmla="*/ 34 w 34"/>
                <a:gd name="T15" fmla="*/ 1 h 1"/>
              </a:gdLst>
              <a:ahLst/>
              <a:cxnLst>
                <a:cxn ang="T8">
                  <a:pos x="T0" y="T1"/>
                </a:cxn>
                <a:cxn ang="T9">
                  <a:pos x="T2" y="T3"/>
                </a:cxn>
                <a:cxn ang="T10">
                  <a:pos x="T4" y="T5"/>
                </a:cxn>
                <a:cxn ang="T11">
                  <a:pos x="T6" y="T7"/>
                </a:cxn>
              </a:cxnLst>
              <a:rect l="T12" t="T13" r="T14" b="T15"/>
              <a:pathLst>
                <a:path w="34" h="1">
                  <a:moveTo>
                    <a:pt x="34" y="0"/>
                  </a:moveTo>
                  <a:lnTo>
                    <a:pt x="17" y="0"/>
                  </a:lnTo>
                  <a:lnTo>
                    <a:pt x="8"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1" name="Rectangle 277"/>
            <p:cNvSpPr>
              <a:spLocks noChangeArrowheads="1"/>
            </p:cNvSpPr>
            <p:nvPr/>
          </p:nvSpPr>
          <p:spPr bwMode="auto">
            <a:xfrm>
              <a:off x="796" y="2772"/>
              <a:ext cx="17" cy="2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2" name="Rectangle 278"/>
            <p:cNvSpPr>
              <a:spLocks noChangeArrowheads="1"/>
            </p:cNvSpPr>
            <p:nvPr/>
          </p:nvSpPr>
          <p:spPr bwMode="auto">
            <a:xfrm>
              <a:off x="649" y="3039"/>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83" name="Rectangle 279"/>
            <p:cNvSpPr>
              <a:spLocks noChangeArrowheads="1"/>
            </p:cNvSpPr>
            <p:nvPr/>
          </p:nvSpPr>
          <p:spPr bwMode="auto">
            <a:xfrm>
              <a:off x="649" y="3039"/>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4" name="Rectangle 280"/>
            <p:cNvSpPr>
              <a:spLocks noChangeArrowheads="1"/>
            </p:cNvSpPr>
            <p:nvPr/>
          </p:nvSpPr>
          <p:spPr bwMode="auto">
            <a:xfrm>
              <a:off x="502" y="3039"/>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85" name="Rectangle 281"/>
            <p:cNvSpPr>
              <a:spLocks noChangeArrowheads="1"/>
            </p:cNvSpPr>
            <p:nvPr/>
          </p:nvSpPr>
          <p:spPr bwMode="auto">
            <a:xfrm>
              <a:off x="502" y="3039"/>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6" name="Freeform 282"/>
            <p:cNvSpPr>
              <a:spLocks/>
            </p:cNvSpPr>
            <p:nvPr/>
          </p:nvSpPr>
          <p:spPr bwMode="auto">
            <a:xfrm>
              <a:off x="977" y="2960"/>
              <a:ext cx="147" cy="28"/>
            </a:xfrm>
            <a:custGeom>
              <a:avLst/>
              <a:gdLst>
                <a:gd name="T0" fmla="*/ 147 w 147"/>
                <a:gd name="T1" fmla="*/ 0 h 28"/>
                <a:gd name="T2" fmla="*/ 147 w 147"/>
                <a:gd name="T3" fmla="*/ 28 h 28"/>
                <a:gd name="T4" fmla="*/ 0 w 147"/>
                <a:gd name="T5" fmla="*/ 28 h 28"/>
                <a:gd name="T6" fmla="*/ 0 60000 65536"/>
                <a:gd name="T7" fmla="*/ 0 60000 65536"/>
                <a:gd name="T8" fmla="*/ 0 60000 65536"/>
                <a:gd name="T9" fmla="*/ 0 w 147"/>
                <a:gd name="T10" fmla="*/ 0 h 28"/>
                <a:gd name="T11" fmla="*/ 147 w 147"/>
                <a:gd name="T12" fmla="*/ 28 h 28"/>
              </a:gdLst>
              <a:ahLst/>
              <a:cxnLst>
                <a:cxn ang="T6">
                  <a:pos x="T0" y="T1"/>
                </a:cxn>
                <a:cxn ang="T7">
                  <a:pos x="T2" y="T3"/>
                </a:cxn>
                <a:cxn ang="T8">
                  <a:pos x="T4" y="T5"/>
                </a:cxn>
              </a:cxnLst>
              <a:rect l="T9" t="T10" r="T11" b="T12"/>
              <a:pathLst>
                <a:path w="147" h="28">
                  <a:moveTo>
                    <a:pt x="147" y="0"/>
                  </a:moveTo>
                  <a:lnTo>
                    <a:pt x="147" y="28"/>
                  </a:lnTo>
                  <a:lnTo>
                    <a:pt x="0" y="2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7" name="Freeform 283"/>
            <p:cNvSpPr>
              <a:spLocks/>
            </p:cNvSpPr>
            <p:nvPr/>
          </p:nvSpPr>
          <p:spPr bwMode="auto">
            <a:xfrm>
              <a:off x="977" y="2902"/>
              <a:ext cx="147" cy="29"/>
            </a:xfrm>
            <a:custGeom>
              <a:avLst/>
              <a:gdLst>
                <a:gd name="T0" fmla="*/ 147 w 147"/>
                <a:gd name="T1" fmla="*/ 29 h 29"/>
                <a:gd name="T2" fmla="*/ 147 w 147"/>
                <a:gd name="T3" fmla="*/ 0 h 29"/>
                <a:gd name="T4" fmla="*/ 0 w 147"/>
                <a:gd name="T5" fmla="*/ 0 h 29"/>
                <a:gd name="T6" fmla="*/ 0 60000 65536"/>
                <a:gd name="T7" fmla="*/ 0 60000 65536"/>
                <a:gd name="T8" fmla="*/ 0 60000 65536"/>
                <a:gd name="T9" fmla="*/ 0 w 147"/>
                <a:gd name="T10" fmla="*/ 0 h 29"/>
                <a:gd name="T11" fmla="*/ 147 w 147"/>
                <a:gd name="T12" fmla="*/ 29 h 29"/>
              </a:gdLst>
              <a:ahLst/>
              <a:cxnLst>
                <a:cxn ang="T6">
                  <a:pos x="T0" y="T1"/>
                </a:cxn>
                <a:cxn ang="T7">
                  <a:pos x="T2" y="T3"/>
                </a:cxn>
                <a:cxn ang="T8">
                  <a:pos x="T4" y="T5"/>
                </a:cxn>
              </a:cxnLst>
              <a:rect l="T9" t="T10" r="T11" b="T12"/>
              <a:pathLst>
                <a:path w="147" h="29">
                  <a:moveTo>
                    <a:pt x="147" y="29"/>
                  </a:moveTo>
                  <a:lnTo>
                    <a:pt x="147" y="0"/>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8" name="Oval 284"/>
            <p:cNvSpPr>
              <a:spLocks noChangeArrowheads="1"/>
            </p:cNvSpPr>
            <p:nvPr/>
          </p:nvSpPr>
          <p:spPr bwMode="auto">
            <a:xfrm>
              <a:off x="1098" y="2924"/>
              <a:ext cx="43" cy="43"/>
            </a:xfrm>
            <a:prstGeom prst="ellipse">
              <a:avLst/>
            </a:prstGeom>
            <a:solidFill>
              <a:srgbClr val="FFFFFF"/>
            </a:solidFill>
            <a:ln w="14288">
              <a:solidFill>
                <a:srgbClr val="000000"/>
              </a:solidFill>
              <a:round/>
              <a:headEnd/>
              <a:tailEnd/>
            </a:ln>
          </p:spPr>
          <p:txBody>
            <a:bodyPr/>
            <a:lstStyle/>
            <a:p>
              <a:endParaRPr lang="en-US"/>
            </a:p>
          </p:txBody>
        </p:sp>
        <p:sp>
          <p:nvSpPr>
            <p:cNvPr id="13589" name="Oval 285"/>
            <p:cNvSpPr>
              <a:spLocks noChangeArrowheads="1"/>
            </p:cNvSpPr>
            <p:nvPr/>
          </p:nvSpPr>
          <p:spPr bwMode="auto">
            <a:xfrm>
              <a:off x="934" y="2967"/>
              <a:ext cx="52" cy="43"/>
            </a:xfrm>
            <a:prstGeom prst="ellipse">
              <a:avLst/>
            </a:prstGeom>
            <a:solidFill>
              <a:srgbClr val="FFFFFF"/>
            </a:solidFill>
            <a:ln w="14288">
              <a:solidFill>
                <a:srgbClr val="000000"/>
              </a:solidFill>
              <a:round/>
              <a:headEnd/>
              <a:tailEnd/>
            </a:ln>
          </p:spPr>
          <p:txBody>
            <a:bodyPr/>
            <a:lstStyle/>
            <a:p>
              <a:endParaRPr lang="en-US"/>
            </a:p>
          </p:txBody>
        </p:sp>
        <p:sp>
          <p:nvSpPr>
            <p:cNvPr id="13590" name="Oval 286"/>
            <p:cNvSpPr>
              <a:spLocks noChangeArrowheads="1"/>
            </p:cNvSpPr>
            <p:nvPr/>
          </p:nvSpPr>
          <p:spPr bwMode="auto">
            <a:xfrm>
              <a:off x="934" y="2880"/>
              <a:ext cx="52" cy="44"/>
            </a:xfrm>
            <a:prstGeom prst="ellipse">
              <a:avLst/>
            </a:prstGeom>
            <a:solidFill>
              <a:srgbClr val="FFFFFF"/>
            </a:solidFill>
            <a:ln w="14288">
              <a:solidFill>
                <a:srgbClr val="000000"/>
              </a:solidFill>
              <a:round/>
              <a:headEnd/>
              <a:tailEnd/>
            </a:ln>
          </p:spPr>
          <p:txBody>
            <a:bodyPr/>
            <a:lstStyle/>
            <a:p>
              <a:endParaRPr lang="en-US"/>
            </a:p>
          </p:txBody>
        </p:sp>
        <p:sp>
          <p:nvSpPr>
            <p:cNvPr id="13591" name="Freeform 287"/>
            <p:cNvSpPr>
              <a:spLocks/>
            </p:cNvSpPr>
            <p:nvPr/>
          </p:nvSpPr>
          <p:spPr bwMode="auto">
            <a:xfrm>
              <a:off x="1227" y="3154"/>
              <a:ext cx="156" cy="65"/>
            </a:xfrm>
            <a:custGeom>
              <a:avLst/>
              <a:gdLst>
                <a:gd name="T0" fmla="*/ 156 w 156"/>
                <a:gd name="T1" fmla="*/ 0 h 65"/>
                <a:gd name="T2" fmla="*/ 156 w 156"/>
                <a:gd name="T3" fmla="*/ 51 h 65"/>
                <a:gd name="T4" fmla="*/ 0 w 156"/>
                <a:gd name="T5" fmla="*/ 51 h 65"/>
                <a:gd name="T6" fmla="*/ 0 w 156"/>
                <a:gd name="T7" fmla="*/ 65 h 65"/>
                <a:gd name="T8" fmla="*/ 0 60000 65536"/>
                <a:gd name="T9" fmla="*/ 0 60000 65536"/>
                <a:gd name="T10" fmla="*/ 0 60000 65536"/>
                <a:gd name="T11" fmla="*/ 0 60000 65536"/>
                <a:gd name="T12" fmla="*/ 0 w 156"/>
                <a:gd name="T13" fmla="*/ 0 h 65"/>
                <a:gd name="T14" fmla="*/ 156 w 156"/>
                <a:gd name="T15" fmla="*/ 65 h 65"/>
              </a:gdLst>
              <a:ahLst/>
              <a:cxnLst>
                <a:cxn ang="T8">
                  <a:pos x="T0" y="T1"/>
                </a:cxn>
                <a:cxn ang="T9">
                  <a:pos x="T2" y="T3"/>
                </a:cxn>
                <a:cxn ang="T10">
                  <a:pos x="T4" y="T5"/>
                </a:cxn>
                <a:cxn ang="T11">
                  <a:pos x="T6" y="T7"/>
                </a:cxn>
              </a:cxnLst>
              <a:rect l="T12" t="T13" r="T14" b="T15"/>
              <a:pathLst>
                <a:path w="156" h="65">
                  <a:moveTo>
                    <a:pt x="156" y="0"/>
                  </a:moveTo>
                  <a:lnTo>
                    <a:pt x="156" y="51"/>
                  </a:lnTo>
                  <a:lnTo>
                    <a:pt x="0" y="51"/>
                  </a:lnTo>
                  <a:lnTo>
                    <a:pt x="0" y="65"/>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2" name="Freeform 288"/>
            <p:cNvSpPr>
              <a:spLocks/>
            </p:cNvSpPr>
            <p:nvPr/>
          </p:nvSpPr>
          <p:spPr bwMode="auto">
            <a:xfrm>
              <a:off x="1098" y="3147"/>
              <a:ext cx="276" cy="80"/>
            </a:xfrm>
            <a:custGeom>
              <a:avLst/>
              <a:gdLst>
                <a:gd name="T0" fmla="*/ 276 w 276"/>
                <a:gd name="T1" fmla="*/ 0 h 80"/>
                <a:gd name="T2" fmla="*/ 0 w 276"/>
                <a:gd name="T3" fmla="*/ 0 h 80"/>
                <a:gd name="T4" fmla="*/ 0 w 276"/>
                <a:gd name="T5" fmla="*/ 80 h 80"/>
                <a:gd name="T6" fmla="*/ 0 60000 65536"/>
                <a:gd name="T7" fmla="*/ 0 60000 65536"/>
                <a:gd name="T8" fmla="*/ 0 60000 65536"/>
                <a:gd name="T9" fmla="*/ 0 w 276"/>
                <a:gd name="T10" fmla="*/ 0 h 80"/>
                <a:gd name="T11" fmla="*/ 276 w 276"/>
                <a:gd name="T12" fmla="*/ 80 h 80"/>
              </a:gdLst>
              <a:ahLst/>
              <a:cxnLst>
                <a:cxn ang="T6">
                  <a:pos x="T0" y="T1"/>
                </a:cxn>
                <a:cxn ang="T7">
                  <a:pos x="T2" y="T3"/>
                </a:cxn>
                <a:cxn ang="T8">
                  <a:pos x="T4" y="T5"/>
                </a:cxn>
              </a:cxnLst>
              <a:rect l="T9" t="T10" r="T11" b="T12"/>
              <a:pathLst>
                <a:path w="276" h="80">
                  <a:moveTo>
                    <a:pt x="276" y="0"/>
                  </a:moveTo>
                  <a:lnTo>
                    <a:pt x="0" y="0"/>
                  </a:lnTo>
                  <a:lnTo>
                    <a:pt x="0" y="8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3" name="Freeform 289"/>
            <p:cNvSpPr>
              <a:spLocks/>
            </p:cNvSpPr>
            <p:nvPr/>
          </p:nvSpPr>
          <p:spPr bwMode="auto">
            <a:xfrm>
              <a:off x="951" y="3133"/>
              <a:ext cx="414" cy="94"/>
            </a:xfrm>
            <a:custGeom>
              <a:avLst/>
              <a:gdLst>
                <a:gd name="T0" fmla="*/ 414 w 414"/>
                <a:gd name="T1" fmla="*/ 0 h 94"/>
                <a:gd name="T2" fmla="*/ 0 w 414"/>
                <a:gd name="T3" fmla="*/ 0 h 94"/>
                <a:gd name="T4" fmla="*/ 0 w 414"/>
                <a:gd name="T5" fmla="*/ 94 h 94"/>
                <a:gd name="T6" fmla="*/ 0 60000 65536"/>
                <a:gd name="T7" fmla="*/ 0 60000 65536"/>
                <a:gd name="T8" fmla="*/ 0 60000 65536"/>
                <a:gd name="T9" fmla="*/ 0 w 414"/>
                <a:gd name="T10" fmla="*/ 0 h 94"/>
                <a:gd name="T11" fmla="*/ 414 w 414"/>
                <a:gd name="T12" fmla="*/ 94 h 94"/>
              </a:gdLst>
              <a:ahLst/>
              <a:cxnLst>
                <a:cxn ang="T6">
                  <a:pos x="T0" y="T1"/>
                </a:cxn>
                <a:cxn ang="T7">
                  <a:pos x="T2" y="T3"/>
                </a:cxn>
                <a:cxn ang="T8">
                  <a:pos x="T4" y="T5"/>
                </a:cxn>
              </a:cxnLst>
              <a:rect l="T9" t="T10" r="T11" b="T12"/>
              <a:pathLst>
                <a:path w="414" h="94">
                  <a:moveTo>
                    <a:pt x="414" y="0"/>
                  </a:moveTo>
                  <a:lnTo>
                    <a:pt x="0" y="0"/>
                  </a:lnTo>
                  <a:lnTo>
                    <a:pt x="0" y="9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4" name="Rectangle 290"/>
            <p:cNvSpPr>
              <a:spLocks noChangeArrowheads="1"/>
            </p:cNvSpPr>
            <p:nvPr/>
          </p:nvSpPr>
          <p:spPr bwMode="auto">
            <a:xfrm>
              <a:off x="1219" y="3183"/>
              <a:ext cx="51"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5" name="Rectangle 291"/>
            <p:cNvSpPr>
              <a:spLocks noChangeArrowheads="1"/>
            </p:cNvSpPr>
            <p:nvPr/>
          </p:nvSpPr>
          <p:spPr bwMode="auto">
            <a:xfrm>
              <a:off x="1219" y="3183"/>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6" name="Rectangle 292"/>
            <p:cNvSpPr>
              <a:spLocks noChangeArrowheads="1"/>
            </p:cNvSpPr>
            <p:nvPr/>
          </p:nvSpPr>
          <p:spPr bwMode="auto">
            <a:xfrm>
              <a:off x="1072" y="3183"/>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7" name="Rectangle 293"/>
            <p:cNvSpPr>
              <a:spLocks noChangeArrowheads="1"/>
            </p:cNvSpPr>
            <p:nvPr/>
          </p:nvSpPr>
          <p:spPr bwMode="auto">
            <a:xfrm>
              <a:off x="1072" y="3183"/>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8" name="Rectangle 294"/>
            <p:cNvSpPr>
              <a:spLocks noChangeArrowheads="1"/>
            </p:cNvSpPr>
            <p:nvPr/>
          </p:nvSpPr>
          <p:spPr bwMode="auto">
            <a:xfrm>
              <a:off x="925" y="3183"/>
              <a:ext cx="52"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9" name="Rectangle 295"/>
            <p:cNvSpPr>
              <a:spLocks noChangeArrowheads="1"/>
            </p:cNvSpPr>
            <p:nvPr/>
          </p:nvSpPr>
          <p:spPr bwMode="auto">
            <a:xfrm>
              <a:off x="925" y="3183"/>
              <a:ext cx="61"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0" name="Freeform 296"/>
            <p:cNvSpPr>
              <a:spLocks/>
            </p:cNvSpPr>
            <p:nvPr/>
          </p:nvSpPr>
          <p:spPr bwMode="auto">
            <a:xfrm>
              <a:off x="1400" y="2960"/>
              <a:ext cx="146" cy="173"/>
            </a:xfrm>
            <a:custGeom>
              <a:avLst/>
              <a:gdLst>
                <a:gd name="T0" fmla="*/ 146 w 146"/>
                <a:gd name="T1" fmla="*/ 0 h 173"/>
                <a:gd name="T2" fmla="*/ 146 w 146"/>
                <a:gd name="T3" fmla="*/ 173 h 173"/>
                <a:gd name="T4" fmla="*/ 0 w 146"/>
                <a:gd name="T5" fmla="*/ 173 h 173"/>
                <a:gd name="T6" fmla="*/ 0 60000 65536"/>
                <a:gd name="T7" fmla="*/ 0 60000 65536"/>
                <a:gd name="T8" fmla="*/ 0 60000 65536"/>
                <a:gd name="T9" fmla="*/ 0 w 146"/>
                <a:gd name="T10" fmla="*/ 0 h 173"/>
                <a:gd name="T11" fmla="*/ 146 w 146"/>
                <a:gd name="T12" fmla="*/ 173 h 173"/>
              </a:gdLst>
              <a:ahLst/>
              <a:cxnLst>
                <a:cxn ang="T6">
                  <a:pos x="T0" y="T1"/>
                </a:cxn>
                <a:cxn ang="T7">
                  <a:pos x="T2" y="T3"/>
                </a:cxn>
                <a:cxn ang="T8">
                  <a:pos x="T4" y="T5"/>
                </a:cxn>
              </a:cxnLst>
              <a:rect l="T9" t="T10" r="T11" b="T12"/>
              <a:pathLst>
                <a:path w="146" h="173">
                  <a:moveTo>
                    <a:pt x="146" y="0"/>
                  </a:moveTo>
                  <a:lnTo>
                    <a:pt x="146" y="173"/>
                  </a:lnTo>
                  <a:lnTo>
                    <a:pt x="0" y="173"/>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1" name="Oval 297"/>
            <p:cNvSpPr>
              <a:spLocks noChangeArrowheads="1"/>
            </p:cNvSpPr>
            <p:nvPr/>
          </p:nvSpPr>
          <p:spPr bwMode="auto">
            <a:xfrm>
              <a:off x="1529" y="2931"/>
              <a:ext cx="43" cy="43"/>
            </a:xfrm>
            <a:prstGeom prst="ellipse">
              <a:avLst/>
            </a:prstGeom>
            <a:solidFill>
              <a:srgbClr val="FFFFFF"/>
            </a:solidFill>
            <a:ln w="14288">
              <a:solidFill>
                <a:srgbClr val="000000"/>
              </a:solidFill>
              <a:round/>
              <a:headEnd/>
              <a:tailEnd/>
            </a:ln>
          </p:spPr>
          <p:txBody>
            <a:bodyPr/>
            <a:lstStyle/>
            <a:p>
              <a:endParaRPr lang="en-US"/>
            </a:p>
          </p:txBody>
        </p:sp>
        <p:sp>
          <p:nvSpPr>
            <p:cNvPr id="13602" name="Oval 298"/>
            <p:cNvSpPr>
              <a:spLocks noChangeArrowheads="1"/>
            </p:cNvSpPr>
            <p:nvPr/>
          </p:nvSpPr>
          <p:spPr bwMode="auto">
            <a:xfrm>
              <a:off x="1357" y="3111"/>
              <a:ext cx="51" cy="43"/>
            </a:xfrm>
            <a:prstGeom prst="ellipse">
              <a:avLst/>
            </a:prstGeom>
            <a:solidFill>
              <a:srgbClr val="FFFFFF"/>
            </a:solidFill>
            <a:ln w="14288">
              <a:solidFill>
                <a:srgbClr val="000000"/>
              </a:solidFill>
              <a:round/>
              <a:headEnd/>
              <a:tailEnd/>
            </a:ln>
          </p:spPr>
          <p:txBody>
            <a:bodyPr/>
            <a:lstStyle/>
            <a:p>
              <a:endParaRPr lang="en-US"/>
            </a:p>
          </p:txBody>
        </p:sp>
        <p:sp>
          <p:nvSpPr>
            <p:cNvPr id="13603" name="Oval 299"/>
            <p:cNvSpPr>
              <a:spLocks noChangeArrowheads="1"/>
            </p:cNvSpPr>
            <p:nvPr/>
          </p:nvSpPr>
          <p:spPr bwMode="auto">
            <a:xfrm>
              <a:off x="3453" y="1784"/>
              <a:ext cx="104" cy="86"/>
            </a:xfrm>
            <a:prstGeom prst="ellipse">
              <a:avLst/>
            </a:prstGeom>
            <a:solidFill>
              <a:srgbClr val="FFFFFF"/>
            </a:solidFill>
            <a:ln w="14288">
              <a:solidFill>
                <a:srgbClr val="000000"/>
              </a:solidFill>
              <a:round/>
              <a:headEnd/>
              <a:tailEnd/>
            </a:ln>
          </p:spPr>
          <p:txBody>
            <a:bodyPr/>
            <a:lstStyle/>
            <a:p>
              <a:endParaRPr lang="en-US"/>
            </a:p>
          </p:txBody>
        </p:sp>
        <p:sp>
          <p:nvSpPr>
            <p:cNvPr id="13604" name="Rectangle 300"/>
            <p:cNvSpPr>
              <a:spLocks noChangeArrowheads="1"/>
            </p:cNvSpPr>
            <p:nvPr/>
          </p:nvSpPr>
          <p:spPr bwMode="auto">
            <a:xfrm>
              <a:off x="3505" y="1546"/>
              <a:ext cx="820" cy="5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05" name="Rectangle 301"/>
            <p:cNvSpPr>
              <a:spLocks noChangeArrowheads="1"/>
            </p:cNvSpPr>
            <p:nvPr/>
          </p:nvSpPr>
          <p:spPr bwMode="auto">
            <a:xfrm>
              <a:off x="3505" y="1546"/>
              <a:ext cx="988" cy="58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6" name="Rectangle 302"/>
            <p:cNvSpPr>
              <a:spLocks noChangeArrowheads="1"/>
            </p:cNvSpPr>
            <p:nvPr/>
          </p:nvSpPr>
          <p:spPr bwMode="auto">
            <a:xfrm>
              <a:off x="3563" y="1752"/>
              <a:ext cx="87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amazon.com</a:t>
              </a:r>
              <a:endParaRPr lang="en-GB" sz="2400"/>
            </a:p>
          </p:txBody>
        </p:sp>
        <p:sp>
          <p:nvSpPr>
            <p:cNvPr id="13607" name="Oval 303"/>
            <p:cNvSpPr>
              <a:spLocks noChangeArrowheads="1"/>
            </p:cNvSpPr>
            <p:nvPr/>
          </p:nvSpPr>
          <p:spPr bwMode="auto">
            <a:xfrm>
              <a:off x="3453" y="2548"/>
              <a:ext cx="104" cy="87"/>
            </a:xfrm>
            <a:prstGeom prst="ellipse">
              <a:avLst/>
            </a:prstGeom>
            <a:solidFill>
              <a:srgbClr val="FFFFFF"/>
            </a:solidFill>
            <a:ln w="14288">
              <a:solidFill>
                <a:srgbClr val="000000"/>
              </a:solidFill>
              <a:round/>
              <a:headEnd/>
              <a:tailEnd/>
            </a:ln>
          </p:spPr>
          <p:txBody>
            <a:bodyPr/>
            <a:lstStyle/>
            <a:p>
              <a:endParaRPr lang="en-US"/>
            </a:p>
          </p:txBody>
        </p:sp>
        <p:sp>
          <p:nvSpPr>
            <p:cNvPr id="13608" name="Rectangle 304"/>
            <p:cNvSpPr>
              <a:spLocks noChangeArrowheads="1"/>
            </p:cNvSpPr>
            <p:nvPr/>
          </p:nvSpPr>
          <p:spPr bwMode="auto">
            <a:xfrm>
              <a:off x="3505" y="2310"/>
              <a:ext cx="820" cy="5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09" name="Rectangle 305"/>
            <p:cNvSpPr>
              <a:spLocks noChangeArrowheads="1"/>
            </p:cNvSpPr>
            <p:nvPr/>
          </p:nvSpPr>
          <p:spPr bwMode="auto">
            <a:xfrm>
              <a:off x="3505" y="2310"/>
              <a:ext cx="988" cy="585"/>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10" name="Rectangle 306"/>
            <p:cNvSpPr>
              <a:spLocks noChangeArrowheads="1"/>
            </p:cNvSpPr>
            <p:nvPr/>
          </p:nvSpPr>
          <p:spPr bwMode="auto">
            <a:xfrm>
              <a:off x="3612" y="2517"/>
              <a:ext cx="7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yahoo.com</a:t>
              </a:r>
              <a:endParaRPr lang="en-GB" sz="2400"/>
            </a:p>
          </p:txBody>
        </p:sp>
        <p:sp>
          <p:nvSpPr>
            <p:cNvPr id="13611" name="Rectangle 307"/>
            <p:cNvSpPr>
              <a:spLocks noChangeArrowheads="1"/>
            </p:cNvSpPr>
            <p:nvPr/>
          </p:nvSpPr>
          <p:spPr bwMode="auto">
            <a:xfrm>
              <a:off x="3583" y="1918"/>
              <a:ext cx="7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IP = x.x.x.x</a:t>
              </a:r>
              <a:endParaRPr lang="en-GB" sz="2400"/>
            </a:p>
          </p:txBody>
        </p:sp>
        <p:sp>
          <p:nvSpPr>
            <p:cNvPr id="13612" name="Rectangle 308"/>
            <p:cNvSpPr>
              <a:spLocks noChangeArrowheads="1"/>
            </p:cNvSpPr>
            <p:nvPr/>
          </p:nvSpPr>
          <p:spPr bwMode="auto">
            <a:xfrm>
              <a:off x="3598" y="2690"/>
              <a:ext cx="7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IP = y.y.y.y</a:t>
              </a:r>
              <a:endParaRPr lang="en-GB" sz="2400"/>
            </a:p>
          </p:txBody>
        </p:sp>
        <p:sp>
          <p:nvSpPr>
            <p:cNvPr id="13613" name="Rectangle 309"/>
            <p:cNvSpPr>
              <a:spLocks noChangeArrowheads="1"/>
            </p:cNvSpPr>
            <p:nvPr/>
          </p:nvSpPr>
          <p:spPr bwMode="auto">
            <a:xfrm>
              <a:off x="1219" y="1560"/>
              <a:ext cx="51" cy="9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14" name="Rectangle 310"/>
            <p:cNvSpPr>
              <a:spLocks noChangeArrowheads="1"/>
            </p:cNvSpPr>
            <p:nvPr/>
          </p:nvSpPr>
          <p:spPr bwMode="auto">
            <a:xfrm>
              <a:off x="1219" y="1560"/>
              <a:ext cx="60" cy="101"/>
            </a:xfrm>
            <a:prstGeom prst="rect">
              <a:avLst/>
            </a:prstGeom>
            <a:noFill/>
            <a:ln w="14288">
              <a:solidFill>
                <a:srgbClr val="B3B3B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15" name="Rectangle 311"/>
            <p:cNvSpPr>
              <a:spLocks noChangeArrowheads="1"/>
            </p:cNvSpPr>
            <p:nvPr/>
          </p:nvSpPr>
          <p:spPr bwMode="auto">
            <a:xfrm>
              <a:off x="599" y="1716"/>
              <a:ext cx="77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a:solidFill>
                    <a:srgbClr val="000000"/>
                  </a:solidFill>
                </a:rPr>
                <a:t>IP = n.n.n.i </a:t>
              </a:r>
              <a:endParaRPr lang="en-GB" sz="2400"/>
            </a:p>
          </p:txBody>
        </p:sp>
        <p:sp>
          <p:nvSpPr>
            <p:cNvPr id="13616" name="Line 312"/>
            <p:cNvSpPr>
              <a:spLocks noChangeShapeType="1"/>
            </p:cNvSpPr>
            <p:nvPr/>
          </p:nvSpPr>
          <p:spPr bwMode="auto">
            <a:xfrm>
              <a:off x="511" y="1510"/>
              <a:ext cx="199" cy="20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7" name="Line 313"/>
            <p:cNvSpPr>
              <a:spLocks noChangeShapeType="1"/>
            </p:cNvSpPr>
            <p:nvPr/>
          </p:nvSpPr>
          <p:spPr bwMode="auto">
            <a:xfrm>
              <a:off x="684" y="1510"/>
              <a:ext cx="34" cy="2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8" name="Line 314"/>
            <p:cNvSpPr>
              <a:spLocks noChangeShapeType="1"/>
            </p:cNvSpPr>
            <p:nvPr/>
          </p:nvSpPr>
          <p:spPr bwMode="auto">
            <a:xfrm flipH="1">
              <a:off x="710" y="1517"/>
              <a:ext cx="103" cy="22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9" name="Line 315"/>
            <p:cNvSpPr>
              <a:spLocks noChangeShapeType="1"/>
            </p:cNvSpPr>
            <p:nvPr/>
          </p:nvSpPr>
          <p:spPr bwMode="auto">
            <a:xfrm flipH="1">
              <a:off x="701" y="1603"/>
              <a:ext cx="233" cy="1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 name="AutoShape 316"/>
            <p:cNvSpPr>
              <a:spLocks noChangeArrowheads="1"/>
            </p:cNvSpPr>
            <p:nvPr/>
          </p:nvSpPr>
          <p:spPr bwMode="auto">
            <a:xfrm rot="5400000" flipH="1">
              <a:off x="3179" y="1665"/>
              <a:ext cx="248" cy="302"/>
            </a:xfrm>
            <a:prstGeom prst="triangle">
              <a:avLst>
                <a:gd name="adj" fmla="val 50000"/>
              </a:avLst>
            </a:prstGeom>
            <a:solidFill>
              <a:srgbClr val="D6D6D6"/>
            </a:solidFill>
            <a:ln w="9525">
              <a:solidFill>
                <a:schemeClr val="tx1"/>
              </a:solidFill>
              <a:miter lim="800000"/>
              <a:headEnd/>
              <a:tailEnd/>
            </a:ln>
          </p:spPr>
          <p:txBody>
            <a:bodyPr wrap="none" anchor="ctr"/>
            <a:lstStyle/>
            <a:p>
              <a:endParaRPr lang="en-US"/>
            </a:p>
          </p:txBody>
        </p:sp>
        <p:sp>
          <p:nvSpPr>
            <p:cNvPr id="13621" name="AutoShape 317"/>
            <p:cNvSpPr>
              <a:spLocks noChangeArrowheads="1"/>
            </p:cNvSpPr>
            <p:nvPr/>
          </p:nvSpPr>
          <p:spPr bwMode="auto">
            <a:xfrm rot="5400000" flipH="1">
              <a:off x="3199" y="2442"/>
              <a:ext cx="248" cy="302"/>
            </a:xfrm>
            <a:prstGeom prst="triangle">
              <a:avLst>
                <a:gd name="adj" fmla="val 50000"/>
              </a:avLst>
            </a:prstGeom>
            <a:solidFill>
              <a:srgbClr val="D6D6D6"/>
            </a:solidFill>
            <a:ln w="9525">
              <a:solidFill>
                <a:schemeClr val="tx1"/>
              </a:solidFill>
              <a:miter lim="800000"/>
              <a:headEnd/>
              <a:tailEnd/>
            </a:ln>
          </p:spPr>
          <p:txBody>
            <a:bodyPr wrap="none" anchor="ctr"/>
            <a:lstStyle/>
            <a:p>
              <a:endParaRPr lang="en-US"/>
            </a:p>
          </p:txBody>
        </p:sp>
      </p:grpSp>
      <p:sp>
        <p:nvSpPr>
          <p:cNvPr id="340286" name="Oval 318"/>
          <p:cNvSpPr>
            <a:spLocks noChangeArrowheads="1"/>
          </p:cNvSpPr>
          <p:nvPr/>
        </p:nvSpPr>
        <p:spPr bwMode="auto">
          <a:xfrm>
            <a:off x="5021263" y="2781300"/>
            <a:ext cx="158750" cy="1714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0287" name="Oval 319"/>
          <p:cNvSpPr>
            <a:spLocks noChangeArrowheads="1"/>
          </p:cNvSpPr>
          <p:nvPr/>
        </p:nvSpPr>
        <p:spPr bwMode="auto">
          <a:xfrm>
            <a:off x="4908550" y="2659063"/>
            <a:ext cx="412750" cy="44608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0288" name="Oval 320"/>
          <p:cNvSpPr>
            <a:spLocks noChangeArrowheads="1"/>
          </p:cNvSpPr>
          <p:nvPr/>
        </p:nvSpPr>
        <p:spPr bwMode="auto">
          <a:xfrm>
            <a:off x="4795838" y="2536825"/>
            <a:ext cx="681037" cy="7381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0289" name="Oval 321"/>
          <p:cNvSpPr>
            <a:spLocks noChangeArrowheads="1"/>
          </p:cNvSpPr>
          <p:nvPr/>
        </p:nvSpPr>
        <p:spPr bwMode="auto">
          <a:xfrm>
            <a:off x="4492625" y="2208213"/>
            <a:ext cx="1174750" cy="1271587"/>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394262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0286"/>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340287"/>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Explosion"/>
                                        </p:tgtEl>
                                      </p:cMediaNode>
                                    </p:audio>
                                  </p:sub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340288"/>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3" name="Explosion"/>
                                        </p:tgtEl>
                                      </p:cMediaNode>
                                    </p:audio>
                                  </p:subTnLst>
                                </p:cTn>
                              </p:par>
                            </p:childTnLst>
                          </p:cTn>
                        </p:par>
                        <p:par>
                          <p:cTn id="18" fill="hold" nodeType="afterGroup">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340289"/>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Explosion"/>
                                        </p:tgtEl>
                                      </p:cMediaNode>
                                    </p:audio>
                                  </p:sub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339990"/>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4"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90" grpId="0" autoUpdateAnimBg="0"/>
      <p:bldP spid="340286" grpId="0" animBg="1"/>
      <p:bldP spid="340287" grpId="0" animBg="1"/>
      <p:bldP spid="340288" grpId="0" animBg="1"/>
      <p:bldP spid="340289"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822325" y="1450975"/>
            <a:ext cx="7756525" cy="2598738"/>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200">
                <a:latin typeface="Times" charset="0"/>
              </a:rPr>
              <a:t>Alice and Bob share a secret key K</a:t>
            </a:r>
            <a:r>
              <a:rPr lang="en-GB" sz="2200" baseline="-25000">
                <a:latin typeface="Times" charset="0"/>
              </a:rPr>
              <a:t>AB</a:t>
            </a:r>
            <a:r>
              <a:rPr lang="en-GB" sz="2200">
                <a:latin typeface="Times" charset="0"/>
              </a:rPr>
              <a:t>.</a:t>
            </a:r>
          </a:p>
          <a:p>
            <a:pPr marL="457200" indent="-457200" eaLnBrk="0" hangingPunct="0">
              <a:spcBef>
                <a:spcPct val="30000"/>
              </a:spcBef>
              <a:buFont typeface="Times" charset="0"/>
              <a:buAutoNum type="arabicPeriod"/>
            </a:pPr>
            <a:r>
              <a:rPr lang="en-GB" sz="2200">
                <a:latin typeface="Times" charset="0"/>
              </a:rPr>
              <a:t>Alice uses K</a:t>
            </a:r>
            <a:r>
              <a:rPr lang="en-GB" sz="2200" baseline="-25000">
                <a:latin typeface="Times" charset="0"/>
              </a:rPr>
              <a:t>AB </a:t>
            </a:r>
            <a:r>
              <a:rPr lang="en-GB" sz="2200">
                <a:latin typeface="Times" charset="0"/>
              </a:rPr>
              <a:t>and an agreed encryption function E(K</a:t>
            </a:r>
            <a:r>
              <a:rPr lang="en-GB" sz="2200" baseline="-25000">
                <a:latin typeface="Times" charset="0"/>
              </a:rPr>
              <a:t>AB</a:t>
            </a:r>
            <a:r>
              <a:rPr lang="en-GB" sz="2200">
                <a:latin typeface="Times" charset="0"/>
              </a:rPr>
              <a:t>, M) to encrypt and send any number of messages {M</a:t>
            </a:r>
            <a:r>
              <a:rPr lang="en-GB" sz="2200" baseline="-25000">
                <a:latin typeface="Times" charset="0"/>
              </a:rPr>
              <a:t>i</a:t>
            </a:r>
            <a:r>
              <a:rPr lang="en-GB" sz="2200">
                <a:latin typeface="Times" charset="0"/>
              </a:rPr>
              <a:t>}</a:t>
            </a:r>
            <a:r>
              <a:rPr lang="en-GB" sz="2200" baseline="-12000">
                <a:latin typeface="Times" charset="0"/>
              </a:rPr>
              <a:t>K</a:t>
            </a:r>
            <a:r>
              <a:rPr lang="en-GB" sz="2200" baseline="-25000">
                <a:latin typeface="Times" charset="0"/>
              </a:rPr>
              <a:t>AB </a:t>
            </a:r>
            <a:r>
              <a:rPr lang="en-GB" sz="2200">
                <a:latin typeface="Times" charset="0"/>
              </a:rPr>
              <a:t>to Bob.</a:t>
            </a:r>
          </a:p>
          <a:p>
            <a:pPr marL="457200" indent="-457200" eaLnBrk="0" hangingPunct="0">
              <a:spcBef>
                <a:spcPct val="30000"/>
              </a:spcBef>
              <a:buFont typeface="Times" charset="0"/>
              <a:buAutoNum type="arabicPeriod"/>
            </a:pPr>
            <a:r>
              <a:rPr lang="en-GB" sz="2200">
                <a:latin typeface="Times" charset="0"/>
              </a:rPr>
              <a:t>Bob reads the encrypted messages using the corresponding decryption function D(K</a:t>
            </a:r>
            <a:r>
              <a:rPr lang="en-GB" sz="2200" baseline="-25000">
                <a:latin typeface="Times" charset="0"/>
              </a:rPr>
              <a:t>AB</a:t>
            </a:r>
            <a:r>
              <a:rPr lang="en-GB" sz="2200">
                <a:latin typeface="Times" charset="0"/>
              </a:rPr>
              <a:t>, M).</a:t>
            </a:r>
          </a:p>
          <a:p>
            <a:pPr marL="457200" indent="-457200" eaLnBrk="0" hangingPunct="0">
              <a:spcBef>
                <a:spcPct val="30000"/>
              </a:spcBef>
              <a:buFont typeface="Times" charset="0"/>
              <a:buNone/>
            </a:pPr>
            <a:r>
              <a:rPr lang="en-GB" sz="1800">
                <a:latin typeface="Times" charset="0"/>
              </a:rPr>
              <a:t>Alice and Bob can go on using K</a:t>
            </a:r>
            <a:r>
              <a:rPr lang="en-GB" sz="1800" baseline="-25000">
                <a:latin typeface="Times" charset="0"/>
              </a:rPr>
              <a:t>AB</a:t>
            </a:r>
            <a:r>
              <a:rPr lang="en-GB" sz="1800">
                <a:latin typeface="Times" charset="0"/>
              </a:rPr>
              <a:t> as long as it is safe to assume that K</a:t>
            </a:r>
            <a:r>
              <a:rPr lang="en-GB" sz="1800" baseline="-25000">
                <a:latin typeface="Times" charset="0"/>
              </a:rPr>
              <a:t>AB</a:t>
            </a:r>
            <a:r>
              <a:rPr lang="en-GB" sz="1800">
                <a:latin typeface="Times" charset="0"/>
              </a:rPr>
              <a:t> has not been </a:t>
            </a:r>
            <a:r>
              <a:rPr lang="en-GB" sz="1800" i="1">
                <a:latin typeface="Times" charset="0"/>
              </a:rPr>
              <a:t>compromised</a:t>
            </a:r>
            <a:r>
              <a:rPr lang="en-GB" sz="1800">
                <a:latin typeface="Times" charset="0"/>
              </a:rPr>
              <a:t>.</a:t>
            </a:r>
          </a:p>
        </p:txBody>
      </p:sp>
      <p:sp>
        <p:nvSpPr>
          <p:cNvPr id="14339" name="Rectangle 3"/>
          <p:cNvSpPr>
            <a:spLocks noGrp="1" noChangeArrowheads="1"/>
          </p:cNvSpPr>
          <p:nvPr>
            <p:ph type="title"/>
          </p:nvPr>
        </p:nvSpPr>
        <p:spPr/>
        <p:txBody>
          <a:bodyPr/>
          <a:lstStyle/>
          <a:p>
            <a:r>
              <a:rPr lang="en-GB" sz="3200" smtClean="0"/>
              <a:t>Scenario 1:  Secret communication with </a:t>
            </a:r>
            <a:br>
              <a:rPr lang="en-GB" sz="3200" smtClean="0"/>
            </a:br>
            <a:r>
              <a:rPr lang="en-GB" sz="3200" smtClean="0"/>
              <a:t>a shared secret key</a:t>
            </a:r>
          </a:p>
        </p:txBody>
      </p:sp>
      <p:sp>
        <p:nvSpPr>
          <p:cNvPr id="359428" name="Rectangle 4"/>
          <p:cNvSpPr>
            <a:spLocks noGrp="1" noChangeArrowheads="1"/>
          </p:cNvSpPr>
          <p:nvPr>
            <p:ph type="body" idx="1"/>
          </p:nvPr>
        </p:nvSpPr>
        <p:spPr>
          <a:xfrm>
            <a:off x="457200" y="4276725"/>
            <a:ext cx="8229600" cy="1849438"/>
          </a:xfrm>
        </p:spPr>
        <p:txBody>
          <a:bodyPr/>
          <a:lstStyle/>
          <a:p>
            <a:pPr>
              <a:buFontTx/>
              <a:buNone/>
            </a:pPr>
            <a:r>
              <a:rPr lang="en-GB" sz="2000" smtClean="0"/>
              <a:t>Issues:</a:t>
            </a:r>
          </a:p>
          <a:p>
            <a:pPr lvl="1">
              <a:spcBef>
                <a:spcPct val="50000"/>
              </a:spcBef>
              <a:buFontTx/>
              <a:buNone/>
            </a:pPr>
            <a:r>
              <a:rPr lang="en-GB" sz="2000" i="1" smtClean="0"/>
              <a:t>Key distribution</a:t>
            </a:r>
            <a:r>
              <a:rPr lang="en-GB" sz="2000" smtClean="0"/>
              <a:t>: How can Alice send a shared key K</a:t>
            </a:r>
            <a:r>
              <a:rPr lang="en-GB" sz="2000" baseline="-25000" smtClean="0"/>
              <a:t>AB</a:t>
            </a:r>
            <a:r>
              <a:rPr lang="en-GB" sz="2000" smtClean="0"/>
              <a:t> to Bob securely?</a:t>
            </a:r>
          </a:p>
          <a:p>
            <a:pPr lvl="1">
              <a:spcBef>
                <a:spcPct val="50000"/>
              </a:spcBef>
              <a:buFontTx/>
              <a:buNone/>
            </a:pPr>
            <a:r>
              <a:rPr lang="en-GB" sz="2000" i="1" smtClean="0"/>
              <a:t>Freshness of communication</a:t>
            </a:r>
            <a:r>
              <a:rPr lang="en-GB" sz="2000" smtClean="0"/>
              <a:t>: How does Bob know that any {M</a:t>
            </a:r>
            <a:r>
              <a:rPr lang="en-GB" sz="2000" baseline="-25000" smtClean="0"/>
              <a:t>i</a:t>
            </a:r>
            <a:r>
              <a:rPr lang="en-GB" sz="2000" smtClean="0"/>
              <a:t>} isn’t a copy of an earlier encrypted message from Alice that was captured by Mallory and replayed later?</a:t>
            </a:r>
          </a:p>
        </p:txBody>
      </p:sp>
      <p:sp>
        <p:nvSpPr>
          <p:cNvPr id="359429"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1098023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428">
                                            <p:txEl>
                                              <p:pRg st="0" end="0"/>
                                            </p:txEl>
                                          </p:spTgt>
                                        </p:tgtEl>
                                        <p:attrNameLst>
                                          <p:attrName>style.visibility</p:attrName>
                                        </p:attrNameLst>
                                      </p:cBhvr>
                                      <p:to>
                                        <p:strVal val="visible"/>
                                      </p:to>
                                    </p:set>
                                    <p:anim calcmode="lin" valueType="num">
                                      <p:cBhvr additive="base">
                                        <p:cTn id="7" dur="500" fill="hold"/>
                                        <p:tgtEl>
                                          <p:spTgt spid="359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28">
                                            <p:txEl>
                                              <p:pRg st="1" end="1"/>
                                            </p:txEl>
                                          </p:spTgt>
                                        </p:tgtEl>
                                        <p:attrNameLst>
                                          <p:attrName>style.visibility</p:attrName>
                                        </p:attrNameLst>
                                      </p:cBhvr>
                                      <p:to>
                                        <p:strVal val="visible"/>
                                      </p:to>
                                    </p:set>
                                    <p:anim calcmode="lin" valueType="num">
                                      <p:cBhvr additive="base">
                                        <p:cTn id="13" dur="500" fill="hold"/>
                                        <p:tgtEl>
                                          <p:spTgt spid="3594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9428">
                                            <p:txEl>
                                              <p:pRg st="2" end="2"/>
                                            </p:txEl>
                                          </p:spTgt>
                                        </p:tgtEl>
                                        <p:attrNameLst>
                                          <p:attrName>style.visibility</p:attrName>
                                        </p:attrNameLst>
                                      </p:cBhvr>
                                      <p:to>
                                        <p:strVal val="visible"/>
                                      </p:to>
                                    </p:set>
                                    <p:anim calcmode="lin" valueType="num">
                                      <p:cBhvr additive="base">
                                        <p:cTn id="19" dur="500" fill="hold"/>
                                        <p:tgtEl>
                                          <p:spTgt spid="3594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8">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59429"/>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build="p" bldLvl="2" autoUpdateAnimBg="0"/>
      <p:bldP spid="35942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09600" y="1066800"/>
            <a:ext cx="7756525" cy="4819650"/>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000">
                <a:latin typeface="Times" charset="0"/>
              </a:rPr>
              <a:t>Bob is a file server; Sara is an authentication service. Sara shares secret key K</a:t>
            </a:r>
            <a:r>
              <a:rPr lang="en-GB" sz="2000" baseline="-25000">
                <a:latin typeface="Times" charset="0"/>
              </a:rPr>
              <a:t>A</a:t>
            </a:r>
            <a:r>
              <a:rPr lang="en-GB" sz="2000">
                <a:latin typeface="Times" charset="0"/>
              </a:rPr>
              <a:t> with Alice and secret key K</a:t>
            </a:r>
            <a:r>
              <a:rPr lang="en-GB" sz="2000" baseline="-25000">
                <a:latin typeface="Times" charset="0"/>
              </a:rPr>
              <a:t>B</a:t>
            </a:r>
            <a:r>
              <a:rPr lang="en-GB" sz="2000">
                <a:latin typeface="Times" charset="0"/>
              </a:rPr>
              <a:t> with Bob.</a:t>
            </a:r>
          </a:p>
          <a:p>
            <a:pPr marL="457200" indent="-457200" eaLnBrk="0" hangingPunct="0">
              <a:spcBef>
                <a:spcPct val="30000"/>
              </a:spcBef>
              <a:buFont typeface="Times" charset="0"/>
              <a:buAutoNum type="arabicPeriod"/>
            </a:pPr>
            <a:r>
              <a:rPr lang="en-GB" sz="2000">
                <a:latin typeface="Times" charset="0"/>
              </a:rPr>
              <a:t>Alice sends an (unencrypted) message to Sara stating her identity and requesting a </a:t>
            </a:r>
            <a:r>
              <a:rPr lang="en-GB" sz="2000" i="1">
                <a:latin typeface="Times" charset="0"/>
              </a:rPr>
              <a:t>ticket</a:t>
            </a:r>
            <a:r>
              <a:rPr lang="en-GB" sz="2000">
                <a:latin typeface="Times" charset="0"/>
              </a:rPr>
              <a:t> for access to Bob.</a:t>
            </a:r>
            <a:r>
              <a:rPr kumimoji="1" lang="en-GB" sz="2000">
                <a:solidFill>
                  <a:schemeClr val="hlink"/>
                </a:solidFill>
              </a:rPr>
              <a:t> </a:t>
            </a:r>
            <a:r>
              <a:rPr kumimoji="1" lang="en-GB" sz="2000">
                <a:solidFill>
                  <a:schemeClr val="hlink"/>
                </a:solidFill>
                <a:sym typeface="Monotype Sorts" pitchFamily="2" charset="2"/>
              </a:rPr>
              <a:t></a:t>
            </a:r>
            <a:endParaRPr lang="en-GB" sz="2000">
              <a:latin typeface="Times" charset="0"/>
            </a:endParaRPr>
          </a:p>
          <a:p>
            <a:pPr marL="457200" indent="-457200" eaLnBrk="0" hangingPunct="0">
              <a:spcBef>
                <a:spcPct val="30000"/>
              </a:spcBef>
              <a:buFont typeface="Times" charset="0"/>
              <a:buAutoNum type="arabicPeriod"/>
            </a:pPr>
            <a:r>
              <a:rPr lang="en-GB" sz="2000">
                <a:latin typeface="Times" charset="0"/>
              </a:rPr>
              <a:t>Sara sends a response to Alice. {{Ticket}</a:t>
            </a:r>
            <a:r>
              <a:rPr lang="en-GB" sz="2000" baseline="-12000">
                <a:latin typeface="Times" charset="0"/>
              </a:rPr>
              <a:t>K</a:t>
            </a:r>
            <a:r>
              <a:rPr lang="en-GB" sz="2000" baseline="-25000">
                <a:latin typeface="Times" charset="0"/>
              </a:rPr>
              <a:t>B</a:t>
            </a:r>
            <a:r>
              <a:rPr lang="en-GB" sz="2000">
                <a:latin typeface="Times" charset="0"/>
              </a:rPr>
              <a:t>, K</a:t>
            </a:r>
            <a:r>
              <a:rPr lang="en-GB" sz="2000" baseline="-25000">
                <a:latin typeface="Times" charset="0"/>
              </a:rPr>
              <a:t>AB</a:t>
            </a:r>
            <a:r>
              <a:rPr lang="en-GB" sz="2000">
                <a:latin typeface="Times" charset="0"/>
              </a:rPr>
              <a:t>}</a:t>
            </a:r>
            <a:r>
              <a:rPr lang="en-GB" sz="2000" baseline="-12000">
                <a:latin typeface="Times" charset="0"/>
              </a:rPr>
              <a:t>K</a:t>
            </a:r>
            <a:r>
              <a:rPr lang="en-GB" sz="2000" baseline="-25000">
                <a:latin typeface="Times" charset="0"/>
              </a:rPr>
              <a:t>A</a:t>
            </a:r>
            <a:r>
              <a:rPr lang="en-GB" sz="2000">
                <a:latin typeface="Times" charset="0"/>
              </a:rPr>
              <a:t>. It is encrypted in K</a:t>
            </a:r>
            <a:r>
              <a:rPr lang="en-GB" sz="2000" baseline="-25000">
                <a:latin typeface="Times" charset="0"/>
              </a:rPr>
              <a:t>A</a:t>
            </a:r>
            <a:r>
              <a:rPr lang="en-GB" sz="2000">
                <a:latin typeface="Times" charset="0"/>
              </a:rPr>
              <a:t> and consists of a ticket (to be sent to Bob with each request for file access) encrypted in K</a:t>
            </a:r>
            <a:r>
              <a:rPr lang="en-GB" sz="2000" baseline="-25000">
                <a:latin typeface="Times" charset="0"/>
              </a:rPr>
              <a:t>B</a:t>
            </a:r>
            <a:r>
              <a:rPr lang="en-GB" sz="2000">
                <a:latin typeface="Times" charset="0"/>
              </a:rPr>
              <a:t> and a new secret key K</a:t>
            </a:r>
            <a:r>
              <a:rPr lang="en-GB" sz="2000" baseline="-25000">
                <a:latin typeface="Times" charset="0"/>
              </a:rPr>
              <a:t>AB</a:t>
            </a:r>
            <a:r>
              <a:rPr lang="en-GB" sz="2000">
                <a:latin typeface="Times" charset="0"/>
              </a:rPr>
              <a:t>.</a:t>
            </a:r>
          </a:p>
          <a:p>
            <a:pPr marL="457200" indent="-457200" eaLnBrk="0" hangingPunct="0">
              <a:spcBef>
                <a:spcPct val="30000"/>
              </a:spcBef>
              <a:buFont typeface="Times" charset="0"/>
              <a:buAutoNum type="arabicPeriod" startAt="3"/>
            </a:pPr>
            <a:r>
              <a:rPr lang="en-GB" sz="2000">
                <a:latin typeface="Times" charset="0"/>
              </a:rPr>
              <a:t>Alice uses K</a:t>
            </a:r>
            <a:r>
              <a:rPr lang="en-GB" sz="2000" baseline="-25000">
                <a:latin typeface="Times" charset="0"/>
              </a:rPr>
              <a:t>A</a:t>
            </a:r>
            <a:r>
              <a:rPr lang="en-GB" sz="2000">
                <a:latin typeface="Times" charset="0"/>
              </a:rPr>
              <a:t> to decrypt the response.</a:t>
            </a:r>
          </a:p>
          <a:p>
            <a:pPr marL="457200" indent="-457200" eaLnBrk="0" hangingPunct="0">
              <a:spcBef>
                <a:spcPct val="30000"/>
              </a:spcBef>
              <a:buFont typeface="Times" charset="0"/>
              <a:buAutoNum type="arabicPeriod" startAt="3"/>
            </a:pPr>
            <a:r>
              <a:rPr lang="en-GB" sz="2000">
                <a:latin typeface="Times" charset="0"/>
              </a:rPr>
              <a:t>Alice sends Bob a request R to access a file: {Ticket}</a:t>
            </a:r>
            <a:r>
              <a:rPr lang="en-GB" sz="2000" baseline="-12000">
                <a:latin typeface="Times" charset="0"/>
              </a:rPr>
              <a:t>K</a:t>
            </a:r>
            <a:r>
              <a:rPr lang="en-GB" sz="2000" baseline="-25000">
                <a:latin typeface="Times" charset="0"/>
              </a:rPr>
              <a:t>B</a:t>
            </a:r>
            <a:r>
              <a:rPr lang="en-GB" sz="2000">
                <a:latin typeface="Times" charset="0"/>
              </a:rPr>
              <a:t>, Alice, R. </a:t>
            </a:r>
          </a:p>
          <a:p>
            <a:pPr marL="457200" indent="-457200" eaLnBrk="0" hangingPunct="0">
              <a:spcBef>
                <a:spcPct val="30000"/>
              </a:spcBef>
              <a:buFont typeface="Times" charset="0"/>
              <a:buAutoNum type="arabicPeriod" startAt="3"/>
            </a:pPr>
            <a:r>
              <a:rPr lang="en-GB" sz="2000">
                <a:latin typeface="Times" charset="0"/>
              </a:rPr>
              <a:t>The ticket is actually  {K</a:t>
            </a:r>
            <a:r>
              <a:rPr lang="en-GB" sz="2000" baseline="-25000">
                <a:latin typeface="Times" charset="0"/>
              </a:rPr>
              <a:t>AB</a:t>
            </a:r>
            <a:r>
              <a:rPr lang="en-GB" sz="2000">
                <a:latin typeface="Times" charset="0"/>
              </a:rPr>
              <a:t>, Alice}</a:t>
            </a:r>
            <a:r>
              <a:rPr lang="en-GB" sz="2000" baseline="-12000">
                <a:latin typeface="Times" charset="0"/>
              </a:rPr>
              <a:t>K</a:t>
            </a:r>
            <a:r>
              <a:rPr lang="en-GB" sz="2000" baseline="-25000">
                <a:latin typeface="Times" charset="0"/>
              </a:rPr>
              <a:t>B</a:t>
            </a:r>
            <a:r>
              <a:rPr lang="en-GB" sz="2000">
                <a:latin typeface="Times" charset="0"/>
              </a:rPr>
              <a:t>. Bob uses K</a:t>
            </a:r>
            <a:r>
              <a:rPr lang="en-GB" sz="2000" baseline="-25000">
                <a:latin typeface="Times" charset="0"/>
              </a:rPr>
              <a:t>B</a:t>
            </a:r>
            <a:r>
              <a:rPr lang="en-GB" sz="2000">
                <a:latin typeface="Times" charset="0"/>
              </a:rPr>
              <a:t> to decrypt it, checks that Alice's name matches and then uses K</a:t>
            </a:r>
            <a:r>
              <a:rPr lang="en-GB" sz="2000" baseline="-25000">
                <a:latin typeface="Times" charset="0"/>
              </a:rPr>
              <a:t>AB</a:t>
            </a:r>
            <a:r>
              <a:rPr lang="en-GB" sz="2000">
                <a:latin typeface="Times" charset="0"/>
              </a:rPr>
              <a:t> to encrypt responses to Alice. </a:t>
            </a:r>
          </a:p>
        </p:txBody>
      </p:sp>
      <p:sp>
        <p:nvSpPr>
          <p:cNvPr id="15363" name="Rectangle 3"/>
          <p:cNvSpPr>
            <a:spLocks noGrp="1" noChangeArrowheads="1"/>
          </p:cNvSpPr>
          <p:nvPr>
            <p:ph type="title"/>
          </p:nvPr>
        </p:nvSpPr>
        <p:spPr>
          <a:xfrm>
            <a:off x="457200" y="274638"/>
            <a:ext cx="8077200" cy="792162"/>
          </a:xfrm>
        </p:spPr>
        <p:txBody>
          <a:bodyPr/>
          <a:lstStyle/>
          <a:p>
            <a:r>
              <a:rPr lang="en-GB" sz="3200" smtClean="0"/>
              <a:t>Authenticated communication with a server</a:t>
            </a:r>
          </a:p>
        </p:txBody>
      </p:sp>
      <p:sp>
        <p:nvSpPr>
          <p:cNvPr id="361476" name="Rectangle 4"/>
          <p:cNvSpPr>
            <a:spLocks noGrp="1" noChangeArrowheads="1"/>
          </p:cNvSpPr>
          <p:nvPr>
            <p:ph type="body" idx="1"/>
          </p:nvPr>
        </p:nvSpPr>
        <p:spPr>
          <a:xfrm>
            <a:off x="533400" y="5715000"/>
            <a:ext cx="8483600" cy="858838"/>
          </a:xfrm>
        </p:spPr>
        <p:txBody>
          <a:bodyPr/>
          <a:lstStyle/>
          <a:p>
            <a:pPr>
              <a:lnSpc>
                <a:spcPct val="90000"/>
              </a:lnSpc>
            </a:pPr>
            <a:r>
              <a:rPr lang="en-GB" sz="2000" smtClean="0"/>
              <a:t>Timing and replay issues – addressed in N-S and Kerberos.</a:t>
            </a:r>
          </a:p>
          <a:p>
            <a:pPr>
              <a:lnSpc>
                <a:spcPct val="90000"/>
              </a:lnSpc>
            </a:pPr>
            <a:r>
              <a:rPr lang="en-GB" sz="2000" smtClean="0"/>
              <a:t>Not suitable for e-commerce because authentication service doesn't scale…</a:t>
            </a:r>
          </a:p>
        </p:txBody>
      </p:sp>
      <p:sp>
        <p:nvSpPr>
          <p:cNvPr id="361477" name="Rectangle 5"/>
          <p:cNvSpPr>
            <a:spLocks noChangeArrowheads="1"/>
          </p:cNvSpPr>
          <p:nvPr/>
        </p:nvSpPr>
        <p:spPr bwMode="auto">
          <a:xfrm>
            <a:off x="708025" y="2882900"/>
            <a:ext cx="8096250" cy="9477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GB" sz="2000">
                <a:latin typeface="Times" charset="0"/>
              </a:rPr>
              <a:t>A ticket is an encrypted item containing the identity of the principal to whom it is issued and a shared key for a communication session.</a:t>
            </a:r>
          </a:p>
        </p:txBody>
      </p:sp>
      <p:sp>
        <p:nvSpPr>
          <p:cNvPr id="361478" name="Rectangle 6"/>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
        <p:nvSpPr>
          <p:cNvPr id="15367" name="AutoShape 7">
            <a:hlinkClick r:id="" action="ppaction://hlinkshowjump?jump=lastslideviewed" highlightClick="1"/>
          </p:cNvPr>
          <p:cNvSpPr>
            <a:spLocks noChangeArrowheads="1"/>
          </p:cNvSpPr>
          <p:nvPr/>
        </p:nvSpPr>
        <p:spPr bwMode="auto">
          <a:xfrm>
            <a:off x="8855075" y="0"/>
            <a:ext cx="288925" cy="312738"/>
          </a:xfrm>
          <a:prstGeom prst="actionButtonRetur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590559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 calcmode="lin" valueType="num">
                                      <p:cBhvr additive="base">
                                        <p:cTn id="7" dur="500" fill="hold"/>
                                        <p:tgtEl>
                                          <p:spTgt spid="361477"/>
                                        </p:tgtEl>
                                        <p:attrNameLst>
                                          <p:attrName>ppt_x</p:attrName>
                                        </p:attrNameLst>
                                      </p:cBhvr>
                                      <p:tavLst>
                                        <p:tav tm="0">
                                          <p:val>
                                            <p:strVal val="1+#ppt_w/2"/>
                                          </p:val>
                                        </p:tav>
                                        <p:tav tm="100000">
                                          <p:val>
                                            <p:strVal val="#ppt_x"/>
                                          </p:val>
                                        </p:tav>
                                      </p:tavLst>
                                    </p:anim>
                                    <p:anim calcmode="lin" valueType="num">
                                      <p:cBhvr additive="base">
                                        <p:cTn id="8" dur="500" fill="hold"/>
                                        <p:tgtEl>
                                          <p:spTgt spid="3614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1476">
                                            <p:txEl>
                                              <p:pRg st="0" end="0"/>
                                            </p:txEl>
                                          </p:spTgt>
                                        </p:tgtEl>
                                        <p:attrNameLst>
                                          <p:attrName>style.visibility</p:attrName>
                                        </p:attrNameLst>
                                      </p:cBhvr>
                                      <p:to>
                                        <p:strVal val="visible"/>
                                      </p:to>
                                    </p:set>
                                    <p:anim calcmode="lin" valueType="num">
                                      <p:cBhvr additive="base">
                                        <p:cTn id="13" dur="500" fill="hold"/>
                                        <p:tgtEl>
                                          <p:spTgt spid="36147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1476">
                                            <p:txEl>
                                              <p:pRg st="1" end="1"/>
                                            </p:txEl>
                                          </p:spTgt>
                                        </p:tgtEl>
                                        <p:attrNameLst>
                                          <p:attrName>style.visibility</p:attrName>
                                        </p:attrNameLst>
                                      </p:cBhvr>
                                      <p:to>
                                        <p:strVal val="visible"/>
                                      </p:to>
                                    </p:set>
                                    <p:anim calcmode="lin" valueType="num">
                                      <p:cBhvr additive="base">
                                        <p:cTn id="19" dur="500" fill="hold"/>
                                        <p:tgtEl>
                                          <p:spTgt spid="36147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1476">
                                            <p:txEl>
                                              <p:pRg st="1" end="1"/>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61478"/>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build="p" autoUpdateAnimBg="0"/>
      <p:bldP spid="361477" grpId="0" animBg="1" autoUpdateAnimBg="0"/>
      <p:bldP spid="36147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466725"/>
            <a:ext cx="8229600" cy="7588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Oracles</a:t>
            </a:r>
          </a:p>
        </p:txBody>
      </p:sp>
      <p:sp>
        <p:nvSpPr>
          <p:cNvPr id="87043" name="Rectangle 3"/>
          <p:cNvSpPr>
            <a:spLocks noGrp="1" noChangeArrowheads="1"/>
          </p:cNvSpPr>
          <p:nvPr>
            <p:ph type="body" idx="1"/>
          </p:nvPr>
        </p:nvSpPr>
        <p:spPr/>
        <p:txBody>
          <a:bodyPr/>
          <a:lstStyle/>
          <a:p>
            <a:r>
              <a:rPr lang="en-US" dirty="0" smtClean="0"/>
              <a:t>Trusted (“talks to God”) entities that post their trusted public key, and post the bindings of public keys to stakeholders (people, corporations).</a:t>
            </a:r>
          </a:p>
          <a:p>
            <a:r>
              <a:rPr lang="en-US" dirty="0" smtClean="0"/>
              <a:t>“Certification” sites where oracles create other trusted certification sites.</a:t>
            </a:r>
          </a:p>
          <a:p>
            <a:r>
              <a:rPr lang="en-US" dirty="0" smtClean="0"/>
              <a:t>First oracles -- Originally just declared that they were to be trusted, and everyone did -- </a:t>
            </a:r>
            <a:r>
              <a:rPr lang="en-US" dirty="0" err="1" smtClean="0"/>
              <a:t>Verisign</a:t>
            </a:r>
            <a:endParaRPr lang="en-US" dirty="0" smtClean="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22325" y="1450975"/>
            <a:ext cx="7740650" cy="3033713"/>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r>
              <a:rPr lang="en-GB" sz="2200">
                <a:latin typeface="Times" charset="0"/>
              </a:rPr>
              <a:t>Bob has a public/private key pair &lt;K</a:t>
            </a:r>
            <a:r>
              <a:rPr lang="en-GB" sz="2200" baseline="-25000">
                <a:latin typeface="Times" charset="0"/>
              </a:rPr>
              <a:t>Bpub</a:t>
            </a:r>
            <a:r>
              <a:rPr lang="en-GB" sz="2200">
                <a:latin typeface="Times" charset="0"/>
              </a:rPr>
              <a:t>,</a:t>
            </a:r>
            <a:r>
              <a:rPr lang="en-GB" sz="2200" baseline="-25000">
                <a:latin typeface="Times" charset="0"/>
              </a:rPr>
              <a:t> </a:t>
            </a:r>
            <a:r>
              <a:rPr lang="en-GB" sz="2200">
                <a:latin typeface="Times" charset="0"/>
              </a:rPr>
              <a:t>K</a:t>
            </a:r>
            <a:r>
              <a:rPr lang="en-GB" sz="2200" baseline="-25000">
                <a:latin typeface="Times" charset="0"/>
              </a:rPr>
              <a:t>Bpriv</a:t>
            </a:r>
            <a:r>
              <a:rPr lang="en-GB" sz="2200">
                <a:latin typeface="Times" charset="0"/>
              </a:rPr>
              <a:t>&gt;</a:t>
            </a:r>
          </a:p>
          <a:p>
            <a:pPr marL="457200" indent="-457200" eaLnBrk="0" hangingPunct="0">
              <a:spcBef>
                <a:spcPct val="30000"/>
              </a:spcBef>
              <a:buFont typeface="Times" charset="0"/>
              <a:buAutoNum type="arabicPeriod"/>
            </a:pPr>
            <a:r>
              <a:rPr lang="en-GB" sz="2200">
                <a:latin typeface="Times" charset="0"/>
              </a:rPr>
              <a:t>Alice obtains a certificate that was signed by a trusted authority stating Bob's public key K</a:t>
            </a:r>
            <a:r>
              <a:rPr lang="en-GB" sz="2200" baseline="-25000">
                <a:latin typeface="Times" charset="0"/>
              </a:rPr>
              <a:t>Bpub</a:t>
            </a:r>
            <a:endParaRPr lang="en-GB" sz="2200">
              <a:latin typeface="Times" charset="0"/>
            </a:endParaRPr>
          </a:p>
          <a:p>
            <a:pPr marL="457200" indent="-457200" eaLnBrk="0" hangingPunct="0">
              <a:spcBef>
                <a:spcPct val="30000"/>
              </a:spcBef>
              <a:buFont typeface="Times" charset="0"/>
              <a:buAutoNum type="arabicPeriod"/>
            </a:pPr>
            <a:r>
              <a:rPr lang="en-GB" sz="2200">
                <a:latin typeface="Times" charset="0"/>
              </a:rPr>
              <a:t>Alice creates a new shared key K</a:t>
            </a:r>
            <a:r>
              <a:rPr lang="en-GB" sz="2200" baseline="-25000">
                <a:latin typeface="Times" charset="0"/>
              </a:rPr>
              <a:t>AB</a:t>
            </a:r>
            <a:r>
              <a:rPr lang="en-GB" sz="2200">
                <a:latin typeface="Times" charset="0"/>
              </a:rPr>
              <a:t> , encrypts it using K</a:t>
            </a:r>
            <a:r>
              <a:rPr lang="en-GB" sz="2200" baseline="-25000">
                <a:latin typeface="Times" charset="0"/>
              </a:rPr>
              <a:t>Bpub</a:t>
            </a:r>
            <a:r>
              <a:rPr lang="en-GB" sz="2200">
                <a:latin typeface="Times" charset="0"/>
              </a:rPr>
              <a:t> using a public-key algorithm and sends the result to Bob.</a:t>
            </a:r>
            <a:endParaRPr lang="en-GB" sz="2200" baseline="-25000">
              <a:latin typeface="Times" charset="0"/>
            </a:endParaRPr>
          </a:p>
          <a:p>
            <a:pPr marL="457200" indent="-457200" eaLnBrk="0" hangingPunct="0">
              <a:spcBef>
                <a:spcPct val="30000"/>
              </a:spcBef>
              <a:buFont typeface="Times" charset="0"/>
              <a:buNone/>
            </a:pPr>
            <a:r>
              <a:rPr lang="en-GB" sz="2200">
                <a:latin typeface="Times" charset="0"/>
              </a:rPr>
              <a:t>3.	Bob uses the corresponding private key K</a:t>
            </a:r>
            <a:r>
              <a:rPr lang="en-GB" sz="2200" baseline="-25000">
                <a:latin typeface="Times" charset="0"/>
              </a:rPr>
              <a:t>Bpriv</a:t>
            </a:r>
            <a:r>
              <a:rPr lang="en-GB" sz="2200">
                <a:latin typeface="Times" charset="0"/>
              </a:rPr>
              <a:t> to decrypt it.</a:t>
            </a:r>
          </a:p>
          <a:p>
            <a:pPr marL="457200" indent="-457200" eaLnBrk="0" hangingPunct="0">
              <a:spcBef>
                <a:spcPct val="30000"/>
              </a:spcBef>
              <a:buFont typeface="Times" charset="0"/>
              <a:buNone/>
            </a:pPr>
            <a:r>
              <a:rPr lang="en-GB" sz="1800">
                <a:latin typeface="Times" charset="0"/>
              </a:rPr>
              <a:t>(If they want to be sure that the message hasn't been tampered with, Alice can add an agreed value to it and Bob can check it.)</a:t>
            </a:r>
          </a:p>
        </p:txBody>
      </p:sp>
      <p:sp>
        <p:nvSpPr>
          <p:cNvPr id="16387" name="Rectangle 3"/>
          <p:cNvSpPr>
            <a:spLocks noGrp="1" noChangeArrowheads="1"/>
          </p:cNvSpPr>
          <p:nvPr>
            <p:ph type="title"/>
          </p:nvPr>
        </p:nvSpPr>
        <p:spPr/>
        <p:txBody>
          <a:bodyPr/>
          <a:lstStyle/>
          <a:p>
            <a:r>
              <a:rPr lang="en-GB" sz="2800" smtClean="0"/>
              <a:t>Scenario 3: </a:t>
            </a:r>
            <a:br>
              <a:rPr lang="en-GB" sz="2800" smtClean="0"/>
            </a:br>
            <a:r>
              <a:rPr lang="en-GB" sz="2800" smtClean="0"/>
              <a:t>Authenticated communication with public keys</a:t>
            </a:r>
          </a:p>
        </p:txBody>
      </p:sp>
      <p:sp>
        <p:nvSpPr>
          <p:cNvPr id="363525"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3218293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822325" y="1450975"/>
            <a:ext cx="7740650" cy="366713"/>
          </a:xfrm>
          <a:prstGeom prst="rect">
            <a:avLst/>
          </a:prstGeom>
          <a:solidFill>
            <a:srgbClr val="FFEEC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30000"/>
              </a:spcBef>
            </a:pPr>
            <a:endParaRPr lang="en-GB" sz="1800">
              <a:latin typeface="Times" charset="0"/>
            </a:endParaRPr>
          </a:p>
        </p:txBody>
      </p:sp>
      <p:sp>
        <p:nvSpPr>
          <p:cNvPr id="93187" name="Rectangle 3"/>
          <p:cNvSpPr>
            <a:spLocks noGrp="1" noChangeArrowheads="1"/>
          </p:cNvSpPr>
          <p:nvPr>
            <p:ph type="title" idx="4294967295"/>
          </p:nvPr>
        </p:nvSpPr>
        <p:spPr/>
        <p:txBody>
          <a:bodyPr/>
          <a:lstStyle/>
          <a:p>
            <a:r>
              <a:rPr lang="en-GB" sz="2800" smtClean="0"/>
              <a:t>Scenario 3: </a:t>
            </a:r>
            <a:br>
              <a:rPr lang="en-GB" sz="2800" smtClean="0"/>
            </a:br>
            <a:r>
              <a:rPr lang="en-GB" sz="2800" smtClean="0"/>
              <a:t>Authenticated communication with public keys</a:t>
            </a:r>
          </a:p>
        </p:txBody>
      </p:sp>
      <p:sp>
        <p:nvSpPr>
          <p:cNvPr id="363524" name="Rectangle 4"/>
          <p:cNvSpPr>
            <a:spLocks noGrp="1" noChangeArrowheads="1"/>
          </p:cNvSpPr>
          <p:nvPr>
            <p:ph type="body" idx="4294967295"/>
          </p:nvPr>
        </p:nvSpPr>
        <p:spPr>
          <a:xfrm>
            <a:off x="457200" y="4622800"/>
            <a:ext cx="8178800" cy="1730375"/>
          </a:xfrm>
        </p:spPr>
        <p:txBody>
          <a:bodyPr/>
          <a:lstStyle/>
          <a:p>
            <a:r>
              <a:rPr lang="en-GB" sz="2400" smtClean="0"/>
              <a:t>Mallory might intercept Alice’s initial request to a key distribution service for Bob’s public-key certificate and send a response containing his own public key. He can then intercept all the subsequent messages.</a:t>
            </a:r>
          </a:p>
        </p:txBody>
      </p:sp>
      <p:sp>
        <p:nvSpPr>
          <p:cNvPr id="363525" name="Rectangle 5"/>
          <p:cNvSpPr>
            <a:spLocks noChangeArrowheads="1"/>
          </p:cNvSpPr>
          <p:nvPr/>
        </p:nvSpPr>
        <p:spPr bwMode="auto">
          <a:xfrm>
            <a:off x="8859838" y="64944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1325053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 calcmode="lin" valueType="num">
                                      <p:cBhvr additive="base">
                                        <p:cTn id="7" dur="500" fill="hold"/>
                                        <p:tgtEl>
                                          <p:spTgt spid="363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352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autoUpdateAnimBg="0"/>
      <p:bldP spid="36352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Digital signatures</a:t>
            </a:r>
          </a:p>
        </p:txBody>
      </p:sp>
      <p:sp>
        <p:nvSpPr>
          <p:cNvPr id="17411" name="Rectangle 3"/>
          <p:cNvSpPr>
            <a:spLocks noGrp="1" noChangeArrowheads="1"/>
          </p:cNvSpPr>
          <p:nvPr>
            <p:ph type="body" idx="1"/>
          </p:nvPr>
        </p:nvSpPr>
        <p:spPr/>
        <p:txBody>
          <a:bodyPr/>
          <a:lstStyle/>
          <a:p>
            <a:pPr>
              <a:buFontTx/>
              <a:buNone/>
            </a:pPr>
            <a:r>
              <a:rPr lang="en-GB" sz="2400" smtClean="0"/>
              <a:t>Requirement:</a:t>
            </a:r>
          </a:p>
          <a:p>
            <a:pPr lvl="1"/>
            <a:r>
              <a:rPr lang="en-GB" sz="2000" smtClean="0"/>
              <a:t>To authenticate stored document files as well as messages</a:t>
            </a:r>
          </a:p>
          <a:p>
            <a:pPr lvl="1"/>
            <a:r>
              <a:rPr lang="en-GB" sz="2000" smtClean="0"/>
              <a:t>To protect against forgery</a:t>
            </a:r>
          </a:p>
          <a:p>
            <a:pPr lvl="1"/>
            <a:r>
              <a:rPr lang="en-GB" sz="2000" smtClean="0"/>
              <a:t>To prevent the signer from repudiating a signed document (denying their responsibility)</a:t>
            </a:r>
          </a:p>
          <a:p>
            <a:pPr>
              <a:buFontTx/>
              <a:buNone/>
            </a:pPr>
            <a:r>
              <a:rPr lang="en-GB" sz="2400" smtClean="0"/>
              <a:t>Encryption of a document in a secret key constitutes a signature</a:t>
            </a:r>
          </a:p>
          <a:p>
            <a:pPr lvl="1">
              <a:buFontTx/>
              <a:buChar char="-"/>
            </a:pPr>
            <a:r>
              <a:rPr lang="en-GB" sz="2000" smtClean="0"/>
              <a:t>impossible for others to perform without knowledge of the key</a:t>
            </a:r>
          </a:p>
          <a:p>
            <a:pPr lvl="1">
              <a:buFontTx/>
              <a:buChar char="-"/>
            </a:pPr>
            <a:r>
              <a:rPr lang="en-GB" sz="2000" smtClean="0"/>
              <a:t>strong authentication of document</a:t>
            </a:r>
          </a:p>
          <a:p>
            <a:pPr lvl="1">
              <a:buFontTx/>
              <a:buChar char="-"/>
            </a:pPr>
            <a:r>
              <a:rPr lang="en-GB" sz="2000" smtClean="0"/>
              <a:t>strong protection against forgery</a:t>
            </a:r>
          </a:p>
          <a:p>
            <a:pPr lvl="1">
              <a:buFontTx/>
              <a:buChar char="-"/>
            </a:pPr>
            <a:r>
              <a:rPr lang="en-GB" sz="2000" smtClean="0"/>
              <a:t>weak against repudiation (signer could claim key was compromised – cde: huh? Applies to all above. So, nope!)</a:t>
            </a:r>
          </a:p>
        </p:txBody>
      </p:sp>
      <p:sp>
        <p:nvSpPr>
          <p:cNvPr id="353284" name="Rectangle 4"/>
          <p:cNvSpPr>
            <a:spLocks noChangeArrowheads="1"/>
          </p:cNvSpPr>
          <p:nvPr/>
        </p:nvSpPr>
        <p:spPr bwMode="auto">
          <a:xfrm>
            <a:off x="8858250" y="6481763"/>
            <a:ext cx="27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400">
                <a:latin typeface="Times" charset="0"/>
              </a:rPr>
              <a:t>*</a:t>
            </a:r>
          </a:p>
        </p:txBody>
      </p:sp>
    </p:spTree>
    <p:extLst>
      <p:ext uri="{BB962C8B-B14F-4D97-AF65-F5344CB8AC3E}">
        <p14:creationId xmlns:p14="http://schemas.microsoft.com/office/powerpoint/2010/main" val="2596691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5328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sz="1400"/>
              <a:t>Copyright 2008 Clark Elliott</a:t>
            </a:r>
          </a:p>
        </p:txBody>
      </p:sp>
      <p:sp>
        <p:nvSpPr>
          <p:cNvPr id="37891" name="Rectangle 2"/>
          <p:cNvSpPr>
            <a:spLocks noGrp="1" noChangeArrowheads="1"/>
          </p:cNvSpPr>
          <p:nvPr>
            <p:ph type="title" idx="4294967295"/>
          </p:nvPr>
        </p:nvSpPr>
        <p:spPr/>
        <p:txBody>
          <a:bodyPr/>
          <a:lstStyle/>
          <a:p>
            <a:pPr eaLnBrk="1" hangingPunct="1"/>
            <a:r>
              <a:rPr lang="en-US" sz="3600" smtClean="0">
                <a:solidFill>
                  <a:srgbClr val="FF0066"/>
                </a:solidFill>
              </a:rPr>
              <a:t>Not Used</a:t>
            </a:r>
          </a:p>
        </p:txBody>
      </p:sp>
      <p:sp>
        <p:nvSpPr>
          <p:cNvPr id="37892" name="Rectangle 3"/>
          <p:cNvSpPr>
            <a:spLocks noGrp="1" noChangeArrowheads="1"/>
          </p:cNvSpPr>
          <p:nvPr>
            <p:ph type="body" idx="4294967295"/>
          </p:nvPr>
        </p:nvSpPr>
        <p:spPr/>
        <p:txBody>
          <a:bodyPr/>
          <a:lstStyle/>
          <a:p>
            <a:pPr eaLnBrk="1" hangingPunct="1"/>
            <a:endParaRPr lang="en-US" smtClean="0"/>
          </a:p>
        </p:txBody>
      </p:sp>
    </p:spTree>
    <p:extLst>
      <p:ext uri="{BB962C8B-B14F-4D97-AF65-F5344CB8AC3E}">
        <p14:creationId xmlns:p14="http://schemas.microsoft.com/office/powerpoint/2010/main" val="161113722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r>
              <a:rPr lang="en-US" sz="1400"/>
              <a:t>Copyright 2008 Clark Elliott</a:t>
            </a:r>
          </a:p>
        </p:txBody>
      </p:sp>
      <p:sp>
        <p:nvSpPr>
          <p:cNvPr id="37891" name="Rectangle 2"/>
          <p:cNvSpPr>
            <a:spLocks noGrp="1" noChangeArrowheads="1"/>
          </p:cNvSpPr>
          <p:nvPr>
            <p:ph type="title" idx="4294967295"/>
          </p:nvPr>
        </p:nvSpPr>
        <p:spPr/>
        <p:txBody>
          <a:bodyPr/>
          <a:lstStyle/>
          <a:p>
            <a:pPr eaLnBrk="1" hangingPunct="1"/>
            <a:r>
              <a:rPr lang="en-US" sz="3600" smtClean="0">
                <a:solidFill>
                  <a:srgbClr val="FF0066"/>
                </a:solidFill>
              </a:rPr>
              <a:t>Not Used</a:t>
            </a:r>
          </a:p>
        </p:txBody>
      </p:sp>
      <p:sp>
        <p:nvSpPr>
          <p:cNvPr id="37892" name="Rectangle 3"/>
          <p:cNvSpPr>
            <a:spLocks noGrp="1" noChangeArrowheads="1"/>
          </p:cNvSpPr>
          <p:nvPr>
            <p:ph type="body" idx="4294967295"/>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542925"/>
            <a:ext cx="8229600" cy="606425"/>
          </a:xfrm>
          <a:solidFill>
            <a:schemeClr val="bg2"/>
          </a:solidFill>
          <a:ln/>
          <a:effectLst>
            <a:outerShdw dist="107763" dir="2700000" algn="ctr" rotWithShape="0">
              <a:srgbClr val="000000"/>
            </a:outerShdw>
          </a:effectLst>
        </p:spPr>
        <p:txBody>
          <a:bodyPr lIns="90488" tIns="44450" rIns="90488" bIns="44450">
            <a:spAutoFit/>
          </a:bodyPr>
          <a:lstStyle/>
          <a:p>
            <a:r>
              <a:rPr lang="en-US" smtClean="0"/>
              <a:t>Public key (RSA) example</a:t>
            </a:r>
          </a:p>
        </p:txBody>
      </p:sp>
      <p:sp>
        <p:nvSpPr>
          <p:cNvPr id="89091" name="Rectangle 3"/>
          <p:cNvSpPr>
            <a:spLocks noGrp="1" noChangeArrowheads="1"/>
          </p:cNvSpPr>
          <p:nvPr>
            <p:ph type="body" idx="1"/>
          </p:nvPr>
        </p:nvSpPr>
        <p:spPr/>
        <p:txBody>
          <a:bodyPr/>
          <a:lstStyle/>
          <a:p>
            <a:r>
              <a:rPr lang="en-US" sz="2800" dirty="0" smtClean="0"/>
              <a:t>S is "secret key," P is "public key," M is "message," C is </a:t>
            </a:r>
            <a:r>
              <a:rPr lang="en-US" sz="2800" dirty="0" err="1" smtClean="0"/>
              <a:t>cyphertext</a:t>
            </a:r>
            <a:r>
              <a:rPr lang="en-US" sz="2800" dirty="0" smtClean="0"/>
              <a:t> (encrypted version of the message).</a:t>
            </a:r>
          </a:p>
          <a:p>
            <a:endParaRPr lang="en-US" sz="2800" dirty="0" smtClean="0"/>
          </a:p>
          <a:p>
            <a:r>
              <a:rPr lang="en-US" sz="2800" dirty="0" smtClean="0"/>
              <a:t>C = P(M)     the </a:t>
            </a:r>
            <a:r>
              <a:rPr lang="en-US" sz="2800" dirty="0" err="1" smtClean="0"/>
              <a:t>ciphertext</a:t>
            </a:r>
            <a:r>
              <a:rPr lang="en-US" sz="2800" dirty="0" smtClean="0"/>
              <a:t> can be had by applying the public key to the message</a:t>
            </a:r>
          </a:p>
          <a:p>
            <a:endParaRPr lang="en-US" sz="2800" dirty="0" smtClean="0"/>
          </a:p>
          <a:p>
            <a:r>
              <a:rPr lang="en-US" sz="2800" dirty="0" smtClean="0"/>
              <a:t>M = </a:t>
            </a:r>
            <a:r>
              <a:rPr lang="en-US" sz="2800" dirty="0" smtClean="0"/>
              <a:t>S(C) = S(P(M</a:t>
            </a:r>
            <a:r>
              <a:rPr lang="en-US" sz="2800" dirty="0" smtClean="0"/>
              <a:t>))  the message can be had by applying the secret key to the </a:t>
            </a:r>
            <a:r>
              <a:rPr lang="en-US" sz="2800" dirty="0" err="1" smtClean="0"/>
              <a:t>ciphertext</a:t>
            </a:r>
            <a:endParaRPr lang="en-US" sz="2800" dirty="0" smtClean="0"/>
          </a:p>
          <a:p>
            <a:endParaRPr lang="en-US" dirty="0" smtClean="0"/>
          </a:p>
        </p:txBody>
      </p:sp>
    </p:spTree>
  </p:cSld>
  <p:clrMapOvr>
    <a:masterClrMapping/>
  </p:clrMapOvr>
  <p:transition spd="slow"/>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6700</TotalTime>
  <Words>6574</Words>
  <Application>Microsoft Office PowerPoint</Application>
  <PresentationFormat>On-screen Show (4:3)</PresentationFormat>
  <Paragraphs>1163</Paragraphs>
  <Slides>84</Slides>
  <Notes>41</Notes>
  <HiddenSlides>1</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Default Design</vt:lpstr>
      <vt:lpstr>Slides for Chapter 7:  Security  </vt:lpstr>
      <vt:lpstr>Figure 7.1 Familiar names for the protagonists in security protocols</vt:lpstr>
      <vt:lpstr>Figure 7.2 Cryptography notations</vt:lpstr>
      <vt:lpstr>Symmetric key encryption</vt:lpstr>
      <vt:lpstr>Symmetric key encryption</vt:lpstr>
      <vt:lpstr>Public key encryption</vt:lpstr>
      <vt:lpstr>Public / Private Asymmetric keys</vt:lpstr>
      <vt:lpstr>Oracles</vt:lpstr>
      <vt:lpstr>Public key (RSA) example</vt:lpstr>
      <vt:lpstr>PowerPoint Presentation</vt:lpstr>
      <vt:lpstr>Certification sites</vt:lpstr>
      <vt:lpstr>Publish bindings of stakeholders to public keys</vt:lpstr>
      <vt:lpstr>Using public-key encryption</vt:lpstr>
      <vt:lpstr>Signing</vt:lpstr>
      <vt:lpstr>Third party registration</vt:lpstr>
      <vt:lpstr>Certification</vt:lpstr>
      <vt:lpstr>Certification</vt:lpstr>
      <vt:lpstr>Certification</vt:lpstr>
      <vt:lpstr>Certification</vt:lpstr>
      <vt:lpstr>Certification</vt:lpstr>
      <vt:lpstr>Signing weakness</vt:lpstr>
      <vt:lpstr>Signing weakness</vt:lpstr>
      <vt:lpstr>Certification</vt:lpstr>
      <vt:lpstr>Publish bindings of stakeholders to public keys</vt:lpstr>
      <vt:lpstr>Digital signatures</vt:lpstr>
      <vt:lpstr>Digital signatures with public keys</vt:lpstr>
      <vt:lpstr>Cryptographic Hash Function</vt:lpstr>
      <vt:lpstr>Example</vt:lpstr>
      <vt:lpstr>Secure digest functions</vt:lpstr>
      <vt:lpstr>MACs: Low-cost signatures with a shared secret key</vt:lpstr>
      <vt:lpstr>Scenario 4:  Digital signatures with a secure digest function</vt:lpstr>
      <vt:lpstr>Worst case assumptions and design guidelines</vt:lpstr>
      <vt:lpstr>Figure 7.1 Familiar names for the protagonists in security protocols</vt:lpstr>
      <vt:lpstr>Figure 7.2 Cryptography notations</vt:lpstr>
      <vt:lpstr>Threats and forms of attack</vt:lpstr>
      <vt:lpstr>Scenario 1:  Secret communication with  a shared secret key</vt:lpstr>
      <vt:lpstr>Scenario 3:  Authenticated communication with public keys</vt:lpstr>
      <vt:lpstr>X509 Certificate format</vt:lpstr>
      <vt:lpstr>Symmetric encryption algorithms</vt:lpstr>
      <vt:lpstr>SSL handshake protocol</vt:lpstr>
      <vt:lpstr>Scenario 3:  Authenticated communication with public keys</vt:lpstr>
      <vt:lpstr>Scenario 3:  Authenticated communication with public keys</vt:lpstr>
      <vt:lpstr>Digital signatures</vt:lpstr>
      <vt:lpstr>Digital signatures with public keys</vt:lpstr>
      <vt:lpstr>Cryptographic Hash Function</vt:lpstr>
      <vt:lpstr>Example</vt:lpstr>
      <vt:lpstr>Secure digest functions</vt:lpstr>
      <vt:lpstr>MACs: Low-cost signatures with a shared secret key</vt:lpstr>
      <vt:lpstr>Scenario 4:  Digital signatures with a secure digest function</vt:lpstr>
      <vt:lpstr>Not Used</vt:lpstr>
      <vt:lpstr>Not Used</vt:lpstr>
      <vt:lpstr>Birthday attack</vt:lpstr>
      <vt:lpstr>Certificates</vt:lpstr>
      <vt:lpstr>X509 Certificate format</vt:lpstr>
      <vt:lpstr>Certificates as credentials</vt:lpstr>
      <vt:lpstr>Access control</vt:lpstr>
      <vt:lpstr>X.509 weaknesses</vt:lpstr>
      <vt:lpstr>No delegation control</vt:lpstr>
      <vt:lpstr>Certificate Revocation Lists</vt:lpstr>
      <vt:lpstr>Wikipedia example OSCP</vt:lpstr>
      <vt:lpstr>PowerPoint Presentation</vt:lpstr>
      <vt:lpstr>PowerPoint Presentation</vt:lpstr>
      <vt:lpstr>X.509 weaknesses…</vt:lpstr>
      <vt:lpstr>Credentials</vt:lpstr>
      <vt:lpstr>Delegation</vt:lpstr>
      <vt:lpstr>Symmetric encryption algorithms</vt:lpstr>
      <vt:lpstr>SSL handshake protocol</vt:lpstr>
      <vt:lpstr>Note to Elliott…</vt:lpstr>
      <vt:lpstr>SSL handshake protocol</vt:lpstr>
      <vt:lpstr>Scenario 3:  Authenticated communication with public keys</vt:lpstr>
      <vt:lpstr>Mallory -- attacker</vt:lpstr>
      <vt:lpstr>SSL handshake configuration options</vt:lpstr>
      <vt:lpstr>Summary</vt:lpstr>
      <vt:lpstr>Threats and forms of attack</vt:lpstr>
      <vt:lpstr>Threats not defeated by secure channels  or other cryptographic techniques</vt:lpstr>
      <vt:lpstr>Crypto-proof threats continued…</vt:lpstr>
      <vt:lpstr>The February 2000 IP Spoofing DDoS attack</vt:lpstr>
      <vt:lpstr>Scenario 1:  Secret communication with  a shared secret key</vt:lpstr>
      <vt:lpstr>Authenticated communication with a server</vt:lpstr>
      <vt:lpstr>Scenario 3:  Authenticated communication with public keys</vt:lpstr>
      <vt:lpstr>Scenario 3:  Authenticated communication with public keys</vt:lpstr>
      <vt:lpstr>Digital signatures</vt:lpstr>
      <vt:lpstr>Not Used</vt:lpstr>
      <vt:lpstr>Not Used</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elliott</dc:creator>
  <cp:lastModifiedBy>Clark Elliott</cp:lastModifiedBy>
  <cp:revision>256</cp:revision>
  <dcterms:created xsi:type="dcterms:W3CDTF">2008-09-12T15:40:18Z</dcterms:created>
  <dcterms:modified xsi:type="dcterms:W3CDTF">2015-02-26T23:35:27Z</dcterms:modified>
</cp:coreProperties>
</file>