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91"/>
  </p:notesMasterIdLst>
  <p:handoutMasterIdLst>
    <p:handoutMasterId r:id="rId92"/>
  </p:handoutMasterIdLst>
  <p:sldIdLst>
    <p:sldId id="256" r:id="rId2"/>
    <p:sldId id="377" r:id="rId3"/>
    <p:sldId id="397" r:id="rId4"/>
    <p:sldId id="478" r:id="rId5"/>
    <p:sldId id="479" r:id="rId6"/>
    <p:sldId id="480" r:id="rId7"/>
    <p:sldId id="481" r:id="rId8"/>
    <p:sldId id="482" r:id="rId9"/>
    <p:sldId id="483" r:id="rId10"/>
    <p:sldId id="491" r:id="rId11"/>
    <p:sldId id="484" r:id="rId12"/>
    <p:sldId id="486" r:id="rId13"/>
    <p:sldId id="487" r:id="rId14"/>
    <p:sldId id="398" r:id="rId15"/>
    <p:sldId id="399" r:id="rId16"/>
    <p:sldId id="405" r:id="rId17"/>
    <p:sldId id="406" r:id="rId18"/>
    <p:sldId id="407" r:id="rId19"/>
    <p:sldId id="408" r:id="rId20"/>
    <p:sldId id="409" r:id="rId21"/>
    <p:sldId id="410" r:id="rId22"/>
    <p:sldId id="400" r:id="rId23"/>
    <p:sldId id="401" r:id="rId24"/>
    <p:sldId id="402" r:id="rId25"/>
    <p:sldId id="495" r:id="rId26"/>
    <p:sldId id="403" r:id="rId27"/>
    <p:sldId id="421" r:id="rId28"/>
    <p:sldId id="467" r:id="rId29"/>
    <p:sldId id="468" r:id="rId30"/>
    <p:sldId id="469" r:id="rId31"/>
    <p:sldId id="458" r:id="rId32"/>
    <p:sldId id="459" r:id="rId33"/>
    <p:sldId id="460" r:id="rId34"/>
    <p:sldId id="496" r:id="rId35"/>
    <p:sldId id="461" r:id="rId36"/>
    <p:sldId id="497" r:id="rId37"/>
    <p:sldId id="462" r:id="rId38"/>
    <p:sldId id="463" r:id="rId39"/>
    <p:sldId id="464" r:id="rId40"/>
    <p:sldId id="465" r:id="rId41"/>
    <p:sldId id="466" r:id="rId42"/>
    <p:sldId id="489" r:id="rId43"/>
    <p:sldId id="452" r:id="rId44"/>
    <p:sldId id="493" r:id="rId45"/>
    <p:sldId id="454" r:id="rId46"/>
    <p:sldId id="453" r:id="rId47"/>
    <p:sldId id="502" r:id="rId48"/>
    <p:sldId id="501" r:id="rId49"/>
    <p:sldId id="494" r:id="rId50"/>
    <p:sldId id="456" r:id="rId51"/>
    <p:sldId id="457" r:id="rId52"/>
    <p:sldId id="498" r:id="rId53"/>
    <p:sldId id="503" r:id="rId54"/>
    <p:sldId id="504" r:id="rId55"/>
    <p:sldId id="499" r:id="rId56"/>
    <p:sldId id="500" r:id="rId57"/>
    <p:sldId id="444" r:id="rId58"/>
    <p:sldId id="432" r:id="rId59"/>
    <p:sldId id="433" r:id="rId60"/>
    <p:sldId id="434" r:id="rId61"/>
    <p:sldId id="423" r:id="rId62"/>
    <p:sldId id="445" r:id="rId63"/>
    <p:sldId id="446" r:id="rId64"/>
    <p:sldId id="471" r:id="rId65"/>
    <p:sldId id="447" r:id="rId66"/>
    <p:sldId id="448" r:id="rId67"/>
    <p:sldId id="441" r:id="rId68"/>
    <p:sldId id="442" r:id="rId69"/>
    <p:sldId id="443" r:id="rId70"/>
    <p:sldId id="435" r:id="rId71"/>
    <p:sldId id="436" r:id="rId72"/>
    <p:sldId id="472" r:id="rId73"/>
    <p:sldId id="473" r:id="rId74"/>
    <p:sldId id="505" r:id="rId75"/>
    <p:sldId id="506" r:id="rId76"/>
    <p:sldId id="507" r:id="rId77"/>
    <p:sldId id="437" r:id="rId78"/>
    <p:sldId id="429" r:id="rId79"/>
    <p:sldId id="430" r:id="rId80"/>
    <p:sldId id="431" r:id="rId81"/>
    <p:sldId id="449" r:id="rId82"/>
    <p:sldId id="450" r:id="rId83"/>
    <p:sldId id="451" r:id="rId84"/>
    <p:sldId id="424" r:id="rId85"/>
    <p:sldId id="474" r:id="rId86"/>
    <p:sldId id="475" r:id="rId87"/>
    <p:sldId id="476" r:id="rId88"/>
    <p:sldId id="425" r:id="rId89"/>
    <p:sldId id="492" r:id="rId90"/>
  </p:sldIdLst>
  <p:sldSz cx="9144000" cy="6858000" type="screen4x3"/>
  <p:notesSz cx="6881813"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400" kern="1200">
        <a:solidFill>
          <a:schemeClr val="tx1"/>
        </a:solidFill>
        <a:latin typeface="Times New Roman" pitchFamily="18" charset="0"/>
        <a:ea typeface="+mn-ea"/>
        <a:cs typeface="+mn-cs"/>
      </a:defRPr>
    </a:lvl6pPr>
    <a:lvl7pPr marL="2743200" algn="l" defTabSz="914400" rtl="0" eaLnBrk="1" latinLnBrk="0" hangingPunct="1">
      <a:defRPr sz="1400" kern="1200">
        <a:solidFill>
          <a:schemeClr val="tx1"/>
        </a:solidFill>
        <a:latin typeface="Times New Roman" pitchFamily="18" charset="0"/>
        <a:ea typeface="+mn-ea"/>
        <a:cs typeface="+mn-cs"/>
      </a:defRPr>
    </a:lvl7pPr>
    <a:lvl8pPr marL="3200400" algn="l" defTabSz="914400" rtl="0" eaLnBrk="1" latinLnBrk="0" hangingPunct="1">
      <a:defRPr sz="1400" kern="1200">
        <a:solidFill>
          <a:schemeClr val="tx1"/>
        </a:solidFill>
        <a:latin typeface="Times New Roman" pitchFamily="18" charset="0"/>
        <a:ea typeface="+mn-ea"/>
        <a:cs typeface="+mn-cs"/>
      </a:defRPr>
    </a:lvl8pPr>
    <a:lvl9pPr marL="3657600" algn="l" defTabSz="914400" rtl="0" eaLnBrk="1" latinLnBrk="0" hangingPunct="1">
      <a:defRPr sz="14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CDA49A33-9235-4CD8-BB0E-51E3477FDDAC}">
          <p14:sldIdLst>
            <p14:sldId id="256"/>
            <p14:sldId id="377"/>
            <p14:sldId id="397"/>
            <p14:sldId id="478"/>
            <p14:sldId id="479"/>
            <p14:sldId id="480"/>
            <p14:sldId id="481"/>
            <p14:sldId id="482"/>
            <p14:sldId id="483"/>
            <p14:sldId id="491"/>
            <p14:sldId id="484"/>
            <p14:sldId id="486"/>
            <p14:sldId id="487"/>
            <p14:sldId id="398"/>
            <p14:sldId id="399"/>
            <p14:sldId id="405"/>
            <p14:sldId id="406"/>
            <p14:sldId id="407"/>
            <p14:sldId id="408"/>
            <p14:sldId id="409"/>
            <p14:sldId id="410"/>
            <p14:sldId id="400"/>
            <p14:sldId id="401"/>
            <p14:sldId id="402"/>
            <p14:sldId id="495"/>
            <p14:sldId id="403"/>
            <p14:sldId id="421"/>
            <p14:sldId id="467"/>
            <p14:sldId id="468"/>
            <p14:sldId id="469"/>
            <p14:sldId id="458"/>
            <p14:sldId id="459"/>
            <p14:sldId id="460"/>
            <p14:sldId id="496"/>
            <p14:sldId id="461"/>
            <p14:sldId id="497"/>
            <p14:sldId id="462"/>
            <p14:sldId id="463"/>
            <p14:sldId id="464"/>
            <p14:sldId id="465"/>
            <p14:sldId id="466"/>
            <p14:sldId id="489"/>
            <p14:sldId id="452"/>
            <p14:sldId id="493"/>
            <p14:sldId id="454"/>
            <p14:sldId id="453"/>
            <p14:sldId id="502"/>
            <p14:sldId id="501"/>
            <p14:sldId id="494"/>
            <p14:sldId id="456"/>
            <p14:sldId id="457"/>
            <p14:sldId id="498"/>
            <p14:sldId id="503"/>
            <p14:sldId id="504"/>
            <p14:sldId id="499"/>
            <p14:sldId id="500"/>
            <p14:sldId id="444"/>
            <p14:sldId id="432"/>
            <p14:sldId id="433"/>
            <p14:sldId id="434"/>
            <p14:sldId id="423"/>
            <p14:sldId id="445"/>
            <p14:sldId id="446"/>
            <p14:sldId id="471"/>
            <p14:sldId id="447"/>
            <p14:sldId id="448"/>
            <p14:sldId id="441"/>
            <p14:sldId id="442"/>
            <p14:sldId id="443"/>
            <p14:sldId id="435"/>
            <p14:sldId id="436"/>
            <p14:sldId id="472"/>
            <p14:sldId id="473"/>
            <p14:sldId id="505"/>
            <p14:sldId id="506"/>
            <p14:sldId id="507"/>
            <p14:sldId id="437"/>
            <p14:sldId id="429"/>
            <p14:sldId id="430"/>
            <p14:sldId id="431"/>
            <p14:sldId id="449"/>
            <p14:sldId id="450"/>
            <p14:sldId id="451"/>
            <p14:sldId id="424"/>
            <p14:sldId id="474"/>
            <p14:sldId id="475"/>
            <p14:sldId id="476"/>
          </p14:sldIdLst>
        </p14:section>
        <p14:section name="Untitled Section" id="{9E74F091-0541-4C82-AB05-7DF6661E6EE4}">
          <p14:sldIdLst>
            <p14:sldId id="425"/>
            <p14:sldId id="4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3300"/>
    <a:srgbClr val="FF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576" y="10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417116" y="8896006"/>
            <a:ext cx="394605" cy="306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07" tIns="45295" rIns="92207" bIns="45295" anchor="ctr">
            <a:spAutoFit/>
          </a:bodyPr>
          <a:lstStyle/>
          <a:p>
            <a:pPr algn="r"/>
            <a:fld id="{D59124A8-15E5-425D-B2F3-7A007821C7C4}" type="slidenum">
              <a:rPr lang="en-US"/>
              <a:pPr algn="r"/>
              <a:t>‹#›</a:t>
            </a:fld>
            <a:endParaRPr lang="en-US"/>
          </a:p>
        </p:txBody>
      </p:sp>
    </p:spTree>
    <p:extLst>
      <p:ext uri="{BB962C8B-B14F-4D97-AF65-F5344CB8AC3E}">
        <p14:creationId xmlns:p14="http://schemas.microsoft.com/office/powerpoint/2010/main" val="65529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7575" y="4415790"/>
            <a:ext cx="5046663" cy="4183380"/>
          </a:xfrm>
          <a:prstGeom prst="rect">
            <a:avLst/>
          </a:prstGeom>
          <a:noFill/>
          <a:ln w="12700">
            <a:noFill/>
            <a:miter lim="800000"/>
            <a:headEnd/>
            <a:tailEnd/>
          </a:ln>
          <a:effectLst/>
        </p:spPr>
        <p:txBody>
          <a:bodyPr vert="horz" wrap="square" lIns="92207" tIns="45295" rIns="92207" bIns="45295"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3" name="Rectangle 3"/>
          <p:cNvSpPr>
            <a:spLocks noGrp="1" noRot="1" noChangeAspect="1" noChangeArrowheads="1" noTextEdit="1"/>
          </p:cNvSpPr>
          <p:nvPr>
            <p:ph type="sldImg" idx="2"/>
          </p:nvPr>
        </p:nvSpPr>
        <p:spPr bwMode="auto">
          <a:xfrm>
            <a:off x="1125538" y="703263"/>
            <a:ext cx="4630737" cy="34734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4"/>
          <p:cNvSpPr>
            <a:spLocks noChangeArrowheads="1"/>
          </p:cNvSpPr>
          <p:nvPr/>
        </p:nvSpPr>
        <p:spPr bwMode="auto">
          <a:xfrm>
            <a:off x="6417116" y="8896006"/>
            <a:ext cx="394605" cy="306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07" tIns="45295" rIns="92207" bIns="45295" anchor="ctr">
            <a:spAutoFit/>
          </a:bodyPr>
          <a:lstStyle/>
          <a:p>
            <a:pPr algn="r"/>
            <a:fld id="{43D743B5-EDE7-46D3-B917-7D978B355262}" type="slidenum">
              <a:rPr lang="en-US"/>
              <a:pPr algn="r"/>
              <a:t>‹#›</a:t>
            </a:fld>
            <a:endParaRPr lang="en-US"/>
          </a:p>
        </p:txBody>
      </p:sp>
    </p:spTree>
    <p:extLst>
      <p:ext uri="{BB962C8B-B14F-4D97-AF65-F5344CB8AC3E}">
        <p14:creationId xmlns:p14="http://schemas.microsoft.com/office/powerpoint/2010/main" val="16911970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itchFamily="18" charset="0"/>
            </a:endParaRPr>
          </a:p>
        </p:txBody>
      </p:sp>
      <p:sp>
        <p:nvSpPr>
          <p:cNvPr id="21507" name="Rectangle 3"/>
          <p:cNvSpPr>
            <a:spLocks noGrp="1" noRot="1" noChangeAspect="1" noChangeArrowheads="1" noTextEdit="1"/>
          </p:cNvSpPr>
          <p:nvPr>
            <p:ph type="sldImg"/>
          </p:nvPr>
        </p:nvSpPr>
        <p:spPr>
          <a:xfrm>
            <a:off x="1125538" y="703263"/>
            <a:ext cx="4630737" cy="3473450"/>
          </a:xfrm>
          <a:ln cap="flat"/>
        </p:spPr>
      </p:sp>
    </p:spTree>
    <p:extLst>
      <p:ext uri="{BB962C8B-B14F-4D97-AF65-F5344CB8AC3E}">
        <p14:creationId xmlns:p14="http://schemas.microsoft.com/office/powerpoint/2010/main" val="1964257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Grp="1" noChangeArrowheads="1"/>
          </p:cNvSpPr>
          <p:nvPr>
            <p:ph type="body" idx="1"/>
          </p:nvPr>
        </p:nvSpPr>
        <p:spPr>
          <a:ln/>
        </p:spPr>
        <p:txBody>
          <a:bodyPr/>
          <a:lstStyle/>
          <a:p>
            <a:endParaRPr lang="en-US"/>
          </a:p>
        </p:txBody>
      </p:sp>
      <p:sp>
        <p:nvSpPr>
          <p:cNvPr id="10516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164961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0" name="Rectangle 2"/>
          <p:cNvSpPr>
            <a:spLocks noGrp="1" noChangeArrowheads="1"/>
          </p:cNvSpPr>
          <p:nvPr>
            <p:ph type="body" idx="1"/>
          </p:nvPr>
        </p:nvSpPr>
        <p:spPr>
          <a:ln/>
        </p:spPr>
        <p:txBody>
          <a:bodyPr/>
          <a:lstStyle/>
          <a:p>
            <a:endParaRPr lang="en-US"/>
          </a:p>
        </p:txBody>
      </p:sp>
      <p:sp>
        <p:nvSpPr>
          <p:cNvPr id="108237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509697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Grp="1" noChangeArrowheads="1"/>
          </p:cNvSpPr>
          <p:nvPr>
            <p:ph type="body" idx="1"/>
          </p:nvPr>
        </p:nvSpPr>
        <p:spPr>
          <a:ln/>
        </p:spPr>
        <p:txBody>
          <a:bodyPr/>
          <a:lstStyle/>
          <a:p>
            <a:endParaRPr lang="en-US"/>
          </a:p>
        </p:txBody>
      </p:sp>
      <p:sp>
        <p:nvSpPr>
          <p:cNvPr id="104345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684962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Grp="1" noChangeArrowheads="1"/>
          </p:cNvSpPr>
          <p:nvPr>
            <p:ph type="body" idx="1"/>
          </p:nvPr>
        </p:nvSpPr>
        <p:spPr>
          <a:ln/>
        </p:spPr>
        <p:txBody>
          <a:bodyPr/>
          <a:lstStyle/>
          <a:p>
            <a:endParaRPr lang="en-US"/>
          </a:p>
        </p:txBody>
      </p:sp>
      <p:sp>
        <p:nvSpPr>
          <p:cNvPr id="104345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956557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
        <p:nvSpPr>
          <p:cNvPr id="69635" name="Rectangle 3"/>
          <p:cNvSpPr>
            <a:spLocks noGrp="1" noRot="1" noChangeAspect="1" noChangeArrowheads="1" noTextEdit="1"/>
          </p:cNvSpPr>
          <p:nvPr>
            <p:ph type="sldImg"/>
          </p:nvPr>
        </p:nvSpPr>
        <p:spPr>
          <a:xfrm>
            <a:off x="1125538" y="703263"/>
            <a:ext cx="4630737" cy="3473450"/>
          </a:xfrm>
          <a:ln cap="flat"/>
        </p:spPr>
      </p:sp>
    </p:spTree>
    <p:extLst>
      <p:ext uri="{BB962C8B-B14F-4D97-AF65-F5344CB8AC3E}">
        <p14:creationId xmlns:p14="http://schemas.microsoft.com/office/powerpoint/2010/main" val="3212423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
        <p:nvSpPr>
          <p:cNvPr id="72707" name="Rectangle 3"/>
          <p:cNvSpPr>
            <a:spLocks noGrp="1" noRot="1" noChangeAspect="1" noChangeArrowheads="1" noTextEdit="1"/>
          </p:cNvSpPr>
          <p:nvPr>
            <p:ph type="sldImg"/>
          </p:nvPr>
        </p:nvSpPr>
        <p:spPr>
          <a:xfrm>
            <a:off x="1125538" y="703263"/>
            <a:ext cx="4630737" cy="3473450"/>
          </a:xfrm>
          <a:ln cap="flat"/>
        </p:spPr>
      </p:sp>
    </p:spTree>
    <p:extLst>
      <p:ext uri="{BB962C8B-B14F-4D97-AF65-F5344CB8AC3E}">
        <p14:creationId xmlns:p14="http://schemas.microsoft.com/office/powerpoint/2010/main" val="4249833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
        <p:nvSpPr>
          <p:cNvPr id="7373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39508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
        <p:nvSpPr>
          <p:cNvPr id="7475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56648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7412" name="Slide Number Placeholder 3"/>
          <p:cNvSpPr>
            <a:spLocks noGrp="1"/>
          </p:cNvSpPr>
          <p:nvPr>
            <p:ph type="sldNum" sz="quarter" idx="5"/>
          </p:nvPr>
        </p:nvSpPr>
        <p:spPr bwMode="auto">
          <a:xfrm>
            <a:off x="3898102" y="8829967"/>
            <a:ext cx="2982119" cy="4648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2BCD0AC9-FB68-4945-9F4F-58B8D3213BC0}" type="slidenum">
              <a:rPr lang="en-US"/>
              <a:pPr fontAlgn="base">
                <a:spcBef>
                  <a:spcPct val="0"/>
                </a:spcBef>
                <a:spcAft>
                  <a:spcPct val="0"/>
                </a:spcAft>
              </a:pPr>
              <a:t>28</a:t>
            </a:fld>
            <a:endParaRPr lang="en-US"/>
          </a:p>
        </p:txBody>
      </p:sp>
    </p:spTree>
    <p:extLst>
      <p:ext uri="{BB962C8B-B14F-4D97-AF65-F5344CB8AC3E}">
        <p14:creationId xmlns:p14="http://schemas.microsoft.com/office/powerpoint/2010/main" val="4092059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2" name="Rectangle 2"/>
          <p:cNvSpPr>
            <a:spLocks noGrp="1" noChangeArrowheads="1"/>
          </p:cNvSpPr>
          <p:nvPr>
            <p:ph type="body" idx="1"/>
          </p:nvPr>
        </p:nvSpPr>
        <p:spPr>
          <a:ln/>
        </p:spPr>
        <p:txBody>
          <a:bodyPr/>
          <a:lstStyle/>
          <a:p>
            <a:endParaRPr lang="en-US"/>
          </a:p>
        </p:txBody>
      </p:sp>
      <p:sp>
        <p:nvSpPr>
          <p:cNvPr id="104960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351709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4" name="Rectangle 2"/>
          <p:cNvSpPr>
            <a:spLocks noGrp="1" noChangeArrowheads="1"/>
          </p:cNvSpPr>
          <p:nvPr>
            <p:ph type="body" idx="1"/>
          </p:nvPr>
        </p:nvSpPr>
        <p:spPr>
          <a:ln/>
        </p:spPr>
        <p:txBody>
          <a:bodyPr/>
          <a:lstStyle/>
          <a:p>
            <a:endParaRPr lang="en-US"/>
          </a:p>
        </p:txBody>
      </p:sp>
      <p:sp>
        <p:nvSpPr>
          <p:cNvPr id="104755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197347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Grp="1" noChangeArrowheads="1"/>
          </p:cNvSpPr>
          <p:nvPr>
            <p:ph type="body" idx="1"/>
          </p:nvPr>
        </p:nvSpPr>
        <p:spPr>
          <a:ln/>
        </p:spPr>
        <p:txBody>
          <a:bodyPr/>
          <a:lstStyle/>
          <a:p>
            <a:endParaRPr lang="en-US"/>
          </a:p>
        </p:txBody>
      </p:sp>
      <p:sp>
        <p:nvSpPr>
          <p:cNvPr id="10260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593442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Grp="1" noChangeArrowheads="1"/>
          </p:cNvSpPr>
          <p:nvPr>
            <p:ph type="body" idx="1"/>
          </p:nvPr>
        </p:nvSpPr>
        <p:spPr>
          <a:ln/>
        </p:spPr>
        <p:txBody>
          <a:bodyPr/>
          <a:lstStyle/>
          <a:p>
            <a:endParaRPr lang="en-US"/>
          </a:p>
        </p:txBody>
      </p:sp>
      <p:sp>
        <p:nvSpPr>
          <p:cNvPr id="10455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32706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Grp="1" noChangeArrowheads="1"/>
          </p:cNvSpPr>
          <p:nvPr>
            <p:ph type="body" idx="1"/>
          </p:nvPr>
        </p:nvSpPr>
        <p:spPr>
          <a:ln/>
        </p:spPr>
        <p:txBody>
          <a:bodyPr/>
          <a:lstStyle/>
          <a:p>
            <a:endParaRPr lang="en-US"/>
          </a:p>
        </p:txBody>
      </p:sp>
      <p:sp>
        <p:nvSpPr>
          <p:cNvPr id="10455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111657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8" name="Rectangle 2"/>
          <p:cNvSpPr>
            <a:spLocks noGrp="1" noChangeArrowheads="1"/>
          </p:cNvSpPr>
          <p:nvPr>
            <p:ph type="body" idx="1"/>
          </p:nvPr>
        </p:nvSpPr>
        <p:spPr>
          <a:ln/>
        </p:spPr>
        <p:txBody>
          <a:bodyPr/>
          <a:lstStyle/>
          <a:p>
            <a:endParaRPr lang="en-US"/>
          </a:p>
        </p:txBody>
      </p:sp>
      <p:sp>
        <p:nvSpPr>
          <p:cNvPr id="102809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79749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p:cNvSpPr>
            <a:spLocks noGrp="1" noChangeArrowheads="1"/>
          </p:cNvSpPr>
          <p:nvPr>
            <p:ph type="body" idx="1"/>
          </p:nvPr>
        </p:nvSpPr>
        <p:spPr>
          <a:ln/>
        </p:spPr>
        <p:txBody>
          <a:bodyPr/>
          <a:lstStyle/>
          <a:p>
            <a:endParaRPr lang="en-US"/>
          </a:p>
        </p:txBody>
      </p:sp>
      <p:sp>
        <p:nvSpPr>
          <p:cNvPr id="104141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7229248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latin typeface="Cambria" pitchFamily="18" charset="0"/>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latin typeface="Times New Roman" charset="0"/>
              </a:endParaRPr>
            </a:p>
          </p:txBody>
        </p:sp>
        <p:sp>
          <p:nvSpPr>
            <p:cNvPr id="7" name="Freeform 18"/>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latin typeface="Cambria"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11385856-B613-47AA-9C73-A0FBC434054A}" type="datetimeFigureOut">
              <a:rPr lang="en-US"/>
              <a:pPr>
                <a:defRPr/>
              </a:pPr>
              <a:t>3/9/2017</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65B6ED84-73B6-4F8D-B375-AD63F6878E97}" type="slidenum">
              <a:rPr lang="en-US"/>
              <a:pPr>
                <a:defRPr/>
              </a:pPr>
              <a:t>‹#›</a:t>
            </a:fld>
            <a:endParaRPr lang="en-US"/>
          </a:p>
        </p:txBody>
      </p:sp>
    </p:spTree>
    <p:extLst>
      <p:ext uri="{BB962C8B-B14F-4D97-AF65-F5344CB8AC3E}">
        <p14:creationId xmlns:p14="http://schemas.microsoft.com/office/powerpoint/2010/main" val="258213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A901774-E305-4C6F-B534-800FAA3585CE}" type="datetimeFigureOut">
              <a:rPr lang="en-US"/>
              <a:pPr>
                <a:defRPr/>
              </a:pPr>
              <a:t>3/9/2017</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832CC2E-D566-46AC-A70A-3E1FE3F424BB}" type="slidenum">
              <a:rPr lang="en-US"/>
              <a:pPr>
                <a:defRPr/>
              </a:pPr>
              <a:t>‹#›</a:t>
            </a:fld>
            <a:endParaRPr lang="en-US"/>
          </a:p>
        </p:txBody>
      </p:sp>
    </p:spTree>
    <p:extLst>
      <p:ext uri="{BB962C8B-B14F-4D97-AF65-F5344CB8AC3E}">
        <p14:creationId xmlns:p14="http://schemas.microsoft.com/office/powerpoint/2010/main" val="4187711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BEA4BE6-2302-4F3E-9FC7-559C93DF3075}" type="datetimeFigureOut">
              <a:rPr lang="en-US"/>
              <a:pPr>
                <a:defRPr/>
              </a:pPr>
              <a:t>3/9/2017</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679FE3F-4876-405B-9760-96F9C585E5E8}" type="slidenum">
              <a:rPr lang="en-US"/>
              <a:pPr>
                <a:defRPr/>
              </a:pPr>
              <a:t>‹#›</a:t>
            </a:fld>
            <a:endParaRPr lang="en-US"/>
          </a:p>
        </p:txBody>
      </p:sp>
    </p:spTree>
    <p:extLst>
      <p:ext uri="{BB962C8B-B14F-4D97-AF65-F5344CB8AC3E}">
        <p14:creationId xmlns:p14="http://schemas.microsoft.com/office/powerpoint/2010/main" val="1077052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553200" y="6248400"/>
            <a:ext cx="1905000" cy="457200"/>
          </a:xfrm>
        </p:spPr>
        <p:txBody>
          <a:bodyPr/>
          <a:lstStyle>
            <a:lvl1pPr>
              <a:defRPr/>
            </a:lvl1pPr>
          </a:lstStyle>
          <a:p>
            <a:fld id="{D5C2C204-DA8A-421B-B448-86129A9B51E3}" type="slidenum">
              <a:rPr lang="en-US"/>
              <a:pPr/>
              <a:t>‹#›</a:t>
            </a:fld>
            <a:endParaRPr lang="en-US"/>
          </a:p>
        </p:txBody>
      </p:sp>
    </p:spTree>
    <p:extLst>
      <p:ext uri="{BB962C8B-B14F-4D97-AF65-F5344CB8AC3E}">
        <p14:creationId xmlns:p14="http://schemas.microsoft.com/office/powerpoint/2010/main" val="161652683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527886CF-8C57-4C48-9E22-52F0212559E9}" type="datetimeFigureOut">
              <a:rPr lang="en-US"/>
              <a:pPr>
                <a:defRPr/>
              </a:pPr>
              <a:t>3/9/2017</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6A40C5EA-1CE2-4167-AE47-A818A7B4F7BE}" type="slidenum">
              <a:rPr lang="en-US"/>
              <a:pPr>
                <a:defRPr/>
              </a:pPr>
              <a:t>‹#›</a:t>
            </a:fld>
            <a:endParaRPr lang="en-US"/>
          </a:p>
        </p:txBody>
      </p:sp>
    </p:spTree>
    <p:extLst>
      <p:ext uri="{BB962C8B-B14F-4D97-AF65-F5344CB8AC3E}">
        <p14:creationId xmlns:p14="http://schemas.microsoft.com/office/powerpoint/2010/main" val="56849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dirty="0">
              <a:latin typeface="Cambria" pitchFamily="18" charset="0"/>
            </a:endParaRPr>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dirty="0">
              <a:latin typeface="Cambria" pitchFamily="18" charset="0"/>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78139FAD-CCC1-4E65-8619-47110FF8F488}" type="datetimeFigureOut">
              <a:rPr lang="en-US"/>
              <a:pPr>
                <a:defRPr/>
              </a:pPr>
              <a:t>3/9/2017</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2CF41685-EBA6-4286-B195-F9F9C1F3407A}" type="slidenum">
              <a:rPr lang="en-US"/>
              <a:pPr>
                <a:defRPr/>
              </a:pPr>
              <a:t>‹#›</a:t>
            </a:fld>
            <a:endParaRPr lang="en-US"/>
          </a:p>
        </p:txBody>
      </p:sp>
    </p:spTree>
    <p:extLst>
      <p:ext uri="{BB962C8B-B14F-4D97-AF65-F5344CB8AC3E}">
        <p14:creationId xmlns:p14="http://schemas.microsoft.com/office/powerpoint/2010/main" val="13953806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7AA1A8B5-90BD-4A57-BFDE-BFAC87BB5772}" type="datetimeFigureOut">
              <a:rPr lang="en-US"/>
              <a:pPr>
                <a:defRPr/>
              </a:pPr>
              <a:t>3/9/2017</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277C85B9-D1B5-45CD-9960-A9D238B77CF7}" type="slidenum">
              <a:rPr lang="en-US"/>
              <a:pPr>
                <a:defRPr/>
              </a:pPr>
              <a:t>‹#›</a:t>
            </a:fld>
            <a:endParaRPr lang="en-US"/>
          </a:p>
        </p:txBody>
      </p:sp>
    </p:spTree>
    <p:extLst>
      <p:ext uri="{BB962C8B-B14F-4D97-AF65-F5344CB8AC3E}">
        <p14:creationId xmlns:p14="http://schemas.microsoft.com/office/powerpoint/2010/main" val="190411204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64D89CB0-8C7E-48E8-B502-AD9335706836}" type="datetimeFigureOut">
              <a:rPr lang="en-US"/>
              <a:pPr>
                <a:defRPr/>
              </a:pPr>
              <a:t>3/9/2017</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0EA60582-B530-4081-AC16-81E0FAF0B86B}" type="slidenum">
              <a:rPr lang="en-US"/>
              <a:pPr>
                <a:defRPr/>
              </a:pPr>
              <a:t>‹#›</a:t>
            </a:fld>
            <a:endParaRPr lang="en-US"/>
          </a:p>
        </p:txBody>
      </p:sp>
    </p:spTree>
    <p:extLst>
      <p:ext uri="{BB962C8B-B14F-4D97-AF65-F5344CB8AC3E}">
        <p14:creationId xmlns:p14="http://schemas.microsoft.com/office/powerpoint/2010/main" val="390897529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D0BAAC8B-7BBD-4E40-9511-D75084E67B87}" type="datetimeFigureOut">
              <a:rPr lang="en-US"/>
              <a:pPr>
                <a:defRPr/>
              </a:pPr>
              <a:t>3/9/2017</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A59C7673-8FF3-42C6-948F-9A3964059E62}" type="slidenum">
              <a:rPr lang="en-US"/>
              <a:pPr>
                <a:defRPr/>
              </a:pPr>
              <a:t>‹#›</a:t>
            </a:fld>
            <a:endParaRPr lang="en-US"/>
          </a:p>
        </p:txBody>
      </p:sp>
    </p:spTree>
    <p:extLst>
      <p:ext uri="{BB962C8B-B14F-4D97-AF65-F5344CB8AC3E}">
        <p14:creationId xmlns:p14="http://schemas.microsoft.com/office/powerpoint/2010/main" val="42294609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1B99CA6C-9985-4DEF-BB5E-5803C61E3883}" type="datetimeFigureOut">
              <a:rPr lang="en-US"/>
              <a:pPr>
                <a:defRPr/>
              </a:pPr>
              <a:t>3/9/2017</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5903DE9E-4A70-43B8-803C-BE343D00D764}" type="slidenum">
              <a:rPr lang="en-US"/>
              <a:pPr>
                <a:defRPr/>
              </a:pPr>
              <a:t>‹#›</a:t>
            </a:fld>
            <a:endParaRPr lang="en-US"/>
          </a:p>
        </p:txBody>
      </p:sp>
    </p:spTree>
    <p:extLst>
      <p:ext uri="{BB962C8B-B14F-4D97-AF65-F5344CB8AC3E}">
        <p14:creationId xmlns:p14="http://schemas.microsoft.com/office/powerpoint/2010/main" val="1236690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E4EE0995-2EBD-4AB2-B2A1-0724D7268EEC}" type="datetimeFigureOut">
              <a:rPr lang="en-US"/>
              <a:pPr>
                <a:defRPr/>
              </a:pPr>
              <a:t>3/9/2017</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8C694AC9-F905-4A5F-A683-C9B2958D1004}" type="slidenum">
              <a:rPr lang="en-US"/>
              <a:pPr>
                <a:defRPr/>
              </a:pPr>
              <a:t>‹#›</a:t>
            </a:fld>
            <a:endParaRPr lang="en-US"/>
          </a:p>
        </p:txBody>
      </p:sp>
    </p:spTree>
    <p:extLst>
      <p:ext uri="{BB962C8B-B14F-4D97-AF65-F5344CB8AC3E}">
        <p14:creationId xmlns:p14="http://schemas.microsoft.com/office/powerpoint/2010/main" val="71602477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latin typeface="Times New Roman" charset="0"/>
            </a:endParaRPr>
          </a:p>
        </p:txBody>
      </p:sp>
      <p:sp>
        <p:nvSpPr>
          <p:cNvPr id="6" name="Freeform 15"/>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latin typeface="Cambria" pitchFamily="18" charset="0"/>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dirty="0">
              <a:latin typeface="Cambria" pitchFamily="18" charset="0"/>
            </a:endParaRPr>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dirty="0">
              <a:latin typeface="Cambria" pitchFamily="18" charset="0"/>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C1203D17-E5B3-48A7-8BE2-967E2C6E49E0}" type="datetimeFigureOut">
              <a:rPr lang="en-US"/>
              <a:pPr>
                <a:defRPr/>
              </a:pPr>
              <a:t>3/9/2017</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93F8920C-9EAE-444B-B341-0553221B1ADA}" type="slidenum">
              <a:rPr lang="en-US"/>
              <a:pPr>
                <a:defRPr/>
              </a:pPr>
              <a:t>‹#›</a:t>
            </a:fld>
            <a:endParaRPr lang="en-US"/>
          </a:p>
        </p:txBody>
      </p:sp>
    </p:spTree>
    <p:extLst>
      <p:ext uri="{BB962C8B-B14F-4D97-AF65-F5344CB8AC3E}">
        <p14:creationId xmlns:p14="http://schemas.microsoft.com/office/powerpoint/2010/main" val="46654931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latin typeface="Times New Roman" charset="0"/>
            </a:endParaRPr>
          </a:p>
        </p:txBody>
      </p:sp>
      <p:sp>
        <p:nvSpPr>
          <p:cNvPr id="1027" name="Freeform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latin typeface="Cambria" pitchFamily="18"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dirty="0" smtClean="0"/>
              <a:t>Click to edit Master title style</a:t>
            </a:r>
            <a:endParaRPr lang="en-US" dirty="0"/>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smtClean="0">
                <a:solidFill>
                  <a:schemeClr val="tx1"/>
                </a:solidFill>
                <a:latin typeface="Times New Roman" charset="0"/>
              </a:defRPr>
            </a:lvl1pPr>
            <a:extLst/>
          </a:lstStyle>
          <a:p>
            <a:pPr>
              <a:defRPr/>
            </a:pPr>
            <a:fld id="{566DC152-59A6-406E-BE33-E5E26C968025}" type="datetimeFigureOut">
              <a:rPr lang="en-US"/>
              <a:pPr>
                <a:defRPr/>
              </a:pPr>
              <a:t>3/9/2017</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Times New Roman" charset="0"/>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smtClean="0">
                <a:solidFill>
                  <a:schemeClr val="tx1"/>
                </a:solidFill>
                <a:latin typeface="Times New Roman" charset="0"/>
              </a:defRPr>
            </a:lvl1pPr>
            <a:extLst/>
          </a:lstStyle>
          <a:p>
            <a:pPr>
              <a:defRPr/>
            </a:pPr>
            <a:fld id="{FC31429E-625B-4291-88A2-699128BEAF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5" r:id="rId1"/>
    <p:sldLayoutId id="2147483691" r:id="rId2"/>
    <p:sldLayoutId id="2147483696" r:id="rId3"/>
    <p:sldLayoutId id="2147483697" r:id="rId4"/>
    <p:sldLayoutId id="2147483698" r:id="rId5"/>
    <p:sldLayoutId id="2147483699" r:id="rId6"/>
    <p:sldLayoutId id="2147483692" r:id="rId7"/>
    <p:sldLayoutId id="2147483700" r:id="rId8"/>
    <p:sldLayoutId id="2147483701" r:id="rId9"/>
    <p:sldLayoutId id="2147483693" r:id="rId10"/>
    <p:sldLayoutId id="2147483694" r:id="rId11"/>
    <p:sldLayoutId id="2147483702" r:id="rId12"/>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itchFamily="18" charset="0"/>
          <a:ea typeface="+mj-ea"/>
          <a:cs typeface="+mj-cs"/>
        </a:defRPr>
      </a:lvl1pPr>
      <a:lvl2pPr algn="l" rtl="0" fontAlgn="base">
        <a:spcBef>
          <a:spcPct val="0"/>
        </a:spcBef>
        <a:spcAft>
          <a:spcPct val="0"/>
        </a:spcAft>
        <a:defRPr sz="4100" b="1">
          <a:solidFill>
            <a:schemeClr val="tx2"/>
          </a:solidFill>
          <a:latin typeface="Cambria" pitchFamily="18" charset="0"/>
        </a:defRPr>
      </a:lvl2pPr>
      <a:lvl3pPr algn="l" rtl="0" fontAlgn="base">
        <a:spcBef>
          <a:spcPct val="0"/>
        </a:spcBef>
        <a:spcAft>
          <a:spcPct val="0"/>
        </a:spcAft>
        <a:defRPr sz="4100" b="1">
          <a:solidFill>
            <a:schemeClr val="tx2"/>
          </a:solidFill>
          <a:latin typeface="Cambria" pitchFamily="18" charset="0"/>
        </a:defRPr>
      </a:lvl3pPr>
      <a:lvl4pPr algn="l" rtl="0" fontAlgn="base">
        <a:spcBef>
          <a:spcPct val="0"/>
        </a:spcBef>
        <a:spcAft>
          <a:spcPct val="0"/>
        </a:spcAft>
        <a:defRPr sz="4100" b="1">
          <a:solidFill>
            <a:schemeClr val="tx2"/>
          </a:solidFill>
          <a:latin typeface="Cambria" pitchFamily="18" charset="0"/>
        </a:defRPr>
      </a:lvl4pPr>
      <a:lvl5pPr algn="l" rtl="0" fontAlgn="base">
        <a:spcBef>
          <a:spcPct val="0"/>
        </a:spcBef>
        <a:spcAft>
          <a:spcPct val="0"/>
        </a:spcAft>
        <a:defRPr sz="4100" b="1">
          <a:solidFill>
            <a:schemeClr val="tx2"/>
          </a:solidFill>
          <a:latin typeface="Cambria" pitchFamily="18" charset="0"/>
        </a:defRPr>
      </a:lvl5pPr>
      <a:lvl6pPr marL="457200" algn="l" rtl="0" fontAlgn="base">
        <a:spcBef>
          <a:spcPct val="0"/>
        </a:spcBef>
        <a:spcAft>
          <a:spcPct val="0"/>
        </a:spcAft>
        <a:defRPr sz="4100" b="1">
          <a:solidFill>
            <a:schemeClr val="tx2"/>
          </a:solidFill>
          <a:latin typeface="Cambria" pitchFamily="18" charset="0"/>
        </a:defRPr>
      </a:lvl6pPr>
      <a:lvl7pPr marL="914400" algn="l" rtl="0" fontAlgn="base">
        <a:spcBef>
          <a:spcPct val="0"/>
        </a:spcBef>
        <a:spcAft>
          <a:spcPct val="0"/>
        </a:spcAft>
        <a:defRPr sz="4100" b="1">
          <a:solidFill>
            <a:schemeClr val="tx2"/>
          </a:solidFill>
          <a:latin typeface="Cambria" pitchFamily="18" charset="0"/>
        </a:defRPr>
      </a:lvl7pPr>
      <a:lvl8pPr marL="1371600" algn="l" rtl="0" fontAlgn="base">
        <a:spcBef>
          <a:spcPct val="0"/>
        </a:spcBef>
        <a:spcAft>
          <a:spcPct val="0"/>
        </a:spcAft>
        <a:defRPr sz="4100" b="1">
          <a:solidFill>
            <a:schemeClr val="tx2"/>
          </a:solidFill>
          <a:latin typeface="Cambria" pitchFamily="18" charset="0"/>
        </a:defRPr>
      </a:lvl8pPr>
      <a:lvl9pPr marL="1828800" algn="l" rtl="0" fontAlgn="base">
        <a:spcBef>
          <a:spcPct val="0"/>
        </a:spcBef>
        <a:spcAft>
          <a:spcPct val="0"/>
        </a:spcAft>
        <a:defRPr sz="4100" b="1">
          <a:solidFill>
            <a:schemeClr val="tx2"/>
          </a:solidFill>
          <a:latin typeface="Cambria" pitchFamily="18"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Cambria" pitchFamily="18" charset="0"/>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Cambria" pitchFamily="18" charset="0"/>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Cambria" pitchFamily="18" charset="0"/>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Cambria" pitchFamily="18" charset="0"/>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Cambria"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bits.blogs.nytimes.com/2013/08/27/researcher-controls-another-persons-brain-over-the-internet/?_r=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ted.com/talks/miguel_nicolelis_a_monkey_that_controls_a_robot_with_its_thoughts_no_really.html" TargetMode="External"/><Relationship Id="rId2" Type="http://schemas.openxmlformats.org/officeDocument/2006/relationships/hyperlink" Target="http://www.nytimes.com/2008/05/29/science/29brain.html?_r=0" TargetMode="External"/><Relationship Id="rId1" Type="http://schemas.openxmlformats.org/officeDocument/2006/relationships/slideLayout" Target="../slideLayouts/slideLayout2.xml"/><Relationship Id="rId4" Type="http://schemas.openxmlformats.org/officeDocument/2006/relationships/hyperlink" Target="http://www.nature.com/news/2008/080528/full/news.2008.861.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mccormick.northwestern.edu/news/articles/2013/05/opening-doors-to-foldable-electronics-with-inkjet-printed-graphene.html" TargetMode="External"/><Relationship Id="rId2" Type="http://schemas.openxmlformats.org/officeDocument/2006/relationships/hyperlink" Target="http://www.northwestern.edu/newscenter/stories/2013/11/researchers-grow-graphene-on-silver.html" TargetMode="External"/><Relationship Id="rId1" Type="http://schemas.openxmlformats.org/officeDocument/2006/relationships/slideLayout" Target="../slideLayouts/slideLayout2.xml"/><Relationship Id="rId4" Type="http://schemas.openxmlformats.org/officeDocument/2006/relationships/hyperlink" Target="http://www.cam.ac.uk/research/news/graphene-shown-to-safely-interact-with-neurons-in-the-brai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boundaryinstitute.org/articles/tri2.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en.wikipedia.org/wiki/God_helm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838200" y="3429000"/>
            <a:ext cx="7162800" cy="2971800"/>
          </a:xfrm>
        </p:spPr>
        <p:txBody>
          <a:bodyPr/>
          <a:lstStyle/>
          <a:p>
            <a:pPr algn="ctr">
              <a:buFont typeface="Monotype Sorts" pitchFamily="2" charset="2"/>
              <a:buNone/>
            </a:pPr>
            <a:r>
              <a:rPr lang="en-US" sz="3600" dirty="0" smtClean="0"/>
              <a:t>Clark Elliott</a:t>
            </a:r>
          </a:p>
          <a:p>
            <a:pPr algn="ctr">
              <a:buFont typeface="Monotype Sorts" pitchFamily="2" charset="2"/>
              <a:buNone/>
            </a:pPr>
            <a:endParaRPr lang="en-US" sz="3600" dirty="0" smtClean="0"/>
          </a:p>
          <a:p>
            <a:pPr algn="ctr">
              <a:buFont typeface="Monotype Sorts" pitchFamily="2" charset="2"/>
              <a:buNone/>
            </a:pPr>
            <a:r>
              <a:rPr lang="en-US" sz="3600" dirty="0" smtClean="0"/>
              <a:t>DePaul University</a:t>
            </a:r>
          </a:p>
          <a:p>
            <a:pPr algn="ctr">
              <a:buFont typeface="Monotype Sorts" pitchFamily="2" charset="2"/>
              <a:buNone/>
            </a:pPr>
            <a:r>
              <a:rPr lang="en-US" sz="2000" dirty="0" smtClean="0"/>
              <a:t>Copyright 2013</a:t>
            </a:r>
          </a:p>
        </p:txBody>
      </p:sp>
      <p:sp>
        <p:nvSpPr>
          <p:cNvPr id="475138" name="Rectangle 2"/>
          <p:cNvSpPr>
            <a:spLocks noGrp="1" noChangeArrowheads="1"/>
          </p:cNvSpPr>
          <p:nvPr>
            <p:ph type="title"/>
          </p:nvPr>
        </p:nvSpPr>
        <p:spPr>
          <a:xfrm>
            <a:off x="381000" y="1143000"/>
            <a:ext cx="8458200" cy="1079500"/>
          </a:xfrm>
        </p:spPr>
        <p:txBody>
          <a:bodyPr>
            <a:normAutofit fontScale="90000"/>
          </a:bodyPr>
          <a:lstStyle/>
          <a:p>
            <a:pPr algn="ctr" fontAlgn="auto">
              <a:spcAft>
                <a:spcPts val="0"/>
              </a:spcAft>
              <a:defRPr/>
            </a:pPr>
            <a:r>
              <a:rPr lang="en-US" dirty="0" smtClean="0"/>
              <a:t>Ethical concerns as we approach the singularity</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Branch of study in </a:t>
            </a:r>
            <a:r>
              <a:rPr lang="en-US" i="1" dirty="0" err="1" smtClean="0"/>
              <a:t>neurotheology</a:t>
            </a:r>
            <a:endParaRPr lang="en-US" i="1" dirty="0" smtClean="0"/>
          </a:p>
          <a:p>
            <a:r>
              <a:rPr lang="en-US" dirty="0" smtClean="0"/>
              <a:t>Consider:</a:t>
            </a:r>
          </a:p>
          <a:p>
            <a:pPr lvl="1"/>
            <a:r>
              <a:rPr lang="en-US" dirty="0" smtClean="0"/>
              <a:t>We hear waves on the beach at night.</a:t>
            </a:r>
          </a:p>
          <a:p>
            <a:pPr lvl="1"/>
            <a:r>
              <a:rPr lang="en-US" dirty="0" smtClean="0"/>
              <a:t>We go deaf. Then return to the beach.</a:t>
            </a:r>
          </a:p>
          <a:p>
            <a:pPr lvl="1"/>
            <a:r>
              <a:rPr lang="en-US" dirty="0" smtClean="0"/>
              <a:t>Just because we don’t hear the waves doesn’t mean they aren’t there.</a:t>
            </a:r>
          </a:p>
          <a:p>
            <a:r>
              <a:rPr lang="en-US" dirty="0" smtClean="0"/>
              <a:t>It is conceivable that the brain has hardware for communion with God.</a:t>
            </a:r>
          </a:p>
          <a:p>
            <a:r>
              <a:rPr lang="en-US" dirty="0" smtClean="0"/>
              <a:t>It is conceivable that we also just God up, locally, in our brains.</a:t>
            </a:r>
          </a:p>
          <a:p>
            <a:pPr marL="109537" indent="0">
              <a:buNone/>
            </a:pPr>
            <a:endParaRPr lang="en-US" i="1" dirty="0" smtClean="0"/>
          </a:p>
          <a:p>
            <a:endParaRPr lang="en-US" i="1" dirty="0" smtClean="0"/>
          </a:p>
          <a:p>
            <a:pPr marL="109537" indent="0">
              <a:buNone/>
            </a:pPr>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697082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Rat brains, and now human brains, </a:t>
            </a:r>
            <a:r>
              <a:rPr lang="en-US" dirty="0" smtClean="0"/>
              <a:t>are connected </a:t>
            </a:r>
            <a:r>
              <a:rPr lang="en-US" dirty="0"/>
              <a:t>over the internet</a:t>
            </a:r>
            <a:r>
              <a:rPr lang="en-US" dirty="0" smtClean="0"/>
              <a:t>.</a:t>
            </a:r>
            <a:endParaRPr lang="en-US" dirty="0"/>
          </a:p>
          <a:p>
            <a:r>
              <a:rPr lang="en-US" sz="1200" dirty="0">
                <a:hlinkClick r:id="rId2"/>
              </a:rPr>
              <a:t>http://bits.blogs.nytimes.com/2013/08/27/researcher-controls-another-persons-brain-over-the-internet/?_</a:t>
            </a:r>
            <a:r>
              <a:rPr lang="en-US" sz="1200" dirty="0" smtClean="0">
                <a:hlinkClick r:id="rId2"/>
              </a:rPr>
              <a:t>r=0</a:t>
            </a:r>
            <a:endParaRPr lang="en-US" dirty="0"/>
          </a:p>
          <a:p>
            <a:r>
              <a:rPr lang="en-US" dirty="0" err="1" smtClean="0"/>
              <a:t>Bilton</a:t>
            </a:r>
            <a:r>
              <a:rPr lang="en-US" dirty="0" smtClean="0"/>
              <a:t> </a:t>
            </a:r>
            <a:r>
              <a:rPr lang="en-US" dirty="0" err="1" smtClean="0"/>
              <a:t>writes:“Two</a:t>
            </a:r>
            <a:r>
              <a:rPr lang="en-US" dirty="0" smtClean="0"/>
              <a:t> </a:t>
            </a:r>
            <a:r>
              <a:rPr lang="en-US" dirty="0"/>
              <a:t>researchers </a:t>
            </a:r>
            <a:r>
              <a:rPr lang="en-US" dirty="0" smtClean="0"/>
              <a:t>connected </a:t>
            </a:r>
            <a:r>
              <a:rPr lang="en-US" dirty="0"/>
              <a:t>their brains by slipping on a hat that included a “magnetic stimulation coil,” which can read and stimulate the brain. A</a:t>
            </a:r>
            <a:r>
              <a:rPr lang="en-US" dirty="0" smtClean="0"/>
              <a:t> </a:t>
            </a:r>
            <a:r>
              <a:rPr lang="en-US" dirty="0"/>
              <a:t>sent a signal </a:t>
            </a:r>
            <a:r>
              <a:rPr lang="en-US" dirty="0" smtClean="0"/>
              <a:t>to B’s </a:t>
            </a:r>
            <a:r>
              <a:rPr lang="en-US" dirty="0"/>
              <a:t>brain, forcing him to move his right index finger to hit the “fire” button in a computer </a:t>
            </a:r>
            <a:r>
              <a:rPr lang="en-US" dirty="0" smtClean="0"/>
              <a:t>game…</a:t>
            </a:r>
            <a:endParaRPr lang="en-US" dirty="0"/>
          </a:p>
          <a:p>
            <a:endParaRPr lang="en-US" dirty="0"/>
          </a:p>
        </p:txBody>
      </p:sp>
      <p:sp>
        <p:nvSpPr>
          <p:cNvPr id="3" name="Title 2"/>
          <p:cNvSpPr>
            <a:spLocks noGrp="1"/>
          </p:cNvSpPr>
          <p:nvPr>
            <p:ph type="title"/>
          </p:nvPr>
        </p:nvSpPr>
        <p:spPr/>
        <p:txBody>
          <a:bodyPr/>
          <a:lstStyle/>
          <a:p>
            <a:r>
              <a:rPr lang="en-US" dirty="0" smtClean="0"/>
              <a:t>Internet brains</a:t>
            </a:r>
            <a:endParaRPr lang="en-US" dirty="0"/>
          </a:p>
        </p:txBody>
      </p:sp>
    </p:spTree>
    <p:extLst>
      <p:ext uri="{BB962C8B-B14F-4D97-AF65-F5344CB8AC3E}">
        <p14:creationId xmlns:p14="http://schemas.microsoft.com/office/powerpoint/2010/main" val="3695092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Researchers at University of Pittsburgh and Carnegie Mellon University have inserted sensors into the brains of monkeys which allow them to control robot arms strictly with their thoughts.</a:t>
            </a:r>
          </a:p>
          <a:p>
            <a:r>
              <a:rPr lang="en-US" dirty="0" smtClean="0"/>
              <a:t>The monkeys could reach for and grab food, and adjust for size and stickiness of morsels.</a:t>
            </a:r>
          </a:p>
          <a:p>
            <a:r>
              <a:rPr lang="en-US" dirty="0" smtClean="0"/>
              <a:t>Warning:  images and Ted video might be disturbing!</a:t>
            </a:r>
          </a:p>
          <a:p>
            <a:r>
              <a:rPr lang="en-US" sz="2000" dirty="0">
                <a:hlinkClick r:id="rId2"/>
              </a:rPr>
              <a:t>http://www.nytimes.com/2008/05/29/science/29brain.html?_</a:t>
            </a:r>
            <a:r>
              <a:rPr lang="en-US" sz="2000" dirty="0" smtClean="0">
                <a:hlinkClick r:id="rId2"/>
              </a:rPr>
              <a:t>r=0</a:t>
            </a:r>
            <a:endParaRPr lang="en-US" sz="2000" dirty="0" smtClean="0"/>
          </a:p>
          <a:p>
            <a:r>
              <a:rPr lang="en-US" sz="1200" dirty="0">
                <a:hlinkClick r:id="rId3"/>
              </a:rPr>
              <a:t>http://</a:t>
            </a:r>
            <a:r>
              <a:rPr lang="en-US" sz="1200" dirty="0" smtClean="0">
                <a:hlinkClick r:id="rId3"/>
              </a:rPr>
              <a:t>www.ted.com/talks/miguel_nicolelis_a_monkey_that_controls_a_robot_with_its_thoughts_no_really.html</a:t>
            </a:r>
            <a:r>
              <a:rPr lang="en-US" sz="1200" dirty="0" smtClean="0"/>
              <a:t> </a:t>
            </a:r>
          </a:p>
          <a:p>
            <a:r>
              <a:rPr lang="en-US" sz="1200" dirty="0">
                <a:hlinkClick r:id="rId4"/>
              </a:rPr>
              <a:t>http://</a:t>
            </a:r>
            <a:r>
              <a:rPr lang="en-US" sz="1200" dirty="0" smtClean="0">
                <a:hlinkClick r:id="rId4"/>
              </a:rPr>
              <a:t>www.nature.com/news/2008/080528/full/news.2008.861.html</a:t>
            </a:r>
            <a:r>
              <a:rPr lang="en-US" sz="1200" dirty="0" smtClean="0"/>
              <a:t> </a:t>
            </a:r>
            <a:endParaRPr lang="en-US" sz="1200" dirty="0"/>
          </a:p>
          <a:p>
            <a:endParaRPr lang="en-US" sz="2000" dirty="0"/>
          </a:p>
        </p:txBody>
      </p:sp>
      <p:sp>
        <p:nvSpPr>
          <p:cNvPr id="3" name="Title 2"/>
          <p:cNvSpPr>
            <a:spLocks noGrp="1"/>
          </p:cNvSpPr>
          <p:nvPr>
            <p:ph type="title"/>
          </p:nvPr>
        </p:nvSpPr>
        <p:spPr/>
        <p:txBody>
          <a:bodyPr/>
          <a:lstStyle/>
          <a:p>
            <a:r>
              <a:rPr lang="en-US" dirty="0" smtClean="0"/>
              <a:t>Thought-controlled robot arms</a:t>
            </a:r>
            <a:endParaRPr lang="en-US" dirty="0"/>
          </a:p>
        </p:txBody>
      </p:sp>
    </p:spTree>
    <p:extLst>
      <p:ext uri="{BB962C8B-B14F-4D97-AF65-F5344CB8AC3E}">
        <p14:creationId xmlns:p14="http://schemas.microsoft.com/office/powerpoint/2010/main" val="3269707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1200" dirty="0" smtClean="0"/>
          </a:p>
          <a:p>
            <a:r>
              <a:rPr lang="en-US" sz="2800" dirty="0" err="1" smtClean="0"/>
              <a:t>Graphene</a:t>
            </a:r>
            <a:r>
              <a:rPr lang="en-US" sz="2800" dirty="0" smtClean="0"/>
              <a:t> helmet 14 nanometers thick conducts electricity. Northwestern, Dr. Mark </a:t>
            </a:r>
            <a:r>
              <a:rPr lang="en-US" sz="2800" dirty="0" err="1" smtClean="0"/>
              <a:t>Hersam</a:t>
            </a:r>
            <a:r>
              <a:rPr lang="en-US" sz="2800" dirty="0" smtClean="0"/>
              <a:t>, MIT, 1.3 billion dollars research award in Europe, Berkeley.</a:t>
            </a:r>
          </a:p>
          <a:p>
            <a:r>
              <a:rPr lang="en-US" sz="2800" dirty="0" smtClean="0"/>
              <a:t>Foldable electronics</a:t>
            </a:r>
          </a:p>
          <a:p>
            <a:r>
              <a:rPr lang="en-US" sz="2800" dirty="0" smtClean="0"/>
              <a:t>“Printing” of skull communication helmets</a:t>
            </a:r>
            <a:endParaRPr lang="en-US" sz="1400" dirty="0" smtClean="0"/>
          </a:p>
          <a:p>
            <a:r>
              <a:rPr lang="en-US" sz="1200" dirty="0" smtClean="0">
                <a:hlinkClick r:id="rId2"/>
              </a:rPr>
              <a:t>http</a:t>
            </a:r>
            <a:r>
              <a:rPr lang="en-US" sz="1200" dirty="0">
                <a:hlinkClick r:id="rId2"/>
              </a:rPr>
              <a:t>://</a:t>
            </a:r>
            <a:r>
              <a:rPr lang="en-US" sz="1200" dirty="0" smtClean="0">
                <a:hlinkClick r:id="rId2"/>
              </a:rPr>
              <a:t>www.northwestern.edu/newscenter/stories/2013/11/researchers-grow-graphene-on-silver.html</a:t>
            </a:r>
            <a:r>
              <a:rPr lang="en-US" sz="1200" dirty="0"/>
              <a:t> </a:t>
            </a:r>
            <a:r>
              <a:rPr lang="en-US" sz="1200" dirty="0">
                <a:hlinkClick r:id="rId3"/>
              </a:rPr>
              <a:t>http://</a:t>
            </a:r>
            <a:r>
              <a:rPr lang="en-US" sz="1200" dirty="0" smtClean="0">
                <a:hlinkClick r:id="rId3"/>
              </a:rPr>
              <a:t>www.mccormick.northwestern.edu/news/articles/2013/05/opening-doors-to-foldable-electronics-with-inkjet-printed-graphene.html</a:t>
            </a:r>
            <a:endParaRPr lang="en-US" sz="1200" dirty="0" smtClean="0"/>
          </a:p>
          <a:p>
            <a:r>
              <a:rPr lang="en-US" sz="1200" dirty="0">
                <a:hlinkClick r:id="rId4"/>
              </a:rPr>
              <a:t>http://</a:t>
            </a:r>
            <a:r>
              <a:rPr lang="en-US" sz="1200" dirty="0" smtClean="0">
                <a:hlinkClick r:id="rId4"/>
              </a:rPr>
              <a:t>www.cam.ac.uk/research/news/graphene-shown-to-safely-interact-with-neurons-in-the-brain</a:t>
            </a:r>
            <a:endParaRPr lang="en-US" sz="1200" dirty="0" smtClean="0"/>
          </a:p>
          <a:p>
            <a:endParaRPr lang="en-US" sz="1200" dirty="0" smtClean="0"/>
          </a:p>
          <a:p>
            <a:endParaRPr lang="en-US" sz="1200" dirty="0" smtClean="0"/>
          </a:p>
        </p:txBody>
      </p:sp>
      <p:sp>
        <p:nvSpPr>
          <p:cNvPr id="3" name="Title 2"/>
          <p:cNvSpPr>
            <a:spLocks noGrp="1"/>
          </p:cNvSpPr>
          <p:nvPr>
            <p:ph type="title"/>
          </p:nvPr>
        </p:nvSpPr>
        <p:spPr/>
        <p:txBody>
          <a:bodyPr/>
          <a:lstStyle/>
          <a:p>
            <a:r>
              <a:rPr lang="en-US" dirty="0" err="1" smtClean="0"/>
              <a:t>Graphene</a:t>
            </a:r>
            <a:r>
              <a:rPr lang="en-US" dirty="0"/>
              <a:t> </a:t>
            </a:r>
            <a:r>
              <a:rPr lang="en-US" dirty="0" smtClean="0"/>
              <a:t>helmet</a:t>
            </a:r>
            <a:endParaRPr lang="en-US" dirty="0"/>
          </a:p>
        </p:txBody>
      </p:sp>
    </p:spTree>
    <p:extLst>
      <p:ext uri="{BB962C8B-B14F-4D97-AF65-F5344CB8AC3E}">
        <p14:creationId xmlns:p14="http://schemas.microsoft.com/office/powerpoint/2010/main" val="892482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Scientists are often not very scientific. When the world does not match their narrow area where "new" facts about the world are being discovered, </a:t>
            </a:r>
            <a:r>
              <a:rPr lang="en-US" dirty="0" smtClean="0"/>
              <a:t>they </a:t>
            </a:r>
            <a:r>
              <a:rPr lang="en-US" dirty="0"/>
              <a:t>are often very defensive about their beliefs</a:t>
            </a:r>
            <a:r>
              <a:rPr lang="en-US" dirty="0" smtClean="0"/>
              <a:t>.</a:t>
            </a:r>
          </a:p>
          <a:p>
            <a:r>
              <a:rPr lang="en-US" dirty="0"/>
              <a:t>True science is not a "perfect" system. Progress is usually incremental. Theories come into vogue, with supporting evidence, then often are replaced with updated theories that better match the </a:t>
            </a:r>
            <a:r>
              <a:rPr lang="en-US" dirty="0" smtClean="0"/>
              <a:t>(new) data.</a:t>
            </a:r>
            <a:endParaRPr lang="en-US" dirty="0"/>
          </a:p>
        </p:txBody>
      </p:sp>
      <p:sp>
        <p:nvSpPr>
          <p:cNvPr id="3" name="Title 2"/>
          <p:cNvSpPr>
            <a:spLocks noGrp="1"/>
          </p:cNvSpPr>
          <p:nvPr>
            <p:ph type="title"/>
          </p:nvPr>
        </p:nvSpPr>
        <p:spPr/>
        <p:txBody>
          <a:bodyPr/>
          <a:lstStyle/>
          <a:p>
            <a:r>
              <a:rPr lang="en-US" dirty="0" smtClean="0"/>
              <a:t>Real </a:t>
            </a:r>
            <a:r>
              <a:rPr lang="en-US" dirty="0"/>
              <a:t>s</a:t>
            </a:r>
            <a:r>
              <a:rPr lang="en-US" dirty="0" smtClean="0"/>
              <a:t>cience remains curious…</a:t>
            </a:r>
            <a:endParaRPr lang="en-US" dirty="0"/>
          </a:p>
        </p:txBody>
      </p:sp>
    </p:spTree>
    <p:extLst>
      <p:ext uri="{BB962C8B-B14F-4D97-AF65-F5344CB8AC3E}">
        <p14:creationId xmlns:p14="http://schemas.microsoft.com/office/powerpoint/2010/main" val="2279101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Results are typically measured as "odds against chance." The greater the odds against chance, the more confidence we have in a theory that predicts the results</a:t>
            </a:r>
            <a:r>
              <a:rPr lang="en-US" dirty="0" smtClean="0"/>
              <a:t>.</a:t>
            </a:r>
          </a:p>
          <a:p>
            <a:r>
              <a:rPr lang="en-US" dirty="0"/>
              <a:t>We like to see results repeated by different researchers. The more we have different researchers showing the same results, the more confident we are in the measurements</a:t>
            </a:r>
            <a:r>
              <a:rPr lang="en-US" dirty="0" smtClean="0"/>
              <a:t>.</a:t>
            </a:r>
          </a:p>
          <a:p>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279101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is a mistake to ever say, "Well it can't be, so it isn't" and in this way discount the data. Data is data. Science is science. Forming an attachment to a theory, and to assumptions, is not science</a:t>
            </a:r>
            <a:r>
              <a:rPr lang="en-US" dirty="0" smtClean="0"/>
              <a:t>.</a:t>
            </a:r>
          </a:p>
          <a:p>
            <a:r>
              <a:rPr lang="en-US" dirty="0" smtClean="0"/>
              <a:t>Borrowing from </a:t>
            </a:r>
            <a:r>
              <a:rPr lang="en-US" dirty="0"/>
              <a:t>Dean </a:t>
            </a:r>
            <a:r>
              <a:rPr lang="en-US" dirty="0" err="1"/>
              <a:t>Radin</a:t>
            </a:r>
            <a:r>
              <a:rPr lang="en-US" dirty="0"/>
              <a:t>, "Supernormal," page </a:t>
            </a:r>
            <a:r>
              <a:rPr lang="en-US" dirty="0" smtClean="0"/>
              <a:t>298-300:</a:t>
            </a:r>
          </a:p>
          <a:p>
            <a:pPr marL="109537" indent="0">
              <a:buNone/>
            </a:pPr>
            <a:endParaRPr lang="en-US" dirty="0"/>
          </a:p>
          <a:p>
            <a:r>
              <a:rPr lang="en-US" dirty="0"/>
              <a:t>Let's look at some assumptions that we typically make:</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457008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1. </a:t>
            </a:r>
            <a:r>
              <a:rPr lang="en-US" dirty="0" smtClean="0"/>
              <a:t>*Realism</a:t>
            </a:r>
            <a:r>
              <a:rPr lang="en-US" dirty="0"/>
              <a:t>: The physical world consists of objects that are completely independent of observation. T</a:t>
            </a:r>
            <a:r>
              <a:rPr lang="en-US" dirty="0" smtClean="0"/>
              <a:t>he </a:t>
            </a:r>
            <a:r>
              <a:rPr lang="en-US" dirty="0"/>
              <a:t>world is still there when you are not looking at it</a:t>
            </a:r>
            <a:r>
              <a:rPr lang="en-US" dirty="0" smtClean="0"/>
              <a:t>.</a:t>
            </a:r>
          </a:p>
          <a:p>
            <a:r>
              <a:rPr lang="en-US" dirty="0"/>
              <a:t>2. </a:t>
            </a:r>
            <a:r>
              <a:rPr lang="en-US" dirty="0" smtClean="0"/>
              <a:t>*Localism</a:t>
            </a:r>
            <a:r>
              <a:rPr lang="en-US" dirty="0"/>
              <a:t>: Objects are completely separate. There is no such thing as "action at a distance</a:t>
            </a:r>
            <a:r>
              <a:rPr lang="en-US" dirty="0" smtClean="0"/>
              <a:t>.“</a:t>
            </a:r>
          </a:p>
          <a:p>
            <a:r>
              <a:rPr lang="en-US" dirty="0"/>
              <a:t>3. </a:t>
            </a:r>
            <a:r>
              <a:rPr lang="en-US" dirty="0" smtClean="0"/>
              <a:t>*Causality</a:t>
            </a:r>
            <a:r>
              <a:rPr lang="en-US" dirty="0"/>
              <a:t>: time points exclusively from the past to the future, with no exceptions</a:t>
            </a:r>
            <a:r>
              <a:rPr lang="en-US" dirty="0" smtClean="0"/>
              <a:t>.</a:t>
            </a:r>
            <a:endParaRPr lang="en-US" dirty="0"/>
          </a:p>
          <a:p>
            <a:r>
              <a:rPr lang="en-US" dirty="0"/>
              <a:t>4. Mechanism: Everything can be understood in the form of causal networks, like the gears of a clock</a:t>
            </a:r>
            <a:r>
              <a:rPr lang="en-US" dirty="0" smtClean="0"/>
              <a:t>.</a:t>
            </a:r>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457008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5. </a:t>
            </a:r>
            <a:r>
              <a:rPr lang="en-US" dirty="0" err="1"/>
              <a:t>Physicalism</a:t>
            </a:r>
            <a:r>
              <a:rPr lang="en-US" dirty="0"/>
              <a:t>: Everything can be described with real properties that exist in space and time, and all </a:t>
            </a:r>
            <a:r>
              <a:rPr lang="en-US" dirty="0" err="1"/>
              <a:t>meaningul</a:t>
            </a:r>
            <a:r>
              <a:rPr lang="en-US" dirty="0"/>
              <a:t> statements are either analytically provable, as in logic and mathematics, or can be reduced to experimentally verifiable facts</a:t>
            </a:r>
            <a:r>
              <a:rPr lang="en-US" dirty="0" smtClean="0"/>
              <a:t>.</a:t>
            </a:r>
            <a:endParaRPr lang="en-US" dirty="0"/>
          </a:p>
          <a:p>
            <a:r>
              <a:rPr lang="en-US" dirty="0"/>
              <a:t>6. Materialism: Everything, including the mind, is made of matter or energy: anything else thought to be "immaterial" doesn't exist. Ideas, for example, are encoded in the real world, either as physical documents, or neural encodings.</a:t>
            </a:r>
          </a:p>
          <a:p>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457008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7. Determinism: There is no free will, and all events are fully caused by preceding states.</a:t>
            </a:r>
          </a:p>
          <a:p>
            <a:r>
              <a:rPr lang="en-US" dirty="0"/>
              <a:t>8. </a:t>
            </a:r>
            <a:r>
              <a:rPr lang="en-US" dirty="0" err="1"/>
              <a:t>Reductionaism</a:t>
            </a:r>
            <a:r>
              <a:rPr lang="en-US" dirty="0"/>
              <a:t>: Objects are made up of a hierarchy of ever-smaller objects, with </a:t>
            </a:r>
            <a:r>
              <a:rPr lang="en-US" dirty="0" err="1"/>
              <a:t>sumatomic</a:t>
            </a:r>
            <a:r>
              <a:rPr lang="en-US" dirty="0"/>
              <a:t> particles at the bottom. All causation is strictly "upward," from the microscopic to the macroscopic world.</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45700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complexity of the human mind.</a:t>
            </a:r>
          </a:p>
          <a:p>
            <a:r>
              <a:rPr lang="en-US" dirty="0"/>
              <a:t>Odd capabilities of humans, supported by science</a:t>
            </a:r>
          </a:p>
          <a:p>
            <a:r>
              <a:rPr lang="en-US" dirty="0"/>
              <a:t>God helmet, internet brain communication, etc.</a:t>
            </a:r>
          </a:p>
          <a:p>
            <a:r>
              <a:rPr lang="en-US" dirty="0" smtClean="0"/>
              <a:t>The nature of true science, and real scientific curiosity</a:t>
            </a:r>
            <a:endParaRPr lang="en-US" dirty="0"/>
          </a:p>
          <a:p>
            <a:r>
              <a:rPr lang="en-US" dirty="0" smtClean="0"/>
              <a:t>Looking at assumptions we are often taught as gospel</a:t>
            </a:r>
          </a:p>
          <a:p>
            <a:r>
              <a:rPr lang="en-US" dirty="0" smtClean="0"/>
              <a:t>Surprising results about the nature of reality and human consciousness</a:t>
            </a:r>
          </a:p>
        </p:txBody>
      </p:sp>
      <p:sp>
        <p:nvSpPr>
          <p:cNvPr id="3" name="Title 2"/>
          <p:cNvSpPr>
            <a:spLocks noGrp="1"/>
          </p:cNvSpPr>
          <p:nvPr>
            <p:ph type="title"/>
          </p:nvPr>
        </p:nvSpPr>
        <p:spPr/>
        <p:txBody>
          <a:bodyPr/>
          <a:lstStyle/>
          <a:p>
            <a:r>
              <a:rPr lang="en-US" dirty="0" smtClean="0"/>
              <a:t>Overview of Artificial Sentience</a:t>
            </a:r>
            <a:endParaRPr lang="en-US" dirty="0"/>
          </a:p>
        </p:txBody>
      </p:sp>
    </p:spTree>
    <p:extLst>
      <p:ext uri="{BB962C8B-B14F-4D97-AF65-F5344CB8AC3E}">
        <p14:creationId xmlns:p14="http://schemas.microsoft.com/office/powerpoint/2010/main" val="3624197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Most college students in the Western world are taught these doctrines, but they are seldom presented as </a:t>
            </a:r>
            <a:r>
              <a:rPr lang="en-US" i="1" dirty="0"/>
              <a:t>assumptions</a:t>
            </a:r>
            <a:r>
              <a:rPr lang="en-US" dirty="0" smtClean="0"/>
              <a:t>. Yet none </a:t>
            </a:r>
            <a:r>
              <a:rPr lang="en-US" dirty="0"/>
              <a:t>of these assumptions has every been </a:t>
            </a:r>
            <a:r>
              <a:rPr lang="en-US" i="1" dirty="0" smtClean="0"/>
              <a:t>proven.</a:t>
            </a:r>
            <a:endParaRPr lang="en-US" dirty="0" smtClean="0"/>
          </a:p>
          <a:p>
            <a:r>
              <a:rPr lang="en-US" dirty="0" smtClean="0"/>
              <a:t>Unexamined </a:t>
            </a:r>
            <a:r>
              <a:rPr lang="en-US" dirty="0"/>
              <a:t>assumptions can be problematic when we are trying to determine the nature of an area of study -- in this case the nature of reality, or "life</a:t>
            </a:r>
            <a:r>
              <a:rPr lang="en-US" dirty="0" smtClean="0"/>
              <a:t>.“</a:t>
            </a:r>
          </a:p>
          <a:p>
            <a:r>
              <a:rPr lang="en-US" dirty="0" smtClean="0"/>
              <a:t>Consider what modern physics has to say…</a:t>
            </a:r>
            <a:endParaRPr lang="en-US" dirty="0"/>
          </a:p>
          <a:p>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457008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dirty="0"/>
              <a:t>1. </a:t>
            </a:r>
            <a:r>
              <a:rPr lang="en-US" dirty="0" smtClean="0"/>
              <a:t>*</a:t>
            </a:r>
            <a:r>
              <a:rPr lang="en-US" i="1" dirty="0" smtClean="0"/>
              <a:t>Realism</a:t>
            </a:r>
            <a:r>
              <a:rPr lang="en-US" dirty="0" smtClean="0"/>
              <a:t> may be </a:t>
            </a:r>
            <a:r>
              <a:rPr lang="en-US" dirty="0"/>
              <a:t>falsified by quantum mechanics which can be seen to tells us, from theory and experimentation, that quantum objects do not have fully determined properties before they are observed</a:t>
            </a:r>
            <a:r>
              <a:rPr lang="en-US" dirty="0" smtClean="0"/>
              <a:t>.</a:t>
            </a:r>
            <a:endParaRPr lang="en-US" dirty="0"/>
          </a:p>
          <a:p>
            <a:r>
              <a:rPr lang="en-US" dirty="0"/>
              <a:t>2. </a:t>
            </a:r>
            <a:r>
              <a:rPr lang="en-US" dirty="0" smtClean="0"/>
              <a:t>*</a:t>
            </a:r>
            <a:r>
              <a:rPr lang="en-US" i="1" dirty="0" smtClean="0"/>
              <a:t>Locality</a:t>
            </a:r>
            <a:r>
              <a:rPr lang="en-US" dirty="0" smtClean="0"/>
              <a:t> may be falsified </a:t>
            </a:r>
            <a:r>
              <a:rPr lang="en-US" dirty="0"/>
              <a:t>by </a:t>
            </a:r>
            <a:r>
              <a:rPr lang="en-US" dirty="0" smtClean="0"/>
              <a:t>quantum </a:t>
            </a:r>
            <a:r>
              <a:rPr lang="en-US" dirty="0"/>
              <a:t>mechanics in which </a:t>
            </a:r>
            <a:r>
              <a:rPr lang="en-US" dirty="0" smtClean="0"/>
              <a:t>quantum-entangled </a:t>
            </a:r>
            <a:r>
              <a:rPr lang="en-US" dirty="0"/>
              <a:t>objects display "spooky action" at a distance, and simultaneous interaction not lying within the bounds of traditional space-time.</a:t>
            </a:r>
          </a:p>
          <a:p>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457008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3. </a:t>
            </a:r>
            <a:r>
              <a:rPr lang="en-US" dirty="0" smtClean="0"/>
              <a:t>*</a:t>
            </a:r>
            <a:r>
              <a:rPr lang="en-US" i="1" dirty="0" smtClean="0"/>
              <a:t>Causality</a:t>
            </a:r>
            <a:r>
              <a:rPr lang="en-US" dirty="0" smtClean="0"/>
              <a:t> may be falsified by the general </a:t>
            </a:r>
            <a:r>
              <a:rPr lang="en-US" dirty="0"/>
              <a:t>theory of relativity </a:t>
            </a:r>
            <a:r>
              <a:rPr lang="en-US" dirty="0" smtClean="0"/>
              <a:t>which can be seen </a:t>
            </a:r>
            <a:r>
              <a:rPr lang="en-US" dirty="0"/>
              <a:t>to tell us that the arrow of time is an illusion, and that causality can also run backwards</a:t>
            </a:r>
            <a:r>
              <a:rPr lang="en-US" dirty="0" smtClean="0"/>
              <a:t>.</a:t>
            </a:r>
            <a:endParaRPr lang="en-US" dirty="0"/>
          </a:p>
          <a:p>
            <a:r>
              <a:rPr lang="en-US" dirty="0"/>
              <a:t>4. </a:t>
            </a:r>
            <a:r>
              <a:rPr lang="en-US" i="1" dirty="0"/>
              <a:t>Mechanism </a:t>
            </a:r>
            <a:r>
              <a:rPr lang="en-US" dirty="0"/>
              <a:t>also fails if causality is not absolute</a:t>
            </a:r>
            <a:r>
              <a:rPr lang="en-US" dirty="0" smtClean="0"/>
              <a:t>.</a:t>
            </a:r>
            <a:endParaRPr lang="en-US" dirty="0"/>
          </a:p>
          <a:p>
            <a:r>
              <a:rPr lang="en-US" dirty="0"/>
              <a:t>5. </a:t>
            </a:r>
            <a:r>
              <a:rPr lang="en-US" i="1" dirty="0" err="1" smtClean="0"/>
              <a:t>Physicalism</a:t>
            </a:r>
            <a:r>
              <a:rPr lang="en-US" i="1" dirty="0" smtClean="0"/>
              <a:t> </a:t>
            </a:r>
            <a:r>
              <a:rPr lang="en-US" dirty="0"/>
              <a:t>is </a:t>
            </a:r>
            <a:r>
              <a:rPr lang="en-US" dirty="0" smtClean="0"/>
              <a:t>falsified </a:t>
            </a:r>
            <a:r>
              <a:rPr lang="en-US" dirty="0"/>
              <a:t>if we consider that observation may require consciousness.</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279101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Materialism may be </a:t>
            </a:r>
            <a:r>
              <a:rPr lang="en-US" dirty="0" smtClean="0"/>
              <a:t>falsified </a:t>
            </a:r>
            <a:r>
              <a:rPr lang="en-US" dirty="0"/>
              <a:t>if the recent slew of "psi" </a:t>
            </a:r>
            <a:r>
              <a:rPr lang="en-US" dirty="0" smtClean="0"/>
              <a:t>experimental results cannot </a:t>
            </a:r>
            <a:r>
              <a:rPr lang="en-US" dirty="0"/>
              <a:t>be seen to be effected by any known form of matter or energy. Alternatively some theories of physics explain the universe in terms of </a:t>
            </a:r>
            <a:r>
              <a:rPr lang="en-US" i="1" dirty="0" smtClean="0"/>
              <a:t>information</a:t>
            </a:r>
            <a:r>
              <a:rPr lang="en-US" dirty="0" smtClean="0"/>
              <a:t> </a:t>
            </a:r>
            <a:r>
              <a:rPr lang="en-US" dirty="0"/>
              <a:t>from which the material world arises. Might consciousness create brain activity instead of the other way around?</a:t>
            </a:r>
          </a:p>
          <a:p>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279101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7. Determinism </a:t>
            </a:r>
            <a:r>
              <a:rPr lang="en-US" dirty="0" smtClean="0"/>
              <a:t>fails </a:t>
            </a:r>
            <a:r>
              <a:rPr lang="en-US" dirty="0"/>
              <a:t>because of the collapse of causality.</a:t>
            </a:r>
          </a:p>
          <a:p>
            <a:endParaRPr lang="en-US" dirty="0"/>
          </a:p>
          <a:p>
            <a:r>
              <a:rPr lang="en-US" dirty="0"/>
              <a:t>8. Reductionism may fail because of studies showing the effects of </a:t>
            </a:r>
            <a:r>
              <a:rPr lang="en-US" dirty="0" smtClean="0"/>
              <a:t>psycho-kinesis –effects </a:t>
            </a:r>
            <a:r>
              <a:rPr lang="en-US" dirty="0"/>
              <a:t>from the "top down."</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279101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would be a shock to come across a university where it was the practice of the students to recite adherence to Newton’s laws of motion, to Maxwell’s equations, and to the electromagnetic theory of light.”  -- Sir Arthur Stanley </a:t>
            </a:r>
            <a:r>
              <a:rPr lang="en-US" dirty="0" err="1" smtClean="0"/>
              <a:t>Eddington</a:t>
            </a:r>
            <a:endParaRPr lang="en-US" dirty="0" smtClean="0"/>
          </a:p>
          <a:p>
            <a:r>
              <a:rPr lang="en-US" dirty="0" smtClean="0"/>
              <a:t>“…it is equally a shock, today, to find reputable scientists categorically asserting, in the manner of dogma, the impossibility of phenomena such as ESP”</a:t>
            </a:r>
          </a:p>
          <a:p>
            <a:r>
              <a:rPr lang="en-US" dirty="0" smtClean="0"/>
              <a:t>-- Nobel Laureate Brian Josephson</a:t>
            </a:r>
            <a:endParaRPr lang="en-US" dirty="0"/>
          </a:p>
        </p:txBody>
      </p:sp>
      <p:sp>
        <p:nvSpPr>
          <p:cNvPr id="3" name="Title 2"/>
          <p:cNvSpPr>
            <a:spLocks noGrp="1"/>
          </p:cNvSpPr>
          <p:nvPr>
            <p:ph type="title"/>
          </p:nvPr>
        </p:nvSpPr>
        <p:spPr/>
        <p:txBody>
          <a:bodyPr>
            <a:normAutofit fontScale="90000"/>
          </a:bodyPr>
          <a:lstStyle/>
          <a:p>
            <a:r>
              <a:rPr lang="en-US" dirty="0" smtClean="0"/>
              <a:t>Physicists are used to paradigm shift…</a:t>
            </a:r>
            <a:endParaRPr lang="en-US" dirty="0"/>
          </a:p>
        </p:txBody>
      </p:sp>
    </p:spTree>
    <p:extLst>
      <p:ext uri="{BB962C8B-B14F-4D97-AF65-F5344CB8AC3E}">
        <p14:creationId xmlns:p14="http://schemas.microsoft.com/office/powerpoint/2010/main" val="35289883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So now, applying an open mind with respect to assumptions we can consider some modern areas of study in the scientific light they should be taken, that is with an appropriately open mind, looking at odds against chance, </a:t>
            </a:r>
            <a:r>
              <a:rPr lang="en-US" dirty="0" smtClean="0"/>
              <a:t>repeatability, and effect size.</a:t>
            </a:r>
            <a:endParaRPr lang="en-US" dirty="0"/>
          </a:p>
          <a:p>
            <a:endParaRPr lang="en-US" dirty="0"/>
          </a:p>
        </p:txBody>
      </p:sp>
      <p:sp>
        <p:nvSpPr>
          <p:cNvPr id="3" name="Title 2"/>
          <p:cNvSpPr>
            <a:spLocks noGrp="1"/>
          </p:cNvSpPr>
          <p:nvPr>
            <p:ph type="title"/>
          </p:nvPr>
        </p:nvSpPr>
        <p:spPr/>
        <p:txBody>
          <a:bodyPr>
            <a:normAutofit fontScale="90000"/>
          </a:bodyPr>
          <a:lstStyle/>
          <a:p>
            <a:r>
              <a:rPr lang="en-US" dirty="0" smtClean="0"/>
              <a:t>Odd capabilities of the human mind</a:t>
            </a:r>
            <a:endParaRPr lang="en-US" dirty="0"/>
          </a:p>
        </p:txBody>
      </p:sp>
    </p:spTree>
    <p:extLst>
      <p:ext uri="{BB962C8B-B14F-4D97-AF65-F5344CB8AC3E}">
        <p14:creationId xmlns:p14="http://schemas.microsoft.com/office/powerpoint/2010/main" val="2279101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t>Standard </a:t>
            </a:r>
            <a:r>
              <a:rPr lang="en-US" sz="2800" dirty="0" err="1" smtClean="0"/>
              <a:t>Stroop</a:t>
            </a:r>
            <a:endParaRPr lang="en-US" sz="2800" dirty="0" smtClean="0"/>
          </a:p>
          <a:p>
            <a:r>
              <a:rPr lang="en-US" sz="1050" dirty="0" smtClean="0"/>
              <a:t>https</a:t>
            </a:r>
            <a:r>
              <a:rPr lang="en-US" sz="1050" dirty="0"/>
              <a:t>://www.google.com/url?sa=t&amp;rct=j&amp;q=&amp;</a:t>
            </a:r>
            <a:r>
              <a:rPr lang="en-US" sz="1050" dirty="0" smtClean="0"/>
              <a:t>esrc=s&amp;source=web&amp;cd=2&amp;cad=rja&amp;ved=0CDQQFjAB&amp;url=http%3A%2F%2Ffaculty.txwes.edu%2Fjbrown06%2Fcourse7%2Fdocuments%2F9-2-08StroopEffectIntroduction.ppt&amp;ei=KolkUrraJZTYyAGA2IBQ&amp;usg=AFQjCNGfOtgfRfYui0935YTM9L5pYmJ27g</a:t>
            </a:r>
          </a:p>
          <a:p>
            <a:r>
              <a:rPr lang="en-US" sz="2800" dirty="0" smtClean="0"/>
              <a:t>Same representation in the brain for viewing color, thinking of color, and the concept of color?</a:t>
            </a:r>
          </a:p>
          <a:p>
            <a:r>
              <a:rPr lang="en-US" sz="2800" dirty="0" smtClean="0"/>
              <a:t>Measures cognitive </a:t>
            </a:r>
            <a:r>
              <a:rPr lang="en-US" sz="2800" i="1" dirty="0" smtClean="0"/>
              <a:t>interference</a:t>
            </a:r>
            <a:endParaRPr lang="en-US" sz="2800" i="1" dirty="0"/>
          </a:p>
        </p:txBody>
      </p:sp>
      <p:sp>
        <p:nvSpPr>
          <p:cNvPr id="3" name="Title 2"/>
          <p:cNvSpPr>
            <a:spLocks noGrp="1"/>
          </p:cNvSpPr>
          <p:nvPr>
            <p:ph type="title"/>
          </p:nvPr>
        </p:nvSpPr>
        <p:spPr/>
        <p:txBody>
          <a:bodyPr/>
          <a:lstStyle/>
          <a:p>
            <a:r>
              <a:rPr lang="en-US" dirty="0"/>
              <a:t>Reverse </a:t>
            </a:r>
            <a:r>
              <a:rPr lang="en-US" dirty="0" err="1"/>
              <a:t>stroop</a:t>
            </a:r>
            <a:r>
              <a:rPr lang="en-US" dirty="0"/>
              <a:t> test.</a:t>
            </a:r>
          </a:p>
        </p:txBody>
      </p:sp>
    </p:spTree>
    <p:extLst>
      <p:ext uri="{BB962C8B-B14F-4D97-AF65-F5344CB8AC3E}">
        <p14:creationId xmlns:p14="http://schemas.microsoft.com/office/powerpoint/2010/main" val="677586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mtClean="0"/>
              <a:t>Stroop test #1 (NCW)</a:t>
            </a:r>
          </a:p>
        </p:txBody>
      </p:sp>
      <p:sp>
        <p:nvSpPr>
          <p:cNvPr id="3075" name="Content Placeholder 2"/>
          <p:cNvSpPr>
            <a:spLocks noGrp="1"/>
          </p:cNvSpPr>
          <p:nvPr>
            <p:ph idx="1"/>
          </p:nvPr>
        </p:nvSpPr>
        <p:spPr>
          <a:xfrm>
            <a:off x="457200" y="1600200"/>
            <a:ext cx="8229600" cy="838200"/>
          </a:xfrm>
        </p:spPr>
        <p:txBody>
          <a:bodyPr/>
          <a:lstStyle/>
          <a:p>
            <a:r>
              <a:rPr lang="en-US" smtClean="0"/>
              <a:t>Read the color of the word</a:t>
            </a:r>
          </a:p>
        </p:txBody>
      </p:sp>
      <p:pic>
        <p:nvPicPr>
          <p:cNvPr id="3076" name="Picture 3"/>
          <p:cNvPicPr>
            <a:picLocks noChangeAspect="1"/>
          </p:cNvPicPr>
          <p:nvPr/>
        </p:nvPicPr>
        <p:blipFill>
          <a:blip r:embed="rId3">
            <a:extLst>
              <a:ext uri="{28A0092B-C50C-407E-A947-70E740481C1C}">
                <a14:useLocalDpi xmlns:a14="http://schemas.microsoft.com/office/drawing/2010/main" val="0"/>
              </a:ext>
            </a:extLst>
          </a:blip>
          <a:srcRect l="6026" r="70108"/>
          <a:stretch>
            <a:fillRect/>
          </a:stretch>
        </p:blipFill>
        <p:spPr bwMode="auto">
          <a:xfrm>
            <a:off x="3581400" y="2209800"/>
            <a:ext cx="1371600"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Content Placeholder 2"/>
          <p:cNvSpPr txBox="1">
            <a:spLocks/>
          </p:cNvSpPr>
          <p:nvPr/>
        </p:nvSpPr>
        <p:spPr bwMode="auto">
          <a:xfrm>
            <a:off x="387350" y="5800725"/>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Char char="•"/>
            </a:pPr>
            <a:r>
              <a:rPr lang="en-US" sz="3200"/>
              <a:t>Piece of cake right?? </a:t>
            </a:r>
          </a:p>
        </p:txBody>
      </p:sp>
    </p:spTree>
    <p:extLst>
      <p:ext uri="{BB962C8B-B14F-4D97-AF65-F5344CB8AC3E}">
        <p14:creationId xmlns:p14="http://schemas.microsoft.com/office/powerpoint/2010/main" val="6376407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Stroop test #2 (RCN)</a:t>
            </a:r>
          </a:p>
        </p:txBody>
      </p:sp>
      <p:sp>
        <p:nvSpPr>
          <p:cNvPr id="3" name="Content Placeholder 2"/>
          <p:cNvSpPr>
            <a:spLocks noGrp="1"/>
          </p:cNvSpPr>
          <p:nvPr>
            <p:ph idx="1"/>
          </p:nvPr>
        </p:nvSpPr>
        <p:spPr>
          <a:xfrm>
            <a:off x="457200" y="1600200"/>
            <a:ext cx="8229600" cy="838200"/>
          </a:xfrm>
        </p:spPr>
        <p:txBody>
          <a:bodyPr rtlCol="0">
            <a:normAutofit/>
          </a:bodyPr>
          <a:lstStyle/>
          <a:p>
            <a:pPr fontAlgn="auto">
              <a:spcAft>
                <a:spcPts val="0"/>
              </a:spcAft>
              <a:buFont typeface="Arial" pitchFamily="34" charset="0"/>
              <a:buChar char="•"/>
              <a:defRPr/>
            </a:pPr>
            <a:r>
              <a:rPr lang="en-US" b="1" dirty="0" smtClean="0"/>
              <a:t>Read the word </a:t>
            </a:r>
            <a:r>
              <a:rPr lang="en-US" dirty="0" smtClean="0"/>
              <a:t>and time yourself  – </a:t>
            </a:r>
            <a:r>
              <a:rPr lang="en-US" b="1" dirty="0" smtClean="0"/>
              <a:t>NOT the color</a:t>
            </a:r>
            <a:endParaRPr lang="en-US" b="1" dirty="0"/>
          </a:p>
        </p:txBody>
      </p:sp>
      <p:pic>
        <p:nvPicPr>
          <p:cNvPr id="410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438400"/>
            <a:ext cx="5410200"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Content Placeholder 2"/>
          <p:cNvSpPr txBox="1">
            <a:spLocks/>
          </p:cNvSpPr>
          <p:nvPr/>
        </p:nvSpPr>
        <p:spPr bwMode="auto">
          <a:xfrm>
            <a:off x="457200" y="602615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Char char="•"/>
            </a:pPr>
            <a:r>
              <a:rPr lang="en-US" sz="3200"/>
              <a:t>Still easy right?</a:t>
            </a:r>
          </a:p>
        </p:txBody>
      </p:sp>
    </p:spTree>
    <p:extLst>
      <p:ext uri="{BB962C8B-B14F-4D97-AF65-F5344CB8AC3E}">
        <p14:creationId xmlns:p14="http://schemas.microsoft.com/office/powerpoint/2010/main" val="3336787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How computers work</a:t>
            </a:r>
          </a:p>
          <a:p>
            <a:r>
              <a:rPr lang="en-US" dirty="0" smtClean="0"/>
              <a:t>The correspondence of humans and computers</a:t>
            </a:r>
          </a:p>
          <a:p>
            <a:r>
              <a:rPr lang="en-US" dirty="0" smtClean="0"/>
              <a:t>Causing pain to an </a:t>
            </a:r>
            <a:r>
              <a:rPr lang="en-US" smtClean="0"/>
              <a:t>artificial human</a:t>
            </a:r>
            <a:endParaRPr lang="en-US" dirty="0" smtClean="0"/>
          </a:p>
          <a:p>
            <a:r>
              <a:rPr lang="en-US" dirty="0" smtClean="0"/>
              <a:t>The updated </a:t>
            </a:r>
            <a:r>
              <a:rPr lang="en-US" i="1" dirty="0" smtClean="0"/>
              <a:t>China </a:t>
            </a:r>
            <a:r>
              <a:rPr lang="en-US" i="1" dirty="0"/>
              <a:t>B</a:t>
            </a:r>
            <a:r>
              <a:rPr lang="en-US" i="1" dirty="0" smtClean="0"/>
              <a:t>rain </a:t>
            </a:r>
            <a:r>
              <a:rPr lang="en-US" dirty="0" smtClean="0"/>
              <a:t>exercise</a:t>
            </a:r>
          </a:p>
          <a:p>
            <a:r>
              <a:rPr lang="en-US" dirty="0" smtClean="0"/>
              <a:t>Ethical questions raised</a:t>
            </a:r>
          </a:p>
          <a:p>
            <a:r>
              <a:rPr lang="en-US" dirty="0" smtClean="0"/>
              <a:t>The generation of humans that must consider policy regarding the approach of the </a:t>
            </a:r>
            <a:r>
              <a:rPr lang="en-US" i="1" dirty="0" smtClean="0"/>
              <a:t>singularity</a:t>
            </a:r>
            <a:endParaRPr lang="en-US" i="1"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2791016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8229600" cy="1143000"/>
          </a:xfrm>
        </p:spPr>
        <p:txBody>
          <a:bodyPr/>
          <a:lstStyle/>
          <a:p>
            <a:r>
              <a:rPr lang="en-US" smtClean="0"/>
              <a:t>Stroop test #3</a:t>
            </a:r>
          </a:p>
        </p:txBody>
      </p:sp>
      <p:sp>
        <p:nvSpPr>
          <p:cNvPr id="5123" name="Content Placeholder 2"/>
          <p:cNvSpPr>
            <a:spLocks noGrp="1"/>
          </p:cNvSpPr>
          <p:nvPr>
            <p:ph idx="1"/>
          </p:nvPr>
        </p:nvSpPr>
        <p:spPr>
          <a:xfrm>
            <a:off x="495300" y="1066800"/>
            <a:ext cx="8229600" cy="1143000"/>
          </a:xfrm>
        </p:spPr>
        <p:txBody>
          <a:bodyPr/>
          <a:lstStyle/>
          <a:p>
            <a:r>
              <a:rPr lang="en-US" dirty="0" smtClean="0"/>
              <a:t>Now….. Read the </a:t>
            </a:r>
            <a:r>
              <a:rPr lang="en-US" b="1" dirty="0" smtClean="0"/>
              <a:t>color of the word </a:t>
            </a:r>
            <a:r>
              <a:rPr lang="en-US" dirty="0" smtClean="0"/>
              <a:t>and time yourself  – </a:t>
            </a:r>
            <a:r>
              <a:rPr lang="en-US" b="1" dirty="0" smtClean="0"/>
              <a:t>NOT the word </a:t>
            </a:r>
          </a:p>
        </p:txBody>
      </p:sp>
      <p:pic>
        <p:nvPicPr>
          <p:cNvPr id="512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92350"/>
            <a:ext cx="5410200"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Content Placeholder 2"/>
          <p:cNvSpPr txBox="1">
            <a:spLocks/>
          </p:cNvSpPr>
          <p:nvPr/>
        </p:nvSpPr>
        <p:spPr bwMode="auto">
          <a:xfrm>
            <a:off x="381000" y="6019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Char char="•"/>
            </a:pPr>
            <a:r>
              <a:rPr lang="en-US" sz="3200"/>
              <a:t>Not so easy, eh??</a:t>
            </a:r>
          </a:p>
        </p:txBody>
      </p:sp>
    </p:spTree>
    <p:extLst>
      <p:ext uri="{BB962C8B-B14F-4D97-AF65-F5344CB8AC3E}">
        <p14:creationId xmlns:p14="http://schemas.microsoft.com/office/powerpoint/2010/main" val="1206593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Rectangle 2"/>
          <p:cNvSpPr>
            <a:spLocks noGrp="1" noChangeArrowheads="1"/>
          </p:cNvSpPr>
          <p:nvPr>
            <p:ph type="title"/>
          </p:nvPr>
        </p:nvSpPr>
        <p:spPr>
          <a:xfrm>
            <a:off x="457200" y="466725"/>
            <a:ext cx="8229600" cy="7588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Klintman – retrograde stroop</a:t>
            </a:r>
          </a:p>
        </p:txBody>
      </p:sp>
      <p:sp>
        <p:nvSpPr>
          <p:cNvPr id="1048579" name="Rectangle 3"/>
          <p:cNvSpPr>
            <a:spLocks noGrp="1" noChangeArrowheads="1"/>
          </p:cNvSpPr>
          <p:nvPr>
            <p:ph type="body" idx="1"/>
          </p:nvPr>
        </p:nvSpPr>
        <p:spPr/>
        <p:txBody>
          <a:bodyPr/>
          <a:lstStyle/>
          <a:p>
            <a:pPr>
              <a:lnSpc>
                <a:spcPct val="80000"/>
              </a:lnSpc>
            </a:pPr>
            <a:r>
              <a:rPr lang="en-US" sz="2000"/>
              <a:t>Klintman, Holgar. 1983. "Is there a paranormal (precognitive) influence in certain types of perceptual sequences," Part I, Eur. J of Parapsychology, 5, pp. 19-49.</a:t>
            </a:r>
          </a:p>
          <a:p>
            <a:pPr>
              <a:lnSpc>
                <a:spcPct val="80000"/>
              </a:lnSpc>
            </a:pPr>
            <a:endParaRPr lang="en-US" sz="2000"/>
          </a:p>
          <a:p>
            <a:pPr>
              <a:lnSpc>
                <a:spcPct val="80000"/>
              </a:lnSpc>
            </a:pPr>
            <a:r>
              <a:rPr lang="en-US" sz="2000"/>
              <a:t>Klintman, Holgar. 1984. "Is there a paranormal (precognitive) influence in certain types of perceptual sequences," Part II, Eur. J of Parapsychology, 5, pp. 125-40.</a:t>
            </a:r>
          </a:p>
          <a:p>
            <a:pPr>
              <a:lnSpc>
                <a:spcPct val="80000"/>
              </a:lnSpc>
            </a:pPr>
            <a:endParaRPr lang="en-US" sz="2000"/>
          </a:p>
          <a:p>
            <a:pPr>
              <a:lnSpc>
                <a:spcPct val="80000"/>
              </a:lnSpc>
            </a:pPr>
            <a:r>
              <a:rPr lang="en-US" sz="2000"/>
              <a:t>Lund University, Sweden.</a:t>
            </a:r>
          </a:p>
          <a:p>
            <a:pPr>
              <a:lnSpc>
                <a:spcPct val="80000"/>
              </a:lnSpc>
            </a:pPr>
            <a:endParaRPr lang="en-US" sz="2000"/>
          </a:p>
          <a:p>
            <a:pPr>
              <a:lnSpc>
                <a:spcPct val="80000"/>
              </a:lnSpc>
            </a:pPr>
            <a:r>
              <a:rPr lang="en-US" sz="2000"/>
              <a:t>Summarized in Dean Radin, 1997, </a:t>
            </a:r>
            <a:r>
              <a:rPr lang="en-US" sz="2000" i="1"/>
              <a:t>The Conscious Universe</a:t>
            </a:r>
            <a:r>
              <a:rPr lang="en-US" sz="2000"/>
              <a:t>, pp. 117-118.</a:t>
            </a:r>
          </a:p>
          <a:p>
            <a:pPr>
              <a:lnSpc>
                <a:spcPct val="80000"/>
              </a:lnSpc>
            </a:pPr>
            <a:endParaRPr lang="en-US" sz="2000"/>
          </a:p>
          <a:p>
            <a:pPr>
              <a:lnSpc>
                <a:spcPct val="80000"/>
              </a:lnSpc>
            </a:pPr>
            <a:r>
              <a:rPr lang="en-US" sz="2000"/>
              <a:t>Radin and May, 2001, Proceedings of presented papers, Parapsychological Associatiation 44</a:t>
            </a:r>
            <a:r>
              <a:rPr lang="en-US" sz="2000" baseline="30000"/>
              <a:t>th</a:t>
            </a:r>
            <a:r>
              <a:rPr lang="en-US" sz="2000"/>
              <a:t>. </a:t>
            </a:r>
            <a:r>
              <a:rPr lang="en-US" sz="2000">
                <a:hlinkClick r:id="rId3"/>
              </a:rPr>
              <a:t>http://www.boundaryinstitute.org/articles/tri2.pdf</a:t>
            </a:r>
            <a:endParaRPr lang="en-US" sz="2000"/>
          </a:p>
          <a:p>
            <a:pPr>
              <a:lnSpc>
                <a:spcPct val="80000"/>
              </a:lnSpc>
            </a:pPr>
            <a:endParaRPr lang="en-US" sz="2000"/>
          </a:p>
          <a:p>
            <a:pPr>
              <a:lnSpc>
                <a:spcPct val="80000"/>
              </a:lnSpc>
            </a:pPr>
            <a:endParaRPr lang="en-US" sz="2000"/>
          </a:p>
        </p:txBody>
      </p:sp>
    </p:spTree>
    <p:extLst>
      <p:ext uri="{BB962C8B-B14F-4D97-AF65-F5344CB8AC3E}">
        <p14:creationId xmlns:p14="http://schemas.microsoft.com/office/powerpoint/2010/main" val="634035144"/>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Grp="1" noChangeArrowheads="1"/>
          </p:cNvSpPr>
          <p:nvPr>
            <p:ph type="body" idx="1"/>
          </p:nvPr>
        </p:nvSpPr>
        <p:spPr>
          <a:xfrm>
            <a:off x="457200" y="304800"/>
            <a:ext cx="8229600" cy="5821363"/>
          </a:xfrm>
        </p:spPr>
        <p:txBody>
          <a:bodyPr/>
          <a:lstStyle/>
          <a:p>
            <a:pPr>
              <a:lnSpc>
                <a:spcPct val="90000"/>
              </a:lnSpc>
            </a:pPr>
            <a:r>
              <a:rPr lang="en-US" dirty="0"/>
              <a:t>As discussed, </a:t>
            </a:r>
            <a:r>
              <a:rPr lang="en-US" dirty="0" err="1"/>
              <a:t>Stroop</a:t>
            </a:r>
            <a:r>
              <a:rPr lang="en-US" dirty="0"/>
              <a:t> Test shows cognitive interference</a:t>
            </a:r>
          </a:p>
          <a:p>
            <a:pPr>
              <a:lnSpc>
                <a:spcPct val="90000"/>
              </a:lnSpc>
            </a:pPr>
            <a:r>
              <a:rPr lang="en-US" dirty="0"/>
              <a:t>Show patch of color, e.g., GREEN, followed by a word, e.g., </a:t>
            </a:r>
            <a:r>
              <a:rPr lang="en-US" i="1" dirty="0"/>
              <a:t>green</a:t>
            </a:r>
            <a:r>
              <a:rPr lang="en-US" dirty="0"/>
              <a:t> or </a:t>
            </a:r>
            <a:r>
              <a:rPr lang="en-US" i="1" dirty="0"/>
              <a:t>red</a:t>
            </a:r>
          </a:p>
          <a:p>
            <a:pPr>
              <a:lnSpc>
                <a:spcPct val="90000"/>
              </a:lnSpc>
            </a:pPr>
            <a:r>
              <a:rPr lang="en-US" dirty="0"/>
              <a:t>Measure </a:t>
            </a:r>
            <a:r>
              <a:rPr lang="en-US" i="1" dirty="0"/>
              <a:t>how long</a:t>
            </a:r>
            <a:r>
              <a:rPr lang="en-US" dirty="0"/>
              <a:t> it takes for a subject to name the patch of color, say the word.</a:t>
            </a:r>
          </a:p>
          <a:p>
            <a:pPr>
              <a:lnSpc>
                <a:spcPct val="90000"/>
              </a:lnSpc>
            </a:pPr>
            <a:r>
              <a:rPr lang="en-US" dirty="0"/>
              <a:t>Do this sequentially, show / </a:t>
            </a:r>
            <a:r>
              <a:rPr lang="en-US" dirty="0" smtClean="0"/>
              <a:t>say, </a:t>
            </a:r>
            <a:r>
              <a:rPr lang="en-US" dirty="0"/>
              <a:t>then show /say.</a:t>
            </a:r>
          </a:p>
          <a:p>
            <a:pPr>
              <a:lnSpc>
                <a:spcPct val="90000"/>
              </a:lnSpc>
            </a:pPr>
            <a:r>
              <a:rPr lang="en-US" dirty="0"/>
              <a:t>When the color and word match, then it takes less time to say the word. </a:t>
            </a:r>
            <a:r>
              <a:rPr lang="en-US" dirty="0" err="1"/>
              <a:t>Stroop</a:t>
            </a:r>
            <a:r>
              <a:rPr lang="en-US" dirty="0"/>
              <a:t> effect.</a:t>
            </a:r>
          </a:p>
        </p:txBody>
      </p:sp>
      <p:sp>
        <p:nvSpPr>
          <p:cNvPr id="1046531"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1164883901"/>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ChangeArrowheads="1"/>
          </p:cNvSpPr>
          <p:nvPr>
            <p:ph type="body" idx="1"/>
          </p:nvPr>
        </p:nvSpPr>
        <p:spPr>
          <a:xfrm>
            <a:off x="457200" y="304800"/>
            <a:ext cx="8229600" cy="5821363"/>
          </a:xfrm>
        </p:spPr>
        <p:txBody>
          <a:bodyPr/>
          <a:lstStyle/>
          <a:p>
            <a:r>
              <a:rPr lang="en-US" sz="2800" dirty="0"/>
              <a:t>Then, for the heck of it, measure how long it takes to name the original color patch. RT1</a:t>
            </a:r>
          </a:p>
          <a:p>
            <a:r>
              <a:rPr lang="en-US" sz="2800" dirty="0"/>
              <a:t>Noticed some odd results – RT1 was too variable. Control for these. Explanation is difficult.</a:t>
            </a:r>
          </a:p>
          <a:p>
            <a:r>
              <a:rPr lang="en-US" sz="2800" dirty="0"/>
              <a:t>Here is what happened:</a:t>
            </a:r>
          </a:p>
          <a:p>
            <a:r>
              <a:rPr lang="en-US" sz="2800" dirty="0"/>
              <a:t>When the color and the word matched, then it took less time to name </a:t>
            </a:r>
            <a:r>
              <a:rPr lang="en-US" sz="2800" i="1" dirty="0"/>
              <a:t>the color patch</a:t>
            </a:r>
            <a:r>
              <a:rPr lang="en-US" sz="2800" dirty="0"/>
              <a:t> even though the word had not yet been displayed.</a:t>
            </a:r>
          </a:p>
          <a:p>
            <a:r>
              <a:rPr lang="en-US" sz="2800" dirty="0"/>
              <a:t>Simple explanation is (TRI) time-reversed interference. But, this goes against “science.”</a:t>
            </a:r>
          </a:p>
          <a:p>
            <a:endParaRPr lang="en-US" sz="2800" i="1" dirty="0"/>
          </a:p>
        </p:txBody>
      </p:sp>
      <p:sp>
        <p:nvSpPr>
          <p:cNvPr id="1025027"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3204350446"/>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600" dirty="0" smtClean="0"/>
              <a:t>A personal anecdote</a:t>
            </a:r>
          </a:p>
          <a:p>
            <a:pPr lvl="1"/>
            <a:r>
              <a:rPr lang="en-US" sz="3200" dirty="0" err="1" smtClean="0"/>
              <a:t>Ortony</a:t>
            </a:r>
            <a:r>
              <a:rPr lang="en-US" sz="3200" dirty="0" smtClean="0"/>
              <a:t> and the hospital bed</a:t>
            </a:r>
          </a:p>
          <a:p>
            <a:pPr lvl="1"/>
            <a:r>
              <a:rPr lang="en-US" sz="3200" dirty="0" smtClean="0"/>
              <a:t>The parking lot</a:t>
            </a:r>
          </a:p>
          <a:p>
            <a:r>
              <a:rPr lang="en-US" sz="3600" dirty="0" smtClean="0"/>
              <a:t>Quality of the researcher is important</a:t>
            </a:r>
          </a:p>
          <a:p>
            <a:r>
              <a:rPr lang="en-US" sz="3600" dirty="0" smtClean="0"/>
              <a:t>Company they keep?</a:t>
            </a:r>
          </a:p>
        </p:txBody>
      </p:sp>
      <p:sp>
        <p:nvSpPr>
          <p:cNvPr id="3" name="Title 2"/>
          <p:cNvSpPr>
            <a:spLocks noGrp="1"/>
          </p:cNvSpPr>
          <p:nvPr>
            <p:ph type="title"/>
          </p:nvPr>
        </p:nvSpPr>
        <p:spPr/>
        <p:txBody>
          <a:bodyPr>
            <a:noAutofit/>
          </a:bodyPr>
          <a:lstStyle/>
          <a:p>
            <a:r>
              <a:rPr lang="en-US" sz="3200" dirty="0" err="1" smtClean="0"/>
              <a:t>Radin</a:t>
            </a:r>
            <a:r>
              <a:rPr lang="en-US" sz="3200" dirty="0" smtClean="0"/>
              <a:t> and May</a:t>
            </a:r>
            <a:endParaRPr lang="en-US" sz="3200" dirty="0"/>
          </a:p>
        </p:txBody>
      </p:sp>
    </p:spTree>
    <p:extLst>
      <p:ext uri="{BB962C8B-B14F-4D97-AF65-F5344CB8AC3E}">
        <p14:creationId xmlns:p14="http://schemas.microsoft.com/office/powerpoint/2010/main" val="22620943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ChangeArrowheads="1"/>
          </p:cNvSpPr>
          <p:nvPr>
            <p:ph type="body" idx="1"/>
          </p:nvPr>
        </p:nvSpPr>
        <p:spPr>
          <a:xfrm>
            <a:off x="457200" y="304800"/>
            <a:ext cx="8229600" cy="5821363"/>
          </a:xfrm>
        </p:spPr>
        <p:txBody>
          <a:bodyPr/>
          <a:lstStyle/>
          <a:p>
            <a:r>
              <a:rPr lang="en-US" sz="3600" dirty="0"/>
              <a:t>Further investigation. In the </a:t>
            </a:r>
            <a:r>
              <a:rPr lang="en-US" sz="3600" i="1" dirty="0"/>
              <a:t>Dean </a:t>
            </a:r>
            <a:r>
              <a:rPr lang="en-US" sz="3600" i="1" dirty="0" err="1"/>
              <a:t>Radin</a:t>
            </a:r>
            <a:r>
              <a:rPr lang="en-US" sz="3600" i="1" dirty="0"/>
              <a:t>, </a:t>
            </a:r>
            <a:r>
              <a:rPr lang="en-US" sz="3600" dirty="0"/>
              <a:t>and </a:t>
            </a:r>
            <a:r>
              <a:rPr lang="en-US" sz="3600" i="1" dirty="0"/>
              <a:t>Edwin May</a:t>
            </a:r>
            <a:r>
              <a:rPr lang="en-US" sz="3600" dirty="0"/>
              <a:t> studies performed later some alternate explanations were sought:</a:t>
            </a:r>
          </a:p>
          <a:p>
            <a:endParaRPr lang="en-US" sz="2800" dirty="0"/>
          </a:p>
        </p:txBody>
      </p:sp>
      <p:sp>
        <p:nvSpPr>
          <p:cNvPr id="1044483"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3233642121"/>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ChangeArrowheads="1"/>
          </p:cNvSpPr>
          <p:nvPr>
            <p:ph type="body" idx="1"/>
          </p:nvPr>
        </p:nvSpPr>
        <p:spPr>
          <a:xfrm>
            <a:off x="457200" y="304800"/>
            <a:ext cx="8229600" cy="5821363"/>
          </a:xfrm>
        </p:spPr>
        <p:txBody>
          <a:bodyPr/>
          <a:lstStyle/>
          <a:p>
            <a:r>
              <a:rPr lang="en-US" sz="3200" dirty="0" smtClean="0"/>
              <a:t>1</a:t>
            </a:r>
            <a:r>
              <a:rPr lang="en-US" sz="3200" dirty="0"/>
              <a:t>. Sensory cues: e.g., sound of the disk drive</a:t>
            </a:r>
          </a:p>
          <a:p>
            <a:pPr lvl="1"/>
            <a:r>
              <a:rPr lang="en-US" sz="3200" dirty="0"/>
              <a:t>a. Double blind</a:t>
            </a:r>
          </a:p>
          <a:p>
            <a:pPr lvl="1"/>
            <a:r>
              <a:rPr lang="en-US" sz="3200" dirty="0"/>
              <a:t>b. no feedback given</a:t>
            </a:r>
          </a:p>
          <a:p>
            <a:pPr lvl="1"/>
            <a:r>
              <a:rPr lang="en-US" sz="3200" dirty="0"/>
              <a:t>c. future match/mismatch not generated until </a:t>
            </a:r>
            <a:r>
              <a:rPr lang="en-US" sz="3200" i="1" dirty="0"/>
              <a:t>after </a:t>
            </a:r>
            <a:r>
              <a:rPr lang="en-US" sz="3200" dirty="0"/>
              <a:t>first response was given</a:t>
            </a:r>
          </a:p>
          <a:p>
            <a:r>
              <a:rPr lang="en-US" sz="3200" dirty="0"/>
              <a:t>2. Alertness linked RT1 and RT2 – not an explanation, but dampened interest (1987 </a:t>
            </a:r>
            <a:r>
              <a:rPr lang="en-US" sz="3200" dirty="0" err="1"/>
              <a:t>Camfferman</a:t>
            </a:r>
            <a:r>
              <a:rPr lang="en-US" sz="3200" dirty="0"/>
              <a:t>) – </a:t>
            </a:r>
            <a:r>
              <a:rPr lang="en-US" sz="3200" dirty="0" err="1"/>
              <a:t>Radin</a:t>
            </a:r>
            <a:r>
              <a:rPr lang="en-US" sz="3200" dirty="0"/>
              <a:t> and May showed evidence against this.</a:t>
            </a:r>
          </a:p>
          <a:p>
            <a:endParaRPr lang="en-US" sz="3200" dirty="0"/>
          </a:p>
        </p:txBody>
      </p:sp>
      <p:sp>
        <p:nvSpPr>
          <p:cNvPr id="1044483"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3186896503"/>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74" name="Rectangle 2"/>
          <p:cNvSpPr>
            <a:spLocks noGrp="1" noChangeArrowheads="1"/>
          </p:cNvSpPr>
          <p:nvPr>
            <p:ph type="body" idx="1"/>
          </p:nvPr>
        </p:nvSpPr>
        <p:spPr>
          <a:xfrm>
            <a:off x="457200" y="304800"/>
            <a:ext cx="8229600" cy="5821363"/>
          </a:xfrm>
        </p:spPr>
        <p:txBody>
          <a:bodyPr/>
          <a:lstStyle/>
          <a:p>
            <a:r>
              <a:rPr lang="en-US" sz="3200" dirty="0"/>
              <a:t>2. Statistical hints</a:t>
            </a:r>
          </a:p>
          <a:p>
            <a:pPr lvl="1"/>
            <a:r>
              <a:rPr lang="en-US" sz="3200" dirty="0"/>
              <a:t>Traditional investigation of randomness performed</a:t>
            </a:r>
          </a:p>
          <a:p>
            <a:r>
              <a:rPr lang="en-US" sz="3200" dirty="0"/>
              <a:t>3. Timing problems</a:t>
            </a:r>
          </a:p>
          <a:p>
            <a:pPr lvl="1"/>
            <a:r>
              <a:rPr lang="en-US" sz="3200" dirty="0"/>
              <a:t>Highest processing priority for this process</a:t>
            </a:r>
          </a:p>
          <a:p>
            <a:pPr lvl="1"/>
            <a:r>
              <a:rPr lang="en-US" sz="3200" dirty="0"/>
              <a:t>Must show </a:t>
            </a:r>
            <a:r>
              <a:rPr lang="en-US" sz="3200" i="1" dirty="0"/>
              <a:t>bias</a:t>
            </a:r>
            <a:r>
              <a:rPr lang="en-US" sz="3200" dirty="0"/>
              <a:t> which could not be found</a:t>
            </a:r>
          </a:p>
          <a:p>
            <a:pPr lvl="1"/>
            <a:r>
              <a:rPr lang="en-US" sz="3200" dirty="0"/>
              <a:t>Redundancy built into the timings, and different systems agreed</a:t>
            </a:r>
          </a:p>
          <a:p>
            <a:pPr lvl="1"/>
            <a:r>
              <a:rPr lang="en-US" sz="3200" dirty="0"/>
              <a:t>Results were gathered </a:t>
            </a:r>
            <a:r>
              <a:rPr lang="en-US" sz="3200" i="1" dirty="0"/>
              <a:t>before</a:t>
            </a:r>
            <a:r>
              <a:rPr lang="en-US" sz="3200" dirty="0"/>
              <a:t> match/mismatch was generated</a:t>
            </a:r>
          </a:p>
          <a:p>
            <a:pPr lvl="1"/>
            <a:endParaRPr lang="en-US" dirty="0"/>
          </a:p>
        </p:txBody>
      </p:sp>
      <p:sp>
        <p:nvSpPr>
          <p:cNvPr id="1027075"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1061759707"/>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Rectangle 2"/>
          <p:cNvSpPr>
            <a:spLocks noGrp="1" noChangeArrowheads="1"/>
          </p:cNvSpPr>
          <p:nvPr>
            <p:ph type="body" idx="1"/>
          </p:nvPr>
        </p:nvSpPr>
        <p:spPr>
          <a:xfrm>
            <a:off x="457200" y="304800"/>
            <a:ext cx="8229600" cy="5821363"/>
          </a:xfrm>
        </p:spPr>
        <p:txBody>
          <a:bodyPr/>
          <a:lstStyle/>
          <a:p>
            <a:r>
              <a:rPr lang="en-US" sz="3200" dirty="0"/>
              <a:t>4. Selective data reporting</a:t>
            </a:r>
          </a:p>
          <a:p>
            <a:pPr lvl="1"/>
            <a:r>
              <a:rPr lang="en-US" sz="3200" dirty="0"/>
              <a:t>All data was reported for all studies. No pilots were run</a:t>
            </a:r>
          </a:p>
          <a:p>
            <a:r>
              <a:rPr lang="en-US" sz="3200" dirty="0"/>
              <a:t>5. Selective stopping.</a:t>
            </a:r>
          </a:p>
          <a:p>
            <a:pPr lvl="1"/>
            <a:r>
              <a:rPr lang="en-US" sz="3200" dirty="0"/>
              <a:t>No performance feedback either per-session or per-trial</a:t>
            </a:r>
          </a:p>
          <a:p>
            <a:pPr lvl="1"/>
            <a:r>
              <a:rPr lang="en-US" sz="3200" dirty="0"/>
              <a:t>Double blind</a:t>
            </a:r>
          </a:p>
          <a:p>
            <a:pPr lvl="1"/>
            <a:r>
              <a:rPr lang="en-US" sz="3200" dirty="0"/>
              <a:t>So, no way to know when it was best to stop.</a:t>
            </a:r>
          </a:p>
        </p:txBody>
      </p:sp>
      <p:sp>
        <p:nvSpPr>
          <p:cNvPr id="1040387"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1097642512"/>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Rectangle 2"/>
          <p:cNvSpPr>
            <a:spLocks noGrp="1" noChangeArrowheads="1"/>
          </p:cNvSpPr>
          <p:nvPr>
            <p:ph type="body" idx="1"/>
          </p:nvPr>
        </p:nvSpPr>
        <p:spPr>
          <a:xfrm>
            <a:off x="457200" y="304800"/>
            <a:ext cx="8229600" cy="5821363"/>
          </a:xfrm>
        </p:spPr>
        <p:txBody>
          <a:bodyPr/>
          <a:lstStyle/>
          <a:p>
            <a:r>
              <a:rPr lang="en-US" sz="3200" dirty="0"/>
              <a:t>Over the web, e.g., study 3:</a:t>
            </a:r>
          </a:p>
          <a:p>
            <a:pPr lvl="1"/>
            <a:r>
              <a:rPr lang="en-US" sz="3200" dirty="0"/>
              <a:t>111 Sessions of 20 trials</a:t>
            </a:r>
          </a:p>
          <a:p>
            <a:pPr lvl="1"/>
            <a:r>
              <a:rPr lang="en-US" sz="3200" dirty="0"/>
              <a:t>1 session of 30 trials</a:t>
            </a:r>
          </a:p>
          <a:p>
            <a:pPr lvl="1"/>
            <a:r>
              <a:rPr lang="en-US" sz="3200" dirty="0"/>
              <a:t>2,270 total trials: 1,160 match, 1,110 mismatch</a:t>
            </a:r>
          </a:p>
          <a:p>
            <a:pPr lvl="1"/>
            <a:r>
              <a:rPr lang="en-US" sz="3200" dirty="0"/>
              <a:t>47 &gt; 5 second max for RT1 or RT2, eliminated</a:t>
            </a:r>
          </a:p>
          <a:p>
            <a:pPr lvl="1"/>
            <a:endParaRPr lang="en-US" sz="3200" dirty="0" smtClean="0"/>
          </a:p>
        </p:txBody>
      </p:sp>
      <p:sp>
        <p:nvSpPr>
          <p:cNvPr id="1050627"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1020010744"/>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Humans are very complex</a:t>
            </a:r>
          </a:p>
          <a:p>
            <a:r>
              <a:rPr lang="en-US" dirty="0" smtClean="0"/>
              <a:t>Our current understanding of who we are is very limited.</a:t>
            </a:r>
            <a:endParaRPr lang="en-US" dirty="0"/>
          </a:p>
        </p:txBody>
      </p:sp>
      <p:sp>
        <p:nvSpPr>
          <p:cNvPr id="3" name="Title 2"/>
          <p:cNvSpPr>
            <a:spLocks noGrp="1"/>
          </p:cNvSpPr>
          <p:nvPr>
            <p:ph type="title"/>
          </p:nvPr>
        </p:nvSpPr>
        <p:spPr/>
        <p:txBody>
          <a:bodyPr>
            <a:normAutofit fontScale="90000"/>
          </a:bodyPr>
          <a:lstStyle/>
          <a:p>
            <a:r>
              <a:rPr lang="en-US" dirty="0" smtClean="0"/>
              <a:t>The size of the problem – why we can’t know where this will lead.</a:t>
            </a:r>
            <a:endParaRPr lang="en-US" dirty="0"/>
          </a:p>
        </p:txBody>
      </p:sp>
    </p:spTree>
    <p:extLst>
      <p:ext uri="{BB962C8B-B14F-4D97-AF65-F5344CB8AC3E}">
        <p14:creationId xmlns:p14="http://schemas.microsoft.com/office/powerpoint/2010/main" val="38994702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p:cNvSpPr>
            <a:spLocks noGrp="1" noChangeArrowheads="1"/>
          </p:cNvSpPr>
          <p:nvPr>
            <p:ph type="body" idx="1"/>
          </p:nvPr>
        </p:nvSpPr>
        <p:spPr>
          <a:xfrm>
            <a:off x="457200" y="304800"/>
            <a:ext cx="8229600" cy="5821363"/>
          </a:xfrm>
        </p:spPr>
        <p:txBody>
          <a:bodyPr/>
          <a:lstStyle/>
          <a:p>
            <a:pPr marL="365125" lvl="1" indent="-255588">
              <a:spcBef>
                <a:spcPts val="400"/>
              </a:spcBef>
              <a:buSzPct val="68000"/>
              <a:buFont typeface="Wingdings 3" pitchFamily="18" charset="2"/>
              <a:buChar char=""/>
            </a:pPr>
            <a:r>
              <a:rPr lang="en-US" sz="3200" dirty="0"/>
              <a:t>Is the web too messy…? No!</a:t>
            </a:r>
          </a:p>
          <a:p>
            <a:r>
              <a:rPr lang="en-US" sz="3200" dirty="0" smtClean="0"/>
              <a:t>Even </a:t>
            </a:r>
            <a:r>
              <a:rPr lang="en-US" sz="3200" dirty="0"/>
              <a:t>though study 3 was a repeat of study 2 but where participants could download the program and run the trials on their own, how is it possible to “cheat” – either consciously or not? </a:t>
            </a:r>
          </a:p>
          <a:p>
            <a:endParaRPr lang="en-US" sz="3200" dirty="0"/>
          </a:p>
          <a:p>
            <a:r>
              <a:rPr lang="en-US" sz="3200" dirty="0"/>
              <a:t>Hint: it is not possible because the generation of match/mismatch takes place </a:t>
            </a:r>
            <a:r>
              <a:rPr lang="en-US" sz="3200" i="1" dirty="0"/>
              <a:t>after</a:t>
            </a:r>
            <a:r>
              <a:rPr lang="en-US" sz="3200" dirty="0"/>
              <a:t> RT1 is recorded.</a:t>
            </a:r>
          </a:p>
        </p:txBody>
      </p:sp>
      <p:sp>
        <p:nvSpPr>
          <p:cNvPr id="1081347"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2021644530"/>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Rectangle 2"/>
          <p:cNvSpPr>
            <a:spLocks noGrp="1" noChangeArrowheads="1"/>
          </p:cNvSpPr>
          <p:nvPr>
            <p:ph type="body" idx="1"/>
          </p:nvPr>
        </p:nvSpPr>
        <p:spPr>
          <a:xfrm>
            <a:off x="609600" y="1828800"/>
            <a:ext cx="8077200" cy="4297363"/>
          </a:xfrm>
        </p:spPr>
        <p:txBody>
          <a:bodyPr/>
          <a:lstStyle/>
          <a:p>
            <a:endParaRPr lang="en-US" dirty="0" smtClean="0"/>
          </a:p>
          <a:p>
            <a:r>
              <a:rPr lang="en-US" dirty="0" err="1" smtClean="0"/>
              <a:t>Radin</a:t>
            </a:r>
            <a:r>
              <a:rPr lang="en-US" dirty="0"/>
              <a:t>, D. I. (2011). Predicting the unpredictable: 75 years of experimental evidence. In D. Sheehan (Ed)., </a:t>
            </a:r>
            <a:r>
              <a:rPr lang="en-US" i="1" dirty="0"/>
              <a:t>Frontiers of Time: Quantum </a:t>
            </a:r>
            <a:r>
              <a:rPr lang="en-US" i="1" dirty="0" err="1"/>
              <a:t>retrocausation</a:t>
            </a:r>
            <a:r>
              <a:rPr lang="en-US" i="1" dirty="0"/>
              <a:t>.</a:t>
            </a:r>
            <a:r>
              <a:rPr lang="en-US" dirty="0"/>
              <a:t> American Institutes of Physics. (Forthcoming.)</a:t>
            </a:r>
          </a:p>
        </p:txBody>
      </p:sp>
      <p:sp>
        <p:nvSpPr>
          <p:cNvPr id="1042435" name="Rectangle 3"/>
          <p:cNvSpPr>
            <a:spLocks noGrp="1" noChangeArrowheads="1"/>
          </p:cNvSpPr>
          <p:nvPr>
            <p:ph type="title"/>
          </p:nvPr>
        </p:nvSpPr>
        <p:spPr>
          <a:xfrm>
            <a:off x="914400" y="533400"/>
            <a:ext cx="7772400" cy="838200"/>
          </a:xfrm>
        </p:spPr>
        <p:txBody>
          <a:bodyPr>
            <a:normAutofit/>
          </a:bodyPr>
          <a:lstStyle/>
          <a:p>
            <a:r>
              <a:rPr lang="en-US" sz="4000" dirty="0" smtClean="0"/>
              <a:t>An overview of the research</a:t>
            </a:r>
            <a:endParaRPr lang="en-US" sz="4000" dirty="0"/>
          </a:p>
        </p:txBody>
      </p:sp>
    </p:spTree>
    <p:extLst>
      <p:ext uri="{BB962C8B-B14F-4D97-AF65-F5344CB8AC3E}">
        <p14:creationId xmlns:p14="http://schemas.microsoft.com/office/powerpoint/2010/main" val="128359252"/>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Rectangle 2"/>
          <p:cNvSpPr>
            <a:spLocks noGrp="1" noChangeArrowheads="1"/>
          </p:cNvSpPr>
          <p:nvPr>
            <p:ph type="body" idx="1"/>
          </p:nvPr>
        </p:nvSpPr>
        <p:spPr>
          <a:xfrm>
            <a:off x="457200" y="304800"/>
            <a:ext cx="8229600" cy="5821363"/>
          </a:xfrm>
        </p:spPr>
        <p:txBody>
          <a:bodyPr/>
          <a:lstStyle/>
          <a:p>
            <a:r>
              <a:rPr lang="en-US" dirty="0"/>
              <a:t>Main point is that good science…</a:t>
            </a:r>
          </a:p>
          <a:p>
            <a:pPr lvl="1"/>
            <a:r>
              <a:rPr lang="en-US" dirty="0"/>
              <a:t>A) follows the rules, always</a:t>
            </a:r>
          </a:p>
          <a:p>
            <a:pPr lvl="1"/>
            <a:r>
              <a:rPr lang="en-US" dirty="0"/>
              <a:t>B) pays attention to the data</a:t>
            </a:r>
          </a:p>
          <a:p>
            <a:pPr lvl="1"/>
            <a:r>
              <a:rPr lang="en-US" dirty="0"/>
              <a:t>C) is </a:t>
            </a:r>
            <a:r>
              <a:rPr lang="en-US" i="1" dirty="0"/>
              <a:t>inquisitive</a:t>
            </a:r>
            <a:r>
              <a:rPr lang="en-US" dirty="0"/>
              <a:t> by nature</a:t>
            </a:r>
          </a:p>
          <a:p>
            <a:pPr lvl="1"/>
            <a:r>
              <a:rPr lang="en-US" dirty="0"/>
              <a:t>D) is impartial, and unbiased, always</a:t>
            </a:r>
          </a:p>
          <a:p>
            <a:endParaRPr lang="en-US" dirty="0"/>
          </a:p>
          <a:p>
            <a:r>
              <a:rPr lang="en-US" dirty="0"/>
              <a:t>Extraordinary results require extraordinary data, yes. But, beyond that…</a:t>
            </a:r>
          </a:p>
          <a:p>
            <a:r>
              <a:rPr lang="en-US" dirty="0"/>
              <a:t>…we are not allowed to break the rules of science</a:t>
            </a:r>
            <a:r>
              <a:rPr lang="en-US" dirty="0" smtClean="0"/>
              <a:t>!</a:t>
            </a:r>
          </a:p>
        </p:txBody>
      </p:sp>
      <p:sp>
        <p:nvSpPr>
          <p:cNvPr id="1042435"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3517363247"/>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a:t>
            </a:r>
            <a:r>
              <a:rPr lang="en-US" dirty="0" smtClean="0"/>
              <a:t>n </a:t>
            </a:r>
            <a:r>
              <a:rPr lang="en-US" dirty="0"/>
              <a:t>statistics, </a:t>
            </a:r>
            <a:r>
              <a:rPr lang="en-US" b="1" dirty="0"/>
              <a:t>meta</a:t>
            </a:r>
            <a:r>
              <a:rPr lang="en-US" dirty="0"/>
              <a:t>-</a:t>
            </a:r>
            <a:r>
              <a:rPr lang="en-US" b="1" dirty="0"/>
              <a:t>analysis</a:t>
            </a:r>
            <a:r>
              <a:rPr lang="en-US" dirty="0"/>
              <a:t> comprises statistical methods for contrasting and combining results from different studies in the hope of identifying patterns among study results, sources of disagreement among those results, or other interesting relationships that may come to light in the context of multiple studies</a:t>
            </a:r>
            <a:r>
              <a:rPr lang="en-US" dirty="0" smtClean="0"/>
              <a:t>. (Wikipedia)</a:t>
            </a:r>
          </a:p>
          <a:p>
            <a:r>
              <a:rPr lang="en-US" dirty="0" smtClean="0"/>
              <a:t>When correctly done, can tease out small effects and increase odds against chance.</a:t>
            </a:r>
          </a:p>
        </p:txBody>
      </p:sp>
      <p:sp>
        <p:nvSpPr>
          <p:cNvPr id="3" name="Title 2"/>
          <p:cNvSpPr>
            <a:spLocks noGrp="1"/>
          </p:cNvSpPr>
          <p:nvPr>
            <p:ph type="title"/>
          </p:nvPr>
        </p:nvSpPr>
        <p:spPr/>
        <p:txBody>
          <a:bodyPr>
            <a:noAutofit/>
          </a:bodyPr>
          <a:lstStyle/>
          <a:p>
            <a:r>
              <a:rPr lang="en-US" sz="3200" dirty="0" smtClean="0"/>
              <a:t>Meta analysis</a:t>
            </a:r>
            <a:endParaRPr lang="en-US" sz="3200" dirty="0"/>
          </a:p>
        </p:txBody>
      </p:sp>
    </p:spTree>
    <p:extLst>
      <p:ext uri="{BB962C8B-B14F-4D97-AF65-F5344CB8AC3E}">
        <p14:creationId xmlns:p14="http://schemas.microsoft.com/office/powerpoint/2010/main" val="16304354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F.D. Richard and colleagues in </a:t>
            </a:r>
            <a:r>
              <a:rPr lang="en-US" i="1" dirty="0" smtClean="0"/>
              <a:t>Review of General Psychology. </a:t>
            </a:r>
            <a:r>
              <a:rPr lang="en-US" dirty="0" smtClean="0"/>
              <a:t>(2003;7:331-363)</a:t>
            </a:r>
          </a:p>
          <a:p>
            <a:r>
              <a:rPr lang="en-US" dirty="0" smtClean="0"/>
              <a:t>One hundred years. 25,000 experiments, 8 million subjects.</a:t>
            </a:r>
          </a:p>
          <a:p>
            <a:r>
              <a:rPr lang="en-US" dirty="0" smtClean="0"/>
              <a:t>Average effect size was 0.21</a:t>
            </a:r>
          </a:p>
          <a:p>
            <a:r>
              <a:rPr lang="en-US" dirty="0" smtClean="0"/>
              <a:t>Explains 4.4 percent of </a:t>
            </a:r>
            <a:r>
              <a:rPr lang="en-US" i="1" dirty="0" smtClean="0"/>
              <a:t>relationships</a:t>
            </a:r>
            <a:r>
              <a:rPr lang="en-US" dirty="0" smtClean="0"/>
              <a:t>(from the square) and leaves 95.6 percent unexplained.</a:t>
            </a:r>
          </a:p>
          <a:p>
            <a:r>
              <a:rPr lang="en-US" dirty="0" smtClean="0"/>
              <a:t>96 percent of DNA has no </a:t>
            </a:r>
            <a:r>
              <a:rPr lang="en-US" i="1" dirty="0" smtClean="0"/>
              <a:t>known </a:t>
            </a:r>
            <a:r>
              <a:rPr lang="en-US" dirty="0" smtClean="0"/>
              <a:t>biological purpose</a:t>
            </a:r>
          </a:p>
        </p:txBody>
      </p:sp>
      <p:sp>
        <p:nvSpPr>
          <p:cNvPr id="3" name="Title 2"/>
          <p:cNvSpPr>
            <a:spLocks noGrp="1"/>
          </p:cNvSpPr>
          <p:nvPr>
            <p:ph type="title"/>
          </p:nvPr>
        </p:nvSpPr>
        <p:spPr/>
        <p:txBody>
          <a:bodyPr>
            <a:noAutofit/>
          </a:bodyPr>
          <a:lstStyle/>
          <a:p>
            <a:r>
              <a:rPr lang="en-US" sz="3200" dirty="0" smtClean="0"/>
              <a:t>Meta analysis of psychology effect size.</a:t>
            </a:r>
            <a:endParaRPr lang="en-US" sz="3200" dirty="0"/>
          </a:p>
        </p:txBody>
      </p:sp>
    </p:spTree>
    <p:extLst>
      <p:ext uri="{BB962C8B-B14F-4D97-AF65-F5344CB8AC3E}">
        <p14:creationId xmlns:p14="http://schemas.microsoft.com/office/powerpoint/2010/main" val="39665973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Science Applications International </a:t>
            </a:r>
            <a:r>
              <a:rPr lang="en-US" dirty="0" smtClean="0"/>
              <a:t>Corporation</a:t>
            </a:r>
          </a:p>
          <a:p>
            <a:r>
              <a:rPr lang="en-US" dirty="0" smtClean="0"/>
              <a:t>“a </a:t>
            </a:r>
            <a:r>
              <a:rPr lang="en-US" dirty="0"/>
              <a:t>$4-billion technology and engineering company that uses its deep domain knowledge to solve problems of vital importance in the </a:t>
            </a:r>
            <a:r>
              <a:rPr lang="en-US" dirty="0" smtClean="0"/>
              <a:t>world”</a:t>
            </a:r>
          </a:p>
          <a:p>
            <a:r>
              <a:rPr lang="en-US" dirty="0" smtClean="0"/>
              <a:t>Many government contracts.</a:t>
            </a:r>
            <a:endParaRPr lang="en-US" dirty="0"/>
          </a:p>
        </p:txBody>
      </p:sp>
      <p:sp>
        <p:nvSpPr>
          <p:cNvPr id="3" name="Title 2"/>
          <p:cNvSpPr>
            <a:spLocks noGrp="1"/>
          </p:cNvSpPr>
          <p:nvPr>
            <p:ph type="title"/>
          </p:nvPr>
        </p:nvSpPr>
        <p:spPr/>
        <p:txBody>
          <a:bodyPr/>
          <a:lstStyle/>
          <a:p>
            <a:r>
              <a:rPr lang="en-US" dirty="0" smtClean="0"/>
              <a:t>SAIC / Princeton / </a:t>
            </a:r>
            <a:r>
              <a:rPr lang="en-US" dirty="0" err="1" smtClean="0"/>
              <a:t>Standford</a:t>
            </a:r>
            <a:endParaRPr lang="en-US" dirty="0"/>
          </a:p>
        </p:txBody>
      </p:sp>
    </p:spTree>
    <p:extLst>
      <p:ext uri="{BB962C8B-B14F-4D97-AF65-F5344CB8AC3E}">
        <p14:creationId xmlns:p14="http://schemas.microsoft.com/office/powerpoint/2010/main" val="36487486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Small effect size – </a:t>
            </a:r>
            <a:r>
              <a:rPr lang="en-US" i="1" dirty="0" smtClean="0"/>
              <a:t>usually</a:t>
            </a:r>
            <a:r>
              <a:rPr lang="en-US" dirty="0" smtClean="0"/>
              <a:t> wrong about guessing the future. Skeptics thus discount the results.</a:t>
            </a:r>
          </a:p>
          <a:p>
            <a:r>
              <a:rPr lang="en-US" dirty="0" smtClean="0"/>
              <a:t>Meta analysis of 770 free-response precognition experiments by the Stanford Research Institute. Odds against chance of 300 million to 1.</a:t>
            </a:r>
          </a:p>
          <a:p>
            <a:r>
              <a:rPr lang="en-US" dirty="0" smtClean="0"/>
              <a:t>SAIC: 445 tests. OAC of 1.6 million to 1.</a:t>
            </a:r>
          </a:p>
          <a:p>
            <a:r>
              <a:rPr lang="en-US" dirty="0" smtClean="0"/>
              <a:t>Princeton: 653 sessions. OAC 33 million to 1.</a:t>
            </a:r>
          </a:p>
          <a:p>
            <a:r>
              <a:rPr lang="en-US" dirty="0" smtClean="0"/>
              <a:t>Effect size: about 0.20 – consistent with 100 years of psychology testing.</a:t>
            </a:r>
            <a:endParaRPr lang="en-US" dirty="0"/>
          </a:p>
        </p:txBody>
      </p:sp>
      <p:sp>
        <p:nvSpPr>
          <p:cNvPr id="3" name="Title 2"/>
          <p:cNvSpPr>
            <a:spLocks noGrp="1"/>
          </p:cNvSpPr>
          <p:nvPr>
            <p:ph type="title"/>
          </p:nvPr>
        </p:nvSpPr>
        <p:spPr/>
        <p:txBody>
          <a:bodyPr>
            <a:normAutofit fontScale="90000"/>
          </a:bodyPr>
          <a:lstStyle/>
          <a:p>
            <a:r>
              <a:rPr lang="en-US" dirty="0" err="1" smtClean="0"/>
              <a:t>Ganzfeld</a:t>
            </a:r>
            <a:r>
              <a:rPr lang="en-US" dirty="0" smtClean="0"/>
              <a:t> f</a:t>
            </a:r>
            <a:r>
              <a:rPr lang="en-US" dirty="0" smtClean="0"/>
              <a:t>ree-response </a:t>
            </a:r>
            <a:r>
              <a:rPr lang="en-US" dirty="0" smtClean="0"/>
              <a:t>pre-cognition experiments</a:t>
            </a:r>
            <a:endParaRPr lang="en-US" dirty="0"/>
          </a:p>
        </p:txBody>
      </p:sp>
    </p:spTree>
    <p:extLst>
      <p:ext uri="{BB962C8B-B14F-4D97-AF65-F5344CB8AC3E}">
        <p14:creationId xmlns:p14="http://schemas.microsoft.com/office/powerpoint/2010/main" val="16304354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Sender / receiver in different locations, no contact.</a:t>
            </a:r>
          </a:p>
          <a:p>
            <a:r>
              <a:rPr lang="en-US" dirty="0" smtClean="0"/>
              <a:t>Receiver lies in comfortable position, pink noise, half-ping-pong balls over eyes, gives running commentary.</a:t>
            </a:r>
          </a:p>
          <a:p>
            <a:r>
              <a:rPr lang="en-US" dirty="0" smtClean="0"/>
              <a:t>Sender looks at four random pictures sends each for a set amount of time.</a:t>
            </a:r>
          </a:p>
          <a:p>
            <a:r>
              <a:rPr lang="en-US" i="1" dirty="0" smtClean="0"/>
              <a:t>Coders</a:t>
            </a:r>
            <a:r>
              <a:rPr lang="en-US" dirty="0" smtClean="0"/>
              <a:t> match the commentary with the photos.</a:t>
            </a:r>
          </a:p>
          <a:p>
            <a:r>
              <a:rPr lang="en-US" dirty="0" smtClean="0"/>
              <a:t>Expectation is 25% hit rate.</a:t>
            </a:r>
            <a:endParaRPr lang="en-US" dirty="0"/>
          </a:p>
        </p:txBody>
      </p:sp>
      <p:sp>
        <p:nvSpPr>
          <p:cNvPr id="3" name="Title 2"/>
          <p:cNvSpPr>
            <a:spLocks noGrp="1"/>
          </p:cNvSpPr>
          <p:nvPr>
            <p:ph type="title"/>
          </p:nvPr>
        </p:nvSpPr>
        <p:spPr/>
        <p:txBody>
          <a:bodyPr>
            <a:normAutofit fontScale="90000"/>
          </a:bodyPr>
          <a:lstStyle/>
          <a:p>
            <a:r>
              <a:rPr lang="en-US" dirty="0" err="1" smtClean="0"/>
              <a:t>Ganzfeld</a:t>
            </a:r>
            <a:r>
              <a:rPr lang="en-US" dirty="0" smtClean="0"/>
              <a:t> f</a:t>
            </a:r>
            <a:r>
              <a:rPr lang="en-US" dirty="0" smtClean="0"/>
              <a:t>ree-response </a:t>
            </a:r>
            <a:r>
              <a:rPr lang="en-US" dirty="0" smtClean="0"/>
              <a:t>pre-cognition experiments</a:t>
            </a:r>
            <a:endParaRPr lang="en-US" dirty="0"/>
          </a:p>
        </p:txBody>
      </p:sp>
    </p:spTree>
    <p:extLst>
      <p:ext uri="{BB962C8B-B14F-4D97-AF65-F5344CB8AC3E}">
        <p14:creationId xmlns:p14="http://schemas.microsoft.com/office/powerpoint/2010/main" val="21877535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Meta-analysis, 2004. 88 experiments, 1,008 hits in 3,145 trials for 32 percent. OAC 29 million trillion to 1.</a:t>
            </a:r>
          </a:p>
          <a:p>
            <a:r>
              <a:rPr lang="en-US" dirty="0" smtClean="0"/>
              <a:t>2010 1,323 hits 4,196 trials for 31.5 percent. OAC 13 billion trillion to 1.</a:t>
            </a:r>
          </a:p>
          <a:p>
            <a:endParaRPr lang="en-US" dirty="0" smtClean="0"/>
          </a:p>
          <a:p>
            <a:endParaRPr lang="en-US" dirty="0" smtClean="0"/>
          </a:p>
        </p:txBody>
      </p:sp>
      <p:sp>
        <p:nvSpPr>
          <p:cNvPr id="3" name="Title 2"/>
          <p:cNvSpPr>
            <a:spLocks noGrp="1"/>
          </p:cNvSpPr>
          <p:nvPr>
            <p:ph type="title"/>
          </p:nvPr>
        </p:nvSpPr>
        <p:spPr/>
        <p:txBody>
          <a:bodyPr>
            <a:normAutofit/>
          </a:bodyPr>
          <a:lstStyle/>
          <a:p>
            <a:r>
              <a:rPr lang="en-US" dirty="0" err="1" smtClean="0"/>
              <a:t>Radin</a:t>
            </a:r>
            <a:r>
              <a:rPr lang="en-US" dirty="0" smtClean="0"/>
              <a:t> 2013, p. 190</a:t>
            </a:r>
            <a:endParaRPr lang="en-US" dirty="0"/>
          </a:p>
        </p:txBody>
      </p:sp>
    </p:spTree>
    <p:extLst>
      <p:ext uri="{BB962C8B-B14F-4D97-AF65-F5344CB8AC3E}">
        <p14:creationId xmlns:p14="http://schemas.microsoft.com/office/powerpoint/2010/main" val="32948874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 </a:t>
            </a:r>
            <a:r>
              <a:rPr lang="en-US" dirty="0" err="1" smtClean="0"/>
              <a:t>Utts</a:t>
            </a:r>
            <a:r>
              <a:rPr lang="en-US" dirty="0" smtClean="0"/>
              <a:t>. An assessment of the evidence for psychic functioning. Journal of Scientific Exploration. 1996;10(1):3-30.</a:t>
            </a:r>
          </a:p>
          <a:p>
            <a:r>
              <a:rPr lang="en-US" dirty="0" smtClean="0"/>
              <a:t>BJ Dunne and RG </a:t>
            </a:r>
            <a:r>
              <a:rPr lang="en-US" dirty="0" err="1" smtClean="0"/>
              <a:t>Jahn</a:t>
            </a:r>
            <a:r>
              <a:rPr lang="en-US" dirty="0" smtClean="0"/>
              <a:t>. Information and uncertainty in remote perception research. Ibid. 2003;17(2):207-241</a:t>
            </a:r>
          </a:p>
          <a:p>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708055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Estimates of raw human processing power run to </a:t>
            </a:r>
            <a:r>
              <a:rPr lang="en-US" dirty="0" err="1"/>
              <a:t>exaflop</a:t>
            </a:r>
            <a:r>
              <a:rPr lang="en-US" dirty="0"/>
              <a:t> computing speeds (1,000,000,000,000,000,000 [10-18] flops). That's roughly 50 million desktop computers. </a:t>
            </a:r>
            <a:endParaRPr lang="en-US" dirty="0" smtClean="0"/>
          </a:p>
          <a:p>
            <a:r>
              <a:rPr lang="en-US" dirty="0" smtClean="0"/>
              <a:t>Stretch </a:t>
            </a:r>
            <a:r>
              <a:rPr lang="en-US" dirty="0"/>
              <a:t>to China with 3,000 miles to spare.</a:t>
            </a:r>
          </a:p>
        </p:txBody>
      </p:sp>
      <p:sp>
        <p:nvSpPr>
          <p:cNvPr id="3" name="Title 2"/>
          <p:cNvSpPr>
            <a:spLocks noGrp="1"/>
          </p:cNvSpPr>
          <p:nvPr>
            <p:ph type="title"/>
          </p:nvPr>
        </p:nvSpPr>
        <p:spPr/>
        <p:txBody>
          <a:bodyPr/>
          <a:lstStyle/>
          <a:p>
            <a:r>
              <a:rPr lang="en-US" dirty="0" smtClean="0"/>
              <a:t>The human “CPU”</a:t>
            </a:r>
            <a:endParaRPr lang="en-US" dirty="0"/>
          </a:p>
        </p:txBody>
      </p:sp>
    </p:spTree>
    <p:extLst>
      <p:ext uri="{BB962C8B-B14F-4D97-AF65-F5344CB8AC3E}">
        <p14:creationId xmlns:p14="http://schemas.microsoft.com/office/powerpoint/2010/main" val="13428828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File drawer? Require 72,072 additional test sessions with nothing reported or known of. Not likely!</a:t>
            </a:r>
          </a:p>
          <a:p>
            <a:endParaRPr lang="en-US" dirty="0" smtClean="0"/>
          </a:p>
          <a:p>
            <a:r>
              <a:rPr lang="en-US" dirty="0" smtClean="0"/>
              <a:t>To </a:t>
            </a:r>
            <a:r>
              <a:rPr lang="en-US" dirty="0" smtClean="0"/>
              <a:t>reduce the OAC to 1:1 for previous (</a:t>
            </a:r>
            <a:r>
              <a:rPr lang="en-US" dirty="0" err="1" smtClean="0"/>
              <a:t>Ganzfield</a:t>
            </a:r>
            <a:r>
              <a:rPr lang="en-US" dirty="0" smtClean="0"/>
              <a:t>) studies would have to run sessions 24 hours a day for 36 years – and report nothing.</a:t>
            </a:r>
          </a:p>
          <a:p>
            <a:endParaRPr lang="en-US" dirty="0"/>
          </a:p>
          <a:p>
            <a:endParaRPr lang="en-US" dirty="0"/>
          </a:p>
        </p:txBody>
      </p:sp>
      <p:sp>
        <p:nvSpPr>
          <p:cNvPr id="3" name="Title 2"/>
          <p:cNvSpPr>
            <a:spLocks noGrp="1"/>
          </p:cNvSpPr>
          <p:nvPr>
            <p:ph type="title"/>
          </p:nvPr>
        </p:nvSpPr>
        <p:spPr/>
        <p:txBody>
          <a:bodyPr/>
          <a:lstStyle/>
          <a:p>
            <a:r>
              <a:rPr lang="en-US" dirty="0" smtClean="0"/>
              <a:t>File drawer problem</a:t>
            </a:r>
            <a:endParaRPr lang="en-US" dirty="0"/>
          </a:p>
        </p:txBody>
      </p:sp>
    </p:spTree>
    <p:extLst>
      <p:ext uri="{BB962C8B-B14F-4D97-AF65-F5344CB8AC3E}">
        <p14:creationId xmlns:p14="http://schemas.microsoft.com/office/powerpoint/2010/main" val="36487486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Similar results for </a:t>
            </a:r>
            <a:r>
              <a:rPr lang="en-US" dirty="0" err="1" smtClean="0"/>
              <a:t>psychokinesis</a:t>
            </a:r>
            <a:r>
              <a:rPr lang="en-US" dirty="0" smtClean="0"/>
              <a:t>, feeling of being stared at, clairvoyance (knowledge at a distance – not being sent), clairaudience, affecting body states at a distance (e.g., skin response, pupils), etc.</a:t>
            </a:r>
            <a:endParaRPr lang="en-US" dirty="0"/>
          </a:p>
        </p:txBody>
      </p:sp>
      <p:sp>
        <p:nvSpPr>
          <p:cNvPr id="3" name="Title 2"/>
          <p:cNvSpPr>
            <a:spLocks noGrp="1"/>
          </p:cNvSpPr>
          <p:nvPr>
            <p:ph type="title"/>
          </p:nvPr>
        </p:nvSpPr>
        <p:spPr/>
        <p:txBody>
          <a:bodyPr/>
          <a:lstStyle/>
          <a:p>
            <a:r>
              <a:rPr lang="en-US" dirty="0" smtClean="0"/>
              <a:t>Effects are ubiquitous</a:t>
            </a:r>
            <a:endParaRPr lang="en-US" dirty="0"/>
          </a:p>
        </p:txBody>
      </p:sp>
    </p:spTree>
    <p:extLst>
      <p:ext uri="{BB962C8B-B14F-4D97-AF65-F5344CB8AC3E}">
        <p14:creationId xmlns:p14="http://schemas.microsoft.com/office/powerpoint/2010/main" val="36487486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Feeling the Future: Experimental Evidence </a:t>
            </a:r>
            <a:r>
              <a:rPr lang="en-US" i="1" dirty="0" smtClean="0"/>
              <a:t>for Anomalous </a:t>
            </a:r>
            <a:r>
              <a:rPr lang="en-US" i="1" dirty="0"/>
              <a:t>Retroactive Influences on Cognition and Affect</a:t>
            </a:r>
          </a:p>
          <a:p>
            <a:r>
              <a:rPr lang="en-US" dirty="0" smtClean="0"/>
              <a:t>Same </a:t>
            </a:r>
            <a:r>
              <a:rPr lang="en-US" dirty="0"/>
              <a:t>results as </a:t>
            </a:r>
            <a:r>
              <a:rPr lang="en-US" dirty="0" err="1"/>
              <a:t>Radin</a:t>
            </a:r>
            <a:r>
              <a:rPr lang="en-US" dirty="0"/>
              <a:t> and May, </a:t>
            </a:r>
            <a:r>
              <a:rPr lang="en-US" dirty="0" err="1"/>
              <a:t>Klintman</a:t>
            </a:r>
            <a:r>
              <a:rPr lang="en-US" dirty="0"/>
              <a:t>, et al</a:t>
            </a:r>
            <a:r>
              <a:rPr lang="en-US" dirty="0" smtClean="0"/>
              <a:t>.</a:t>
            </a:r>
          </a:p>
          <a:p>
            <a:r>
              <a:rPr lang="en-US" dirty="0" smtClean="0"/>
              <a:t>9 experiments, 1,000+ participants</a:t>
            </a:r>
          </a:p>
          <a:p>
            <a:r>
              <a:rPr lang="en-US" dirty="0"/>
              <a:t>All but one of the experiments yielded </a:t>
            </a:r>
            <a:r>
              <a:rPr lang="en-US" dirty="0" smtClean="0"/>
              <a:t>statistically significant </a:t>
            </a:r>
            <a:r>
              <a:rPr lang="en-US" dirty="0"/>
              <a:t>results; and, across all 9 experiments, Stouffer’s </a:t>
            </a:r>
            <a:r>
              <a:rPr lang="en-US" i="1" dirty="0"/>
              <a:t>z </a:t>
            </a:r>
            <a:r>
              <a:rPr lang="en-US" dirty="0"/>
              <a:t>= 6.66, </a:t>
            </a:r>
            <a:r>
              <a:rPr lang="en-US" i="1" dirty="0"/>
              <a:t>p </a:t>
            </a:r>
            <a:r>
              <a:rPr lang="en-US" dirty="0"/>
              <a:t>= 1.34 × </a:t>
            </a:r>
            <a:r>
              <a:rPr lang="en-US" dirty="0" smtClean="0"/>
              <a:t>10-11 with </a:t>
            </a:r>
            <a:r>
              <a:rPr lang="en-US" dirty="0"/>
              <a:t>a mean effect size (</a:t>
            </a:r>
            <a:r>
              <a:rPr lang="en-US" i="1" dirty="0"/>
              <a:t>d</a:t>
            </a:r>
            <a:r>
              <a:rPr lang="en-US" dirty="0"/>
              <a:t>) of 0.22</a:t>
            </a:r>
            <a:r>
              <a:rPr lang="en-US" dirty="0" smtClean="0"/>
              <a:t>. (P value of 0.05 or 0.01 is typically significant in rejecting Null Hypothesis.)</a:t>
            </a:r>
            <a:endParaRPr lang="en-US" dirty="0"/>
          </a:p>
          <a:p>
            <a:endParaRPr lang="en-US" dirty="0"/>
          </a:p>
          <a:p>
            <a:endParaRPr lang="en-US" dirty="0"/>
          </a:p>
        </p:txBody>
      </p:sp>
      <p:sp>
        <p:nvSpPr>
          <p:cNvPr id="3" name="Title 2"/>
          <p:cNvSpPr>
            <a:spLocks noGrp="1"/>
          </p:cNvSpPr>
          <p:nvPr>
            <p:ph type="title"/>
          </p:nvPr>
        </p:nvSpPr>
        <p:spPr/>
        <p:txBody>
          <a:bodyPr>
            <a:normAutofit fontScale="90000"/>
          </a:bodyPr>
          <a:lstStyle/>
          <a:p>
            <a:r>
              <a:rPr lang="en-US" dirty="0"/>
              <a:t>Daryl J. </a:t>
            </a:r>
            <a:r>
              <a:rPr lang="en-US" dirty="0" err="1"/>
              <a:t>Bem</a:t>
            </a:r>
            <a:r>
              <a:rPr lang="en-US" dirty="0"/>
              <a:t>, Cornell University, 2011</a:t>
            </a:r>
            <a:br>
              <a:rPr lang="en-US" dirty="0"/>
            </a:br>
            <a:endParaRPr lang="en-US" dirty="0"/>
          </a:p>
        </p:txBody>
      </p:sp>
    </p:spTree>
    <p:extLst>
      <p:ext uri="{BB962C8B-B14F-4D97-AF65-F5344CB8AC3E}">
        <p14:creationId xmlns:p14="http://schemas.microsoft.com/office/powerpoint/2010/main" val="14745264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90 </a:t>
            </a:r>
            <a:r>
              <a:rPr lang="en-US" dirty="0"/>
              <a:t>experiments from 33 laboratories in 14 </a:t>
            </a:r>
            <a:r>
              <a:rPr lang="en-US" dirty="0" smtClean="0"/>
              <a:t>countries</a:t>
            </a:r>
          </a:p>
          <a:p>
            <a:r>
              <a:rPr lang="en-US" dirty="0" smtClean="0"/>
              <a:t>Overall effect </a:t>
            </a:r>
            <a:r>
              <a:rPr lang="en-US" dirty="0"/>
              <a:t>greater than 6 sigma, z = 6.40, p = 1.2 × </a:t>
            </a:r>
            <a:r>
              <a:rPr lang="en-US" dirty="0" smtClean="0"/>
              <a:t>10**-10 with </a:t>
            </a:r>
            <a:r>
              <a:rPr lang="en-US" dirty="0"/>
              <a:t>an effect size (Hedges’ g) of 0.09. </a:t>
            </a:r>
          </a:p>
          <a:p>
            <a:r>
              <a:rPr lang="en-US" dirty="0" smtClean="0"/>
              <a:t>Bayesian </a:t>
            </a:r>
            <a:r>
              <a:rPr lang="en-US" dirty="0"/>
              <a:t>analysis yielded a Bayes Factor of 1.4 × </a:t>
            </a:r>
            <a:r>
              <a:rPr lang="en-US" dirty="0" smtClean="0"/>
              <a:t>10**9 </a:t>
            </a:r>
            <a:r>
              <a:rPr lang="en-US" dirty="0"/>
              <a:t>, greatly exceeding the criterion value of 100 for “decisive evidence” in support of the experimental </a:t>
            </a:r>
            <a:r>
              <a:rPr lang="en-US" dirty="0" smtClean="0"/>
              <a:t>hypothesis.</a:t>
            </a:r>
          </a:p>
        </p:txBody>
      </p:sp>
      <p:sp>
        <p:nvSpPr>
          <p:cNvPr id="3" name="Title 2"/>
          <p:cNvSpPr>
            <a:spLocks noGrp="1"/>
          </p:cNvSpPr>
          <p:nvPr>
            <p:ph type="title"/>
          </p:nvPr>
        </p:nvSpPr>
        <p:spPr/>
        <p:txBody>
          <a:bodyPr>
            <a:normAutofit fontScale="90000"/>
          </a:bodyPr>
          <a:lstStyle/>
          <a:p>
            <a:r>
              <a:rPr lang="en-US" dirty="0" err="1" smtClean="0"/>
              <a:t>Bem</a:t>
            </a:r>
            <a:r>
              <a:rPr lang="en-US" dirty="0" smtClean="0"/>
              <a:t>, </a:t>
            </a:r>
            <a:r>
              <a:rPr lang="en-US" dirty="0" err="1" smtClean="0"/>
              <a:t>Tressoldi</a:t>
            </a:r>
            <a:r>
              <a:rPr lang="en-US" dirty="0" smtClean="0"/>
              <a:t> et al.</a:t>
            </a:r>
            <a:r>
              <a:rPr lang="en-US" dirty="0" smtClean="0"/>
              <a:t> 2015</a:t>
            </a:r>
            <a:r>
              <a:rPr lang="en-US" dirty="0"/>
              <a:t/>
            </a:r>
            <a:br>
              <a:rPr lang="en-US" dirty="0"/>
            </a:br>
            <a:endParaRPr lang="en-US" dirty="0"/>
          </a:p>
        </p:txBody>
      </p:sp>
    </p:spTree>
    <p:extLst>
      <p:ext uri="{BB962C8B-B14F-4D97-AF65-F5344CB8AC3E}">
        <p14:creationId xmlns:p14="http://schemas.microsoft.com/office/powerpoint/2010/main" val="28970630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a:t>
            </a:r>
            <a:r>
              <a:rPr lang="en-US" dirty="0"/>
              <a:t>DJB’s original experiments are excluded, the combined effect size for replications by independent investigators is 0.06, z = 4.16, p = 1.1 × </a:t>
            </a:r>
            <a:r>
              <a:rPr lang="en-US" dirty="0" smtClean="0"/>
              <a:t>10**-5, </a:t>
            </a:r>
            <a:r>
              <a:rPr lang="en-US" dirty="0"/>
              <a:t>and the BF value is 3,853, again exceeding the criterion for “decisive evidence</a:t>
            </a:r>
            <a:r>
              <a:rPr lang="en-US" dirty="0" smtClean="0"/>
              <a:t>.”</a:t>
            </a:r>
          </a:p>
          <a:p>
            <a:endParaRPr lang="en-US" dirty="0" smtClean="0"/>
          </a:p>
          <a:p>
            <a:r>
              <a:rPr lang="en-US" dirty="0" smtClean="0"/>
              <a:t>File drawer: The </a:t>
            </a:r>
            <a:r>
              <a:rPr lang="en-US" dirty="0"/>
              <a:t>number of potentially </a:t>
            </a:r>
            <a:r>
              <a:rPr lang="en-US" dirty="0" err="1"/>
              <a:t>unretrieved</a:t>
            </a:r>
            <a:r>
              <a:rPr lang="en-US" dirty="0"/>
              <a:t> experiments required to reduce the overall effect size of the complete database to a trivial value of 0.01 is 544</a:t>
            </a:r>
            <a:endParaRPr lang="en-US" dirty="0"/>
          </a:p>
          <a:p>
            <a:endParaRPr lang="en-US" dirty="0"/>
          </a:p>
          <a:p>
            <a:endParaRPr lang="en-US" dirty="0"/>
          </a:p>
        </p:txBody>
      </p:sp>
      <p:sp>
        <p:nvSpPr>
          <p:cNvPr id="3" name="Title 2"/>
          <p:cNvSpPr>
            <a:spLocks noGrp="1"/>
          </p:cNvSpPr>
          <p:nvPr>
            <p:ph type="title"/>
          </p:nvPr>
        </p:nvSpPr>
        <p:spPr/>
        <p:txBody>
          <a:bodyPr>
            <a:normAutofit fontScale="90000"/>
          </a:bodyPr>
          <a:lstStyle/>
          <a:p>
            <a:r>
              <a:rPr lang="en-US" dirty="0" err="1" smtClean="0"/>
              <a:t>Bem</a:t>
            </a:r>
            <a:r>
              <a:rPr lang="en-US" dirty="0" smtClean="0"/>
              <a:t>, </a:t>
            </a:r>
            <a:r>
              <a:rPr lang="en-US" dirty="0" err="1" smtClean="0"/>
              <a:t>Tressoldi</a:t>
            </a:r>
            <a:r>
              <a:rPr lang="en-US" dirty="0" smtClean="0"/>
              <a:t> et al.</a:t>
            </a:r>
            <a:r>
              <a:rPr lang="en-US" dirty="0" smtClean="0"/>
              <a:t> 2015</a:t>
            </a:r>
            <a:r>
              <a:rPr lang="en-US" dirty="0"/>
              <a:t/>
            </a:r>
            <a:br>
              <a:rPr lang="en-US" dirty="0"/>
            </a:br>
            <a:endParaRPr lang="en-US" dirty="0"/>
          </a:p>
        </p:txBody>
      </p:sp>
    </p:spTree>
    <p:extLst>
      <p:ext uri="{BB962C8B-B14F-4D97-AF65-F5344CB8AC3E}">
        <p14:creationId xmlns:p14="http://schemas.microsoft.com/office/powerpoint/2010/main" val="16478967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People </a:t>
            </a:r>
            <a:r>
              <a:rPr lang="en-US" dirty="0"/>
              <a:t>are shown particular words, and then are given a list of words that include the ones they have previously experienced. The participants are next asked to recall as many words as possible from the list, allowing the experimenters to quantify the effect of the prior priming on the recall of those words.</a:t>
            </a:r>
          </a:p>
        </p:txBody>
      </p:sp>
      <p:sp>
        <p:nvSpPr>
          <p:cNvPr id="3" name="Title 2"/>
          <p:cNvSpPr>
            <a:spLocks noGrp="1"/>
          </p:cNvSpPr>
          <p:nvPr>
            <p:ph type="title"/>
          </p:nvPr>
        </p:nvSpPr>
        <p:spPr/>
        <p:txBody>
          <a:bodyPr>
            <a:normAutofit/>
          </a:bodyPr>
          <a:lstStyle/>
          <a:p>
            <a:r>
              <a:rPr lang="en-US" dirty="0" smtClean="0"/>
              <a:t>Traditional memory studies…</a:t>
            </a:r>
            <a:endParaRPr lang="en-US" dirty="0"/>
          </a:p>
        </p:txBody>
      </p:sp>
    </p:spTree>
    <p:extLst>
      <p:ext uri="{BB962C8B-B14F-4D97-AF65-F5344CB8AC3E}">
        <p14:creationId xmlns:p14="http://schemas.microsoft.com/office/powerpoint/2010/main" val="30020790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a:t>
            </a:r>
            <a:r>
              <a:rPr lang="en-US" dirty="0" err="1"/>
              <a:t>Bem's</a:t>
            </a:r>
            <a:r>
              <a:rPr lang="en-US" dirty="0"/>
              <a:t> back-to-front version, participants were shown a list of words and then asked to recall words from it. Later </a:t>
            </a:r>
            <a:r>
              <a:rPr lang="en-US" dirty="0" err="1"/>
              <a:t>Bem</a:t>
            </a:r>
            <a:r>
              <a:rPr lang="en-US" dirty="0"/>
              <a:t> showed them words randomly selected from the same list, and it turned out that they had been better at recalling these words in the prior test. The subsequent display seemed to have influenced their earlier memory.</a:t>
            </a:r>
          </a:p>
        </p:txBody>
      </p:sp>
      <p:sp>
        <p:nvSpPr>
          <p:cNvPr id="3" name="Title 2"/>
          <p:cNvSpPr>
            <a:spLocks noGrp="1"/>
          </p:cNvSpPr>
          <p:nvPr>
            <p:ph type="title"/>
          </p:nvPr>
        </p:nvSpPr>
        <p:spPr/>
        <p:txBody>
          <a:bodyPr>
            <a:normAutofit/>
          </a:bodyPr>
          <a:lstStyle/>
          <a:p>
            <a:r>
              <a:rPr lang="en-US" dirty="0" smtClean="0"/>
              <a:t>Reversed…</a:t>
            </a:r>
            <a:endParaRPr lang="en-US" dirty="0"/>
          </a:p>
        </p:txBody>
      </p:sp>
    </p:spTree>
    <p:extLst>
      <p:ext uri="{BB962C8B-B14F-4D97-AF65-F5344CB8AC3E}">
        <p14:creationId xmlns:p14="http://schemas.microsoft.com/office/powerpoint/2010/main" val="10227725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p:txBody>
          <a:bodyPr/>
          <a:lstStyle/>
          <a:p>
            <a:pPr eaLnBrk="1" hangingPunct="1"/>
            <a:r>
              <a:rPr lang="en-US" dirty="0" smtClean="0"/>
              <a:t>This </a:t>
            </a:r>
            <a:r>
              <a:rPr lang="en-US" i="1" dirty="0" smtClean="0"/>
              <a:t>appears</a:t>
            </a:r>
            <a:r>
              <a:rPr lang="en-US" dirty="0" smtClean="0"/>
              <a:t> to be one “upper” limit on our ability to represent the cognitive processes of sentient beings using computers</a:t>
            </a:r>
            <a:r>
              <a:rPr lang="en-US" dirty="0" smtClean="0"/>
              <a:t>.</a:t>
            </a:r>
          </a:p>
          <a:p>
            <a:pPr eaLnBrk="1" hangingPunct="1"/>
            <a:endParaRPr lang="en-US" dirty="0" smtClean="0"/>
          </a:p>
          <a:p>
            <a:pPr eaLnBrk="1" hangingPunct="1"/>
            <a:r>
              <a:rPr lang="en-US" dirty="0" smtClean="0"/>
              <a:t>A scientist would want to know what this bounding limit is, how it might be circumvented.</a:t>
            </a:r>
          </a:p>
        </p:txBody>
      </p:sp>
      <p:sp>
        <p:nvSpPr>
          <p:cNvPr id="28675" name="Rectangle 3"/>
          <p:cNvSpPr>
            <a:spLocks noGrp="1" noChangeArrowheads="1"/>
          </p:cNvSpPr>
          <p:nvPr>
            <p:ph type="title"/>
          </p:nvPr>
        </p:nvSpPr>
        <p:spPr/>
        <p:txBody>
          <a:bodyPr/>
          <a:lstStyle/>
          <a:p>
            <a:pPr eaLnBrk="1" hangingPunct="1"/>
            <a:r>
              <a:rPr lang="en-US" smtClean="0"/>
              <a:t>Bounding limit</a:t>
            </a:r>
          </a:p>
        </p:txBody>
      </p:sp>
    </p:spTree>
    <p:extLst>
      <p:ext uri="{BB962C8B-B14F-4D97-AF65-F5344CB8AC3E}">
        <p14:creationId xmlns:p14="http://schemas.microsoft.com/office/powerpoint/2010/main" val="1433632432"/>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en-US"/>
              <a:t>Elliott’s simple memory</a:t>
            </a:r>
          </a:p>
        </p:txBody>
      </p:sp>
      <p:sp>
        <p:nvSpPr>
          <p:cNvPr id="636931" name="Rectangle 3"/>
          <p:cNvSpPr>
            <a:spLocks noGrp="1" noChangeArrowheads="1"/>
          </p:cNvSpPr>
          <p:nvPr>
            <p:ph type="body" idx="1"/>
          </p:nvPr>
        </p:nvSpPr>
        <p:spPr/>
        <p:txBody>
          <a:bodyPr/>
          <a:lstStyle/>
          <a:p>
            <a:endParaRPr lang="en-US"/>
          </a:p>
          <a:p>
            <a:pPr>
              <a:buFont typeface="Wingdings" pitchFamily="2" charset="2"/>
              <a:buNone/>
            </a:pPr>
            <a:r>
              <a:rPr lang="en-US"/>
              <a:t>.</a:t>
            </a:r>
          </a:p>
        </p:txBody>
      </p:sp>
      <p:pic>
        <p:nvPicPr>
          <p:cNvPr id="636933" name="Picture 5" descr="P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657660"/>
            <a:ext cx="4541838" cy="481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985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normAutofit fontScale="90000"/>
          </a:bodyPr>
          <a:lstStyle/>
          <a:p>
            <a:r>
              <a:rPr lang="en-US" sz="3200"/>
              <a:t>Elliott’s simple memory</a:t>
            </a:r>
          </a:p>
        </p:txBody>
      </p:sp>
      <p:sp>
        <p:nvSpPr>
          <p:cNvPr id="647171" name="Rectangle 3"/>
          <p:cNvSpPr>
            <a:spLocks noGrp="1" noChangeArrowheads="1"/>
          </p:cNvSpPr>
          <p:nvPr>
            <p:ph type="body" sz="half" idx="1"/>
          </p:nvPr>
        </p:nvSpPr>
        <p:spPr/>
        <p:txBody>
          <a:bodyPr/>
          <a:lstStyle/>
          <a:p>
            <a:endParaRPr lang="en-US" sz="1600"/>
          </a:p>
          <a:p>
            <a:pPr>
              <a:buFont typeface="Wingdings" pitchFamily="2" charset="2"/>
              <a:buNone/>
            </a:pPr>
            <a:r>
              <a:rPr lang="en-US" sz="1600"/>
              <a:t>.</a:t>
            </a:r>
          </a:p>
        </p:txBody>
      </p:sp>
      <p:pic>
        <p:nvPicPr>
          <p:cNvPr id="647179" name="Picture 11" descr="P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41388"/>
            <a:ext cx="5867400" cy="5176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44999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Biological storage capability: write everything down on 8.5x11 pages, 12-point font, both sides, one-byte per char. How high is the stack</a:t>
            </a:r>
            <a:r>
              <a:rPr lang="en-US" dirty="0" smtClean="0"/>
              <a:t>?</a:t>
            </a:r>
          </a:p>
          <a:p>
            <a:r>
              <a:rPr lang="en-US" dirty="0"/>
              <a:t>Harvard researchers stored information in DNA molecules. If our brain were made of pure DNA our stack of paper might stretch out into space for 2,485,795,454 miles -- or circle the earth 100 million times</a:t>
            </a:r>
            <a:r>
              <a:rPr lang="en-US" dirty="0" smtClean="0"/>
              <a:t>.</a:t>
            </a:r>
            <a:endParaRPr lang="en-US" dirty="0"/>
          </a:p>
          <a:p>
            <a:r>
              <a:rPr lang="en-US" dirty="0" smtClean="0"/>
              <a:t>Estimates vary, to the moon </a:t>
            </a:r>
            <a:r>
              <a:rPr lang="en-US" dirty="0"/>
              <a:t>and </a:t>
            </a:r>
            <a:r>
              <a:rPr lang="en-US" dirty="0" smtClean="0"/>
              <a:t>back—472,000 miles to Mt. Everest 29,000 miles. How do we </a:t>
            </a:r>
            <a:r>
              <a:rPr lang="en-US" i="1" dirty="0" smtClean="0"/>
              <a:t>index </a:t>
            </a:r>
            <a:r>
              <a:rPr lang="en-US" dirty="0" smtClean="0"/>
              <a:t>this? (The door)</a:t>
            </a:r>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smtClean="0"/>
              <a:t>Memory</a:t>
            </a:r>
            <a:endParaRPr lang="en-US" dirty="0"/>
          </a:p>
        </p:txBody>
      </p:sp>
    </p:spTree>
    <p:extLst>
      <p:ext uri="{BB962C8B-B14F-4D97-AF65-F5344CB8AC3E}">
        <p14:creationId xmlns:p14="http://schemas.microsoft.com/office/powerpoint/2010/main" val="3695021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p:txBody>
          <a:bodyPr>
            <a:normAutofit fontScale="90000"/>
          </a:bodyPr>
          <a:lstStyle/>
          <a:p>
            <a:r>
              <a:rPr lang="en-US" sz="3200"/>
              <a:t>A 4-bit memory register</a:t>
            </a:r>
          </a:p>
        </p:txBody>
      </p:sp>
      <p:sp>
        <p:nvSpPr>
          <p:cNvPr id="649219" name="Rectangle 3"/>
          <p:cNvSpPr>
            <a:spLocks noGrp="1" noChangeArrowheads="1"/>
          </p:cNvSpPr>
          <p:nvPr>
            <p:ph type="body" sz="half" idx="1"/>
          </p:nvPr>
        </p:nvSpPr>
        <p:spPr/>
        <p:txBody>
          <a:bodyPr/>
          <a:lstStyle/>
          <a:p>
            <a:endParaRPr lang="en-US" sz="1600"/>
          </a:p>
          <a:p>
            <a:pPr>
              <a:buFont typeface="Wingdings" pitchFamily="2" charset="2"/>
              <a:buNone/>
            </a:pPr>
            <a:r>
              <a:rPr lang="en-US" sz="1600"/>
              <a:t>.</a:t>
            </a:r>
          </a:p>
        </p:txBody>
      </p:sp>
      <p:pic>
        <p:nvPicPr>
          <p:cNvPr id="649224" name="Picture 8" descr="P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143000"/>
            <a:ext cx="3751263" cy="4663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385726"/>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Top input: Trigger from the clock (5 volts) 2 billion times a second for 2.0 </a:t>
            </a:r>
            <a:r>
              <a:rPr lang="en-US" dirty="0" err="1" smtClean="0"/>
              <a:t>Ghz</a:t>
            </a:r>
            <a:r>
              <a:rPr lang="en-US" dirty="0" smtClean="0"/>
              <a:t> machine</a:t>
            </a:r>
          </a:p>
          <a:p>
            <a:pPr marL="109537" indent="0">
              <a:buNone/>
            </a:pPr>
            <a:endParaRPr lang="en-US" dirty="0"/>
          </a:p>
          <a:p>
            <a:pPr marL="109537" indent="0">
              <a:buNone/>
            </a:pPr>
            <a:endParaRPr lang="en-US" dirty="0" smtClean="0"/>
          </a:p>
          <a:p>
            <a:pPr marL="109537" indent="0">
              <a:buNone/>
            </a:pPr>
            <a:endParaRPr lang="en-US" dirty="0"/>
          </a:p>
          <a:p>
            <a:pPr marL="109537" indent="0">
              <a:buNone/>
            </a:pPr>
            <a:endParaRPr lang="en-US" dirty="0" smtClean="0"/>
          </a:p>
          <a:p>
            <a:pPr marL="109537" indent="0">
              <a:buNone/>
            </a:pPr>
            <a:endParaRPr lang="en-US" dirty="0"/>
          </a:p>
          <a:p>
            <a:pPr marL="109537" indent="0">
              <a:buNone/>
            </a:pPr>
            <a:endParaRPr lang="en-US" dirty="0" smtClean="0"/>
          </a:p>
          <a:p>
            <a:pPr marL="109537" indent="0">
              <a:buNone/>
            </a:pPr>
            <a:r>
              <a:rPr lang="en-US" dirty="0" smtClean="0"/>
              <a:t>Bottom input: When this instruction is activated</a:t>
            </a:r>
          </a:p>
          <a:p>
            <a:pPr marL="109537" indent="0">
              <a:buNone/>
            </a:pPr>
            <a:r>
              <a:rPr lang="en-US" dirty="0" smtClean="0"/>
              <a:t>Output: Then write a green pixel on the screen.</a:t>
            </a:r>
            <a:endParaRPr lang="en-US" dirty="0"/>
          </a:p>
        </p:txBody>
      </p:sp>
      <p:sp>
        <p:nvSpPr>
          <p:cNvPr id="3" name="Title 2"/>
          <p:cNvSpPr>
            <a:spLocks noGrp="1"/>
          </p:cNvSpPr>
          <p:nvPr>
            <p:ph type="title"/>
          </p:nvPr>
        </p:nvSpPr>
        <p:spPr/>
        <p:txBody>
          <a:bodyPr>
            <a:normAutofit fontScale="90000"/>
          </a:bodyPr>
          <a:lstStyle/>
          <a:p>
            <a:r>
              <a:rPr lang="en-US" dirty="0" smtClean="0"/>
              <a:t>AND gate – The top </a:t>
            </a:r>
            <a:r>
              <a:rPr lang="en-US" dirty="0" err="1" smtClean="0"/>
              <a:t>intput</a:t>
            </a:r>
            <a:r>
              <a:rPr lang="en-US" dirty="0" smtClean="0"/>
              <a:t> is true AND the bottom input is true.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8" y="2324100"/>
            <a:ext cx="686752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20855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Computers have billions of hardware locations, which can be set to zero volts or five volts (or magnetic charges), and software programs which are all stored as </a:t>
            </a:r>
            <a:r>
              <a:rPr lang="en-US" dirty="0" smtClean="0"/>
              <a:t>binary </a:t>
            </a:r>
            <a:r>
              <a:rPr lang="en-US" dirty="0"/>
              <a:t>patterns, with 0s, and 1s, stored on the </a:t>
            </a:r>
            <a:r>
              <a:rPr lang="en-US" dirty="0" smtClean="0"/>
              <a:t>hardware</a:t>
            </a:r>
            <a:r>
              <a:rPr lang="en-US" dirty="0"/>
              <a:t> </a:t>
            </a:r>
            <a:r>
              <a:rPr lang="en-US" dirty="0" smtClean="0"/>
              <a:t>as those charges.</a:t>
            </a:r>
          </a:p>
          <a:p>
            <a:r>
              <a:rPr lang="en-US" dirty="0" smtClean="0"/>
              <a:t>CPUs are getting faster. Memory is getting larger.</a:t>
            </a:r>
          </a:p>
          <a:p>
            <a:r>
              <a:rPr lang="en-US" dirty="0" smtClean="0"/>
              <a:t>At some point we might support the complexity of the human brain.</a:t>
            </a:r>
            <a:endParaRPr lang="en-US" dirty="0"/>
          </a:p>
        </p:txBody>
      </p:sp>
      <p:sp>
        <p:nvSpPr>
          <p:cNvPr id="3" name="Title 2"/>
          <p:cNvSpPr>
            <a:spLocks noGrp="1"/>
          </p:cNvSpPr>
          <p:nvPr>
            <p:ph type="title"/>
          </p:nvPr>
        </p:nvSpPr>
        <p:spPr/>
        <p:txBody>
          <a:bodyPr/>
          <a:lstStyle/>
          <a:p>
            <a:r>
              <a:rPr lang="en-US" dirty="0" smtClean="0"/>
              <a:t>Building </a:t>
            </a:r>
            <a:r>
              <a:rPr lang="en-US" i="1" dirty="0" smtClean="0"/>
              <a:t>very</a:t>
            </a:r>
            <a:r>
              <a:rPr lang="en-US" dirty="0" smtClean="0"/>
              <a:t> complex computers</a:t>
            </a:r>
            <a:endParaRPr lang="en-US" dirty="0"/>
          </a:p>
        </p:txBody>
      </p:sp>
    </p:spTree>
    <p:extLst>
      <p:ext uri="{BB962C8B-B14F-4D97-AF65-F5344CB8AC3E}">
        <p14:creationId xmlns:p14="http://schemas.microsoft.com/office/powerpoint/2010/main" val="15164673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Thus, if we build </a:t>
            </a:r>
            <a:r>
              <a:rPr lang="en-US" dirty="0" smtClean="0"/>
              <a:t>an </a:t>
            </a:r>
            <a:r>
              <a:rPr lang="en-US" dirty="0"/>
              <a:t>artificial human, we can imagine that increasing "pain" would simply be like changing the number 5 in the "pain register" to the number 9. It is hard to imaging caring about this, from the perspective of the computer</a:t>
            </a:r>
            <a:r>
              <a:rPr lang="en-US" dirty="0" smtClean="0"/>
              <a:t>.</a:t>
            </a:r>
          </a:p>
          <a:p>
            <a:endParaRPr lang="en-US" dirty="0" smtClean="0"/>
          </a:p>
          <a:p>
            <a:r>
              <a:rPr lang="en-US" dirty="0" smtClean="0"/>
              <a:t>However </a:t>
            </a:r>
            <a:r>
              <a:rPr lang="en-US" dirty="0"/>
              <a:t>much it might "yell" about it, and upset </a:t>
            </a:r>
            <a:r>
              <a:rPr lang="en-US" i="1" dirty="0" smtClean="0"/>
              <a:t>us</a:t>
            </a:r>
            <a:r>
              <a:rPr lang="en-US" dirty="0" smtClean="0"/>
              <a:t>, </a:t>
            </a:r>
            <a:r>
              <a:rPr lang="en-US" dirty="0"/>
              <a:t>to the computer it is just a </a:t>
            </a:r>
            <a:r>
              <a:rPr lang="en-US" i="1" dirty="0"/>
              <a:t>number in memory.</a:t>
            </a:r>
          </a:p>
        </p:txBody>
      </p:sp>
      <p:sp>
        <p:nvSpPr>
          <p:cNvPr id="3" name="Title 2"/>
          <p:cNvSpPr>
            <a:spLocks noGrp="1"/>
          </p:cNvSpPr>
          <p:nvPr>
            <p:ph type="title"/>
          </p:nvPr>
        </p:nvSpPr>
        <p:spPr/>
        <p:txBody>
          <a:bodyPr/>
          <a:lstStyle/>
          <a:p>
            <a:r>
              <a:rPr lang="en-US" dirty="0" smtClean="0"/>
              <a:t>The artificial human and “pain”</a:t>
            </a:r>
            <a:endParaRPr lang="en-US" dirty="0"/>
          </a:p>
        </p:txBody>
      </p:sp>
    </p:spTree>
    <p:extLst>
      <p:ext uri="{BB962C8B-B14F-4D97-AF65-F5344CB8AC3E}">
        <p14:creationId xmlns:p14="http://schemas.microsoft.com/office/powerpoint/2010/main" val="5289669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0 1 0 1 is the number five in binary [8s,4s,2s,1s].</a:t>
            </a:r>
          </a:p>
          <a:p>
            <a:r>
              <a:rPr lang="en-US" dirty="0" smtClean="0"/>
              <a:t>1 0 0 1 is the number nine.</a:t>
            </a:r>
          </a:p>
          <a:p>
            <a:endParaRPr lang="en-US" dirty="0"/>
          </a:p>
          <a:p>
            <a:r>
              <a:rPr lang="en-US" dirty="0" smtClean="0"/>
              <a:t>Does it really matter what the bit configuration is in a computer register? 5 volts, 0 volts?</a:t>
            </a:r>
            <a:endParaRPr lang="en-US" dirty="0"/>
          </a:p>
        </p:txBody>
      </p:sp>
      <p:sp>
        <p:nvSpPr>
          <p:cNvPr id="3" name="Title 2"/>
          <p:cNvSpPr>
            <a:spLocks noGrp="1"/>
          </p:cNvSpPr>
          <p:nvPr>
            <p:ph type="title"/>
          </p:nvPr>
        </p:nvSpPr>
        <p:spPr/>
        <p:txBody>
          <a:bodyPr/>
          <a:lstStyle/>
          <a:p>
            <a:r>
              <a:rPr lang="en-US" dirty="0" smtClean="0"/>
              <a:t>Just a register in memory.</a:t>
            </a:r>
            <a:endParaRPr lang="en-US" dirty="0"/>
          </a:p>
        </p:txBody>
      </p:sp>
    </p:spTree>
    <p:extLst>
      <p:ext uri="{BB962C8B-B14F-4D97-AF65-F5344CB8AC3E}">
        <p14:creationId xmlns:p14="http://schemas.microsoft.com/office/powerpoint/2010/main" val="88715979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But not so fast...</a:t>
            </a:r>
          </a:p>
        </p:txBody>
      </p:sp>
    </p:spTree>
    <p:extLst>
      <p:ext uri="{BB962C8B-B14F-4D97-AF65-F5344CB8AC3E}">
        <p14:creationId xmlns:p14="http://schemas.microsoft.com/office/powerpoint/2010/main" val="5289669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[For the moment] let's make the assumption that a human is like a computer</a:t>
            </a:r>
            <a:r>
              <a:rPr lang="en-US" dirty="0" smtClean="0"/>
              <a:t>.</a:t>
            </a:r>
          </a:p>
          <a:p>
            <a:endParaRPr lang="en-US" dirty="0" smtClean="0"/>
          </a:p>
          <a:p>
            <a:r>
              <a:rPr lang="en-US" dirty="0" smtClean="0"/>
              <a:t>Neurons </a:t>
            </a:r>
            <a:r>
              <a:rPr lang="en-US" dirty="0"/>
              <a:t>(and glia, etc.) are the hardware. </a:t>
            </a:r>
            <a:endParaRPr lang="en-US" dirty="0" smtClean="0"/>
          </a:p>
          <a:p>
            <a:endParaRPr lang="en-US" dirty="0"/>
          </a:p>
          <a:p>
            <a:r>
              <a:rPr lang="en-US" dirty="0" smtClean="0"/>
              <a:t>Electrical </a:t>
            </a:r>
            <a:r>
              <a:rPr lang="en-US" dirty="0"/>
              <a:t>and chemical activations of the [neurons] are the software. </a:t>
            </a:r>
            <a:endParaRPr lang="en-US" dirty="0" smtClean="0"/>
          </a:p>
          <a:p>
            <a:endParaRPr lang="en-US" dirty="0"/>
          </a:p>
          <a:p>
            <a:r>
              <a:rPr lang="en-US" dirty="0" smtClean="0"/>
              <a:t>Many </a:t>
            </a:r>
            <a:r>
              <a:rPr lang="en-US" dirty="0"/>
              <a:t>have made this </a:t>
            </a:r>
            <a:r>
              <a:rPr lang="en-US" dirty="0" smtClean="0"/>
              <a:t>case. Otherwise</a:t>
            </a:r>
            <a:r>
              <a:rPr lang="en-US" dirty="0"/>
              <a:t>, from a </a:t>
            </a:r>
            <a:r>
              <a:rPr lang="en-US" dirty="0" smtClean="0"/>
              <a:t>“science” </a:t>
            </a:r>
            <a:r>
              <a:rPr lang="en-US" dirty="0"/>
              <a:t>standpoint, what else is there?</a:t>
            </a:r>
          </a:p>
        </p:txBody>
      </p:sp>
      <p:sp>
        <p:nvSpPr>
          <p:cNvPr id="3" name="Title 2"/>
          <p:cNvSpPr>
            <a:spLocks noGrp="1"/>
          </p:cNvSpPr>
          <p:nvPr>
            <p:ph type="title"/>
          </p:nvPr>
        </p:nvSpPr>
        <p:spPr/>
        <p:txBody>
          <a:bodyPr>
            <a:normAutofit fontScale="90000"/>
          </a:bodyPr>
          <a:lstStyle/>
          <a:p>
            <a:r>
              <a:rPr lang="en-US" dirty="0" smtClean="0"/>
              <a:t>Correspondence of the human brain and a computer</a:t>
            </a:r>
            <a:endParaRPr lang="en-US" dirty="0"/>
          </a:p>
        </p:txBody>
      </p:sp>
    </p:spTree>
    <p:extLst>
      <p:ext uri="{BB962C8B-B14F-4D97-AF65-F5344CB8AC3E}">
        <p14:creationId xmlns:p14="http://schemas.microsoft.com/office/powerpoint/2010/main" val="5289669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381000" y="1524000"/>
            <a:ext cx="8229600" cy="4525963"/>
          </a:xfrm>
        </p:spPr>
        <p:txBody>
          <a:bodyPr/>
          <a:lstStyle/>
          <a:p>
            <a:pPr eaLnBrk="1" hangingPunct="1"/>
            <a:r>
              <a:rPr lang="en-US" dirty="0" smtClean="0"/>
              <a:t>With the </a:t>
            </a:r>
            <a:r>
              <a:rPr lang="en-US" i="1" dirty="0" smtClean="0"/>
              <a:t>China Brain </a:t>
            </a:r>
            <a:r>
              <a:rPr lang="en-US" dirty="0" smtClean="0"/>
              <a:t>exercise, in its original form we have every person in China act like a neuron</a:t>
            </a:r>
            <a:r>
              <a:rPr lang="en-US" dirty="0"/>
              <a:t> </a:t>
            </a:r>
            <a:r>
              <a:rPr lang="en-US" dirty="0" smtClean="0"/>
              <a:t>and send messages to other Chinese people.</a:t>
            </a:r>
          </a:p>
          <a:p>
            <a:pPr eaLnBrk="1" hangingPunct="1"/>
            <a:endParaRPr lang="en-US" dirty="0" smtClean="0"/>
          </a:p>
          <a:p>
            <a:pPr eaLnBrk="1" hangingPunct="1"/>
            <a:r>
              <a:rPr lang="en-US" dirty="0" smtClean="0"/>
              <a:t>In the updated version, we build a computer that can fully implement the 7,000+- network connections of a neuron (glial cell, etc.), along with its various states of activation, growth, death.</a:t>
            </a:r>
          </a:p>
          <a:p>
            <a:pPr eaLnBrk="1" hangingPunct="1">
              <a:buFontTx/>
              <a:buNone/>
            </a:pPr>
            <a:endParaRPr lang="en-US" dirty="0" smtClean="0"/>
          </a:p>
        </p:txBody>
      </p:sp>
      <p:sp>
        <p:nvSpPr>
          <p:cNvPr id="31747" name="Rectangle 3"/>
          <p:cNvSpPr>
            <a:spLocks noGrp="1" noChangeArrowheads="1"/>
          </p:cNvSpPr>
          <p:nvPr>
            <p:ph type="title"/>
          </p:nvPr>
        </p:nvSpPr>
        <p:spPr/>
        <p:txBody>
          <a:bodyPr/>
          <a:lstStyle/>
          <a:p>
            <a:pPr eaLnBrk="1" hangingPunct="1"/>
            <a:r>
              <a:rPr lang="en-US" dirty="0" smtClean="0"/>
              <a:t>The </a:t>
            </a:r>
            <a:r>
              <a:rPr lang="en-US" i="1" dirty="0" smtClean="0"/>
              <a:t>China Brain </a:t>
            </a:r>
            <a:r>
              <a:rPr lang="en-US" dirty="0" smtClean="0"/>
              <a:t>exercise</a:t>
            </a:r>
          </a:p>
        </p:txBody>
      </p:sp>
    </p:spTree>
    <p:extLst>
      <p:ext uri="{BB962C8B-B14F-4D97-AF65-F5344CB8AC3E}">
        <p14:creationId xmlns:p14="http://schemas.microsoft.com/office/powerpoint/2010/main" val="495761595"/>
      </p:ext>
    </p:extLst>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381000" y="1524000"/>
            <a:ext cx="8229600" cy="4525963"/>
          </a:xfrm>
        </p:spPr>
        <p:txBody>
          <a:bodyPr/>
          <a:lstStyle/>
          <a:p>
            <a:pPr eaLnBrk="1" hangingPunct="1"/>
            <a:r>
              <a:rPr lang="en-US" dirty="0" smtClean="0"/>
              <a:t>We then begin replacing each of the neurons of </a:t>
            </a:r>
            <a:r>
              <a:rPr lang="en-US" i="1" dirty="0" smtClean="0"/>
              <a:t>The Human Brain </a:t>
            </a:r>
            <a:r>
              <a:rPr lang="en-US" dirty="0" smtClean="0"/>
              <a:t>with our computers.</a:t>
            </a:r>
          </a:p>
          <a:p>
            <a:pPr eaLnBrk="1" hangingPunct="1"/>
            <a:endParaRPr lang="en-US" dirty="0" smtClean="0"/>
          </a:p>
          <a:p>
            <a:pPr eaLnBrk="1" hangingPunct="1"/>
            <a:r>
              <a:rPr lang="en-US" dirty="0" smtClean="0"/>
              <a:t>If we have replaced one of the 180 billion cells with a computer, we probably still have a human, and probably still cannot cause her pain.</a:t>
            </a:r>
          </a:p>
          <a:p>
            <a:pPr eaLnBrk="1" hangingPunct="1"/>
            <a:endParaRPr lang="en-US" dirty="0" smtClean="0"/>
          </a:p>
          <a:p>
            <a:pPr eaLnBrk="1" hangingPunct="1"/>
            <a:r>
              <a:rPr lang="en-US" dirty="0" smtClean="0"/>
              <a:t>If we replace </a:t>
            </a:r>
            <a:r>
              <a:rPr lang="en-US" i="1" dirty="0" smtClean="0"/>
              <a:t>all </a:t>
            </a:r>
            <a:r>
              <a:rPr lang="en-US" dirty="0" smtClean="0"/>
              <a:t>the cells with computers, we have a computer.</a:t>
            </a:r>
          </a:p>
        </p:txBody>
      </p:sp>
      <p:sp>
        <p:nvSpPr>
          <p:cNvPr id="32771" name="Rectangle 3"/>
          <p:cNvSpPr>
            <a:spLocks noGrp="1" noChangeArrowheads="1"/>
          </p:cNvSpPr>
          <p:nvPr>
            <p:ph type="title"/>
          </p:nvPr>
        </p:nvSpPr>
        <p:spPr/>
        <p:txBody>
          <a:bodyPr/>
          <a:lstStyle/>
          <a:p>
            <a:pPr eaLnBrk="1" hangingPunct="1"/>
            <a:endParaRPr lang="en-US" smtClean="0"/>
          </a:p>
        </p:txBody>
      </p:sp>
    </p:spTree>
    <p:extLst>
      <p:ext uri="{BB962C8B-B14F-4D97-AF65-F5344CB8AC3E}">
        <p14:creationId xmlns:p14="http://schemas.microsoft.com/office/powerpoint/2010/main" val="2678679960"/>
      </p:ext>
    </p:extLst>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381000" y="1524000"/>
            <a:ext cx="8229600" cy="4525963"/>
          </a:xfrm>
        </p:spPr>
        <p:txBody>
          <a:bodyPr/>
          <a:lstStyle/>
          <a:p>
            <a:pPr eaLnBrk="1" hangingPunct="1"/>
            <a:r>
              <a:rPr lang="en-US" dirty="0" smtClean="0"/>
              <a:t>At what point does the computer </a:t>
            </a:r>
            <a:r>
              <a:rPr lang="en-US" i="1" dirty="0" smtClean="0"/>
              <a:t>actually</a:t>
            </a:r>
            <a:r>
              <a:rPr lang="en-US" dirty="0" smtClean="0"/>
              <a:t> feel pain?</a:t>
            </a:r>
          </a:p>
          <a:p>
            <a:pPr eaLnBrk="1" hangingPunct="1"/>
            <a:endParaRPr lang="en-US" dirty="0" smtClean="0"/>
          </a:p>
          <a:p>
            <a:pPr eaLnBrk="1" hangingPunct="1"/>
            <a:r>
              <a:rPr lang="en-US" dirty="0" smtClean="0"/>
              <a:t>At what point is it no longer O.K. to cause it pain?</a:t>
            </a:r>
          </a:p>
          <a:p>
            <a:pPr eaLnBrk="1" hangingPunct="1"/>
            <a:endParaRPr lang="en-US" dirty="0" smtClean="0"/>
          </a:p>
          <a:p>
            <a:pPr eaLnBrk="1" hangingPunct="1"/>
            <a:r>
              <a:rPr lang="en-US" dirty="0" smtClean="0"/>
              <a:t>At what point does it become a sentient being?</a:t>
            </a:r>
          </a:p>
          <a:p>
            <a:pPr eaLnBrk="1" hangingPunct="1"/>
            <a:endParaRPr lang="en-US" dirty="0" smtClean="0"/>
          </a:p>
          <a:p>
            <a:pPr eaLnBrk="1" hangingPunct="1"/>
            <a:r>
              <a:rPr lang="en-US" dirty="0" smtClean="0"/>
              <a:t>Plants, single-cell animals, insects, worms, nervous systems?</a:t>
            </a:r>
          </a:p>
          <a:p>
            <a:pPr eaLnBrk="1" hangingPunct="1">
              <a:buFontTx/>
              <a:buNone/>
            </a:pPr>
            <a:endParaRPr lang="en-US" dirty="0" smtClean="0"/>
          </a:p>
        </p:txBody>
      </p:sp>
      <p:sp>
        <p:nvSpPr>
          <p:cNvPr id="33795" name="Rectangle 3"/>
          <p:cNvSpPr>
            <a:spLocks noGrp="1" noChangeArrowheads="1"/>
          </p:cNvSpPr>
          <p:nvPr>
            <p:ph type="title"/>
          </p:nvPr>
        </p:nvSpPr>
        <p:spPr/>
        <p:txBody>
          <a:bodyPr/>
          <a:lstStyle/>
          <a:p>
            <a:pPr eaLnBrk="1" hangingPunct="1"/>
            <a:endParaRPr lang="en-US" smtClean="0"/>
          </a:p>
        </p:txBody>
      </p:sp>
    </p:spTree>
    <p:extLst>
      <p:ext uri="{BB962C8B-B14F-4D97-AF65-F5344CB8AC3E}">
        <p14:creationId xmlns:p14="http://schemas.microsoft.com/office/powerpoint/2010/main" val="3341959206"/>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we look at everything that might contribute to the human </a:t>
            </a:r>
            <a:r>
              <a:rPr lang="en-US" i="1" dirty="0" smtClean="0"/>
              <a:t>mind</a:t>
            </a:r>
            <a:r>
              <a:rPr lang="en-US" dirty="0" smtClean="0"/>
              <a:t> </a:t>
            </a:r>
            <a:r>
              <a:rPr lang="en-US" dirty="0"/>
              <a:t>the numbers are staggering.</a:t>
            </a:r>
          </a:p>
          <a:p>
            <a:endParaRPr lang="en-US" dirty="0"/>
          </a:p>
          <a:p>
            <a:r>
              <a:rPr lang="en-US" dirty="0"/>
              <a:t>University of Leicester physics department ran numbers on shipping the human mind via high-speed internet rates over a star-trek like </a:t>
            </a:r>
            <a:r>
              <a:rPr lang="en-US" dirty="0" err="1" smtClean="0"/>
              <a:t>tele</a:t>
            </a:r>
            <a:r>
              <a:rPr lang="en-US" dirty="0" smtClean="0"/>
              <a:t>-porter.</a:t>
            </a:r>
          </a:p>
          <a:p>
            <a:endParaRPr lang="en-US" dirty="0" smtClean="0"/>
          </a:p>
          <a:p>
            <a:r>
              <a:rPr lang="en-US" dirty="0" smtClean="0"/>
              <a:t> </a:t>
            </a:r>
            <a:r>
              <a:rPr lang="en-US" dirty="0"/>
              <a:t>Would take... several hundred thousand times the current age of the universe.</a:t>
            </a:r>
          </a:p>
          <a:p>
            <a:endParaRPr lang="en-US" dirty="0"/>
          </a:p>
        </p:txBody>
      </p:sp>
      <p:sp>
        <p:nvSpPr>
          <p:cNvPr id="3" name="Title 2"/>
          <p:cNvSpPr>
            <a:spLocks noGrp="1"/>
          </p:cNvSpPr>
          <p:nvPr>
            <p:ph type="title"/>
          </p:nvPr>
        </p:nvSpPr>
        <p:spPr/>
        <p:txBody>
          <a:bodyPr/>
          <a:lstStyle/>
          <a:p>
            <a:r>
              <a:rPr lang="en-US" dirty="0" smtClean="0"/>
              <a:t>Size of the human mind</a:t>
            </a:r>
            <a:endParaRPr lang="en-US" dirty="0"/>
          </a:p>
        </p:txBody>
      </p:sp>
    </p:spTree>
    <p:extLst>
      <p:ext uri="{BB962C8B-B14F-4D97-AF65-F5344CB8AC3E}">
        <p14:creationId xmlns:p14="http://schemas.microsoft.com/office/powerpoint/2010/main" val="32417712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theory, we can now take a living human, and replace </a:t>
            </a:r>
            <a:r>
              <a:rPr lang="en-US" i="1" dirty="0" smtClean="0"/>
              <a:t>one</a:t>
            </a:r>
            <a:r>
              <a:rPr lang="en-US" dirty="0" smtClean="0"/>
              <a:t> </a:t>
            </a:r>
            <a:r>
              <a:rPr lang="en-US" dirty="0"/>
              <a:t>of her 180 billion brain cells with a computer that FULLY implements </a:t>
            </a:r>
            <a:r>
              <a:rPr lang="en-US" dirty="0" smtClean="0"/>
              <a:t>her brain.</a:t>
            </a:r>
          </a:p>
          <a:p>
            <a:endParaRPr lang="en-US" dirty="0" smtClean="0"/>
          </a:p>
          <a:p>
            <a:r>
              <a:rPr lang="en-US" dirty="0" smtClean="0"/>
              <a:t>Is </a:t>
            </a:r>
            <a:r>
              <a:rPr lang="en-US" dirty="0"/>
              <a:t>she still a human? Probably, yes. Everything she feels should be identical to what she felt before.</a:t>
            </a:r>
          </a:p>
          <a:p>
            <a:endParaRPr lang="en-US" dirty="0"/>
          </a:p>
          <a:p>
            <a:r>
              <a:rPr lang="en-US" dirty="0"/>
              <a:t>Now, one by one, replace ALL of her neurons (glia, etc.). She will still FEEL everything she felt before. </a:t>
            </a:r>
          </a:p>
          <a:p>
            <a:r>
              <a:rPr lang="en-US" dirty="0" smtClean="0"/>
              <a:t>She </a:t>
            </a:r>
            <a:r>
              <a:rPr lang="en-US" dirty="0"/>
              <a:t>is FULLY IMPLMENTED. Is she still a human?</a:t>
            </a:r>
          </a:p>
          <a:p>
            <a:endParaRPr lang="en-US" dirty="0"/>
          </a:p>
        </p:txBody>
      </p:sp>
      <p:sp>
        <p:nvSpPr>
          <p:cNvPr id="3" name="Title 2"/>
          <p:cNvSpPr>
            <a:spLocks noGrp="1"/>
          </p:cNvSpPr>
          <p:nvPr>
            <p:ph type="title"/>
          </p:nvPr>
        </p:nvSpPr>
        <p:spPr/>
        <p:txBody>
          <a:bodyPr>
            <a:normAutofit fontScale="90000"/>
          </a:bodyPr>
          <a:lstStyle/>
          <a:p>
            <a:r>
              <a:rPr lang="en-US" dirty="0" smtClean="0"/>
              <a:t>Turning a human into a computer process.</a:t>
            </a:r>
            <a:endParaRPr lang="en-US" dirty="0"/>
          </a:p>
        </p:txBody>
      </p:sp>
    </p:spTree>
    <p:extLst>
      <p:ext uri="{BB962C8B-B14F-4D97-AF65-F5344CB8AC3E}">
        <p14:creationId xmlns:p14="http://schemas.microsoft.com/office/powerpoint/2010/main" val="366845372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Now let's work the other direction. </a:t>
            </a:r>
            <a:endParaRPr lang="en-US" dirty="0" smtClean="0"/>
          </a:p>
          <a:p>
            <a:endParaRPr lang="en-US" dirty="0"/>
          </a:p>
          <a:p>
            <a:r>
              <a:rPr lang="en-US" dirty="0" smtClean="0"/>
              <a:t>One </a:t>
            </a:r>
            <a:r>
              <a:rPr lang="en-US" dirty="0"/>
              <a:t>by one we replace the silicone of a [complex, neuron-based] </a:t>
            </a:r>
            <a:r>
              <a:rPr lang="en-US" dirty="0" smtClean="0"/>
              <a:t>computer and running process (such as from the previous slide) </a:t>
            </a:r>
            <a:r>
              <a:rPr lang="en-US" dirty="0"/>
              <a:t>with a biological implementation of a neuron, along with all the activations that are identical to that of our human. </a:t>
            </a:r>
            <a:endParaRPr lang="en-US" dirty="0" smtClean="0"/>
          </a:p>
          <a:p>
            <a:endParaRPr lang="en-US" dirty="0"/>
          </a:p>
          <a:p>
            <a:r>
              <a:rPr lang="en-US" dirty="0" smtClean="0"/>
              <a:t>Is </a:t>
            </a:r>
            <a:r>
              <a:rPr lang="en-US" dirty="0"/>
              <a:t>the computer now human?</a:t>
            </a:r>
          </a:p>
          <a:p>
            <a:endParaRPr lang="en-US" dirty="0"/>
          </a:p>
          <a:p>
            <a:endParaRPr lang="en-US" dirty="0"/>
          </a:p>
        </p:txBody>
      </p:sp>
      <p:sp>
        <p:nvSpPr>
          <p:cNvPr id="3" name="Title 2"/>
          <p:cNvSpPr>
            <a:spLocks noGrp="1"/>
          </p:cNvSpPr>
          <p:nvPr>
            <p:ph type="title"/>
          </p:nvPr>
        </p:nvSpPr>
        <p:spPr/>
        <p:txBody>
          <a:bodyPr>
            <a:normAutofit fontScale="90000"/>
          </a:bodyPr>
          <a:lstStyle/>
          <a:p>
            <a:r>
              <a:rPr lang="en-US" dirty="0" smtClean="0"/>
              <a:t>Turning a computer process into a human.</a:t>
            </a:r>
            <a:endParaRPr lang="en-US" dirty="0"/>
          </a:p>
        </p:txBody>
      </p:sp>
    </p:spTree>
    <p:extLst>
      <p:ext uri="{BB962C8B-B14F-4D97-AF65-F5344CB8AC3E}">
        <p14:creationId xmlns:p14="http://schemas.microsoft.com/office/powerpoint/2010/main" val="36684537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Might it be true that </a:t>
            </a:r>
            <a:r>
              <a:rPr lang="en-US" i="1" dirty="0" smtClean="0"/>
              <a:t>sentience </a:t>
            </a:r>
            <a:r>
              <a:rPr lang="en-US" dirty="0" smtClean="0"/>
              <a:t> (life) and the special talents that humans exhibit beyond the purely physical might simply come as a “critical mass” of complexity?</a:t>
            </a:r>
            <a:r>
              <a:rPr lang="en-US" dirty="0"/>
              <a:t> </a:t>
            </a:r>
            <a:r>
              <a:rPr lang="en-US" dirty="0" smtClean="0"/>
              <a:t>That is, if we build a computerized artificial human that is as complex as a human, might we get the rest of this for free, rising purely out of the complexity of the system in some way we don’t now understand?</a:t>
            </a:r>
          </a:p>
        </p:txBody>
      </p:sp>
      <p:sp>
        <p:nvSpPr>
          <p:cNvPr id="3" name="Title 2"/>
          <p:cNvSpPr>
            <a:spLocks noGrp="1"/>
          </p:cNvSpPr>
          <p:nvPr>
            <p:ph type="title"/>
          </p:nvPr>
        </p:nvSpPr>
        <p:spPr/>
        <p:txBody>
          <a:bodyPr>
            <a:normAutofit fontScale="90000"/>
          </a:bodyPr>
          <a:lstStyle/>
          <a:p>
            <a:r>
              <a:rPr lang="en-US" dirty="0" smtClean="0"/>
              <a:t>Counter argument, against argument against…</a:t>
            </a:r>
            <a:endParaRPr lang="en-US" dirty="0"/>
          </a:p>
        </p:txBody>
      </p:sp>
    </p:spTree>
    <p:extLst>
      <p:ext uri="{BB962C8B-B14F-4D97-AF65-F5344CB8AC3E}">
        <p14:creationId xmlns:p14="http://schemas.microsoft.com/office/powerpoint/2010/main" val="334555782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Humans are NOT just computational devices, because we have scientific evidence that supports capabilities (however small and however seldom they show up) that are not explained as purely physical, computational, talents. (E.g., seeing slightly into the future, occasionally, but reliably / Affecting matter at a distance.)</a:t>
            </a:r>
          </a:p>
          <a:p>
            <a:r>
              <a:rPr lang="en-US" dirty="0" smtClean="0"/>
              <a:t>How do we write a computer program to implement these talents? Answer: no clue! Seems like it can’t be done. Thus humans are more than computers ever will be, or can be.</a:t>
            </a:r>
            <a:endParaRPr lang="en-US" dirty="0"/>
          </a:p>
        </p:txBody>
      </p:sp>
      <p:sp>
        <p:nvSpPr>
          <p:cNvPr id="3" name="Title 2"/>
          <p:cNvSpPr>
            <a:spLocks noGrp="1"/>
          </p:cNvSpPr>
          <p:nvPr>
            <p:ph type="title"/>
          </p:nvPr>
        </p:nvSpPr>
        <p:spPr/>
        <p:txBody>
          <a:bodyPr/>
          <a:lstStyle/>
          <a:p>
            <a:r>
              <a:rPr lang="en-US" dirty="0" smtClean="0"/>
              <a:t>Argument against…</a:t>
            </a:r>
            <a:endParaRPr lang="en-US" dirty="0"/>
          </a:p>
        </p:txBody>
      </p:sp>
    </p:spTree>
    <p:extLst>
      <p:ext uri="{BB962C8B-B14F-4D97-AF65-F5344CB8AC3E}">
        <p14:creationId xmlns:p14="http://schemas.microsoft.com/office/powerpoint/2010/main" val="334555782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sort of algorithms do we need for:</a:t>
            </a:r>
          </a:p>
          <a:p>
            <a:endParaRPr lang="en-US" dirty="0" smtClean="0"/>
          </a:p>
          <a:p>
            <a:pPr lvl="1"/>
            <a:r>
              <a:rPr lang="en-US" dirty="0" smtClean="0"/>
              <a:t>Computational nodes that may have 20 million times the processing power of other nodes?</a:t>
            </a:r>
          </a:p>
          <a:p>
            <a:pPr lvl="1"/>
            <a:endParaRPr lang="en-US" dirty="0" smtClean="0"/>
          </a:p>
          <a:p>
            <a:pPr lvl="1"/>
            <a:r>
              <a:rPr lang="en-US" dirty="0" smtClean="0"/>
              <a:t>Nodes whose memory capacity dwarfs other nodes?</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Distributed Systems Questions.</a:t>
            </a:r>
            <a:endParaRPr lang="en-US" dirty="0"/>
          </a:p>
        </p:txBody>
      </p:sp>
    </p:spTree>
    <p:extLst>
      <p:ext uri="{BB962C8B-B14F-4D97-AF65-F5344CB8AC3E}">
        <p14:creationId xmlns:p14="http://schemas.microsoft.com/office/powerpoint/2010/main" val="11974433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sort of time algorithms do we need for:</a:t>
            </a:r>
          </a:p>
          <a:p>
            <a:endParaRPr lang="en-US" dirty="0" smtClean="0"/>
          </a:p>
          <a:p>
            <a:pPr lvl="1"/>
            <a:r>
              <a:rPr lang="en-US" dirty="0" smtClean="0"/>
              <a:t>Nodes that can sometimes (but above chance) see unreliably a short time into the future</a:t>
            </a:r>
            <a:endParaRPr lang="en-US" dirty="0" smtClean="0"/>
          </a:p>
        </p:txBody>
      </p:sp>
      <p:sp>
        <p:nvSpPr>
          <p:cNvPr id="3" name="Title 2"/>
          <p:cNvSpPr>
            <a:spLocks noGrp="1"/>
          </p:cNvSpPr>
          <p:nvPr>
            <p:ph type="title"/>
          </p:nvPr>
        </p:nvSpPr>
        <p:spPr/>
        <p:txBody>
          <a:bodyPr/>
          <a:lstStyle/>
          <a:p>
            <a:r>
              <a:rPr lang="en-US" dirty="0" smtClean="0"/>
              <a:t>Distributed Systems Questions.</a:t>
            </a:r>
            <a:endParaRPr lang="en-US" dirty="0"/>
          </a:p>
        </p:txBody>
      </p:sp>
    </p:spTree>
    <p:extLst>
      <p:ext uri="{BB962C8B-B14F-4D97-AF65-F5344CB8AC3E}">
        <p14:creationId xmlns:p14="http://schemas.microsoft.com/office/powerpoint/2010/main" val="35957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sort of coordination algorithms do we need for:</a:t>
            </a:r>
          </a:p>
          <a:p>
            <a:endParaRPr lang="en-US" dirty="0" smtClean="0"/>
          </a:p>
          <a:p>
            <a:pPr lvl="1"/>
            <a:r>
              <a:rPr lang="en-US" dirty="0" smtClean="0"/>
              <a:t>Data that can sometimes (but above chance) and unreliably be transmitted remotely without sending messages?</a:t>
            </a:r>
          </a:p>
          <a:p>
            <a:pPr lvl="1"/>
            <a:endParaRPr lang="en-US" dirty="0"/>
          </a:p>
          <a:p>
            <a:pPr lvl="1"/>
            <a:r>
              <a:rPr lang="en-US" dirty="0" smtClean="0"/>
              <a:t>Outcomes that can be </a:t>
            </a:r>
            <a:r>
              <a:rPr lang="en-US" smtClean="0"/>
              <a:t>biased after the fact?</a:t>
            </a:r>
            <a:endParaRPr lang="en-US" dirty="0" smtClean="0"/>
          </a:p>
        </p:txBody>
      </p:sp>
      <p:sp>
        <p:nvSpPr>
          <p:cNvPr id="3" name="Title 2"/>
          <p:cNvSpPr>
            <a:spLocks noGrp="1"/>
          </p:cNvSpPr>
          <p:nvPr>
            <p:ph type="title"/>
          </p:nvPr>
        </p:nvSpPr>
        <p:spPr/>
        <p:txBody>
          <a:bodyPr/>
          <a:lstStyle/>
          <a:p>
            <a:r>
              <a:rPr lang="en-US" dirty="0" smtClean="0"/>
              <a:t>Distributed Systems Questions.</a:t>
            </a:r>
            <a:endParaRPr lang="en-US" dirty="0"/>
          </a:p>
        </p:txBody>
      </p:sp>
    </p:spTree>
    <p:extLst>
      <p:ext uri="{BB962C8B-B14F-4D97-AF65-F5344CB8AC3E}">
        <p14:creationId xmlns:p14="http://schemas.microsoft.com/office/powerpoint/2010/main" val="11645553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...cause pain to a computer that fully implements a human being?</a:t>
            </a:r>
          </a:p>
          <a:p>
            <a:endParaRPr lang="en-US" dirty="0"/>
          </a:p>
          <a:p>
            <a:r>
              <a:rPr lang="en-US" dirty="0"/>
              <a:t> ...treat fully </a:t>
            </a:r>
            <a:r>
              <a:rPr lang="en-US" dirty="0" smtClean="0"/>
              <a:t>a implemented </a:t>
            </a:r>
            <a:r>
              <a:rPr lang="en-US" dirty="0"/>
              <a:t>computer version of a human different from the identical biological version of the human? Do the two different actions always result in the same ethical outcome?</a:t>
            </a:r>
          </a:p>
          <a:p>
            <a:endParaRPr lang="en-US" dirty="0"/>
          </a:p>
          <a:p>
            <a:r>
              <a:rPr lang="en-US" dirty="0"/>
              <a:t>...make a copy of a human being?</a:t>
            </a:r>
          </a:p>
        </p:txBody>
      </p:sp>
      <p:sp>
        <p:nvSpPr>
          <p:cNvPr id="3" name="Title 2"/>
          <p:cNvSpPr>
            <a:spLocks noGrp="1"/>
          </p:cNvSpPr>
          <p:nvPr>
            <p:ph type="title"/>
          </p:nvPr>
        </p:nvSpPr>
        <p:spPr/>
        <p:txBody>
          <a:bodyPr>
            <a:normAutofit fontScale="90000"/>
          </a:bodyPr>
          <a:lstStyle/>
          <a:p>
            <a:r>
              <a:rPr lang="en-US" dirty="0"/>
              <a:t>E</a:t>
            </a:r>
            <a:r>
              <a:rPr lang="en-US" dirty="0" smtClean="0"/>
              <a:t>thical </a:t>
            </a:r>
            <a:r>
              <a:rPr lang="en-US" dirty="0"/>
              <a:t>scenarios to consider</a:t>
            </a:r>
            <a:r>
              <a:rPr lang="en-US" dirty="0" smtClean="0"/>
              <a:t>. Is it ethical to…</a:t>
            </a:r>
            <a:endParaRPr lang="en-US" dirty="0"/>
          </a:p>
        </p:txBody>
      </p:sp>
    </p:spTree>
    <p:extLst>
      <p:ext uri="{BB962C8B-B14F-4D97-AF65-F5344CB8AC3E}">
        <p14:creationId xmlns:p14="http://schemas.microsoft.com/office/powerpoint/2010/main" val="366845372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...pursue the creation of artificial, but fully implemented, humans?</a:t>
            </a:r>
          </a:p>
          <a:p>
            <a:endParaRPr lang="en-US" dirty="0"/>
          </a:p>
          <a:p>
            <a:r>
              <a:rPr lang="en-US" dirty="0"/>
              <a:t>...create artificial humans for the </a:t>
            </a:r>
            <a:r>
              <a:rPr lang="en-US" dirty="0" smtClean="0"/>
              <a:t>purpose </a:t>
            </a:r>
            <a:r>
              <a:rPr lang="en-US" dirty="0"/>
              <a:t>of </a:t>
            </a:r>
            <a:r>
              <a:rPr lang="en-US" dirty="0" smtClean="0"/>
              <a:t>enslaving </a:t>
            </a:r>
            <a:r>
              <a:rPr lang="en-US" dirty="0"/>
              <a:t>them for work?</a:t>
            </a:r>
          </a:p>
          <a:p>
            <a:endParaRPr lang="en-US" dirty="0"/>
          </a:p>
          <a:p>
            <a:r>
              <a:rPr lang="en-US" dirty="0"/>
              <a:t>...modify artificial humans so they are "happy slaves" and cheerfully do our work for us?</a:t>
            </a:r>
          </a:p>
          <a:p>
            <a:pPr marL="109537" indent="0">
              <a:buNone/>
            </a:pPr>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8294508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...modify humans so that they can become part computer, and are computationally enhanced?</a:t>
            </a:r>
          </a:p>
          <a:p>
            <a:endParaRPr lang="en-US" dirty="0"/>
          </a:p>
          <a:p>
            <a:r>
              <a:rPr lang="en-US" dirty="0"/>
              <a:t>...allow humans to </a:t>
            </a:r>
            <a:r>
              <a:rPr lang="en-US" dirty="0" smtClean="0"/>
              <a:t>choose </a:t>
            </a:r>
            <a:r>
              <a:rPr lang="en-US" dirty="0"/>
              <a:t>to be modified so they are enhanced?</a:t>
            </a:r>
          </a:p>
          <a:p>
            <a:endParaRPr lang="en-US" dirty="0"/>
          </a:p>
          <a:p>
            <a:r>
              <a:rPr lang="en-US" dirty="0"/>
              <a:t>...modify children so they are enhanced, and become more competitive</a:t>
            </a:r>
            <a:r>
              <a:rPr lang="en-US" dirty="0" smtClean="0"/>
              <a:t>?</a:t>
            </a:r>
          </a:p>
          <a:p>
            <a:endParaRPr lang="en-US" dirty="0"/>
          </a:p>
          <a:p>
            <a:r>
              <a:rPr lang="en-US" dirty="0"/>
              <a:t>...create fully new humans from the ground up?</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829450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Advances in technology continue not only through increments in the speed and size of computers, but also in surprising discoveries that lead to new fields of human endeavor:</a:t>
            </a:r>
            <a:endParaRPr lang="en-US" dirty="0"/>
          </a:p>
        </p:txBody>
      </p:sp>
      <p:sp>
        <p:nvSpPr>
          <p:cNvPr id="3" name="Title 2"/>
          <p:cNvSpPr>
            <a:spLocks noGrp="1"/>
          </p:cNvSpPr>
          <p:nvPr>
            <p:ph type="title"/>
          </p:nvPr>
        </p:nvSpPr>
        <p:spPr/>
        <p:txBody>
          <a:bodyPr/>
          <a:lstStyle/>
          <a:p>
            <a:r>
              <a:rPr lang="en-US" dirty="0" smtClean="0"/>
              <a:t>The technology is coming…</a:t>
            </a:r>
            <a:endParaRPr lang="en-US" dirty="0"/>
          </a:p>
        </p:txBody>
      </p:sp>
    </p:spTree>
    <p:extLst>
      <p:ext uri="{BB962C8B-B14F-4D97-AF65-F5344CB8AC3E}">
        <p14:creationId xmlns:p14="http://schemas.microsoft.com/office/powerpoint/2010/main" val="39089930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...do nothing, when we could create fully implemented human beings that spend their days in [the feeling of?] communion with God?</a:t>
            </a:r>
          </a:p>
          <a:p>
            <a:endParaRPr lang="en-US" dirty="0"/>
          </a:p>
          <a:p>
            <a:r>
              <a:rPr lang="en-US" dirty="0"/>
              <a:t>...kill (turn off) fully implemented copies of humans.</a:t>
            </a:r>
          </a:p>
          <a:p>
            <a:endParaRPr lang="en-US" dirty="0"/>
          </a:p>
          <a:p>
            <a:r>
              <a:rPr lang="en-US" dirty="0"/>
              <a:t>...preserve human consciousness indefinitely as a non-deteriorating, non-aging, software program</a:t>
            </a:r>
            <a:r>
              <a:rPr lang="en-US" dirty="0" smtClean="0"/>
              <a:t>?</a:t>
            </a:r>
          </a:p>
          <a:p>
            <a:endParaRPr lang="en-US" dirty="0"/>
          </a:p>
          <a:p>
            <a:r>
              <a:rPr lang="en-US" dirty="0"/>
              <a:t>...make perfect replications of existing humans?</a:t>
            </a:r>
          </a:p>
          <a:p>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8294508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...invest resources in creating "super-humans" (non-aging, continually learning human-like programs) that can lead us in the technology of the </a:t>
            </a:r>
            <a:r>
              <a:rPr lang="en-US" dirty="0" smtClean="0"/>
              <a:t>future?</a:t>
            </a:r>
            <a:endParaRPr lang="en-US" dirty="0"/>
          </a:p>
          <a:p>
            <a:endParaRPr lang="en-US" dirty="0"/>
          </a:p>
          <a:p>
            <a:r>
              <a:rPr lang="en-US" dirty="0"/>
              <a:t>...prohibit the creation of </a:t>
            </a:r>
            <a:r>
              <a:rPr lang="en-US" dirty="0" smtClean="0"/>
              <a:t>artificial </a:t>
            </a:r>
            <a:r>
              <a:rPr lang="en-US" dirty="0"/>
              <a:t>humans that can harm us?</a:t>
            </a:r>
          </a:p>
          <a:p>
            <a:endParaRPr lang="en-US" dirty="0"/>
          </a:p>
          <a:p>
            <a:r>
              <a:rPr lang="en-US" dirty="0"/>
              <a:t>...prohibit the creation of artificial humans that can fight our </a:t>
            </a:r>
            <a:r>
              <a:rPr lang="en-US" dirty="0" smtClean="0"/>
              <a:t>(human?) enemies</a:t>
            </a:r>
            <a:r>
              <a:rPr lang="en-US" dirty="0"/>
              <a:t>?</a:t>
            </a:r>
          </a:p>
          <a:p>
            <a:endParaRPr lang="en-US" dirty="0"/>
          </a:p>
          <a:p>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3986794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...prohibit the creation of artificial humans that can lead to the </a:t>
            </a:r>
            <a:r>
              <a:rPr lang="en-US" i="1" dirty="0"/>
              <a:t>singularity</a:t>
            </a:r>
            <a:r>
              <a:rPr lang="en-US" dirty="0"/>
              <a:t> (when artificial humans become smarter, and more capable, than we are, such that they understand us better than we understand them).</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3986794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dirty="0"/>
              <a:t>The current generation has a choice</a:t>
            </a:r>
            <a:r>
              <a:rPr lang="en-US" dirty="0" smtClean="0"/>
              <a:t>:</a:t>
            </a:r>
          </a:p>
          <a:p>
            <a:endParaRPr lang="en-US" dirty="0" smtClean="0"/>
          </a:p>
          <a:p>
            <a:pPr lvl="1"/>
            <a:r>
              <a:rPr lang="en-US" dirty="0" smtClean="0"/>
              <a:t>(a</a:t>
            </a:r>
            <a:r>
              <a:rPr lang="en-US" dirty="0"/>
              <a:t>) fail to agree on a policy in these matters and wait to see what happens to us, </a:t>
            </a:r>
            <a:r>
              <a:rPr lang="en-US" dirty="0" smtClean="0"/>
              <a:t>or</a:t>
            </a:r>
          </a:p>
          <a:p>
            <a:pPr lvl="1"/>
            <a:endParaRPr lang="en-US" dirty="0" smtClean="0"/>
          </a:p>
          <a:p>
            <a:pPr lvl="1"/>
            <a:r>
              <a:rPr lang="en-US" dirty="0" smtClean="0"/>
              <a:t>(</a:t>
            </a:r>
            <a:r>
              <a:rPr lang="en-US" dirty="0"/>
              <a:t>b) form our best policy now, and adapt it as needed.</a:t>
            </a:r>
          </a:p>
          <a:p>
            <a:pPr lvl="1"/>
            <a:endParaRPr lang="en-US" dirty="0"/>
          </a:p>
          <a:p>
            <a:endParaRPr lang="en-US" dirty="0"/>
          </a:p>
        </p:txBody>
      </p:sp>
      <p:sp>
        <p:nvSpPr>
          <p:cNvPr id="3" name="Title 2"/>
          <p:cNvSpPr>
            <a:spLocks noGrp="1"/>
          </p:cNvSpPr>
          <p:nvPr>
            <p:ph type="title"/>
          </p:nvPr>
        </p:nvSpPr>
        <p:spPr/>
        <p:txBody>
          <a:bodyPr/>
          <a:lstStyle/>
          <a:p>
            <a:r>
              <a:rPr lang="en-US" i="1" dirty="0" smtClean="0"/>
              <a:t>Your</a:t>
            </a:r>
            <a:r>
              <a:rPr lang="en-US" dirty="0" smtClean="0"/>
              <a:t> policy?</a:t>
            </a:r>
            <a:endParaRPr lang="en-US" dirty="0"/>
          </a:p>
        </p:txBody>
      </p:sp>
    </p:spTree>
    <p:extLst>
      <p:ext uri="{BB962C8B-B14F-4D97-AF65-F5344CB8AC3E}">
        <p14:creationId xmlns:p14="http://schemas.microsoft.com/office/powerpoint/2010/main" val="3986794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Barring disaster, </a:t>
            </a:r>
            <a:r>
              <a:rPr lang="en-US" dirty="0"/>
              <a:t> </a:t>
            </a:r>
            <a:r>
              <a:rPr lang="en-US" dirty="0" smtClean="0"/>
              <a:t>at least some of this </a:t>
            </a:r>
            <a:r>
              <a:rPr lang="en-US" dirty="0"/>
              <a:t>technology is </a:t>
            </a:r>
            <a:r>
              <a:rPr lang="en-US" dirty="0" smtClean="0"/>
              <a:t>on its way here. </a:t>
            </a:r>
            <a:r>
              <a:rPr lang="en-US" dirty="0"/>
              <a:t>Because of the complexity of humans, and the scientific (!) fact that there are human capabilities that are not explained as merely hardware and software, we don't know either how soon, or whether, we will ever build artificial humans. </a:t>
            </a:r>
            <a:endParaRPr lang="en-US" dirty="0" smtClean="0"/>
          </a:p>
          <a:p>
            <a:r>
              <a:rPr lang="en-US" dirty="0" smtClean="0"/>
              <a:t>We </a:t>
            </a:r>
            <a:r>
              <a:rPr lang="en-US" dirty="0"/>
              <a:t>also don't know if, when we build them, whether they will be sentient, or have true consciousness (e.g., possibly testable with quantum mechanical observations).</a:t>
            </a:r>
          </a:p>
          <a:p>
            <a:endParaRPr lang="en-US" dirty="0"/>
          </a:p>
        </p:txBody>
      </p:sp>
      <p:sp>
        <p:nvSpPr>
          <p:cNvPr id="3" name="Title 2"/>
          <p:cNvSpPr>
            <a:spLocks noGrp="1"/>
          </p:cNvSpPr>
          <p:nvPr>
            <p:ph type="title"/>
          </p:nvPr>
        </p:nvSpPr>
        <p:spPr/>
        <p:txBody>
          <a:bodyPr/>
          <a:lstStyle/>
          <a:p>
            <a:r>
              <a:rPr lang="en-US" dirty="0" smtClean="0"/>
              <a:t>Unknown future</a:t>
            </a:r>
            <a:endParaRPr lang="en-US" dirty="0"/>
          </a:p>
        </p:txBody>
      </p:sp>
    </p:spTree>
    <p:extLst>
      <p:ext uri="{BB962C8B-B14F-4D97-AF65-F5344CB8AC3E}">
        <p14:creationId xmlns:p14="http://schemas.microsoft.com/office/powerpoint/2010/main" val="12420855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True scientists are not allowed to be selectively scientific.</a:t>
            </a:r>
          </a:p>
          <a:p>
            <a:r>
              <a:rPr lang="en-US" dirty="0" smtClean="0"/>
              <a:t>There is (highly scientific) research, consistent with modern physics, that shows humans to have capabilities beyond the merely physical</a:t>
            </a:r>
          </a:p>
          <a:p>
            <a:r>
              <a:rPr lang="en-US" dirty="0" smtClean="0"/>
              <a:t>The human brain is almost unimaginably complex and powerful</a:t>
            </a:r>
          </a:p>
          <a:p>
            <a:r>
              <a:rPr lang="en-US" dirty="0" smtClean="0"/>
              <a:t>Many see the human brain as hardware and software, just like a computer.</a:t>
            </a:r>
          </a:p>
        </p:txBody>
      </p:sp>
      <p:sp>
        <p:nvSpPr>
          <p:cNvPr id="3" name="Title 2"/>
          <p:cNvSpPr>
            <a:spLocks noGrp="1"/>
          </p:cNvSpPr>
          <p:nvPr>
            <p:ph type="title"/>
          </p:nvPr>
        </p:nvSpPr>
        <p:spPr/>
        <p:txBody>
          <a:bodyPr/>
          <a:lstStyle/>
          <a:p>
            <a:r>
              <a:rPr lang="en-US" dirty="0" err="1" smtClean="0"/>
              <a:t>Smmary</a:t>
            </a:r>
            <a:endParaRPr lang="en-US" dirty="0"/>
          </a:p>
        </p:txBody>
      </p:sp>
    </p:spTree>
    <p:extLst>
      <p:ext uri="{BB962C8B-B14F-4D97-AF65-F5344CB8AC3E}">
        <p14:creationId xmlns:p14="http://schemas.microsoft.com/office/powerpoint/2010/main" val="324437742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One neuron at a time we can turn a human into computer, and vice versa</a:t>
            </a:r>
          </a:p>
          <a:p>
            <a:r>
              <a:rPr lang="en-US" dirty="0"/>
              <a:t>Have we then built an artificial human?</a:t>
            </a:r>
          </a:p>
          <a:p>
            <a:r>
              <a:rPr lang="en-US" dirty="0" smtClean="0"/>
              <a:t>An argument against would be that humans have capabilities beyond the merely computational and physical, which may be necessary for sentience.</a:t>
            </a:r>
          </a:p>
          <a:p>
            <a:r>
              <a:rPr lang="en-US" dirty="0" smtClean="0"/>
              <a:t>These special talents might, however, arise purely from complexity. We wouldn’t know because we’ve never built anything even remotely as complex as the human brain.</a:t>
            </a:r>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7695951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are serious ethical questions that arise.</a:t>
            </a:r>
          </a:p>
          <a:p>
            <a:r>
              <a:rPr lang="en-US" dirty="0" smtClean="0"/>
              <a:t>It is conceivable that ethical policy may be required in this, or the next, generation.</a:t>
            </a:r>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88040098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There are huge, currently unsolvable technological barriers to overcome before we can build artificial humans. </a:t>
            </a:r>
          </a:p>
        </p:txBody>
      </p:sp>
      <p:sp>
        <p:nvSpPr>
          <p:cNvPr id="3" name="Title 2"/>
          <p:cNvSpPr>
            <a:spLocks noGrp="1"/>
          </p:cNvSpPr>
          <p:nvPr>
            <p:ph type="title"/>
          </p:nvPr>
        </p:nvSpPr>
        <p:spPr/>
        <p:txBody>
          <a:bodyPr/>
          <a:lstStyle/>
          <a:p>
            <a:r>
              <a:rPr lang="en-US" dirty="0" smtClean="0"/>
              <a:t>Caveats:</a:t>
            </a:r>
            <a:endParaRPr lang="en-US" dirty="0"/>
          </a:p>
        </p:txBody>
      </p:sp>
    </p:spTree>
    <p:extLst>
      <p:ext uri="{BB962C8B-B14F-4D97-AF65-F5344CB8AC3E}">
        <p14:creationId xmlns:p14="http://schemas.microsoft.com/office/powerpoint/2010/main" val="124208558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a:t>
            </a:r>
            <a:r>
              <a:rPr lang="en-US" dirty="0" smtClean="0"/>
              <a:t>ven if we have the un-imaginably complex and powerful hardware to support a human mind, we still have no clue about how to write the software to run on it.</a:t>
            </a:r>
          </a:p>
          <a:p>
            <a:r>
              <a:rPr lang="en-US" dirty="0" smtClean="0"/>
              <a:t>We don’t have any way to connect to an individual neuron in the brain such that we could replace all of its connections. Nor do we know which neurons to look for even if we could.</a:t>
            </a:r>
          </a:p>
          <a:p>
            <a:r>
              <a:rPr lang="en-US" dirty="0" smtClean="0"/>
              <a:t>The </a:t>
            </a:r>
            <a:r>
              <a:rPr lang="en-US" i="1" dirty="0" smtClean="0"/>
              <a:t>psi </a:t>
            </a:r>
            <a:r>
              <a:rPr lang="en-US" dirty="0" smtClean="0"/>
              <a:t>effects reported are </a:t>
            </a:r>
            <a:r>
              <a:rPr lang="en-US" i="1" dirty="0" smtClean="0"/>
              <a:t>small</a:t>
            </a:r>
            <a:r>
              <a:rPr lang="en-US" dirty="0" smtClean="0"/>
              <a:t>, and thus limited in their immediate usefulness beyond theory.</a:t>
            </a:r>
            <a:endParaRPr lang="en-US" dirty="0"/>
          </a:p>
        </p:txBody>
      </p:sp>
      <p:sp>
        <p:nvSpPr>
          <p:cNvPr id="3" name="Title 2"/>
          <p:cNvSpPr>
            <a:spLocks noGrp="1"/>
          </p:cNvSpPr>
          <p:nvPr>
            <p:ph type="title"/>
          </p:nvPr>
        </p:nvSpPr>
        <p:spPr/>
        <p:txBody>
          <a:bodyPr/>
          <a:lstStyle/>
          <a:p>
            <a:r>
              <a:rPr lang="en-US" dirty="0" smtClean="0"/>
              <a:t>Caveats:</a:t>
            </a:r>
            <a:endParaRPr lang="en-US" dirty="0"/>
          </a:p>
        </p:txBody>
      </p:sp>
    </p:spTree>
    <p:extLst>
      <p:ext uri="{BB962C8B-B14F-4D97-AF65-F5344CB8AC3E}">
        <p14:creationId xmlns:p14="http://schemas.microsoft.com/office/powerpoint/2010/main" val="1664548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hlinkClick r:id="rId2"/>
              </a:rPr>
              <a:t>http://en.wikipedia.org/wiki/God_helmet</a:t>
            </a:r>
            <a:endParaRPr lang="en-US" dirty="0" smtClean="0"/>
          </a:p>
          <a:p>
            <a:r>
              <a:rPr lang="en-US" dirty="0" smtClean="0"/>
              <a:t>We can artificially stimulate people's brains to, roughly, have a sense of spiritual communion. Let's imagine that we perfect our understanding of this part of the brain.</a:t>
            </a:r>
          </a:p>
          <a:p>
            <a:r>
              <a:rPr lang="en-US" dirty="0" smtClean="0"/>
              <a:t>The question remains unanswered (and maybe unanswerable?) whether such stimulation generates the local illusion of communion with God, or stimulates that part of humans that actually allows some form of communion with God.</a:t>
            </a:r>
          </a:p>
          <a:p>
            <a:endParaRPr lang="en-US" dirty="0"/>
          </a:p>
        </p:txBody>
      </p:sp>
      <p:sp>
        <p:nvSpPr>
          <p:cNvPr id="3" name="Title 2"/>
          <p:cNvSpPr>
            <a:spLocks noGrp="1"/>
          </p:cNvSpPr>
          <p:nvPr>
            <p:ph type="title"/>
          </p:nvPr>
        </p:nvSpPr>
        <p:spPr/>
        <p:txBody>
          <a:bodyPr/>
          <a:lstStyle/>
          <a:p>
            <a:r>
              <a:rPr lang="en-US" dirty="0" smtClean="0"/>
              <a:t>The </a:t>
            </a:r>
            <a:r>
              <a:rPr lang="en-US" i="1" dirty="0" smtClean="0"/>
              <a:t>God Helmet</a:t>
            </a:r>
            <a:endParaRPr lang="en-US" dirty="0"/>
          </a:p>
        </p:txBody>
      </p:sp>
    </p:spTree>
    <p:extLst>
      <p:ext uri="{BB962C8B-B14F-4D97-AF65-F5344CB8AC3E}">
        <p14:creationId xmlns:p14="http://schemas.microsoft.com/office/powerpoint/2010/main" val="4223980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16228093</TotalTime>
  <Pages>62</Pages>
  <Words>4908</Words>
  <Application>Microsoft Office PowerPoint</Application>
  <PresentationFormat>On-screen Show (4:3)</PresentationFormat>
  <Paragraphs>390</Paragraphs>
  <Slides>89</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89</vt:i4>
      </vt:variant>
    </vt:vector>
  </HeadingPairs>
  <TitlesOfParts>
    <vt:vector size="99" baseType="lpstr">
      <vt:lpstr>Arial</vt:lpstr>
      <vt:lpstr>Calibri</vt:lpstr>
      <vt:lpstr>Cambria</vt:lpstr>
      <vt:lpstr>Monotype Sorts</vt:lpstr>
      <vt:lpstr>Times New Roman</vt:lpstr>
      <vt:lpstr>Verdana</vt:lpstr>
      <vt:lpstr>Wingdings</vt:lpstr>
      <vt:lpstr>Wingdings 2</vt:lpstr>
      <vt:lpstr>Wingdings 3</vt:lpstr>
      <vt:lpstr>Concourse</vt:lpstr>
      <vt:lpstr>Ethical concerns as we approach the singularity</vt:lpstr>
      <vt:lpstr>Overview of Artificial Sentience</vt:lpstr>
      <vt:lpstr>PowerPoint Presentation</vt:lpstr>
      <vt:lpstr>The size of the problem – why we can’t know where this will lead.</vt:lpstr>
      <vt:lpstr>The human “CPU”</vt:lpstr>
      <vt:lpstr>Memory</vt:lpstr>
      <vt:lpstr>Size of the human mind</vt:lpstr>
      <vt:lpstr>The technology is coming…</vt:lpstr>
      <vt:lpstr>The God Helmet</vt:lpstr>
      <vt:lpstr>PowerPoint Presentation</vt:lpstr>
      <vt:lpstr>Internet brains</vt:lpstr>
      <vt:lpstr>Thought-controlled robot arms</vt:lpstr>
      <vt:lpstr>Graphene helmet</vt:lpstr>
      <vt:lpstr>Real science remains curious…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Physicists are used to paradigm shift…</vt:lpstr>
      <vt:lpstr>Odd capabilities of the human mind</vt:lpstr>
      <vt:lpstr>Reverse stroop test.</vt:lpstr>
      <vt:lpstr>Stroop test #1 (NCW)</vt:lpstr>
      <vt:lpstr>Stroop test #2 (RCN)</vt:lpstr>
      <vt:lpstr>Stroop test #3</vt:lpstr>
      <vt:lpstr>Klintman – retrograde stroop</vt:lpstr>
      <vt:lpstr>PowerPoint Presentation</vt:lpstr>
      <vt:lpstr>PowerPoint Presentation</vt:lpstr>
      <vt:lpstr>Radin and May</vt:lpstr>
      <vt:lpstr>PowerPoint Presentation</vt:lpstr>
      <vt:lpstr>PowerPoint Presentation</vt:lpstr>
      <vt:lpstr>PowerPoint Presentation</vt:lpstr>
      <vt:lpstr>PowerPoint Presentation</vt:lpstr>
      <vt:lpstr>PowerPoint Presentation</vt:lpstr>
      <vt:lpstr>PowerPoint Presentation</vt:lpstr>
      <vt:lpstr>An overview of the research</vt:lpstr>
      <vt:lpstr>PowerPoint Presentation</vt:lpstr>
      <vt:lpstr>Meta analysis</vt:lpstr>
      <vt:lpstr>Meta analysis of psychology effect size.</vt:lpstr>
      <vt:lpstr>SAIC / Princeton / Standford</vt:lpstr>
      <vt:lpstr>Ganzfeld free-response pre-cognition experiments</vt:lpstr>
      <vt:lpstr>Ganzfeld free-response pre-cognition experiments</vt:lpstr>
      <vt:lpstr>Radin 2013, p. 190</vt:lpstr>
      <vt:lpstr>PowerPoint Presentation</vt:lpstr>
      <vt:lpstr>File drawer problem</vt:lpstr>
      <vt:lpstr>Effects are ubiquitous</vt:lpstr>
      <vt:lpstr>Daryl J. Bem, Cornell University, 2011 </vt:lpstr>
      <vt:lpstr>Bem, Tressoldi et al. 2015 </vt:lpstr>
      <vt:lpstr>Bem, Tressoldi et al. 2015 </vt:lpstr>
      <vt:lpstr>Traditional memory studies…</vt:lpstr>
      <vt:lpstr>Reversed…</vt:lpstr>
      <vt:lpstr>Bounding limit</vt:lpstr>
      <vt:lpstr>Elliott’s simple memory</vt:lpstr>
      <vt:lpstr>Elliott’s simple memory</vt:lpstr>
      <vt:lpstr>A 4-bit memory register</vt:lpstr>
      <vt:lpstr>AND gate – The top intput is true AND the bottom input is true.</vt:lpstr>
      <vt:lpstr>Building very complex computers</vt:lpstr>
      <vt:lpstr>The artificial human and “pain”</vt:lpstr>
      <vt:lpstr>Just a register in memory.</vt:lpstr>
      <vt:lpstr>But not so fast...</vt:lpstr>
      <vt:lpstr>Correspondence of the human brain and a computer</vt:lpstr>
      <vt:lpstr>The China Brain exercise</vt:lpstr>
      <vt:lpstr>PowerPoint Presentation</vt:lpstr>
      <vt:lpstr>PowerPoint Presentation</vt:lpstr>
      <vt:lpstr>Turning a human into a computer process.</vt:lpstr>
      <vt:lpstr>Turning a computer process into a human.</vt:lpstr>
      <vt:lpstr>Counter argument, against argument against…</vt:lpstr>
      <vt:lpstr>Argument against…</vt:lpstr>
      <vt:lpstr>Distributed Systems Questions.</vt:lpstr>
      <vt:lpstr>Distributed Systems Questions.</vt:lpstr>
      <vt:lpstr>Distributed Systems Questions.</vt:lpstr>
      <vt:lpstr>Ethical scenarios to consider. Is it ethical to…</vt:lpstr>
      <vt:lpstr>PowerPoint Presentation</vt:lpstr>
      <vt:lpstr>PowerPoint Presentation</vt:lpstr>
      <vt:lpstr>PowerPoint Presentation</vt:lpstr>
      <vt:lpstr>PowerPoint Presentation</vt:lpstr>
      <vt:lpstr>PowerPoint Presentation</vt:lpstr>
      <vt:lpstr>Your policy?</vt:lpstr>
      <vt:lpstr>Unknown future</vt:lpstr>
      <vt:lpstr>Smmary</vt:lpstr>
      <vt:lpstr>PowerPoint Presentation</vt:lpstr>
      <vt:lpstr>PowerPoint Presentation</vt:lpstr>
      <vt:lpstr>Caveats:</vt:lpstr>
      <vt:lpstr>Caveats: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Afternoon Session:</dc:title>
  <dc:creator>Greg Brewster</dc:creator>
  <dc:description>dedicated to Buster's Dad</dc:description>
  <cp:lastModifiedBy>Elliott, Clark</cp:lastModifiedBy>
  <cp:revision>340</cp:revision>
  <cp:lastPrinted>2014-02-12T22:47:34Z</cp:lastPrinted>
  <dcterms:created xsi:type="dcterms:W3CDTF">1995-06-02T21:41:18Z</dcterms:created>
  <dcterms:modified xsi:type="dcterms:W3CDTF">2017-03-09T23:37:43Z</dcterms:modified>
</cp:coreProperties>
</file>