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83" autoAdjust="0"/>
  </p:normalViewPr>
  <p:slideViewPr>
    <p:cSldViewPr snapToGrid="0">
      <p:cViewPr>
        <p:scale>
          <a:sx n="95" d="100"/>
          <a:sy n="95" d="100"/>
        </p:scale>
        <p:origin x="-1090" y="1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6CC0512E-5A9F-47B4-9472-D2EF806B5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97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C76D9-5DF1-4097-A8A0-CA0FB4F36D00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BA49C-89A3-49D1-A96B-8B71E61B878F}" type="slidenum">
              <a:rPr lang="en-US"/>
              <a:pPr/>
              <a:t>10</a:t>
            </a:fld>
            <a:endParaRPr lang="en-US"/>
          </a:p>
        </p:txBody>
      </p:sp>
      <p:sp>
        <p:nvSpPr>
          <p:cNvPr id="94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BE8F8-7370-4657-9F63-E0E8DAC6067F}" type="slidenum">
              <a:rPr lang="en-US"/>
              <a:pPr/>
              <a:t>11</a:t>
            </a:fld>
            <a:endParaRPr lang="en-US"/>
          </a:p>
        </p:txBody>
      </p:sp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D05E2A-C24A-47EB-8966-654BF33255A3}" type="slidenum">
              <a:rPr lang="en-US"/>
              <a:pPr/>
              <a:t>12</a:t>
            </a:fld>
            <a:endParaRPr lang="en-US"/>
          </a:p>
        </p:txBody>
      </p:sp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AAF74-582F-42B6-95C6-0A0B04991CE0}" type="slidenum">
              <a:rPr lang="en-US"/>
              <a:pPr/>
              <a:t>13</a:t>
            </a:fld>
            <a:endParaRPr lang="en-US"/>
          </a:p>
        </p:txBody>
      </p:sp>
      <p:sp>
        <p:nvSpPr>
          <p:cNvPr id="102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3E149-3C8A-471D-8CE6-59F09CCF00A6}" type="slidenum">
              <a:rPr lang="en-US"/>
              <a:pPr/>
              <a:t>14</a:t>
            </a:fld>
            <a:endParaRPr lang="en-US"/>
          </a:p>
        </p:txBody>
      </p:sp>
      <p:sp>
        <p:nvSpPr>
          <p:cNvPr id="103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83FA8A-D635-41B6-BD5C-53CE2D7B10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BCCD9-3E05-42EB-9592-1DE74209260E}" type="slidenum">
              <a:rPr lang="en-US"/>
              <a:pPr/>
              <a:t>16</a:t>
            </a:fld>
            <a:endParaRPr lang="en-US"/>
          </a:p>
        </p:txBody>
      </p:sp>
      <p:sp>
        <p:nvSpPr>
          <p:cNvPr id="105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9821D-EB26-452D-84C3-B9EB9C092F81}" type="slidenum">
              <a:rPr lang="en-US"/>
              <a:pPr/>
              <a:t>17</a:t>
            </a:fld>
            <a:endParaRPr lang="en-US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54EBE-8B63-4BF4-B2E9-60682EAC044C}" type="slidenum">
              <a:rPr lang="en-US"/>
              <a:pPr/>
              <a:t>18</a:t>
            </a:fld>
            <a:endParaRPr lang="en-US"/>
          </a:p>
        </p:txBody>
      </p:sp>
      <p:sp>
        <p:nvSpPr>
          <p:cNvPr id="109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4C7B5-74F7-4499-BB01-FBE9908A6439}" type="slidenum">
              <a:rPr lang="en-US"/>
              <a:pPr/>
              <a:t>19</a:t>
            </a:fld>
            <a:endParaRPr lang="en-US"/>
          </a:p>
        </p:txBody>
      </p:sp>
      <p:sp>
        <p:nvSpPr>
          <p:cNvPr id="111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A3499-24DE-4601-9A57-E42D9C876032}" type="slidenum">
              <a:rPr lang="en-US"/>
              <a:pPr/>
              <a:t>2</a:t>
            </a:fld>
            <a:endParaRPr lang="en-US"/>
          </a:p>
        </p:txBody>
      </p:sp>
      <p:sp>
        <p:nvSpPr>
          <p:cNvPr id="9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31D8F-E3D6-43FA-8F01-6A819838C8C2}" type="slidenum">
              <a:rPr lang="en-US"/>
              <a:pPr/>
              <a:t>20</a:t>
            </a:fld>
            <a:endParaRPr lang="en-US"/>
          </a:p>
        </p:txBody>
      </p:sp>
      <p:sp>
        <p:nvSpPr>
          <p:cNvPr id="114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179E2-4F90-4D44-AF20-AC8CEF58F4F8}" type="slidenum">
              <a:rPr lang="en-US"/>
              <a:pPr/>
              <a:t>21</a:t>
            </a:fld>
            <a:endParaRPr lang="en-US"/>
          </a:p>
        </p:txBody>
      </p:sp>
      <p:sp>
        <p:nvSpPr>
          <p:cNvPr id="1157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49E4F-FE06-4D55-BB7E-3B4342035696}" type="slidenum">
              <a:rPr lang="en-US"/>
              <a:pPr/>
              <a:t>22</a:t>
            </a:fld>
            <a:endParaRPr lang="en-US"/>
          </a:p>
        </p:txBody>
      </p:sp>
      <p:sp>
        <p:nvSpPr>
          <p:cNvPr id="117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B3370-A1E1-45C7-A216-CC07FBA9B54B}" type="slidenum">
              <a:rPr lang="en-US"/>
              <a:pPr/>
              <a:t>23</a:t>
            </a:fld>
            <a:endParaRPr lang="en-US"/>
          </a:p>
        </p:txBody>
      </p:sp>
      <p:sp>
        <p:nvSpPr>
          <p:cNvPr id="120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3CAC8-DA98-4C4B-8ED3-05D51181EB34}" type="slidenum">
              <a:rPr lang="en-US"/>
              <a:pPr/>
              <a:t>24</a:t>
            </a:fld>
            <a:endParaRPr lang="en-US"/>
          </a:p>
        </p:txBody>
      </p:sp>
      <p:sp>
        <p:nvSpPr>
          <p:cNvPr id="121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2C3A3-5368-4EC7-B487-6C8757DE04F8}" type="slidenum">
              <a:rPr lang="en-US"/>
              <a:pPr/>
              <a:t>25</a:t>
            </a:fld>
            <a:endParaRPr lang="en-US"/>
          </a:p>
        </p:txBody>
      </p:sp>
      <p:sp>
        <p:nvSpPr>
          <p:cNvPr id="126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42CE3-51D7-4E4B-9002-9ED2BE509FD8}" type="slidenum">
              <a:rPr lang="en-US"/>
              <a:pPr/>
              <a:t>26</a:t>
            </a:fld>
            <a:endParaRPr lang="en-US"/>
          </a:p>
        </p:txBody>
      </p:sp>
      <p:sp>
        <p:nvSpPr>
          <p:cNvPr id="128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50101-88D0-4D7A-8FC0-3E447DC6AB5B}" type="slidenum">
              <a:rPr lang="en-US"/>
              <a:pPr/>
              <a:t>27</a:t>
            </a:fld>
            <a:endParaRPr lang="en-US"/>
          </a:p>
        </p:txBody>
      </p:sp>
      <p:sp>
        <p:nvSpPr>
          <p:cNvPr id="129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2F9F2C-EF9E-4096-BF7C-3964D0EB8F02}" type="slidenum">
              <a:rPr lang="en-US"/>
              <a:pPr/>
              <a:t>28</a:t>
            </a:fld>
            <a:endParaRPr lang="en-US"/>
          </a:p>
        </p:txBody>
      </p:sp>
      <p:sp>
        <p:nvSpPr>
          <p:cNvPr id="130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B4E91-6AB5-4CD3-BF8C-0EB7010620FB}" type="slidenum">
              <a:rPr lang="en-US"/>
              <a:pPr/>
              <a:t>29</a:t>
            </a:fld>
            <a:endParaRPr lang="en-US"/>
          </a:p>
        </p:txBody>
      </p:sp>
      <p:sp>
        <p:nvSpPr>
          <p:cNvPr id="134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FC8795-B918-4590-B5B0-1720B559F336}" type="slidenum">
              <a:rPr lang="en-US"/>
              <a:pPr/>
              <a:t>3</a:t>
            </a:fld>
            <a:endParaRPr lang="en-US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85273-F249-4877-AFB3-473744979DDB}" type="slidenum">
              <a:rPr lang="en-US"/>
              <a:pPr/>
              <a:t>30</a:t>
            </a:fld>
            <a:endParaRPr lang="en-US"/>
          </a:p>
        </p:txBody>
      </p:sp>
      <p:sp>
        <p:nvSpPr>
          <p:cNvPr id="135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2E52FF-6445-4292-B107-97B323744709}" type="slidenum">
              <a:rPr lang="en-US"/>
              <a:pPr/>
              <a:t>31</a:t>
            </a:fld>
            <a:endParaRPr lang="en-US"/>
          </a:p>
        </p:txBody>
      </p:sp>
      <p:sp>
        <p:nvSpPr>
          <p:cNvPr id="136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EBE12-5008-4D84-863F-0C68C5239AD3}" type="slidenum">
              <a:rPr lang="en-US"/>
              <a:pPr/>
              <a:t>32</a:t>
            </a:fld>
            <a:endParaRPr lang="en-US"/>
          </a:p>
        </p:txBody>
      </p:sp>
      <p:sp>
        <p:nvSpPr>
          <p:cNvPr id="139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334D0-DC81-4F96-89BC-60295A8B75EA}" type="slidenum">
              <a:rPr lang="en-US"/>
              <a:pPr/>
              <a:t>33</a:t>
            </a:fld>
            <a:endParaRPr lang="en-US"/>
          </a:p>
        </p:txBody>
      </p:sp>
      <p:sp>
        <p:nvSpPr>
          <p:cNvPr id="140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DC58D-CDD1-43B9-A792-48275EA5650E}" type="slidenum">
              <a:rPr lang="en-US"/>
              <a:pPr/>
              <a:t>34</a:t>
            </a:fld>
            <a:endParaRPr lang="en-US"/>
          </a:p>
        </p:txBody>
      </p:sp>
      <p:sp>
        <p:nvSpPr>
          <p:cNvPr id="143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D0A705-DD73-4347-AEF7-2EBD55C59DFE}" type="slidenum">
              <a:rPr lang="en-US"/>
              <a:pPr/>
              <a:t>35</a:t>
            </a:fld>
            <a:endParaRPr lang="en-US"/>
          </a:p>
        </p:txBody>
      </p:sp>
      <p:sp>
        <p:nvSpPr>
          <p:cNvPr id="144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936102-1145-4E08-B8B4-203CD3C73780}" type="slidenum">
              <a:rPr lang="en-US"/>
              <a:pPr/>
              <a:t>36</a:t>
            </a:fld>
            <a:endParaRPr lang="en-US"/>
          </a:p>
        </p:txBody>
      </p:sp>
      <p:sp>
        <p:nvSpPr>
          <p:cNvPr id="146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29A0A-CD43-482D-AA88-4DD23E6E563E}" type="slidenum">
              <a:rPr lang="en-US"/>
              <a:pPr/>
              <a:t>4</a:t>
            </a:fld>
            <a:endParaRPr lang="en-US"/>
          </a:p>
        </p:txBody>
      </p:sp>
      <p:sp>
        <p:nvSpPr>
          <p:cNvPr id="81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AA964-685B-466F-B2C8-ED12801C63C6}" type="slidenum">
              <a:rPr lang="en-US"/>
              <a:pPr/>
              <a:t>5</a:t>
            </a:fld>
            <a:endParaRPr lang="en-US"/>
          </a:p>
        </p:txBody>
      </p:sp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08A0B-7DBC-47F6-B07A-DBCF54B3B87F}" type="slidenum">
              <a:rPr lang="en-US"/>
              <a:pPr/>
              <a:t>6</a:t>
            </a:fld>
            <a:endParaRPr lang="en-US"/>
          </a:p>
        </p:txBody>
      </p:sp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058D7-7F79-4AE2-B27B-F4EF660431EB}" type="slidenum">
              <a:rPr lang="en-US"/>
              <a:pPr/>
              <a:t>7</a:t>
            </a:fld>
            <a:endParaRPr lang="en-US"/>
          </a:p>
        </p:txBody>
      </p:sp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ADF6C-B75C-4D56-B70D-D1956DA5BA99}" type="slidenum">
              <a:rPr lang="en-US"/>
              <a:pPr/>
              <a:t>8</a:t>
            </a:fld>
            <a:endParaRPr lang="en-US"/>
          </a:p>
        </p:txBody>
      </p:sp>
      <p:sp>
        <p:nvSpPr>
          <p:cNvPr id="92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D96270-E817-4072-A6BC-F969A8B65151}" type="slidenum">
              <a:rPr lang="en-US"/>
              <a:pPr/>
              <a:t>9</a:t>
            </a:fld>
            <a:endParaRPr lang="en-US"/>
          </a:p>
        </p:txBody>
      </p:sp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8D272-A33D-4F03-B0AC-94C87C77B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6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5D2B8-1873-46C6-B59D-21A9F27B16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81C1-6182-452B-9143-21929422D5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45694-04AA-46D2-A069-FF0EFD9B03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1ABCF-692F-49BF-B700-D4D90FA68A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8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AE898-141C-4496-8149-3E2EC2D9CA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50304-B08D-46AF-8623-D4F870A0A6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5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7DE75-B238-49A5-8ECD-69048E707F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1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A0712-65C2-4EED-8368-B174CB4DB4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B1600-20D7-4BF5-95DB-85122194A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5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77466-A7AF-48FB-9F0A-F1A347CB3F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4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4CCE17F-C219-443D-9D12-58D3F8C2F4F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itchFamily="34" charset="0"/>
        </a:defRPr>
      </a:lvl9pPr>
    </p:titleStyle>
    <p:bodyStyle>
      <a:lvl1pPr marL="609600" indent="-609600" algn="ctr" rtl="0" fontAlgn="base">
        <a:spcBef>
          <a:spcPct val="20000"/>
        </a:spcBef>
        <a:spcAft>
          <a:spcPct val="0"/>
        </a:spcAft>
        <a:buClr>
          <a:schemeClr val="accent2"/>
        </a:buClr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371600" indent="-4572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752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2098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838"/>
            <a:ext cx="7772400" cy="5016500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</a:rPr>
              <a:t>DISTRIBUTED SYSTEMS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Principles and Paradigms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Second Edition</a:t>
            </a:r>
            <a:r>
              <a:rPr lang="en-US">
                <a:solidFill>
                  <a:schemeClr val="tx1"/>
                </a:solidFill>
              </a:rPr>
              <a:t/>
            </a:r>
            <a:br>
              <a:rPr lang="en-US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ANDREW S. TANENBAUM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MAARTEN VAN STEEN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/>
              <a:t/>
            </a:r>
            <a:br>
              <a:rPr lang="en-US"/>
            </a:br>
            <a:r>
              <a:rPr lang="en-US"/>
              <a:t>Chapter 8</a:t>
            </a:r>
            <a:br>
              <a:rPr lang="en-US"/>
            </a:br>
            <a:r>
              <a:rPr lang="en-US"/>
              <a:t>Fault Tolerance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Agreement in Faulty Systems (5)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8-6. The same as Fig. 8-5, except now with two correct process and one faulty process.</a:t>
            </a:r>
          </a:p>
        </p:txBody>
      </p:sp>
      <p:pic>
        <p:nvPicPr>
          <p:cNvPr id="90116" name="Picture 4" descr="08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99"/>
          <a:stretch>
            <a:fillRect/>
          </a:stretch>
        </p:blipFill>
        <p:spPr bwMode="auto">
          <a:xfrm>
            <a:off x="328613" y="1670050"/>
            <a:ext cx="4953000" cy="333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17" name="Picture 5" descr="08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5" t="34003"/>
          <a:stretch>
            <a:fillRect/>
          </a:stretch>
        </p:blipFill>
        <p:spPr bwMode="auto">
          <a:xfrm>
            <a:off x="5438775" y="3127375"/>
            <a:ext cx="2789238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18" name="Picture 6" descr="08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16" t="34003" r="34860"/>
          <a:stretch>
            <a:fillRect/>
          </a:stretch>
        </p:blipFill>
        <p:spPr bwMode="auto">
          <a:xfrm>
            <a:off x="5638800" y="1225550"/>
            <a:ext cx="2549525" cy="208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RPC Semantics in the </a:t>
            </a:r>
            <a:br>
              <a:rPr lang="en-US" sz="4000"/>
            </a:br>
            <a:r>
              <a:rPr lang="en-US" sz="4000"/>
              <a:t>Presence of Failures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1500188"/>
            <a:ext cx="8539162" cy="4713287"/>
          </a:xfrm>
        </p:spPr>
        <p:txBody>
          <a:bodyPr/>
          <a:lstStyle/>
          <a:p>
            <a:pPr algn="l"/>
            <a:r>
              <a:rPr lang="en-US" sz="2800"/>
              <a:t>Five different classes of failures that can occur in RPC systems:</a:t>
            </a:r>
          </a:p>
          <a:p>
            <a:pPr algn="l">
              <a:buFontTx/>
              <a:buAutoNum type="arabicPeriod"/>
            </a:pPr>
            <a:r>
              <a:rPr lang="en-US" sz="2800"/>
              <a:t>The client is unable to locate the server.</a:t>
            </a:r>
          </a:p>
          <a:p>
            <a:pPr algn="l">
              <a:buFontTx/>
              <a:buAutoNum type="arabicPeriod"/>
            </a:pPr>
            <a:r>
              <a:rPr lang="en-US" sz="2800"/>
              <a:t>The request message from the client to the server is lost.</a:t>
            </a:r>
          </a:p>
          <a:p>
            <a:pPr algn="l">
              <a:buFontTx/>
              <a:buAutoNum type="arabicPeriod"/>
            </a:pPr>
            <a:r>
              <a:rPr lang="en-US" sz="2800"/>
              <a:t>The server crashes after receiving a request.</a:t>
            </a:r>
          </a:p>
          <a:p>
            <a:pPr algn="l">
              <a:buFontTx/>
              <a:buAutoNum type="arabicPeriod"/>
            </a:pPr>
            <a:r>
              <a:rPr lang="en-US" sz="2800"/>
              <a:t>The reply message from the server to the client is lost.</a:t>
            </a:r>
          </a:p>
          <a:p>
            <a:pPr algn="l">
              <a:buFontTx/>
              <a:buAutoNum type="arabicPeriod"/>
            </a:pPr>
            <a:r>
              <a:rPr lang="en-US" sz="2800"/>
              <a:t>The client crashes after sending a request.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Crashes (1)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367213"/>
            <a:ext cx="6400800" cy="2165350"/>
          </a:xfrm>
        </p:spPr>
        <p:txBody>
          <a:bodyPr/>
          <a:lstStyle/>
          <a:p>
            <a:pPr algn="l"/>
            <a:r>
              <a:rPr lang="en-US"/>
              <a:t>Figure 8-7. A server in client-server communication.  </a:t>
            </a:r>
            <a:br>
              <a:rPr lang="en-US"/>
            </a:br>
            <a:r>
              <a:rPr lang="en-US"/>
              <a:t>(a) The normal case. </a:t>
            </a:r>
            <a:br>
              <a:rPr lang="en-US"/>
            </a:br>
            <a:r>
              <a:rPr lang="en-US"/>
              <a:t>(b) Crash after execution. </a:t>
            </a:r>
            <a:br>
              <a:rPr lang="en-US"/>
            </a:br>
            <a:r>
              <a:rPr lang="en-US"/>
              <a:t>(c) Crash before execution.</a:t>
            </a:r>
          </a:p>
        </p:txBody>
      </p:sp>
      <p:pic>
        <p:nvPicPr>
          <p:cNvPr id="96260" name="Picture 4" descr="08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15"/>
          <a:stretch>
            <a:fillRect/>
          </a:stretch>
        </p:blipFill>
        <p:spPr bwMode="auto">
          <a:xfrm>
            <a:off x="596900" y="1311275"/>
            <a:ext cx="7489825" cy="251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61" name="Picture 5" descr="08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63"/>
          <a:stretch>
            <a:fillRect/>
          </a:stretch>
        </p:blipFill>
        <p:spPr bwMode="auto">
          <a:xfrm>
            <a:off x="5432425" y="3962400"/>
            <a:ext cx="3354388" cy="254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Crashes (2)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452563"/>
            <a:ext cx="8756650" cy="5100637"/>
          </a:xfrm>
        </p:spPr>
        <p:txBody>
          <a:bodyPr/>
          <a:lstStyle/>
          <a:p>
            <a:pPr algn="l"/>
            <a:r>
              <a:rPr lang="en-US" sz="3200"/>
              <a:t>Three events that can happen at the server: </a:t>
            </a:r>
          </a:p>
          <a:p>
            <a:pPr algn="l">
              <a:buFontTx/>
              <a:buChar char="•"/>
            </a:pPr>
            <a:r>
              <a:rPr lang="en-US" sz="3200"/>
              <a:t>Send the completion message (M), </a:t>
            </a:r>
          </a:p>
          <a:p>
            <a:pPr algn="l">
              <a:buFontTx/>
              <a:buChar char="•"/>
            </a:pPr>
            <a:r>
              <a:rPr lang="en-US" sz="3200"/>
              <a:t>Print the text (P), </a:t>
            </a:r>
          </a:p>
          <a:p>
            <a:pPr algn="l">
              <a:buFontTx/>
              <a:buChar char="•"/>
            </a:pPr>
            <a:r>
              <a:rPr lang="en-US" sz="3200"/>
              <a:t>Crash (C).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Crashes (3)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204913"/>
            <a:ext cx="8367713" cy="5348287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/>
              <a:t>These events can occur in six different orderings:</a:t>
            </a:r>
          </a:p>
          <a:p>
            <a:pPr algn="l">
              <a:lnSpc>
                <a:spcPct val="90000"/>
              </a:lnSpc>
              <a:buFontTx/>
              <a:buAutoNum type="arabicPeriod"/>
            </a:pPr>
            <a:r>
              <a:rPr lang="en-US"/>
              <a:t>M →P →C: A crash occurs after sending the completion message and printing the text.</a:t>
            </a:r>
          </a:p>
          <a:p>
            <a:pPr algn="l">
              <a:lnSpc>
                <a:spcPct val="90000"/>
              </a:lnSpc>
              <a:buFontTx/>
              <a:buAutoNum type="arabicPeriod"/>
            </a:pPr>
            <a:r>
              <a:rPr lang="en-US"/>
              <a:t>M →C (→P): A crash happens after sending the completion message, but before the text could be printed.</a:t>
            </a:r>
          </a:p>
          <a:p>
            <a:pPr algn="l">
              <a:lnSpc>
                <a:spcPct val="90000"/>
              </a:lnSpc>
              <a:buFontTx/>
              <a:buAutoNum type="arabicPeriod"/>
            </a:pPr>
            <a:r>
              <a:rPr lang="en-US"/>
              <a:t>P →M →C: A crash occurs after sending the completion message and printing the text.</a:t>
            </a:r>
          </a:p>
          <a:p>
            <a:pPr algn="l">
              <a:lnSpc>
                <a:spcPct val="90000"/>
              </a:lnSpc>
              <a:buFontTx/>
              <a:buAutoNum type="arabicPeriod"/>
            </a:pPr>
            <a:r>
              <a:rPr lang="en-US"/>
              <a:t>P→C(→M): The text printed, after which a crash occurs before the completion message could be sent.</a:t>
            </a:r>
          </a:p>
          <a:p>
            <a:pPr algn="l">
              <a:lnSpc>
                <a:spcPct val="90000"/>
              </a:lnSpc>
              <a:buFontTx/>
              <a:buAutoNum type="arabicPeriod"/>
            </a:pPr>
            <a:r>
              <a:rPr lang="en-US"/>
              <a:t>C (→P →M): A crash happens before the server could do anything.</a:t>
            </a:r>
          </a:p>
          <a:p>
            <a:pPr algn="l">
              <a:lnSpc>
                <a:spcPct val="90000"/>
              </a:lnSpc>
              <a:buFontTx/>
              <a:buAutoNum type="arabicPeriod"/>
            </a:pPr>
            <a:r>
              <a:rPr lang="en-US"/>
              <a:t>C (→M →P): A crash happens before the server could do anything.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Crashes (4)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8-8. Different combinations of client and server </a:t>
            </a:r>
            <a:br>
              <a:rPr lang="en-US"/>
            </a:br>
            <a:r>
              <a:rPr lang="en-US"/>
              <a:t>strategies in the presence of server crashes.</a:t>
            </a:r>
          </a:p>
        </p:txBody>
      </p:sp>
      <p:pic>
        <p:nvPicPr>
          <p:cNvPr id="100356" name="Picture 4" descr="08-08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714500"/>
            <a:ext cx="8301037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Basic Reliable-Multicasting Schemes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67350"/>
            <a:ext cx="9144000" cy="83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Figure 8-9. A simple solution to reliable multicasting when all receivers are known and are assumed not to fail. </a:t>
            </a:r>
          </a:p>
          <a:p>
            <a:pPr>
              <a:lnSpc>
                <a:spcPct val="80000"/>
              </a:lnSpc>
            </a:pPr>
            <a:r>
              <a:rPr lang="en-US"/>
              <a:t>(a) Message transmission. (b) Reporting feedback.</a:t>
            </a:r>
          </a:p>
        </p:txBody>
      </p:sp>
      <p:pic>
        <p:nvPicPr>
          <p:cNvPr id="101380" name="Picture 4" descr="08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1217613"/>
            <a:ext cx="6567487" cy="406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Nonhierarchical Feedback Control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249863"/>
            <a:ext cx="9144000" cy="714375"/>
          </a:xfrm>
        </p:spPr>
        <p:txBody>
          <a:bodyPr/>
          <a:lstStyle/>
          <a:p>
            <a:r>
              <a:rPr lang="en-US"/>
              <a:t>Figure 8-10. Several receivers have scheduled a request for retransmission, but the first retransmission request </a:t>
            </a:r>
            <a:br>
              <a:rPr lang="en-US"/>
            </a:br>
            <a:r>
              <a:rPr lang="en-US"/>
              <a:t>leads to the suppression of others.</a:t>
            </a:r>
          </a:p>
        </p:txBody>
      </p:sp>
      <p:pic>
        <p:nvPicPr>
          <p:cNvPr id="106500" name="Picture 4" descr="08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617663"/>
            <a:ext cx="8382000" cy="301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Feedback Control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235575"/>
            <a:ext cx="91440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Figure 8-11. The essence of hierarchical reliable multicasting.</a:t>
            </a:r>
          </a:p>
          <a:p>
            <a:pPr>
              <a:lnSpc>
                <a:spcPct val="90000"/>
              </a:lnSpc>
            </a:pPr>
            <a:r>
              <a:rPr lang="en-US"/>
              <a:t> Each local coordinator forwards the message to its children and</a:t>
            </a:r>
          </a:p>
          <a:p>
            <a:pPr>
              <a:lnSpc>
                <a:spcPct val="90000"/>
              </a:lnSpc>
            </a:pPr>
            <a:r>
              <a:rPr lang="en-US"/>
              <a:t> later handles retransmission requests.</a:t>
            </a:r>
          </a:p>
        </p:txBody>
      </p:sp>
      <p:pic>
        <p:nvPicPr>
          <p:cNvPr id="108548" name="Picture 4" descr="08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1190625"/>
            <a:ext cx="7089775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Synchrony (1)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Figure 8-12. The logical organization of a distributed system to</a:t>
            </a:r>
          </a:p>
          <a:p>
            <a:pPr>
              <a:lnSpc>
                <a:spcPct val="90000"/>
              </a:lnSpc>
            </a:pPr>
            <a:r>
              <a:rPr lang="en-US"/>
              <a:t> distinguish between message receipt and message delivery.</a:t>
            </a:r>
          </a:p>
        </p:txBody>
      </p:sp>
      <p:pic>
        <p:nvPicPr>
          <p:cNvPr id="110596" name="Picture 4" descr="08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146175"/>
            <a:ext cx="7656512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 Tolerance Basic Concepts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1855788"/>
            <a:ext cx="8420100" cy="4665662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Char char="•"/>
            </a:pPr>
            <a:r>
              <a:rPr lang="en-US" sz="3200"/>
              <a:t>Being fault tolerant is strongly related to what are called dependable systems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sz="3200"/>
              <a:t>Dependability implies the following:</a:t>
            </a:r>
          </a:p>
          <a:p>
            <a:pPr lvl="1">
              <a:lnSpc>
                <a:spcPct val="90000"/>
              </a:lnSpc>
              <a:buFontTx/>
              <a:buAutoNum type="arabicPeriod"/>
            </a:pPr>
            <a:r>
              <a:rPr lang="en-US" sz="2800">
                <a:latin typeface="Arial" pitchFamily="34" charset="0"/>
              </a:rPr>
              <a:t>Availability</a:t>
            </a:r>
          </a:p>
          <a:p>
            <a:pPr lvl="1">
              <a:lnSpc>
                <a:spcPct val="90000"/>
              </a:lnSpc>
              <a:buFontTx/>
              <a:buAutoNum type="arabicPeriod"/>
            </a:pPr>
            <a:r>
              <a:rPr lang="en-US" sz="2800">
                <a:latin typeface="Arial" pitchFamily="34" charset="0"/>
              </a:rPr>
              <a:t>Reliability</a:t>
            </a:r>
          </a:p>
          <a:p>
            <a:pPr lvl="1">
              <a:lnSpc>
                <a:spcPct val="90000"/>
              </a:lnSpc>
              <a:buFontTx/>
              <a:buAutoNum type="arabicPeriod"/>
            </a:pPr>
            <a:r>
              <a:rPr lang="en-US" sz="2800">
                <a:latin typeface="Arial" pitchFamily="34" charset="0"/>
              </a:rPr>
              <a:t>Safety</a:t>
            </a:r>
          </a:p>
          <a:p>
            <a:pPr lvl="1">
              <a:lnSpc>
                <a:spcPct val="90000"/>
              </a:lnSpc>
              <a:buFontTx/>
              <a:buAutoNum type="arabicPeriod"/>
            </a:pPr>
            <a:r>
              <a:rPr lang="en-US" sz="2800">
                <a:latin typeface="Arial" pitchFamily="34" charset="0"/>
              </a:rPr>
              <a:t>Maintainability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Synchrony (2)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8-13. The principle of virtual synchronous multicast.</a:t>
            </a:r>
          </a:p>
        </p:txBody>
      </p:sp>
      <p:pic>
        <p:nvPicPr>
          <p:cNvPr id="112644" name="Picture 4" descr="08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525588"/>
            <a:ext cx="8191500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Ordering (1)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1404938"/>
            <a:ext cx="8367712" cy="5148262"/>
          </a:xfrm>
        </p:spPr>
        <p:txBody>
          <a:bodyPr/>
          <a:lstStyle/>
          <a:p>
            <a:pPr algn="l"/>
            <a:r>
              <a:rPr lang="en-US" sz="3200"/>
              <a:t>Four different orderings are distinguished:</a:t>
            </a:r>
          </a:p>
          <a:p>
            <a:pPr algn="l">
              <a:buFontTx/>
              <a:buChar char="•"/>
            </a:pPr>
            <a:r>
              <a:rPr lang="en-US" sz="3200"/>
              <a:t>Unordered multicasts</a:t>
            </a:r>
          </a:p>
          <a:p>
            <a:pPr algn="l">
              <a:buFontTx/>
              <a:buChar char="•"/>
            </a:pPr>
            <a:r>
              <a:rPr lang="en-US" sz="3200"/>
              <a:t>FIFO-ordered multicasts</a:t>
            </a:r>
          </a:p>
          <a:p>
            <a:pPr algn="l">
              <a:buFontTx/>
              <a:buChar char="•"/>
            </a:pPr>
            <a:r>
              <a:rPr lang="en-US" sz="3200"/>
              <a:t>Causally-ordered multicasts</a:t>
            </a:r>
          </a:p>
          <a:p>
            <a:pPr algn="l">
              <a:buFontTx/>
              <a:buChar char="•"/>
            </a:pPr>
            <a:r>
              <a:rPr lang="en-US" sz="3200"/>
              <a:t>Totally-ordered multicasts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Ordering (2)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957763"/>
            <a:ext cx="9144000" cy="666750"/>
          </a:xfrm>
        </p:spPr>
        <p:txBody>
          <a:bodyPr/>
          <a:lstStyle/>
          <a:p>
            <a:r>
              <a:rPr lang="en-US"/>
              <a:t>Figure 8-14. Three communicating processes in the </a:t>
            </a:r>
          </a:p>
          <a:p>
            <a:r>
              <a:rPr lang="en-US"/>
              <a:t>same group.  The ordering of events </a:t>
            </a:r>
          </a:p>
          <a:p>
            <a:r>
              <a:rPr lang="en-US"/>
              <a:t>per process is shown along the vertical axis.</a:t>
            </a:r>
          </a:p>
        </p:txBody>
      </p:sp>
      <p:pic>
        <p:nvPicPr>
          <p:cNvPr id="116740" name="Picture 4" descr="08-14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2"/>
          <a:stretch>
            <a:fillRect/>
          </a:stretch>
        </p:blipFill>
        <p:spPr bwMode="auto">
          <a:xfrm>
            <a:off x="374650" y="2303463"/>
            <a:ext cx="8269288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Ordering (3)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22888"/>
            <a:ext cx="9144000" cy="1535112"/>
          </a:xfrm>
        </p:spPr>
        <p:txBody>
          <a:bodyPr/>
          <a:lstStyle/>
          <a:p>
            <a:r>
              <a:rPr lang="en-US"/>
              <a:t>Figure 8-15. Four processes in the same group with two different senders, and a possible delivery order of messages under FIFO-ordered multicasting</a:t>
            </a:r>
          </a:p>
        </p:txBody>
      </p:sp>
      <p:pic>
        <p:nvPicPr>
          <p:cNvPr id="118788" name="Picture 4" descr="08-15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" r="9915"/>
          <a:stretch>
            <a:fillRect/>
          </a:stretch>
        </p:blipFill>
        <p:spPr bwMode="auto">
          <a:xfrm>
            <a:off x="312738" y="2173288"/>
            <a:ext cx="8593137" cy="20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Virtual Synchrony (1)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89563"/>
            <a:ext cx="9144000" cy="838200"/>
          </a:xfrm>
        </p:spPr>
        <p:txBody>
          <a:bodyPr/>
          <a:lstStyle/>
          <a:p>
            <a:r>
              <a:rPr lang="en-US"/>
              <a:t>Figure 8-16. Six different versions of virtually </a:t>
            </a:r>
            <a:br>
              <a:rPr lang="en-US"/>
            </a:br>
            <a:r>
              <a:rPr lang="en-US"/>
              <a:t>synchronous reliable multicasting.</a:t>
            </a:r>
          </a:p>
        </p:txBody>
      </p:sp>
      <p:pic>
        <p:nvPicPr>
          <p:cNvPr id="119812" name="Picture 4" descr="08-16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6888"/>
            <a:ext cx="91440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Virtual Synchrony (2)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668963"/>
            <a:ext cx="9144000" cy="884237"/>
          </a:xfrm>
        </p:spPr>
        <p:txBody>
          <a:bodyPr/>
          <a:lstStyle/>
          <a:p>
            <a:r>
              <a:rPr lang="en-US"/>
              <a:t>Figure 8-17. (a) Process 4 notices that process 7 </a:t>
            </a:r>
            <a:br>
              <a:rPr lang="en-US"/>
            </a:br>
            <a:r>
              <a:rPr lang="en-US"/>
              <a:t>has crashed and sends a view change. </a:t>
            </a:r>
          </a:p>
        </p:txBody>
      </p:sp>
      <p:pic>
        <p:nvPicPr>
          <p:cNvPr id="122884" name="Picture 4" descr="08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1" r="68280"/>
          <a:stretch>
            <a:fillRect/>
          </a:stretch>
        </p:blipFill>
        <p:spPr bwMode="auto">
          <a:xfrm>
            <a:off x="2855913" y="1516063"/>
            <a:ext cx="3313112" cy="379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Virtual Synchrony (3)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678488"/>
            <a:ext cx="9144000" cy="1179512"/>
          </a:xfrm>
        </p:spPr>
        <p:txBody>
          <a:bodyPr/>
          <a:lstStyle/>
          <a:p>
            <a:r>
              <a:rPr lang="en-US"/>
              <a:t>Figure 8-17. (b) Process 6 sends out all its</a:t>
            </a:r>
            <a:br>
              <a:rPr lang="en-US"/>
            </a:br>
            <a:r>
              <a:rPr lang="en-US"/>
              <a:t>unstable messages, followed by a flush message. </a:t>
            </a:r>
          </a:p>
        </p:txBody>
      </p:sp>
      <p:pic>
        <p:nvPicPr>
          <p:cNvPr id="123908" name="Picture 4" descr="08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4" r="32382"/>
          <a:stretch>
            <a:fillRect/>
          </a:stretch>
        </p:blipFill>
        <p:spPr bwMode="auto">
          <a:xfrm>
            <a:off x="2798763" y="1222375"/>
            <a:ext cx="3594100" cy="414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Virtual Synchrony (4)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576888"/>
            <a:ext cx="9144000" cy="976312"/>
          </a:xfrm>
        </p:spPr>
        <p:txBody>
          <a:bodyPr/>
          <a:lstStyle/>
          <a:p>
            <a:r>
              <a:rPr lang="en-US"/>
              <a:t>Figure 8-17. (c) Process 6 installs the new view when it has received a flush message from everyone else.</a:t>
            </a:r>
          </a:p>
        </p:txBody>
      </p:sp>
      <p:pic>
        <p:nvPicPr>
          <p:cNvPr id="124932" name="Picture 4" descr="08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4" t="8464"/>
          <a:stretch>
            <a:fillRect/>
          </a:stretch>
        </p:blipFill>
        <p:spPr bwMode="auto">
          <a:xfrm>
            <a:off x="2897188" y="1284288"/>
            <a:ext cx="34480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Two-Phase Commit (1)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576888"/>
            <a:ext cx="9144000" cy="838200"/>
          </a:xfrm>
        </p:spPr>
        <p:txBody>
          <a:bodyPr/>
          <a:lstStyle/>
          <a:p>
            <a:r>
              <a:rPr lang="en-US"/>
              <a:t>Figure 8-18. (a) The finite state machine for the coordinator in 2PC. (b) The finite state machine for a participant.</a:t>
            </a:r>
          </a:p>
        </p:txBody>
      </p:sp>
      <p:pic>
        <p:nvPicPr>
          <p:cNvPr id="125956" name="Picture 4" descr="08-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098675"/>
            <a:ext cx="8162925" cy="2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Two-Phase Commit (2)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8-19. Actions taken by a participant P when residing in state READY and having contacted another participant Q.</a:t>
            </a:r>
          </a:p>
        </p:txBody>
      </p:sp>
      <p:pic>
        <p:nvPicPr>
          <p:cNvPr id="131076" name="Picture 4" descr="08-19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836738"/>
            <a:ext cx="6435725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Failure Models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8-1. Different types of failures.</a:t>
            </a:r>
          </a:p>
        </p:txBody>
      </p:sp>
      <p:pic>
        <p:nvPicPr>
          <p:cNvPr id="77828" name="Picture 4" descr="08-01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1674813"/>
            <a:ext cx="8574087" cy="33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Two-Phase Commit (3)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8-20. Outline of the steps taken by the </a:t>
            </a:r>
            <a:br>
              <a:rPr lang="en-US"/>
            </a:br>
            <a:r>
              <a:rPr lang="en-US"/>
              <a:t>coordinator in a two-phase commit protocol.</a:t>
            </a:r>
          </a:p>
        </p:txBody>
      </p:sp>
      <p:pic>
        <p:nvPicPr>
          <p:cNvPr id="132100" name="Picture 4" descr="08-20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0"/>
          <a:stretch>
            <a:fillRect/>
          </a:stretch>
        </p:blipFill>
        <p:spPr bwMode="auto">
          <a:xfrm>
            <a:off x="0" y="1222375"/>
            <a:ext cx="9144000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990600" y="4835525"/>
            <a:ext cx="1377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. . 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Two-Phase Commit (4)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8-20. Outline of the steps taken by the </a:t>
            </a:r>
            <a:br>
              <a:rPr lang="en-US"/>
            </a:br>
            <a:r>
              <a:rPr lang="en-US"/>
              <a:t>coordinator in a two-phase commit protocol.</a:t>
            </a:r>
          </a:p>
        </p:txBody>
      </p:sp>
      <p:pic>
        <p:nvPicPr>
          <p:cNvPr id="133124" name="Picture 4" descr="08-20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3"/>
          <a:stretch>
            <a:fillRect/>
          </a:stretch>
        </p:blipFill>
        <p:spPr bwMode="auto">
          <a:xfrm>
            <a:off x="0" y="2543175"/>
            <a:ext cx="8850313" cy="2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465138" y="1922463"/>
            <a:ext cx="1377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. . 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0"/>
            <a:ext cx="5749925" cy="2568575"/>
          </a:xfrm>
        </p:spPr>
        <p:txBody>
          <a:bodyPr/>
          <a:lstStyle/>
          <a:p>
            <a:pPr algn="l"/>
            <a:r>
              <a:rPr lang="en-US"/>
              <a:t>Two-Phase </a:t>
            </a:r>
            <a:br>
              <a:rPr lang="en-US"/>
            </a:br>
            <a:r>
              <a:rPr lang="en-US"/>
              <a:t>Commit (5)</a:t>
            </a:r>
          </a:p>
        </p:txBody>
      </p:sp>
      <p:pic>
        <p:nvPicPr>
          <p:cNvPr id="137220" name="Picture 4" descr="08-21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" r="23032" b="37238"/>
          <a:stretch>
            <a:fillRect/>
          </a:stretch>
        </p:blipFill>
        <p:spPr bwMode="auto">
          <a:xfrm>
            <a:off x="3629025" y="420688"/>
            <a:ext cx="5514975" cy="600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90900"/>
            <a:ext cx="3983038" cy="3162300"/>
          </a:xfrm>
        </p:spPr>
        <p:txBody>
          <a:bodyPr/>
          <a:lstStyle/>
          <a:p>
            <a:r>
              <a:rPr lang="en-US"/>
              <a:t>Figure 8-21. (a) The steps taken by a participant process in 2PC.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0"/>
            <a:ext cx="8181975" cy="1358900"/>
          </a:xfrm>
        </p:spPr>
        <p:txBody>
          <a:bodyPr/>
          <a:lstStyle/>
          <a:p>
            <a:r>
              <a:rPr lang="en-US"/>
              <a:t>Two-Phase Commit (7)</a:t>
            </a:r>
          </a:p>
        </p:txBody>
      </p:sp>
      <p:pic>
        <p:nvPicPr>
          <p:cNvPr id="138243" name="Picture 3" descr="08-21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" t="63510" r="1474" b="1292"/>
          <a:stretch>
            <a:fillRect/>
          </a:stretch>
        </p:blipFill>
        <p:spPr bwMode="auto">
          <a:xfrm>
            <a:off x="479425" y="1365250"/>
            <a:ext cx="8210550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5684838"/>
            <a:ext cx="8678863" cy="946150"/>
          </a:xfrm>
        </p:spPr>
        <p:txBody>
          <a:bodyPr/>
          <a:lstStyle/>
          <a:p>
            <a:r>
              <a:rPr lang="en-US"/>
              <a:t>Figure 8-21. (b) The steps for handling </a:t>
            </a:r>
            <a:br>
              <a:rPr lang="en-US"/>
            </a:br>
            <a:r>
              <a:rPr lang="en-US"/>
              <a:t>incoming decision requests..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Three-Phase Commit (1)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296988"/>
            <a:ext cx="8509000" cy="5256212"/>
          </a:xfrm>
        </p:spPr>
        <p:txBody>
          <a:bodyPr/>
          <a:lstStyle/>
          <a:p>
            <a:pPr algn="l"/>
            <a:r>
              <a:rPr lang="en-US" sz="2800"/>
              <a:t>The states of the coordinator and each participant</a:t>
            </a:r>
          </a:p>
          <a:p>
            <a:pPr algn="l"/>
            <a:r>
              <a:rPr lang="en-US" sz="2800"/>
              <a:t>satisfy the following two conditions:</a:t>
            </a:r>
          </a:p>
          <a:p>
            <a:pPr algn="l">
              <a:buFontTx/>
              <a:buAutoNum type="arabicPeriod"/>
            </a:pPr>
            <a:r>
              <a:rPr lang="en-US" sz="2800"/>
              <a:t>There is no single state from which it is possible to make a transition directly to either a COMMIT or an ABORT state.</a:t>
            </a:r>
          </a:p>
          <a:p>
            <a:pPr algn="l">
              <a:buFontTx/>
              <a:buAutoNum type="arabicPeriod"/>
            </a:pPr>
            <a:r>
              <a:rPr lang="en-US" sz="2800"/>
              <a:t>There is no state in which it is not possible to make a final decision, and from which a transition to a COMMIT state can be made.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Three-Phase Commit (2)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575300"/>
            <a:ext cx="9144000" cy="838200"/>
          </a:xfrm>
        </p:spPr>
        <p:txBody>
          <a:bodyPr/>
          <a:lstStyle/>
          <a:p>
            <a:r>
              <a:rPr lang="en-US"/>
              <a:t>Figure 8-22. (a) The finite state machine for the coordinator in 3PC. (b) The finite state machine for a participant.</a:t>
            </a:r>
          </a:p>
        </p:txBody>
      </p:sp>
      <p:pic>
        <p:nvPicPr>
          <p:cNvPr id="142340" name="Picture 4" descr="08-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762125"/>
            <a:ext cx="8262938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Recovery – Stable Storage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8-23. (a) Stable storage. </a:t>
            </a:r>
            <a:br>
              <a:rPr lang="en-US"/>
            </a:br>
            <a:r>
              <a:rPr lang="en-US"/>
              <a:t>(b) Crash after drive 1 is updated. (c) Bad spot.</a:t>
            </a:r>
          </a:p>
        </p:txBody>
      </p:sp>
      <p:pic>
        <p:nvPicPr>
          <p:cNvPr id="145412" name="Picture 4" descr="08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1239838"/>
            <a:ext cx="74961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Checkpointing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8-24. A recovery line.</a:t>
            </a:r>
          </a:p>
        </p:txBody>
      </p:sp>
      <p:pic>
        <p:nvPicPr>
          <p:cNvPr id="147460" name="Picture 4" descr="08-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601788"/>
            <a:ext cx="8370888" cy="304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Independent Checkpointing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8-25. The domino effect.</a:t>
            </a:r>
          </a:p>
        </p:txBody>
      </p:sp>
      <p:pic>
        <p:nvPicPr>
          <p:cNvPr id="148484" name="Picture 4" descr="08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089150"/>
            <a:ext cx="8478838" cy="246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0"/>
            <a:ext cx="9144000" cy="1143000"/>
          </a:xfrm>
        </p:spPr>
        <p:txBody>
          <a:bodyPr/>
          <a:lstStyle/>
          <a:p>
            <a:r>
              <a:rPr lang="en-US" sz="4000"/>
              <a:t>Characterizing Message-Logging Schemes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8-26. Incorrect replay of messages </a:t>
            </a:r>
            <a:br>
              <a:rPr lang="en-US"/>
            </a:br>
            <a:r>
              <a:rPr lang="en-US"/>
              <a:t>after recovery, leading to an orphan process.</a:t>
            </a:r>
          </a:p>
        </p:txBody>
      </p:sp>
      <p:pic>
        <p:nvPicPr>
          <p:cNvPr id="149508" name="Picture 4" descr="08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028825"/>
            <a:ext cx="8591550" cy="25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Failure Masking by Redundancy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8-2. Triple modular redundancy.</a:t>
            </a:r>
          </a:p>
        </p:txBody>
      </p:sp>
      <p:pic>
        <p:nvPicPr>
          <p:cNvPr id="79876" name="Picture 4" descr="08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209675"/>
            <a:ext cx="7897812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Flat Groups versus Hierarchical Groups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8-3. (a) Communication in a flat group. </a:t>
            </a:r>
            <a:br>
              <a:rPr lang="en-US"/>
            </a:br>
            <a:r>
              <a:rPr lang="en-US"/>
              <a:t>(b) Communication in a simple hierarchical group.</a:t>
            </a:r>
          </a:p>
        </p:txBody>
      </p:sp>
      <p:pic>
        <p:nvPicPr>
          <p:cNvPr id="80900" name="Picture 4" descr="08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512888"/>
            <a:ext cx="8293100" cy="38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Agreement in Faulty Systems (1)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498600"/>
            <a:ext cx="8431212" cy="5054600"/>
          </a:xfrm>
        </p:spPr>
        <p:txBody>
          <a:bodyPr/>
          <a:lstStyle/>
          <a:p>
            <a:pPr algn="l"/>
            <a:r>
              <a:rPr lang="en-US" sz="3200"/>
              <a:t>Possible cases:</a:t>
            </a:r>
          </a:p>
          <a:p>
            <a:pPr algn="l">
              <a:buFontTx/>
              <a:buAutoNum type="arabicPeriod"/>
            </a:pPr>
            <a:r>
              <a:rPr lang="en-US" sz="3200"/>
              <a:t>Synchronous versus asynchronous systems.</a:t>
            </a:r>
          </a:p>
          <a:p>
            <a:pPr algn="l">
              <a:buFontTx/>
              <a:buAutoNum type="arabicPeriod"/>
            </a:pPr>
            <a:r>
              <a:rPr lang="en-US" sz="3200"/>
              <a:t>Communication delay is bounded or not.</a:t>
            </a:r>
          </a:p>
          <a:p>
            <a:pPr algn="l">
              <a:buFontTx/>
              <a:buAutoNum type="arabicPeriod"/>
            </a:pPr>
            <a:r>
              <a:rPr lang="en-US" sz="3200"/>
              <a:t>Message delivery is ordered or not.</a:t>
            </a:r>
          </a:p>
          <a:p>
            <a:pPr algn="l">
              <a:buFontTx/>
              <a:buAutoNum type="arabicPeriod"/>
            </a:pPr>
            <a:r>
              <a:rPr lang="en-US" sz="3200"/>
              <a:t>Message transmission is done through unicasting or multicasting.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Agreement in Faulty Systems (2)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8-4. Circumstances under which distributed </a:t>
            </a:r>
            <a:br>
              <a:rPr lang="en-US"/>
            </a:br>
            <a:r>
              <a:rPr lang="en-US"/>
              <a:t>agreement can be reached.</a:t>
            </a:r>
          </a:p>
        </p:txBody>
      </p:sp>
      <p:pic>
        <p:nvPicPr>
          <p:cNvPr id="86020" name="Picture 4" descr="08-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530350"/>
            <a:ext cx="8512175" cy="347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Agreement in Faulty Systems (3)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280025"/>
            <a:ext cx="9144000" cy="1273175"/>
          </a:xfrm>
        </p:spPr>
        <p:txBody>
          <a:bodyPr/>
          <a:lstStyle/>
          <a:p>
            <a:r>
              <a:rPr lang="en-US"/>
              <a:t>Figure 8-5. The Byzantine agreement problem for three </a:t>
            </a:r>
            <a:br>
              <a:rPr lang="en-US"/>
            </a:br>
            <a:r>
              <a:rPr lang="en-US"/>
              <a:t>nonfaulty and one faulty process. (a) Each process </a:t>
            </a:r>
            <a:br>
              <a:rPr lang="en-US"/>
            </a:br>
            <a:r>
              <a:rPr lang="en-US"/>
              <a:t>sends their value to the others. </a:t>
            </a:r>
          </a:p>
        </p:txBody>
      </p:sp>
      <p:pic>
        <p:nvPicPr>
          <p:cNvPr id="87044" name="Picture 4" descr="08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89"/>
          <a:stretch>
            <a:fillRect/>
          </a:stretch>
        </p:blipFill>
        <p:spPr bwMode="auto">
          <a:xfrm>
            <a:off x="2820988" y="1301750"/>
            <a:ext cx="3516312" cy="38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Agreement in Faulty Systems (4)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876800"/>
            <a:ext cx="9144000" cy="1676400"/>
          </a:xfrm>
        </p:spPr>
        <p:txBody>
          <a:bodyPr/>
          <a:lstStyle/>
          <a:p>
            <a:r>
              <a:rPr lang="en-US"/>
              <a:t>Figure 8-5. The Byzantine agreement problem for three </a:t>
            </a:r>
            <a:br>
              <a:rPr lang="en-US"/>
            </a:br>
            <a:r>
              <a:rPr lang="en-US"/>
              <a:t>nonfaulty and one faulty process. (b) The vectors that </a:t>
            </a:r>
            <a:br>
              <a:rPr lang="en-US"/>
            </a:br>
            <a:r>
              <a:rPr lang="en-US"/>
              <a:t>each process assembles based on (a). </a:t>
            </a:r>
            <a:br>
              <a:rPr lang="en-US"/>
            </a:br>
            <a:r>
              <a:rPr lang="en-US"/>
              <a:t>(c) The vectors that each process receives in step 3.</a:t>
            </a:r>
          </a:p>
        </p:txBody>
      </p:sp>
      <p:pic>
        <p:nvPicPr>
          <p:cNvPr id="88068" name="Picture 4" descr="08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5" t="39307"/>
          <a:stretch>
            <a:fillRect/>
          </a:stretch>
        </p:blipFill>
        <p:spPr bwMode="auto">
          <a:xfrm>
            <a:off x="434975" y="1874838"/>
            <a:ext cx="8047038" cy="248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annnenbaumTemplate">
  <a:themeElements>
    <a:clrScheme name="Tannnenbaum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nenbaum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annnenbaum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nenbaum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TannenbaumOS-Template</Template>
  <TotalTime>347</TotalTime>
  <Words>2076</Words>
  <Application>Microsoft Office PowerPoint</Application>
  <PresentationFormat>On-screen Show (4:3)</PresentationFormat>
  <Paragraphs>190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Times New Roman</vt:lpstr>
      <vt:lpstr>TannnenbaumTemplate</vt:lpstr>
      <vt:lpstr>DISTRIBUTED SYSTEMS Principles and Paradigms Second Edition ANDREW S. TANENBAUM MAARTEN VAN STEEN  Chapter 8 Fault Tolerance</vt:lpstr>
      <vt:lpstr>Fault Tolerance Basic Concepts</vt:lpstr>
      <vt:lpstr>Failure Models</vt:lpstr>
      <vt:lpstr>Failure Masking by Redundancy</vt:lpstr>
      <vt:lpstr>Flat Groups versus Hierarchical Groups</vt:lpstr>
      <vt:lpstr>Agreement in Faulty Systems (1)</vt:lpstr>
      <vt:lpstr>Agreement in Faulty Systems (2)</vt:lpstr>
      <vt:lpstr>Agreement in Faulty Systems (3)</vt:lpstr>
      <vt:lpstr>Agreement in Faulty Systems (4)</vt:lpstr>
      <vt:lpstr>Agreement in Faulty Systems (5)</vt:lpstr>
      <vt:lpstr>RPC Semantics in the  Presence of Failures</vt:lpstr>
      <vt:lpstr>Server Crashes (1)</vt:lpstr>
      <vt:lpstr>Server Crashes (2)</vt:lpstr>
      <vt:lpstr>Server Crashes (3)</vt:lpstr>
      <vt:lpstr>Server Crashes (4)</vt:lpstr>
      <vt:lpstr>Basic Reliable-Multicasting Schemes</vt:lpstr>
      <vt:lpstr>Nonhierarchical Feedback Control</vt:lpstr>
      <vt:lpstr>Hierarchical Feedback Control</vt:lpstr>
      <vt:lpstr>Virtual Synchrony (1)</vt:lpstr>
      <vt:lpstr>Virtual Synchrony (2)</vt:lpstr>
      <vt:lpstr>Message Ordering (1)</vt:lpstr>
      <vt:lpstr>Message Ordering (2)</vt:lpstr>
      <vt:lpstr>Message Ordering (3)</vt:lpstr>
      <vt:lpstr>Implementing Virtual Synchrony (1)</vt:lpstr>
      <vt:lpstr>Implementing Virtual Synchrony (2)</vt:lpstr>
      <vt:lpstr>Implementing Virtual Synchrony (3)</vt:lpstr>
      <vt:lpstr>Implementing Virtual Synchrony (4)</vt:lpstr>
      <vt:lpstr>Two-Phase Commit (1)</vt:lpstr>
      <vt:lpstr>Two-Phase Commit (2)</vt:lpstr>
      <vt:lpstr>Two-Phase Commit (3)</vt:lpstr>
      <vt:lpstr>Two-Phase Commit (4)</vt:lpstr>
      <vt:lpstr>Two-Phase  Commit (5)</vt:lpstr>
      <vt:lpstr>Two-Phase Commit (7)</vt:lpstr>
      <vt:lpstr>Three-Phase Commit (1)</vt:lpstr>
      <vt:lpstr>Three-Phase Commit (2)</vt:lpstr>
      <vt:lpstr>Recovery – Stable Storage</vt:lpstr>
      <vt:lpstr>Checkpointing</vt:lpstr>
      <vt:lpstr>Independent Checkpointing</vt:lpstr>
      <vt:lpstr>Characterizing Message-Logging Schemes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Armstrong</dc:creator>
  <cp:lastModifiedBy>Clark Elliott</cp:lastModifiedBy>
  <cp:revision>63</cp:revision>
  <dcterms:created xsi:type="dcterms:W3CDTF">2005-10-24T20:12:14Z</dcterms:created>
  <dcterms:modified xsi:type="dcterms:W3CDTF">2013-05-23T21:08:49Z</dcterms:modified>
</cp:coreProperties>
</file>