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114"/>
  </p:notesMasterIdLst>
  <p:sldIdLst>
    <p:sldId id="256" r:id="rId3"/>
    <p:sldId id="425" r:id="rId4"/>
    <p:sldId id="461" r:id="rId5"/>
    <p:sldId id="462" r:id="rId6"/>
    <p:sldId id="259" r:id="rId7"/>
    <p:sldId id="351" r:id="rId8"/>
    <p:sldId id="352" r:id="rId9"/>
    <p:sldId id="353" r:id="rId10"/>
    <p:sldId id="355" r:id="rId11"/>
    <p:sldId id="356" r:id="rId12"/>
    <p:sldId id="411" r:id="rId13"/>
    <p:sldId id="413" r:id="rId14"/>
    <p:sldId id="417" r:id="rId15"/>
    <p:sldId id="260" r:id="rId16"/>
    <p:sldId id="463" r:id="rId17"/>
    <p:sldId id="261" r:id="rId18"/>
    <p:sldId id="420" r:id="rId19"/>
    <p:sldId id="421" r:id="rId20"/>
    <p:sldId id="308" r:id="rId21"/>
    <p:sldId id="454" r:id="rId22"/>
    <p:sldId id="456" r:id="rId23"/>
    <p:sldId id="309" r:id="rId24"/>
    <p:sldId id="452" r:id="rId25"/>
    <p:sldId id="310" r:id="rId26"/>
    <p:sldId id="311" r:id="rId27"/>
    <p:sldId id="312" r:id="rId28"/>
    <p:sldId id="345" r:id="rId29"/>
    <p:sldId id="313" r:id="rId30"/>
    <p:sldId id="292" r:id="rId31"/>
    <p:sldId id="346" r:id="rId32"/>
    <p:sldId id="314" r:id="rId33"/>
    <p:sldId id="315" r:id="rId34"/>
    <p:sldId id="316" r:id="rId35"/>
    <p:sldId id="317" r:id="rId36"/>
    <p:sldId id="318" r:id="rId37"/>
    <p:sldId id="319" r:id="rId38"/>
    <p:sldId id="263" r:id="rId39"/>
    <p:sldId id="451" r:id="rId40"/>
    <p:sldId id="293" r:id="rId41"/>
    <p:sldId id="468" r:id="rId42"/>
    <p:sldId id="347" r:id="rId43"/>
    <p:sldId id="465" r:id="rId44"/>
    <p:sldId id="466" r:id="rId45"/>
    <p:sldId id="467" r:id="rId46"/>
    <p:sldId id="295" r:id="rId47"/>
    <p:sldId id="464" r:id="rId48"/>
    <p:sldId id="306" r:id="rId49"/>
    <p:sldId id="296" r:id="rId50"/>
    <p:sldId id="469" r:id="rId51"/>
    <p:sldId id="470" r:id="rId52"/>
    <p:sldId id="471" r:id="rId53"/>
    <p:sldId id="297" r:id="rId54"/>
    <p:sldId id="298" r:id="rId55"/>
    <p:sldId id="457" r:id="rId56"/>
    <p:sldId id="437" r:id="rId57"/>
    <p:sldId id="458" r:id="rId58"/>
    <p:sldId id="472" r:id="rId59"/>
    <p:sldId id="328" r:id="rId60"/>
    <p:sldId id="329" r:id="rId61"/>
    <p:sldId id="322" r:id="rId62"/>
    <p:sldId id="423" r:id="rId63"/>
    <p:sldId id="424" r:id="rId64"/>
    <p:sldId id="432" r:id="rId65"/>
    <p:sldId id="350" r:id="rId66"/>
    <p:sldId id="474" r:id="rId67"/>
    <p:sldId id="473" r:id="rId68"/>
    <p:sldId id="460" r:id="rId69"/>
    <p:sldId id="459" r:id="rId70"/>
    <p:sldId id="332" r:id="rId71"/>
    <p:sldId id="434" r:id="rId72"/>
    <p:sldId id="331" r:id="rId73"/>
    <p:sldId id="435" r:id="rId74"/>
    <p:sldId id="335" r:id="rId75"/>
    <p:sldId id="445" r:id="rId76"/>
    <p:sldId id="446" r:id="rId77"/>
    <p:sldId id="442" r:id="rId78"/>
    <p:sldId id="443" r:id="rId79"/>
    <p:sldId id="307" r:id="rId80"/>
    <p:sldId id="441" r:id="rId81"/>
    <p:sldId id="440" r:id="rId82"/>
    <p:sldId id="444" r:id="rId83"/>
    <p:sldId id="334" r:id="rId84"/>
    <p:sldId id="333" r:id="rId85"/>
    <p:sldId id="339" r:id="rId86"/>
    <p:sldId id="416" r:id="rId87"/>
    <p:sldId id="301" r:id="rId88"/>
    <p:sldId id="302" r:id="rId89"/>
    <p:sldId id="303" r:id="rId90"/>
    <p:sldId id="304" r:id="rId91"/>
    <p:sldId id="305" r:id="rId92"/>
    <p:sldId id="348" r:id="rId93"/>
    <p:sldId id="374" r:id="rId94"/>
    <p:sldId id="375" r:id="rId95"/>
    <p:sldId id="376" r:id="rId96"/>
    <p:sldId id="377" r:id="rId97"/>
    <p:sldId id="378" r:id="rId98"/>
    <p:sldId id="380" r:id="rId99"/>
    <p:sldId id="381" r:id="rId100"/>
    <p:sldId id="447" r:id="rId101"/>
    <p:sldId id="385" r:id="rId102"/>
    <p:sldId id="386" r:id="rId103"/>
    <p:sldId id="387" r:id="rId104"/>
    <p:sldId id="388" r:id="rId105"/>
    <p:sldId id="449" r:id="rId106"/>
    <p:sldId id="389" r:id="rId107"/>
    <p:sldId id="390" r:id="rId108"/>
    <p:sldId id="391" r:id="rId109"/>
    <p:sldId id="448" r:id="rId110"/>
    <p:sldId id="397" r:id="rId111"/>
    <p:sldId id="398" r:id="rId112"/>
    <p:sldId id="408" r:id="rId113"/>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2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3" autoAdjust="0"/>
    <p:restoredTop sz="94683" autoAdjust="0"/>
  </p:normalViewPr>
  <p:slideViewPr>
    <p:cSldViewPr snapToGrid="0">
      <p:cViewPr varScale="1">
        <p:scale>
          <a:sx n="105" d="100"/>
          <a:sy n="105" d="100"/>
        </p:scale>
        <p:origin x="5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02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FBEFB41C-89CF-41AB-9A7E-B0D762584C0F}" type="slidenum">
              <a:rPr lang="en-US" altLang="en-US"/>
              <a:pPr/>
              <a:t>‹#›</a:t>
            </a:fld>
            <a:endParaRPr lang="en-US" altLang="en-US"/>
          </a:p>
        </p:txBody>
      </p:sp>
    </p:spTree>
    <p:extLst>
      <p:ext uri="{BB962C8B-B14F-4D97-AF65-F5344CB8AC3E}">
        <p14:creationId xmlns:p14="http://schemas.microsoft.com/office/powerpoint/2010/main" val="1444519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53EBDD0-1E86-472B-9C8A-EFEA27B7E87F}" type="slidenum">
              <a:rPr lang="en-US" altLang="en-US"/>
              <a:pPr eaLnBrk="1" hangingPunct="1">
                <a:spcBef>
                  <a:spcPct val="0"/>
                </a:spcBef>
              </a:pPr>
              <a:t>1</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08484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CCA20FC-9374-40CE-AAE2-32F2A85C3A9B}" type="slidenum">
              <a:rPr lang="en-US" altLang="en-US"/>
              <a:pPr eaLnBrk="1" hangingPunct="1">
                <a:spcBef>
                  <a:spcPct val="0"/>
                </a:spcBef>
              </a:pPr>
              <a:t>39</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3636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40</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8151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41</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3841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42</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14686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43</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8370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44</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11431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680640D-A218-4A47-8616-1491B523DC43}" type="slidenum">
              <a:rPr lang="en-US" altLang="en-US"/>
              <a:pPr eaLnBrk="1" hangingPunct="1">
                <a:spcBef>
                  <a:spcPct val="0"/>
                </a:spcBef>
              </a:pPr>
              <a:t>45</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75785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46</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39636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207FE24-C2F0-4E48-80A9-2C5987C91EFE}" type="slidenum">
              <a:rPr lang="en-US" altLang="en-US"/>
              <a:pPr eaLnBrk="1" hangingPunct="1">
                <a:spcBef>
                  <a:spcPct val="0"/>
                </a:spcBef>
              </a:pPr>
              <a:t>47</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58000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48</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4165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0F696BF-F7FF-41F8-A5E9-F0709863CDB3}" type="slidenum">
              <a:rPr lang="en-US" altLang="en-US"/>
              <a:pPr eaLnBrk="1" hangingPunct="1">
                <a:spcBef>
                  <a:spcPct val="0"/>
                </a:spcBef>
              </a:pPr>
              <a:t>5</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9401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49</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0616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50</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70055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51</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18912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C7A0189-B26D-4053-9A87-76F17F9CF9A0}" type="slidenum">
              <a:rPr lang="en-US" altLang="en-US"/>
              <a:pPr eaLnBrk="1" hangingPunct="1">
                <a:spcBef>
                  <a:spcPct val="0"/>
                </a:spcBef>
              </a:pPr>
              <a:t>52</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43928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5A8230F-A496-4056-9C58-234062C77B98}" type="slidenum">
              <a:rPr lang="en-US" altLang="en-US"/>
              <a:pPr eaLnBrk="1" hangingPunct="1">
                <a:spcBef>
                  <a:spcPct val="0"/>
                </a:spcBef>
              </a:pPr>
              <a:t>53</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75957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54</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69522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55</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65322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56</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44955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57</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98106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64</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68733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B08725B-9316-4644-8009-1EBD542689FD}" type="slidenum">
              <a:rPr lang="en-US" altLang="en-US"/>
              <a:pPr eaLnBrk="1" hangingPunct="1">
                <a:spcBef>
                  <a:spcPct val="0"/>
                </a:spcBef>
              </a:pPr>
              <a:t>13</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93632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65</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04471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66</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52556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67</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01772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68</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49078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80F12AE-804D-4BF7-9384-0B428E34F280}" type="slidenum">
              <a:rPr lang="en-US" altLang="en-US"/>
              <a:pPr eaLnBrk="1" hangingPunct="1">
                <a:spcBef>
                  <a:spcPct val="0"/>
                </a:spcBef>
              </a:pPr>
              <a:t>70</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73323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732178B-5ACF-4848-B9C7-12F697FADC3B}" type="slidenum">
              <a:rPr lang="en-US" altLang="en-US"/>
              <a:pPr eaLnBrk="1" hangingPunct="1">
                <a:spcBef>
                  <a:spcPct val="0"/>
                </a:spcBef>
              </a:pPr>
              <a:t>72</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874663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7A3B2CE-FF08-455A-9F05-F447ED869F5F}" type="slidenum">
              <a:rPr lang="en-US" altLang="en-US"/>
              <a:pPr eaLnBrk="1" hangingPunct="1">
                <a:spcBef>
                  <a:spcPct val="0"/>
                </a:spcBef>
              </a:pPr>
              <a:t>74</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25900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E610C6D-66A6-41D3-A5F3-B21D377DF91D}" type="slidenum">
              <a:rPr lang="en-US" altLang="en-US"/>
              <a:pPr eaLnBrk="1" hangingPunct="1">
                <a:spcBef>
                  <a:spcPct val="0"/>
                </a:spcBef>
              </a:pPr>
              <a:t>75</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41227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A793644-F1E4-4AFE-A7D7-4335E39501C5}" type="slidenum">
              <a:rPr lang="en-US" altLang="en-US"/>
              <a:pPr eaLnBrk="1" hangingPunct="1">
                <a:spcBef>
                  <a:spcPct val="0"/>
                </a:spcBef>
              </a:pPr>
              <a:t>76</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43779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77</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9942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207299B-042E-4FD4-867C-D610A5AEAC73}" type="slidenum">
              <a:rPr lang="en-US" altLang="en-US"/>
              <a:pPr eaLnBrk="1" hangingPunct="1">
                <a:spcBef>
                  <a:spcPct val="0"/>
                </a:spcBef>
              </a:pPr>
              <a:t>14</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550654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2FD8933-367B-4CBA-8A7E-CA6F220E98B6}" type="slidenum">
              <a:rPr lang="en-US" altLang="en-US"/>
              <a:pPr eaLnBrk="1" hangingPunct="1">
                <a:spcBef>
                  <a:spcPct val="0"/>
                </a:spcBef>
              </a:pPr>
              <a:t>78</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432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EACC751-5382-4827-992B-DFC8073DDE41}" type="slidenum">
              <a:rPr lang="en-US" altLang="en-US"/>
              <a:pPr eaLnBrk="1" hangingPunct="1">
                <a:spcBef>
                  <a:spcPct val="0"/>
                </a:spcBef>
              </a:pPr>
              <a:t>79</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920605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9CD6527-16B6-429B-A950-5DA70440B021}" type="slidenum">
              <a:rPr lang="en-US" altLang="en-US"/>
              <a:pPr eaLnBrk="1" hangingPunct="1">
                <a:spcBef>
                  <a:spcPct val="0"/>
                </a:spcBef>
              </a:pPr>
              <a:t>80</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35316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BF53C8B-D29C-4312-9448-74F379409405}" type="slidenum">
              <a:rPr lang="en-US" altLang="en-US"/>
              <a:pPr eaLnBrk="1" hangingPunct="1">
                <a:spcBef>
                  <a:spcPct val="0"/>
                </a:spcBef>
              </a:pPr>
              <a:t>81</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77176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1F279CA-1592-457C-9567-A2C066AA2881}" type="slidenum">
              <a:rPr lang="en-US" altLang="en-US"/>
              <a:pPr eaLnBrk="1" hangingPunct="1">
                <a:spcBef>
                  <a:spcPct val="0"/>
                </a:spcBef>
              </a:pPr>
              <a:t>86</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26058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7191688-D3B8-4400-AFB2-DD3D6293D2F1}" type="slidenum">
              <a:rPr lang="en-US" altLang="en-US"/>
              <a:pPr eaLnBrk="1" hangingPunct="1">
                <a:spcBef>
                  <a:spcPct val="0"/>
                </a:spcBef>
              </a:pPr>
              <a:t>87</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77368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14F148-D898-4537-AF91-9A35E181133E}" type="slidenum">
              <a:rPr lang="en-US" altLang="en-US"/>
              <a:pPr eaLnBrk="1" hangingPunct="1">
                <a:spcBef>
                  <a:spcPct val="0"/>
                </a:spcBef>
              </a:pPr>
              <a:t>88</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46811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07C7105-A77C-443D-B7F5-2A1A13BC7C15}" type="slidenum">
              <a:rPr lang="en-US" altLang="en-US"/>
              <a:pPr eaLnBrk="1" hangingPunct="1">
                <a:spcBef>
                  <a:spcPct val="0"/>
                </a:spcBef>
              </a:pPr>
              <a:t>89</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10710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7BF7B9-F22B-455E-8C63-7F4BE5A76B7A}" type="slidenum">
              <a:rPr lang="en-US" altLang="en-US"/>
              <a:pPr eaLnBrk="1" hangingPunct="1">
                <a:spcBef>
                  <a:spcPct val="0"/>
                </a:spcBef>
              </a:pPr>
              <a:t>90</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8331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5737AA9-7298-4620-976E-2DDD018E93AA}" type="slidenum">
              <a:rPr lang="en-US" altLang="en-US"/>
              <a:pPr eaLnBrk="1" hangingPunct="1">
                <a:spcBef>
                  <a:spcPct val="0"/>
                </a:spcBef>
              </a:pPr>
              <a:t>91</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3970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9AD46DA-9F4C-4DB0-8FA6-F40694238AE7}" type="slidenum">
              <a:rPr lang="en-US" altLang="en-US"/>
              <a:pPr eaLnBrk="1" hangingPunct="1">
                <a:spcBef>
                  <a:spcPct val="0"/>
                </a:spcBef>
              </a:pPr>
              <a:t>16</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0002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5967C70-BC8E-49BB-BF0E-4337D7E3D583}" type="slidenum">
              <a:rPr lang="en-US" altLang="en-US"/>
              <a:pPr eaLnBrk="1" hangingPunct="1">
                <a:spcBef>
                  <a:spcPct val="0"/>
                </a:spcBef>
              </a:pPr>
              <a:t>29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47194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5DA35AC-F00F-41BC-AEBC-6D4A196A9E7A}" type="slidenum">
              <a:rPr lang="en-US" altLang="en-US"/>
              <a:pPr eaLnBrk="1" hangingPunct="1">
                <a:spcBef>
                  <a:spcPct val="0"/>
                </a:spcBef>
              </a:pPr>
              <a:t>30</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4551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9690236-BA76-451C-85A7-33EB73E9509E}" type="slidenum">
              <a:rPr lang="en-US" altLang="en-US"/>
              <a:pPr eaLnBrk="1" hangingPunct="1">
                <a:spcBef>
                  <a:spcPct val="0"/>
                </a:spcBef>
              </a:pPr>
              <a:t>37</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2577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9184344-AAB2-40C3-950C-8B107C1277A5}" type="slidenum">
              <a:rPr lang="en-US" altLang="en-US"/>
              <a:pPr eaLnBrk="1" hangingPunct="1">
                <a:spcBef>
                  <a:spcPct val="0"/>
                </a:spcBef>
              </a:pPr>
              <a:t>38</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8598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fld id="{716B7BF8-B441-4798-BF07-0388D99EAA62}" type="slidenum">
              <a:rPr lang="en-US" altLang="en-US"/>
              <a:pPr/>
              <a:t>‹#›</a:t>
            </a:fld>
            <a:endParaRPr lang="en-US" altLang="en-US"/>
          </a:p>
        </p:txBody>
      </p:sp>
    </p:spTree>
    <p:extLst>
      <p:ext uri="{BB962C8B-B14F-4D97-AF65-F5344CB8AC3E}">
        <p14:creationId xmlns:p14="http://schemas.microsoft.com/office/powerpoint/2010/main" val="159557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fld id="{B23F9290-3103-4EB8-8D54-42E97BF8EA55}" type="slidenum">
              <a:rPr lang="en-US" altLang="en-US"/>
              <a:pPr/>
              <a:t>‹#›</a:t>
            </a:fld>
            <a:endParaRPr lang="en-US" altLang="en-US"/>
          </a:p>
        </p:txBody>
      </p:sp>
    </p:spTree>
    <p:extLst>
      <p:ext uri="{BB962C8B-B14F-4D97-AF65-F5344CB8AC3E}">
        <p14:creationId xmlns:p14="http://schemas.microsoft.com/office/powerpoint/2010/main" val="138351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fld id="{16933609-57FC-460A-BDF9-54927ABF9709}" type="slidenum">
              <a:rPr lang="en-US" altLang="en-US"/>
              <a:pPr/>
              <a:t>‹#›</a:t>
            </a:fld>
            <a:endParaRPr lang="en-US" altLang="en-US"/>
          </a:p>
        </p:txBody>
      </p:sp>
    </p:spTree>
    <p:extLst>
      <p:ext uri="{BB962C8B-B14F-4D97-AF65-F5344CB8AC3E}">
        <p14:creationId xmlns:p14="http://schemas.microsoft.com/office/powerpoint/2010/main" val="137954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3E245D9-DF71-47A2-BBA3-2C93BBB3DB5B}" type="slidenum">
              <a:rPr lang="en-US" altLang="en-US"/>
              <a:pPr/>
              <a:t>‹#›</a:t>
            </a:fld>
            <a:endParaRPr lang="en-US" altLang="en-US"/>
          </a:p>
        </p:txBody>
      </p:sp>
    </p:spTree>
    <p:extLst>
      <p:ext uri="{BB962C8B-B14F-4D97-AF65-F5344CB8AC3E}">
        <p14:creationId xmlns:p14="http://schemas.microsoft.com/office/powerpoint/2010/main" val="36194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fld id="{6D70E5EB-E2F8-463C-9495-60C11A681615}" type="slidenum">
              <a:rPr lang="en-US" altLang="en-US"/>
              <a:pPr/>
              <a:t>‹#›</a:t>
            </a:fld>
            <a:endParaRPr lang="en-US" altLang="en-US"/>
          </a:p>
        </p:txBody>
      </p:sp>
    </p:spTree>
    <p:extLst>
      <p:ext uri="{BB962C8B-B14F-4D97-AF65-F5344CB8AC3E}">
        <p14:creationId xmlns:p14="http://schemas.microsoft.com/office/powerpoint/2010/main" val="33050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fld id="{27565435-D7B1-44C9-AACA-B14CD7A15FA3}" type="slidenum">
              <a:rPr lang="en-US" altLang="en-US"/>
              <a:pPr/>
              <a:t>‹#›</a:t>
            </a:fld>
            <a:endParaRPr lang="en-US" altLang="en-US"/>
          </a:p>
        </p:txBody>
      </p:sp>
    </p:spTree>
    <p:extLst>
      <p:ext uri="{BB962C8B-B14F-4D97-AF65-F5344CB8AC3E}">
        <p14:creationId xmlns:p14="http://schemas.microsoft.com/office/powerpoint/2010/main" val="416509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7" name="Rectangle 6"/>
          <p:cNvSpPr>
            <a:spLocks noGrp="1" noChangeArrowheads="1"/>
          </p:cNvSpPr>
          <p:nvPr>
            <p:ph type="sldNum" sz="quarter" idx="12"/>
          </p:nvPr>
        </p:nvSpPr>
        <p:spPr>
          <a:ln/>
        </p:spPr>
        <p:txBody>
          <a:bodyPr/>
          <a:lstStyle>
            <a:lvl1pPr>
              <a:defRPr/>
            </a:lvl1pPr>
          </a:lstStyle>
          <a:p>
            <a:fld id="{5994A5C0-5B28-4D60-B5E5-1E1F08E493E9}" type="slidenum">
              <a:rPr lang="en-US" altLang="en-US"/>
              <a:pPr/>
              <a:t>‹#›</a:t>
            </a:fld>
            <a:endParaRPr lang="en-US" altLang="en-US"/>
          </a:p>
        </p:txBody>
      </p:sp>
    </p:spTree>
    <p:extLst>
      <p:ext uri="{BB962C8B-B14F-4D97-AF65-F5344CB8AC3E}">
        <p14:creationId xmlns:p14="http://schemas.microsoft.com/office/powerpoint/2010/main" val="278371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9" name="Rectangle 6"/>
          <p:cNvSpPr>
            <a:spLocks noGrp="1" noChangeArrowheads="1"/>
          </p:cNvSpPr>
          <p:nvPr>
            <p:ph type="sldNum" sz="quarter" idx="12"/>
          </p:nvPr>
        </p:nvSpPr>
        <p:spPr>
          <a:ln/>
        </p:spPr>
        <p:txBody>
          <a:bodyPr/>
          <a:lstStyle>
            <a:lvl1pPr>
              <a:defRPr/>
            </a:lvl1pPr>
          </a:lstStyle>
          <a:p>
            <a:fld id="{CF43E114-6D27-4B03-A290-D1C305B6A3D7}" type="slidenum">
              <a:rPr lang="en-US" altLang="en-US"/>
              <a:pPr/>
              <a:t>‹#›</a:t>
            </a:fld>
            <a:endParaRPr lang="en-US" altLang="en-US"/>
          </a:p>
        </p:txBody>
      </p:sp>
    </p:spTree>
    <p:extLst>
      <p:ext uri="{BB962C8B-B14F-4D97-AF65-F5344CB8AC3E}">
        <p14:creationId xmlns:p14="http://schemas.microsoft.com/office/powerpoint/2010/main" val="102386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5" name="Rectangle 6"/>
          <p:cNvSpPr>
            <a:spLocks noGrp="1" noChangeArrowheads="1"/>
          </p:cNvSpPr>
          <p:nvPr>
            <p:ph type="sldNum" sz="quarter" idx="12"/>
          </p:nvPr>
        </p:nvSpPr>
        <p:spPr>
          <a:ln/>
        </p:spPr>
        <p:txBody>
          <a:bodyPr/>
          <a:lstStyle>
            <a:lvl1pPr>
              <a:defRPr/>
            </a:lvl1pPr>
          </a:lstStyle>
          <a:p>
            <a:fld id="{ECB71567-8558-4EA2-AF1B-4A930B01C309}" type="slidenum">
              <a:rPr lang="en-US" altLang="en-US"/>
              <a:pPr/>
              <a:t>‹#›</a:t>
            </a:fld>
            <a:endParaRPr lang="en-US" altLang="en-US"/>
          </a:p>
        </p:txBody>
      </p:sp>
    </p:spTree>
    <p:extLst>
      <p:ext uri="{BB962C8B-B14F-4D97-AF65-F5344CB8AC3E}">
        <p14:creationId xmlns:p14="http://schemas.microsoft.com/office/powerpoint/2010/main" val="77923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4" name="Rectangle 6"/>
          <p:cNvSpPr>
            <a:spLocks noGrp="1" noChangeArrowheads="1"/>
          </p:cNvSpPr>
          <p:nvPr>
            <p:ph type="sldNum" sz="quarter" idx="12"/>
          </p:nvPr>
        </p:nvSpPr>
        <p:spPr>
          <a:ln/>
        </p:spPr>
        <p:txBody>
          <a:bodyPr/>
          <a:lstStyle>
            <a:lvl1pPr>
              <a:defRPr/>
            </a:lvl1pPr>
          </a:lstStyle>
          <a:p>
            <a:fld id="{DD86491A-8863-47DA-A376-120DC08D696A}" type="slidenum">
              <a:rPr lang="en-US" altLang="en-US"/>
              <a:pPr/>
              <a:t>‹#›</a:t>
            </a:fld>
            <a:endParaRPr lang="en-US" altLang="en-US"/>
          </a:p>
        </p:txBody>
      </p:sp>
    </p:spTree>
    <p:extLst>
      <p:ext uri="{BB962C8B-B14F-4D97-AF65-F5344CB8AC3E}">
        <p14:creationId xmlns:p14="http://schemas.microsoft.com/office/powerpoint/2010/main" val="122292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7" name="Rectangle 6"/>
          <p:cNvSpPr>
            <a:spLocks noGrp="1" noChangeArrowheads="1"/>
          </p:cNvSpPr>
          <p:nvPr>
            <p:ph type="sldNum" sz="quarter" idx="12"/>
          </p:nvPr>
        </p:nvSpPr>
        <p:spPr>
          <a:ln/>
        </p:spPr>
        <p:txBody>
          <a:bodyPr/>
          <a:lstStyle>
            <a:lvl1pPr>
              <a:defRPr/>
            </a:lvl1pPr>
          </a:lstStyle>
          <a:p>
            <a:fld id="{E03FD09A-A1DD-46A8-AA44-53279A1C1B20}" type="slidenum">
              <a:rPr lang="en-US" altLang="en-US"/>
              <a:pPr/>
              <a:t>‹#›</a:t>
            </a:fld>
            <a:endParaRPr lang="en-US" altLang="en-US"/>
          </a:p>
        </p:txBody>
      </p:sp>
    </p:spTree>
    <p:extLst>
      <p:ext uri="{BB962C8B-B14F-4D97-AF65-F5344CB8AC3E}">
        <p14:creationId xmlns:p14="http://schemas.microsoft.com/office/powerpoint/2010/main" val="328396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7" name="Rectangle 6"/>
          <p:cNvSpPr>
            <a:spLocks noGrp="1" noChangeArrowheads="1"/>
          </p:cNvSpPr>
          <p:nvPr>
            <p:ph type="sldNum" sz="quarter" idx="12"/>
          </p:nvPr>
        </p:nvSpPr>
        <p:spPr>
          <a:ln/>
        </p:spPr>
        <p:txBody>
          <a:bodyPr/>
          <a:lstStyle>
            <a:lvl1pPr>
              <a:defRPr/>
            </a:lvl1pPr>
          </a:lstStyle>
          <a:p>
            <a:fld id="{1261B6AE-3E56-4001-8249-E49F7F039C00}" type="slidenum">
              <a:rPr lang="en-US" altLang="en-US"/>
              <a:pPr/>
              <a:t>‹#›</a:t>
            </a:fld>
            <a:endParaRPr lang="en-US" altLang="en-US"/>
          </a:p>
        </p:txBody>
      </p:sp>
    </p:spTree>
    <p:extLst>
      <p:ext uri="{BB962C8B-B14F-4D97-AF65-F5344CB8AC3E}">
        <p14:creationId xmlns:p14="http://schemas.microsoft.com/office/powerpoint/2010/main" val="263758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smtClean="0"/>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4101" name="Rectangle 5"/>
          <p:cNvSpPr>
            <a:spLocks noGrp="1" noChangeArrowheads="1"/>
          </p:cNvSpPr>
          <p:nvPr>
            <p:ph type="ftr" sz="quarter" idx="3"/>
          </p:nvPr>
        </p:nvSpPr>
        <p:spPr bwMode="auto">
          <a:xfrm>
            <a:off x="0" y="6597650"/>
            <a:ext cx="9144000" cy="174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t>Tanenbaum &amp; Van Steen, Distributed Systems: Principles and Paradigms, 2e, (c) 2007 Prentice-Hall, Inc. All rights reserved. 0-13-239227-5</a:t>
            </a: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6ECE19D-D529-4866-A252-7FEE7353EA8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pitchFamily="34" charset="0"/>
        </a:defRPr>
      </a:lvl2pPr>
      <a:lvl3pPr algn="ctr" rtl="0" eaLnBrk="0" fontAlgn="base" hangingPunct="0">
        <a:spcBef>
          <a:spcPct val="0"/>
        </a:spcBef>
        <a:spcAft>
          <a:spcPct val="0"/>
        </a:spcAft>
        <a:defRPr sz="4400">
          <a:solidFill>
            <a:srgbClr val="FF0000"/>
          </a:solidFill>
          <a:latin typeface="Arial" pitchFamily="34" charset="0"/>
        </a:defRPr>
      </a:lvl3pPr>
      <a:lvl4pPr algn="ctr" rtl="0" eaLnBrk="0" fontAlgn="base" hangingPunct="0">
        <a:spcBef>
          <a:spcPct val="0"/>
        </a:spcBef>
        <a:spcAft>
          <a:spcPct val="0"/>
        </a:spcAft>
        <a:defRPr sz="4400">
          <a:solidFill>
            <a:srgbClr val="FF0000"/>
          </a:solidFill>
          <a:latin typeface="Arial" pitchFamily="34" charset="0"/>
        </a:defRPr>
      </a:lvl4pPr>
      <a:lvl5pPr algn="ctr" rtl="0" eaLnBrk="0" fontAlgn="base" hangingPunct="0">
        <a:spcBef>
          <a:spcPct val="0"/>
        </a:spcBef>
        <a:spcAft>
          <a:spcPct val="0"/>
        </a:spcAft>
        <a:defRPr sz="4400">
          <a:solidFill>
            <a:srgbClr val="FF0000"/>
          </a:solidFill>
          <a:latin typeface="Arial" pitchFamily="34" charset="0"/>
        </a:defRPr>
      </a:lvl5pPr>
      <a:lvl6pPr marL="457200" algn="ctr" rtl="0" fontAlgn="base">
        <a:spcBef>
          <a:spcPct val="0"/>
        </a:spcBef>
        <a:spcAft>
          <a:spcPct val="0"/>
        </a:spcAft>
        <a:defRPr sz="4400">
          <a:solidFill>
            <a:srgbClr val="FF0000"/>
          </a:solidFill>
          <a:latin typeface="Arial" pitchFamily="34" charset="0"/>
        </a:defRPr>
      </a:lvl6pPr>
      <a:lvl7pPr marL="914400" algn="ctr" rtl="0" fontAlgn="base">
        <a:spcBef>
          <a:spcPct val="0"/>
        </a:spcBef>
        <a:spcAft>
          <a:spcPct val="0"/>
        </a:spcAft>
        <a:defRPr sz="4400">
          <a:solidFill>
            <a:srgbClr val="FF0000"/>
          </a:solidFill>
          <a:latin typeface="Arial" pitchFamily="34" charset="0"/>
        </a:defRPr>
      </a:lvl7pPr>
      <a:lvl8pPr marL="1371600" algn="ctr" rtl="0" fontAlgn="base">
        <a:spcBef>
          <a:spcPct val="0"/>
        </a:spcBef>
        <a:spcAft>
          <a:spcPct val="0"/>
        </a:spcAft>
        <a:defRPr sz="4400">
          <a:solidFill>
            <a:srgbClr val="FF0000"/>
          </a:solidFill>
          <a:latin typeface="Arial" pitchFamily="34" charset="0"/>
        </a:defRPr>
      </a:lvl8pPr>
      <a:lvl9pPr marL="1828800" algn="ctr" rtl="0" fontAlgn="base">
        <a:spcBef>
          <a:spcPct val="0"/>
        </a:spcBef>
        <a:spcAft>
          <a:spcPct val="0"/>
        </a:spcAft>
        <a:defRPr sz="4400">
          <a:solidFill>
            <a:srgbClr val="FF0000"/>
          </a:solidFill>
          <a:latin typeface="Arial" pitchFamily="34" charset="0"/>
        </a:defRPr>
      </a:lvl9pPr>
    </p:titleStyle>
    <p:bodyStyle>
      <a:lvl1pPr marL="609600" indent="-609600" algn="ctr"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Times New Roman" pitchFamily="18"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5pPr>
      <a:lvl6pPr marL="2667000" indent="-381000" algn="l" rtl="0" fontAlgn="base">
        <a:spcBef>
          <a:spcPct val="20000"/>
        </a:spcBef>
        <a:spcAft>
          <a:spcPct val="0"/>
        </a:spcAft>
        <a:buClr>
          <a:schemeClr val="accent2"/>
        </a:buClr>
        <a:buChar char="»"/>
        <a:defRPr sz="2000">
          <a:solidFill>
            <a:schemeClr val="tx1"/>
          </a:solidFill>
          <a:latin typeface="Times New Roman" pitchFamily="18" charset="0"/>
        </a:defRPr>
      </a:lvl6pPr>
      <a:lvl7pPr marL="3124200" indent="-381000" algn="l" rtl="0" fontAlgn="base">
        <a:spcBef>
          <a:spcPct val="20000"/>
        </a:spcBef>
        <a:spcAft>
          <a:spcPct val="0"/>
        </a:spcAft>
        <a:buClr>
          <a:schemeClr val="accent2"/>
        </a:buClr>
        <a:buChar char="»"/>
        <a:defRPr sz="2000">
          <a:solidFill>
            <a:schemeClr val="tx1"/>
          </a:solidFill>
          <a:latin typeface="Times New Roman" pitchFamily="18" charset="0"/>
        </a:defRPr>
      </a:lvl7pPr>
      <a:lvl8pPr marL="3581400" indent="-381000" algn="l" rtl="0" fontAlgn="base">
        <a:spcBef>
          <a:spcPct val="20000"/>
        </a:spcBef>
        <a:spcAft>
          <a:spcPct val="0"/>
        </a:spcAft>
        <a:buClr>
          <a:schemeClr val="accent2"/>
        </a:buClr>
        <a:buChar char="»"/>
        <a:defRPr sz="2000">
          <a:solidFill>
            <a:schemeClr val="tx1"/>
          </a:solidFill>
          <a:latin typeface="Times New Roman" pitchFamily="18" charset="0"/>
        </a:defRPr>
      </a:lvl8pPr>
      <a:lvl9pPr marL="4038600" indent="-381000" algn="l" rtl="0" fontAlgn="base">
        <a:spcBef>
          <a:spcPct val="20000"/>
        </a:spcBef>
        <a:spcAft>
          <a:spcPct val="0"/>
        </a:spcAft>
        <a:buClr>
          <a:schemeClr val="accent2"/>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C8B698E-15C5-47AC-8984-EFD212D584F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usinessdictionary.com/definition/open-system.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ondor.depaul.edu/elliott/435/idl/Hello.idl.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hyperlink" Target="http://condor.depaul.edu/~elliott/435/abc.html"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075" name="Rectangle 2"/>
          <p:cNvSpPr>
            <a:spLocks noGrp="1" noChangeArrowheads="1"/>
          </p:cNvSpPr>
          <p:nvPr>
            <p:ph type="ctrTitle"/>
          </p:nvPr>
        </p:nvSpPr>
        <p:spPr>
          <a:xfrm>
            <a:off x="685800" y="350838"/>
            <a:ext cx="7772400" cy="5016500"/>
          </a:xfrm>
        </p:spPr>
        <p:txBody>
          <a:bodyPr/>
          <a:lstStyle/>
          <a:p>
            <a:pPr eaLnBrk="1" hangingPunct="1"/>
            <a:r>
              <a:rPr lang="en-US" altLang="en-US" sz="2400" smtClean="0">
                <a:solidFill>
                  <a:schemeClr val="tx1"/>
                </a:solidFill>
              </a:rPr>
              <a:t>DISTRIBUTED SYSTEMS</a:t>
            </a:r>
            <a:br>
              <a:rPr lang="en-US" altLang="en-US" sz="2400" smtClean="0">
                <a:solidFill>
                  <a:schemeClr val="tx1"/>
                </a:solidFill>
              </a:rPr>
            </a:br>
            <a:r>
              <a:rPr lang="en-US" altLang="en-US" sz="2400" smtClean="0">
                <a:solidFill>
                  <a:schemeClr val="tx1"/>
                </a:solidFill>
              </a:rPr>
              <a:t>Principles and Paradigms</a:t>
            </a:r>
            <a:br>
              <a:rPr lang="en-US" altLang="en-US" sz="2400" smtClean="0">
                <a:solidFill>
                  <a:schemeClr val="tx1"/>
                </a:solidFill>
              </a:rPr>
            </a:br>
            <a:r>
              <a:rPr lang="en-US" altLang="en-US" sz="1800" smtClean="0">
                <a:solidFill>
                  <a:schemeClr val="tx1"/>
                </a:solidFill>
              </a:rPr>
              <a:t>Second Edition</a:t>
            </a:r>
            <a:r>
              <a:rPr lang="en-US" altLang="en-US" smtClean="0">
                <a:solidFill>
                  <a:schemeClr val="tx1"/>
                </a:solidFill>
              </a:rPr>
              <a:t/>
            </a:r>
            <a:br>
              <a:rPr lang="en-US" altLang="en-US" smtClean="0">
                <a:solidFill>
                  <a:schemeClr val="tx1"/>
                </a:solidFill>
              </a:rPr>
            </a:br>
            <a:r>
              <a:rPr lang="en-US" altLang="en-US" sz="1800" smtClean="0">
                <a:solidFill>
                  <a:schemeClr val="tx1"/>
                </a:solidFill>
              </a:rPr>
              <a:t>ANDREW S. TANENBAUM</a:t>
            </a:r>
            <a:br>
              <a:rPr lang="en-US" altLang="en-US" sz="1800" smtClean="0">
                <a:solidFill>
                  <a:schemeClr val="tx1"/>
                </a:solidFill>
              </a:rPr>
            </a:br>
            <a:r>
              <a:rPr lang="en-US" altLang="en-US" sz="1800" smtClean="0">
                <a:solidFill>
                  <a:schemeClr val="tx1"/>
                </a:solidFill>
              </a:rPr>
              <a:t>MAARTEN VAN STEEN</a:t>
            </a:r>
            <a:br>
              <a:rPr lang="en-US" altLang="en-US" sz="1800" smtClean="0">
                <a:solidFill>
                  <a:schemeClr val="tx1"/>
                </a:solidFill>
              </a:rPr>
            </a:br>
            <a:r>
              <a:rPr lang="en-US" altLang="en-US" smtClean="0"/>
              <a:t/>
            </a:r>
            <a:br>
              <a:rPr lang="en-US" altLang="en-US" smtClean="0"/>
            </a:br>
            <a:r>
              <a:rPr lang="en-US" altLang="en-US" smtClean="0">
                <a:solidFill>
                  <a:srgbClr val="7030A0"/>
                </a:solidFill>
              </a:rPr>
              <a:t>Chapter 1</a:t>
            </a:r>
            <a:br>
              <a:rPr lang="en-US" altLang="en-US" smtClean="0">
                <a:solidFill>
                  <a:srgbClr val="7030A0"/>
                </a:solidFill>
              </a:rPr>
            </a:br>
            <a:r>
              <a:rPr lang="en-US" altLang="en-US" smtClean="0">
                <a:solidFill>
                  <a:srgbClr val="7030A0"/>
                </a:solidFill>
              </a:rPr>
              <a:t> </a:t>
            </a:r>
            <a:r>
              <a:rPr lang="en-US" altLang="en-US" sz="4000" smtClean="0">
                <a:solidFill>
                  <a:srgbClr val="7030A0"/>
                </a:solidFill>
              </a:rPr>
              <a:t>Introduction</a:t>
            </a:r>
            <a:br>
              <a:rPr lang="en-US" altLang="en-US" sz="4000" smtClean="0">
                <a:solidFill>
                  <a:srgbClr val="7030A0"/>
                </a:solidFill>
              </a:rPr>
            </a:br>
            <a:r>
              <a:rPr lang="en-US" altLang="en-US" sz="4000" smtClean="0">
                <a:solidFill>
                  <a:srgbClr val="7030A0"/>
                </a:solidFill>
              </a:rPr>
              <a:t/>
            </a:r>
            <a:br>
              <a:rPr lang="en-US" altLang="en-US" sz="4000" smtClean="0">
                <a:solidFill>
                  <a:srgbClr val="7030A0"/>
                </a:solidFill>
              </a:rPr>
            </a:br>
            <a:r>
              <a:rPr lang="en-US" altLang="en-US" sz="4000" smtClean="0">
                <a:solidFill>
                  <a:srgbClr val="7030A0"/>
                </a:solidFill>
                <a:latin typeface="Cambria" panose="02040503050406030204" pitchFamily="18" charset="0"/>
              </a:rPr>
              <a:t>Elliott mods with Cambria font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10243" name="Rectangle 2"/>
          <p:cNvSpPr>
            <a:spLocks noGrp="1" noChangeArrowheads="1"/>
          </p:cNvSpPr>
          <p:nvPr>
            <p:ph type="title"/>
          </p:nvPr>
        </p:nvSpPr>
        <p:spPr/>
        <p:txBody>
          <a:bodyPr/>
          <a:lstStyle/>
          <a:p>
            <a:pPr eaLnBrk="1" hangingPunct="1"/>
            <a:r>
              <a:rPr lang="en-US" altLang="en-US" sz="3600" smtClean="0">
                <a:solidFill>
                  <a:srgbClr val="7030A0"/>
                </a:solidFill>
              </a:rPr>
              <a:t>Societies</a:t>
            </a:r>
          </a:p>
        </p:txBody>
      </p:sp>
      <p:sp>
        <p:nvSpPr>
          <p:cNvPr id="10244" name="Rectangle 3"/>
          <p:cNvSpPr>
            <a:spLocks noGrp="1" noChangeArrowheads="1"/>
          </p:cNvSpPr>
          <p:nvPr>
            <p:ph type="body" idx="1"/>
          </p:nvPr>
        </p:nvSpPr>
        <p:spPr/>
        <p:txBody>
          <a:bodyPr/>
          <a:lstStyle/>
          <a:p>
            <a:pPr eaLnBrk="1" hangingPunct="1"/>
            <a:r>
              <a:rPr lang="en-US" altLang="en-US" dirty="0" smtClean="0"/>
              <a:t>People work in societies, and understand them.</a:t>
            </a:r>
          </a:p>
          <a:p>
            <a:pPr lvl="1" eaLnBrk="1" hangingPunct="1"/>
            <a:r>
              <a:rPr lang="en-US" altLang="en-US" dirty="0" smtClean="0"/>
              <a:t>Why not software?</a:t>
            </a:r>
          </a:p>
          <a:p>
            <a:pPr lvl="1" eaLnBrk="1" hangingPunct="1"/>
            <a:r>
              <a:rPr lang="en-US" altLang="en-US" dirty="0" smtClean="0"/>
              <a:t>The rise of agents</a:t>
            </a:r>
          </a:p>
          <a:p>
            <a:pPr lvl="1" eaLnBrk="1" hangingPunct="1"/>
            <a:r>
              <a:rPr lang="en-US" altLang="en-US" dirty="0" smtClean="0"/>
              <a:t>The rise of autonomy – especially as computers and programs become more intelligent.</a:t>
            </a:r>
          </a:p>
          <a:p>
            <a:pPr lvl="1" eaLnBrk="1" hangingPunct="1"/>
            <a:r>
              <a:rPr lang="en-US" altLang="en-US" dirty="0" smtClean="0"/>
              <a:t>The human brain coming online in computer networks with brain/machine interfaces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0115" name="Rectangle 2"/>
          <p:cNvSpPr>
            <a:spLocks noGrp="1" noChangeArrowheads="1"/>
          </p:cNvSpPr>
          <p:nvPr>
            <p:ph type="title"/>
          </p:nvPr>
        </p:nvSpPr>
        <p:spPr/>
        <p:txBody>
          <a:bodyPr/>
          <a:lstStyle/>
          <a:p>
            <a:pPr eaLnBrk="1" hangingPunct="1"/>
            <a:r>
              <a:rPr lang="en-US" altLang="en-US" sz="3600" smtClean="0">
                <a:solidFill>
                  <a:srgbClr val="FF0066"/>
                </a:solidFill>
              </a:rPr>
              <a:t>HTTP dynamic pages</a:t>
            </a:r>
          </a:p>
        </p:txBody>
      </p:sp>
      <p:sp>
        <p:nvSpPr>
          <p:cNvPr id="90116" name="Rectangle 3"/>
          <p:cNvSpPr>
            <a:spLocks noGrp="1" noChangeArrowheads="1"/>
          </p:cNvSpPr>
          <p:nvPr>
            <p:ph type="body" idx="1"/>
          </p:nvPr>
        </p:nvSpPr>
        <p:spPr/>
        <p:txBody>
          <a:bodyPr/>
          <a:lstStyle/>
          <a:p>
            <a:pPr eaLnBrk="1" hangingPunct="1"/>
            <a:r>
              <a:rPr lang="en-US" altLang="en-US" i="1" smtClean="0"/>
              <a:t>Application-specific-string </a:t>
            </a:r>
            <a:r>
              <a:rPr lang="en-US" altLang="en-US" smtClean="0"/>
              <a:t>is interpreted by the server application listening at the port</a:t>
            </a:r>
          </a:p>
          <a:p>
            <a:pPr eaLnBrk="1" hangingPunct="1"/>
            <a:endParaRPr lang="en-US" altLang="en-US" smtClean="0"/>
          </a:p>
          <a:p>
            <a:pPr eaLnBrk="1" hangingPunct="1"/>
            <a:r>
              <a:rPr lang="en-US" altLang="en-US" smtClean="0"/>
              <a:t>Pages can have embedded forms that send query strings and A/V (attribute / value) pairs as part of the request string. </a:t>
            </a:r>
            <a:r>
              <a:rPr lang="en-US" altLang="en-US" i="1" smtClean="0"/>
              <a:t>By convention </a:t>
            </a:r>
            <a:r>
              <a:rPr lang="en-US" altLang="en-US" smtClean="0"/>
              <a:t>these A/V pairs are stored in the string following the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1139" name="Rectangle 2"/>
          <p:cNvSpPr>
            <a:spLocks noGrp="1" noChangeArrowheads="1"/>
          </p:cNvSpPr>
          <p:nvPr>
            <p:ph type="title"/>
          </p:nvPr>
        </p:nvSpPr>
        <p:spPr/>
        <p:txBody>
          <a:bodyPr/>
          <a:lstStyle/>
          <a:p>
            <a:pPr eaLnBrk="1" hangingPunct="1"/>
            <a:r>
              <a:rPr lang="en-US" altLang="en-US" sz="3600" smtClean="0">
                <a:solidFill>
                  <a:srgbClr val="FF0066"/>
                </a:solidFill>
              </a:rPr>
              <a:t>Common Gateway Interface</a:t>
            </a:r>
          </a:p>
        </p:txBody>
      </p:sp>
      <p:sp>
        <p:nvSpPr>
          <p:cNvPr id="91140" name="Rectangle 3"/>
          <p:cNvSpPr>
            <a:spLocks noGrp="1" noChangeArrowheads="1"/>
          </p:cNvSpPr>
          <p:nvPr>
            <p:ph type="body" idx="1"/>
          </p:nvPr>
        </p:nvSpPr>
        <p:spPr/>
        <p:txBody>
          <a:bodyPr/>
          <a:lstStyle/>
          <a:p>
            <a:pPr eaLnBrk="1" hangingPunct="1"/>
            <a:r>
              <a:rPr lang="en-US" altLang="en-US" smtClean="0"/>
              <a:t>What made the web work in the first place</a:t>
            </a:r>
          </a:p>
          <a:p>
            <a:pPr eaLnBrk="1" hangingPunct="1"/>
            <a:r>
              <a:rPr lang="en-US" altLang="en-US" smtClean="0"/>
              <a:t>Description of simple interface to any program that runs natively in a typical OpSys shell</a:t>
            </a:r>
          </a:p>
          <a:p>
            <a:pPr eaLnBrk="1" hangingPunct="1"/>
            <a:r>
              <a:rPr lang="en-US" altLang="en-US" smtClean="0"/>
              <a:t>Shell programs, C programs, Perl programs, (but not java programs!) all  have input and output and read from the environment.</a:t>
            </a:r>
          </a:p>
          <a:p>
            <a:pPr eaLnBrk="1" hangingPunct="1"/>
            <a:endParaRPr lang="en-US" altLang="en-US"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2163" name="Rectangle 2"/>
          <p:cNvSpPr>
            <a:spLocks noGrp="1" noChangeArrowheads="1"/>
          </p:cNvSpPr>
          <p:nvPr>
            <p:ph type="title"/>
          </p:nvPr>
        </p:nvSpPr>
        <p:spPr/>
        <p:txBody>
          <a:bodyPr/>
          <a:lstStyle/>
          <a:p>
            <a:pPr eaLnBrk="1" hangingPunct="1"/>
            <a:r>
              <a:rPr lang="en-US" altLang="en-US" sz="3600" smtClean="0">
                <a:solidFill>
                  <a:srgbClr val="FF0066"/>
                </a:solidFill>
              </a:rPr>
              <a:t>Example CGI input form</a:t>
            </a:r>
          </a:p>
        </p:txBody>
      </p:sp>
      <p:sp>
        <p:nvSpPr>
          <p:cNvPr id="92164" name="Rectangle 3"/>
          <p:cNvSpPr>
            <a:spLocks noGrp="1" noChangeArrowheads="1"/>
          </p:cNvSpPr>
          <p:nvPr>
            <p:ph type="body" idx="1"/>
          </p:nvPr>
        </p:nvSpPr>
        <p:spPr/>
        <p:txBody>
          <a:bodyPr/>
          <a:lstStyle/>
          <a:p>
            <a:pPr eaLnBrk="1" hangingPunct="1">
              <a:lnSpc>
                <a:spcPct val="80000"/>
              </a:lnSpc>
            </a:pPr>
            <a:r>
              <a:rPr lang="en-US" altLang="en-US" sz="1600" smtClean="0"/>
              <a:t>&lt;html&gt;</a:t>
            </a:r>
          </a:p>
          <a:p>
            <a:pPr eaLnBrk="1" hangingPunct="1">
              <a:lnSpc>
                <a:spcPct val="80000"/>
              </a:lnSpc>
            </a:pPr>
            <a:r>
              <a:rPr lang="en-US" altLang="en-US" sz="1600" smtClean="0"/>
              <a:t>&lt;head&gt;&lt;TITLE&gt; DS420 Sample Form for AddNum &lt;/TITLE&gt;&lt;/head&gt;</a:t>
            </a:r>
          </a:p>
          <a:p>
            <a:pPr eaLnBrk="1" hangingPunct="1">
              <a:lnSpc>
                <a:spcPct val="80000"/>
              </a:lnSpc>
            </a:pPr>
            <a:r>
              <a:rPr lang="en-US" altLang="en-US" sz="1600" smtClean="0"/>
              <a:t>&lt;BODY&gt;</a:t>
            </a:r>
          </a:p>
          <a:p>
            <a:pPr eaLnBrk="1" hangingPunct="1">
              <a:lnSpc>
                <a:spcPct val="80000"/>
              </a:lnSpc>
            </a:pPr>
            <a:r>
              <a:rPr lang="en-US" altLang="en-US" sz="1600" smtClean="0"/>
              <a:t>&lt;H1&gt; Addnum &lt;/H1&gt;</a:t>
            </a:r>
          </a:p>
          <a:p>
            <a:pPr eaLnBrk="1" hangingPunct="1">
              <a:lnSpc>
                <a:spcPct val="80000"/>
              </a:lnSpc>
            </a:pPr>
            <a:endParaRPr lang="en-US" altLang="en-US" sz="1600" smtClean="0"/>
          </a:p>
          <a:p>
            <a:pPr eaLnBrk="1" hangingPunct="1">
              <a:lnSpc>
                <a:spcPct val="80000"/>
              </a:lnSpc>
            </a:pPr>
            <a:r>
              <a:rPr lang="en-US" altLang="en-US" sz="1600" smtClean="0"/>
              <a:t>&lt;FORM method="GET" action="http://localhost:2566/cgi/addnums.fake-cgi"&gt;</a:t>
            </a:r>
          </a:p>
          <a:p>
            <a:pPr eaLnBrk="1" hangingPunct="1">
              <a:lnSpc>
                <a:spcPct val="80000"/>
              </a:lnSpc>
            </a:pPr>
            <a:endParaRPr lang="en-US" altLang="en-US" sz="1600" smtClean="0"/>
          </a:p>
          <a:p>
            <a:pPr eaLnBrk="1" hangingPunct="1">
              <a:lnSpc>
                <a:spcPct val="80000"/>
              </a:lnSpc>
            </a:pPr>
            <a:r>
              <a:rPr lang="en-US" altLang="en-US" sz="1600" smtClean="0"/>
              <a:t>Enter your name and two numbers:</a:t>
            </a:r>
          </a:p>
          <a:p>
            <a:pPr eaLnBrk="1" hangingPunct="1">
              <a:lnSpc>
                <a:spcPct val="80000"/>
              </a:lnSpc>
            </a:pPr>
            <a:endParaRPr lang="en-US" altLang="en-US" sz="1600" smtClean="0"/>
          </a:p>
          <a:p>
            <a:pPr eaLnBrk="1" hangingPunct="1">
              <a:lnSpc>
                <a:spcPct val="80000"/>
              </a:lnSpc>
            </a:pPr>
            <a:r>
              <a:rPr lang="en-US" altLang="en-US" sz="1600" smtClean="0"/>
              <a:t>&lt;INPUT TYPE="text" NAME="person" size=20 value="YourName"&gt;&lt;P&gt;</a:t>
            </a:r>
          </a:p>
          <a:p>
            <a:pPr eaLnBrk="1" hangingPunct="1">
              <a:lnSpc>
                <a:spcPct val="80000"/>
              </a:lnSpc>
            </a:pPr>
            <a:endParaRPr lang="en-US" altLang="en-US" sz="1600" smtClean="0"/>
          </a:p>
          <a:p>
            <a:pPr eaLnBrk="1" hangingPunct="1">
              <a:lnSpc>
                <a:spcPct val="80000"/>
              </a:lnSpc>
            </a:pPr>
            <a:r>
              <a:rPr lang="en-US" altLang="en-US" sz="1600" smtClean="0"/>
              <a:t>&lt;INPUT TYPE="text" NAME="num1" size=5 value="4"&gt; &lt;br&gt;</a:t>
            </a:r>
          </a:p>
          <a:p>
            <a:pPr eaLnBrk="1" hangingPunct="1">
              <a:lnSpc>
                <a:spcPct val="80000"/>
              </a:lnSpc>
            </a:pPr>
            <a:r>
              <a:rPr lang="en-US" altLang="en-US" sz="1600" smtClean="0"/>
              <a:t>&lt;INPUT TYPE="text" NAME="num2" size=5 value="5"&gt; &lt;br&gt;</a:t>
            </a:r>
          </a:p>
          <a:p>
            <a:pPr eaLnBrk="1" hangingPunct="1">
              <a:lnSpc>
                <a:spcPct val="80000"/>
              </a:lnSpc>
            </a:pPr>
            <a:endParaRPr lang="en-US" altLang="en-US" sz="1600" smtClean="0"/>
          </a:p>
          <a:p>
            <a:pPr eaLnBrk="1" hangingPunct="1">
              <a:lnSpc>
                <a:spcPct val="80000"/>
              </a:lnSpc>
            </a:pPr>
            <a:r>
              <a:rPr lang="en-US" altLang="en-US" sz="1600" smtClean="0"/>
              <a:t>&lt;INPUT TYPE="submit" VALUE="Submit Numbers"&gt;</a:t>
            </a:r>
          </a:p>
          <a:p>
            <a:pPr eaLnBrk="1" hangingPunct="1">
              <a:lnSpc>
                <a:spcPct val="80000"/>
              </a:lnSpc>
            </a:pPr>
            <a:endParaRPr lang="en-US" altLang="en-US" sz="1600" smtClean="0"/>
          </a:p>
          <a:p>
            <a:pPr eaLnBrk="1" hangingPunct="1">
              <a:lnSpc>
                <a:spcPct val="80000"/>
              </a:lnSpc>
            </a:pPr>
            <a:r>
              <a:rPr lang="en-US" altLang="en-US" sz="1600" smtClean="0"/>
              <a:t>&lt;/FORM&gt; &lt;/BODY&gt;&lt;/html&gt;</a:t>
            </a:r>
          </a:p>
          <a:p>
            <a:pPr eaLnBrk="1" hangingPunct="1">
              <a:lnSpc>
                <a:spcPct val="80000"/>
              </a:lnSpc>
              <a:buFontTx/>
              <a:buNone/>
            </a:pPr>
            <a:endParaRPr lang="en-US" altLang="en-US" sz="1600"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3187" name="Rectangle 2"/>
          <p:cNvSpPr>
            <a:spLocks noGrp="1" noChangeArrowheads="1"/>
          </p:cNvSpPr>
          <p:nvPr>
            <p:ph type="title"/>
          </p:nvPr>
        </p:nvSpPr>
        <p:spPr/>
        <p:txBody>
          <a:bodyPr/>
          <a:lstStyle/>
          <a:p>
            <a:pPr eaLnBrk="1" hangingPunct="1"/>
            <a:r>
              <a:rPr lang="en-US" altLang="en-US" sz="3600" smtClean="0">
                <a:solidFill>
                  <a:srgbClr val="FF0066"/>
                </a:solidFill>
              </a:rPr>
              <a:t>CGI conventions</a:t>
            </a:r>
          </a:p>
        </p:txBody>
      </p:sp>
      <p:sp>
        <p:nvSpPr>
          <p:cNvPr id="93188" name="Rectangle 3"/>
          <p:cNvSpPr>
            <a:spLocks noGrp="1" noChangeArrowheads="1"/>
          </p:cNvSpPr>
          <p:nvPr>
            <p:ph type="body" idx="1"/>
          </p:nvPr>
        </p:nvSpPr>
        <p:spPr/>
        <p:txBody>
          <a:bodyPr/>
          <a:lstStyle/>
          <a:p>
            <a:pPr eaLnBrk="1" hangingPunct="1">
              <a:lnSpc>
                <a:spcPct val="90000"/>
              </a:lnSpc>
            </a:pPr>
            <a:r>
              <a:rPr lang="en-US" altLang="en-US" smtClean="0"/>
              <a:t>Stdin, stdout, std err – streams to any executable program which is running as forked subprocess to the calling (server) process. Get redirected back to the server.</a:t>
            </a:r>
          </a:p>
          <a:p>
            <a:pPr eaLnBrk="1" hangingPunct="1">
              <a:lnSpc>
                <a:spcPct val="90000"/>
              </a:lnSpc>
            </a:pPr>
            <a:r>
              <a:rPr lang="en-US" altLang="en-US" smtClean="0"/>
              <a:t>Print to the console. Read from the console. Print error message to the console.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4211" name="Rectangle 2"/>
          <p:cNvSpPr>
            <a:spLocks noGrp="1" noChangeArrowheads="1"/>
          </p:cNvSpPr>
          <p:nvPr>
            <p:ph type="title"/>
          </p:nvPr>
        </p:nvSpPr>
        <p:spPr/>
        <p:txBody>
          <a:bodyPr/>
          <a:lstStyle/>
          <a:p>
            <a:pPr eaLnBrk="1" hangingPunct="1"/>
            <a:r>
              <a:rPr lang="en-US" altLang="en-US" sz="3600" smtClean="0">
                <a:solidFill>
                  <a:srgbClr val="FF0066"/>
                </a:solidFill>
              </a:rPr>
              <a:t>CGI conventions</a:t>
            </a:r>
          </a:p>
        </p:txBody>
      </p:sp>
      <p:sp>
        <p:nvSpPr>
          <p:cNvPr id="94212" name="Rectangle 3"/>
          <p:cNvSpPr>
            <a:spLocks noGrp="1" noChangeArrowheads="1"/>
          </p:cNvSpPr>
          <p:nvPr>
            <p:ph type="body" idx="1"/>
          </p:nvPr>
        </p:nvSpPr>
        <p:spPr/>
        <p:txBody>
          <a:bodyPr/>
          <a:lstStyle/>
          <a:p>
            <a:pPr eaLnBrk="1" hangingPunct="1">
              <a:lnSpc>
                <a:spcPct val="90000"/>
              </a:lnSpc>
            </a:pPr>
            <a:r>
              <a:rPr lang="en-US" altLang="en-US" smtClean="0"/>
              <a:t>Environment variables, including argv[] are r/w by server and r/w by cgi program</a:t>
            </a:r>
          </a:p>
          <a:p>
            <a:pPr eaLnBrk="1" hangingPunct="1">
              <a:lnSpc>
                <a:spcPct val="90000"/>
              </a:lnSpc>
            </a:pPr>
            <a:r>
              <a:rPr lang="en-US" altLang="en-US" smtClean="0"/>
              <a:t>Arge[]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5235" name="Rectangle 2"/>
          <p:cNvSpPr>
            <a:spLocks noGrp="1" noChangeArrowheads="1"/>
          </p:cNvSpPr>
          <p:nvPr>
            <p:ph type="title"/>
          </p:nvPr>
        </p:nvSpPr>
        <p:spPr/>
        <p:txBody>
          <a:bodyPr/>
          <a:lstStyle/>
          <a:p>
            <a:pPr eaLnBrk="1" hangingPunct="1"/>
            <a:r>
              <a:rPr lang="en-US" altLang="en-US" sz="3600" smtClean="0">
                <a:solidFill>
                  <a:srgbClr val="FF0066"/>
                </a:solidFill>
              </a:rPr>
              <a:t>Environment vars</a:t>
            </a:r>
          </a:p>
        </p:txBody>
      </p:sp>
      <p:sp>
        <p:nvSpPr>
          <p:cNvPr id="95236" name="Rectangle 3"/>
          <p:cNvSpPr>
            <a:spLocks noGrp="1" noChangeArrowheads="1"/>
          </p:cNvSpPr>
          <p:nvPr>
            <p:ph type="body" idx="1"/>
          </p:nvPr>
        </p:nvSpPr>
        <p:spPr/>
        <p:txBody>
          <a:bodyPr/>
          <a:lstStyle/>
          <a:p>
            <a:pPr eaLnBrk="1" hangingPunct="1">
              <a:lnSpc>
                <a:spcPct val="90000"/>
              </a:lnSpc>
            </a:pPr>
            <a:r>
              <a:rPr lang="en-US" altLang="en-US" sz="2400" smtClean="0"/>
              <a:t>WINDOWS: c:\&gt;env</a:t>
            </a:r>
          </a:p>
          <a:p>
            <a:pPr lvl="1" eaLnBrk="1" hangingPunct="1">
              <a:lnSpc>
                <a:spcPct val="90000"/>
              </a:lnSpc>
            </a:pPr>
            <a:r>
              <a:rPr lang="en-US" altLang="en-US" sz="2000" smtClean="0"/>
              <a:t>PROMPT=$P$G</a:t>
            </a:r>
          </a:p>
          <a:p>
            <a:pPr lvl="1" eaLnBrk="1" hangingPunct="1">
              <a:lnSpc>
                <a:spcPct val="90000"/>
              </a:lnSpc>
            </a:pPr>
            <a:r>
              <a:rPr lang="en-US" altLang="en-US" sz="2000" smtClean="0"/>
              <a:t>CLIENTNAME=Console</a:t>
            </a:r>
          </a:p>
          <a:p>
            <a:pPr lvl="1" eaLnBrk="1" hangingPunct="1">
              <a:lnSpc>
                <a:spcPct val="90000"/>
              </a:lnSpc>
            </a:pPr>
            <a:r>
              <a:rPr lang="en-US" altLang="en-US" sz="2000" smtClean="0"/>
              <a:t>COMPUTERNAME=ELLIOTTPC</a:t>
            </a:r>
          </a:p>
          <a:p>
            <a:pPr lvl="1" eaLnBrk="1" hangingPunct="1">
              <a:lnSpc>
                <a:spcPct val="90000"/>
              </a:lnSpc>
            </a:pPr>
            <a:r>
              <a:rPr lang="en-US" altLang="en-US" sz="2000" smtClean="0"/>
              <a:t>EM_PARENT_PROCESS_ID=2876</a:t>
            </a:r>
          </a:p>
          <a:p>
            <a:pPr lvl="1" eaLnBrk="1" hangingPunct="1">
              <a:lnSpc>
                <a:spcPct val="90000"/>
              </a:lnSpc>
            </a:pPr>
            <a:r>
              <a:rPr lang="en-US" altLang="en-US" sz="2000" smtClean="0"/>
              <a:t>HOMEDRIVE=C:</a:t>
            </a:r>
          </a:p>
          <a:p>
            <a:pPr lvl="1" eaLnBrk="1" hangingPunct="1">
              <a:lnSpc>
                <a:spcPct val="90000"/>
              </a:lnSpc>
            </a:pPr>
            <a:r>
              <a:rPr lang="en-US" altLang="en-US" sz="2000" smtClean="0"/>
              <a:t>HOMEPATH=\Documents and Settings\elliott.CSTCIS […]</a:t>
            </a:r>
          </a:p>
          <a:p>
            <a:pPr eaLnBrk="1" hangingPunct="1">
              <a:lnSpc>
                <a:spcPct val="90000"/>
              </a:lnSpc>
            </a:pPr>
            <a:r>
              <a:rPr lang="en-US" altLang="en-US" sz="2400" smtClean="0"/>
              <a:t>UNIX: Elliott2&gt; env</a:t>
            </a:r>
          </a:p>
          <a:p>
            <a:pPr lvl="1" eaLnBrk="1" hangingPunct="1">
              <a:lnSpc>
                <a:spcPct val="90000"/>
              </a:lnSpc>
            </a:pPr>
            <a:r>
              <a:rPr lang="en-US" altLang="en-US" sz="2000" smtClean="0"/>
              <a:t>LOGNAME=elliott2</a:t>
            </a:r>
          </a:p>
          <a:p>
            <a:pPr lvl="1" eaLnBrk="1" hangingPunct="1">
              <a:lnSpc>
                <a:spcPct val="90000"/>
              </a:lnSpc>
            </a:pPr>
            <a:r>
              <a:rPr lang="en-US" altLang="en-US" sz="2000" smtClean="0"/>
              <a:t>MACHTYPE=i386</a:t>
            </a:r>
          </a:p>
          <a:p>
            <a:pPr lvl="1" eaLnBrk="1" hangingPunct="1">
              <a:lnSpc>
                <a:spcPct val="90000"/>
              </a:lnSpc>
            </a:pPr>
            <a:r>
              <a:rPr lang="en-US" altLang="en-US" sz="2000" smtClean="0"/>
              <a:t>VENDOR=intel</a:t>
            </a:r>
          </a:p>
          <a:p>
            <a:pPr lvl="1" eaLnBrk="1" hangingPunct="1">
              <a:lnSpc>
                <a:spcPct val="90000"/>
              </a:lnSpc>
            </a:pPr>
            <a:r>
              <a:rPr lang="en-US" altLang="en-US" sz="2000" smtClean="0"/>
              <a:t>OSTYPE=linux […]</a:t>
            </a:r>
          </a:p>
          <a:p>
            <a:pPr eaLnBrk="1" hangingPunct="1">
              <a:lnSpc>
                <a:spcPct val="90000"/>
              </a:lnSpc>
            </a:pPr>
            <a:endParaRPr lang="en-US" altLang="en-US" sz="2400" smtClean="0"/>
          </a:p>
          <a:p>
            <a:pPr eaLnBrk="1" hangingPunct="1">
              <a:lnSpc>
                <a:spcPct val="90000"/>
              </a:lnSpc>
            </a:pPr>
            <a:endParaRPr lang="en-US" altLang="en-US" sz="2400"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6259" name="Rectangle 2"/>
          <p:cNvSpPr>
            <a:spLocks noGrp="1" noChangeArrowheads="1"/>
          </p:cNvSpPr>
          <p:nvPr>
            <p:ph type="title"/>
          </p:nvPr>
        </p:nvSpPr>
        <p:spPr/>
        <p:txBody>
          <a:bodyPr/>
          <a:lstStyle/>
          <a:p>
            <a:pPr eaLnBrk="1" hangingPunct="1"/>
            <a:r>
              <a:rPr lang="en-US" altLang="en-US" sz="3600" smtClean="0">
                <a:solidFill>
                  <a:srgbClr val="FF0066"/>
                </a:solidFill>
              </a:rPr>
              <a:t>Arguments</a:t>
            </a:r>
          </a:p>
        </p:txBody>
      </p:sp>
      <p:sp>
        <p:nvSpPr>
          <p:cNvPr id="96260" name="Rectangle 3"/>
          <p:cNvSpPr>
            <a:spLocks noGrp="1" noChangeArrowheads="1"/>
          </p:cNvSpPr>
          <p:nvPr>
            <p:ph type="body" idx="1"/>
          </p:nvPr>
        </p:nvSpPr>
        <p:spPr/>
        <p:txBody>
          <a:bodyPr/>
          <a:lstStyle/>
          <a:p>
            <a:pPr eaLnBrk="1" hangingPunct="1"/>
            <a:r>
              <a:rPr lang="en-US" altLang="en-US" i="1" smtClean="0"/>
              <a:t>Print MyFile.txt –orientation landscape</a:t>
            </a:r>
          </a:p>
          <a:p>
            <a:pPr eaLnBrk="1" hangingPunct="1"/>
            <a:endParaRPr lang="en-US" altLang="en-US" i="1" smtClean="0"/>
          </a:p>
          <a:p>
            <a:pPr eaLnBrk="1" hangingPunct="1"/>
            <a:r>
              <a:rPr lang="en-US" altLang="en-US" smtClean="0"/>
              <a:t>Runs print.exe somewhere</a:t>
            </a:r>
          </a:p>
          <a:p>
            <a:pPr eaLnBrk="1" hangingPunct="1"/>
            <a:r>
              <a:rPr lang="en-US" altLang="en-US" smtClean="0"/>
              <a:t>Argv[0] points to the string “</a:t>
            </a:r>
            <a:r>
              <a:rPr lang="en-US" altLang="en-US" i="1" smtClean="0"/>
              <a:t>print.txt”</a:t>
            </a:r>
          </a:p>
          <a:p>
            <a:pPr eaLnBrk="1" hangingPunct="1"/>
            <a:r>
              <a:rPr lang="en-US" altLang="en-US" smtClean="0"/>
              <a:t>Argv[1] points to “</a:t>
            </a:r>
            <a:r>
              <a:rPr lang="en-US" altLang="en-US" i="1" smtClean="0"/>
              <a:t>MyFile.txt”</a:t>
            </a:r>
          </a:p>
          <a:p>
            <a:pPr eaLnBrk="1" hangingPunct="1"/>
            <a:r>
              <a:rPr lang="en-US" altLang="en-US" smtClean="0"/>
              <a:t>Argv[2] points to “</a:t>
            </a:r>
            <a:r>
              <a:rPr lang="en-US" altLang="en-US" i="1" smtClean="0"/>
              <a:t>–orientation”</a:t>
            </a:r>
          </a:p>
          <a:p>
            <a:pPr eaLnBrk="1" hangingPunct="1"/>
            <a:r>
              <a:rPr lang="en-US" altLang="en-US" smtClean="0"/>
              <a:t>Argv[3] points to “</a:t>
            </a:r>
            <a:r>
              <a:rPr lang="en-US" altLang="en-US" i="1" smtClean="0"/>
              <a:t>landscape”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7283" name="Rectangle 2"/>
          <p:cNvSpPr>
            <a:spLocks noGrp="1" noChangeArrowheads="1"/>
          </p:cNvSpPr>
          <p:nvPr>
            <p:ph type="title"/>
          </p:nvPr>
        </p:nvSpPr>
        <p:spPr/>
        <p:txBody>
          <a:bodyPr/>
          <a:lstStyle/>
          <a:p>
            <a:pPr eaLnBrk="1" hangingPunct="1"/>
            <a:r>
              <a:rPr lang="en-US" altLang="en-US" sz="3600" smtClean="0">
                <a:solidFill>
                  <a:srgbClr val="FF0066"/>
                </a:solidFill>
              </a:rPr>
              <a:t>Fork() off CGI process</a:t>
            </a:r>
          </a:p>
        </p:txBody>
      </p:sp>
      <p:sp>
        <p:nvSpPr>
          <p:cNvPr id="97284" name="Rectangle 3"/>
          <p:cNvSpPr>
            <a:spLocks noGrp="1" noChangeArrowheads="1"/>
          </p:cNvSpPr>
          <p:nvPr>
            <p:ph type="body" idx="1"/>
          </p:nvPr>
        </p:nvSpPr>
        <p:spPr/>
        <p:txBody>
          <a:bodyPr/>
          <a:lstStyle/>
          <a:p>
            <a:pPr eaLnBrk="1" hangingPunct="1">
              <a:lnSpc>
                <a:spcPct val="80000"/>
              </a:lnSpc>
            </a:pPr>
            <a:r>
              <a:rPr lang="en-US" altLang="en-US" sz="2800" smtClean="0"/>
              <a:t>fork() - system call which creates a new process which is identical to the current process. </a:t>
            </a:r>
          </a:p>
          <a:p>
            <a:pPr eaLnBrk="1" hangingPunct="1">
              <a:lnSpc>
                <a:spcPct val="80000"/>
              </a:lnSpc>
            </a:pPr>
            <a:endParaRPr lang="en-US" altLang="en-US" sz="2800" smtClean="0"/>
          </a:p>
          <a:p>
            <a:pPr eaLnBrk="1" hangingPunct="1">
              <a:lnSpc>
                <a:spcPct val="80000"/>
              </a:lnSpc>
            </a:pPr>
            <a:r>
              <a:rPr lang="en-US" altLang="en-US" sz="2800" smtClean="0"/>
              <a:t>Returns 0 to the newly created child process</a:t>
            </a:r>
          </a:p>
          <a:p>
            <a:pPr eaLnBrk="1" hangingPunct="1">
              <a:lnSpc>
                <a:spcPct val="80000"/>
              </a:lnSpc>
            </a:pPr>
            <a:endParaRPr lang="en-US" altLang="en-US" sz="2800" smtClean="0"/>
          </a:p>
          <a:p>
            <a:pPr eaLnBrk="1" hangingPunct="1">
              <a:lnSpc>
                <a:spcPct val="80000"/>
              </a:lnSpc>
            </a:pPr>
            <a:r>
              <a:rPr lang="en-US" altLang="en-US" sz="2800" smtClean="0"/>
              <a:t>Returns child's process id [PID] to the parent (original) process.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8307" name="Rectangle 2"/>
          <p:cNvSpPr>
            <a:spLocks noGrp="1" noChangeArrowheads="1"/>
          </p:cNvSpPr>
          <p:nvPr>
            <p:ph type="title"/>
          </p:nvPr>
        </p:nvSpPr>
        <p:spPr/>
        <p:txBody>
          <a:bodyPr/>
          <a:lstStyle/>
          <a:p>
            <a:pPr eaLnBrk="1" hangingPunct="1"/>
            <a:r>
              <a:rPr lang="en-US" altLang="en-US" sz="3600" smtClean="0">
                <a:solidFill>
                  <a:srgbClr val="FF0066"/>
                </a:solidFill>
              </a:rPr>
              <a:t>Fork() off CGI process</a:t>
            </a:r>
          </a:p>
        </p:txBody>
      </p:sp>
      <p:sp>
        <p:nvSpPr>
          <p:cNvPr id="98308" name="Rectangle 3"/>
          <p:cNvSpPr>
            <a:spLocks noGrp="1" noChangeArrowheads="1"/>
          </p:cNvSpPr>
          <p:nvPr>
            <p:ph type="body" idx="1"/>
          </p:nvPr>
        </p:nvSpPr>
        <p:spPr/>
        <p:txBody>
          <a:bodyPr/>
          <a:lstStyle/>
          <a:p>
            <a:pPr eaLnBrk="1" hangingPunct="1">
              <a:lnSpc>
                <a:spcPct val="80000"/>
              </a:lnSpc>
            </a:pPr>
            <a:endParaRPr lang="en-US" altLang="en-US" sz="2800" smtClean="0"/>
          </a:p>
          <a:p>
            <a:pPr eaLnBrk="1" hangingPunct="1">
              <a:lnSpc>
                <a:spcPct val="80000"/>
              </a:lnSpc>
            </a:pPr>
            <a:r>
              <a:rPr lang="en-US" altLang="en-US" sz="2800" smtClean="0"/>
              <a:t>PID = fork();</a:t>
            </a:r>
          </a:p>
          <a:p>
            <a:pPr eaLnBrk="1" hangingPunct="1">
              <a:lnSpc>
                <a:spcPct val="80000"/>
              </a:lnSpc>
            </a:pPr>
            <a:r>
              <a:rPr lang="en-US" altLang="en-US" sz="2800" smtClean="0"/>
              <a:t>If (PID == 0) then … </a:t>
            </a:r>
          </a:p>
          <a:p>
            <a:pPr lvl="1" eaLnBrk="1" hangingPunct="1">
              <a:lnSpc>
                <a:spcPct val="80000"/>
              </a:lnSpc>
            </a:pPr>
            <a:r>
              <a:rPr lang="en-US" altLang="en-US" sz="2400" smtClean="0"/>
              <a:t>[CGI program invocation code]</a:t>
            </a:r>
          </a:p>
          <a:p>
            <a:pPr lvl="1" eaLnBrk="1" hangingPunct="1">
              <a:lnSpc>
                <a:spcPct val="80000"/>
              </a:lnSpc>
            </a:pPr>
            <a:r>
              <a:rPr lang="en-US" altLang="en-US" sz="2400" smtClean="0"/>
              <a:t>Set up stream management for stdin, stdout, stderr</a:t>
            </a:r>
          </a:p>
          <a:p>
            <a:pPr lvl="1" eaLnBrk="1" hangingPunct="1">
              <a:lnSpc>
                <a:spcPct val="80000"/>
              </a:lnSpc>
            </a:pPr>
            <a:r>
              <a:rPr lang="en-US" altLang="en-US" sz="2400" smtClean="0"/>
              <a:t>set up environment vars</a:t>
            </a:r>
          </a:p>
          <a:p>
            <a:pPr lvl="1" eaLnBrk="1" hangingPunct="1">
              <a:lnSpc>
                <a:spcPct val="80000"/>
              </a:lnSpc>
            </a:pPr>
            <a:r>
              <a:rPr lang="en-US" altLang="en-US" sz="2400" smtClean="0"/>
              <a:t>exec(</a:t>
            </a:r>
            <a:r>
              <a:rPr lang="en-US" altLang="en-US" sz="2400" i="1" smtClean="0"/>
              <a:t>cgi-program</a:t>
            </a:r>
            <a:r>
              <a:rPr lang="en-US" altLang="en-US" sz="2400" smtClean="0"/>
              <a:t>.exe [args])</a:t>
            </a:r>
          </a:p>
          <a:p>
            <a:pPr eaLnBrk="1" hangingPunct="1">
              <a:lnSpc>
                <a:spcPct val="80000"/>
              </a:lnSpc>
            </a:pPr>
            <a:r>
              <a:rPr lang="en-US" altLang="en-US" sz="2800" smtClean="0"/>
              <a:t>Else…</a:t>
            </a:r>
          </a:p>
          <a:p>
            <a:pPr lvl="1" eaLnBrk="1" hangingPunct="1">
              <a:lnSpc>
                <a:spcPct val="80000"/>
              </a:lnSpc>
            </a:pPr>
            <a:r>
              <a:rPr lang="en-US" altLang="en-US" sz="2400" smtClean="0"/>
              <a:t>server management code for subprocesses using the PID value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9331" name="Rectangle 2"/>
          <p:cNvSpPr>
            <a:spLocks noGrp="1" noChangeArrowheads="1"/>
          </p:cNvSpPr>
          <p:nvPr>
            <p:ph type="title"/>
          </p:nvPr>
        </p:nvSpPr>
        <p:spPr/>
        <p:txBody>
          <a:bodyPr/>
          <a:lstStyle/>
          <a:p>
            <a:pPr eaLnBrk="1" hangingPunct="1"/>
            <a:r>
              <a:rPr lang="en-US" altLang="en-US" sz="3600" smtClean="0">
                <a:solidFill>
                  <a:srgbClr val="FF0066"/>
                </a:solidFill>
              </a:rPr>
              <a:t>Openness</a:t>
            </a:r>
          </a:p>
        </p:txBody>
      </p:sp>
      <p:sp>
        <p:nvSpPr>
          <p:cNvPr id="99332" name="Rectangle 3"/>
          <p:cNvSpPr>
            <a:spLocks noGrp="1" noChangeArrowheads="1"/>
          </p:cNvSpPr>
          <p:nvPr>
            <p:ph type="body" idx="1"/>
          </p:nvPr>
        </p:nvSpPr>
        <p:spPr/>
        <p:txBody>
          <a:bodyPr/>
          <a:lstStyle/>
          <a:p>
            <a:pPr eaLnBrk="1" hangingPunct="1">
              <a:lnSpc>
                <a:spcPct val="90000"/>
              </a:lnSpc>
            </a:pPr>
            <a:r>
              <a:rPr lang="en-US" altLang="en-US" sz="2800" smtClean="0"/>
              <a:t>Drives the web</a:t>
            </a:r>
          </a:p>
          <a:p>
            <a:pPr eaLnBrk="1" hangingPunct="1">
              <a:lnSpc>
                <a:spcPct val="90000"/>
              </a:lnSpc>
            </a:pPr>
            <a:r>
              <a:rPr lang="en-US" altLang="en-US" sz="2800" smtClean="0"/>
              <a:t>Publish interfaces as de facto standards</a:t>
            </a:r>
          </a:p>
          <a:p>
            <a:pPr eaLnBrk="1" hangingPunct="1">
              <a:lnSpc>
                <a:spcPct val="90000"/>
              </a:lnSpc>
            </a:pPr>
            <a:r>
              <a:rPr lang="en-US" altLang="en-US" sz="2800" smtClean="0"/>
              <a:t>Standards really usually driven by industry</a:t>
            </a:r>
          </a:p>
          <a:p>
            <a:pPr eaLnBrk="1" hangingPunct="1">
              <a:lnSpc>
                <a:spcPct val="90000"/>
              </a:lnSpc>
            </a:pPr>
            <a:r>
              <a:rPr lang="en-US" altLang="en-US" sz="2800" smtClean="0"/>
              <a:t>Industry has its own agenda – publish the interfaces? Diverse developers interoperate.</a:t>
            </a:r>
          </a:p>
          <a:p>
            <a:pPr eaLnBrk="1" hangingPunct="1">
              <a:lnSpc>
                <a:spcPct val="90000"/>
              </a:lnSpc>
            </a:pPr>
            <a:r>
              <a:rPr lang="en-US" altLang="en-US" sz="2800" smtClean="0"/>
              <a:t>RFCs are requests for comments from the community at large, and allow a very democratic participation in development of standards.</a:t>
            </a:r>
          </a:p>
          <a:p>
            <a:pPr eaLnBrk="1" hangingPunct="1">
              <a:lnSpc>
                <a:spcPct val="90000"/>
              </a:lnSpc>
            </a:pPr>
            <a:r>
              <a:rPr lang="en-US" altLang="en-US" sz="2800" smtClean="0"/>
              <a:t>New services, and extensions of old, are easy.</a:t>
            </a:r>
          </a:p>
          <a:p>
            <a:pPr eaLnBrk="1" hangingPunct="1">
              <a:lnSpc>
                <a:spcPct val="90000"/>
              </a:lnSpc>
            </a:pPr>
            <a:r>
              <a:rPr lang="en-US" altLang="en-US" sz="2800" smtClean="0"/>
              <a:t>The rise of </a:t>
            </a:r>
            <a:r>
              <a:rPr lang="en-US" altLang="en-US" sz="2800" i="1" smtClean="0"/>
              <a:t>Middleware</a:t>
            </a:r>
            <a:r>
              <a:rPr lang="en-US" altLang="en-US" sz="280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13315" name="Rectangle 2"/>
          <p:cNvSpPr>
            <a:spLocks noGrp="1" noChangeArrowheads="1"/>
          </p:cNvSpPr>
          <p:nvPr>
            <p:ph type="title"/>
          </p:nvPr>
        </p:nvSpPr>
        <p:spPr/>
        <p:txBody>
          <a:bodyPr/>
          <a:lstStyle/>
          <a:p>
            <a:pPr eaLnBrk="1" hangingPunct="1"/>
            <a:r>
              <a:rPr lang="en-US" altLang="en-US" sz="3600" smtClean="0">
                <a:solidFill>
                  <a:srgbClr val="7030A0"/>
                </a:solidFill>
              </a:rPr>
              <a:t>Example - Intranets</a:t>
            </a:r>
          </a:p>
        </p:txBody>
      </p:sp>
      <p:sp>
        <p:nvSpPr>
          <p:cNvPr id="13316" name="Rectangle 3"/>
          <p:cNvSpPr>
            <a:spLocks noGrp="1" noChangeArrowheads="1"/>
          </p:cNvSpPr>
          <p:nvPr>
            <p:ph type="body" idx="1"/>
          </p:nvPr>
        </p:nvSpPr>
        <p:spPr/>
        <p:txBody>
          <a:bodyPr/>
          <a:lstStyle/>
          <a:p>
            <a:pPr eaLnBrk="1" hangingPunct="1"/>
            <a:r>
              <a:rPr lang="en-US" altLang="en-US" smtClean="0"/>
              <a:t>Like internet</a:t>
            </a:r>
          </a:p>
          <a:p>
            <a:pPr eaLnBrk="1" hangingPunct="1"/>
            <a:r>
              <a:rPr lang="en-US" altLang="en-US" smtClean="0"/>
              <a:t>Locally administered</a:t>
            </a:r>
          </a:p>
          <a:p>
            <a:pPr eaLnBrk="1" hangingPunct="1"/>
            <a:r>
              <a:rPr lang="en-US" altLang="en-US" smtClean="0"/>
              <a:t>Boundary allows policy enforcement, including for security</a:t>
            </a:r>
          </a:p>
          <a:p>
            <a:pPr lvl="1" eaLnBrk="1" hangingPunct="1"/>
            <a:r>
              <a:rPr lang="en-US" altLang="en-US" smtClean="0"/>
              <a:t>Firewall might allow/disallow packets based on remote source or content</a:t>
            </a:r>
          </a:p>
          <a:p>
            <a:pPr eaLnBrk="1" hangingPunct="1"/>
            <a:r>
              <a:rPr lang="en-US" altLang="en-US" smtClean="0"/>
              <a:t>Translation of protocols?</a:t>
            </a:r>
          </a:p>
          <a:p>
            <a:pPr eaLnBrk="1" hangingPunct="1"/>
            <a:r>
              <a:rPr lang="en-US" altLang="en-US" smtClean="0"/>
              <a:t>Possibly connected to internet via router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100355" name="Rectangle 2"/>
          <p:cNvSpPr>
            <a:spLocks noGrp="1" noChangeArrowheads="1"/>
          </p:cNvSpPr>
          <p:nvPr>
            <p:ph type="title"/>
          </p:nvPr>
        </p:nvSpPr>
        <p:spPr/>
        <p:txBody>
          <a:bodyPr/>
          <a:lstStyle/>
          <a:p>
            <a:pPr eaLnBrk="1" hangingPunct="1"/>
            <a:r>
              <a:rPr lang="en-US" altLang="en-US" sz="3600" smtClean="0">
                <a:solidFill>
                  <a:srgbClr val="FF0066"/>
                </a:solidFill>
              </a:rPr>
              <a:t>Security</a:t>
            </a:r>
          </a:p>
        </p:txBody>
      </p:sp>
      <p:sp>
        <p:nvSpPr>
          <p:cNvPr id="100356" name="Rectangle 3"/>
          <p:cNvSpPr>
            <a:spLocks noGrp="1" noChangeArrowheads="1"/>
          </p:cNvSpPr>
          <p:nvPr>
            <p:ph type="body" idx="1"/>
          </p:nvPr>
        </p:nvSpPr>
        <p:spPr/>
        <p:txBody>
          <a:bodyPr/>
          <a:lstStyle/>
          <a:p>
            <a:pPr eaLnBrk="1" hangingPunct="1"/>
            <a:r>
              <a:rPr lang="en-US" altLang="en-US" sz="2800" smtClean="0"/>
              <a:t>Its all on the network lines now</a:t>
            </a:r>
          </a:p>
          <a:p>
            <a:pPr eaLnBrk="1" hangingPunct="1"/>
            <a:r>
              <a:rPr lang="en-US" altLang="en-US" sz="2800" smtClean="0"/>
              <a:t>World-wide network of evil reaching into your pocket.</a:t>
            </a:r>
          </a:p>
          <a:p>
            <a:pPr eaLnBrk="1" hangingPunct="1"/>
            <a:r>
              <a:rPr lang="en-US" altLang="en-US" sz="2800" smtClean="0"/>
              <a:t>Security has been part of DS from its inception.</a:t>
            </a:r>
          </a:p>
          <a:p>
            <a:pPr eaLnBrk="1" hangingPunct="1"/>
            <a:r>
              <a:rPr lang="en-US" altLang="en-US" sz="2800" smtClean="0"/>
              <a:t>No more PW protected file system and address space for processes.</a:t>
            </a:r>
          </a:p>
          <a:p>
            <a:pPr eaLnBrk="1" hangingPunct="1"/>
            <a:r>
              <a:rPr lang="en-US" altLang="en-US" sz="2800" smtClean="0"/>
              <a:t>Attacks on infrastructure: DOS, IP spoofing, certificate irregularities, cache poison, bad record management, etc.</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101379" name="Rectangle 2"/>
          <p:cNvSpPr>
            <a:spLocks noGrp="1" noChangeArrowheads="1"/>
          </p:cNvSpPr>
          <p:nvPr>
            <p:ph type="title"/>
          </p:nvPr>
        </p:nvSpPr>
        <p:spPr/>
        <p:txBody>
          <a:bodyPr/>
          <a:lstStyle/>
          <a:p>
            <a:pPr eaLnBrk="1" hangingPunct="1"/>
            <a:r>
              <a:rPr lang="en-US" altLang="en-US" sz="3600" smtClean="0">
                <a:solidFill>
                  <a:srgbClr val="FF0066"/>
                </a:solidFill>
              </a:rPr>
              <a:t>Blank</a:t>
            </a:r>
          </a:p>
        </p:txBody>
      </p:sp>
      <p:sp>
        <p:nvSpPr>
          <p:cNvPr id="101380" name="Rectangle 3"/>
          <p:cNvSpPr>
            <a:spLocks noGrp="1" noChangeArrowheads="1"/>
          </p:cNvSpPr>
          <p:nvPr>
            <p:ph type="body" idx="1"/>
          </p:nvPr>
        </p:nvSpPr>
        <p:spPr/>
        <p:txBody>
          <a:bodyPr/>
          <a:lstStyle/>
          <a:p>
            <a:pPr eaLnBrk="1" hangingPunct="1"/>
            <a:endParaRPr lang="en-US"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15363" name="Rectangle 2"/>
          <p:cNvSpPr>
            <a:spLocks noGrp="1" noChangeArrowheads="1"/>
          </p:cNvSpPr>
          <p:nvPr>
            <p:ph type="title"/>
          </p:nvPr>
        </p:nvSpPr>
        <p:spPr/>
        <p:txBody>
          <a:bodyPr/>
          <a:lstStyle/>
          <a:p>
            <a:pPr eaLnBrk="1" hangingPunct="1"/>
            <a:r>
              <a:rPr lang="en-US" altLang="en-US" sz="3600" smtClean="0">
                <a:solidFill>
                  <a:srgbClr val="7030A0"/>
                </a:solidFill>
              </a:rPr>
              <a:t>Example -- Ubiquitous computing</a:t>
            </a:r>
          </a:p>
        </p:txBody>
      </p:sp>
      <p:sp>
        <p:nvSpPr>
          <p:cNvPr id="15364" name="Rectangle 3"/>
          <p:cNvSpPr>
            <a:spLocks noGrp="1" noChangeArrowheads="1"/>
          </p:cNvSpPr>
          <p:nvPr>
            <p:ph type="body" idx="1"/>
          </p:nvPr>
        </p:nvSpPr>
        <p:spPr/>
        <p:txBody>
          <a:bodyPr/>
          <a:lstStyle/>
          <a:p>
            <a:pPr eaLnBrk="1" hangingPunct="1"/>
            <a:r>
              <a:rPr lang="en-US" altLang="en-US" smtClean="0"/>
              <a:t>Pervasive home, office, devices that tend not to move, but are not installed, per se, for their access to network</a:t>
            </a:r>
          </a:p>
          <a:p>
            <a:pPr eaLnBrk="1" hangingPunct="1"/>
            <a:r>
              <a:rPr lang="en-US" altLang="en-US" smtClean="0"/>
              <a:t>Stationary sensor networks for, e.g., traffic monitoring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xfrm>
            <a:off x="860425" y="5821363"/>
            <a:ext cx="8104188" cy="900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Tanenbaum &amp; Van Steen, Distributed Systems: Principles and Paradigms, 2e, (c) 2007 Prentice-Hall, Inc. All rights reserved. 0-13-239227-5</a:t>
            </a:r>
          </a:p>
        </p:txBody>
      </p:sp>
      <p:sp>
        <p:nvSpPr>
          <p:cNvPr id="17411" name="Rectangle 2"/>
          <p:cNvSpPr>
            <a:spLocks noGrp="1" noChangeArrowheads="1"/>
          </p:cNvSpPr>
          <p:nvPr>
            <p:ph type="title"/>
          </p:nvPr>
        </p:nvSpPr>
        <p:spPr/>
        <p:txBody>
          <a:bodyPr/>
          <a:lstStyle/>
          <a:p>
            <a:pPr eaLnBrk="1" hangingPunct="1"/>
            <a:r>
              <a:rPr lang="en-US" altLang="en-US" smtClean="0">
                <a:solidFill>
                  <a:srgbClr val="7030A0"/>
                </a:solidFill>
              </a:rPr>
              <a:t>Distributed Pervasive Systems</a:t>
            </a:r>
          </a:p>
        </p:txBody>
      </p:sp>
      <p:sp>
        <p:nvSpPr>
          <p:cNvPr id="17412" name="Rectangle 3"/>
          <p:cNvSpPr>
            <a:spLocks noGrp="1" noChangeArrowheads="1"/>
          </p:cNvSpPr>
          <p:nvPr>
            <p:ph type="body" idx="1"/>
          </p:nvPr>
        </p:nvSpPr>
        <p:spPr>
          <a:xfrm>
            <a:off x="696913" y="1360488"/>
            <a:ext cx="8447087" cy="5192712"/>
          </a:xfrm>
        </p:spPr>
        <p:txBody>
          <a:bodyPr/>
          <a:lstStyle/>
          <a:p>
            <a:pPr eaLnBrk="1" hangingPunct="1">
              <a:buFontTx/>
              <a:buNone/>
            </a:pPr>
            <a:r>
              <a:rPr lang="en-US" altLang="en-US" sz="2800" smtClean="0">
                <a:latin typeface="Cambria" panose="02040503050406030204" pitchFamily="18" charset="0"/>
              </a:rPr>
              <a:t>Requirements for pervasive systems</a:t>
            </a:r>
            <a:br>
              <a:rPr lang="en-US" altLang="en-US" sz="2800" smtClean="0">
                <a:latin typeface="Cambria" panose="02040503050406030204" pitchFamily="18" charset="0"/>
              </a:rPr>
            </a:br>
            <a:r>
              <a:rPr lang="en-US" altLang="en-US" sz="2800" smtClean="0">
                <a:latin typeface="Cambria" panose="02040503050406030204" pitchFamily="18" charset="0"/>
              </a:rPr>
              <a:t>-- wireless, small, battery-powered, mobile</a:t>
            </a:r>
          </a:p>
          <a:p>
            <a:pPr eaLnBrk="1" hangingPunct="1"/>
            <a:r>
              <a:rPr lang="en-US" altLang="en-US" sz="2800" smtClean="0">
                <a:latin typeface="Cambria" panose="02040503050406030204" pitchFamily="18" charset="0"/>
              </a:rPr>
              <a:t>Discover environment</a:t>
            </a:r>
          </a:p>
          <a:p>
            <a:pPr eaLnBrk="1" hangingPunct="1"/>
            <a:r>
              <a:rPr lang="en-US" altLang="en-US" sz="2800" smtClean="0">
                <a:latin typeface="Cambria" panose="02040503050406030204" pitchFamily="18" charset="0"/>
              </a:rPr>
              <a:t>Embrace contextual changes.</a:t>
            </a:r>
          </a:p>
          <a:p>
            <a:pPr eaLnBrk="1" hangingPunct="1"/>
            <a:r>
              <a:rPr lang="en-US" altLang="en-US" sz="2800" smtClean="0">
                <a:latin typeface="Cambria" panose="02040503050406030204" pitchFamily="18" charset="0"/>
              </a:rPr>
              <a:t>Encourage ad hoc composition.</a:t>
            </a:r>
          </a:p>
          <a:p>
            <a:pPr eaLnBrk="1" hangingPunct="1"/>
            <a:r>
              <a:rPr lang="en-US" altLang="en-US" sz="2800" smtClean="0">
                <a:latin typeface="Cambria" panose="02040503050406030204" pitchFamily="18" charset="0"/>
              </a:rPr>
              <a:t>Recognize sharing as the default.</a:t>
            </a:r>
          </a:p>
          <a:p>
            <a:pPr eaLnBrk="1" hangingPunct="1"/>
            <a:r>
              <a:rPr lang="en-US" altLang="en-US" sz="2800" smtClean="0">
                <a:latin typeface="Cambria" panose="02040503050406030204" pitchFamily="18" charset="0"/>
              </a:rPr>
              <a:t>Personal space vs. shared space</a:t>
            </a:r>
          </a:p>
          <a:p>
            <a:pPr eaLnBrk="1" hangingPunct="1"/>
            <a:r>
              <a:rPr lang="en-US" altLang="en-US" sz="2800" smtClean="0">
                <a:latin typeface="Cambria" panose="02040503050406030204" pitchFamily="18" charset="0"/>
              </a:rPr>
              <a:t>No central admin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18435" name="Rectangle 2"/>
          <p:cNvSpPr>
            <a:spLocks noGrp="1" noChangeArrowheads="1"/>
          </p:cNvSpPr>
          <p:nvPr>
            <p:ph type="title"/>
          </p:nvPr>
        </p:nvSpPr>
        <p:spPr/>
        <p:txBody>
          <a:bodyPr/>
          <a:lstStyle/>
          <a:p>
            <a:pPr eaLnBrk="1" hangingPunct="1"/>
            <a:r>
              <a:rPr lang="en-US" altLang="en-US" sz="4000" smtClean="0">
                <a:solidFill>
                  <a:srgbClr val="7030A0"/>
                </a:solidFill>
              </a:rPr>
              <a:t>Definition of a Distributed System</a:t>
            </a:r>
            <a:br>
              <a:rPr lang="en-US" altLang="en-US" sz="4000" smtClean="0">
                <a:solidFill>
                  <a:srgbClr val="7030A0"/>
                </a:solidFill>
              </a:rPr>
            </a:br>
            <a:r>
              <a:rPr lang="en-US" altLang="en-US" sz="4000" smtClean="0">
                <a:solidFill>
                  <a:srgbClr val="7030A0"/>
                </a:solidFill>
              </a:rPr>
              <a:t>Second Pass</a:t>
            </a:r>
          </a:p>
        </p:txBody>
      </p:sp>
      <p:sp>
        <p:nvSpPr>
          <p:cNvPr id="18436" name="Text Box 3"/>
          <p:cNvSpPr txBox="1">
            <a:spLocks noChangeArrowheads="1"/>
          </p:cNvSpPr>
          <p:nvPr/>
        </p:nvSpPr>
        <p:spPr bwMode="auto">
          <a:xfrm>
            <a:off x="0" y="5354638"/>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609600" indent="-609600"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FontTx/>
              <a:buNone/>
            </a:pPr>
            <a:r>
              <a:rPr lang="en-US" altLang="en-US"/>
              <a:t>Figure 1-1. A distributed system organized as middleware. The middleware layer extends over multiple machines, and offers each  application the same interface.</a:t>
            </a:r>
          </a:p>
        </p:txBody>
      </p:sp>
      <p:pic>
        <p:nvPicPr>
          <p:cNvPr id="18437" name="Picture 6" descr="0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1749425"/>
            <a:ext cx="78930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ltLang="en-US" sz="2800" dirty="0" smtClean="0">
                <a:solidFill>
                  <a:srgbClr val="7030A0"/>
                </a:solidFill>
              </a:rPr>
              <a:t>Users versus Programmers</a:t>
            </a:r>
            <a:endParaRPr lang="en-GB" altLang="en-US" sz="2800" dirty="0" smtClean="0">
              <a:solidFill>
                <a:srgbClr val="7030A0"/>
              </a:solidFill>
            </a:endParaRPr>
          </a:p>
        </p:txBody>
      </p:sp>
      <p:sp>
        <p:nvSpPr>
          <p:cNvPr id="20483" name="Text Box 3"/>
          <p:cNvSpPr txBox="1">
            <a:spLocks noChangeArrowheads="1"/>
          </p:cNvSpPr>
          <p:nvPr/>
        </p:nvSpPr>
        <p:spPr bwMode="auto">
          <a:xfrm>
            <a:off x="555625" y="1163638"/>
            <a:ext cx="8021638" cy="45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just">
              <a:spcBef>
                <a:spcPts val="500"/>
              </a:spcBef>
              <a:buClrTx/>
              <a:buFontTx/>
              <a:buNone/>
            </a:pPr>
            <a:r>
              <a:rPr lang="en-GB" altLang="en-US" dirty="0" smtClean="0">
                <a:solidFill>
                  <a:srgbClr val="000000"/>
                </a:solidFill>
                <a:latin typeface="Times" panose="02020603050405020304" pitchFamily="18" charset="0"/>
              </a:rPr>
              <a:t>As programmers/designers we love to think about computer code and quirky design issues.</a:t>
            </a:r>
          </a:p>
          <a:p>
            <a:pPr algn="just">
              <a:spcBef>
                <a:spcPts val="500"/>
              </a:spcBef>
              <a:buClrTx/>
              <a:buFontTx/>
              <a:buNone/>
            </a:pPr>
            <a:endParaRPr lang="en-GB" altLang="en-US" dirty="0">
              <a:solidFill>
                <a:srgbClr val="000000"/>
              </a:solidFill>
              <a:latin typeface="Times" panose="02020603050405020304" pitchFamily="18" charset="0"/>
            </a:endParaRPr>
          </a:p>
          <a:p>
            <a:pPr algn="just">
              <a:spcBef>
                <a:spcPts val="500"/>
              </a:spcBef>
              <a:buClrTx/>
              <a:buFontTx/>
              <a:buNone/>
            </a:pPr>
            <a:r>
              <a:rPr lang="en-GB" altLang="en-US" dirty="0" smtClean="0">
                <a:solidFill>
                  <a:srgbClr val="000000"/>
                </a:solidFill>
                <a:latin typeface="Times" panose="02020603050405020304" pitchFamily="18" charset="0"/>
              </a:rPr>
              <a:t>There are lots of interesting IT problems and algorithms to solve them in the software running a tin can company.</a:t>
            </a:r>
          </a:p>
          <a:p>
            <a:pPr algn="just">
              <a:spcBef>
                <a:spcPts val="500"/>
              </a:spcBef>
              <a:buClrTx/>
              <a:buFontTx/>
              <a:buNone/>
            </a:pPr>
            <a:endParaRPr lang="en-GB" altLang="en-US" dirty="0">
              <a:solidFill>
                <a:srgbClr val="000000"/>
              </a:solidFill>
              <a:latin typeface="Times" panose="02020603050405020304" pitchFamily="18" charset="0"/>
            </a:endParaRPr>
          </a:p>
          <a:p>
            <a:pPr algn="just">
              <a:spcBef>
                <a:spcPts val="500"/>
              </a:spcBef>
              <a:buClrTx/>
              <a:buFontTx/>
              <a:buNone/>
            </a:pPr>
            <a:r>
              <a:rPr lang="en-GB" altLang="en-US" dirty="0" smtClean="0">
                <a:solidFill>
                  <a:srgbClr val="000000"/>
                </a:solidFill>
                <a:latin typeface="Times" panose="02020603050405020304" pitchFamily="18" charset="0"/>
              </a:rPr>
              <a:t>Users just want to make cans.</a:t>
            </a:r>
          </a:p>
          <a:p>
            <a:pPr algn="just">
              <a:spcBef>
                <a:spcPts val="500"/>
              </a:spcBef>
              <a:buClrTx/>
              <a:buFontTx/>
              <a:buNone/>
            </a:pPr>
            <a:endParaRPr lang="en-GB" altLang="en-US" dirty="0">
              <a:solidFill>
                <a:srgbClr val="000000"/>
              </a:solidFill>
              <a:latin typeface="Times" panose="02020603050405020304" pitchFamily="18" charset="0"/>
            </a:endParaRPr>
          </a:p>
          <a:p>
            <a:pPr algn="just">
              <a:spcBef>
                <a:spcPts val="500"/>
              </a:spcBef>
              <a:buClrTx/>
              <a:buFontTx/>
              <a:buNone/>
            </a:pPr>
            <a:r>
              <a:rPr lang="en-GB" altLang="en-US" dirty="0" smtClean="0">
                <a:solidFill>
                  <a:srgbClr val="000000"/>
                </a:solidFill>
                <a:latin typeface="Times" panose="02020603050405020304" pitchFamily="18" charset="0"/>
              </a:rPr>
              <a:t>This is the motivation behind transparency in distributed systems. Think of “transparent” as meaning “the user can’t see it.”</a:t>
            </a:r>
            <a:endParaRPr lang="en-GB" altLang="en-US" dirty="0">
              <a:solidFill>
                <a:srgbClr val="000000"/>
              </a:solidFill>
              <a:latin typeface="Times" panose="02020603050405020304" pitchFamily="18" charset="0"/>
            </a:endParaRPr>
          </a:p>
        </p:txBody>
      </p:sp>
    </p:spTree>
    <p:extLst>
      <p:ext uri="{BB962C8B-B14F-4D97-AF65-F5344CB8AC3E}">
        <p14:creationId xmlns:p14="http://schemas.microsoft.com/office/powerpoint/2010/main" val="366795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19459" name="Rectangle 2"/>
          <p:cNvSpPr>
            <a:spLocks noGrp="1" noChangeArrowheads="1"/>
          </p:cNvSpPr>
          <p:nvPr>
            <p:ph type="title"/>
          </p:nvPr>
        </p:nvSpPr>
        <p:spPr/>
        <p:txBody>
          <a:bodyPr/>
          <a:lstStyle/>
          <a:p>
            <a:pPr eaLnBrk="1" hangingPunct="1"/>
            <a:r>
              <a:rPr lang="en-US" altLang="en-US" sz="4000" smtClean="0">
                <a:solidFill>
                  <a:srgbClr val="7030A0"/>
                </a:solidFill>
              </a:rPr>
              <a:t>Transparency in a Distributed System</a:t>
            </a:r>
          </a:p>
        </p:txBody>
      </p:sp>
      <p:sp>
        <p:nvSpPr>
          <p:cNvPr id="19460" name="Text Box 3"/>
          <p:cNvSpPr txBox="1">
            <a:spLocks noChangeArrowheads="1"/>
          </p:cNvSpPr>
          <p:nvPr/>
        </p:nvSpPr>
        <p:spPr bwMode="auto">
          <a:xfrm>
            <a:off x="1006475" y="5565775"/>
            <a:ext cx="6757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609600" indent="-609600"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FontTx/>
              <a:buNone/>
            </a:pPr>
            <a:r>
              <a:rPr lang="en-US" altLang="en-US"/>
              <a:t>Figure 1-2. Different forms of transparency in a distributed system (ISO, 1995).</a:t>
            </a:r>
          </a:p>
        </p:txBody>
      </p:sp>
      <p:pic>
        <p:nvPicPr>
          <p:cNvPr id="19461"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963738"/>
            <a:ext cx="886301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Copyright 2008 Clark Elliott</a:t>
            </a:r>
          </a:p>
        </p:txBody>
      </p:sp>
      <p:sp>
        <p:nvSpPr>
          <p:cNvPr id="22531" name="Rectangle 2"/>
          <p:cNvSpPr>
            <a:spLocks noGrp="1" noChangeArrowheads="1"/>
          </p:cNvSpPr>
          <p:nvPr>
            <p:ph type="title"/>
          </p:nvPr>
        </p:nvSpPr>
        <p:spPr/>
        <p:txBody>
          <a:bodyPr/>
          <a:lstStyle/>
          <a:p>
            <a:r>
              <a:rPr lang="en-US" altLang="en-US" sz="3600" smtClean="0">
                <a:solidFill>
                  <a:srgbClr val="7030A0"/>
                </a:solidFill>
              </a:rPr>
              <a:t>Transparency – in a perfect world</a:t>
            </a:r>
          </a:p>
        </p:txBody>
      </p:sp>
      <p:sp>
        <p:nvSpPr>
          <p:cNvPr id="22532" name="Rectangle 3"/>
          <p:cNvSpPr>
            <a:spLocks noGrp="1" noChangeArrowheads="1"/>
          </p:cNvSpPr>
          <p:nvPr>
            <p:ph type="body" idx="1"/>
          </p:nvPr>
        </p:nvSpPr>
        <p:spPr>
          <a:xfrm>
            <a:off x="0" y="890588"/>
            <a:ext cx="8828088" cy="5399087"/>
          </a:xfrm>
        </p:spPr>
        <p:txBody>
          <a:bodyPr/>
          <a:lstStyle/>
          <a:p>
            <a:pPr algn="l">
              <a:lnSpc>
                <a:spcPct val="90000"/>
              </a:lnSpc>
            </a:pPr>
            <a:r>
              <a:rPr lang="en-US" altLang="en-US" smtClean="0"/>
              <a:t>Access – local and remote access looks the same</a:t>
            </a:r>
          </a:p>
          <a:p>
            <a:pPr algn="l">
              <a:lnSpc>
                <a:spcPct val="90000"/>
              </a:lnSpc>
            </a:pPr>
            <a:r>
              <a:rPr lang="en-US" altLang="en-US" smtClean="0"/>
              <a:t>Location – users to not need to bother where a resource is (or do they?)</a:t>
            </a:r>
          </a:p>
          <a:p>
            <a:pPr algn="l">
              <a:lnSpc>
                <a:spcPct val="90000"/>
              </a:lnSpc>
            </a:pPr>
            <a:r>
              <a:rPr lang="en-US" altLang="en-US" smtClean="0"/>
              <a:t>Concurrency – should not be concerned who else needs the shared resource</a:t>
            </a:r>
          </a:p>
          <a:p>
            <a:pPr algn="l">
              <a:lnSpc>
                <a:spcPct val="90000"/>
              </a:lnSpc>
            </a:pPr>
            <a:r>
              <a:rPr lang="en-US" altLang="en-US" smtClean="0"/>
              <a:t>Replication – duplicate data to increase performance or reliability, but hide management of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Copyright 2008 Clark Elliott</a:t>
            </a:r>
          </a:p>
        </p:txBody>
      </p:sp>
      <p:sp>
        <p:nvSpPr>
          <p:cNvPr id="23555" name="Rectangle 2"/>
          <p:cNvSpPr>
            <a:spLocks noGrp="1" noChangeArrowheads="1"/>
          </p:cNvSpPr>
          <p:nvPr>
            <p:ph type="title"/>
          </p:nvPr>
        </p:nvSpPr>
        <p:spPr/>
        <p:txBody>
          <a:bodyPr/>
          <a:lstStyle/>
          <a:p>
            <a:r>
              <a:rPr lang="en-US" altLang="en-US" sz="3600" smtClean="0">
                <a:solidFill>
                  <a:srgbClr val="7030A0"/>
                </a:solidFill>
              </a:rPr>
              <a:t>Transparency – in a perfect world</a:t>
            </a:r>
          </a:p>
        </p:txBody>
      </p:sp>
      <p:sp>
        <p:nvSpPr>
          <p:cNvPr id="23556" name="Rectangle 3"/>
          <p:cNvSpPr>
            <a:spLocks noGrp="1" noChangeArrowheads="1"/>
          </p:cNvSpPr>
          <p:nvPr>
            <p:ph type="body" idx="1"/>
          </p:nvPr>
        </p:nvSpPr>
        <p:spPr>
          <a:xfrm>
            <a:off x="0" y="969963"/>
            <a:ext cx="9144000" cy="3429000"/>
          </a:xfrm>
        </p:spPr>
        <p:txBody>
          <a:bodyPr/>
          <a:lstStyle/>
          <a:p>
            <a:pPr algn="l">
              <a:lnSpc>
                <a:spcPct val="90000"/>
              </a:lnSpc>
            </a:pPr>
            <a:r>
              <a:rPr lang="en-US" altLang="en-US" dirty="0" smtClean="0"/>
              <a:t>Failure – conceal failures from users – or do you we want to?</a:t>
            </a:r>
          </a:p>
          <a:p>
            <a:pPr algn="l">
              <a:lnSpc>
                <a:spcPct val="90000"/>
              </a:lnSpc>
            </a:pPr>
            <a:r>
              <a:rPr lang="en-US" altLang="en-US" dirty="0" smtClean="0"/>
              <a:t>Mobility – processes, hardware (esp. mobile), users, clients, services, servers all migrate without concern about updating users.</a:t>
            </a:r>
          </a:p>
          <a:p>
            <a:pPr algn="l">
              <a:lnSpc>
                <a:spcPct val="90000"/>
              </a:lnSpc>
            </a:pPr>
            <a:r>
              <a:rPr lang="en-US" altLang="en-US" dirty="0" smtClean="0"/>
              <a:t>Performance – reconfigure, add hardware, without notification</a:t>
            </a:r>
          </a:p>
          <a:p>
            <a:pPr algn="l">
              <a:lnSpc>
                <a:spcPct val="90000"/>
              </a:lnSpc>
            </a:pPr>
            <a:r>
              <a:rPr lang="en-US" altLang="en-US" dirty="0" smtClean="0"/>
              <a:t>Scale up – </a:t>
            </a:r>
            <a:r>
              <a:rPr lang="en-US" altLang="en-US" dirty="0" smtClean="0"/>
              <a:t>Grow without </a:t>
            </a:r>
            <a:r>
              <a:rPr lang="en-US" altLang="en-US" dirty="0" smtClean="0"/>
              <a:t>changing interfaces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24579" name="Rectangle 2"/>
          <p:cNvSpPr>
            <a:spLocks noGrp="1" noChangeArrowheads="1"/>
          </p:cNvSpPr>
          <p:nvPr>
            <p:ph type="title"/>
          </p:nvPr>
        </p:nvSpPr>
        <p:spPr/>
        <p:txBody>
          <a:bodyPr/>
          <a:lstStyle/>
          <a:p>
            <a:pPr eaLnBrk="1" hangingPunct="1"/>
            <a:r>
              <a:rPr lang="en-US" altLang="en-US" sz="4000" smtClean="0">
                <a:solidFill>
                  <a:srgbClr val="7030A0"/>
                </a:solidFill>
              </a:rPr>
              <a:t>Transparency not always good</a:t>
            </a:r>
          </a:p>
        </p:txBody>
      </p:sp>
      <p:sp>
        <p:nvSpPr>
          <p:cNvPr id="24580"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dirty="0" smtClean="0">
                <a:latin typeface="Cambria" panose="02040503050406030204" pitchFamily="18" charset="0"/>
              </a:rPr>
              <a:t>Sometimes users need knowledge about underlying difficulties so they can make intelligent decisions</a:t>
            </a:r>
            <a:r>
              <a:rPr lang="en-US" altLang="en-US" dirty="0" smtClean="0">
                <a:latin typeface="Cambria" panose="02040503050406030204" pitchFamily="18" charset="0"/>
              </a:rPr>
              <a:t>.</a:t>
            </a:r>
          </a:p>
          <a:p>
            <a:pPr algn="l" eaLnBrk="1" hangingPunct="1">
              <a:buFontTx/>
              <a:buNone/>
            </a:pPr>
            <a:endParaRPr lang="en-US" altLang="en-US" dirty="0">
              <a:latin typeface="Cambria" panose="02040503050406030204" pitchFamily="18" charset="0"/>
            </a:endParaRPr>
          </a:p>
          <a:p>
            <a:pPr algn="l" eaLnBrk="1" hangingPunct="1">
              <a:buFontTx/>
              <a:buNone/>
            </a:pPr>
            <a:r>
              <a:rPr lang="en-US" altLang="en-US" dirty="0" smtClean="0">
                <a:latin typeface="Cambria" panose="02040503050406030204" pitchFamily="18" charset="0"/>
              </a:rPr>
              <a:t>Here is a case:</a:t>
            </a:r>
            <a:endParaRPr lang="en-US" altLang="en-US" dirty="0" smtClean="0">
              <a:latin typeface="Cambria" panose="02040503050406030204" pitchFamily="18" charset="0"/>
            </a:endParaRPr>
          </a:p>
          <a:p>
            <a:pPr algn="l" eaLnBrk="1" hangingPunct="1">
              <a:buFontTx/>
              <a:buNone/>
            </a:pPr>
            <a:r>
              <a:rPr lang="en-US" altLang="en-US" dirty="0" smtClean="0">
                <a:latin typeface="Cambria" panose="02040503050406030204" pitchFamily="18" charset="0"/>
              </a:rPr>
              <a:t>&gt; Critical data is low bandwidth</a:t>
            </a:r>
          </a:p>
          <a:p>
            <a:pPr algn="l" eaLnBrk="1" hangingPunct="1">
              <a:buFontTx/>
              <a:buNone/>
            </a:pPr>
            <a:r>
              <a:rPr lang="en-US" altLang="en-US" dirty="0" smtClean="0">
                <a:latin typeface="Cambria" panose="02040503050406030204" pitchFamily="18" charset="0"/>
              </a:rPr>
              <a:t>&gt; Typical data is high bandwidth</a:t>
            </a:r>
          </a:p>
          <a:p>
            <a:pPr algn="l" eaLnBrk="1" hangingPunct="1">
              <a:buFontTx/>
              <a:buNone/>
            </a:pPr>
            <a:r>
              <a:rPr lang="en-US" altLang="en-US" dirty="0" smtClean="0">
                <a:latin typeface="Cambria" panose="02040503050406030204" pitchFamily="18" charset="0"/>
              </a:rPr>
              <a:t>&gt; System appears </a:t>
            </a:r>
            <a:r>
              <a:rPr lang="en-US" altLang="en-US" i="1" dirty="0" smtClean="0">
                <a:latin typeface="Cambria" panose="02040503050406030204" pitchFamily="18" charset="0"/>
              </a:rPr>
              <a:t>dead</a:t>
            </a:r>
            <a:r>
              <a:rPr lang="en-US" altLang="en-US" dirty="0" smtClean="0">
                <a:latin typeface="Cambria" panose="02040503050406030204" pitchFamily="18" charset="0"/>
              </a:rPr>
              <a:t> when switched to low bandwidth because of failure. Transparency?</a:t>
            </a:r>
          </a:p>
          <a:p>
            <a:pPr algn="l" eaLnBrk="1" hangingPunct="1">
              <a:buFontTx/>
              <a:buNone/>
            </a:pPr>
            <a:r>
              <a:rPr lang="en-US" altLang="en-US" dirty="0" smtClean="0">
                <a:latin typeface="Cambria" panose="02040503050406030204" pitchFamily="18" charset="0"/>
              </a:rPr>
              <a:t>&gt; No! </a:t>
            </a:r>
            <a:r>
              <a:rPr lang="en-US" altLang="en-US" dirty="0">
                <a:latin typeface="Cambria" panose="02040503050406030204" pitchFamily="18" charset="0"/>
              </a:rPr>
              <a:t>I</a:t>
            </a:r>
            <a:r>
              <a:rPr lang="en-US" altLang="en-US" dirty="0" smtClean="0">
                <a:latin typeface="Cambria" panose="02040503050406030204" pitchFamily="18" charset="0"/>
              </a:rPr>
              <a:t>f the user knows, they can switch to </a:t>
            </a:r>
            <a:r>
              <a:rPr lang="en-US" altLang="en-US" i="1" dirty="0" smtClean="0">
                <a:latin typeface="Cambria" panose="02040503050406030204" pitchFamily="18" charset="0"/>
              </a:rPr>
              <a:t>only</a:t>
            </a:r>
            <a:r>
              <a:rPr lang="en-US" altLang="en-US" dirty="0" smtClean="0">
                <a:latin typeface="Cambria" panose="02040503050406030204" pitchFamily="18" charset="0"/>
              </a:rPr>
              <a:t> accessing critical data and keep the system running through the failure.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latin typeface="Times New Roman" panose="02020603050405020304" pitchFamily="18" charset="0"/>
              </a:rPr>
              <a:t>Copyright 2008 Clark Elliott</a:t>
            </a:r>
          </a:p>
        </p:txBody>
      </p:sp>
      <p:sp>
        <p:nvSpPr>
          <p:cNvPr id="4099" name="Rectangle 2"/>
          <p:cNvSpPr>
            <a:spLocks noGrp="1" noChangeArrowheads="1"/>
          </p:cNvSpPr>
          <p:nvPr>
            <p:ph type="title" idx="4294967295"/>
          </p:nvPr>
        </p:nvSpPr>
        <p:spPr/>
        <p:txBody>
          <a:bodyPr/>
          <a:lstStyle/>
          <a:p>
            <a:pPr eaLnBrk="1" hangingPunct="1"/>
            <a:r>
              <a:rPr lang="en-US" altLang="en-US" sz="3600" smtClean="0">
                <a:solidFill>
                  <a:srgbClr val="7030A0"/>
                </a:solidFill>
              </a:rPr>
              <a:t>CDK</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altLang="en-US" sz="3200" smtClean="0"/>
              <a:t>Some slides are courtesy of Coulouris, Dollimore, and Kindberg</a:t>
            </a:r>
          </a:p>
          <a:p>
            <a:pPr algn="l" eaLnBrk="1" hangingPunct="1"/>
            <a:endParaRPr lang="en-US" altLang="en-US" sz="3200" smtClean="0"/>
          </a:p>
          <a:p>
            <a:pPr algn="l" eaLnBrk="1" hangingPunct="1"/>
            <a:r>
              <a:rPr lang="en-US" altLang="en-US" sz="3200" smtClean="0"/>
              <a:t>“Distributed Systems, concepts and designs”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24579" name="Rectangle 2"/>
          <p:cNvSpPr>
            <a:spLocks noGrp="1" noChangeArrowheads="1"/>
          </p:cNvSpPr>
          <p:nvPr>
            <p:ph type="title"/>
          </p:nvPr>
        </p:nvSpPr>
        <p:spPr/>
        <p:txBody>
          <a:bodyPr/>
          <a:lstStyle/>
          <a:p>
            <a:pPr eaLnBrk="1" hangingPunct="1"/>
            <a:r>
              <a:rPr lang="en-US" altLang="en-US" sz="4000" dirty="0" smtClean="0">
                <a:solidFill>
                  <a:srgbClr val="7030A0"/>
                </a:solidFill>
              </a:rPr>
              <a:t>Open Systems</a:t>
            </a:r>
          </a:p>
        </p:txBody>
      </p:sp>
      <p:sp>
        <p:nvSpPr>
          <p:cNvPr id="24580" name="Rectangle 3"/>
          <p:cNvSpPr>
            <a:spLocks noGrp="1" noChangeArrowheads="1"/>
          </p:cNvSpPr>
          <p:nvPr>
            <p:ph type="body" idx="1"/>
          </p:nvPr>
        </p:nvSpPr>
        <p:spPr>
          <a:xfrm>
            <a:off x="466725" y="1279525"/>
            <a:ext cx="8239125" cy="4892675"/>
          </a:xfrm>
        </p:spPr>
        <p:txBody>
          <a:bodyPr/>
          <a:lstStyle/>
          <a:p>
            <a:pPr algn="l" eaLnBrk="1" hangingPunct="1">
              <a:buFont typeface="Wingdings" panose="05000000000000000000" pitchFamily="2" charset="2"/>
              <a:buChar char="Ø"/>
            </a:pPr>
            <a:endParaRPr lang="en-US" altLang="en-US" dirty="0" smtClean="0">
              <a:latin typeface="Cambria" panose="02040503050406030204" pitchFamily="18" charset="0"/>
            </a:endParaRPr>
          </a:p>
          <a:p>
            <a:pPr algn="l" eaLnBrk="1" hangingPunct="1">
              <a:buFont typeface="Wingdings" panose="05000000000000000000" pitchFamily="2" charset="2"/>
              <a:buChar char="Ø"/>
            </a:pPr>
            <a:r>
              <a:rPr lang="en-US" altLang="en-US" dirty="0" smtClean="0">
                <a:latin typeface="Cambria" panose="02040503050406030204" pitchFamily="18" charset="0"/>
              </a:rPr>
              <a:t>Non-proprietary system</a:t>
            </a:r>
          </a:p>
          <a:p>
            <a:pPr algn="l" eaLnBrk="1" hangingPunct="1">
              <a:buFont typeface="Wingdings" panose="05000000000000000000" pitchFamily="2" charset="2"/>
              <a:buChar char="Ø"/>
            </a:pPr>
            <a:endParaRPr lang="en-US" altLang="en-US" dirty="0" smtClean="0">
              <a:latin typeface="Cambria" panose="02040503050406030204" pitchFamily="18" charset="0"/>
            </a:endParaRPr>
          </a:p>
          <a:p>
            <a:pPr algn="l" eaLnBrk="1" hangingPunct="1">
              <a:buFont typeface="Wingdings" panose="05000000000000000000" pitchFamily="2" charset="2"/>
              <a:buChar char="Ø"/>
            </a:pPr>
            <a:r>
              <a:rPr lang="en-US" altLang="en-US" dirty="0" smtClean="0">
                <a:latin typeface="Cambria" panose="02040503050406030204" pitchFamily="18" charset="0"/>
              </a:rPr>
              <a:t>Publicly known set of interfaces</a:t>
            </a:r>
          </a:p>
          <a:p>
            <a:pPr algn="l" eaLnBrk="1" hangingPunct="1">
              <a:buFont typeface="Wingdings" panose="05000000000000000000" pitchFamily="2" charset="2"/>
              <a:buChar char="Ø"/>
            </a:pPr>
            <a:endParaRPr lang="en-US" altLang="en-US" dirty="0" smtClean="0">
              <a:latin typeface="Cambria" panose="02040503050406030204" pitchFamily="18" charset="0"/>
            </a:endParaRPr>
          </a:p>
          <a:p>
            <a:pPr algn="l" eaLnBrk="1" hangingPunct="1">
              <a:buFont typeface="Wingdings" panose="05000000000000000000" pitchFamily="2" charset="2"/>
              <a:buChar char="Ø"/>
            </a:pPr>
            <a:r>
              <a:rPr lang="en-US" altLang="en-US" dirty="0" smtClean="0">
                <a:latin typeface="Cambria" panose="02040503050406030204" pitchFamily="18" charset="0"/>
              </a:rPr>
              <a:t>Anyone can write for, and use the defined standard interfaces to communicate with a system that adheres to the same standards.</a:t>
            </a:r>
          </a:p>
          <a:p>
            <a:pPr algn="l" eaLnBrk="1" hangingPunct="1">
              <a:buFont typeface="Wingdings" panose="05000000000000000000" pitchFamily="2" charset="2"/>
              <a:buChar char="Ø"/>
            </a:pPr>
            <a:endParaRPr lang="en-US" altLang="en-US" dirty="0">
              <a:latin typeface="Cambria" panose="02040503050406030204" pitchFamily="18" charset="0"/>
            </a:endParaRPr>
          </a:p>
          <a:p>
            <a:pPr algn="l" eaLnBrk="1" hangingPunct="1">
              <a:buFont typeface="Wingdings" panose="05000000000000000000" pitchFamily="2" charset="2"/>
              <a:buChar char="Ø"/>
            </a:pPr>
            <a:r>
              <a:rPr lang="en-US" altLang="en-US" dirty="0" smtClean="0">
                <a:latin typeface="Cambria" panose="02040503050406030204" pitchFamily="18" charset="0"/>
              </a:rPr>
              <a:t>The interface is defined, the implementation is open</a:t>
            </a:r>
          </a:p>
        </p:txBody>
      </p:sp>
    </p:spTree>
    <p:extLst>
      <p:ext uri="{BB962C8B-B14F-4D97-AF65-F5344CB8AC3E}">
        <p14:creationId xmlns:p14="http://schemas.microsoft.com/office/powerpoint/2010/main" val="1264337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24579" name="Rectangle 2"/>
          <p:cNvSpPr>
            <a:spLocks noGrp="1" noChangeArrowheads="1"/>
          </p:cNvSpPr>
          <p:nvPr>
            <p:ph type="title"/>
          </p:nvPr>
        </p:nvSpPr>
        <p:spPr/>
        <p:txBody>
          <a:bodyPr/>
          <a:lstStyle/>
          <a:p>
            <a:pPr eaLnBrk="1" hangingPunct="1"/>
            <a:r>
              <a:rPr lang="en-US" altLang="en-US" sz="4000" dirty="0" smtClean="0">
                <a:solidFill>
                  <a:srgbClr val="7030A0"/>
                </a:solidFill>
              </a:rPr>
              <a:t>Four requirements</a:t>
            </a:r>
          </a:p>
        </p:txBody>
      </p:sp>
      <p:sp>
        <p:nvSpPr>
          <p:cNvPr id="24580" name="Rectangle 3"/>
          <p:cNvSpPr>
            <a:spLocks noGrp="1" noChangeArrowheads="1"/>
          </p:cNvSpPr>
          <p:nvPr>
            <p:ph type="body" idx="1"/>
          </p:nvPr>
        </p:nvSpPr>
        <p:spPr>
          <a:xfrm>
            <a:off x="576453" y="1279525"/>
            <a:ext cx="8239125" cy="4892675"/>
          </a:xfrm>
        </p:spPr>
        <p:txBody>
          <a:bodyPr/>
          <a:lstStyle/>
          <a:p>
            <a:pPr algn="l" eaLnBrk="1" hangingPunct="1">
              <a:buFontTx/>
              <a:buAutoNum type="arabicParenBoth"/>
            </a:pPr>
            <a:r>
              <a:rPr lang="en-US" altLang="en-US" dirty="0" smtClean="0">
                <a:latin typeface="Cambria" panose="02040503050406030204" pitchFamily="18" charset="0"/>
              </a:rPr>
              <a:t>Fully defined, so that all vendors can work within the same framework</a:t>
            </a:r>
          </a:p>
          <a:p>
            <a:pPr algn="l" eaLnBrk="1" hangingPunct="1">
              <a:buFontTx/>
              <a:buAutoNum type="arabicParenBoth"/>
            </a:pPr>
            <a:endParaRPr lang="en-US" altLang="en-US" dirty="0" smtClean="0">
              <a:latin typeface="Cambria" panose="02040503050406030204" pitchFamily="18" charset="0"/>
            </a:endParaRPr>
          </a:p>
          <a:p>
            <a:pPr algn="l" eaLnBrk="1" hangingPunct="1">
              <a:buFontTx/>
              <a:buAutoNum type="arabicParenBoth"/>
            </a:pPr>
            <a:r>
              <a:rPr lang="en-US" altLang="en-US" dirty="0">
                <a:latin typeface="Cambria" panose="02040503050406030204" pitchFamily="18" charset="0"/>
              </a:rPr>
              <a:t>S</a:t>
            </a:r>
            <a:r>
              <a:rPr lang="en-US" altLang="en-US" dirty="0" smtClean="0">
                <a:latin typeface="Cambria" panose="02040503050406030204" pitchFamily="18" charset="0"/>
              </a:rPr>
              <a:t>table over a reasonable length of time, so that the vendors have fixed development targets</a:t>
            </a:r>
          </a:p>
          <a:p>
            <a:pPr algn="l" eaLnBrk="1" hangingPunct="1">
              <a:buFontTx/>
              <a:buAutoNum type="arabicParenBoth"/>
            </a:pPr>
            <a:endParaRPr lang="en-US" altLang="en-US" dirty="0" smtClean="0">
              <a:latin typeface="Cambria" panose="02040503050406030204" pitchFamily="18" charset="0"/>
            </a:endParaRPr>
          </a:p>
          <a:p>
            <a:pPr algn="l" eaLnBrk="1" hangingPunct="1">
              <a:buFontTx/>
              <a:buAutoNum type="arabicParenBoth"/>
            </a:pPr>
            <a:r>
              <a:rPr lang="en-US" altLang="en-US" dirty="0" smtClean="0">
                <a:latin typeface="Cambria" panose="02040503050406030204" pitchFamily="18" charset="0"/>
              </a:rPr>
              <a:t>Interfaces are publicly available</a:t>
            </a:r>
          </a:p>
          <a:p>
            <a:pPr algn="l" eaLnBrk="1" hangingPunct="1">
              <a:buFontTx/>
              <a:buAutoNum type="arabicParenBoth"/>
            </a:pPr>
            <a:endParaRPr lang="en-US" altLang="en-US" dirty="0" smtClean="0">
              <a:latin typeface="Cambria" panose="02040503050406030204" pitchFamily="18" charset="0"/>
            </a:endParaRPr>
          </a:p>
          <a:p>
            <a:pPr algn="l" eaLnBrk="1" hangingPunct="1">
              <a:buFontTx/>
              <a:buAutoNum type="arabicParenBoth"/>
            </a:pPr>
            <a:r>
              <a:rPr lang="en-US" altLang="en-US" dirty="0" smtClean="0">
                <a:latin typeface="Cambria" panose="02040503050406030204" pitchFamily="18" charset="0"/>
              </a:rPr>
              <a:t>Are not under </a:t>
            </a:r>
            <a:r>
              <a:rPr lang="en-US" altLang="en-US" i="1" dirty="0" smtClean="0">
                <a:latin typeface="Cambria" panose="02040503050406030204" pitchFamily="18" charset="0"/>
              </a:rPr>
              <a:t>arbitrary</a:t>
            </a:r>
            <a:r>
              <a:rPr lang="en-US" altLang="en-US" dirty="0" smtClean="0">
                <a:latin typeface="Cambria" panose="02040503050406030204" pitchFamily="18" charset="0"/>
              </a:rPr>
              <a:t> control any one firm or vendor.</a:t>
            </a:r>
          </a:p>
          <a:p>
            <a:pPr algn="l" eaLnBrk="1" hangingPunct="1">
              <a:buFontTx/>
              <a:buNone/>
            </a:pPr>
            <a:endParaRPr lang="en-US" altLang="en-US" dirty="0" smtClean="0">
              <a:latin typeface="Cambria" panose="02040503050406030204" pitchFamily="18" charset="0"/>
            </a:endParaRPr>
          </a:p>
          <a:p>
            <a:pPr algn="l" eaLnBrk="1" hangingPunct="1">
              <a:buFontTx/>
              <a:buNone/>
            </a:pPr>
            <a:r>
              <a:rPr lang="en-US" altLang="en-US" sz="1400" dirty="0" smtClean="0">
                <a:latin typeface="Cambria" panose="02040503050406030204" pitchFamily="18" charset="0"/>
                <a:hlinkClick r:id="rId2"/>
              </a:rPr>
              <a:t>http://www.businessdictionary.com/definition/open-system.html</a:t>
            </a:r>
            <a:endParaRPr lang="en-US" altLang="en-US" sz="1400" dirty="0" smtClean="0">
              <a:latin typeface="Cambria" panose="02040503050406030204" pitchFamily="18" charset="0"/>
            </a:endParaRPr>
          </a:p>
          <a:p>
            <a:pPr algn="l" eaLnBrk="1" hangingPunct="1">
              <a:buFontTx/>
              <a:buNone/>
            </a:pPr>
            <a:endParaRPr lang="en-US" altLang="en-US" sz="1400" dirty="0" smtClean="0">
              <a:latin typeface="Cambria" panose="02040503050406030204" pitchFamily="18" charset="0"/>
            </a:endParaRPr>
          </a:p>
        </p:txBody>
      </p:sp>
    </p:spTree>
    <p:extLst>
      <p:ext uri="{BB962C8B-B14F-4D97-AF65-F5344CB8AC3E}">
        <p14:creationId xmlns:p14="http://schemas.microsoft.com/office/powerpoint/2010/main" val="570104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25603"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Open system</a:t>
            </a:r>
            <a:br>
              <a:rPr lang="en-US" altLang="en-US" sz="4000" smtClean="0">
                <a:solidFill>
                  <a:srgbClr val="7030A0"/>
                </a:solidFill>
                <a:latin typeface="Cambria" panose="02040503050406030204" pitchFamily="18" charset="0"/>
              </a:rPr>
            </a:br>
            <a:endParaRPr lang="en-US" altLang="en-US" sz="4000" smtClean="0">
              <a:solidFill>
                <a:srgbClr val="7030A0"/>
              </a:solidFill>
              <a:latin typeface="Cambria" panose="02040503050406030204" pitchFamily="18" charset="0"/>
            </a:endParaRPr>
          </a:p>
        </p:txBody>
      </p:sp>
      <p:sp>
        <p:nvSpPr>
          <p:cNvPr id="25604" name="Rectangle 3"/>
          <p:cNvSpPr>
            <a:spLocks noGrp="1" noChangeArrowheads="1"/>
          </p:cNvSpPr>
          <p:nvPr>
            <p:ph type="body" idx="1"/>
          </p:nvPr>
        </p:nvSpPr>
        <p:spPr>
          <a:xfrm>
            <a:off x="436563" y="904875"/>
            <a:ext cx="8239125" cy="4892675"/>
          </a:xfrm>
        </p:spPr>
        <p:txBody>
          <a:bodyPr/>
          <a:lstStyle/>
          <a:p>
            <a:pPr algn="l" eaLnBrk="1" hangingPunct="1">
              <a:buFontTx/>
              <a:buNone/>
            </a:pPr>
            <a:r>
              <a:rPr lang="en-US" altLang="en-US" dirty="0" smtClean="0"/>
              <a:t>Very Popular – but depends on business model.</a:t>
            </a:r>
          </a:p>
          <a:p>
            <a:pPr algn="l" eaLnBrk="1" hangingPunct="1">
              <a:buFontTx/>
              <a:buNone/>
            </a:pPr>
            <a:r>
              <a:rPr lang="en-US" altLang="en-US" dirty="0" smtClean="0"/>
              <a:t>Also can offer </a:t>
            </a:r>
            <a:r>
              <a:rPr lang="en-US" altLang="en-US" i="1" dirty="0" smtClean="0"/>
              <a:t>services</a:t>
            </a:r>
          </a:p>
          <a:p>
            <a:pPr algn="l" eaLnBrk="1" hangingPunct="1">
              <a:buFontTx/>
              <a:buNone/>
            </a:pPr>
            <a:r>
              <a:rPr lang="en-US" altLang="en-US" b="1" dirty="0" smtClean="0"/>
              <a:t>Publish</a:t>
            </a:r>
            <a:r>
              <a:rPr lang="en-US" altLang="en-US" dirty="0" smtClean="0"/>
              <a:t> the interface requirements – often captured in an IDL – Interface Definition Language. Anyone can write for (either side of) the interface.</a:t>
            </a:r>
          </a:p>
          <a:p>
            <a:pPr algn="l" eaLnBrk="1" hangingPunct="1">
              <a:buFontTx/>
              <a:buNone/>
            </a:pPr>
            <a:endParaRPr lang="en-US" altLang="en-US" dirty="0" smtClean="0"/>
          </a:p>
          <a:p>
            <a:pPr algn="l" eaLnBrk="1" hangingPunct="1">
              <a:buFontTx/>
              <a:buNone/>
            </a:pPr>
            <a:r>
              <a:rPr lang="en-US" altLang="en-US" dirty="0" smtClean="0"/>
              <a:t>IDL – rules are so carefully specified that we can actually use them as a language fit for input to a compiler.</a:t>
            </a:r>
          </a:p>
          <a:p>
            <a:pPr algn="l" eaLnBrk="1" hangingPunct="1">
              <a:buFontTx/>
              <a:buNone/>
            </a:pPr>
            <a:endParaRPr lang="en-US" altLang="en-US" dirty="0" smtClean="0"/>
          </a:p>
          <a:p>
            <a:pPr algn="l" eaLnBrk="1" hangingPunct="1">
              <a:buFontTx/>
              <a:buNone/>
            </a:pPr>
            <a:r>
              <a:rPr lang="en-US" altLang="en-US" dirty="0" smtClean="0"/>
              <a:t>BUT --- Main purpose is to </a:t>
            </a:r>
            <a:r>
              <a:rPr lang="en-US" altLang="en-US" i="1" dirty="0" smtClean="0"/>
              <a:t>define the interface</a:t>
            </a:r>
            <a:r>
              <a:rPr lang="en-US" altLang="en-US" dirty="0" smtClean="0"/>
              <a:t>, and we could do this with pencil and paper. The rest is serendipity for computer scientists.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26627" name="Rectangle 2"/>
          <p:cNvSpPr>
            <a:spLocks noGrp="1" noChangeArrowheads="1"/>
          </p:cNvSpPr>
          <p:nvPr>
            <p:ph type="title"/>
          </p:nvPr>
        </p:nvSpPr>
        <p:spPr>
          <a:xfrm>
            <a:off x="104775" y="239713"/>
            <a:ext cx="9144000" cy="781050"/>
          </a:xfrm>
        </p:spPr>
        <p:txBody>
          <a:bodyPr/>
          <a:lstStyle/>
          <a:p>
            <a:pPr eaLnBrk="1" hangingPunct="1"/>
            <a:r>
              <a:rPr lang="en-US" altLang="en-US" sz="4000" smtClean="0">
                <a:solidFill>
                  <a:srgbClr val="7030A0"/>
                </a:solidFill>
                <a:latin typeface="Cambria" panose="02040503050406030204" pitchFamily="18" charset="0"/>
              </a:rPr>
              <a:t>IDL – Interface Definition Language</a:t>
            </a:r>
          </a:p>
        </p:txBody>
      </p:sp>
      <p:sp>
        <p:nvSpPr>
          <p:cNvPr id="26628" name="Rectangle 3"/>
          <p:cNvSpPr>
            <a:spLocks noGrp="1" noChangeArrowheads="1"/>
          </p:cNvSpPr>
          <p:nvPr>
            <p:ph type="body" idx="1"/>
          </p:nvPr>
        </p:nvSpPr>
        <p:spPr>
          <a:xfrm>
            <a:off x="422275" y="1295400"/>
            <a:ext cx="8239125" cy="4892675"/>
          </a:xfrm>
        </p:spPr>
        <p:txBody>
          <a:bodyPr/>
          <a:lstStyle/>
          <a:p>
            <a:pPr algn="l" eaLnBrk="1" hangingPunct="1">
              <a:buFontTx/>
              <a:buNone/>
            </a:pPr>
            <a:endParaRPr lang="en-US" altLang="en-US" smtClean="0"/>
          </a:p>
          <a:p>
            <a:pPr algn="l" eaLnBrk="1" hangingPunct="1">
              <a:buFontTx/>
              <a:buNone/>
            </a:pPr>
            <a:r>
              <a:rPr lang="en-US" altLang="en-US" smtClean="0">
                <a:hlinkClick r:id="rId2"/>
              </a:rPr>
              <a:t>http://condor.depaul.edu/elliott/435/idl/Hello.idl.html</a:t>
            </a:r>
            <a:endParaRPr lang="en-US" altLang="en-US" smtClean="0"/>
          </a:p>
          <a:p>
            <a:pPr algn="l" eaLnBrk="1" hangingPunct="1">
              <a:buFontTx/>
              <a:buNone/>
            </a:pPr>
            <a:endParaRPr lang="en-US" altLang="en-US" smtClean="0"/>
          </a:p>
          <a:p>
            <a:pPr algn="l" eaLnBrk="1" hangingPunct="1">
              <a:buFontTx/>
              <a:buNone/>
            </a:pPr>
            <a:r>
              <a:rPr lang="en-US" altLang="en-US" smtClean="0"/>
              <a:t>Specify the names of procedures or methods, and the precise bitstreams that go through the interface in each direction.</a:t>
            </a:r>
          </a:p>
          <a:p>
            <a:pPr algn="l" eaLnBrk="1" hangingPunct="1">
              <a:buFontTx/>
              <a:buNone/>
            </a:pPr>
            <a:r>
              <a:rPr lang="en-US" altLang="en-US" smtClean="0"/>
              <a:t>Require a precise language that can be checked for syntax by a program.</a:t>
            </a:r>
          </a:p>
          <a:p>
            <a:pPr algn="l" eaLnBrk="1" hangingPunct="1">
              <a:buFontTx/>
              <a:buNone/>
            </a:pPr>
            <a:endParaRPr lang="en-US" altLang="en-US" smtClean="0"/>
          </a:p>
          <a:p>
            <a:pPr algn="l" eaLnBrk="1" hangingPunct="1">
              <a:buFontTx/>
              <a:buNone/>
            </a:pPr>
            <a:r>
              <a:rPr lang="en-US" altLang="en-US" smtClean="0"/>
              <a:t>Allow any implementation that meets the specifications of the interface.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27651"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Interface Definition Language IDL</a:t>
            </a:r>
          </a:p>
        </p:txBody>
      </p:sp>
      <p:sp>
        <p:nvSpPr>
          <p:cNvPr id="27652" name="Rectangle 3"/>
          <p:cNvSpPr>
            <a:spLocks noGrp="1" noChangeArrowheads="1"/>
          </p:cNvSpPr>
          <p:nvPr>
            <p:ph type="body" idx="1"/>
          </p:nvPr>
        </p:nvSpPr>
        <p:spPr>
          <a:xfrm>
            <a:off x="466725" y="1279525"/>
            <a:ext cx="8239125" cy="4892675"/>
          </a:xfrm>
        </p:spPr>
        <p:txBody>
          <a:bodyPr/>
          <a:lstStyle/>
          <a:p>
            <a:pPr algn="l" eaLnBrk="1" hangingPunct="1">
              <a:buFontTx/>
              <a:buNone/>
            </a:pPr>
            <a:endParaRPr lang="en-US" altLang="en-US" dirty="0" smtClean="0"/>
          </a:p>
          <a:p>
            <a:pPr algn="l" eaLnBrk="1" hangingPunct="1">
              <a:buFontTx/>
              <a:buNone/>
            </a:pPr>
            <a:r>
              <a:rPr lang="en-US" altLang="en-US" dirty="0" smtClean="0"/>
              <a:t>Name of </a:t>
            </a:r>
            <a:r>
              <a:rPr lang="en-US" altLang="en-US" dirty="0" smtClean="0"/>
              <a:t>Remote </a:t>
            </a:r>
            <a:r>
              <a:rPr lang="en-US" altLang="en-US" dirty="0" smtClean="0"/>
              <a:t>Procedure = </a:t>
            </a:r>
            <a:r>
              <a:rPr lang="en-US" altLang="en-US" i="1" dirty="0" smtClean="0"/>
              <a:t>Hello-IDL-World</a:t>
            </a:r>
          </a:p>
          <a:p>
            <a:pPr algn="l" eaLnBrk="1" hangingPunct="1">
              <a:buFontTx/>
              <a:buNone/>
            </a:pPr>
            <a:endParaRPr lang="en-US" altLang="en-US" dirty="0" smtClean="0"/>
          </a:p>
          <a:p>
            <a:pPr algn="l" eaLnBrk="1" hangingPunct="1">
              <a:buFontTx/>
              <a:buNone/>
            </a:pPr>
            <a:r>
              <a:rPr lang="en-US" altLang="en-US" dirty="0" smtClean="0"/>
              <a:t>Return type of Remote Procedure =  32-bit Unsigned </a:t>
            </a:r>
            <a:r>
              <a:rPr lang="en-US" altLang="en-US" i="1" dirty="0" smtClean="0"/>
              <a:t>Integer</a:t>
            </a:r>
            <a:endParaRPr lang="en-US" altLang="en-US" dirty="0" smtClean="0"/>
          </a:p>
          <a:p>
            <a:pPr algn="l" eaLnBrk="1" hangingPunct="1">
              <a:buFontTx/>
              <a:buNone/>
            </a:pPr>
            <a:endParaRPr lang="en-US" altLang="en-US" dirty="0" smtClean="0"/>
          </a:p>
          <a:p>
            <a:pPr algn="l" eaLnBrk="1" hangingPunct="1">
              <a:buFontTx/>
              <a:buNone/>
            </a:pPr>
            <a:r>
              <a:rPr lang="en-US" altLang="en-US" sz="2000" dirty="0" err="1" smtClean="0"/>
              <a:t>Arg</a:t>
            </a:r>
            <a:r>
              <a:rPr lang="en-US" altLang="en-US" sz="2000" dirty="0" smtClean="0"/>
              <a:t> one = 32-bit unsigned integer describing the length of </a:t>
            </a:r>
            <a:r>
              <a:rPr lang="en-US" altLang="en-US" sz="2000" dirty="0" err="1" smtClean="0"/>
              <a:t>arg</a:t>
            </a:r>
            <a:r>
              <a:rPr lang="en-US" altLang="en-US" sz="2000" dirty="0" smtClean="0"/>
              <a:t> two</a:t>
            </a:r>
          </a:p>
          <a:p>
            <a:pPr algn="l" eaLnBrk="1" hangingPunct="1">
              <a:buFontTx/>
              <a:buNone/>
            </a:pPr>
            <a:endParaRPr lang="en-US" altLang="en-US" sz="2000" dirty="0" smtClean="0"/>
          </a:p>
          <a:p>
            <a:pPr algn="l" eaLnBrk="1" hangingPunct="1">
              <a:buFontTx/>
              <a:buNone/>
            </a:pPr>
            <a:r>
              <a:rPr lang="en-US" altLang="en-US" sz="2000" dirty="0" err="1" smtClean="0"/>
              <a:t>Arg</a:t>
            </a:r>
            <a:r>
              <a:rPr lang="en-US" altLang="en-US" sz="2000" dirty="0" smtClean="0"/>
              <a:t> two = </a:t>
            </a:r>
            <a:r>
              <a:rPr lang="en-US" altLang="en-US" sz="2000" dirty="0" err="1" smtClean="0"/>
              <a:t>ascii</a:t>
            </a:r>
            <a:r>
              <a:rPr lang="en-US" altLang="en-US" sz="2000" dirty="0" smtClean="0"/>
              <a:t> character string of length contained in </a:t>
            </a:r>
            <a:r>
              <a:rPr lang="en-US" altLang="en-US" sz="2000" dirty="0" err="1" smtClean="0"/>
              <a:t>arg</a:t>
            </a:r>
            <a:r>
              <a:rPr lang="en-US" altLang="en-US" sz="2000" dirty="0" smtClean="0"/>
              <a:t> one.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28675"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Hello-IDL-World</a:t>
            </a:r>
          </a:p>
        </p:txBody>
      </p:sp>
      <p:sp>
        <p:nvSpPr>
          <p:cNvPr id="28676"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dirty="0" smtClean="0"/>
              <a:t>Remote Procedure name: </a:t>
            </a:r>
            <a:r>
              <a:rPr lang="en-US" altLang="en-US" i="1" dirty="0" smtClean="0"/>
              <a:t>Hello-IDL-World</a:t>
            </a:r>
          </a:p>
          <a:p>
            <a:pPr algn="l" eaLnBrk="1" hangingPunct="1">
              <a:buFontTx/>
              <a:buNone/>
            </a:pPr>
            <a:r>
              <a:rPr lang="en-US" altLang="en-US" dirty="0" smtClean="0"/>
              <a:t>	(</a:t>
            </a:r>
            <a:r>
              <a:rPr lang="en-US" altLang="en-US" dirty="0" err="1" smtClean="0"/>
              <a:t>Arg</a:t>
            </a:r>
            <a:r>
              <a:rPr lang="en-US" altLang="en-US" dirty="0" smtClean="0"/>
              <a:t> one</a:t>
            </a:r>
            <a:r>
              <a:rPr lang="en-US" altLang="en-US" i="1" dirty="0" smtClean="0"/>
              <a:t>: Length-of-string;</a:t>
            </a:r>
          </a:p>
          <a:p>
            <a:pPr algn="l" eaLnBrk="1" hangingPunct="1">
              <a:buFontTx/>
              <a:buNone/>
            </a:pPr>
            <a:r>
              <a:rPr lang="en-US" altLang="en-US" dirty="0" smtClean="0"/>
              <a:t>	 </a:t>
            </a:r>
            <a:r>
              <a:rPr lang="en-US" altLang="en-US" dirty="0" err="1" smtClean="0"/>
              <a:t>Arg</a:t>
            </a:r>
            <a:r>
              <a:rPr lang="en-US" altLang="en-US" dirty="0" smtClean="0"/>
              <a:t> two: </a:t>
            </a:r>
            <a:r>
              <a:rPr lang="en-US" altLang="en-US" i="1" dirty="0" smtClean="0"/>
              <a:t>Hello-Message-String)</a:t>
            </a:r>
          </a:p>
          <a:p>
            <a:pPr algn="l" eaLnBrk="1" hangingPunct="1">
              <a:buFontTx/>
              <a:buNone/>
            </a:pPr>
            <a:endParaRPr lang="en-US" altLang="en-US" i="1" dirty="0" smtClean="0"/>
          </a:p>
          <a:p>
            <a:pPr algn="l" eaLnBrk="1" hangingPunct="1">
              <a:buFontTx/>
              <a:buNone/>
            </a:pPr>
            <a:r>
              <a:rPr lang="en-US" altLang="en-US" i="1" dirty="0" smtClean="0"/>
              <a:t>  </a:t>
            </a:r>
            <a:r>
              <a:rPr lang="en-US" altLang="en-US" dirty="0" smtClean="0"/>
              <a:t>Integer Return-value </a:t>
            </a:r>
            <a:endParaRPr lang="en-US" altLang="en-US" i="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29699"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Client Stub</a:t>
            </a:r>
          </a:p>
        </p:txBody>
      </p:sp>
      <p:sp>
        <p:nvSpPr>
          <p:cNvPr id="29700"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i="1" dirty="0" smtClean="0"/>
              <a:t>Could</a:t>
            </a:r>
            <a:r>
              <a:rPr lang="en-US" altLang="en-US" dirty="0" smtClean="0"/>
              <a:t> generate this client stub for calling the </a:t>
            </a:r>
            <a:r>
              <a:rPr lang="en-US" altLang="en-US" dirty="0" smtClean="0"/>
              <a:t>server automatically from the IDL:</a:t>
            </a:r>
            <a:endParaRPr lang="en-US" altLang="en-US" dirty="0" smtClean="0"/>
          </a:p>
          <a:p>
            <a:pPr algn="l" eaLnBrk="1" hangingPunct="1">
              <a:buFontTx/>
              <a:buNone/>
            </a:pPr>
            <a:endParaRPr lang="en-US" altLang="en-US" dirty="0" smtClean="0"/>
          </a:p>
          <a:p>
            <a:pPr algn="l" eaLnBrk="1" hangingPunct="1">
              <a:buFontTx/>
              <a:buNone/>
            </a:pPr>
            <a:r>
              <a:rPr lang="en-US" altLang="en-US" dirty="0" smtClean="0"/>
              <a:t>Char Hello-Message-String []</a:t>
            </a:r>
          </a:p>
          <a:p>
            <a:pPr algn="l" eaLnBrk="1" hangingPunct="1">
              <a:buFontTx/>
              <a:buNone/>
            </a:pPr>
            <a:r>
              <a:rPr lang="en-US" altLang="en-US" dirty="0" err="1" smtClean="0"/>
              <a:t>int</a:t>
            </a:r>
            <a:r>
              <a:rPr lang="en-US" altLang="en-US" dirty="0" smtClean="0"/>
              <a:t> Hello-IDL-World {</a:t>
            </a:r>
          </a:p>
          <a:p>
            <a:pPr lvl="1" eaLnBrk="1" hangingPunct="1"/>
            <a:r>
              <a:rPr lang="en-US" altLang="en-US" dirty="0" smtClean="0"/>
              <a:t>(unsigned </a:t>
            </a:r>
            <a:r>
              <a:rPr lang="en-US" altLang="en-US" dirty="0" err="1" smtClean="0"/>
              <a:t>int</a:t>
            </a:r>
            <a:r>
              <a:rPr lang="en-US" altLang="en-US" dirty="0" smtClean="0"/>
              <a:t>) </a:t>
            </a:r>
            <a:r>
              <a:rPr lang="en-US" altLang="en-US" dirty="0" err="1" smtClean="0"/>
              <a:t>len</a:t>
            </a:r>
            <a:r>
              <a:rPr lang="en-US" altLang="en-US" dirty="0" smtClean="0"/>
              <a:t>, </a:t>
            </a:r>
          </a:p>
          <a:p>
            <a:pPr lvl="1" eaLnBrk="1" hangingPunct="1"/>
            <a:r>
              <a:rPr lang="en-US" altLang="en-US" dirty="0" smtClean="0"/>
              <a:t>(char *) Hello-Message-String</a:t>
            </a:r>
          </a:p>
          <a:p>
            <a:pPr lvl="1" eaLnBrk="1" hangingPunct="1"/>
            <a:r>
              <a:rPr lang="en-US" altLang="en-US" dirty="0" smtClean="0"/>
              <a:t>&lt;NO BODY OF CODE – YOU WRITE&gt;</a:t>
            </a:r>
          </a:p>
          <a:p>
            <a:pPr lvl="1" eaLnBrk="1" hangingPunct="1"/>
            <a:r>
              <a:rPr lang="en-US" altLang="en-US" dirty="0" smtClean="0"/>
              <a:t>(</a:t>
            </a:r>
            <a:r>
              <a:rPr lang="en-US" altLang="en-US" dirty="0" err="1" smtClean="0"/>
              <a:t>int</a:t>
            </a:r>
            <a:r>
              <a:rPr lang="en-US" altLang="en-US" dirty="0" smtClean="0"/>
              <a:t>) Return(Remote-opsys-marshaling-call-FB23AA(</a:t>
            </a:r>
            <a:r>
              <a:rPr lang="en-US" altLang="en-US" dirty="0" err="1" smtClean="0"/>
              <a:t>len</a:t>
            </a:r>
            <a:r>
              <a:rPr lang="en-US" altLang="en-US" dirty="0" smtClean="0"/>
              <a:t>, Hello-Message-String));</a:t>
            </a:r>
          </a:p>
          <a:p>
            <a:pPr algn="l" eaLnBrk="1" hangingPunct="1">
              <a:buFontTx/>
              <a:buNone/>
            </a:pPr>
            <a:r>
              <a:rPr lang="en-US" altLang="en-US" dirty="0" smtClean="0"/>
              <a:t>}</a:t>
            </a:r>
          </a:p>
          <a:p>
            <a:pPr algn="l" eaLnBrk="1" hangingPunct="1">
              <a:buFontTx/>
              <a:buNone/>
            </a:pPr>
            <a:r>
              <a:rPr lang="en-US" altLang="en-US" dirty="0" smtClean="0"/>
              <a:t>Hides the actual operating system call to the “FB23AA” generic </a:t>
            </a:r>
            <a:r>
              <a:rPr lang="en-US" altLang="en-US" dirty="0" smtClean="0"/>
              <a:t>remote-call procedure</a:t>
            </a:r>
            <a:r>
              <a:rPr lang="en-US" altLang="en-US"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0723"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Server Skeleton (Stub)</a:t>
            </a:r>
          </a:p>
        </p:txBody>
      </p:sp>
      <p:sp>
        <p:nvSpPr>
          <p:cNvPr id="30724"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i="1" dirty="0" smtClean="0"/>
              <a:t>Could</a:t>
            </a:r>
            <a:r>
              <a:rPr lang="en-US" altLang="en-US" dirty="0" smtClean="0"/>
              <a:t> generate this server skeleton stub called by the (un)marshaling RPC </a:t>
            </a:r>
            <a:r>
              <a:rPr lang="en-US" altLang="en-US" dirty="0" err="1" smtClean="0"/>
              <a:t>OpSys</a:t>
            </a:r>
            <a:r>
              <a:rPr lang="en-US" altLang="en-US" dirty="0" smtClean="0"/>
              <a:t> subsystem on remote </a:t>
            </a:r>
            <a:r>
              <a:rPr lang="en-US" altLang="en-US" dirty="0" smtClean="0"/>
              <a:t>server automatically from the IDL:</a:t>
            </a:r>
            <a:endParaRPr lang="en-US" altLang="en-US" dirty="0" smtClean="0"/>
          </a:p>
          <a:p>
            <a:pPr algn="l" eaLnBrk="1" hangingPunct="1">
              <a:buFontTx/>
              <a:buNone/>
            </a:pPr>
            <a:r>
              <a:rPr lang="en-US" altLang="en-US" dirty="0" err="1" smtClean="0"/>
              <a:t>Int</a:t>
            </a:r>
            <a:r>
              <a:rPr lang="en-US" altLang="en-US" dirty="0" smtClean="0"/>
              <a:t> </a:t>
            </a:r>
            <a:r>
              <a:rPr lang="en-US" altLang="en-US" i="1" dirty="0" smtClean="0"/>
              <a:t>Remote-Hello-FB23AA-Receive</a:t>
            </a:r>
            <a:r>
              <a:rPr lang="en-US" altLang="en-US" dirty="0" smtClean="0"/>
              <a:t> </a:t>
            </a:r>
            <a:r>
              <a:rPr lang="en-US" altLang="en-US" dirty="0" smtClean="0"/>
              <a:t>((unsigned </a:t>
            </a:r>
            <a:r>
              <a:rPr lang="en-US" altLang="en-US" dirty="0" err="1" smtClean="0"/>
              <a:t>int</a:t>
            </a:r>
            <a:r>
              <a:rPr lang="en-US" altLang="en-US" dirty="0" smtClean="0"/>
              <a:t>) </a:t>
            </a:r>
            <a:r>
              <a:rPr lang="en-US" altLang="en-US" dirty="0" err="1" smtClean="0"/>
              <a:t>len</a:t>
            </a:r>
            <a:r>
              <a:rPr lang="en-US" altLang="en-US" dirty="0" smtClean="0"/>
              <a:t>, </a:t>
            </a:r>
          </a:p>
          <a:p>
            <a:pPr algn="l" eaLnBrk="1" hangingPunct="1">
              <a:buFontTx/>
              <a:buNone/>
            </a:pPr>
            <a:r>
              <a:rPr lang="en-US" altLang="en-US" dirty="0" smtClean="0"/>
              <a:t>			        (char-string) </a:t>
            </a:r>
            <a:r>
              <a:rPr lang="en-US" altLang="en-US" dirty="0" err="1" smtClean="0"/>
              <a:t>HelloMsg</a:t>
            </a:r>
            <a:r>
              <a:rPr lang="en-US" altLang="en-US" dirty="0" smtClean="0"/>
              <a:t>){</a:t>
            </a:r>
          </a:p>
          <a:p>
            <a:pPr algn="l" eaLnBrk="1" hangingPunct="1">
              <a:buFontTx/>
              <a:buNone/>
            </a:pPr>
            <a:r>
              <a:rPr lang="en-US" altLang="en-US" dirty="0" smtClean="0"/>
              <a:t>   </a:t>
            </a:r>
            <a:r>
              <a:rPr lang="en-US" altLang="en-US" dirty="0" err="1" smtClean="0"/>
              <a:t>int</a:t>
            </a:r>
            <a:r>
              <a:rPr lang="en-US" altLang="en-US" dirty="0" smtClean="0"/>
              <a:t> return-</a:t>
            </a:r>
            <a:r>
              <a:rPr lang="en-US" altLang="en-US" dirty="0" err="1" smtClean="0"/>
              <a:t>val</a:t>
            </a:r>
            <a:r>
              <a:rPr lang="en-US" altLang="en-US" dirty="0" smtClean="0"/>
              <a:t> == 0;</a:t>
            </a:r>
          </a:p>
          <a:p>
            <a:pPr algn="l" eaLnBrk="1" hangingPunct="1">
              <a:buFontTx/>
              <a:buNone/>
            </a:pPr>
            <a:r>
              <a:rPr lang="en-US" altLang="en-US" dirty="0" smtClean="0"/>
              <a:t>  &lt;NO BODY OF CODE – YOU WRITE&gt;</a:t>
            </a:r>
          </a:p>
          <a:p>
            <a:pPr algn="l" eaLnBrk="1" hangingPunct="1">
              <a:buFontTx/>
              <a:buNone/>
            </a:pPr>
            <a:r>
              <a:rPr lang="en-US" altLang="en-US" dirty="0" smtClean="0"/>
              <a:t>   return (</a:t>
            </a:r>
            <a:r>
              <a:rPr lang="en-US" altLang="en-US" dirty="0" err="1" smtClean="0"/>
              <a:t>int</a:t>
            </a:r>
            <a:r>
              <a:rPr lang="en-US" altLang="en-US" dirty="0" smtClean="0"/>
              <a:t>) </a:t>
            </a:r>
          </a:p>
          <a:p>
            <a:pPr algn="l" eaLnBrk="1" hangingPunct="1">
              <a:buFontTx/>
              <a:buNone/>
            </a:pPr>
            <a:r>
              <a:rPr lang="en-US" altLang="en-US" dirty="0" smtClean="0"/>
              <a:t>}</a:t>
            </a:r>
          </a:p>
          <a:p>
            <a:pPr algn="l" eaLnBrk="1" hangingPunct="1">
              <a:buFontTx/>
              <a:buNone/>
            </a:pPr>
            <a:r>
              <a:rPr lang="en-US" altLang="en-US" dirty="0" smtClean="0"/>
              <a:t>Is called by the local server operating system after prompting by remote system. </a:t>
            </a:r>
            <a:r>
              <a:rPr lang="en-US" altLang="en-US" dirty="0" err="1" smtClean="0"/>
              <a:t>Int</a:t>
            </a:r>
            <a:r>
              <a:rPr lang="en-US" altLang="en-US" dirty="0" smtClean="0"/>
              <a:t> return value sent back to caller.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1747" name="Rectangle 2"/>
          <p:cNvSpPr>
            <a:spLocks noGrp="1" noChangeArrowheads="1"/>
          </p:cNvSpPr>
          <p:nvPr>
            <p:ph type="title"/>
          </p:nvPr>
        </p:nvSpPr>
        <p:spPr>
          <a:xfrm>
            <a:off x="0" y="769938"/>
            <a:ext cx="9144000" cy="781050"/>
          </a:xfrm>
        </p:spPr>
        <p:txBody>
          <a:bodyPr/>
          <a:lstStyle/>
          <a:p>
            <a:pPr eaLnBrk="1" hangingPunct="1"/>
            <a:r>
              <a:rPr lang="en-US" altLang="en-US" sz="4000" smtClean="0">
                <a:solidFill>
                  <a:srgbClr val="7030A0"/>
                </a:solidFill>
                <a:latin typeface="Cambria" panose="02040503050406030204" pitchFamily="18" charset="0"/>
              </a:rPr>
              <a:t>Policy separated from Implementation</a:t>
            </a:r>
          </a:p>
        </p:txBody>
      </p:sp>
      <p:sp>
        <p:nvSpPr>
          <p:cNvPr id="31748" name="Rectangle 3"/>
          <p:cNvSpPr>
            <a:spLocks noGrp="1" noChangeArrowheads="1"/>
          </p:cNvSpPr>
          <p:nvPr>
            <p:ph type="body" idx="1"/>
          </p:nvPr>
        </p:nvSpPr>
        <p:spPr>
          <a:xfrm>
            <a:off x="611188" y="2244725"/>
            <a:ext cx="8272462" cy="3319463"/>
          </a:xfrm>
        </p:spPr>
        <p:txBody>
          <a:bodyPr/>
          <a:lstStyle/>
          <a:p>
            <a:pPr algn="l" eaLnBrk="1" hangingPunct="1">
              <a:buFontTx/>
              <a:buNone/>
            </a:pPr>
            <a:r>
              <a:rPr lang="en-US" altLang="en-US" dirty="0" smtClean="0"/>
              <a:t>Not only are the interfaces defined, but also the parts of the system itself.</a:t>
            </a:r>
          </a:p>
          <a:p>
            <a:pPr algn="l" eaLnBrk="1" hangingPunct="1">
              <a:buFontTx/>
              <a:buNone/>
            </a:pPr>
            <a:endParaRPr lang="en-US" altLang="en-US" dirty="0" smtClean="0"/>
          </a:p>
          <a:p>
            <a:pPr algn="l" eaLnBrk="1" hangingPunct="1">
              <a:buFontTx/>
              <a:buNone/>
            </a:pPr>
            <a:r>
              <a:rPr lang="en-US" altLang="en-US" dirty="0" smtClean="0"/>
              <a:t>Replace or </a:t>
            </a:r>
            <a:r>
              <a:rPr lang="en-US" altLang="en-US" dirty="0" smtClean="0"/>
              <a:t>update </a:t>
            </a:r>
            <a:r>
              <a:rPr lang="en-US" altLang="en-US" dirty="0" smtClean="0"/>
              <a:t>either the local system, or the remote system, without affecting the other </a:t>
            </a:r>
            <a:r>
              <a:rPr lang="en-US" altLang="en-US" dirty="0" smtClean="0"/>
              <a:t>component</a:t>
            </a:r>
            <a:r>
              <a:rPr lang="en-US" altLang="en-US" dirty="0" smtClean="0"/>
              <a:t>.</a:t>
            </a:r>
            <a:endParaRPr lang="en-US" altLang="en-US" dirty="0" smtClean="0"/>
          </a:p>
          <a:p>
            <a:pPr algn="l" eaLnBrk="1" hangingPunct="1">
              <a:buFontTx/>
              <a:buNone/>
            </a:pPr>
            <a:endParaRPr lang="en-US"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2771" name="Rectangle 2"/>
          <p:cNvSpPr>
            <a:spLocks noGrp="1" noChangeArrowheads="1"/>
          </p:cNvSpPr>
          <p:nvPr>
            <p:ph type="title"/>
          </p:nvPr>
        </p:nvSpPr>
        <p:spPr/>
        <p:txBody>
          <a:bodyPr/>
          <a:lstStyle/>
          <a:p>
            <a:pPr eaLnBrk="1" hangingPunct="1"/>
            <a:r>
              <a:rPr lang="en-US" altLang="en-US" smtClean="0">
                <a:solidFill>
                  <a:srgbClr val="7030A0"/>
                </a:solidFill>
              </a:rPr>
              <a:t>Distributed Algorithms to address scalability</a:t>
            </a:r>
          </a:p>
        </p:txBody>
      </p:sp>
      <p:sp>
        <p:nvSpPr>
          <p:cNvPr id="32772" name="Rectangle 6"/>
          <p:cNvSpPr>
            <a:spLocks noGrp="1" noChangeArrowheads="1"/>
          </p:cNvSpPr>
          <p:nvPr>
            <p:ph type="body" idx="1"/>
          </p:nvPr>
        </p:nvSpPr>
        <p:spPr>
          <a:xfrm>
            <a:off x="573088" y="1344613"/>
            <a:ext cx="8570912" cy="5208587"/>
          </a:xfrm>
        </p:spPr>
        <p:txBody>
          <a:bodyPr/>
          <a:lstStyle/>
          <a:p>
            <a:pPr algn="l" eaLnBrk="1" hangingPunct="1">
              <a:buFontTx/>
              <a:buNone/>
            </a:pPr>
            <a:r>
              <a:rPr lang="en-US" altLang="en-US" sz="2800" smtClean="0"/>
              <a:t>Characteristics of </a:t>
            </a:r>
            <a:r>
              <a:rPr lang="en-US" altLang="en-US" sz="2800" i="1" smtClean="0"/>
              <a:t>fully decentralized (distributed) algorithms</a:t>
            </a:r>
            <a:r>
              <a:rPr lang="en-US" altLang="en-US" sz="2800" smtClean="0"/>
              <a:t>:</a:t>
            </a:r>
          </a:p>
          <a:p>
            <a:pPr algn="l" eaLnBrk="1" hangingPunct="1"/>
            <a:r>
              <a:rPr lang="en-US" altLang="en-US" sz="2800" smtClean="0"/>
              <a:t>&gt; No machine has complete information about the system state.</a:t>
            </a:r>
          </a:p>
          <a:p>
            <a:pPr algn="l" eaLnBrk="1" hangingPunct="1"/>
            <a:r>
              <a:rPr lang="en-US" altLang="en-US" sz="2800" smtClean="0"/>
              <a:t>&gt; Machines make decisions based only on local information.</a:t>
            </a:r>
          </a:p>
          <a:p>
            <a:pPr algn="l" eaLnBrk="1" hangingPunct="1"/>
            <a:r>
              <a:rPr lang="en-US" altLang="en-US" sz="2800" smtClean="0"/>
              <a:t>&gt; Failure of one machine does not ruin the algorithm.</a:t>
            </a:r>
          </a:p>
          <a:p>
            <a:pPr algn="l" eaLnBrk="1" hangingPunct="1"/>
            <a:r>
              <a:rPr lang="en-US" altLang="en-US" sz="2800" smtClean="0"/>
              <a:t>&gt; There is no implicit assumption that a global clock exists.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latin typeface="Times New Roman" panose="02020603050405020304" pitchFamily="18" charset="0"/>
              </a:rPr>
              <a:t>Copyright 2008 Clark Elliott</a:t>
            </a:r>
          </a:p>
        </p:txBody>
      </p:sp>
      <p:sp>
        <p:nvSpPr>
          <p:cNvPr id="4099" name="Rectangle 2"/>
          <p:cNvSpPr>
            <a:spLocks noGrp="1" noChangeArrowheads="1"/>
          </p:cNvSpPr>
          <p:nvPr>
            <p:ph type="title" idx="4294967295"/>
          </p:nvPr>
        </p:nvSpPr>
        <p:spPr/>
        <p:txBody>
          <a:bodyPr/>
          <a:lstStyle/>
          <a:p>
            <a:pPr eaLnBrk="1" hangingPunct="1"/>
            <a:r>
              <a:rPr lang="en-US" altLang="en-US" sz="3600" dirty="0" smtClean="0">
                <a:solidFill>
                  <a:srgbClr val="7030A0"/>
                </a:solidFill>
              </a:rPr>
              <a:t>Two themes throughout the quarter</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endParaRPr lang="en-US" altLang="en-US" sz="3200" dirty="0" smtClean="0"/>
          </a:p>
          <a:p>
            <a:pPr algn="l" eaLnBrk="1" hangingPunct="1"/>
            <a:r>
              <a:rPr lang="en-US" altLang="en-US" sz="3200" dirty="0" smtClean="0"/>
              <a:t>There is almost always a compromise. Having distributed systems expertise means knowing the best compromise to make. Relevant to distributed system </a:t>
            </a:r>
            <a:r>
              <a:rPr lang="en-US" altLang="en-US" sz="3200" i="1" dirty="0" smtClean="0"/>
              <a:t>design.</a:t>
            </a:r>
            <a:endParaRPr lang="en-US" altLang="en-US" sz="3200" dirty="0" smtClean="0"/>
          </a:p>
          <a:p>
            <a:pPr algn="l" eaLnBrk="1" hangingPunct="1"/>
            <a:endParaRPr lang="en-US" altLang="en-US" sz="3200" dirty="0" smtClean="0"/>
          </a:p>
          <a:p>
            <a:pPr algn="l" eaLnBrk="1" hangingPunct="1"/>
            <a:r>
              <a:rPr lang="en-US" altLang="en-US" sz="3200" dirty="0" smtClean="0"/>
              <a:t>There is no global clock for coordinating processes which affects the choice of </a:t>
            </a:r>
            <a:r>
              <a:rPr lang="en-US" altLang="en-US" sz="3200" i="1" dirty="0" smtClean="0"/>
              <a:t>algorithms</a:t>
            </a:r>
            <a:r>
              <a:rPr lang="en-US" altLang="en-US" sz="3200" dirty="0"/>
              <a:t> </a:t>
            </a:r>
            <a:r>
              <a:rPr lang="en-US" altLang="en-US" sz="3200" dirty="0" smtClean="0"/>
              <a:t>in a distributed system.</a:t>
            </a:r>
          </a:p>
        </p:txBody>
      </p:sp>
    </p:spTree>
    <p:extLst>
      <p:ext uri="{BB962C8B-B14F-4D97-AF65-F5344CB8AC3E}">
        <p14:creationId xmlns:p14="http://schemas.microsoft.com/office/powerpoint/2010/main" val="2930488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3795" name="Rectangle 2"/>
          <p:cNvSpPr>
            <a:spLocks noGrp="1" noChangeArrowheads="1"/>
          </p:cNvSpPr>
          <p:nvPr>
            <p:ph type="title"/>
          </p:nvPr>
        </p:nvSpPr>
        <p:spPr/>
        <p:txBody>
          <a:bodyPr/>
          <a:lstStyle/>
          <a:p>
            <a:pPr eaLnBrk="1" hangingPunct="1"/>
            <a:r>
              <a:rPr lang="en-US" altLang="en-US" smtClean="0">
                <a:solidFill>
                  <a:srgbClr val="7030A0"/>
                </a:solidFill>
              </a:rPr>
              <a:t>Distributed Algorithms</a:t>
            </a:r>
          </a:p>
        </p:txBody>
      </p:sp>
      <p:sp>
        <p:nvSpPr>
          <p:cNvPr id="33796" name="Rectangle 6"/>
          <p:cNvSpPr>
            <a:spLocks noGrp="1" noChangeArrowheads="1"/>
          </p:cNvSpPr>
          <p:nvPr>
            <p:ph type="body" idx="1"/>
          </p:nvPr>
        </p:nvSpPr>
        <p:spPr>
          <a:xfrm>
            <a:off x="573088" y="1344613"/>
            <a:ext cx="8570912" cy="5208587"/>
          </a:xfrm>
        </p:spPr>
        <p:txBody>
          <a:bodyPr/>
          <a:lstStyle/>
          <a:p>
            <a:pPr algn="l" eaLnBrk="1" hangingPunct="1"/>
            <a:r>
              <a:rPr lang="en-US" altLang="en-US" sz="2800" smtClean="0"/>
              <a:t>A formal area of study</a:t>
            </a:r>
          </a:p>
          <a:p>
            <a:pPr algn="l" eaLnBrk="1" hangingPunct="1"/>
            <a:r>
              <a:rPr lang="en-US" altLang="en-US" sz="2800" smtClean="0"/>
              <a:t>Largely research at this point, but valid study of algorithms that are immune to some problems of DS es</a:t>
            </a:r>
          </a:p>
          <a:p>
            <a:pPr algn="l" eaLnBrk="1" hangingPunct="1"/>
            <a:r>
              <a:rPr lang="en-US" altLang="en-US" sz="2800" smtClean="0"/>
              <a:t>We will not study these much. Could be a full quarter class.</a:t>
            </a:r>
          </a:p>
          <a:p>
            <a:pPr algn="l" eaLnBrk="1" hangingPunct="1"/>
            <a:r>
              <a:rPr lang="en-US" altLang="en-US" sz="2800" smtClean="0"/>
              <a:t>However – I DO require that you understand their characteristics, and know what they are for.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4819"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Scaling</a:t>
            </a:r>
          </a:p>
        </p:txBody>
      </p:sp>
      <p:sp>
        <p:nvSpPr>
          <p:cNvPr id="34820"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smtClean="0"/>
              <a:t>Size</a:t>
            </a:r>
          </a:p>
          <a:p>
            <a:pPr algn="l" eaLnBrk="1" hangingPunct="1">
              <a:buFontTx/>
              <a:buNone/>
            </a:pPr>
            <a:r>
              <a:rPr lang="en-US" altLang="en-US" smtClean="0"/>
              <a:t>Geography</a:t>
            </a:r>
          </a:p>
          <a:p>
            <a:pPr algn="l" eaLnBrk="1" hangingPunct="1">
              <a:buFontTx/>
              <a:buNone/>
            </a:pPr>
            <a:r>
              <a:rPr lang="en-US" altLang="en-US" b="1" i="1" smtClean="0"/>
              <a:t>Administration – often not discussed</a:t>
            </a:r>
          </a:p>
          <a:p>
            <a:pPr algn="l" eaLnBrk="1" hangingPunct="1">
              <a:buFontTx/>
              <a:buNone/>
            </a:pPr>
            <a:endParaRPr lang="en-US" altLang="en-US" smtClean="0"/>
          </a:p>
          <a:p>
            <a:pPr algn="l" eaLnBrk="1" hangingPunct="1">
              <a:buFontTx/>
              <a:buNone/>
            </a:pPr>
            <a:r>
              <a:rPr lang="en-US" altLang="en-US" smtClean="0"/>
              <a:t>Example: Online Courses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5843"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Scale-up of Online Courses</a:t>
            </a:r>
          </a:p>
        </p:txBody>
      </p:sp>
      <p:sp>
        <p:nvSpPr>
          <p:cNvPr id="35844"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smtClean="0"/>
              <a:t>Size: how many students can fit in a classroom?</a:t>
            </a:r>
          </a:p>
          <a:p>
            <a:pPr algn="l" eaLnBrk="1" hangingPunct="1">
              <a:buFontTx/>
              <a:buNone/>
            </a:pPr>
            <a:r>
              <a:rPr lang="en-US" altLang="en-US" smtClean="0"/>
              <a:t>Size: How many DL students can the server handle?</a:t>
            </a:r>
          </a:p>
          <a:p>
            <a:pPr lvl="1" eaLnBrk="1" hangingPunct="1"/>
            <a:r>
              <a:rPr lang="en-US" altLang="en-US" sz="2800" smtClean="0"/>
              <a:t>Bandwidth for the AV</a:t>
            </a:r>
          </a:p>
          <a:p>
            <a:pPr lvl="1" eaLnBrk="1" hangingPunct="1"/>
            <a:r>
              <a:rPr lang="en-US" altLang="en-US" sz="2800" smtClean="0"/>
              <a:t>Room in the grading links</a:t>
            </a:r>
          </a:p>
          <a:p>
            <a:pPr lvl="1" eaLnBrk="1" hangingPunct="1"/>
            <a:r>
              <a:rPr lang="en-US" altLang="en-US" sz="2800" smtClean="0"/>
              <a:t>Etc</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6867"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Scaling Online class -- Geography</a:t>
            </a:r>
          </a:p>
        </p:txBody>
      </p:sp>
      <p:sp>
        <p:nvSpPr>
          <p:cNvPr id="36868" name="Rectangle 3"/>
          <p:cNvSpPr>
            <a:spLocks noGrp="1" noChangeArrowheads="1"/>
          </p:cNvSpPr>
          <p:nvPr>
            <p:ph type="body" idx="1"/>
          </p:nvPr>
        </p:nvSpPr>
        <p:spPr>
          <a:xfrm>
            <a:off x="466725" y="1279525"/>
            <a:ext cx="8239125" cy="4892675"/>
          </a:xfrm>
        </p:spPr>
        <p:txBody>
          <a:bodyPr/>
          <a:lstStyle/>
          <a:p>
            <a:pPr algn="l" eaLnBrk="1" hangingPunct="1">
              <a:buFontTx/>
              <a:buNone/>
            </a:pPr>
            <a:endParaRPr lang="en-US" altLang="en-US" sz="2800" smtClean="0"/>
          </a:p>
          <a:p>
            <a:pPr algn="l" eaLnBrk="1" hangingPunct="1">
              <a:buFontTx/>
              <a:buNone/>
            </a:pPr>
            <a:r>
              <a:rPr lang="en-US" altLang="en-US" sz="2800" smtClean="0"/>
              <a:t>DL: what happens when DL becomes global? </a:t>
            </a:r>
          </a:p>
          <a:p>
            <a:pPr lvl="1" eaLnBrk="1" hangingPunct="1"/>
            <a:r>
              <a:rPr lang="en-US" altLang="en-US" sz="2800" smtClean="0"/>
              <a:t>Timing problems: deadlines are in the middle of the night, fast turn-around mail, foreign customs</a:t>
            </a:r>
          </a:p>
          <a:p>
            <a:pPr lvl="1" eaLnBrk="1" hangingPunct="1"/>
            <a:r>
              <a:rPr lang="en-US" altLang="en-US" sz="2800" smtClean="0"/>
              <a:t>Suppose there is a lecture on security? DeFacto exportation of “munitions”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7891" name="Rectangle 2"/>
          <p:cNvSpPr>
            <a:spLocks noGrp="1" noChangeArrowheads="1"/>
          </p:cNvSpPr>
          <p:nvPr>
            <p:ph type="title"/>
          </p:nvPr>
        </p:nvSpPr>
        <p:spPr>
          <a:xfrm>
            <a:off x="0" y="225425"/>
            <a:ext cx="9144000" cy="781050"/>
          </a:xfrm>
        </p:spPr>
        <p:txBody>
          <a:bodyPr/>
          <a:lstStyle/>
          <a:p>
            <a:pPr eaLnBrk="1" hangingPunct="1"/>
            <a:r>
              <a:rPr lang="en-US" altLang="en-US" sz="4000" smtClean="0">
                <a:solidFill>
                  <a:srgbClr val="7030A0"/>
                </a:solidFill>
                <a:latin typeface="Cambria" panose="02040503050406030204" pitchFamily="18" charset="0"/>
              </a:rPr>
              <a:t>Scaling of Online Course -- </a:t>
            </a:r>
            <a:r>
              <a:rPr lang="en-US" altLang="en-US" sz="4000" i="1" smtClean="0">
                <a:solidFill>
                  <a:srgbClr val="7030A0"/>
                </a:solidFill>
                <a:latin typeface="Cambria" panose="02040503050406030204" pitchFamily="18" charset="0"/>
              </a:rPr>
              <a:t>administration</a:t>
            </a:r>
          </a:p>
        </p:txBody>
      </p:sp>
      <p:sp>
        <p:nvSpPr>
          <p:cNvPr id="37892"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smtClean="0"/>
              <a:t>Administration is often </a:t>
            </a:r>
            <a:r>
              <a:rPr lang="en-US" altLang="en-US" i="1" smtClean="0"/>
              <a:t>the </a:t>
            </a:r>
            <a:r>
              <a:rPr lang="en-US" altLang="en-US" smtClean="0"/>
              <a:t>overlooked scale-up problem.</a:t>
            </a:r>
          </a:p>
          <a:p>
            <a:pPr algn="l" eaLnBrk="1" hangingPunct="1">
              <a:buFontTx/>
              <a:buNone/>
            </a:pPr>
            <a:endParaRPr lang="en-US" altLang="en-US" smtClean="0"/>
          </a:p>
          <a:p>
            <a:pPr algn="l" eaLnBrk="1" hangingPunct="1">
              <a:buFontTx/>
              <a:buNone/>
            </a:pPr>
            <a:r>
              <a:rPr lang="en-US" altLang="en-US" smtClean="0"/>
              <a:t>How to give grades for 4,000 students?</a:t>
            </a:r>
          </a:p>
          <a:p>
            <a:pPr algn="l" eaLnBrk="1" hangingPunct="1">
              <a:buFontTx/>
              <a:buNone/>
            </a:pPr>
            <a:endParaRPr lang="en-US" altLang="en-US" smtClean="0"/>
          </a:p>
          <a:p>
            <a:pPr algn="l" eaLnBrk="1" hangingPunct="1">
              <a:buFontTx/>
              <a:buNone/>
            </a:pPr>
            <a:r>
              <a:rPr lang="en-US" altLang="en-US" smtClean="0"/>
              <a:t>Where are the assignments stored?</a:t>
            </a:r>
          </a:p>
          <a:p>
            <a:pPr algn="l" eaLnBrk="1" hangingPunct="1">
              <a:buFontTx/>
              <a:buNone/>
            </a:pPr>
            <a:endParaRPr lang="en-US" altLang="en-US" smtClean="0"/>
          </a:p>
          <a:p>
            <a:pPr algn="l" eaLnBrk="1" hangingPunct="1">
              <a:buFontTx/>
              <a:buNone/>
            </a:pPr>
            <a:r>
              <a:rPr lang="en-US" altLang="en-US" smtClean="0"/>
              <a:t>Hierarchy of instructors – how do they coordinate?</a:t>
            </a:r>
          </a:p>
          <a:p>
            <a:pPr algn="l" eaLnBrk="1" hangingPunct="1">
              <a:buFontTx/>
              <a:buNone/>
            </a:pPr>
            <a:endParaRPr lang="en-US" altLang="en-US" smtClean="0"/>
          </a:p>
          <a:p>
            <a:pPr algn="l" eaLnBrk="1" hangingPunct="1">
              <a:buFontTx/>
              <a:buNone/>
            </a:pPr>
            <a:r>
              <a:rPr lang="en-US" altLang="en-US" b="1" smtClean="0"/>
              <a:t>Administration is often forgotten – Elliott notes that this is often the </a:t>
            </a:r>
            <a:r>
              <a:rPr lang="en-US" altLang="en-US" b="1" i="1" smtClean="0"/>
              <a:t>most critical bottleneck </a:t>
            </a:r>
            <a:r>
              <a:rPr lang="en-US" altLang="en-US" b="1" smtClean="0"/>
              <a:t>in scaling up DS.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8915" name="Rectangle 2"/>
          <p:cNvSpPr>
            <a:spLocks noGrp="1" noChangeArrowheads="1"/>
          </p:cNvSpPr>
          <p:nvPr>
            <p:ph type="title"/>
          </p:nvPr>
        </p:nvSpPr>
        <p:spPr>
          <a:xfrm>
            <a:off x="0" y="284163"/>
            <a:ext cx="9144000" cy="781050"/>
          </a:xfrm>
        </p:spPr>
        <p:txBody>
          <a:bodyPr/>
          <a:lstStyle/>
          <a:p>
            <a:pPr eaLnBrk="1" hangingPunct="1"/>
            <a:r>
              <a:rPr lang="en-US" altLang="en-US" sz="4000" smtClean="0">
                <a:solidFill>
                  <a:srgbClr val="7030A0"/>
                </a:solidFill>
                <a:latin typeface="Cambria" panose="02040503050406030204" pitchFamily="18" charset="0"/>
              </a:rPr>
              <a:t>Traditional </a:t>
            </a:r>
            <a:r>
              <a:rPr lang="en-US" altLang="en-US" sz="4000" i="1" smtClean="0">
                <a:solidFill>
                  <a:srgbClr val="7030A0"/>
                </a:solidFill>
                <a:latin typeface="Cambria" panose="02040503050406030204" pitchFamily="18" charset="0"/>
              </a:rPr>
              <a:t>blocking</a:t>
            </a:r>
            <a:r>
              <a:rPr lang="en-US" altLang="en-US" sz="4000" smtClean="0">
                <a:solidFill>
                  <a:srgbClr val="7030A0"/>
                </a:solidFill>
                <a:latin typeface="Cambria" panose="02040503050406030204" pitchFamily="18" charset="0"/>
              </a:rPr>
              <a:t> calls – problems in a distributed system</a:t>
            </a:r>
          </a:p>
        </p:txBody>
      </p:sp>
      <p:sp>
        <p:nvSpPr>
          <p:cNvPr id="38916"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i="1" dirty="0" smtClean="0"/>
              <a:t>Blocking</a:t>
            </a:r>
            <a:r>
              <a:rPr lang="en-US" altLang="en-US" dirty="0" smtClean="0"/>
              <a:t>  (synchronous) call: make a procedure call, and do nothing until the call returns</a:t>
            </a:r>
          </a:p>
          <a:p>
            <a:pPr algn="l" eaLnBrk="1" hangingPunct="1">
              <a:buFontTx/>
              <a:buNone/>
            </a:pPr>
            <a:endParaRPr lang="en-US" altLang="en-US" dirty="0" smtClean="0"/>
          </a:p>
          <a:p>
            <a:pPr algn="l" eaLnBrk="1" hangingPunct="1">
              <a:buFontTx/>
              <a:buNone/>
            </a:pPr>
            <a:r>
              <a:rPr lang="en-US" altLang="en-US" dirty="0" smtClean="0"/>
              <a:t>Works fine on a local system – if the called procedure fails, the calling procedure is probably failing too – so who cares?</a:t>
            </a:r>
          </a:p>
          <a:p>
            <a:pPr algn="l" eaLnBrk="1" hangingPunct="1">
              <a:buFontTx/>
              <a:buNone/>
            </a:pPr>
            <a:endParaRPr lang="en-US" altLang="en-US" dirty="0" smtClean="0"/>
          </a:p>
          <a:p>
            <a:pPr algn="l" eaLnBrk="1" hangingPunct="1">
              <a:buFontTx/>
              <a:buNone/>
            </a:pPr>
            <a:r>
              <a:rPr lang="en-US" altLang="en-US" dirty="0" smtClean="0"/>
              <a:t>Distributed system: Caller still alive, but called procedure on remote system fails.</a:t>
            </a:r>
          </a:p>
          <a:p>
            <a:pPr algn="l" eaLnBrk="1" hangingPunct="1">
              <a:buFontTx/>
              <a:buNone/>
            </a:pPr>
            <a:endParaRPr lang="en-US" altLang="en-US" dirty="0" smtClean="0"/>
          </a:p>
          <a:p>
            <a:pPr algn="l" eaLnBrk="1" hangingPunct="1">
              <a:buFontTx/>
              <a:buNone/>
            </a:pPr>
            <a:r>
              <a:rPr lang="en-US" altLang="en-US" dirty="0" smtClean="0"/>
              <a:t>Geography – more failures, longer wait </a:t>
            </a:r>
            <a:r>
              <a:rPr lang="en-US" altLang="en-US" sz="2000" dirty="0" smtClean="0"/>
              <a:t>for call to return.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39939"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Synchronous vs. Asynchronous</a:t>
            </a:r>
          </a:p>
        </p:txBody>
      </p:sp>
      <p:sp>
        <p:nvSpPr>
          <p:cNvPr id="39940"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sz="3200" dirty="0" smtClean="0"/>
              <a:t>&gt; Blocking calls are synchronous</a:t>
            </a:r>
          </a:p>
          <a:p>
            <a:pPr algn="l" eaLnBrk="1" hangingPunct="1">
              <a:buFontTx/>
              <a:buNone/>
            </a:pPr>
            <a:r>
              <a:rPr lang="en-US" altLang="en-US" sz="3200" dirty="0" smtClean="0"/>
              <a:t>&gt; Solution is non-blocking, or </a:t>
            </a:r>
            <a:r>
              <a:rPr lang="en-US" altLang="en-US" sz="3200" i="1" dirty="0" smtClean="0"/>
              <a:t>asynchronous</a:t>
            </a:r>
            <a:r>
              <a:rPr lang="en-US" altLang="en-US" sz="3200" dirty="0" smtClean="0"/>
              <a:t> calls.</a:t>
            </a:r>
          </a:p>
          <a:p>
            <a:pPr algn="l" eaLnBrk="1" hangingPunct="1">
              <a:buFontTx/>
              <a:buNone/>
            </a:pPr>
            <a:r>
              <a:rPr lang="en-US" altLang="en-US" sz="3200" dirty="0" smtClean="0"/>
              <a:t>&gt; New programming paradigm.</a:t>
            </a:r>
          </a:p>
          <a:p>
            <a:pPr algn="l" eaLnBrk="1" hangingPunct="1">
              <a:buFontTx/>
              <a:buNone/>
            </a:pPr>
            <a:r>
              <a:rPr lang="en-US" altLang="en-US" sz="3200" dirty="0" smtClean="0"/>
              <a:t>&gt; Logic is potentially </a:t>
            </a:r>
            <a:r>
              <a:rPr lang="en-US" altLang="en-US" sz="3200" i="1" dirty="0" smtClean="0"/>
              <a:t>much </a:t>
            </a:r>
            <a:r>
              <a:rPr lang="en-US" altLang="en-US" sz="3200" dirty="0" smtClean="0"/>
              <a:t>more complex.</a:t>
            </a:r>
          </a:p>
          <a:p>
            <a:pPr algn="l" eaLnBrk="1" hangingPunct="1">
              <a:buFontTx/>
              <a:buNone/>
            </a:pPr>
            <a:r>
              <a:rPr lang="en-US" altLang="en-US" sz="3200" dirty="0" smtClean="0"/>
              <a:t>&gt; Idea is the calling process continues, without waiting for the called process to return.</a:t>
            </a:r>
          </a:p>
          <a:p>
            <a:pPr algn="l" eaLnBrk="1" hangingPunct="1">
              <a:buFontTx/>
              <a:buNone/>
            </a:pPr>
            <a:r>
              <a:rPr lang="en-US" altLang="en-US" sz="3200" dirty="0" smtClean="0"/>
              <a:t>&gt; Many types of asynchronous calls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0963" name="Rectangle 2"/>
          <p:cNvSpPr>
            <a:spLocks noGrp="1" noChangeArrowheads="1"/>
          </p:cNvSpPr>
          <p:nvPr>
            <p:ph type="title"/>
          </p:nvPr>
        </p:nvSpPr>
        <p:spPr/>
        <p:txBody>
          <a:bodyPr/>
          <a:lstStyle/>
          <a:p>
            <a:pPr eaLnBrk="1" hangingPunct="1"/>
            <a:r>
              <a:rPr lang="en-US" altLang="en-US" smtClean="0">
                <a:solidFill>
                  <a:srgbClr val="7030A0"/>
                </a:solidFill>
              </a:rPr>
              <a:t>Scaling Techniques (1)</a:t>
            </a:r>
          </a:p>
        </p:txBody>
      </p:sp>
      <p:sp>
        <p:nvSpPr>
          <p:cNvPr id="40964" name="Text Box 4"/>
          <p:cNvSpPr txBox="1">
            <a:spLocks noChangeArrowheads="1"/>
          </p:cNvSpPr>
          <p:nvPr/>
        </p:nvSpPr>
        <p:spPr bwMode="auto">
          <a:xfrm>
            <a:off x="688975" y="5524500"/>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609600" indent="-609600"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FontTx/>
              <a:buNone/>
            </a:pPr>
            <a:r>
              <a:rPr lang="en-US" altLang="en-US"/>
              <a:t>Figure 1-4. The difference between letting (a) a server or (b) a client check forms as they are being filled.</a:t>
            </a:r>
          </a:p>
        </p:txBody>
      </p:sp>
      <p:pic>
        <p:nvPicPr>
          <p:cNvPr id="40965" name="Picture 6" descr="0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1208088"/>
            <a:ext cx="72517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1987" name="Rectangle 2"/>
          <p:cNvSpPr>
            <a:spLocks noGrp="1" noChangeArrowheads="1"/>
          </p:cNvSpPr>
          <p:nvPr>
            <p:ph type="title"/>
          </p:nvPr>
        </p:nvSpPr>
        <p:spPr>
          <a:xfrm>
            <a:off x="0" y="185738"/>
            <a:ext cx="9144000" cy="1143000"/>
          </a:xfrm>
        </p:spPr>
        <p:txBody>
          <a:bodyPr/>
          <a:lstStyle/>
          <a:p>
            <a:pPr eaLnBrk="1" hangingPunct="1"/>
            <a:r>
              <a:rPr lang="en-US" altLang="en-US" sz="4000" smtClean="0">
                <a:solidFill>
                  <a:srgbClr val="7030A0"/>
                </a:solidFill>
              </a:rPr>
              <a:t>Security tradeoffs thick/thin</a:t>
            </a:r>
          </a:p>
        </p:txBody>
      </p:sp>
      <p:sp>
        <p:nvSpPr>
          <p:cNvPr id="41988" name="Rectangle 3"/>
          <p:cNvSpPr>
            <a:spLocks noGrp="1" noChangeArrowheads="1"/>
          </p:cNvSpPr>
          <p:nvPr>
            <p:ph type="body" idx="1"/>
          </p:nvPr>
        </p:nvSpPr>
        <p:spPr>
          <a:xfrm>
            <a:off x="495300" y="1654175"/>
            <a:ext cx="8648700" cy="4899025"/>
          </a:xfrm>
        </p:spPr>
        <p:txBody>
          <a:bodyPr/>
          <a:lstStyle/>
          <a:p>
            <a:pPr algn="l" eaLnBrk="1" hangingPunct="1">
              <a:buFontTx/>
              <a:buNone/>
            </a:pPr>
            <a:endParaRPr lang="en-US" altLang="en-US" sz="2800" dirty="0" smtClean="0"/>
          </a:p>
          <a:p>
            <a:pPr algn="l" eaLnBrk="1" hangingPunct="1"/>
            <a:r>
              <a:rPr lang="en-US" altLang="en-US" sz="2800" dirty="0" smtClean="0"/>
              <a:t>Thin: More packets, more exposure and more chance for profiling sender/receiver </a:t>
            </a:r>
            <a:r>
              <a:rPr lang="en-US" altLang="en-US" sz="2800" dirty="0" smtClean="0"/>
              <a:t>patterns</a:t>
            </a:r>
          </a:p>
          <a:p>
            <a:pPr algn="l" eaLnBrk="1" hangingPunct="1"/>
            <a:endParaRPr lang="en-US" altLang="en-US" sz="2800" dirty="0" smtClean="0"/>
          </a:p>
          <a:p>
            <a:pPr algn="l" eaLnBrk="1" hangingPunct="1"/>
            <a:r>
              <a:rPr lang="en-US" altLang="en-US" sz="2800" dirty="0" smtClean="0"/>
              <a:t>Thick: more code exposed on the client, more chance for out-of-date, insecure client code.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3011" name="Rectangle 2"/>
          <p:cNvSpPr>
            <a:spLocks noGrp="1" noChangeArrowheads="1"/>
          </p:cNvSpPr>
          <p:nvPr>
            <p:ph type="title"/>
          </p:nvPr>
        </p:nvSpPr>
        <p:spPr>
          <a:xfrm>
            <a:off x="0" y="185738"/>
            <a:ext cx="9144000" cy="1143000"/>
          </a:xfrm>
        </p:spPr>
        <p:txBody>
          <a:bodyPr/>
          <a:lstStyle/>
          <a:p>
            <a:pPr eaLnBrk="1" hangingPunct="1"/>
            <a:r>
              <a:rPr lang="en-US" altLang="en-US" sz="4000" smtClean="0">
                <a:solidFill>
                  <a:srgbClr val="7030A0"/>
                </a:solidFill>
              </a:rPr>
              <a:t>Pitfalls when Developing </a:t>
            </a:r>
            <a:br>
              <a:rPr lang="en-US" altLang="en-US" sz="4000" smtClean="0">
                <a:solidFill>
                  <a:srgbClr val="7030A0"/>
                </a:solidFill>
              </a:rPr>
            </a:br>
            <a:r>
              <a:rPr lang="en-US" altLang="en-US" sz="4000" smtClean="0">
                <a:solidFill>
                  <a:srgbClr val="7030A0"/>
                </a:solidFill>
              </a:rPr>
              <a:t>Distributed Systems</a:t>
            </a:r>
          </a:p>
        </p:txBody>
      </p:sp>
      <p:sp>
        <p:nvSpPr>
          <p:cNvPr id="43012" name="Rectangle 3"/>
          <p:cNvSpPr>
            <a:spLocks noGrp="1" noChangeArrowheads="1"/>
          </p:cNvSpPr>
          <p:nvPr>
            <p:ph type="body" idx="1"/>
          </p:nvPr>
        </p:nvSpPr>
        <p:spPr>
          <a:xfrm>
            <a:off x="495300" y="1654175"/>
            <a:ext cx="8648700" cy="4899025"/>
          </a:xfrm>
        </p:spPr>
        <p:txBody>
          <a:bodyPr/>
          <a:lstStyle/>
          <a:p>
            <a:pPr algn="l" eaLnBrk="1" hangingPunct="1">
              <a:buFontTx/>
              <a:buNone/>
            </a:pPr>
            <a:r>
              <a:rPr lang="en-US" altLang="en-US" sz="2800" smtClean="0"/>
              <a:t>False assumptions made by first time developer:</a:t>
            </a:r>
          </a:p>
          <a:p>
            <a:pPr algn="l" eaLnBrk="1" hangingPunct="1"/>
            <a:r>
              <a:rPr lang="en-US" altLang="en-US" sz="2800" smtClean="0"/>
              <a:t>The network is reliable.</a:t>
            </a:r>
          </a:p>
          <a:p>
            <a:pPr algn="l" eaLnBrk="1" hangingPunct="1"/>
            <a:r>
              <a:rPr lang="en-US" altLang="en-US" sz="2800" smtClean="0"/>
              <a:t>The network is secure.</a:t>
            </a:r>
          </a:p>
          <a:p>
            <a:pPr algn="l" eaLnBrk="1" hangingPunct="1"/>
            <a:r>
              <a:rPr lang="en-US" altLang="en-US" sz="2800" smtClean="0"/>
              <a:t>The network is homogeneous.</a:t>
            </a:r>
          </a:p>
          <a:p>
            <a:pPr algn="l" eaLnBrk="1" hangingPunct="1"/>
            <a:r>
              <a:rPr lang="en-US" altLang="en-US" sz="2800" smtClean="0"/>
              <a:t>The topology does not change.</a:t>
            </a:r>
          </a:p>
          <a:p>
            <a:pPr algn="l" eaLnBrk="1" hangingPunct="1"/>
            <a:r>
              <a:rPr lang="en-US" altLang="en-US" sz="2800" smtClean="0"/>
              <a:t>Latency is zero.</a:t>
            </a:r>
          </a:p>
          <a:p>
            <a:pPr algn="l" eaLnBrk="1" hangingPunct="1"/>
            <a:r>
              <a:rPr lang="en-US" altLang="en-US" sz="2800" smtClean="0"/>
              <a:t>Bandwidth is infinite.</a:t>
            </a:r>
          </a:p>
          <a:p>
            <a:pPr algn="l" eaLnBrk="1" hangingPunct="1"/>
            <a:r>
              <a:rPr lang="en-US" altLang="en-US" sz="2800" smtClean="0"/>
              <a:t>Transport cost is zero.</a:t>
            </a:r>
          </a:p>
          <a:p>
            <a:pPr algn="l" eaLnBrk="1" hangingPunct="1"/>
            <a:r>
              <a:rPr lang="en-US" altLang="en-US" sz="2800" smtClean="0"/>
              <a:t>There is one administrator.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latin typeface="Times New Roman" panose="02020603050405020304" pitchFamily="18" charset="0"/>
              </a:rPr>
              <a:t>Copyright 2008 Clark Elliott</a:t>
            </a:r>
          </a:p>
        </p:txBody>
      </p:sp>
      <p:sp>
        <p:nvSpPr>
          <p:cNvPr id="4099" name="Rectangle 2"/>
          <p:cNvSpPr>
            <a:spLocks noGrp="1" noChangeArrowheads="1"/>
          </p:cNvSpPr>
          <p:nvPr>
            <p:ph type="title" idx="4294967295"/>
          </p:nvPr>
        </p:nvSpPr>
        <p:spPr/>
        <p:txBody>
          <a:bodyPr/>
          <a:lstStyle/>
          <a:p>
            <a:pPr eaLnBrk="1" hangingPunct="1"/>
            <a:r>
              <a:rPr lang="en-US" altLang="en-US" sz="3600" dirty="0" smtClean="0">
                <a:solidFill>
                  <a:srgbClr val="7030A0"/>
                </a:solidFill>
              </a:rPr>
              <a:t>Keep you toolbox open this quarter…</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endParaRPr lang="en-US" altLang="en-US" sz="3200" dirty="0" smtClean="0"/>
          </a:p>
          <a:p>
            <a:pPr algn="l" eaLnBrk="1" hangingPunct="1"/>
            <a:r>
              <a:rPr lang="en-US" altLang="en-US" sz="3200" dirty="0" smtClean="0"/>
              <a:t>We will fill it with distributed systems techniques during each lecture.</a:t>
            </a:r>
          </a:p>
        </p:txBody>
      </p:sp>
    </p:spTree>
    <p:extLst>
      <p:ext uri="{BB962C8B-B14F-4D97-AF65-F5344CB8AC3E}">
        <p14:creationId xmlns:p14="http://schemas.microsoft.com/office/powerpoint/2010/main" val="1822833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20650" y="0"/>
            <a:ext cx="9144000" cy="1143000"/>
          </a:xfrm>
        </p:spPr>
        <p:txBody>
          <a:bodyPr/>
          <a:lstStyle/>
          <a:p>
            <a:pPr eaLnBrk="1" hangingPunct="1"/>
            <a:r>
              <a:rPr lang="en-US" altLang="en-US" sz="4000" dirty="0" smtClean="0">
                <a:solidFill>
                  <a:srgbClr val="7030A0"/>
                </a:solidFill>
              </a:rPr>
              <a:t>Transactions – essential concepts</a:t>
            </a:r>
            <a:endParaRPr lang="en-US" altLang="en-US" sz="4000" dirty="0" smtClean="0">
              <a:solidFill>
                <a:srgbClr val="7030A0"/>
              </a:solidFill>
            </a:endParaRPr>
          </a:p>
        </p:txBody>
      </p:sp>
      <p:sp>
        <p:nvSpPr>
          <p:cNvPr id="45060" name="Rectangle 3"/>
          <p:cNvSpPr>
            <a:spLocks noGrp="1" noChangeArrowheads="1"/>
          </p:cNvSpPr>
          <p:nvPr>
            <p:ph type="body" idx="1"/>
          </p:nvPr>
        </p:nvSpPr>
        <p:spPr>
          <a:xfrm>
            <a:off x="604044" y="1143000"/>
            <a:ext cx="7935912" cy="4899025"/>
          </a:xfrm>
        </p:spPr>
        <p:txBody>
          <a:bodyPr/>
          <a:lstStyle/>
          <a:p>
            <a:pPr algn="l" eaLnBrk="1" hangingPunct="1">
              <a:buFontTx/>
              <a:buNone/>
            </a:pPr>
            <a:endParaRPr lang="en-US" altLang="en-US" dirty="0" smtClean="0"/>
          </a:p>
          <a:p>
            <a:pPr algn="l" eaLnBrk="1" hangingPunct="1"/>
            <a:r>
              <a:rPr lang="en-US" altLang="en-US" i="1" dirty="0" smtClean="0"/>
              <a:t>Before/After: </a:t>
            </a:r>
            <a:r>
              <a:rPr lang="en-US" altLang="en-US" dirty="0" smtClean="0"/>
              <a:t>To the outside world there is a </a:t>
            </a:r>
            <a:r>
              <a:rPr lang="en-US" altLang="en-US" i="1" dirty="0" smtClean="0"/>
              <a:t>before</a:t>
            </a:r>
            <a:r>
              <a:rPr lang="en-US" altLang="en-US" dirty="0" smtClean="0"/>
              <a:t>, and an </a:t>
            </a:r>
            <a:r>
              <a:rPr lang="en-US" altLang="en-US" i="1" dirty="0" smtClean="0"/>
              <a:t>after</a:t>
            </a:r>
            <a:r>
              <a:rPr lang="en-US" altLang="en-US" dirty="0" smtClean="0"/>
              <a:t>, and nothing in between. </a:t>
            </a:r>
            <a:r>
              <a:rPr lang="en-US" altLang="en-US" dirty="0" smtClean="0"/>
              <a:t>Think of closing on a house: they get the money, you get the house. When does the lighting bolt strike?</a:t>
            </a:r>
          </a:p>
          <a:p>
            <a:pPr algn="l" eaLnBrk="1" hangingPunct="1"/>
            <a:endParaRPr lang="en-US" altLang="en-US" dirty="0" smtClean="0"/>
          </a:p>
          <a:p>
            <a:pPr algn="l" eaLnBrk="1" hangingPunct="1"/>
            <a:r>
              <a:rPr lang="en-US" altLang="en-US" i="1" dirty="0" smtClean="0"/>
              <a:t>Critical Section</a:t>
            </a:r>
            <a:r>
              <a:rPr lang="en-US" altLang="en-US" dirty="0" smtClean="0"/>
              <a:t>—May have to reserve resources for the duration of the transaction using </a:t>
            </a:r>
            <a:r>
              <a:rPr lang="en-US" altLang="en-US" i="1" dirty="0" smtClean="0"/>
              <a:t>locks</a:t>
            </a:r>
            <a:r>
              <a:rPr lang="en-US" altLang="en-US" dirty="0" smtClean="0"/>
              <a:t> on resources as part of a </a:t>
            </a:r>
            <a:r>
              <a:rPr lang="en-US" altLang="en-US" i="1" dirty="0" smtClean="0"/>
              <a:t>critical section </a:t>
            </a:r>
            <a:r>
              <a:rPr lang="en-US" altLang="en-US" dirty="0" smtClean="0"/>
              <a:t>[CS] of computer code inside the transaction.</a:t>
            </a:r>
            <a:endParaRPr lang="en-US" altLang="en-US" dirty="0" smtClean="0"/>
          </a:p>
        </p:txBody>
      </p:sp>
    </p:spTree>
    <p:extLst>
      <p:ext uri="{BB962C8B-B14F-4D97-AF65-F5344CB8AC3E}">
        <p14:creationId xmlns:p14="http://schemas.microsoft.com/office/powerpoint/2010/main" val="22619816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20650" y="0"/>
            <a:ext cx="9144000" cy="1143000"/>
          </a:xfrm>
        </p:spPr>
        <p:txBody>
          <a:bodyPr/>
          <a:lstStyle/>
          <a:p>
            <a:pPr eaLnBrk="1" hangingPunct="1"/>
            <a:endParaRPr lang="en-US" altLang="en-US" sz="4000" dirty="0" smtClean="0">
              <a:solidFill>
                <a:srgbClr val="7030A0"/>
              </a:solidFill>
            </a:endParaRPr>
          </a:p>
        </p:txBody>
      </p:sp>
      <p:sp>
        <p:nvSpPr>
          <p:cNvPr id="45060" name="Rectangle 3"/>
          <p:cNvSpPr>
            <a:spLocks noGrp="1" noChangeArrowheads="1"/>
          </p:cNvSpPr>
          <p:nvPr>
            <p:ph type="body" idx="1"/>
          </p:nvPr>
        </p:nvSpPr>
        <p:spPr>
          <a:xfrm>
            <a:off x="525463" y="1420813"/>
            <a:ext cx="7935912" cy="4899025"/>
          </a:xfrm>
        </p:spPr>
        <p:txBody>
          <a:bodyPr/>
          <a:lstStyle/>
          <a:p>
            <a:pPr algn="l" eaLnBrk="1" hangingPunct="1"/>
            <a:r>
              <a:rPr lang="en-US" altLang="en-US" i="1" dirty="0" smtClean="0"/>
              <a:t>Roll back </a:t>
            </a:r>
            <a:r>
              <a:rPr lang="en-US" altLang="en-US" dirty="0" smtClean="0"/>
              <a:t> something went wrong, so go back to the </a:t>
            </a:r>
            <a:r>
              <a:rPr lang="en-US" altLang="en-US" i="1" dirty="0" smtClean="0"/>
              <a:t>before</a:t>
            </a:r>
            <a:r>
              <a:rPr lang="en-US" altLang="en-US" dirty="0" smtClean="0"/>
              <a:t> state.</a:t>
            </a:r>
          </a:p>
          <a:p>
            <a:pPr algn="l" eaLnBrk="1" hangingPunct="1"/>
            <a:endParaRPr lang="en-US" altLang="en-US" i="1" dirty="0"/>
          </a:p>
          <a:p>
            <a:pPr algn="l" eaLnBrk="1" hangingPunct="1"/>
            <a:r>
              <a:rPr lang="en-US" altLang="en-US" i="1" dirty="0" smtClean="0"/>
              <a:t>Commit—</a:t>
            </a:r>
            <a:r>
              <a:rPr lang="en-US" altLang="en-US" dirty="0" smtClean="0"/>
              <a:t>everything is complete so continue of to other states, possibly discarding all rollback information</a:t>
            </a:r>
          </a:p>
          <a:p>
            <a:pPr algn="l" eaLnBrk="1" hangingPunct="1"/>
            <a:endParaRPr lang="en-US" altLang="en-US" dirty="0" smtClean="0"/>
          </a:p>
          <a:p>
            <a:pPr algn="l" eaLnBrk="1" hangingPunct="1"/>
            <a:r>
              <a:rPr lang="en-US" altLang="en-US" i="1" dirty="0" smtClean="0"/>
              <a:t>Checkpoint—</a:t>
            </a:r>
            <a:r>
              <a:rPr lang="en-US" altLang="en-US" dirty="0" smtClean="0"/>
              <a:t>a saved state of the system to which you can return, discarding all subsequent transactions.</a:t>
            </a:r>
            <a:endParaRPr lang="en-US" altLang="en-US" i="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20650" y="0"/>
            <a:ext cx="9144000" cy="1143000"/>
          </a:xfrm>
        </p:spPr>
        <p:txBody>
          <a:bodyPr/>
          <a:lstStyle/>
          <a:p>
            <a:pPr eaLnBrk="1" hangingPunct="1"/>
            <a:r>
              <a:rPr lang="en-US" altLang="en-US" sz="4000" dirty="0" smtClean="0">
                <a:solidFill>
                  <a:srgbClr val="7030A0"/>
                </a:solidFill>
              </a:rPr>
              <a:t>Semaphores / Memory locations</a:t>
            </a:r>
            <a:endParaRPr lang="en-US" altLang="en-US" sz="4000" dirty="0" smtClean="0">
              <a:solidFill>
                <a:srgbClr val="7030A0"/>
              </a:solidFill>
            </a:endParaRPr>
          </a:p>
        </p:txBody>
      </p:sp>
      <p:sp>
        <p:nvSpPr>
          <p:cNvPr id="45060" name="Rectangle 3"/>
          <p:cNvSpPr>
            <a:spLocks noGrp="1" noChangeArrowheads="1"/>
          </p:cNvSpPr>
          <p:nvPr>
            <p:ph type="body" idx="1"/>
          </p:nvPr>
        </p:nvSpPr>
        <p:spPr>
          <a:xfrm>
            <a:off x="525463" y="1420813"/>
            <a:ext cx="7935912" cy="4899025"/>
          </a:xfrm>
        </p:spPr>
        <p:txBody>
          <a:bodyPr/>
          <a:lstStyle/>
          <a:p>
            <a:pPr algn="l" eaLnBrk="1" hangingPunct="1">
              <a:buFontTx/>
              <a:buNone/>
            </a:pPr>
            <a:r>
              <a:rPr lang="en-US" altLang="en-US" dirty="0" smtClean="0"/>
              <a:t>Semaphores:</a:t>
            </a:r>
          </a:p>
          <a:p>
            <a:pPr algn="l" eaLnBrk="1" hangingPunct="1">
              <a:buFontTx/>
              <a:buNone/>
            </a:pPr>
            <a:endParaRPr lang="en-US" altLang="en-US" dirty="0" smtClean="0"/>
          </a:p>
          <a:p>
            <a:pPr algn="l" eaLnBrk="1" hangingPunct="1"/>
            <a:r>
              <a:rPr lang="en-US" altLang="en-US" dirty="0" smtClean="0"/>
              <a:t>Usually just a memory location. TRUE (not null) means </a:t>
            </a:r>
            <a:r>
              <a:rPr lang="en-US" altLang="en-US" i="1" dirty="0" smtClean="0"/>
              <a:t>wait, the CS is busy</a:t>
            </a:r>
            <a:r>
              <a:rPr lang="en-US" altLang="en-US" dirty="0" smtClean="0"/>
              <a:t>. FALSE (null) </a:t>
            </a:r>
            <a:r>
              <a:rPr lang="en-US" altLang="en-US" i="1" dirty="0" smtClean="0"/>
              <a:t>means go ahead into the CS.</a:t>
            </a:r>
          </a:p>
          <a:p>
            <a:pPr algn="l" eaLnBrk="1" hangingPunct="1"/>
            <a:endParaRPr lang="en-US" altLang="en-US" i="1" dirty="0" smtClean="0"/>
          </a:p>
          <a:p>
            <a:pPr algn="l" eaLnBrk="1" hangingPunct="1"/>
            <a:r>
              <a:rPr lang="en-US" altLang="en-US" dirty="0" smtClean="0"/>
              <a:t>If the CS is available [Semaphore is FALSE] set the semaphore to TRUE then proceed into the CS.</a:t>
            </a:r>
          </a:p>
          <a:p>
            <a:pPr algn="l" eaLnBrk="1" hangingPunct="1"/>
            <a:endParaRPr lang="en-US" altLang="en-US" dirty="0" smtClean="0"/>
          </a:p>
          <a:p>
            <a:pPr algn="l" eaLnBrk="1" hangingPunct="1"/>
            <a:r>
              <a:rPr lang="en-US" altLang="en-US" dirty="0" smtClean="0"/>
              <a:t>When you are done, set the Semaphore to FALSE again so others can use the CS.</a:t>
            </a:r>
          </a:p>
        </p:txBody>
      </p:sp>
    </p:spTree>
    <p:extLst>
      <p:ext uri="{BB962C8B-B14F-4D97-AF65-F5344CB8AC3E}">
        <p14:creationId xmlns:p14="http://schemas.microsoft.com/office/powerpoint/2010/main" val="3131459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20650" y="0"/>
            <a:ext cx="9144000" cy="1143000"/>
          </a:xfrm>
        </p:spPr>
        <p:txBody>
          <a:bodyPr/>
          <a:lstStyle/>
          <a:p>
            <a:pPr eaLnBrk="1" hangingPunct="1"/>
            <a:r>
              <a:rPr lang="en-US" altLang="en-US" sz="4000" dirty="0" smtClean="0">
                <a:solidFill>
                  <a:srgbClr val="7030A0"/>
                </a:solidFill>
              </a:rPr>
              <a:t>Example Critical Section</a:t>
            </a:r>
            <a:endParaRPr lang="en-US" altLang="en-US" sz="4000" dirty="0" smtClean="0">
              <a:solidFill>
                <a:srgbClr val="7030A0"/>
              </a:solidFill>
            </a:endParaRPr>
          </a:p>
        </p:txBody>
      </p:sp>
      <p:sp>
        <p:nvSpPr>
          <p:cNvPr id="45060" name="Rectangle 3"/>
          <p:cNvSpPr>
            <a:spLocks noGrp="1" noChangeArrowheads="1"/>
          </p:cNvSpPr>
          <p:nvPr>
            <p:ph type="body" idx="1"/>
          </p:nvPr>
        </p:nvSpPr>
        <p:spPr>
          <a:xfrm>
            <a:off x="483394" y="1143000"/>
            <a:ext cx="7935912" cy="4899025"/>
          </a:xfrm>
        </p:spPr>
        <p:txBody>
          <a:bodyPr/>
          <a:lstStyle/>
          <a:p>
            <a:pPr algn="l" eaLnBrk="1" hangingPunct="1"/>
            <a:r>
              <a:rPr lang="en-US" altLang="en-US" dirty="0" smtClean="0"/>
              <a:t>Five different bank accounts belonging to two different customers.</a:t>
            </a:r>
          </a:p>
          <a:p>
            <a:pPr algn="l" eaLnBrk="1" hangingPunct="1"/>
            <a:endParaRPr lang="en-US" altLang="en-US" dirty="0" smtClean="0"/>
          </a:p>
          <a:p>
            <a:pPr algn="l" eaLnBrk="1" hangingPunct="1"/>
            <a:r>
              <a:rPr lang="en-US" altLang="en-US" dirty="0" smtClean="0"/>
              <a:t>As part of a complex </a:t>
            </a:r>
            <a:r>
              <a:rPr lang="en-US" altLang="en-US" i="1" dirty="0" smtClean="0"/>
              <a:t>transaction</a:t>
            </a:r>
            <a:r>
              <a:rPr lang="en-US" altLang="en-US" dirty="0" smtClean="0"/>
              <a:t> move a bunch of money around for escrow, taxes, payments, refunds, etc.</a:t>
            </a:r>
          </a:p>
          <a:p>
            <a:pPr algn="l" eaLnBrk="1" hangingPunct="1"/>
            <a:endParaRPr lang="en-US" altLang="en-US" dirty="0" smtClean="0"/>
          </a:p>
          <a:p>
            <a:pPr algn="l" eaLnBrk="1" hangingPunct="1"/>
            <a:r>
              <a:rPr lang="en-US" altLang="en-US" dirty="0" smtClean="0"/>
              <a:t>The total money </a:t>
            </a:r>
            <a:r>
              <a:rPr lang="en-US" altLang="en-US" i="1" dirty="0" smtClean="0"/>
              <a:t>before</a:t>
            </a:r>
            <a:r>
              <a:rPr lang="en-US" altLang="en-US" dirty="0" smtClean="0"/>
              <a:t> and </a:t>
            </a:r>
            <a:r>
              <a:rPr lang="en-US" altLang="en-US" i="1" dirty="0" smtClean="0"/>
              <a:t>after</a:t>
            </a:r>
            <a:r>
              <a:rPr lang="en-US" altLang="en-US" dirty="0" smtClean="0"/>
              <a:t> is always identical.</a:t>
            </a:r>
          </a:p>
          <a:p>
            <a:pPr algn="l" eaLnBrk="1" hangingPunct="1"/>
            <a:endParaRPr lang="en-US" altLang="en-US" dirty="0" smtClean="0"/>
          </a:p>
          <a:p>
            <a:pPr algn="l" eaLnBrk="1" hangingPunct="1"/>
            <a:r>
              <a:rPr lang="en-US" altLang="en-US" dirty="0" smtClean="0"/>
              <a:t>But inside the critical section code you always have to chose to either delete from one account or add to another first when you move it. So the total changes temporarily.</a:t>
            </a:r>
          </a:p>
        </p:txBody>
      </p:sp>
    </p:spTree>
    <p:extLst>
      <p:ext uri="{BB962C8B-B14F-4D97-AF65-F5344CB8AC3E}">
        <p14:creationId xmlns:p14="http://schemas.microsoft.com/office/powerpoint/2010/main" val="2173832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20650" y="0"/>
            <a:ext cx="9144000" cy="1143000"/>
          </a:xfrm>
        </p:spPr>
        <p:txBody>
          <a:bodyPr/>
          <a:lstStyle/>
          <a:p>
            <a:pPr eaLnBrk="1" hangingPunct="1"/>
            <a:endParaRPr lang="en-US" altLang="en-US" sz="4000" dirty="0" smtClean="0">
              <a:solidFill>
                <a:srgbClr val="7030A0"/>
              </a:solidFill>
            </a:endParaRPr>
          </a:p>
        </p:txBody>
      </p:sp>
      <p:sp>
        <p:nvSpPr>
          <p:cNvPr id="45060" name="Rectangle 3"/>
          <p:cNvSpPr>
            <a:spLocks noGrp="1" noChangeArrowheads="1"/>
          </p:cNvSpPr>
          <p:nvPr>
            <p:ph type="body" idx="1"/>
          </p:nvPr>
        </p:nvSpPr>
        <p:spPr>
          <a:xfrm>
            <a:off x="525463" y="1420813"/>
            <a:ext cx="7935912" cy="4899025"/>
          </a:xfrm>
        </p:spPr>
        <p:txBody>
          <a:bodyPr/>
          <a:lstStyle/>
          <a:p>
            <a:pPr algn="l" eaLnBrk="1" hangingPunct="1"/>
            <a:r>
              <a:rPr lang="en-US" altLang="en-US" sz="2800" dirty="0" smtClean="0"/>
              <a:t>During the transaction, the bank accounts are </a:t>
            </a:r>
            <a:r>
              <a:rPr lang="en-US" altLang="en-US" sz="2800" i="1" dirty="0" smtClean="0"/>
              <a:t>locked </a:t>
            </a:r>
            <a:r>
              <a:rPr lang="en-US" altLang="en-US" sz="2800" dirty="0" smtClean="0"/>
              <a:t>to all other processes. They cannot read or write those values.</a:t>
            </a:r>
          </a:p>
          <a:p>
            <a:pPr algn="l" eaLnBrk="1" hangingPunct="1"/>
            <a:endParaRPr lang="en-US" altLang="en-US" sz="2800" dirty="0" smtClean="0"/>
          </a:p>
          <a:p>
            <a:pPr algn="l" eaLnBrk="1" hangingPunct="1"/>
            <a:r>
              <a:rPr lang="en-US" altLang="en-US" sz="2800" dirty="0" smtClean="0"/>
              <a:t>To the outside world there are five accounts </a:t>
            </a:r>
            <a:r>
              <a:rPr lang="en-US" altLang="en-US" sz="2800" i="1" dirty="0" smtClean="0"/>
              <a:t>before</a:t>
            </a:r>
            <a:r>
              <a:rPr lang="en-US" altLang="en-US" sz="2800" dirty="0" smtClean="0"/>
              <a:t> the transaction, and five </a:t>
            </a:r>
            <a:r>
              <a:rPr lang="en-US" altLang="en-US" sz="2800" i="1" dirty="0" smtClean="0"/>
              <a:t>after</a:t>
            </a:r>
            <a:r>
              <a:rPr lang="en-US" altLang="en-US" sz="2800" dirty="0" smtClean="0"/>
              <a:t> the transaction. There is no access at all during the processing of the critical section.</a:t>
            </a:r>
          </a:p>
          <a:p>
            <a:pPr algn="l" eaLnBrk="1" hangingPunct="1"/>
            <a:endParaRPr lang="en-US" altLang="en-US" sz="2800" i="1" dirty="0" smtClean="0"/>
          </a:p>
        </p:txBody>
      </p:sp>
    </p:spTree>
    <p:extLst>
      <p:ext uri="{BB962C8B-B14F-4D97-AF65-F5344CB8AC3E}">
        <p14:creationId xmlns:p14="http://schemas.microsoft.com/office/powerpoint/2010/main" val="278166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4035" name="Rectangle 2"/>
          <p:cNvSpPr>
            <a:spLocks noGrp="1" noChangeArrowheads="1"/>
          </p:cNvSpPr>
          <p:nvPr>
            <p:ph type="title"/>
          </p:nvPr>
        </p:nvSpPr>
        <p:spPr/>
        <p:txBody>
          <a:bodyPr/>
          <a:lstStyle/>
          <a:p>
            <a:pPr eaLnBrk="1" hangingPunct="1"/>
            <a:r>
              <a:rPr lang="en-US" altLang="en-US" sz="4000" smtClean="0">
                <a:solidFill>
                  <a:srgbClr val="7030A0"/>
                </a:solidFill>
              </a:rPr>
              <a:t>Transaction Processing Systems</a:t>
            </a:r>
          </a:p>
        </p:txBody>
      </p:sp>
      <p:sp>
        <p:nvSpPr>
          <p:cNvPr id="44036" name="Rectangle 3"/>
          <p:cNvSpPr>
            <a:spLocks noGrp="1" noChangeArrowheads="1"/>
          </p:cNvSpPr>
          <p:nvPr>
            <p:ph type="body" idx="1"/>
          </p:nvPr>
        </p:nvSpPr>
        <p:spPr/>
        <p:txBody>
          <a:bodyPr/>
          <a:lstStyle/>
          <a:p>
            <a:pPr eaLnBrk="1" hangingPunct="1">
              <a:buFontTx/>
              <a:buNone/>
            </a:pPr>
            <a:r>
              <a:rPr lang="en-US" altLang="en-US" smtClean="0"/>
              <a:t>Figure 1-8. Example primitives for transactions.</a:t>
            </a:r>
          </a:p>
        </p:txBody>
      </p:sp>
      <p:pic>
        <p:nvPicPr>
          <p:cNvPr id="44037" name="Picture 4" descr="01-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2076450"/>
            <a:ext cx="83756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20650" y="0"/>
            <a:ext cx="9144000" cy="1143000"/>
          </a:xfrm>
        </p:spPr>
        <p:txBody>
          <a:bodyPr/>
          <a:lstStyle/>
          <a:p>
            <a:pPr eaLnBrk="1" hangingPunct="1"/>
            <a:endParaRPr lang="en-US" altLang="en-US" sz="4000" smtClean="0">
              <a:solidFill>
                <a:srgbClr val="7030A0"/>
              </a:solidFill>
            </a:endParaRPr>
          </a:p>
        </p:txBody>
      </p:sp>
      <p:sp>
        <p:nvSpPr>
          <p:cNvPr id="45060" name="Rectangle 3"/>
          <p:cNvSpPr>
            <a:spLocks noGrp="1" noChangeArrowheads="1"/>
          </p:cNvSpPr>
          <p:nvPr>
            <p:ph type="body" idx="1"/>
          </p:nvPr>
        </p:nvSpPr>
        <p:spPr>
          <a:xfrm>
            <a:off x="525463" y="1420813"/>
            <a:ext cx="7935912" cy="4899025"/>
          </a:xfrm>
        </p:spPr>
        <p:txBody>
          <a:bodyPr/>
          <a:lstStyle/>
          <a:p>
            <a:pPr algn="l" eaLnBrk="1" hangingPunct="1">
              <a:buFontTx/>
              <a:buNone/>
            </a:pPr>
            <a:r>
              <a:rPr lang="en-US" altLang="en-US" sz="2800" dirty="0" smtClean="0"/>
              <a:t>Characteristic properties of transactions</a:t>
            </a:r>
            <a:r>
              <a:rPr lang="en-US" altLang="en-US" sz="2800" dirty="0" smtClean="0"/>
              <a:t>:</a:t>
            </a:r>
          </a:p>
          <a:p>
            <a:pPr algn="l" eaLnBrk="1" hangingPunct="1">
              <a:buFontTx/>
              <a:buNone/>
            </a:pPr>
            <a:endParaRPr lang="en-US" altLang="en-US" sz="2800" dirty="0" smtClean="0"/>
          </a:p>
          <a:p>
            <a:pPr algn="l" eaLnBrk="1" hangingPunct="1"/>
            <a:r>
              <a:rPr lang="en-US" altLang="en-US" i="1" dirty="0" smtClean="0"/>
              <a:t>Atomic</a:t>
            </a:r>
            <a:r>
              <a:rPr lang="en-US" altLang="en-US" dirty="0" smtClean="0"/>
              <a:t>: To the outside world, the transaction happens indivisibly</a:t>
            </a:r>
            <a:r>
              <a:rPr lang="en-US" altLang="en-US" dirty="0" smtClean="0"/>
              <a:t>.</a:t>
            </a:r>
            <a:endParaRPr lang="en-US" altLang="en-US" dirty="0" smtClean="0"/>
          </a:p>
          <a:p>
            <a:pPr algn="l" eaLnBrk="1" hangingPunct="1"/>
            <a:r>
              <a:rPr lang="en-US" altLang="en-US" i="1" dirty="0" smtClean="0"/>
              <a:t>Consistent</a:t>
            </a:r>
            <a:r>
              <a:rPr lang="en-US" altLang="en-US" dirty="0" smtClean="0"/>
              <a:t>: The transaction does not violate system invariants.</a:t>
            </a:r>
          </a:p>
          <a:p>
            <a:pPr algn="l" eaLnBrk="1" hangingPunct="1"/>
            <a:r>
              <a:rPr lang="en-US" altLang="en-US" i="1" dirty="0" smtClean="0"/>
              <a:t>Isolated</a:t>
            </a:r>
            <a:r>
              <a:rPr lang="en-US" altLang="en-US" dirty="0" smtClean="0"/>
              <a:t>: Concurrent transactions do not interfere with each other.</a:t>
            </a:r>
          </a:p>
          <a:p>
            <a:pPr algn="l" eaLnBrk="1" hangingPunct="1"/>
            <a:r>
              <a:rPr lang="en-US" altLang="en-US" i="1" dirty="0" smtClean="0"/>
              <a:t>Durable</a:t>
            </a:r>
            <a:r>
              <a:rPr lang="en-US" altLang="en-US" dirty="0" smtClean="0"/>
              <a:t>: Once a transaction commits, the changes are permanent.</a:t>
            </a:r>
          </a:p>
        </p:txBody>
      </p:sp>
    </p:spTree>
    <p:extLst>
      <p:ext uri="{BB962C8B-B14F-4D97-AF65-F5344CB8AC3E}">
        <p14:creationId xmlns:p14="http://schemas.microsoft.com/office/powerpoint/2010/main" val="5749074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7107" name="Rectangle 2"/>
          <p:cNvSpPr>
            <a:spLocks noGrp="1" noChangeArrowheads="1"/>
          </p:cNvSpPr>
          <p:nvPr>
            <p:ph type="title"/>
          </p:nvPr>
        </p:nvSpPr>
        <p:spPr/>
        <p:txBody>
          <a:bodyPr/>
          <a:lstStyle/>
          <a:p>
            <a:pPr eaLnBrk="1" hangingPunct="1"/>
            <a:r>
              <a:rPr lang="en-US" altLang="en-US" sz="4000" smtClean="0">
                <a:solidFill>
                  <a:srgbClr val="7030A0"/>
                </a:solidFill>
              </a:rPr>
              <a:t>Example transaction</a:t>
            </a:r>
          </a:p>
        </p:txBody>
      </p:sp>
      <p:sp>
        <p:nvSpPr>
          <p:cNvPr id="47108" name="Rectangle 3"/>
          <p:cNvSpPr>
            <a:spLocks noGrp="1" noChangeArrowheads="1"/>
          </p:cNvSpPr>
          <p:nvPr>
            <p:ph type="body" idx="1"/>
          </p:nvPr>
        </p:nvSpPr>
        <p:spPr>
          <a:xfrm>
            <a:off x="525463" y="1420813"/>
            <a:ext cx="7935912" cy="4899025"/>
          </a:xfrm>
        </p:spPr>
        <p:txBody>
          <a:bodyPr/>
          <a:lstStyle/>
          <a:p>
            <a:pPr algn="l" eaLnBrk="1" hangingPunct="1">
              <a:buFontTx/>
              <a:buNone/>
            </a:pPr>
            <a:r>
              <a:rPr lang="en-US" altLang="en-US" sz="2800" dirty="0" smtClean="0">
                <a:latin typeface="Cambria" panose="02040503050406030204" pitchFamily="18" charset="0"/>
              </a:rPr>
              <a:t>Transfer Sam’s money from checking to savings:</a:t>
            </a:r>
          </a:p>
          <a:p>
            <a:pPr algn="l" eaLnBrk="1" hangingPunct="1"/>
            <a:r>
              <a:rPr lang="en-US" altLang="en-US" sz="2000" dirty="0" smtClean="0">
                <a:latin typeface="Cambria" panose="02040503050406030204" pitchFamily="18" charset="0"/>
              </a:rPr>
              <a:t>Remove $3,000 from Sam’s </a:t>
            </a:r>
            <a:r>
              <a:rPr lang="en-US" altLang="en-US" sz="2000" b="1" dirty="0" smtClean="0">
                <a:latin typeface="Cambria" panose="02040503050406030204" pitchFamily="18" charset="0"/>
              </a:rPr>
              <a:t>checking</a:t>
            </a:r>
            <a:r>
              <a:rPr lang="en-US" altLang="en-US" sz="2000" dirty="0" smtClean="0">
                <a:latin typeface="Cambria" panose="02040503050406030204" pitchFamily="18" charset="0"/>
              </a:rPr>
              <a:t> account</a:t>
            </a:r>
            <a:r>
              <a:rPr lang="en-US" altLang="en-US" sz="2000" dirty="0" smtClean="0">
                <a:latin typeface="Cambria" panose="02040503050406030204" pitchFamily="18" charset="0"/>
              </a:rPr>
              <a:t>.</a:t>
            </a:r>
          </a:p>
          <a:p>
            <a:pPr algn="l" eaLnBrk="1" hangingPunct="1"/>
            <a:endParaRPr lang="en-US" altLang="en-US" sz="2000" dirty="0" smtClean="0">
              <a:latin typeface="Cambria" panose="02040503050406030204" pitchFamily="18" charset="0"/>
            </a:endParaRPr>
          </a:p>
          <a:p>
            <a:pPr algn="l" eaLnBrk="1" hangingPunct="1"/>
            <a:r>
              <a:rPr lang="en-US" altLang="en-US" sz="2000" dirty="0" smtClean="0">
                <a:latin typeface="Cambria" panose="02040503050406030204" pitchFamily="18" charset="0"/>
              </a:rPr>
              <a:t>Add $3,000 to Sam’s </a:t>
            </a:r>
            <a:r>
              <a:rPr lang="en-US" altLang="en-US" sz="2000" b="1" dirty="0" smtClean="0">
                <a:latin typeface="Cambria" panose="02040503050406030204" pitchFamily="18" charset="0"/>
              </a:rPr>
              <a:t>savings</a:t>
            </a:r>
            <a:r>
              <a:rPr lang="en-US" altLang="en-US" sz="2000" dirty="0" smtClean="0">
                <a:latin typeface="Cambria" panose="02040503050406030204" pitchFamily="18" charset="0"/>
              </a:rPr>
              <a:t> account.</a:t>
            </a:r>
          </a:p>
          <a:p>
            <a:pPr algn="l" eaLnBrk="1" hangingPunct="1"/>
            <a:endParaRPr lang="en-US" altLang="en-US" sz="2000" dirty="0" smtClean="0">
              <a:latin typeface="Cambria" panose="02040503050406030204" pitchFamily="18" charset="0"/>
            </a:endParaRPr>
          </a:p>
          <a:p>
            <a:pPr algn="l" eaLnBrk="1" hangingPunct="1"/>
            <a:r>
              <a:rPr lang="en-US" altLang="en-US" sz="2000" dirty="0" smtClean="0">
                <a:latin typeface="Cambria" panose="02040503050406030204" pitchFamily="18" charset="0"/>
              </a:rPr>
              <a:t>During the process, there is a time when there is a missing $3,000 in the bank. What if the system fails at exactly that </a:t>
            </a:r>
            <a:r>
              <a:rPr lang="en-US" altLang="en-US" sz="2000" dirty="0" smtClean="0">
                <a:latin typeface="Cambria" panose="02040503050406030204" pitchFamily="18" charset="0"/>
              </a:rPr>
              <a:t>moment, then restart outside the transaction? We violate the invariant that the total must remain constant.</a:t>
            </a:r>
          </a:p>
          <a:p>
            <a:pPr algn="l" eaLnBrk="1" hangingPunct="1"/>
            <a:endParaRPr lang="en-US" altLang="en-US" sz="2000" dirty="0" smtClean="0">
              <a:latin typeface="Cambria" panose="02040503050406030204" pitchFamily="18" charset="0"/>
            </a:endParaRPr>
          </a:p>
          <a:p>
            <a:pPr algn="l" eaLnBrk="1" hangingPunct="1"/>
            <a:r>
              <a:rPr lang="en-US" altLang="en-US" sz="2000" dirty="0" smtClean="0">
                <a:latin typeface="Cambria" panose="02040503050406030204" pitchFamily="18" charset="0"/>
              </a:rPr>
              <a:t>The business model requires a transaction: before and after, but nothing in between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r>
              <a:rPr lang="en-US" altLang="en-US" sz="4000" smtClean="0">
                <a:solidFill>
                  <a:srgbClr val="7030A0"/>
                </a:solidFill>
              </a:rPr>
              <a:t>Distributed Transactions</a:t>
            </a:r>
          </a:p>
        </p:txBody>
      </p:sp>
      <p:sp>
        <p:nvSpPr>
          <p:cNvPr id="46084" name="Rectangle 3"/>
          <p:cNvSpPr>
            <a:spLocks noGrp="1" noChangeArrowheads="1"/>
          </p:cNvSpPr>
          <p:nvPr>
            <p:ph type="body" idx="1"/>
          </p:nvPr>
        </p:nvSpPr>
        <p:spPr>
          <a:xfrm>
            <a:off x="525463" y="1420813"/>
            <a:ext cx="7935912" cy="4899025"/>
          </a:xfrm>
        </p:spPr>
        <p:txBody>
          <a:bodyPr/>
          <a:lstStyle/>
          <a:p>
            <a:pPr algn="l" eaLnBrk="1" hangingPunct="1"/>
            <a:r>
              <a:rPr lang="en-US" altLang="en-US" sz="2800" dirty="0" smtClean="0"/>
              <a:t>Built-in hardware support for critical sections is </a:t>
            </a:r>
            <a:r>
              <a:rPr lang="en-US" altLang="en-US" sz="2800" i="1" dirty="0" smtClean="0"/>
              <a:t>not available</a:t>
            </a:r>
            <a:r>
              <a:rPr lang="en-US" altLang="en-US" sz="2800" dirty="0" smtClean="0"/>
              <a:t>.</a:t>
            </a:r>
          </a:p>
          <a:p>
            <a:pPr algn="l" eaLnBrk="1" hangingPunct="1"/>
            <a:endParaRPr lang="en-US" altLang="en-US" sz="2800" dirty="0" smtClean="0"/>
          </a:p>
          <a:p>
            <a:pPr algn="l" eaLnBrk="1" hangingPunct="1"/>
            <a:r>
              <a:rPr lang="en-US" altLang="en-US" sz="2800" dirty="0" smtClean="0"/>
              <a:t>The sending of messages is unreliable, and abort messages can go missing as well</a:t>
            </a:r>
            <a:r>
              <a:rPr lang="en-US" altLang="en-US" sz="2800" dirty="0" smtClean="0"/>
              <a:t>.</a:t>
            </a:r>
          </a:p>
          <a:p>
            <a:pPr algn="l" eaLnBrk="1" hangingPunct="1"/>
            <a:endParaRPr lang="en-US" altLang="en-US" sz="2800" dirty="0" smtClean="0"/>
          </a:p>
          <a:p>
            <a:pPr algn="l" eaLnBrk="1" hangingPunct="1"/>
            <a:r>
              <a:rPr lang="en-US" altLang="en-US" sz="2800" dirty="0" smtClean="0"/>
              <a:t>Much more complex than local </a:t>
            </a:r>
            <a:r>
              <a:rPr lang="en-US" altLang="en-US" sz="2800" dirty="0" smtClean="0"/>
              <a:t>transactions</a:t>
            </a:r>
          </a:p>
          <a:p>
            <a:pPr algn="l" eaLnBrk="1" hangingPunct="1"/>
            <a:endParaRPr lang="en-US" altLang="en-US" sz="2800" dirty="0" smtClean="0"/>
          </a:p>
          <a:p>
            <a:pPr algn="l" eaLnBrk="1" hangingPunct="1"/>
            <a:r>
              <a:rPr lang="en-US" altLang="en-US" sz="2800" i="1" dirty="0" smtClean="0"/>
              <a:t>But we still need them!</a:t>
            </a:r>
          </a:p>
          <a:p>
            <a:pPr algn="l" eaLnBrk="1" hangingPunct="1"/>
            <a:endParaRPr lang="en-US" altLang="en-US" sz="2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r>
              <a:rPr lang="en-US" altLang="en-US" sz="4000" dirty="0" smtClean="0">
                <a:solidFill>
                  <a:srgbClr val="7030A0"/>
                </a:solidFill>
              </a:rPr>
              <a:t>Bank </a:t>
            </a:r>
            <a:r>
              <a:rPr lang="en-US" altLang="en-US" sz="4000" dirty="0" err="1" smtClean="0">
                <a:solidFill>
                  <a:srgbClr val="7030A0"/>
                </a:solidFill>
              </a:rPr>
              <a:t>revisted</a:t>
            </a:r>
            <a:r>
              <a:rPr lang="en-US" altLang="en-US" sz="4000" dirty="0" smtClean="0">
                <a:solidFill>
                  <a:srgbClr val="7030A0"/>
                </a:solidFill>
              </a:rPr>
              <a:t>.</a:t>
            </a:r>
            <a:endParaRPr lang="en-US" altLang="en-US" sz="4000" dirty="0" smtClean="0">
              <a:solidFill>
                <a:srgbClr val="7030A0"/>
              </a:solidFill>
            </a:endParaRPr>
          </a:p>
        </p:txBody>
      </p:sp>
      <p:sp>
        <p:nvSpPr>
          <p:cNvPr id="46084" name="Rectangle 3"/>
          <p:cNvSpPr>
            <a:spLocks noGrp="1" noChangeArrowheads="1"/>
          </p:cNvSpPr>
          <p:nvPr>
            <p:ph type="body" idx="1"/>
          </p:nvPr>
        </p:nvSpPr>
        <p:spPr>
          <a:xfrm>
            <a:off x="525463" y="1420813"/>
            <a:ext cx="7935912" cy="4899025"/>
          </a:xfrm>
        </p:spPr>
        <p:txBody>
          <a:bodyPr/>
          <a:lstStyle/>
          <a:p>
            <a:pPr algn="l" eaLnBrk="1" hangingPunct="1"/>
            <a:r>
              <a:rPr lang="en-US" altLang="en-US" sz="2800" dirty="0" smtClean="0"/>
              <a:t>Five accounts are maintained by five different servers in a distributed system.</a:t>
            </a:r>
          </a:p>
          <a:p>
            <a:pPr algn="l" eaLnBrk="1" hangingPunct="1"/>
            <a:endParaRPr lang="en-US" altLang="en-US" sz="2800" dirty="0" smtClean="0"/>
          </a:p>
          <a:p>
            <a:pPr algn="l" eaLnBrk="1" hangingPunct="1"/>
            <a:r>
              <a:rPr lang="en-US" altLang="en-US" sz="2800" dirty="0" smtClean="0"/>
              <a:t>We must lock the accounts in five different databases on five different computers, managed by </a:t>
            </a:r>
            <a:r>
              <a:rPr lang="en-US" altLang="en-US" sz="2800" i="1" dirty="0" smtClean="0"/>
              <a:t>at least</a:t>
            </a:r>
            <a:r>
              <a:rPr lang="en-US" altLang="en-US" sz="2800" dirty="0" smtClean="0"/>
              <a:t> five different processes.</a:t>
            </a:r>
          </a:p>
          <a:p>
            <a:pPr algn="l" eaLnBrk="1" hangingPunct="1"/>
            <a:endParaRPr lang="en-US" altLang="en-US" sz="2800" dirty="0"/>
          </a:p>
          <a:p>
            <a:pPr algn="l" eaLnBrk="1" hangingPunct="1"/>
            <a:r>
              <a:rPr lang="en-US" altLang="en-US" sz="2800" dirty="0" smtClean="0"/>
              <a:t>Communication is by </a:t>
            </a:r>
            <a:r>
              <a:rPr lang="en-US" altLang="en-US" sz="2800" i="1" dirty="0" smtClean="0"/>
              <a:t>messages</a:t>
            </a:r>
            <a:r>
              <a:rPr lang="en-US" altLang="en-US" sz="2800" dirty="0" smtClean="0"/>
              <a:t> that travel over the network.</a:t>
            </a:r>
            <a:endParaRPr lang="en-US" altLang="en-US" sz="2800" dirty="0" smtClean="0"/>
          </a:p>
        </p:txBody>
      </p:sp>
    </p:spTree>
    <p:extLst>
      <p:ext uri="{BB962C8B-B14F-4D97-AF65-F5344CB8AC3E}">
        <p14:creationId xmlns:p14="http://schemas.microsoft.com/office/powerpoint/2010/main" val="2159805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123" name="Rectangle 2"/>
          <p:cNvSpPr>
            <a:spLocks noGrp="1" noChangeArrowheads="1"/>
          </p:cNvSpPr>
          <p:nvPr>
            <p:ph type="title"/>
          </p:nvPr>
        </p:nvSpPr>
        <p:spPr/>
        <p:txBody>
          <a:bodyPr/>
          <a:lstStyle/>
          <a:p>
            <a:pPr eaLnBrk="1" hangingPunct="1"/>
            <a:r>
              <a:rPr lang="en-US" altLang="en-US" sz="4000" smtClean="0">
                <a:solidFill>
                  <a:srgbClr val="7030A0"/>
                </a:solidFill>
              </a:rPr>
              <a:t>Definition of a Distributed System</a:t>
            </a:r>
            <a:br>
              <a:rPr lang="en-US" altLang="en-US" sz="4000" smtClean="0">
                <a:solidFill>
                  <a:srgbClr val="7030A0"/>
                </a:solidFill>
              </a:rPr>
            </a:br>
            <a:r>
              <a:rPr lang="en-US" altLang="en-US" sz="4000" smtClean="0">
                <a:solidFill>
                  <a:srgbClr val="7030A0"/>
                </a:solidFill>
              </a:rPr>
              <a:t>First Pass</a:t>
            </a:r>
          </a:p>
        </p:txBody>
      </p:sp>
      <p:sp>
        <p:nvSpPr>
          <p:cNvPr id="5124" name="Rectangle 3"/>
          <p:cNvSpPr>
            <a:spLocks noGrp="1" noChangeArrowheads="1"/>
          </p:cNvSpPr>
          <p:nvPr>
            <p:ph type="body" idx="1"/>
          </p:nvPr>
        </p:nvSpPr>
        <p:spPr>
          <a:xfrm>
            <a:off x="1639888" y="1997075"/>
            <a:ext cx="5954712" cy="2971800"/>
          </a:xfrm>
        </p:spPr>
        <p:txBody>
          <a:bodyPr/>
          <a:lstStyle/>
          <a:p>
            <a:pPr marL="342900" indent="-342900" eaLnBrk="1" hangingPunct="1">
              <a:lnSpc>
                <a:spcPct val="90000"/>
              </a:lnSpc>
              <a:buFontTx/>
              <a:buNone/>
            </a:pPr>
            <a:r>
              <a:rPr lang="en-US" altLang="en-US" sz="2800" smtClean="0"/>
              <a:t>A distributed system is:</a:t>
            </a:r>
          </a:p>
          <a:p>
            <a:pPr marL="342900" indent="-342900" eaLnBrk="1" hangingPunct="1">
              <a:lnSpc>
                <a:spcPct val="90000"/>
              </a:lnSpc>
              <a:buFontTx/>
              <a:buNone/>
            </a:pPr>
            <a:endParaRPr lang="en-US" altLang="en-US" sz="2800" smtClean="0"/>
          </a:p>
          <a:p>
            <a:pPr marL="342900" indent="-342900" eaLnBrk="1" hangingPunct="1">
              <a:lnSpc>
                <a:spcPct val="90000"/>
              </a:lnSpc>
              <a:buFontTx/>
              <a:buNone/>
            </a:pPr>
            <a:r>
              <a:rPr lang="en-US" altLang="en-US" sz="2800" smtClean="0"/>
              <a:t>A collection of independent computers that appears to its users as a single coherent system.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endParaRPr lang="en-US" altLang="en-US" sz="4000" dirty="0" smtClean="0">
              <a:solidFill>
                <a:srgbClr val="7030A0"/>
              </a:solidFill>
            </a:endParaRPr>
          </a:p>
        </p:txBody>
      </p:sp>
      <p:sp>
        <p:nvSpPr>
          <p:cNvPr id="46084" name="Rectangle 3"/>
          <p:cNvSpPr>
            <a:spLocks noGrp="1" noChangeArrowheads="1"/>
          </p:cNvSpPr>
          <p:nvPr>
            <p:ph type="body" idx="1"/>
          </p:nvPr>
        </p:nvSpPr>
        <p:spPr>
          <a:xfrm>
            <a:off x="525463" y="1420813"/>
            <a:ext cx="7935912" cy="4899025"/>
          </a:xfrm>
        </p:spPr>
        <p:txBody>
          <a:bodyPr/>
          <a:lstStyle/>
          <a:p>
            <a:pPr algn="l" eaLnBrk="1" hangingPunct="1"/>
            <a:r>
              <a:rPr lang="en-US" altLang="en-US" sz="2800" dirty="0" smtClean="0"/>
              <a:t>Coordination messages can get lost.</a:t>
            </a:r>
          </a:p>
          <a:p>
            <a:pPr algn="l" eaLnBrk="1" hangingPunct="1"/>
            <a:r>
              <a:rPr lang="en-US" altLang="en-US" sz="2800" dirty="0" smtClean="0"/>
              <a:t>Abort messages can get lost.</a:t>
            </a:r>
          </a:p>
          <a:p>
            <a:pPr algn="l" eaLnBrk="1" hangingPunct="1"/>
            <a:r>
              <a:rPr lang="en-US" altLang="en-US" sz="2800" dirty="0" smtClean="0"/>
              <a:t>Commit messages can get lost.</a:t>
            </a:r>
          </a:p>
          <a:p>
            <a:pPr algn="l" eaLnBrk="1" hangingPunct="1"/>
            <a:r>
              <a:rPr lang="en-US" altLang="en-US" sz="2800" dirty="0" smtClean="0"/>
              <a:t>Rollback messages can get lost.</a:t>
            </a:r>
            <a:endParaRPr lang="en-US" altLang="en-US" sz="2800" dirty="0"/>
          </a:p>
          <a:p>
            <a:pPr algn="l" eaLnBrk="1" hangingPunct="1"/>
            <a:endParaRPr lang="en-US" altLang="en-US" sz="2800" dirty="0" smtClean="0"/>
          </a:p>
          <a:p>
            <a:pPr algn="l" eaLnBrk="1" hangingPunct="1"/>
            <a:r>
              <a:rPr lang="en-US" altLang="en-US" sz="2800" dirty="0" smtClean="0"/>
              <a:t>Most important: where is the memory location for the semaphore managing the critical section? On which machine? Managed by which process?</a:t>
            </a:r>
            <a:endParaRPr lang="en-US" altLang="en-US" sz="2800" dirty="0" smtClean="0"/>
          </a:p>
        </p:txBody>
      </p:sp>
    </p:spTree>
    <p:extLst>
      <p:ext uri="{BB962C8B-B14F-4D97-AF65-F5344CB8AC3E}">
        <p14:creationId xmlns:p14="http://schemas.microsoft.com/office/powerpoint/2010/main" val="6830240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r>
              <a:rPr lang="en-US" altLang="en-US" sz="4000" dirty="0" smtClean="0">
                <a:solidFill>
                  <a:srgbClr val="7030A0"/>
                </a:solidFill>
              </a:rPr>
              <a:t>Real world example</a:t>
            </a:r>
            <a:endParaRPr lang="en-US" altLang="en-US" sz="4000" dirty="0" smtClean="0">
              <a:solidFill>
                <a:srgbClr val="7030A0"/>
              </a:solidFill>
            </a:endParaRPr>
          </a:p>
        </p:txBody>
      </p:sp>
      <p:sp>
        <p:nvSpPr>
          <p:cNvPr id="46084" name="Rectangle 3"/>
          <p:cNvSpPr>
            <a:spLocks noGrp="1" noChangeArrowheads="1"/>
          </p:cNvSpPr>
          <p:nvPr>
            <p:ph type="body" idx="1"/>
          </p:nvPr>
        </p:nvSpPr>
        <p:spPr>
          <a:xfrm>
            <a:off x="525463" y="1420813"/>
            <a:ext cx="7935912" cy="4899025"/>
          </a:xfrm>
        </p:spPr>
        <p:txBody>
          <a:bodyPr/>
          <a:lstStyle/>
          <a:p>
            <a:pPr algn="l" eaLnBrk="1" hangingPunct="1"/>
            <a:r>
              <a:rPr lang="en-US" altLang="en-US" sz="2800" dirty="0" smtClean="0"/>
              <a:t>Getting a plane ticket, a hotel, and a rental car at Orbitz…</a:t>
            </a:r>
          </a:p>
          <a:p>
            <a:pPr algn="l" eaLnBrk="1" hangingPunct="1"/>
            <a:endParaRPr lang="en-US" altLang="en-US" sz="2800" dirty="0" smtClean="0"/>
          </a:p>
          <a:p>
            <a:pPr algn="l" eaLnBrk="1" hangingPunct="1"/>
            <a:r>
              <a:rPr lang="en-US" altLang="en-US" sz="2800" dirty="0" smtClean="0"/>
              <a:t>The transaction manager has to communicate with separate databases, on separate computers, managed by separate processes.</a:t>
            </a:r>
            <a:endParaRPr lang="en-US" altLang="en-US" sz="2800" dirty="0" smtClean="0"/>
          </a:p>
        </p:txBody>
      </p:sp>
    </p:spTree>
    <p:extLst>
      <p:ext uri="{BB962C8B-B14F-4D97-AF65-F5344CB8AC3E}">
        <p14:creationId xmlns:p14="http://schemas.microsoft.com/office/powerpoint/2010/main" val="35910943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8131" name="Rectangle 2"/>
          <p:cNvSpPr>
            <a:spLocks noGrp="1" noChangeArrowheads="1"/>
          </p:cNvSpPr>
          <p:nvPr>
            <p:ph type="title"/>
          </p:nvPr>
        </p:nvSpPr>
        <p:spPr/>
        <p:txBody>
          <a:bodyPr/>
          <a:lstStyle/>
          <a:p>
            <a:pPr eaLnBrk="1" hangingPunct="1"/>
            <a:r>
              <a:rPr lang="en-US" altLang="en-US" sz="4000" smtClean="0">
                <a:solidFill>
                  <a:srgbClr val="7030A0"/>
                </a:solidFill>
              </a:rPr>
              <a:t>Transaction Processing Systems (3)</a:t>
            </a:r>
          </a:p>
        </p:txBody>
      </p:sp>
      <p:sp>
        <p:nvSpPr>
          <p:cNvPr id="48132" name="Rectangle 3"/>
          <p:cNvSpPr>
            <a:spLocks noGrp="1" noChangeArrowheads="1"/>
          </p:cNvSpPr>
          <p:nvPr>
            <p:ph type="body" idx="1"/>
          </p:nvPr>
        </p:nvSpPr>
        <p:spPr>
          <a:xfrm>
            <a:off x="0" y="5916613"/>
            <a:ext cx="9144000" cy="544512"/>
          </a:xfrm>
        </p:spPr>
        <p:txBody>
          <a:bodyPr/>
          <a:lstStyle/>
          <a:p>
            <a:pPr eaLnBrk="1" hangingPunct="1">
              <a:buFontTx/>
              <a:buNone/>
            </a:pPr>
            <a:r>
              <a:rPr lang="en-US" altLang="en-US" smtClean="0"/>
              <a:t>Figure 1-9. A nested transaction.</a:t>
            </a:r>
          </a:p>
        </p:txBody>
      </p:sp>
      <p:pic>
        <p:nvPicPr>
          <p:cNvPr id="48133" name="Picture 4" descr="0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338" y="1219200"/>
            <a:ext cx="5135562"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49155" name="Rectangle 2"/>
          <p:cNvSpPr>
            <a:spLocks noGrp="1" noChangeArrowheads="1"/>
          </p:cNvSpPr>
          <p:nvPr>
            <p:ph type="title"/>
          </p:nvPr>
        </p:nvSpPr>
        <p:spPr/>
        <p:txBody>
          <a:bodyPr/>
          <a:lstStyle/>
          <a:p>
            <a:pPr eaLnBrk="1" hangingPunct="1"/>
            <a:r>
              <a:rPr lang="en-US" altLang="en-US" sz="4000" smtClean="0">
                <a:solidFill>
                  <a:srgbClr val="7030A0"/>
                </a:solidFill>
              </a:rPr>
              <a:t>Transaction Processing Systems (4)</a:t>
            </a:r>
          </a:p>
        </p:txBody>
      </p:sp>
      <p:sp>
        <p:nvSpPr>
          <p:cNvPr id="49156" name="Rectangle 3"/>
          <p:cNvSpPr>
            <a:spLocks noGrp="1" noChangeArrowheads="1"/>
          </p:cNvSpPr>
          <p:nvPr>
            <p:ph type="body" idx="1"/>
          </p:nvPr>
        </p:nvSpPr>
        <p:spPr/>
        <p:txBody>
          <a:bodyPr/>
          <a:lstStyle/>
          <a:p>
            <a:pPr eaLnBrk="1" hangingPunct="1">
              <a:buFontTx/>
              <a:buNone/>
            </a:pPr>
            <a:r>
              <a:rPr lang="en-US" altLang="en-US" smtClean="0"/>
              <a:t>Figure 1-10. The role of a TP monitor in distributed systems.</a:t>
            </a:r>
          </a:p>
        </p:txBody>
      </p:sp>
      <p:pic>
        <p:nvPicPr>
          <p:cNvPr id="49157" name="Picture 4" descr="0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1509713"/>
            <a:ext cx="8228013" cy="365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smtClean="0">
                <a:solidFill>
                  <a:srgbClr val="7030A0"/>
                </a:solidFill>
              </a:rPr>
              <a:t>Important!</a:t>
            </a:r>
          </a:p>
        </p:txBody>
      </p:sp>
      <p:sp>
        <p:nvSpPr>
          <p:cNvPr id="50180" name="Rectangle 3"/>
          <p:cNvSpPr>
            <a:spLocks noGrp="1" noChangeArrowheads="1"/>
          </p:cNvSpPr>
          <p:nvPr>
            <p:ph type="body" idx="1"/>
          </p:nvPr>
        </p:nvSpPr>
        <p:spPr>
          <a:xfrm>
            <a:off x="525463" y="1420813"/>
            <a:ext cx="7935912" cy="4899025"/>
          </a:xfrm>
        </p:spPr>
        <p:txBody>
          <a:bodyPr/>
          <a:lstStyle/>
          <a:p>
            <a:pPr algn="l" eaLnBrk="1" hangingPunct="1"/>
            <a:r>
              <a:rPr lang="en-US" altLang="en-US" sz="2800" dirty="0" smtClean="0">
                <a:latin typeface="Cambria" panose="02040503050406030204" pitchFamily="18" charset="0"/>
              </a:rPr>
              <a:t>The basic engine of work on a computer system is the </a:t>
            </a:r>
            <a:r>
              <a:rPr lang="en-US" altLang="en-US" sz="2800" i="1" dirty="0" smtClean="0">
                <a:latin typeface="Cambria" panose="02040503050406030204" pitchFamily="18" charset="0"/>
              </a:rPr>
              <a:t>process</a:t>
            </a:r>
            <a:endParaRPr lang="en-US" altLang="en-US" sz="2800" dirty="0" smtClean="0">
              <a:latin typeface="Cambria" panose="02040503050406030204" pitchFamily="18" charset="0"/>
            </a:endParaRPr>
          </a:p>
          <a:p>
            <a:pPr algn="l" eaLnBrk="1" hangingPunct="1"/>
            <a:r>
              <a:rPr lang="en-US" altLang="en-US" sz="2800" dirty="0" smtClean="0">
                <a:latin typeface="Cambria" panose="02040503050406030204" pitchFamily="18" charset="0"/>
              </a:rPr>
              <a:t>This is true in local systems with all processes running on a [single] central processing unit (CPU)</a:t>
            </a:r>
          </a:p>
          <a:p>
            <a:pPr algn="l" eaLnBrk="1" hangingPunct="1"/>
            <a:r>
              <a:rPr lang="en-US" altLang="en-US" sz="2800" dirty="0" smtClean="0">
                <a:latin typeface="Cambria" panose="02040503050406030204" pitchFamily="18" charset="0"/>
              </a:rPr>
              <a:t>It is also true in a distributed system, where processes may run on different, network-connected, CPUs</a:t>
            </a:r>
          </a:p>
        </p:txBody>
      </p:sp>
    </p:spTree>
    <p:extLst>
      <p:ext uri="{BB962C8B-B14F-4D97-AF65-F5344CB8AC3E}">
        <p14:creationId xmlns:p14="http://schemas.microsoft.com/office/powerpoint/2010/main" val="12937608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smtClean="0">
                <a:solidFill>
                  <a:srgbClr val="7030A0"/>
                </a:solidFill>
              </a:rPr>
              <a:t>What is a </a:t>
            </a:r>
            <a:r>
              <a:rPr lang="en-US" altLang="en-US" sz="4000" i="1" smtClean="0">
                <a:solidFill>
                  <a:srgbClr val="7030A0"/>
                </a:solidFill>
              </a:rPr>
              <a:t>process</a:t>
            </a:r>
            <a:r>
              <a:rPr lang="en-US" altLang="en-US" sz="4000" smtClean="0">
                <a:solidFill>
                  <a:srgbClr val="7030A0"/>
                </a:solidFill>
              </a:rPr>
              <a:t>?</a:t>
            </a:r>
          </a:p>
        </p:txBody>
      </p:sp>
      <p:sp>
        <p:nvSpPr>
          <p:cNvPr id="50180" name="Rectangle 3"/>
          <p:cNvSpPr>
            <a:spLocks noGrp="1" noChangeArrowheads="1"/>
          </p:cNvSpPr>
          <p:nvPr>
            <p:ph type="body" idx="1"/>
          </p:nvPr>
        </p:nvSpPr>
        <p:spPr>
          <a:xfrm>
            <a:off x="525463" y="1420813"/>
            <a:ext cx="7935912" cy="4899025"/>
          </a:xfrm>
        </p:spPr>
        <p:txBody>
          <a:bodyPr/>
          <a:lstStyle/>
          <a:p>
            <a:pPr algn="l" eaLnBrk="1" hangingPunct="1"/>
            <a:r>
              <a:rPr lang="en-US" altLang="en-US" sz="2800" smtClean="0">
                <a:latin typeface="Cambria" panose="02040503050406030204" pitchFamily="18" charset="0"/>
              </a:rPr>
              <a:t>A </a:t>
            </a:r>
            <a:r>
              <a:rPr lang="en-US" altLang="en-US" sz="2800" i="1" smtClean="0">
                <a:latin typeface="Cambria" panose="02040503050406030204" pitchFamily="18" charset="0"/>
              </a:rPr>
              <a:t>process </a:t>
            </a:r>
            <a:r>
              <a:rPr lang="en-US" altLang="en-US" sz="2800" smtClean="0">
                <a:latin typeface="Cambria" panose="02040503050406030204" pitchFamily="18" charset="0"/>
              </a:rPr>
              <a:t>is a computer program that is being executed.</a:t>
            </a:r>
          </a:p>
          <a:p>
            <a:pPr algn="l" eaLnBrk="1" hangingPunct="1"/>
            <a:r>
              <a:rPr lang="en-US" altLang="en-US" sz="2800" smtClean="0">
                <a:latin typeface="Cambria" panose="02040503050406030204" pitchFamily="18" charset="0"/>
              </a:rPr>
              <a:t>One program can run in many processes at the same time, such as when you start up multiple instances of a browser on your PC.</a:t>
            </a:r>
          </a:p>
          <a:p>
            <a:pPr algn="l" eaLnBrk="1" hangingPunct="1"/>
            <a:r>
              <a:rPr lang="en-US" altLang="en-US" sz="2800" smtClean="0">
                <a:latin typeface="Cambria" panose="02040503050406030204" pitchFamily="18" charset="0"/>
              </a:rPr>
              <a:t>The CPU of a computer system runs the instructions of a process one at a time, in order.</a:t>
            </a:r>
          </a:p>
          <a:p>
            <a:pPr algn="l" eaLnBrk="1" hangingPunct="1"/>
            <a:r>
              <a:rPr lang="en-US" altLang="en-US" sz="2800" smtClean="0">
                <a:latin typeface="Cambria" panose="02040503050406030204" pitchFamily="18" charset="0"/>
              </a:rPr>
              <a:t>Processes use resources, such as disk space, printers, displays.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smtClean="0">
                <a:solidFill>
                  <a:srgbClr val="7030A0"/>
                </a:solidFill>
              </a:rPr>
              <a:t>Inter-process communication</a:t>
            </a:r>
            <a:endParaRPr lang="en-US" altLang="en-US" sz="4000" dirty="0" smtClean="0">
              <a:solidFill>
                <a:srgbClr val="7030A0"/>
              </a:solidFill>
            </a:endParaRPr>
          </a:p>
        </p:txBody>
      </p:sp>
      <p:sp>
        <p:nvSpPr>
          <p:cNvPr id="50180" name="Rectangle 3"/>
          <p:cNvSpPr>
            <a:spLocks noGrp="1" noChangeArrowheads="1"/>
          </p:cNvSpPr>
          <p:nvPr>
            <p:ph type="body" idx="1"/>
          </p:nvPr>
        </p:nvSpPr>
        <p:spPr>
          <a:xfrm>
            <a:off x="525463" y="1420813"/>
            <a:ext cx="7935912" cy="4899025"/>
          </a:xfrm>
        </p:spPr>
        <p:txBody>
          <a:bodyPr/>
          <a:lstStyle/>
          <a:p>
            <a:pPr algn="l" eaLnBrk="1" hangingPunct="1"/>
            <a:r>
              <a:rPr lang="en-US" altLang="en-US" sz="2800" dirty="0" smtClean="0">
                <a:latin typeface="Cambria" panose="02040503050406030204" pitchFamily="18" charset="0"/>
              </a:rPr>
              <a:t>On a local system, processes communicate (share program variables) through shared locations in memory, using </a:t>
            </a:r>
            <a:r>
              <a:rPr lang="en-US" altLang="en-US" sz="2800" i="1" dirty="0" smtClean="0">
                <a:latin typeface="Cambria" panose="02040503050406030204" pitchFamily="18" charset="0"/>
              </a:rPr>
              <a:t>Inter-Process Communication </a:t>
            </a:r>
            <a:r>
              <a:rPr lang="en-US" altLang="en-US" sz="2800" dirty="0" smtClean="0">
                <a:latin typeface="Cambria" panose="02040503050406030204" pitchFamily="18" charset="0"/>
              </a:rPr>
              <a:t>(IPC).</a:t>
            </a:r>
          </a:p>
          <a:p>
            <a:pPr algn="l" eaLnBrk="1" hangingPunct="1"/>
            <a:endParaRPr lang="en-US" altLang="en-US" sz="2800" dirty="0" smtClean="0">
              <a:latin typeface="Cambria" panose="02040503050406030204" pitchFamily="18" charset="0"/>
            </a:endParaRPr>
          </a:p>
          <a:p>
            <a:pPr algn="l" eaLnBrk="1" hangingPunct="1"/>
            <a:r>
              <a:rPr lang="en-US" altLang="en-US" sz="2800" dirty="0" smtClean="0">
                <a:latin typeface="Cambria" panose="02040503050406030204" pitchFamily="18" charset="0"/>
              </a:rPr>
              <a:t>In distributed systems, processes must send </a:t>
            </a:r>
            <a:r>
              <a:rPr lang="en-US" altLang="en-US" sz="2800" i="1" dirty="0" smtClean="0">
                <a:latin typeface="Cambria" panose="02040503050406030204" pitchFamily="18" charset="0"/>
              </a:rPr>
              <a:t>messages</a:t>
            </a:r>
            <a:r>
              <a:rPr lang="en-US" altLang="en-US" sz="2800" dirty="0" smtClean="0">
                <a:latin typeface="Cambria" panose="02040503050406030204" pitchFamily="18" charset="0"/>
              </a:rPr>
              <a:t>.</a:t>
            </a:r>
          </a:p>
        </p:txBody>
      </p:sp>
    </p:spTree>
    <p:extLst>
      <p:ext uri="{BB962C8B-B14F-4D97-AF65-F5344CB8AC3E}">
        <p14:creationId xmlns:p14="http://schemas.microsoft.com/office/powerpoint/2010/main" val="37560628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smtClean="0">
                <a:solidFill>
                  <a:srgbClr val="7030A0"/>
                </a:solidFill>
              </a:rPr>
              <a:t>Context switching</a:t>
            </a:r>
            <a:endParaRPr lang="en-US" altLang="en-US" sz="4000" dirty="0" smtClean="0">
              <a:solidFill>
                <a:srgbClr val="7030A0"/>
              </a:solidFill>
            </a:endParaRPr>
          </a:p>
        </p:txBody>
      </p:sp>
      <p:sp>
        <p:nvSpPr>
          <p:cNvPr id="50180" name="Rectangle 3"/>
          <p:cNvSpPr>
            <a:spLocks noGrp="1" noChangeArrowheads="1"/>
          </p:cNvSpPr>
          <p:nvPr>
            <p:ph type="body" idx="1"/>
          </p:nvPr>
        </p:nvSpPr>
        <p:spPr>
          <a:xfrm>
            <a:off x="525463" y="1420813"/>
            <a:ext cx="7935912" cy="4899025"/>
          </a:xfrm>
        </p:spPr>
        <p:txBody>
          <a:bodyPr/>
          <a:lstStyle/>
          <a:p>
            <a:pPr algn="l" eaLnBrk="1" hangingPunct="1"/>
            <a:r>
              <a:rPr lang="en-US" altLang="en-US" dirty="0" smtClean="0">
                <a:latin typeface="Cambria" panose="02040503050406030204" pitchFamily="18" charset="0"/>
              </a:rPr>
              <a:t>On a </a:t>
            </a:r>
            <a:r>
              <a:rPr lang="en-US" altLang="en-US" i="1" dirty="0" smtClean="0">
                <a:latin typeface="Cambria" panose="02040503050406030204" pitchFamily="18" charset="0"/>
              </a:rPr>
              <a:t>multi-tasking</a:t>
            </a:r>
            <a:r>
              <a:rPr lang="en-US" altLang="en-US" dirty="0" smtClean="0">
                <a:latin typeface="Cambria" panose="02040503050406030204" pitchFamily="18" charset="0"/>
              </a:rPr>
              <a:t> computer, one </a:t>
            </a:r>
            <a:r>
              <a:rPr lang="en-US" altLang="en-US" i="1" dirty="0" smtClean="0">
                <a:latin typeface="Cambria" panose="02040503050406030204" pitchFamily="18" charset="0"/>
              </a:rPr>
              <a:t>central processing unit </a:t>
            </a:r>
            <a:r>
              <a:rPr lang="en-US" altLang="en-US" dirty="0" smtClean="0">
                <a:latin typeface="Cambria" panose="02040503050406030204" pitchFamily="18" charset="0"/>
              </a:rPr>
              <a:t>(CPU) is shared by all processes.</a:t>
            </a:r>
          </a:p>
          <a:p>
            <a:pPr algn="l" eaLnBrk="1" hangingPunct="1"/>
            <a:endParaRPr lang="en-US" altLang="en-US" dirty="0" smtClean="0">
              <a:latin typeface="Cambria" panose="02040503050406030204" pitchFamily="18" charset="0"/>
            </a:endParaRPr>
          </a:p>
          <a:p>
            <a:pPr algn="l" eaLnBrk="1" hangingPunct="1"/>
            <a:r>
              <a:rPr lang="en-US" altLang="en-US" dirty="0" smtClean="0">
                <a:latin typeface="Cambria" panose="02040503050406030204" pitchFamily="18" charset="0"/>
              </a:rPr>
              <a:t>[Example: in Windows, run </a:t>
            </a:r>
            <a:r>
              <a:rPr lang="en-US" altLang="en-US" i="1" dirty="0" err="1" smtClean="0">
                <a:latin typeface="Cambria" panose="02040503050406030204" pitchFamily="18" charset="0"/>
              </a:rPr>
              <a:t>taskmgr</a:t>
            </a:r>
            <a:r>
              <a:rPr lang="en-US" altLang="en-US" dirty="0" smtClean="0">
                <a:latin typeface="Cambria" panose="02040503050406030204" pitchFamily="18" charset="0"/>
              </a:rPr>
              <a:t>]</a:t>
            </a:r>
          </a:p>
          <a:p>
            <a:pPr algn="l" eaLnBrk="1" hangingPunct="1"/>
            <a:endParaRPr lang="en-US" altLang="en-US" dirty="0" smtClean="0">
              <a:latin typeface="Cambria" panose="02040503050406030204" pitchFamily="18" charset="0"/>
            </a:endParaRPr>
          </a:p>
          <a:p>
            <a:pPr algn="l" eaLnBrk="1" hangingPunct="1"/>
            <a:r>
              <a:rPr lang="en-US" altLang="en-US" dirty="0" smtClean="0">
                <a:latin typeface="Cambria" panose="02040503050406030204" pitchFamily="18" charset="0"/>
              </a:rPr>
              <a:t>Processes are continuously swapped in and out of the CPU so that every process gets a chance to run for a while. This is called </a:t>
            </a:r>
            <a:r>
              <a:rPr lang="en-US" altLang="en-US" i="1" dirty="0" smtClean="0">
                <a:latin typeface="Cambria" panose="02040503050406030204" pitchFamily="18" charset="0"/>
              </a:rPr>
              <a:t>context switching.</a:t>
            </a:r>
          </a:p>
          <a:p>
            <a:pPr algn="l" eaLnBrk="1" hangingPunct="1"/>
            <a:endParaRPr lang="en-US" altLang="en-US" i="1" dirty="0" smtClean="0">
              <a:latin typeface="Cambria" panose="02040503050406030204" pitchFamily="18" charset="0"/>
            </a:endParaRPr>
          </a:p>
          <a:p>
            <a:pPr algn="l" eaLnBrk="1" hangingPunct="1"/>
            <a:r>
              <a:rPr lang="en-US" altLang="en-US" dirty="0" smtClean="0">
                <a:latin typeface="Cambria" panose="02040503050406030204" pitchFamily="18" charset="0"/>
              </a:rPr>
              <a:t>The operating system process managing context switching may switch a process at any time.</a:t>
            </a:r>
          </a:p>
          <a:p>
            <a:pPr algn="l" eaLnBrk="1" hangingPunct="1"/>
            <a:endParaRPr lang="en-US" altLang="en-US" sz="2800" dirty="0" smtClean="0">
              <a:latin typeface="Cambria" panose="02040503050406030204" pitchFamily="18" charset="0"/>
            </a:endParaRPr>
          </a:p>
        </p:txBody>
      </p:sp>
    </p:spTree>
    <p:extLst>
      <p:ext uri="{BB962C8B-B14F-4D97-AF65-F5344CB8AC3E}">
        <p14:creationId xmlns:p14="http://schemas.microsoft.com/office/powerpoint/2010/main" val="3020831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1203"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Shared memory</a:t>
            </a:r>
          </a:p>
        </p:txBody>
      </p:sp>
      <p:sp>
        <p:nvSpPr>
          <p:cNvPr id="51204"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dirty="0" smtClean="0"/>
              <a:t>The </a:t>
            </a:r>
            <a:r>
              <a:rPr lang="en-US" altLang="en-US" i="1" dirty="0" smtClean="0"/>
              <a:t>perfect</a:t>
            </a:r>
            <a:r>
              <a:rPr lang="en-US" altLang="en-US" dirty="0" smtClean="0"/>
              <a:t> communication solution</a:t>
            </a:r>
            <a:r>
              <a:rPr lang="en-US" altLang="en-US" dirty="0" smtClean="0"/>
              <a:t>.</a:t>
            </a:r>
          </a:p>
          <a:p>
            <a:pPr algn="l" eaLnBrk="1" hangingPunct="1">
              <a:buFontTx/>
              <a:buNone/>
            </a:pPr>
            <a:endParaRPr lang="en-US" altLang="en-US" dirty="0" smtClean="0"/>
          </a:p>
          <a:p>
            <a:pPr algn="l" eaLnBrk="1" hangingPunct="1">
              <a:buFontTx/>
              <a:buNone/>
            </a:pPr>
            <a:r>
              <a:rPr lang="en-US" altLang="en-US" dirty="0" smtClean="0"/>
              <a:t>A very simple coordination mechanism between </a:t>
            </a:r>
            <a:r>
              <a:rPr lang="en-US" altLang="en-US" dirty="0" smtClean="0"/>
              <a:t>processes</a:t>
            </a:r>
          </a:p>
          <a:p>
            <a:pPr algn="l" eaLnBrk="1" hangingPunct="1">
              <a:buFontTx/>
              <a:buNone/>
            </a:pPr>
            <a:endParaRPr lang="en-US" altLang="en-US" dirty="0" smtClean="0"/>
          </a:p>
          <a:p>
            <a:pPr algn="l" eaLnBrk="1" hangingPunct="1">
              <a:buFontTx/>
              <a:buNone/>
            </a:pPr>
            <a:r>
              <a:rPr lang="en-US" altLang="en-US" dirty="0" smtClean="0"/>
              <a:t>IPCs (</a:t>
            </a:r>
            <a:r>
              <a:rPr lang="en-US" altLang="en-US" dirty="0" err="1" smtClean="0"/>
              <a:t>InterProcess</a:t>
            </a:r>
            <a:r>
              <a:rPr lang="en-US" altLang="en-US" dirty="0" smtClean="0"/>
              <a:t> Communications) are used to communicate between processes through shared memory. One writes, the other reads, then vice versa</a:t>
            </a:r>
            <a:r>
              <a:rPr lang="en-US" altLang="en-US" dirty="0" smtClean="0"/>
              <a:t>.</a:t>
            </a:r>
          </a:p>
          <a:p>
            <a:pPr algn="l" eaLnBrk="1" hangingPunct="1">
              <a:buFontTx/>
              <a:buNone/>
            </a:pPr>
            <a:endParaRPr lang="en-US" altLang="en-US" dirty="0" smtClean="0"/>
          </a:p>
          <a:p>
            <a:pPr algn="l" eaLnBrk="1" hangingPunct="1">
              <a:buFontTx/>
              <a:buNone/>
            </a:pPr>
            <a:r>
              <a:rPr lang="en-US" altLang="en-US" dirty="0" smtClean="0"/>
              <a:t>In distributed systems if we do not have some emulation of shared memory we have to send </a:t>
            </a:r>
            <a:r>
              <a:rPr lang="en-US" altLang="en-US" i="1" dirty="0" smtClean="0"/>
              <a:t>messages</a:t>
            </a:r>
            <a:r>
              <a:rPr lang="en-US" altLang="en-US" dirty="0"/>
              <a:t> </a:t>
            </a:r>
            <a:r>
              <a:rPr lang="en-US" altLang="en-US" dirty="0" smtClean="0"/>
              <a:t>over the network.</a:t>
            </a:r>
            <a:endParaRPr lang="en-US" alt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2227" name="Rectangle 2"/>
          <p:cNvSpPr>
            <a:spLocks noGrp="1" noChangeArrowheads="1"/>
          </p:cNvSpPr>
          <p:nvPr>
            <p:ph type="title"/>
          </p:nvPr>
        </p:nvSpPr>
        <p:spPr/>
        <p:txBody>
          <a:bodyPr/>
          <a:lstStyle/>
          <a:p>
            <a:pPr eaLnBrk="1" hangingPunct="1"/>
            <a:r>
              <a:rPr lang="en-US" altLang="en-US" dirty="0" smtClean="0">
                <a:solidFill>
                  <a:srgbClr val="7030A0"/>
                </a:solidFill>
              </a:rPr>
              <a:t>Distributed Systems – hey, where’s my IPC?</a:t>
            </a:r>
          </a:p>
        </p:txBody>
      </p:sp>
      <p:sp>
        <p:nvSpPr>
          <p:cNvPr id="52228" name="Rectangle 3"/>
          <p:cNvSpPr>
            <a:spLocks noGrp="1" noChangeArrowheads="1"/>
          </p:cNvSpPr>
          <p:nvPr>
            <p:ph type="body" idx="1"/>
          </p:nvPr>
        </p:nvSpPr>
        <p:spPr/>
        <p:txBody>
          <a:bodyPr/>
          <a:lstStyle/>
          <a:p>
            <a:pPr eaLnBrk="1" hangingPunct="1">
              <a:buFontTx/>
              <a:buNone/>
            </a:pPr>
            <a:r>
              <a:rPr lang="en-US" altLang="en-US" sz="1800" smtClean="0"/>
              <a:t>General structure of a multicomputer operating system</a:t>
            </a:r>
          </a:p>
        </p:txBody>
      </p:sp>
      <p:sp>
        <p:nvSpPr>
          <p:cNvPr id="52229" name="Text Box 4"/>
          <p:cNvSpPr txBox="1">
            <a:spLocks noChangeArrowheads="1"/>
          </p:cNvSpPr>
          <p:nvPr/>
        </p:nvSpPr>
        <p:spPr bwMode="auto">
          <a:xfrm>
            <a:off x="3886200" y="2743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1.14</a:t>
            </a:r>
          </a:p>
        </p:txBody>
      </p:sp>
      <p:pic>
        <p:nvPicPr>
          <p:cNvPr id="52230" name="Picture 5"/>
          <p:cNvPicPr>
            <a:picLocks noChangeAspect="1" noChangeArrowheads="1"/>
          </p:cNvPicPr>
          <p:nvPr/>
        </p:nvPicPr>
        <p:blipFill>
          <a:blip r:embed="rId2">
            <a:extLst>
              <a:ext uri="{28A0092B-C50C-407E-A947-70E740481C1C}">
                <a14:useLocalDpi xmlns:a14="http://schemas.microsoft.com/office/drawing/2010/main" val="0"/>
              </a:ext>
            </a:extLst>
          </a:blip>
          <a:srcRect l="29930" t="44864" r="27579" b="37915"/>
          <a:stretch>
            <a:fillRect/>
          </a:stretch>
        </p:blipFill>
        <p:spPr bwMode="auto">
          <a:xfrm>
            <a:off x="733425" y="1276350"/>
            <a:ext cx="75723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6147" name="Rectangle 2"/>
          <p:cNvSpPr>
            <a:spLocks noGrp="1" noChangeArrowheads="1"/>
          </p:cNvSpPr>
          <p:nvPr>
            <p:ph type="title"/>
          </p:nvPr>
        </p:nvSpPr>
        <p:spPr/>
        <p:txBody>
          <a:bodyPr/>
          <a:lstStyle/>
          <a:p>
            <a:pPr eaLnBrk="1" hangingPunct="1"/>
            <a:r>
              <a:rPr lang="en-US" altLang="en-US" sz="3600" smtClean="0">
                <a:solidFill>
                  <a:srgbClr val="660066"/>
                </a:solidFill>
              </a:rPr>
              <a:t>We will use a limited definition of </a:t>
            </a:r>
            <a:r>
              <a:rPr lang="en-US" altLang="en-US" sz="3600" i="1" smtClean="0">
                <a:solidFill>
                  <a:srgbClr val="660066"/>
                </a:solidFill>
              </a:rPr>
              <a:t>Distributed Systems</a:t>
            </a:r>
          </a:p>
        </p:txBody>
      </p:sp>
      <p:sp>
        <p:nvSpPr>
          <p:cNvPr id="6148" name="Rectangle 3"/>
          <p:cNvSpPr>
            <a:spLocks noGrp="1" noChangeArrowheads="1"/>
          </p:cNvSpPr>
          <p:nvPr>
            <p:ph type="body" idx="1"/>
          </p:nvPr>
        </p:nvSpPr>
        <p:spPr/>
        <p:txBody>
          <a:bodyPr/>
          <a:lstStyle/>
          <a:p>
            <a:pPr eaLnBrk="1" hangingPunct="1"/>
            <a:r>
              <a:rPr lang="en-US" altLang="en-US" dirty="0" smtClean="0"/>
              <a:t>Software systems that operate on more than one computer via:</a:t>
            </a:r>
          </a:p>
          <a:p>
            <a:pPr lvl="1" eaLnBrk="1" hangingPunct="1"/>
            <a:r>
              <a:rPr lang="en-US" altLang="en-US" dirty="0" smtClean="0"/>
              <a:t>Internet</a:t>
            </a:r>
          </a:p>
          <a:p>
            <a:pPr lvl="1" eaLnBrk="1" hangingPunct="1"/>
            <a:r>
              <a:rPr lang="en-US" altLang="en-US" dirty="0" smtClean="0"/>
              <a:t>Intranet – like internet but managed by autonomous organization</a:t>
            </a:r>
          </a:p>
          <a:p>
            <a:pPr lvl="1" eaLnBrk="1" hangingPunct="1"/>
            <a:r>
              <a:rPr lang="en-US" altLang="en-US" dirty="0" smtClean="0"/>
              <a:t>Mobile computing</a:t>
            </a:r>
          </a:p>
          <a:p>
            <a:pPr lvl="1" eaLnBrk="1" hangingPunct="1"/>
            <a:r>
              <a:rPr lang="en-US" altLang="en-US" dirty="0" smtClean="0"/>
              <a:t>Wireless and other modern ad hoc network technologies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3251" name="Rectangle 2"/>
          <p:cNvSpPr>
            <a:spLocks noGrp="1" noChangeArrowheads="1"/>
          </p:cNvSpPr>
          <p:nvPr>
            <p:ph type="title"/>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Atomic Action</a:t>
            </a:r>
          </a:p>
        </p:txBody>
      </p:sp>
      <p:sp>
        <p:nvSpPr>
          <p:cNvPr id="53252"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sz="2800" dirty="0" smtClean="0"/>
              <a:t>The unit cannot be broken down further. Derives from the idea of an atom, which at the time of discovery was believed  to be the basic building block of the universe</a:t>
            </a:r>
            <a:r>
              <a:rPr lang="en-US" altLang="en-US" sz="2800" dirty="0" smtClean="0"/>
              <a:t>.</a:t>
            </a:r>
          </a:p>
          <a:p>
            <a:pPr algn="l" eaLnBrk="1" hangingPunct="1">
              <a:buFontTx/>
              <a:buNone/>
            </a:pPr>
            <a:endParaRPr lang="en-US" altLang="en-US" sz="2800" dirty="0" smtClean="0"/>
          </a:p>
          <a:p>
            <a:pPr algn="l" eaLnBrk="1" hangingPunct="1">
              <a:buFontTx/>
              <a:buNone/>
            </a:pPr>
            <a:r>
              <a:rPr lang="en-US" altLang="en-US" sz="2800" dirty="0" smtClean="0"/>
              <a:t>For application systems, this means that any process will be allowed to complete an atomic section of code (as though it were) without being swapped out of the processor and superseded by another process, or interleaved with another process at the software level</a:t>
            </a:r>
            <a:r>
              <a:rPr lang="en-US" altLang="en-US" sz="2000" dirty="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txBox="1">
            <a:spLocks noGrp="1"/>
          </p:cNvSpPr>
          <p:nvPr/>
        </p:nvSpPr>
        <p:spPr bwMode="auto">
          <a:xfrm>
            <a:off x="0" y="6597650"/>
            <a:ext cx="91440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4275" name="Rectangle 2"/>
          <p:cNvSpPr>
            <a:spLocks noGrp="1" noChangeArrowheads="1"/>
          </p:cNvSpPr>
          <p:nvPr>
            <p:ph type="title" idx="4294967295"/>
          </p:nvPr>
        </p:nvSpPr>
        <p:spPr>
          <a:xfrm>
            <a:off x="0" y="0"/>
            <a:ext cx="9144000" cy="781050"/>
          </a:xfrm>
        </p:spPr>
        <p:txBody>
          <a:bodyPr/>
          <a:lstStyle/>
          <a:p>
            <a:pPr eaLnBrk="1" hangingPunct="1"/>
            <a:r>
              <a:rPr lang="en-US" altLang="en-US" sz="4000" smtClean="0">
                <a:solidFill>
                  <a:srgbClr val="7030A0"/>
                </a:solidFill>
                <a:latin typeface="Cambria" panose="02040503050406030204" pitchFamily="18" charset="0"/>
              </a:rPr>
              <a:t>Test and Set  Instruction – Problem:</a:t>
            </a:r>
          </a:p>
        </p:txBody>
      </p:sp>
      <p:sp>
        <p:nvSpPr>
          <p:cNvPr id="54276" name="Rectangle 3"/>
          <p:cNvSpPr>
            <a:spLocks noGrp="1" noChangeArrowheads="1"/>
          </p:cNvSpPr>
          <p:nvPr>
            <p:ph type="body" idx="4294967295"/>
          </p:nvPr>
        </p:nvSpPr>
        <p:spPr>
          <a:xfrm>
            <a:off x="466725" y="1279525"/>
            <a:ext cx="8239125" cy="4892675"/>
          </a:xfrm>
        </p:spPr>
        <p:txBody>
          <a:bodyPr/>
          <a:lstStyle/>
          <a:p>
            <a:pPr algn="l" eaLnBrk="1" hangingPunct="1">
              <a:buFontTx/>
              <a:buAutoNum type="alphaUcPeriod"/>
            </a:pPr>
            <a:r>
              <a:rPr lang="en-US" altLang="en-US" dirty="0" smtClean="0"/>
              <a:t>Look at </a:t>
            </a:r>
            <a:r>
              <a:rPr lang="en-US" altLang="en-US" dirty="0" smtClean="0"/>
              <a:t>semaphore (“gatekeeper”)</a:t>
            </a:r>
            <a:r>
              <a:rPr lang="en-US" altLang="en-US" dirty="0" smtClean="0"/>
              <a:t>. </a:t>
            </a:r>
            <a:r>
              <a:rPr lang="en-US" altLang="en-US" dirty="0" smtClean="0"/>
              <a:t>If TRUE (busy) then return to A, else if FALSE (free) then just continue</a:t>
            </a:r>
          </a:p>
          <a:p>
            <a:pPr algn="l" eaLnBrk="1" hangingPunct="1">
              <a:buFontTx/>
              <a:buAutoNum type="alphaUcPeriod"/>
            </a:pPr>
            <a:r>
              <a:rPr lang="en-US" altLang="en-US" dirty="0" smtClean="0"/>
              <a:t>Set </a:t>
            </a:r>
            <a:r>
              <a:rPr lang="en-US" altLang="en-US" dirty="0" smtClean="0"/>
              <a:t>the semaphore </a:t>
            </a:r>
            <a:r>
              <a:rPr lang="en-US" altLang="en-US" dirty="0" smtClean="0"/>
              <a:t>to TRUE</a:t>
            </a:r>
          </a:p>
          <a:p>
            <a:pPr algn="l" eaLnBrk="1" hangingPunct="1">
              <a:buFontTx/>
              <a:buAutoNum type="alphaUcPeriod"/>
            </a:pPr>
            <a:r>
              <a:rPr lang="en-US" altLang="en-US" dirty="0" smtClean="0"/>
              <a:t>Complete the </a:t>
            </a:r>
            <a:r>
              <a:rPr lang="en-US" altLang="en-US" i="1" dirty="0" smtClean="0"/>
              <a:t>Critical Section (CS)</a:t>
            </a:r>
          </a:p>
          <a:p>
            <a:pPr algn="l" eaLnBrk="1" hangingPunct="1">
              <a:buFontTx/>
              <a:buAutoNum type="alphaUcPeriod"/>
            </a:pPr>
            <a:r>
              <a:rPr lang="en-US" altLang="en-US" dirty="0" smtClean="0"/>
              <a:t>Set </a:t>
            </a:r>
            <a:r>
              <a:rPr lang="en-US" altLang="en-US" dirty="0" smtClean="0"/>
              <a:t>semaphore</a:t>
            </a:r>
            <a:r>
              <a:rPr lang="en-US" altLang="en-US" dirty="0" smtClean="0"/>
              <a:t> </a:t>
            </a:r>
            <a:r>
              <a:rPr lang="en-US" altLang="en-US" dirty="0" smtClean="0"/>
              <a:t>back to FALSE</a:t>
            </a:r>
          </a:p>
          <a:p>
            <a:pPr algn="l" eaLnBrk="1" hangingPunct="1">
              <a:buFontTx/>
              <a:buAutoNum type="alphaUcPeriod"/>
            </a:pPr>
            <a:endParaRPr lang="en-US" altLang="en-US" dirty="0" smtClean="0"/>
          </a:p>
          <a:p>
            <a:pPr algn="l" eaLnBrk="1" hangingPunct="1">
              <a:buFontTx/>
              <a:buAutoNum type="arabicPeriod"/>
            </a:pPr>
            <a:r>
              <a:rPr lang="en-US" altLang="en-US" dirty="0" smtClean="0"/>
              <a:t>Process X completes to B, then is </a:t>
            </a:r>
            <a:r>
              <a:rPr lang="en-US" altLang="en-US" dirty="0" smtClean="0"/>
              <a:t>switched </a:t>
            </a:r>
            <a:r>
              <a:rPr lang="en-US" altLang="en-US" dirty="0" smtClean="0"/>
              <a:t>out</a:t>
            </a:r>
          </a:p>
          <a:p>
            <a:pPr algn="l" eaLnBrk="1" hangingPunct="1">
              <a:buFontTx/>
              <a:buAutoNum type="arabicPeriod"/>
            </a:pPr>
            <a:r>
              <a:rPr lang="en-US" altLang="en-US" dirty="0" smtClean="0"/>
              <a:t>Process Y completes through B and enters CS, then is </a:t>
            </a:r>
            <a:r>
              <a:rPr lang="en-US" altLang="en-US" dirty="0" smtClean="0"/>
              <a:t>switched </a:t>
            </a:r>
            <a:r>
              <a:rPr lang="en-US" altLang="en-US" dirty="0" smtClean="0"/>
              <a:t>out</a:t>
            </a:r>
          </a:p>
          <a:p>
            <a:pPr algn="l" eaLnBrk="1" hangingPunct="1">
              <a:buFontTx/>
              <a:buAutoNum type="arabicPeriod"/>
            </a:pPr>
            <a:r>
              <a:rPr lang="en-US" altLang="en-US" dirty="0" smtClean="0"/>
              <a:t>Process X continues after B, enters CS – big trouble!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txBox="1">
            <a:spLocks noGrp="1"/>
          </p:cNvSpPr>
          <p:nvPr/>
        </p:nvSpPr>
        <p:spPr bwMode="auto">
          <a:xfrm>
            <a:off x="0" y="6597650"/>
            <a:ext cx="91440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5299" name="Rectangle 2"/>
          <p:cNvSpPr>
            <a:spLocks noGrp="1" noChangeArrowheads="1"/>
          </p:cNvSpPr>
          <p:nvPr>
            <p:ph type="title" idx="4294967295"/>
          </p:nvPr>
        </p:nvSpPr>
        <p:spPr>
          <a:xfrm>
            <a:off x="0" y="0"/>
            <a:ext cx="9144000" cy="781050"/>
          </a:xfrm>
        </p:spPr>
        <p:txBody>
          <a:bodyPr/>
          <a:lstStyle/>
          <a:p>
            <a:pPr eaLnBrk="1" hangingPunct="1"/>
            <a:r>
              <a:rPr lang="en-US" altLang="en-US" sz="3600" smtClean="0">
                <a:solidFill>
                  <a:srgbClr val="7030A0"/>
                </a:solidFill>
                <a:latin typeface="Cambria" panose="02040503050406030204" pitchFamily="18" charset="0"/>
              </a:rPr>
              <a:t>Test and Set  Instruction –How it works:</a:t>
            </a:r>
          </a:p>
        </p:txBody>
      </p:sp>
      <p:sp>
        <p:nvSpPr>
          <p:cNvPr id="55300" name="Rectangle 3"/>
          <p:cNvSpPr>
            <a:spLocks noGrp="1" noChangeArrowheads="1"/>
          </p:cNvSpPr>
          <p:nvPr>
            <p:ph type="body" idx="4294967295"/>
          </p:nvPr>
        </p:nvSpPr>
        <p:spPr>
          <a:xfrm>
            <a:off x="466725" y="1279525"/>
            <a:ext cx="8239125" cy="4892675"/>
          </a:xfrm>
        </p:spPr>
        <p:txBody>
          <a:bodyPr/>
          <a:lstStyle/>
          <a:p>
            <a:pPr algn="l" eaLnBrk="1" hangingPunct="1">
              <a:buFontTx/>
              <a:buAutoNum type="alphaUcPeriod"/>
            </a:pPr>
            <a:r>
              <a:rPr lang="en-US" altLang="en-US" dirty="0" smtClean="0"/>
              <a:t>Look at </a:t>
            </a:r>
            <a:r>
              <a:rPr lang="en-US" altLang="en-US" dirty="0" smtClean="0"/>
              <a:t>semaphore. </a:t>
            </a:r>
            <a:r>
              <a:rPr lang="en-US" altLang="en-US" dirty="0" smtClean="0"/>
              <a:t>If TRUE (busy) then return to A else if FALSE AND SET TO TRUE (was free – now </a:t>
            </a:r>
            <a:r>
              <a:rPr lang="en-US" altLang="en-US" dirty="0" smtClean="0"/>
              <a:t>busy</a:t>
            </a:r>
            <a:r>
              <a:rPr lang="en-US" altLang="en-US" dirty="0" smtClean="0"/>
              <a:t>) then…</a:t>
            </a:r>
            <a:endParaRPr lang="en-US" altLang="en-US" dirty="0" smtClean="0"/>
          </a:p>
          <a:p>
            <a:pPr algn="l" eaLnBrk="1" hangingPunct="1">
              <a:buFontTx/>
              <a:buAutoNum type="alphaUcPeriod"/>
            </a:pPr>
            <a:r>
              <a:rPr lang="en-US" altLang="en-US" dirty="0" smtClean="0"/>
              <a:t>Complete the </a:t>
            </a:r>
            <a:r>
              <a:rPr lang="en-US" altLang="en-US" i="1" dirty="0" smtClean="0"/>
              <a:t>Critical Section</a:t>
            </a:r>
          </a:p>
          <a:p>
            <a:pPr algn="l" eaLnBrk="1" hangingPunct="1">
              <a:buFontTx/>
              <a:buAutoNum type="alphaUcPeriod"/>
            </a:pPr>
            <a:r>
              <a:rPr lang="en-US" altLang="en-US" dirty="0" smtClean="0"/>
              <a:t>Set </a:t>
            </a:r>
            <a:r>
              <a:rPr lang="en-US" altLang="en-US" dirty="0" smtClean="0"/>
              <a:t>semaphore</a:t>
            </a:r>
            <a:r>
              <a:rPr lang="en-US" altLang="en-US" dirty="0" smtClean="0"/>
              <a:t> </a:t>
            </a:r>
            <a:r>
              <a:rPr lang="en-US" altLang="en-US" dirty="0" smtClean="0"/>
              <a:t>back to FALSE</a:t>
            </a:r>
          </a:p>
          <a:p>
            <a:pPr algn="l" eaLnBrk="1" hangingPunct="1">
              <a:buFontTx/>
              <a:buAutoNum type="alphaUcPeriod"/>
            </a:pPr>
            <a:endParaRPr lang="en-US" altLang="en-US" dirty="0" smtClean="0"/>
          </a:p>
          <a:p>
            <a:pPr algn="l" eaLnBrk="1" hangingPunct="1">
              <a:buFontTx/>
              <a:buAutoNum type="arabicPeriod"/>
            </a:pPr>
            <a:r>
              <a:rPr lang="en-US" altLang="en-US" dirty="0" smtClean="0"/>
              <a:t>Process X completes to B, then is </a:t>
            </a:r>
            <a:r>
              <a:rPr lang="en-US" altLang="en-US" dirty="0" smtClean="0"/>
              <a:t>switched </a:t>
            </a:r>
            <a:r>
              <a:rPr lang="en-US" altLang="en-US" dirty="0" smtClean="0"/>
              <a:t>out</a:t>
            </a:r>
          </a:p>
          <a:p>
            <a:pPr algn="l" eaLnBrk="1" hangingPunct="1">
              <a:buFontTx/>
              <a:buAutoNum type="arabicPeriod"/>
            </a:pPr>
            <a:r>
              <a:rPr lang="en-US" altLang="en-US" dirty="0" smtClean="0"/>
              <a:t>Process Y loops to A continuously</a:t>
            </a:r>
          </a:p>
          <a:p>
            <a:pPr algn="l" eaLnBrk="1" hangingPunct="1">
              <a:buFontTx/>
              <a:buAutoNum type="arabicPeriod"/>
            </a:pPr>
            <a:r>
              <a:rPr lang="en-US" altLang="en-US" dirty="0" smtClean="0"/>
              <a:t>Process X </a:t>
            </a:r>
            <a:r>
              <a:rPr lang="en-US" altLang="en-US" dirty="0" smtClean="0"/>
              <a:t>switched back in</a:t>
            </a:r>
            <a:r>
              <a:rPr lang="en-US" altLang="en-US" dirty="0" smtClean="0"/>
              <a:t>, completes CS, and C</a:t>
            </a:r>
          </a:p>
          <a:p>
            <a:pPr algn="l" eaLnBrk="1" hangingPunct="1">
              <a:buFontTx/>
              <a:buAutoNum type="arabicPeriod"/>
            </a:pPr>
            <a:r>
              <a:rPr lang="en-US" altLang="en-US" dirty="0" smtClean="0"/>
              <a:t>Process Y completes CS and C– all is well.</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6323" name="Rectangle 2"/>
          <p:cNvSpPr>
            <a:spLocks noGrp="1" noChangeArrowheads="1"/>
          </p:cNvSpPr>
          <p:nvPr>
            <p:ph type="title"/>
          </p:nvPr>
        </p:nvSpPr>
        <p:spPr>
          <a:xfrm>
            <a:off x="79375" y="298450"/>
            <a:ext cx="9144000" cy="781050"/>
          </a:xfrm>
        </p:spPr>
        <p:txBody>
          <a:bodyPr/>
          <a:lstStyle/>
          <a:p>
            <a:pPr eaLnBrk="1" hangingPunct="1"/>
            <a:r>
              <a:rPr lang="en-US" altLang="en-US" sz="4000" smtClean="0">
                <a:solidFill>
                  <a:srgbClr val="7030A0"/>
                </a:solidFill>
                <a:latin typeface="Cambria" panose="02040503050406030204" pitchFamily="18" charset="0"/>
              </a:rPr>
              <a:t>Monitors in DS – hey – where’s my hardware support?</a:t>
            </a:r>
          </a:p>
        </p:txBody>
      </p:sp>
      <p:sp>
        <p:nvSpPr>
          <p:cNvPr id="56324" name="Rectangle 3"/>
          <p:cNvSpPr>
            <a:spLocks noGrp="1" noChangeArrowheads="1"/>
          </p:cNvSpPr>
          <p:nvPr>
            <p:ph type="body" idx="1"/>
          </p:nvPr>
        </p:nvSpPr>
        <p:spPr>
          <a:xfrm>
            <a:off x="466725" y="1279525"/>
            <a:ext cx="8239125" cy="4892675"/>
          </a:xfrm>
        </p:spPr>
        <p:txBody>
          <a:bodyPr/>
          <a:lstStyle/>
          <a:p>
            <a:pPr algn="l" eaLnBrk="1" hangingPunct="1">
              <a:buFontTx/>
              <a:buNone/>
            </a:pPr>
            <a:r>
              <a:rPr lang="en-US" altLang="en-US" sz="2800" dirty="0" smtClean="0">
                <a:latin typeface="Cambria" panose="02040503050406030204" pitchFamily="18" charset="0"/>
              </a:rPr>
              <a:t>Locked / shared resources, may be on a remote machine.</a:t>
            </a:r>
          </a:p>
          <a:p>
            <a:pPr algn="l" eaLnBrk="1" hangingPunct="1">
              <a:buFontTx/>
              <a:buNone/>
            </a:pPr>
            <a:r>
              <a:rPr lang="en-US" altLang="en-US" sz="2800" dirty="0" smtClean="0">
                <a:latin typeface="Cambria" panose="02040503050406030204" pitchFamily="18" charset="0"/>
              </a:rPr>
              <a:t>They may involve processes on different machines with different memory spaces </a:t>
            </a:r>
            <a:r>
              <a:rPr lang="en-US" altLang="en-US" sz="2800" b="1" dirty="0" smtClean="0">
                <a:latin typeface="Cambria" panose="02040503050406030204" pitchFamily="18" charset="0"/>
              </a:rPr>
              <a:t>– no </a:t>
            </a:r>
            <a:r>
              <a:rPr lang="en-US" altLang="en-US" sz="2800" b="1" i="1" dirty="0" smtClean="0">
                <a:latin typeface="Cambria" panose="02040503050406030204" pitchFamily="18" charset="0"/>
              </a:rPr>
              <a:t>test and set!</a:t>
            </a:r>
          </a:p>
          <a:p>
            <a:pPr algn="l" eaLnBrk="1" hangingPunct="1">
              <a:buFontTx/>
              <a:buNone/>
            </a:pPr>
            <a:r>
              <a:rPr lang="en-US" altLang="en-US" sz="2800" dirty="0" smtClean="0">
                <a:latin typeface="Cambria" panose="02040503050406030204" pitchFamily="18" charset="0"/>
              </a:rPr>
              <a:t>This is relevant to transactions and distributed </a:t>
            </a:r>
            <a:r>
              <a:rPr lang="en-US" altLang="en-US" sz="2800" dirty="0" smtClean="0">
                <a:latin typeface="Cambria" panose="02040503050406030204" pitchFamily="18" charset="0"/>
              </a:rPr>
              <a:t>transactions.</a:t>
            </a:r>
          </a:p>
          <a:p>
            <a:pPr algn="l" eaLnBrk="1" hangingPunct="1">
              <a:buFontTx/>
              <a:buNone/>
            </a:pPr>
            <a:r>
              <a:rPr lang="en-US" altLang="en-US" sz="2800" dirty="0" smtClean="0">
                <a:latin typeface="Cambria" panose="02040503050406030204" pitchFamily="18" charset="0"/>
              </a:rPr>
              <a:t>Usually </a:t>
            </a:r>
            <a:r>
              <a:rPr lang="en-US" altLang="en-US" sz="2800" dirty="0" smtClean="0">
                <a:latin typeface="Cambria" panose="02040503050406030204" pitchFamily="18" charset="0"/>
              </a:rPr>
              <a:t>requires a process to monitor the shared resource. Processes can fail.</a:t>
            </a:r>
          </a:p>
          <a:p>
            <a:pPr algn="l" eaLnBrk="1" hangingPunct="1">
              <a:buNone/>
            </a:pPr>
            <a:r>
              <a:rPr lang="en-US" altLang="en-US" sz="2800" dirty="0" smtClean="0">
                <a:latin typeface="Cambria" panose="02040503050406030204" pitchFamily="18" charset="0"/>
              </a:rPr>
              <a:t>Dead processes locking a resource can be a big problem, especially on a remote machine.</a:t>
            </a:r>
          </a:p>
          <a:p>
            <a:pPr algn="l" eaLnBrk="1" hangingPunct="1">
              <a:buFontTx/>
              <a:buNone/>
            </a:pPr>
            <a:endParaRPr lang="en-US" altLang="en-US" sz="28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lstStyle/>
          <a:p>
            <a:pPr eaLnBrk="1" hangingPunct="1"/>
            <a:r>
              <a:rPr lang="en-US" altLang="en-US" sz="3200" dirty="0" smtClean="0">
                <a:solidFill>
                  <a:srgbClr val="7030A0"/>
                </a:solidFill>
              </a:rPr>
              <a:t>Universally Unique Identifiers (UUIDs / GUIDs)</a:t>
            </a:r>
            <a:endParaRPr lang="en-US" altLang="en-US" sz="3200" dirty="0" smtClean="0">
              <a:solidFill>
                <a:srgbClr val="7030A0"/>
              </a:solidFill>
            </a:endParaRPr>
          </a:p>
        </p:txBody>
      </p:sp>
      <p:sp>
        <p:nvSpPr>
          <p:cNvPr id="57348" name="Rectangle 3"/>
          <p:cNvSpPr>
            <a:spLocks noGrp="1" noChangeArrowheads="1"/>
          </p:cNvSpPr>
          <p:nvPr>
            <p:ph type="body" idx="1"/>
          </p:nvPr>
        </p:nvSpPr>
        <p:spPr>
          <a:xfrm>
            <a:off x="525463" y="1420813"/>
            <a:ext cx="7935912" cy="4899025"/>
          </a:xfrm>
        </p:spPr>
        <p:txBody>
          <a:bodyPr/>
          <a:lstStyle/>
          <a:p>
            <a:pPr algn="l" eaLnBrk="1" hangingPunct="1"/>
            <a:r>
              <a:rPr lang="en-US" altLang="en-US" sz="2000" dirty="0" smtClean="0"/>
              <a:t>Some character string (or number) that no one else in the </a:t>
            </a:r>
            <a:r>
              <a:rPr lang="en-US" altLang="en-US" sz="2000" i="1" dirty="0" smtClean="0"/>
              <a:t>universe</a:t>
            </a:r>
            <a:r>
              <a:rPr lang="en-US" altLang="en-US" sz="2000" dirty="0" smtClean="0"/>
              <a:t> will use.</a:t>
            </a:r>
          </a:p>
          <a:p>
            <a:pPr algn="l" eaLnBrk="1" hangingPunct="1"/>
            <a:endParaRPr lang="en-US" altLang="en-US" sz="2000" dirty="0" smtClean="0"/>
          </a:p>
          <a:p>
            <a:pPr algn="l" eaLnBrk="1" hangingPunct="1"/>
            <a:r>
              <a:rPr lang="en-US" altLang="en-US" sz="2000" dirty="0" smtClean="0"/>
              <a:t>URLs are UUIDs: One subnet, one machine, [one user], one directory, one file. This is a unique physical path on earth.</a:t>
            </a:r>
          </a:p>
          <a:p>
            <a:pPr algn="l" eaLnBrk="1" hangingPunct="1"/>
            <a:endParaRPr lang="en-US" altLang="en-US" sz="2000" dirty="0"/>
          </a:p>
          <a:p>
            <a:pPr algn="l" eaLnBrk="1" hangingPunct="1"/>
            <a:r>
              <a:rPr lang="en-US" altLang="en-US" sz="2000" dirty="0" smtClean="0"/>
              <a:t>A </a:t>
            </a:r>
            <a:r>
              <a:rPr lang="en-US" altLang="en-US" sz="2000" dirty="0"/>
              <a:t>very large random number will be pseudo-unique and often good enough for our purposes.</a:t>
            </a:r>
          </a:p>
          <a:p>
            <a:pPr algn="l" eaLnBrk="1" hangingPunct="1"/>
            <a:endParaRPr lang="en-US" altLang="en-US" sz="2000" dirty="0"/>
          </a:p>
          <a:p>
            <a:pPr algn="l" eaLnBrk="1" hangingPunct="1"/>
            <a:r>
              <a:rPr lang="en-US" altLang="en-US" sz="2000" dirty="0"/>
              <a:t>E.g., for a universe of a thousand processes, a random number between zero and a trillion will have a conflict only one time in a billion.</a:t>
            </a:r>
          </a:p>
          <a:p>
            <a:pPr algn="l" eaLnBrk="1" hangingPunct="1"/>
            <a:endParaRPr lang="en-US" altLang="en-US" dirty="0" smtClean="0"/>
          </a:p>
          <a:p>
            <a:pPr algn="l" eaLnBrk="1" hangingPunct="1"/>
            <a:endParaRPr lang="en-US"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lstStyle/>
          <a:p>
            <a:pPr eaLnBrk="1" hangingPunct="1"/>
            <a:endParaRPr lang="en-US" altLang="en-US" sz="3200" dirty="0" smtClean="0">
              <a:solidFill>
                <a:srgbClr val="7030A0"/>
              </a:solidFill>
            </a:endParaRPr>
          </a:p>
        </p:txBody>
      </p:sp>
      <p:sp>
        <p:nvSpPr>
          <p:cNvPr id="57348" name="Rectangle 3"/>
          <p:cNvSpPr>
            <a:spLocks noGrp="1" noChangeArrowheads="1"/>
          </p:cNvSpPr>
          <p:nvPr>
            <p:ph type="body" idx="1"/>
          </p:nvPr>
        </p:nvSpPr>
        <p:spPr>
          <a:xfrm>
            <a:off x="525463" y="1420813"/>
            <a:ext cx="7935912" cy="4899025"/>
          </a:xfrm>
        </p:spPr>
        <p:txBody>
          <a:bodyPr/>
          <a:lstStyle/>
          <a:p>
            <a:pPr algn="l" eaLnBrk="1" hangingPunct="1"/>
            <a:r>
              <a:rPr lang="en-US" altLang="en-US" dirty="0" smtClean="0"/>
              <a:t>A </a:t>
            </a:r>
            <a:r>
              <a:rPr lang="en-US" altLang="en-US" dirty="0"/>
              <a:t>range of numbers can be unique, as long as they are divided up and each range is given to a unique process.</a:t>
            </a:r>
          </a:p>
          <a:p>
            <a:pPr algn="l" eaLnBrk="1" hangingPunct="1"/>
            <a:endParaRPr lang="en-US" altLang="en-US" dirty="0" smtClean="0"/>
          </a:p>
          <a:p>
            <a:pPr algn="l" eaLnBrk="1" hangingPunct="1"/>
            <a:r>
              <a:rPr lang="en-US" altLang="en-US" dirty="0" smtClean="0"/>
              <a:t>We can also generate a </a:t>
            </a:r>
            <a:r>
              <a:rPr lang="en-US" altLang="en-US" i="1" dirty="0" smtClean="0"/>
              <a:t>range</a:t>
            </a:r>
            <a:r>
              <a:rPr lang="en-US" altLang="en-US" dirty="0" smtClean="0"/>
              <a:t> of numbers large enough for a one-to-one mapping of numbers and all possible current and future real memory locations in all computers on earth.</a:t>
            </a:r>
            <a:endParaRPr lang="en-US" altLang="en-US" dirty="0"/>
          </a:p>
          <a:p>
            <a:pPr algn="l" eaLnBrk="1" hangingPunct="1"/>
            <a:endParaRPr lang="en-US" altLang="en-US" dirty="0" smtClean="0"/>
          </a:p>
        </p:txBody>
      </p:sp>
    </p:spTree>
    <p:extLst>
      <p:ext uri="{BB962C8B-B14F-4D97-AF65-F5344CB8AC3E}">
        <p14:creationId xmlns:p14="http://schemas.microsoft.com/office/powerpoint/2010/main" val="15978393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lstStyle/>
          <a:p>
            <a:pPr eaLnBrk="1" hangingPunct="1"/>
            <a:r>
              <a:rPr lang="en-US" altLang="en-US" sz="4000" dirty="0" smtClean="0">
                <a:solidFill>
                  <a:srgbClr val="7030A0"/>
                </a:solidFill>
              </a:rPr>
              <a:t>The perfect solution: distributed shared memory systems</a:t>
            </a:r>
          </a:p>
        </p:txBody>
      </p:sp>
      <p:sp>
        <p:nvSpPr>
          <p:cNvPr id="57348" name="Rectangle 3"/>
          <p:cNvSpPr>
            <a:spLocks noGrp="1" noChangeArrowheads="1"/>
          </p:cNvSpPr>
          <p:nvPr>
            <p:ph type="body" idx="1"/>
          </p:nvPr>
        </p:nvSpPr>
        <p:spPr>
          <a:xfrm>
            <a:off x="525463" y="1420813"/>
            <a:ext cx="7935912" cy="4899025"/>
          </a:xfrm>
        </p:spPr>
        <p:txBody>
          <a:bodyPr/>
          <a:lstStyle/>
          <a:p>
            <a:pPr algn="l" eaLnBrk="1" hangingPunct="1"/>
            <a:r>
              <a:rPr lang="en-US" altLang="en-US" sz="2000" dirty="0" smtClean="0"/>
              <a:t>In theory we could build a universal shared memory system as middleware</a:t>
            </a:r>
            <a:r>
              <a:rPr lang="en-US" altLang="en-US" sz="2000" dirty="0" smtClean="0"/>
              <a:t>.</a:t>
            </a:r>
          </a:p>
          <a:p>
            <a:pPr algn="l" eaLnBrk="1" hangingPunct="1"/>
            <a:endParaRPr lang="en-US" altLang="en-US" sz="2000" dirty="0" smtClean="0"/>
          </a:p>
          <a:p>
            <a:pPr algn="l" eaLnBrk="1" hangingPunct="1"/>
            <a:r>
              <a:rPr lang="en-US" altLang="en-US" sz="2000" dirty="0" smtClean="0"/>
              <a:t>All core memory is mapped to UUIDs which serve as the middleware memory addresses</a:t>
            </a:r>
            <a:r>
              <a:rPr lang="en-US" altLang="en-US" sz="2000" dirty="0" smtClean="0"/>
              <a:t>.</a:t>
            </a:r>
          </a:p>
          <a:p>
            <a:pPr algn="l" eaLnBrk="1" hangingPunct="1"/>
            <a:endParaRPr lang="en-US" altLang="en-US" sz="2000" dirty="0" smtClean="0"/>
          </a:p>
          <a:p>
            <a:pPr algn="l" eaLnBrk="1" hangingPunct="1"/>
            <a:r>
              <a:rPr lang="en-US" altLang="en-US" sz="2000" dirty="0" smtClean="0"/>
              <a:t>Each machine has its own range of UUID memory </a:t>
            </a:r>
            <a:r>
              <a:rPr lang="en-US" altLang="en-US" sz="2000" dirty="0" smtClean="0"/>
              <a:t>addresses mapped to local memory.</a:t>
            </a:r>
          </a:p>
          <a:p>
            <a:pPr algn="l" eaLnBrk="1" hangingPunct="1"/>
            <a:endParaRPr lang="en-US" altLang="en-US" sz="2000" dirty="0" smtClean="0"/>
          </a:p>
          <a:p>
            <a:pPr algn="l" eaLnBrk="1" hangingPunct="1"/>
            <a:r>
              <a:rPr lang="en-US" altLang="en-US" sz="2000" dirty="0" smtClean="0"/>
              <a:t>Any machine in the distributed system could uniquely address the memory space of any other machine without confusion or conflict</a:t>
            </a:r>
            <a:r>
              <a:rPr lang="en-US" altLang="en-US" sz="2000" dirty="0" smtClean="0"/>
              <a:t>.</a:t>
            </a:r>
          </a:p>
          <a:p>
            <a:pPr algn="l" eaLnBrk="1" hangingPunct="1"/>
            <a:endParaRPr lang="en-US" altLang="en-US" sz="2000" dirty="0" smtClean="0"/>
          </a:p>
          <a:p>
            <a:pPr algn="l" eaLnBrk="1" hangingPunct="1"/>
            <a:r>
              <a:rPr lang="en-US" altLang="en-US" sz="2000" dirty="0" smtClean="0"/>
              <a:t>Distributed IPCs could now be used</a:t>
            </a:r>
            <a:r>
              <a:rPr lang="en-US" altLang="en-US" dirty="0" smtClean="0"/>
              <a:t>.</a:t>
            </a:r>
          </a:p>
        </p:txBody>
      </p:sp>
    </p:spTree>
    <p:extLst>
      <p:ext uri="{BB962C8B-B14F-4D97-AF65-F5344CB8AC3E}">
        <p14:creationId xmlns:p14="http://schemas.microsoft.com/office/powerpoint/2010/main" val="1836011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lstStyle/>
          <a:p>
            <a:pPr eaLnBrk="1" hangingPunct="1"/>
            <a:r>
              <a:rPr lang="en-US" altLang="en-US" sz="4000" dirty="0" smtClean="0">
                <a:solidFill>
                  <a:srgbClr val="7030A0"/>
                </a:solidFill>
              </a:rPr>
              <a:t>But…</a:t>
            </a:r>
          </a:p>
        </p:txBody>
      </p:sp>
      <p:sp>
        <p:nvSpPr>
          <p:cNvPr id="57348" name="Rectangle 3"/>
          <p:cNvSpPr>
            <a:spLocks noGrp="1" noChangeArrowheads="1"/>
          </p:cNvSpPr>
          <p:nvPr>
            <p:ph type="body" idx="1"/>
          </p:nvPr>
        </p:nvSpPr>
        <p:spPr>
          <a:xfrm>
            <a:off x="525463" y="1420813"/>
            <a:ext cx="7935912" cy="4899025"/>
          </a:xfrm>
        </p:spPr>
        <p:txBody>
          <a:bodyPr/>
          <a:lstStyle/>
          <a:p>
            <a:pPr algn="l" eaLnBrk="1" hangingPunct="1"/>
            <a:r>
              <a:rPr lang="en-US" altLang="en-US" sz="2800" dirty="0" smtClean="0"/>
              <a:t>WAY too slow and way too buggy</a:t>
            </a:r>
          </a:p>
          <a:p>
            <a:pPr algn="l" eaLnBrk="1" hangingPunct="1"/>
            <a:endParaRPr lang="en-US" altLang="en-US" sz="2800" dirty="0" smtClean="0"/>
          </a:p>
          <a:p>
            <a:pPr algn="l" eaLnBrk="1" hangingPunct="1"/>
            <a:r>
              <a:rPr lang="en-US" altLang="en-US" sz="2800" dirty="0" smtClean="0"/>
              <a:t>Has to be implemented with message passing between processes “under the hood” anyway.</a:t>
            </a:r>
          </a:p>
          <a:p>
            <a:pPr algn="l" eaLnBrk="1" hangingPunct="1"/>
            <a:endParaRPr lang="en-US" altLang="en-US" sz="2800" dirty="0" smtClean="0"/>
          </a:p>
          <a:p>
            <a:pPr algn="l" eaLnBrk="1" hangingPunct="1"/>
            <a:r>
              <a:rPr lang="en-US" altLang="en-US" sz="2800" dirty="0" smtClean="0"/>
              <a:t>Impossible to implement in an efficient way.</a:t>
            </a:r>
          </a:p>
          <a:p>
            <a:pPr algn="l" eaLnBrk="1" hangingPunct="1"/>
            <a:endParaRPr lang="en-US" altLang="en-US" sz="2800" dirty="0"/>
          </a:p>
          <a:p>
            <a:pPr algn="l" eaLnBrk="1" hangingPunct="1"/>
            <a:r>
              <a:rPr lang="en-US" altLang="en-US" sz="2800" dirty="0" smtClean="0"/>
              <a:t>Requires predicting how programs will run to make it work.</a:t>
            </a:r>
          </a:p>
        </p:txBody>
      </p:sp>
    </p:spTree>
    <p:extLst>
      <p:ext uri="{BB962C8B-B14F-4D97-AF65-F5344CB8AC3E}">
        <p14:creationId xmlns:p14="http://schemas.microsoft.com/office/powerpoint/2010/main" val="18746090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lstStyle/>
          <a:p>
            <a:pPr eaLnBrk="1" hangingPunct="1"/>
            <a:r>
              <a:rPr lang="en-US" altLang="en-US" sz="4000" smtClean="0">
                <a:solidFill>
                  <a:srgbClr val="7030A0"/>
                </a:solidFill>
              </a:rPr>
              <a:t>Why study shared memory systems?</a:t>
            </a:r>
          </a:p>
        </p:txBody>
      </p:sp>
      <p:sp>
        <p:nvSpPr>
          <p:cNvPr id="57348" name="Rectangle 3"/>
          <p:cNvSpPr>
            <a:spLocks noGrp="1" noChangeArrowheads="1"/>
          </p:cNvSpPr>
          <p:nvPr>
            <p:ph type="body" idx="1"/>
          </p:nvPr>
        </p:nvSpPr>
        <p:spPr>
          <a:xfrm>
            <a:off x="525463" y="1420813"/>
            <a:ext cx="7935912" cy="4899025"/>
          </a:xfrm>
        </p:spPr>
        <p:txBody>
          <a:bodyPr/>
          <a:lstStyle/>
          <a:p>
            <a:pPr algn="l" eaLnBrk="1" hangingPunct="1"/>
            <a:r>
              <a:rPr lang="en-US" altLang="en-US" sz="2800" smtClean="0"/>
              <a:t>Shared memory systems have not proven practical, because they are too devilish to implement (message passing under the hood)</a:t>
            </a:r>
          </a:p>
          <a:p>
            <a:pPr algn="l" eaLnBrk="1" hangingPunct="1"/>
            <a:r>
              <a:rPr lang="en-US" altLang="en-US" sz="2800" smtClean="0"/>
              <a:t>A shared-memory subsystem would solve many of the problems of DS coordination, including that of a global clock.</a:t>
            </a:r>
          </a:p>
          <a:p>
            <a:pPr algn="l" eaLnBrk="1" hangingPunct="1"/>
            <a:r>
              <a:rPr lang="en-US" altLang="en-US" sz="2800" smtClean="0"/>
              <a:t>Useful to consider when trying to understand DS architectures, and what they are trying to provide.</a:t>
            </a:r>
          </a:p>
        </p:txBody>
      </p:sp>
    </p:spTree>
    <p:extLst>
      <p:ext uri="{BB962C8B-B14F-4D97-AF65-F5344CB8AC3E}">
        <p14:creationId xmlns:p14="http://schemas.microsoft.com/office/powerpoint/2010/main" val="25333708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8371" name="AutoShape 2"/>
          <p:cNvSpPr>
            <a:spLocks noGrp="1" noChangeAspect="1" noChangeArrowheads="1"/>
          </p:cNvSpPr>
          <p:nvPr>
            <p:ph type="title"/>
          </p:nvPr>
        </p:nvSpPr>
        <p:spPr/>
        <p:txBody>
          <a:bodyPr/>
          <a:lstStyle/>
          <a:p>
            <a:pPr eaLnBrk="1" hangingPunct="1"/>
            <a:r>
              <a:rPr lang="en-US" altLang="en-US" sz="4000" smtClean="0">
                <a:solidFill>
                  <a:srgbClr val="7030A0"/>
                </a:solidFill>
              </a:rPr>
              <a:t>Distributed Shared Memory Systems – an example difficult problem</a:t>
            </a:r>
          </a:p>
        </p:txBody>
      </p:sp>
      <p:sp>
        <p:nvSpPr>
          <p:cNvPr id="58372" name="Rectangle 3"/>
          <p:cNvSpPr>
            <a:spLocks noGrp="1" noChangeArrowheads="1"/>
          </p:cNvSpPr>
          <p:nvPr>
            <p:ph type="body" idx="1"/>
          </p:nvPr>
        </p:nvSpPr>
        <p:spPr/>
        <p:txBody>
          <a:bodyPr/>
          <a:lstStyle/>
          <a:p>
            <a:pPr eaLnBrk="1" hangingPunct="1">
              <a:buFontTx/>
              <a:buNone/>
            </a:pPr>
            <a:r>
              <a:rPr lang="en-US" altLang="en-US" sz="1800" smtClean="0"/>
              <a:t>False sharing of a page between two independent processes.</a:t>
            </a:r>
          </a:p>
        </p:txBody>
      </p:sp>
      <p:sp>
        <p:nvSpPr>
          <p:cNvPr id="58373" name="Text Box 4"/>
          <p:cNvSpPr txBox="1">
            <a:spLocks noChangeArrowheads="1"/>
          </p:cNvSpPr>
          <p:nvPr/>
        </p:nvSpPr>
        <p:spPr bwMode="auto">
          <a:xfrm>
            <a:off x="3657600" y="2743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1.18</a:t>
            </a:r>
          </a:p>
        </p:txBody>
      </p:sp>
      <p:pic>
        <p:nvPicPr>
          <p:cNvPr id="58374" name="Picture 5"/>
          <p:cNvPicPr>
            <a:picLocks noChangeAspect="1" noChangeArrowheads="1"/>
          </p:cNvPicPr>
          <p:nvPr/>
        </p:nvPicPr>
        <p:blipFill>
          <a:blip r:embed="rId2">
            <a:extLst>
              <a:ext uri="{28A0092B-C50C-407E-A947-70E740481C1C}">
                <a14:useLocalDpi xmlns:a14="http://schemas.microsoft.com/office/drawing/2010/main" val="0"/>
              </a:ext>
            </a:extLst>
          </a:blip>
          <a:srcRect l="21379" t="45166" r="20523" b="40332"/>
          <a:stretch>
            <a:fillRect/>
          </a:stretch>
        </p:blipFill>
        <p:spPr bwMode="auto">
          <a:xfrm>
            <a:off x="76200" y="1638300"/>
            <a:ext cx="867727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7171" name="Rectangle 2"/>
          <p:cNvSpPr>
            <a:spLocks noGrp="1" noChangeArrowheads="1"/>
          </p:cNvSpPr>
          <p:nvPr>
            <p:ph type="title"/>
          </p:nvPr>
        </p:nvSpPr>
        <p:spPr/>
        <p:txBody>
          <a:bodyPr/>
          <a:lstStyle/>
          <a:p>
            <a:pPr eaLnBrk="1" hangingPunct="1"/>
            <a:r>
              <a:rPr lang="en-US" altLang="en-US" sz="3600" smtClean="0">
                <a:solidFill>
                  <a:srgbClr val="7030A0"/>
                </a:solidFill>
              </a:rPr>
              <a:t>Valid Distributed Systems areas, but we will </a:t>
            </a:r>
            <a:r>
              <a:rPr lang="en-US" altLang="en-US" sz="3600" i="1" smtClean="0">
                <a:solidFill>
                  <a:srgbClr val="7030A0"/>
                </a:solidFill>
              </a:rPr>
              <a:t>not</a:t>
            </a:r>
            <a:r>
              <a:rPr lang="en-US" altLang="en-US" sz="3600" smtClean="0">
                <a:solidFill>
                  <a:srgbClr val="7030A0"/>
                </a:solidFill>
              </a:rPr>
              <a:t> study…</a:t>
            </a:r>
          </a:p>
        </p:txBody>
      </p:sp>
      <p:sp>
        <p:nvSpPr>
          <p:cNvPr id="7172" name="Rectangle 3"/>
          <p:cNvSpPr>
            <a:spLocks noGrp="1" noChangeArrowheads="1"/>
          </p:cNvSpPr>
          <p:nvPr>
            <p:ph type="body" idx="1"/>
          </p:nvPr>
        </p:nvSpPr>
        <p:spPr/>
        <p:txBody>
          <a:bodyPr/>
          <a:lstStyle/>
          <a:p>
            <a:pPr eaLnBrk="1" hangingPunct="1"/>
            <a:r>
              <a:rPr lang="en-US" altLang="en-US" smtClean="0"/>
              <a:t>Parallel computing</a:t>
            </a:r>
          </a:p>
          <a:p>
            <a:pPr eaLnBrk="1" hangingPunct="1"/>
            <a:r>
              <a:rPr lang="en-US" altLang="en-US" smtClean="0"/>
              <a:t>Grid computing</a:t>
            </a:r>
          </a:p>
          <a:p>
            <a:pPr eaLnBrk="1" hangingPunct="1"/>
            <a:r>
              <a:rPr lang="en-US" altLang="en-US" smtClean="0"/>
              <a:t>Cluster computing</a:t>
            </a:r>
          </a:p>
          <a:p>
            <a:pPr eaLnBrk="1" hangingPunct="1"/>
            <a:r>
              <a:rPr lang="en-US" altLang="en-US" smtClean="0"/>
              <a:t>Distributed operating systems</a:t>
            </a:r>
          </a:p>
          <a:p>
            <a:pPr eaLnBrk="1" hangingPunct="1"/>
            <a:r>
              <a:rPr lang="en-US" altLang="en-US" smtClean="0"/>
              <a:t>[shared memory systems]</a:t>
            </a:r>
          </a:p>
          <a:p>
            <a:pPr eaLnBrk="1" hangingPunct="1"/>
            <a:r>
              <a:rPr lang="en-US" altLang="en-US" smtClean="0"/>
              <a:t>[Distributed algorithms]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59395" name="Rectangle 2"/>
          <p:cNvSpPr>
            <a:spLocks noGrp="1" noChangeArrowheads="1"/>
          </p:cNvSpPr>
          <p:nvPr>
            <p:ph type="title"/>
          </p:nvPr>
        </p:nvSpPr>
        <p:spPr/>
        <p:txBody>
          <a:bodyPr/>
          <a:lstStyle/>
          <a:p>
            <a:pPr eaLnBrk="1" hangingPunct="1"/>
            <a:r>
              <a:rPr lang="en-US" altLang="en-US" sz="4000" smtClean="0">
                <a:solidFill>
                  <a:srgbClr val="7030A0"/>
                </a:solidFill>
                <a:latin typeface="Cambria" panose="02040503050406030204" pitchFamily="18" charset="0"/>
              </a:rPr>
              <a:t>What is </a:t>
            </a:r>
            <a:r>
              <a:rPr lang="en-US" altLang="en-US" sz="4000" i="1" smtClean="0">
                <a:solidFill>
                  <a:srgbClr val="7030A0"/>
                </a:solidFill>
                <a:latin typeface="Cambria" panose="02040503050406030204" pitchFamily="18" charset="0"/>
              </a:rPr>
              <a:t>middleware</a:t>
            </a:r>
            <a:r>
              <a:rPr lang="en-US" altLang="en-US" sz="4000" smtClean="0">
                <a:solidFill>
                  <a:srgbClr val="7030A0"/>
                </a:solidFill>
                <a:latin typeface="Cambria" panose="02040503050406030204" pitchFamily="18" charset="0"/>
              </a:rPr>
              <a:t>?</a:t>
            </a:r>
          </a:p>
        </p:txBody>
      </p:sp>
      <p:sp>
        <p:nvSpPr>
          <p:cNvPr id="59396" name="Rectangle 3"/>
          <p:cNvSpPr>
            <a:spLocks noGrp="1" noChangeArrowheads="1"/>
          </p:cNvSpPr>
          <p:nvPr>
            <p:ph type="body" idx="1"/>
          </p:nvPr>
        </p:nvSpPr>
        <p:spPr>
          <a:xfrm>
            <a:off x="525463" y="1420813"/>
            <a:ext cx="7935912" cy="4899025"/>
          </a:xfrm>
        </p:spPr>
        <p:txBody>
          <a:bodyPr/>
          <a:lstStyle/>
          <a:p>
            <a:pPr algn="l" eaLnBrk="1" hangingPunct="1"/>
            <a:r>
              <a:rPr lang="en-US" altLang="en-US" sz="2800" smtClean="0">
                <a:latin typeface="Cambria" panose="02040503050406030204" pitchFamily="18" charset="0"/>
              </a:rPr>
              <a:t>Middleware sits between the application programs, and the operating system library calls and native instructions instructions.</a:t>
            </a:r>
          </a:p>
          <a:p>
            <a:pPr algn="l" eaLnBrk="1" hangingPunct="1"/>
            <a:r>
              <a:rPr lang="en-US" altLang="en-US" sz="2800" smtClean="0">
                <a:latin typeface="Cambria" panose="02040503050406030204" pitchFamily="18" charset="0"/>
              </a:rPr>
              <a:t>Middleware presents a uniform interface for the application programmer, often (but not always) independent of the underlying operating system.</a:t>
            </a:r>
          </a:p>
          <a:p>
            <a:pPr algn="l" eaLnBrk="1" hangingPunct="1"/>
            <a:r>
              <a:rPr lang="en-US" altLang="en-US" sz="2800" smtClean="0">
                <a:latin typeface="Cambria" panose="02040503050406030204" pitchFamily="18" charset="0"/>
              </a:rPr>
              <a:t>Berkeley Sockets, Java RMI, CORBA, .NET, RPC, are examples of middleware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0419" name="Rectangle 2"/>
          <p:cNvSpPr>
            <a:spLocks noGrp="1" noChangeArrowheads="1"/>
          </p:cNvSpPr>
          <p:nvPr>
            <p:ph type="title"/>
          </p:nvPr>
        </p:nvSpPr>
        <p:spPr/>
        <p:txBody>
          <a:bodyPr/>
          <a:lstStyle/>
          <a:p>
            <a:pPr eaLnBrk="1" hangingPunct="1"/>
            <a:r>
              <a:rPr lang="en-US" altLang="en-US" smtClean="0">
                <a:solidFill>
                  <a:srgbClr val="7030A0"/>
                </a:solidFill>
              </a:rPr>
              <a:t>Positioning Middleware</a:t>
            </a:r>
          </a:p>
        </p:txBody>
      </p:sp>
      <p:sp>
        <p:nvSpPr>
          <p:cNvPr id="60420" name="Rectangle 3"/>
          <p:cNvSpPr>
            <a:spLocks noGrp="1" noChangeArrowheads="1"/>
          </p:cNvSpPr>
          <p:nvPr>
            <p:ph type="body" idx="1"/>
          </p:nvPr>
        </p:nvSpPr>
        <p:spPr/>
        <p:txBody>
          <a:bodyPr/>
          <a:lstStyle/>
          <a:p>
            <a:pPr eaLnBrk="1" hangingPunct="1">
              <a:buFontTx/>
              <a:buNone/>
            </a:pPr>
            <a:r>
              <a:rPr lang="en-US" altLang="en-US" sz="1800" smtClean="0"/>
              <a:t>General structure of a distributed system as middleware.</a:t>
            </a:r>
          </a:p>
        </p:txBody>
      </p:sp>
      <p:sp>
        <p:nvSpPr>
          <p:cNvPr id="60421" name="Text Box 4"/>
          <p:cNvSpPr txBox="1">
            <a:spLocks noChangeArrowheads="1"/>
          </p:cNvSpPr>
          <p:nvPr/>
        </p:nvSpPr>
        <p:spPr bwMode="auto">
          <a:xfrm>
            <a:off x="3505200" y="2743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1-22</a:t>
            </a:r>
          </a:p>
        </p:txBody>
      </p:sp>
      <p:pic>
        <p:nvPicPr>
          <p:cNvPr id="60422" name="Picture 5"/>
          <p:cNvPicPr>
            <a:picLocks noChangeAspect="1" noChangeArrowheads="1"/>
          </p:cNvPicPr>
          <p:nvPr/>
        </p:nvPicPr>
        <p:blipFill>
          <a:blip r:embed="rId2">
            <a:extLst>
              <a:ext uri="{28A0092B-C50C-407E-A947-70E740481C1C}">
                <a14:useLocalDpi xmlns:a14="http://schemas.microsoft.com/office/drawing/2010/main" val="0"/>
              </a:ext>
            </a:extLst>
          </a:blip>
          <a:srcRect l="29076" t="42145" r="28006" b="36253"/>
          <a:stretch>
            <a:fillRect/>
          </a:stretch>
        </p:blipFill>
        <p:spPr bwMode="auto">
          <a:xfrm>
            <a:off x="1457325" y="1143000"/>
            <a:ext cx="5934075"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1443" name="Rectangle 2"/>
          <p:cNvSpPr>
            <a:spLocks noGrp="1" noChangeArrowheads="1"/>
          </p:cNvSpPr>
          <p:nvPr>
            <p:ph type="title"/>
          </p:nvPr>
        </p:nvSpPr>
        <p:spPr/>
        <p:txBody>
          <a:bodyPr/>
          <a:lstStyle/>
          <a:p>
            <a:pPr eaLnBrk="1" hangingPunct="1"/>
            <a:r>
              <a:rPr lang="en-US" altLang="en-US" sz="4000" smtClean="0">
                <a:solidFill>
                  <a:srgbClr val="7030A0"/>
                </a:solidFill>
                <a:latin typeface="Cambria" panose="02040503050406030204" pitchFamily="18" charset="0"/>
              </a:rPr>
              <a:t>Usefulness of open systems</a:t>
            </a:r>
          </a:p>
        </p:txBody>
      </p:sp>
      <p:sp>
        <p:nvSpPr>
          <p:cNvPr id="61444" name="Rectangle 3"/>
          <p:cNvSpPr>
            <a:spLocks noGrp="1" noChangeArrowheads="1"/>
          </p:cNvSpPr>
          <p:nvPr>
            <p:ph type="body" idx="1"/>
          </p:nvPr>
        </p:nvSpPr>
        <p:spPr>
          <a:xfrm>
            <a:off x="525463" y="1420813"/>
            <a:ext cx="7935912" cy="4899025"/>
          </a:xfrm>
        </p:spPr>
        <p:txBody>
          <a:bodyPr/>
          <a:lstStyle/>
          <a:p>
            <a:pPr algn="l" eaLnBrk="1" hangingPunct="1"/>
            <a:r>
              <a:rPr lang="en-US" altLang="en-US" sz="2800" smtClean="0">
                <a:latin typeface="Cambria" panose="02040503050406030204" pitchFamily="18" charset="0"/>
              </a:rPr>
              <a:t>In </a:t>
            </a:r>
            <a:r>
              <a:rPr lang="en-US" altLang="en-US" sz="2800" i="1" smtClean="0">
                <a:latin typeface="Cambria" panose="02040503050406030204" pitchFamily="18" charset="0"/>
              </a:rPr>
              <a:t>open </a:t>
            </a:r>
            <a:r>
              <a:rPr lang="en-US" altLang="en-US" sz="2800" smtClean="0">
                <a:latin typeface="Cambria" panose="02040503050406030204" pitchFamily="18" charset="0"/>
              </a:rPr>
              <a:t>distributed systems, applications can use one protocol to communicate with other local and remote processes, independent of the operating system on which they are running.</a:t>
            </a:r>
          </a:p>
          <a:p>
            <a:pPr algn="l" eaLnBrk="1" hangingPunct="1"/>
            <a:endParaRPr lang="en-US" altLang="en-US" sz="2800" smtClean="0">
              <a:latin typeface="Cambria" panose="02040503050406030204" pitchFamily="18" charset="0"/>
            </a:endParaRPr>
          </a:p>
          <a:p>
            <a:pPr algn="l" eaLnBrk="1" hangingPunct="1"/>
            <a:r>
              <a:rPr lang="en-US" altLang="en-US" sz="2800" smtClean="0">
                <a:latin typeface="Cambria" panose="02040503050406030204" pitchFamily="18" charset="0"/>
              </a:rPr>
              <a:t>The underlying operating system calls, buffering, network protocols, etc. are hidden from the application programmer who works through an </a:t>
            </a:r>
            <a:r>
              <a:rPr lang="en-US" altLang="en-US" sz="2800" i="1" smtClean="0">
                <a:latin typeface="Cambria" panose="02040503050406030204" pitchFamily="18" charset="0"/>
              </a:rPr>
              <a:t>interface.</a:t>
            </a:r>
            <a:endParaRPr lang="en-US" altLang="en-US" sz="280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2467" name="Rectangle 2"/>
          <p:cNvSpPr>
            <a:spLocks noGrp="1" noChangeArrowheads="1"/>
          </p:cNvSpPr>
          <p:nvPr>
            <p:ph type="title"/>
          </p:nvPr>
        </p:nvSpPr>
        <p:spPr/>
        <p:txBody>
          <a:bodyPr/>
          <a:lstStyle/>
          <a:p>
            <a:pPr eaLnBrk="1" hangingPunct="1"/>
            <a:r>
              <a:rPr lang="en-US" altLang="en-US" smtClean="0">
                <a:solidFill>
                  <a:srgbClr val="7030A0"/>
                </a:solidFill>
              </a:rPr>
              <a:t>Middleware and Openness</a:t>
            </a:r>
          </a:p>
        </p:txBody>
      </p:sp>
      <p:sp>
        <p:nvSpPr>
          <p:cNvPr id="62468" name="Rectangle 3"/>
          <p:cNvSpPr>
            <a:spLocks noGrp="1" noChangeArrowheads="1"/>
          </p:cNvSpPr>
          <p:nvPr>
            <p:ph type="body" idx="1"/>
          </p:nvPr>
        </p:nvSpPr>
        <p:spPr>
          <a:xfrm>
            <a:off x="533400" y="5372100"/>
            <a:ext cx="8229600" cy="1181100"/>
          </a:xfrm>
        </p:spPr>
        <p:txBody>
          <a:bodyPr/>
          <a:lstStyle/>
          <a:p>
            <a:pPr algn="l" eaLnBrk="1" hangingPunct="1">
              <a:lnSpc>
                <a:spcPct val="90000"/>
              </a:lnSpc>
              <a:buFontTx/>
              <a:buNone/>
            </a:pPr>
            <a:r>
              <a:rPr lang="en-US" altLang="en-US" sz="1800" smtClean="0"/>
              <a:t>In an open middleware-based distributed system, the protocols used by each middleware layer should be the same, as well as the interfaces they offer to applications.</a:t>
            </a:r>
          </a:p>
        </p:txBody>
      </p:sp>
      <p:sp>
        <p:nvSpPr>
          <p:cNvPr id="62469" name="Text Box 4"/>
          <p:cNvSpPr txBox="1">
            <a:spLocks noChangeArrowheads="1"/>
          </p:cNvSpPr>
          <p:nvPr/>
        </p:nvSpPr>
        <p:spPr bwMode="auto">
          <a:xfrm>
            <a:off x="3505200" y="289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1.23</a:t>
            </a:r>
          </a:p>
        </p:txBody>
      </p:sp>
      <p:pic>
        <p:nvPicPr>
          <p:cNvPr id="62470" name="Picture 5"/>
          <p:cNvPicPr>
            <a:picLocks noChangeAspect="1" noChangeArrowheads="1"/>
          </p:cNvPicPr>
          <p:nvPr/>
        </p:nvPicPr>
        <p:blipFill>
          <a:blip r:embed="rId2">
            <a:extLst>
              <a:ext uri="{28A0092B-C50C-407E-A947-70E740481C1C}">
                <a14:useLocalDpi xmlns:a14="http://schemas.microsoft.com/office/drawing/2010/main" val="0"/>
              </a:ext>
            </a:extLst>
          </a:blip>
          <a:srcRect l="34206" t="47130" r="31000" b="40936"/>
          <a:stretch>
            <a:fillRect/>
          </a:stretch>
        </p:blipFill>
        <p:spPr bwMode="auto">
          <a:xfrm>
            <a:off x="962025" y="1466850"/>
            <a:ext cx="722153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3491" name="Rectangle 2"/>
          <p:cNvSpPr>
            <a:spLocks noGrp="1" noChangeArrowheads="1"/>
          </p:cNvSpPr>
          <p:nvPr>
            <p:ph type="title"/>
          </p:nvPr>
        </p:nvSpPr>
        <p:spPr/>
        <p:txBody>
          <a:bodyPr/>
          <a:lstStyle/>
          <a:p>
            <a:pPr eaLnBrk="1" hangingPunct="1"/>
            <a:r>
              <a:rPr lang="en-US" altLang="en-US" smtClean="0">
                <a:solidFill>
                  <a:srgbClr val="7030A0"/>
                </a:solidFill>
                <a:latin typeface="Cambria" panose="02040503050406030204" pitchFamily="18" charset="0"/>
              </a:rPr>
              <a:t>Efficiency</a:t>
            </a:r>
          </a:p>
        </p:txBody>
      </p:sp>
      <p:sp>
        <p:nvSpPr>
          <p:cNvPr id="63492" name="Rectangle 3"/>
          <p:cNvSpPr>
            <a:spLocks noGrp="1" noChangeArrowheads="1"/>
          </p:cNvSpPr>
          <p:nvPr>
            <p:ph type="body" idx="1"/>
          </p:nvPr>
        </p:nvSpPr>
        <p:spPr>
          <a:xfrm>
            <a:off x="696913" y="1360488"/>
            <a:ext cx="8447087" cy="5192712"/>
          </a:xfrm>
        </p:spPr>
        <p:txBody>
          <a:bodyPr/>
          <a:lstStyle/>
          <a:p>
            <a:pPr algn="l" eaLnBrk="1" hangingPunct="1">
              <a:lnSpc>
                <a:spcPct val="90000"/>
              </a:lnSpc>
            </a:pPr>
            <a:r>
              <a:rPr lang="en-US" altLang="en-US" sz="3200" smtClean="0">
                <a:latin typeface="Cambria" panose="02040503050406030204" pitchFamily="18" charset="0"/>
              </a:rPr>
              <a:t>There is always a tradeoff between reliability and innate efficiency of the message passing protocol</a:t>
            </a:r>
          </a:p>
          <a:p>
            <a:pPr algn="l" eaLnBrk="1" hangingPunct="1">
              <a:lnSpc>
                <a:spcPct val="90000"/>
              </a:lnSpc>
            </a:pPr>
            <a:r>
              <a:rPr lang="en-US" altLang="en-US" sz="3200" smtClean="0">
                <a:latin typeface="Cambria" panose="02040503050406030204" pitchFamily="18" charset="0"/>
              </a:rPr>
              <a:t>“Send and forget” is (a) the most efficient, and (b) the least reliable.</a:t>
            </a:r>
          </a:p>
          <a:p>
            <a:pPr algn="l" eaLnBrk="1" hangingPunct="1">
              <a:lnSpc>
                <a:spcPct val="90000"/>
              </a:lnSpc>
            </a:pPr>
            <a:r>
              <a:rPr lang="en-US" altLang="en-US" sz="3200" smtClean="0">
                <a:latin typeface="Cambria" panose="02040503050406030204" pitchFamily="18" charset="0"/>
              </a:rPr>
              <a:t>“Guarantee delivery for every message,” is [possibly] the least efficient, and the most reliable.</a:t>
            </a:r>
          </a:p>
          <a:p>
            <a:pPr algn="l" eaLnBrk="1" hangingPunct="1">
              <a:lnSpc>
                <a:spcPct val="90000"/>
              </a:lnSpc>
            </a:pPr>
            <a:r>
              <a:rPr lang="en-US" altLang="en-US" sz="3200" smtClean="0">
                <a:latin typeface="Cambria" panose="02040503050406030204" pitchFamily="18" charset="0"/>
              </a:rPr>
              <a:t>There are many intermediate compromises.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4515" name="Rectangle 2"/>
          <p:cNvSpPr>
            <a:spLocks noGrp="1" noChangeArrowheads="1"/>
          </p:cNvSpPr>
          <p:nvPr>
            <p:ph type="title"/>
          </p:nvPr>
        </p:nvSpPr>
        <p:spPr/>
        <p:txBody>
          <a:bodyPr/>
          <a:lstStyle/>
          <a:p>
            <a:pPr eaLnBrk="1" hangingPunct="1"/>
            <a:r>
              <a:rPr lang="en-US" altLang="en-US" smtClean="0">
                <a:solidFill>
                  <a:srgbClr val="7030A0"/>
                </a:solidFill>
                <a:latin typeface="Cambria" panose="02040503050406030204" pitchFamily="18" charset="0"/>
              </a:rPr>
              <a:t>Efficiency</a:t>
            </a:r>
          </a:p>
        </p:txBody>
      </p:sp>
      <p:sp>
        <p:nvSpPr>
          <p:cNvPr id="64516" name="Rectangle 3"/>
          <p:cNvSpPr>
            <a:spLocks noGrp="1" noChangeArrowheads="1"/>
          </p:cNvSpPr>
          <p:nvPr>
            <p:ph type="body" idx="1"/>
          </p:nvPr>
        </p:nvSpPr>
        <p:spPr>
          <a:xfrm>
            <a:off x="696913" y="1360488"/>
            <a:ext cx="8447087" cy="5192712"/>
          </a:xfrm>
        </p:spPr>
        <p:txBody>
          <a:bodyPr/>
          <a:lstStyle/>
          <a:p>
            <a:pPr algn="l" eaLnBrk="1" hangingPunct="1">
              <a:lnSpc>
                <a:spcPct val="90000"/>
              </a:lnSpc>
            </a:pPr>
            <a:r>
              <a:rPr lang="en-US" altLang="en-US" sz="3200" dirty="0" smtClean="0">
                <a:latin typeface="Cambria" panose="02040503050406030204" pitchFamily="18" charset="0"/>
              </a:rPr>
              <a:t>If you don’t care about execution efficiency, then use the most reliable protocol (e.g., the web using TCP/IP) and emphasize programmer efficiency (e.g., XML).</a:t>
            </a:r>
          </a:p>
          <a:p>
            <a:pPr algn="l" eaLnBrk="1" hangingPunct="1">
              <a:lnSpc>
                <a:spcPct val="90000"/>
              </a:lnSpc>
            </a:pPr>
            <a:r>
              <a:rPr lang="en-US" altLang="en-US" sz="3200" dirty="0" smtClean="0">
                <a:latin typeface="Cambria" panose="02040503050406030204" pitchFamily="18" charset="0"/>
              </a:rPr>
              <a:t>If you do care about execution efficiency, then implement only what you need, when you need it. But these will use more development time, and be less open. Typically associated with UDP.</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5539" name="Rectangle 2"/>
          <p:cNvSpPr>
            <a:spLocks noGrp="1" noChangeArrowheads="1"/>
          </p:cNvSpPr>
          <p:nvPr>
            <p:ph type="title"/>
          </p:nvPr>
        </p:nvSpPr>
        <p:spPr/>
        <p:txBody>
          <a:bodyPr/>
          <a:lstStyle/>
          <a:p>
            <a:pPr eaLnBrk="1" hangingPunct="1"/>
            <a:r>
              <a:rPr lang="en-US" altLang="en-US" smtClean="0">
                <a:solidFill>
                  <a:srgbClr val="7030A0"/>
                </a:solidFill>
                <a:latin typeface="Cambria" panose="02040503050406030204" pitchFamily="18" charset="0"/>
              </a:rPr>
              <a:t>Producer / Consumer Coordination</a:t>
            </a:r>
          </a:p>
        </p:txBody>
      </p:sp>
      <p:sp>
        <p:nvSpPr>
          <p:cNvPr id="65540" name="Rectangle 3"/>
          <p:cNvSpPr>
            <a:spLocks noGrp="1" noChangeArrowheads="1"/>
          </p:cNvSpPr>
          <p:nvPr>
            <p:ph type="body" idx="1"/>
          </p:nvPr>
        </p:nvSpPr>
        <p:spPr>
          <a:xfrm>
            <a:off x="696913" y="1360488"/>
            <a:ext cx="8447087" cy="5192712"/>
          </a:xfrm>
        </p:spPr>
        <p:txBody>
          <a:bodyPr/>
          <a:lstStyle/>
          <a:p>
            <a:pPr algn="l" eaLnBrk="1" hangingPunct="1">
              <a:lnSpc>
                <a:spcPct val="90000"/>
              </a:lnSpc>
              <a:buFontTx/>
              <a:buNone/>
            </a:pPr>
            <a:r>
              <a:rPr lang="en-US" altLang="en-US" sz="3200" smtClean="0">
                <a:latin typeface="Cambria" panose="02040503050406030204" pitchFamily="18" charset="0"/>
              </a:rPr>
              <a:t>Original Problem on single system using IPC:</a:t>
            </a:r>
          </a:p>
          <a:p>
            <a:pPr algn="l" eaLnBrk="1" hangingPunct="1">
              <a:lnSpc>
                <a:spcPct val="90000"/>
              </a:lnSpc>
            </a:pPr>
            <a:r>
              <a:rPr lang="en-US" altLang="en-US" sz="3200" i="1" smtClean="0">
                <a:latin typeface="Cambria" panose="02040503050406030204" pitchFamily="18" charset="0"/>
              </a:rPr>
              <a:t>Producer</a:t>
            </a:r>
            <a:r>
              <a:rPr lang="en-US" altLang="en-US" sz="3200" smtClean="0">
                <a:latin typeface="Cambria" panose="02040503050406030204" pitchFamily="18" charset="0"/>
              </a:rPr>
              <a:t> writes until catches up with </a:t>
            </a:r>
            <a:r>
              <a:rPr lang="en-US" altLang="en-US" sz="3200" i="1" smtClean="0">
                <a:latin typeface="Cambria" panose="02040503050406030204" pitchFamily="18" charset="0"/>
              </a:rPr>
              <a:t>Consumer</a:t>
            </a:r>
            <a:r>
              <a:rPr lang="en-US" altLang="en-US" sz="3200" smtClean="0">
                <a:latin typeface="Cambria" panose="02040503050406030204" pitchFamily="18" charset="0"/>
              </a:rPr>
              <a:t> then blocks</a:t>
            </a:r>
          </a:p>
          <a:p>
            <a:pPr algn="l" eaLnBrk="1" hangingPunct="1">
              <a:lnSpc>
                <a:spcPct val="90000"/>
              </a:lnSpc>
            </a:pPr>
            <a:r>
              <a:rPr lang="en-US" altLang="en-US" sz="3200" i="1" smtClean="0">
                <a:latin typeface="Cambria" panose="02040503050406030204" pitchFamily="18" charset="0"/>
              </a:rPr>
              <a:t>Consumer </a:t>
            </a:r>
            <a:r>
              <a:rPr lang="en-US" altLang="en-US" sz="3200" smtClean="0">
                <a:latin typeface="Cambria" panose="02040503050406030204" pitchFamily="18" charset="0"/>
              </a:rPr>
              <a:t>reads until catches up with </a:t>
            </a:r>
            <a:r>
              <a:rPr lang="en-US" altLang="en-US" sz="3200" i="1" smtClean="0">
                <a:latin typeface="Cambria" panose="02040503050406030204" pitchFamily="18" charset="0"/>
              </a:rPr>
              <a:t>Producer </a:t>
            </a:r>
            <a:r>
              <a:rPr lang="en-US" altLang="en-US" sz="3200" smtClean="0">
                <a:latin typeface="Cambria" panose="02040503050406030204" pitchFamily="18" charset="0"/>
              </a:rPr>
              <a:t>then blocks</a:t>
            </a:r>
          </a:p>
          <a:p>
            <a:pPr algn="l" eaLnBrk="1" hangingPunct="1">
              <a:lnSpc>
                <a:spcPct val="90000"/>
              </a:lnSpc>
            </a:pPr>
            <a:r>
              <a:rPr lang="en-US" altLang="en-US" sz="3200" smtClean="0">
                <a:latin typeface="Cambria" panose="02040503050406030204" pitchFamily="18" charset="0"/>
              </a:rPr>
              <a:t>Assume a circular buffer.</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lstStyle/>
          <a:p>
            <a:pPr eaLnBrk="1" hangingPunct="1"/>
            <a:r>
              <a:rPr lang="en-US" altLang="en-US" smtClean="0">
                <a:solidFill>
                  <a:srgbClr val="7030A0"/>
                </a:solidFill>
                <a:latin typeface="Cambria" panose="02040503050406030204" pitchFamily="18" charset="0"/>
              </a:rPr>
              <a:t>Producer / Consumer Coordination</a:t>
            </a:r>
          </a:p>
        </p:txBody>
      </p:sp>
      <p:sp>
        <p:nvSpPr>
          <p:cNvPr id="66564" name="Rectangle 3"/>
          <p:cNvSpPr>
            <a:spLocks noGrp="1" noChangeArrowheads="1"/>
          </p:cNvSpPr>
          <p:nvPr>
            <p:ph type="body" idx="1"/>
          </p:nvPr>
        </p:nvSpPr>
        <p:spPr>
          <a:xfrm>
            <a:off x="696913" y="1360488"/>
            <a:ext cx="8447087" cy="5192712"/>
          </a:xfrm>
        </p:spPr>
        <p:txBody>
          <a:bodyPr/>
          <a:lstStyle/>
          <a:p>
            <a:pPr algn="l" eaLnBrk="1" hangingPunct="1">
              <a:lnSpc>
                <a:spcPct val="90000"/>
              </a:lnSpc>
              <a:buFontTx/>
              <a:buNone/>
            </a:pPr>
            <a:r>
              <a:rPr lang="en-US" altLang="en-US" sz="3200" smtClean="0">
                <a:latin typeface="Cambria" panose="02040503050406030204" pitchFamily="18" charset="0"/>
              </a:rPr>
              <a:t>Coordinating for Distributed System:</a:t>
            </a:r>
          </a:p>
          <a:p>
            <a:pPr algn="l" eaLnBrk="1" hangingPunct="1">
              <a:lnSpc>
                <a:spcPct val="90000"/>
              </a:lnSpc>
            </a:pPr>
            <a:r>
              <a:rPr lang="en-US" altLang="en-US" sz="3200" smtClean="0">
                <a:latin typeface="Cambria" panose="02040503050406030204" pitchFamily="18" charset="0"/>
              </a:rPr>
              <a:t>Block sender until send buffer not full</a:t>
            </a:r>
          </a:p>
          <a:p>
            <a:pPr algn="l" eaLnBrk="1" hangingPunct="1">
              <a:lnSpc>
                <a:spcPct val="90000"/>
              </a:lnSpc>
            </a:pPr>
            <a:r>
              <a:rPr lang="en-US" altLang="en-US" sz="3200" smtClean="0">
                <a:latin typeface="Cambria" panose="02040503050406030204" pitchFamily="18" charset="0"/>
              </a:rPr>
              <a:t>Block sender until local subsystem sends the message</a:t>
            </a:r>
          </a:p>
          <a:p>
            <a:pPr algn="l" eaLnBrk="1" hangingPunct="1">
              <a:lnSpc>
                <a:spcPct val="90000"/>
              </a:lnSpc>
            </a:pPr>
            <a:r>
              <a:rPr lang="en-US" altLang="en-US" sz="3200" smtClean="0">
                <a:latin typeface="Cambria" panose="02040503050406030204" pitchFamily="18" charset="0"/>
              </a:rPr>
              <a:t>Block sender until remote subsystem receives the message and sends ack.</a:t>
            </a:r>
          </a:p>
          <a:p>
            <a:pPr algn="l" eaLnBrk="1" hangingPunct="1">
              <a:lnSpc>
                <a:spcPct val="90000"/>
              </a:lnSpc>
            </a:pPr>
            <a:r>
              <a:rPr lang="en-US" altLang="en-US" sz="3200" smtClean="0">
                <a:latin typeface="Cambria" panose="02040503050406030204" pitchFamily="18" charset="0"/>
              </a:rPr>
              <a:t>Block sender until consumer receives message and sends ack.</a:t>
            </a:r>
          </a:p>
          <a:p>
            <a:pPr algn="l" eaLnBrk="1" hangingPunct="1">
              <a:lnSpc>
                <a:spcPct val="90000"/>
              </a:lnSpc>
            </a:pPr>
            <a:r>
              <a:rPr lang="en-US" altLang="en-US" sz="3200" smtClean="0">
                <a:latin typeface="Cambria" panose="02040503050406030204" pitchFamily="18" charset="0"/>
              </a:rPr>
              <a:t>Etc.</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7587" name="Rectangle 2"/>
          <p:cNvSpPr>
            <a:spLocks noGrp="1" noChangeArrowheads="1"/>
          </p:cNvSpPr>
          <p:nvPr>
            <p:ph type="title"/>
          </p:nvPr>
        </p:nvSpPr>
        <p:spPr/>
        <p:txBody>
          <a:bodyPr/>
          <a:lstStyle/>
          <a:p>
            <a:pPr eaLnBrk="1" hangingPunct="1"/>
            <a:r>
              <a:rPr lang="en-US" altLang="en-US" i="1" smtClean="0">
                <a:solidFill>
                  <a:srgbClr val="7030A0"/>
                </a:solidFill>
                <a:latin typeface="Cambria" panose="02040503050406030204" pitchFamily="18" charset="0"/>
              </a:rPr>
              <a:t>Messages</a:t>
            </a:r>
          </a:p>
        </p:txBody>
      </p:sp>
      <p:sp>
        <p:nvSpPr>
          <p:cNvPr id="67588" name="Rectangle 3"/>
          <p:cNvSpPr>
            <a:spLocks noGrp="1" noChangeArrowheads="1"/>
          </p:cNvSpPr>
          <p:nvPr>
            <p:ph type="body" idx="1"/>
          </p:nvPr>
        </p:nvSpPr>
        <p:spPr>
          <a:xfrm>
            <a:off x="696913" y="1360488"/>
            <a:ext cx="8447087" cy="5192712"/>
          </a:xfrm>
        </p:spPr>
        <p:txBody>
          <a:bodyPr/>
          <a:lstStyle/>
          <a:p>
            <a:pPr algn="l" eaLnBrk="1" hangingPunct="1">
              <a:lnSpc>
                <a:spcPct val="90000"/>
              </a:lnSpc>
            </a:pPr>
            <a:r>
              <a:rPr lang="en-US" altLang="en-US" sz="3200" smtClean="0">
                <a:latin typeface="Cambria" panose="02040503050406030204" pitchFamily="18" charset="0"/>
              </a:rPr>
              <a:t>When the basic computing entity is a (possibly remote) set of processes, the essential mode of communication is through </a:t>
            </a:r>
            <a:r>
              <a:rPr lang="en-US" altLang="en-US" sz="3200" i="1" smtClean="0">
                <a:latin typeface="Cambria" panose="02040503050406030204" pitchFamily="18" charset="0"/>
              </a:rPr>
              <a:t>messages</a:t>
            </a:r>
            <a:r>
              <a:rPr lang="en-US" altLang="en-US" sz="3200" smtClean="0">
                <a:latin typeface="Cambria" panose="02040503050406030204" pitchFamily="18" charset="0"/>
              </a:rPr>
              <a:t> from one process to another, or from process to many others.</a:t>
            </a:r>
          </a:p>
          <a:p>
            <a:pPr algn="l" eaLnBrk="1" hangingPunct="1">
              <a:lnSpc>
                <a:spcPct val="90000"/>
              </a:lnSpc>
            </a:pPr>
            <a:r>
              <a:rPr lang="en-US" altLang="en-US" sz="3200" smtClean="0">
                <a:latin typeface="Cambria" panose="02040503050406030204" pitchFamily="18" charset="0"/>
              </a:rPr>
              <a:t>But the sending of messages can be problematic, especially the sending of remote messages.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8611" name="Rectangle 2"/>
          <p:cNvSpPr>
            <a:spLocks noGrp="1" noChangeArrowheads="1"/>
          </p:cNvSpPr>
          <p:nvPr>
            <p:ph type="title"/>
          </p:nvPr>
        </p:nvSpPr>
        <p:spPr/>
        <p:txBody>
          <a:bodyPr/>
          <a:lstStyle/>
          <a:p>
            <a:pPr eaLnBrk="1" hangingPunct="1"/>
            <a:r>
              <a:rPr lang="en-US" altLang="en-US" smtClean="0">
                <a:solidFill>
                  <a:srgbClr val="7030A0"/>
                </a:solidFill>
                <a:latin typeface="Cambria" panose="02040503050406030204" pitchFamily="18" charset="0"/>
              </a:rPr>
              <a:t>Some problems with messages</a:t>
            </a:r>
          </a:p>
        </p:txBody>
      </p:sp>
      <p:sp>
        <p:nvSpPr>
          <p:cNvPr id="68612" name="Rectangle 3"/>
          <p:cNvSpPr>
            <a:spLocks noGrp="1" noChangeArrowheads="1"/>
          </p:cNvSpPr>
          <p:nvPr>
            <p:ph type="body" idx="1"/>
          </p:nvPr>
        </p:nvSpPr>
        <p:spPr>
          <a:xfrm>
            <a:off x="696913" y="1360488"/>
            <a:ext cx="8447087" cy="5192712"/>
          </a:xfrm>
        </p:spPr>
        <p:txBody>
          <a:bodyPr/>
          <a:lstStyle/>
          <a:p>
            <a:pPr algn="l" eaLnBrk="1" hangingPunct="1">
              <a:lnSpc>
                <a:spcPct val="90000"/>
              </a:lnSpc>
            </a:pPr>
            <a:r>
              <a:rPr lang="en-US" altLang="en-US" sz="3200" smtClean="0">
                <a:latin typeface="Cambria" panose="02040503050406030204" pitchFamily="18" charset="0"/>
              </a:rPr>
              <a:t>Receiver’s receive buffer is full</a:t>
            </a:r>
          </a:p>
          <a:p>
            <a:pPr algn="l" eaLnBrk="1" hangingPunct="1">
              <a:lnSpc>
                <a:spcPct val="90000"/>
              </a:lnSpc>
            </a:pPr>
            <a:r>
              <a:rPr lang="en-US" altLang="en-US" sz="3200" smtClean="0">
                <a:latin typeface="Cambria" panose="02040503050406030204" pitchFamily="18" charset="0"/>
              </a:rPr>
              <a:t>Sender can’t wait, but the send buffer is full</a:t>
            </a:r>
          </a:p>
          <a:p>
            <a:pPr algn="l" eaLnBrk="1" hangingPunct="1">
              <a:lnSpc>
                <a:spcPct val="90000"/>
              </a:lnSpc>
            </a:pPr>
            <a:r>
              <a:rPr lang="en-US" altLang="en-US" sz="3200" smtClean="0">
                <a:latin typeface="Cambria" panose="02040503050406030204" pitchFamily="18" charset="0"/>
              </a:rPr>
              <a:t>The message gets lost</a:t>
            </a:r>
          </a:p>
          <a:p>
            <a:pPr algn="l" eaLnBrk="1" hangingPunct="1">
              <a:lnSpc>
                <a:spcPct val="90000"/>
              </a:lnSpc>
            </a:pPr>
            <a:r>
              <a:rPr lang="en-US" altLang="en-US" sz="3200" smtClean="0">
                <a:latin typeface="Cambria" panose="02040503050406030204" pitchFamily="18" charset="0"/>
              </a:rPr>
              <a:t>The ack gets lost</a:t>
            </a:r>
          </a:p>
          <a:p>
            <a:pPr algn="l" eaLnBrk="1" hangingPunct="1">
              <a:lnSpc>
                <a:spcPct val="90000"/>
              </a:lnSpc>
            </a:pPr>
            <a:r>
              <a:rPr lang="en-US" altLang="en-US" sz="3200" smtClean="0">
                <a:latin typeface="Cambria" panose="02040503050406030204" pitchFamily="18" charset="0"/>
              </a:rPr>
              <a:t>The message is delayed.</a:t>
            </a:r>
          </a:p>
          <a:p>
            <a:pPr algn="l" eaLnBrk="1" hangingPunct="1">
              <a:lnSpc>
                <a:spcPct val="90000"/>
              </a:lnSpc>
            </a:pPr>
            <a:r>
              <a:rPr lang="en-US" altLang="en-US" sz="3200" smtClean="0">
                <a:latin typeface="Cambria" panose="02040503050406030204" pitchFamily="18" charset="0"/>
              </a:rPr>
              <a:t>The messages arrive in the wrong order</a:t>
            </a:r>
          </a:p>
          <a:p>
            <a:pPr algn="l" eaLnBrk="1" hangingPunct="1">
              <a:lnSpc>
                <a:spcPct val="90000"/>
              </a:lnSpc>
            </a:pPr>
            <a:r>
              <a:rPr lang="en-US" altLang="en-US" sz="3200" smtClean="0">
                <a:latin typeface="Cambria" panose="02040503050406030204" pitchFamily="18" charset="0"/>
              </a:rPr>
              <a:t>A process joins a group, but the broadcasting process doesn’t know it</a:t>
            </a:r>
          </a:p>
          <a:p>
            <a:pPr algn="l" eaLnBrk="1" hangingPunct="1">
              <a:lnSpc>
                <a:spcPct val="90000"/>
              </a:lnSpc>
            </a:pPr>
            <a:r>
              <a:rPr lang="en-US" altLang="en-US" sz="3200" smtClean="0">
                <a:latin typeface="Cambria" panose="02040503050406030204" pitchFamily="18" charset="0"/>
              </a:rPr>
              <a:t>Coordinated messages cross in transit.</a:t>
            </a:r>
          </a:p>
          <a:p>
            <a:pPr algn="l" eaLnBrk="1" hangingPunct="1">
              <a:lnSpc>
                <a:spcPct val="90000"/>
              </a:lnSpc>
            </a:pPr>
            <a:endParaRPr lang="en-US" altLang="en-US" sz="320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195" name="Rectangle 2"/>
          <p:cNvSpPr>
            <a:spLocks noGrp="1" noChangeArrowheads="1"/>
          </p:cNvSpPr>
          <p:nvPr>
            <p:ph type="title"/>
          </p:nvPr>
        </p:nvSpPr>
        <p:spPr/>
        <p:txBody>
          <a:bodyPr/>
          <a:lstStyle/>
          <a:p>
            <a:pPr eaLnBrk="1" hangingPunct="1"/>
            <a:r>
              <a:rPr lang="en-US" altLang="en-US" sz="3600" smtClean="0">
                <a:solidFill>
                  <a:srgbClr val="7030A0"/>
                </a:solidFill>
              </a:rPr>
              <a:t>Motivation for Distributed Systems</a:t>
            </a:r>
          </a:p>
        </p:txBody>
      </p:sp>
      <p:sp>
        <p:nvSpPr>
          <p:cNvPr id="8196" name="Rectangle 3"/>
          <p:cNvSpPr>
            <a:spLocks noGrp="1" noChangeArrowheads="1"/>
          </p:cNvSpPr>
          <p:nvPr>
            <p:ph type="body" idx="1"/>
          </p:nvPr>
        </p:nvSpPr>
        <p:spPr/>
        <p:txBody>
          <a:bodyPr/>
          <a:lstStyle/>
          <a:p>
            <a:pPr eaLnBrk="1" hangingPunct="1">
              <a:lnSpc>
                <a:spcPct val="90000"/>
              </a:lnSpc>
            </a:pPr>
            <a:r>
              <a:rPr lang="en-US" altLang="en-US" smtClean="0"/>
              <a:t>Resource sharing</a:t>
            </a:r>
          </a:p>
          <a:p>
            <a:pPr eaLnBrk="1" hangingPunct="1">
              <a:lnSpc>
                <a:spcPct val="90000"/>
              </a:lnSpc>
            </a:pPr>
            <a:r>
              <a:rPr lang="en-US" altLang="en-US" smtClean="0"/>
              <a:t>Geographical and legacy reasons</a:t>
            </a:r>
          </a:p>
          <a:p>
            <a:pPr eaLnBrk="1" hangingPunct="1">
              <a:lnSpc>
                <a:spcPct val="90000"/>
              </a:lnSpc>
            </a:pPr>
            <a:r>
              <a:rPr lang="en-US" altLang="en-US" smtClean="0"/>
              <a:t>Flexibility – buy, sell, add, drop</a:t>
            </a:r>
          </a:p>
          <a:p>
            <a:pPr eaLnBrk="1" hangingPunct="1">
              <a:lnSpc>
                <a:spcPct val="90000"/>
              </a:lnSpc>
            </a:pPr>
            <a:r>
              <a:rPr lang="en-US" altLang="en-US" smtClean="0"/>
              <a:t>Scalability – “from my desktop to the web”</a:t>
            </a:r>
          </a:p>
          <a:p>
            <a:pPr eaLnBrk="1" hangingPunct="1">
              <a:lnSpc>
                <a:spcPct val="90000"/>
              </a:lnSpc>
            </a:pPr>
            <a:r>
              <a:rPr lang="en-US" altLang="en-US" smtClean="0"/>
              <a:t>Robustness – one node fails, another is up</a:t>
            </a:r>
          </a:p>
          <a:p>
            <a:pPr eaLnBrk="1" hangingPunct="1">
              <a:lnSpc>
                <a:spcPct val="90000"/>
              </a:lnSpc>
            </a:pPr>
            <a:r>
              <a:rPr lang="en-US" altLang="en-US" smtClean="0"/>
              <a:t>Security</a:t>
            </a:r>
          </a:p>
          <a:p>
            <a:pPr eaLnBrk="1" hangingPunct="1">
              <a:lnSpc>
                <a:spcPct val="90000"/>
              </a:lnSpc>
            </a:pPr>
            <a:r>
              <a:rPr lang="en-US" altLang="en-US" smtClean="0"/>
              <a:t>System design – always a brave new world. What is design of the future?</a:t>
            </a:r>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69635" name="Rectangle 2"/>
          <p:cNvSpPr>
            <a:spLocks noGrp="1" noChangeArrowheads="1"/>
          </p:cNvSpPr>
          <p:nvPr>
            <p:ph type="title"/>
          </p:nvPr>
        </p:nvSpPr>
        <p:spPr/>
        <p:txBody>
          <a:bodyPr/>
          <a:lstStyle/>
          <a:p>
            <a:pPr eaLnBrk="1" hangingPunct="1"/>
            <a:r>
              <a:rPr lang="en-US" altLang="en-US" smtClean="0">
                <a:solidFill>
                  <a:srgbClr val="7030A0"/>
                </a:solidFill>
                <a:latin typeface="Cambria" panose="02040503050406030204" pitchFamily="18" charset="0"/>
              </a:rPr>
              <a:t>RPC / RMI / etc. </a:t>
            </a:r>
            <a:r>
              <a:rPr lang="en-US" altLang="en-US" smtClean="0">
                <a:solidFill>
                  <a:srgbClr val="7030A0"/>
                </a:solidFill>
                <a:latin typeface="Cambria" panose="02040503050406030204" pitchFamily="18" charset="0"/>
                <a:sym typeface="Wingdings" panose="05000000000000000000" pitchFamily="2" charset="2"/>
              </a:rPr>
              <a:t> MOM</a:t>
            </a:r>
            <a:endParaRPr lang="en-US" altLang="en-US" smtClean="0">
              <a:solidFill>
                <a:srgbClr val="7030A0"/>
              </a:solidFill>
              <a:latin typeface="Cambria" panose="02040503050406030204" pitchFamily="18" charset="0"/>
            </a:endParaRPr>
          </a:p>
        </p:txBody>
      </p:sp>
      <p:sp>
        <p:nvSpPr>
          <p:cNvPr id="69636" name="Rectangle 3"/>
          <p:cNvSpPr>
            <a:spLocks noGrp="1" noChangeArrowheads="1"/>
          </p:cNvSpPr>
          <p:nvPr>
            <p:ph type="body" idx="1"/>
          </p:nvPr>
        </p:nvSpPr>
        <p:spPr>
          <a:xfrm>
            <a:off x="696913" y="1360488"/>
            <a:ext cx="8447087" cy="5192712"/>
          </a:xfrm>
        </p:spPr>
        <p:txBody>
          <a:bodyPr/>
          <a:lstStyle/>
          <a:p>
            <a:pPr algn="l" eaLnBrk="1" hangingPunct="1">
              <a:lnSpc>
                <a:spcPct val="90000"/>
              </a:lnSpc>
              <a:buFontTx/>
              <a:buNone/>
            </a:pPr>
            <a:r>
              <a:rPr lang="en-US" altLang="en-US" sz="3200" smtClean="0">
                <a:latin typeface="Cambria" panose="02040503050406030204" pitchFamily="18" charset="0"/>
              </a:rPr>
              <a:t>Problems using send/receive</a:t>
            </a:r>
          </a:p>
          <a:p>
            <a:pPr algn="l" eaLnBrk="1" hangingPunct="1">
              <a:lnSpc>
                <a:spcPct val="90000"/>
              </a:lnSpc>
              <a:buFontTx/>
              <a:buNone/>
            </a:pPr>
            <a:endParaRPr lang="en-US" altLang="en-US" sz="3200" smtClean="0">
              <a:latin typeface="Cambria" panose="02040503050406030204" pitchFamily="18" charset="0"/>
            </a:endParaRPr>
          </a:p>
          <a:p>
            <a:pPr algn="l" eaLnBrk="1" hangingPunct="1">
              <a:lnSpc>
                <a:spcPct val="90000"/>
              </a:lnSpc>
            </a:pPr>
            <a:r>
              <a:rPr lang="en-US" altLang="en-US" sz="3200" smtClean="0">
                <a:latin typeface="Cambria" panose="02040503050406030204" pitchFamily="18" charset="0"/>
              </a:rPr>
              <a:t>Sender and receiver have to be active</a:t>
            </a:r>
          </a:p>
          <a:p>
            <a:pPr algn="l" eaLnBrk="1" hangingPunct="1">
              <a:lnSpc>
                <a:spcPct val="90000"/>
              </a:lnSpc>
            </a:pPr>
            <a:r>
              <a:rPr lang="en-US" altLang="en-US" sz="3200" smtClean="0">
                <a:latin typeface="Cambria" panose="02040503050406030204" pitchFamily="18" charset="0"/>
              </a:rPr>
              <a:t>Sender and receiver have to know each other’s address or </a:t>
            </a:r>
            <a:r>
              <a:rPr lang="en-US" altLang="en-US" sz="3200" i="1" smtClean="0">
                <a:latin typeface="Cambria" panose="02040503050406030204" pitchFamily="18" charset="0"/>
              </a:rPr>
              <a:t>endpoint</a:t>
            </a:r>
            <a:r>
              <a:rPr lang="en-US" altLang="en-US" sz="3200" smtClean="0">
                <a:latin typeface="Cambria" panose="02040503050406030204" pitchFamily="18" charset="0"/>
              </a:rPr>
              <a:t> </a:t>
            </a:r>
          </a:p>
          <a:p>
            <a:pPr algn="l" eaLnBrk="1" hangingPunct="1">
              <a:lnSpc>
                <a:spcPct val="90000"/>
              </a:lnSpc>
            </a:pPr>
            <a:r>
              <a:rPr lang="en-US" altLang="en-US" sz="3200" smtClean="0">
                <a:latin typeface="Cambria" panose="02040503050406030204" pitchFamily="18" charset="0"/>
              </a:rPr>
              <a:t>Buffering concerns must always be considered.</a:t>
            </a:r>
          </a:p>
          <a:p>
            <a:pPr algn="l" eaLnBrk="1" hangingPunct="1">
              <a:lnSpc>
                <a:spcPct val="90000"/>
              </a:lnSpc>
            </a:pPr>
            <a:r>
              <a:rPr lang="en-US" altLang="en-US" sz="3200" smtClean="0">
                <a:latin typeface="Cambria" panose="02040503050406030204" pitchFamily="18" charset="0"/>
              </a:rPr>
              <a:t>Push toward MOMs that handle some of these problems.</a:t>
            </a:r>
          </a:p>
          <a:p>
            <a:pPr algn="l" eaLnBrk="1" hangingPunct="1">
              <a:lnSpc>
                <a:spcPct val="90000"/>
              </a:lnSpc>
            </a:pPr>
            <a:r>
              <a:rPr lang="en-US" altLang="en-US" sz="3200" smtClean="0">
                <a:latin typeface="Cambria" panose="02040503050406030204" pitchFamily="18" charset="0"/>
              </a:rPr>
              <a:t>Trade control for convenience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0659" name="Rectangle 2"/>
          <p:cNvSpPr>
            <a:spLocks noGrp="1" noChangeArrowheads="1"/>
          </p:cNvSpPr>
          <p:nvPr>
            <p:ph type="title"/>
          </p:nvPr>
        </p:nvSpPr>
        <p:spPr/>
        <p:txBody>
          <a:bodyPr/>
          <a:lstStyle/>
          <a:p>
            <a:pPr eaLnBrk="1" hangingPunct="1"/>
            <a:r>
              <a:rPr lang="en-US" altLang="en-US" smtClean="0">
                <a:solidFill>
                  <a:srgbClr val="7030A0"/>
                </a:solidFill>
                <a:latin typeface="Cambria" panose="02040503050406030204" pitchFamily="18" charset="0"/>
              </a:rPr>
              <a:t>Coordination of Processes</a:t>
            </a:r>
          </a:p>
        </p:txBody>
      </p:sp>
      <p:sp>
        <p:nvSpPr>
          <p:cNvPr id="70660" name="Rectangle 3"/>
          <p:cNvSpPr>
            <a:spLocks noGrp="1" noChangeArrowheads="1"/>
          </p:cNvSpPr>
          <p:nvPr>
            <p:ph type="body" idx="1"/>
          </p:nvPr>
        </p:nvSpPr>
        <p:spPr>
          <a:xfrm>
            <a:off x="696913" y="1360488"/>
            <a:ext cx="8447087" cy="5192712"/>
          </a:xfrm>
        </p:spPr>
        <p:txBody>
          <a:bodyPr/>
          <a:lstStyle/>
          <a:p>
            <a:pPr algn="l" eaLnBrk="1" hangingPunct="1">
              <a:lnSpc>
                <a:spcPct val="90000"/>
              </a:lnSpc>
            </a:pPr>
            <a:r>
              <a:rPr lang="en-US" altLang="en-US" sz="3200" smtClean="0">
                <a:latin typeface="Cambria" panose="02040503050406030204" pitchFamily="18" charset="0"/>
              </a:rPr>
              <a:t>Messages are the coordination mechanism for cooperating processes.</a:t>
            </a:r>
          </a:p>
          <a:p>
            <a:pPr algn="l" eaLnBrk="1" hangingPunct="1">
              <a:lnSpc>
                <a:spcPct val="90000"/>
              </a:lnSpc>
            </a:pPr>
            <a:r>
              <a:rPr lang="en-US" altLang="en-US" sz="3200" smtClean="0">
                <a:latin typeface="Cambria" panose="02040503050406030204" pitchFamily="18" charset="0"/>
              </a:rPr>
              <a:t>Some coordination problems occur over and over again in many types of distributed applications.</a:t>
            </a:r>
          </a:p>
          <a:p>
            <a:pPr algn="l" eaLnBrk="1" hangingPunct="1">
              <a:lnSpc>
                <a:spcPct val="90000"/>
              </a:lnSpc>
            </a:pPr>
            <a:r>
              <a:rPr lang="en-US" altLang="en-US" sz="3200" smtClean="0">
                <a:latin typeface="Cambria" panose="02040503050406030204" pitchFamily="18" charset="0"/>
              </a:rPr>
              <a:t>Many of these problems have been formalized, and have formal solutions.</a:t>
            </a:r>
          </a:p>
          <a:p>
            <a:pPr algn="l" eaLnBrk="1" hangingPunct="1">
              <a:lnSpc>
                <a:spcPct val="90000"/>
              </a:lnSpc>
            </a:pPr>
            <a:r>
              <a:rPr lang="en-US" altLang="en-US" sz="3200" smtClean="0">
                <a:latin typeface="Cambria" panose="02040503050406030204" pitchFamily="18" charset="0"/>
              </a:rPr>
              <a:t>Blocking, buffering, and the reliability of the message protocol are among the concerns.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1683" name="Rectangle 2"/>
          <p:cNvSpPr>
            <a:spLocks noGrp="1" noChangeArrowheads="1"/>
          </p:cNvSpPr>
          <p:nvPr>
            <p:ph type="title"/>
          </p:nvPr>
        </p:nvSpPr>
        <p:spPr/>
        <p:txBody>
          <a:bodyPr/>
          <a:lstStyle/>
          <a:p>
            <a:pPr eaLnBrk="1" hangingPunct="1"/>
            <a:r>
              <a:rPr lang="en-US" altLang="en-US" smtClean="0">
                <a:solidFill>
                  <a:srgbClr val="7030A0"/>
                </a:solidFill>
              </a:rPr>
              <a:t>Process coordination w/ msgs</a:t>
            </a:r>
          </a:p>
        </p:txBody>
      </p:sp>
      <p:sp>
        <p:nvSpPr>
          <p:cNvPr id="71684" name="Rectangle 3"/>
          <p:cNvSpPr>
            <a:spLocks noGrp="1" noChangeArrowheads="1"/>
          </p:cNvSpPr>
          <p:nvPr>
            <p:ph type="body" idx="1"/>
          </p:nvPr>
        </p:nvSpPr>
        <p:spPr>
          <a:xfrm>
            <a:off x="0" y="5334000"/>
            <a:ext cx="9144000" cy="838200"/>
          </a:xfrm>
        </p:spPr>
        <p:txBody>
          <a:bodyPr/>
          <a:lstStyle/>
          <a:p>
            <a:pPr eaLnBrk="1" hangingPunct="1">
              <a:buFontTx/>
              <a:buNone/>
            </a:pPr>
            <a:r>
              <a:rPr lang="en-US" altLang="en-US" sz="1800" smtClean="0"/>
              <a:t>Relation between blocking, buffering, and reliable communications.</a:t>
            </a:r>
          </a:p>
        </p:txBody>
      </p:sp>
      <p:graphicFrame>
        <p:nvGraphicFramePr>
          <p:cNvPr id="221188" name="Group 4"/>
          <p:cNvGraphicFramePr>
            <a:graphicFrameLocks noGrp="1"/>
          </p:cNvGraphicFramePr>
          <p:nvPr/>
        </p:nvGraphicFramePr>
        <p:xfrm>
          <a:off x="457200" y="1968500"/>
          <a:ext cx="8248650" cy="2082801"/>
        </p:xfrm>
        <a:graphic>
          <a:graphicData uri="http://schemas.openxmlformats.org/drawingml/2006/table">
            <a:tbl>
              <a:tblPr/>
              <a:tblGrid>
                <a:gridCol w="4057650"/>
                <a:gridCol w="1655763"/>
                <a:gridCol w="2535237"/>
              </a:tblGrid>
              <a:tr h="4175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smtClean="0">
                          <a:ln>
                            <a:noFill/>
                          </a:ln>
                          <a:solidFill>
                            <a:schemeClr val="tx1"/>
                          </a:solidFill>
                          <a:effectLst/>
                          <a:latin typeface="Tahoma" pitchFamily="34" charset="0"/>
                        </a:rPr>
                        <a:t>Synchronization point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smtClean="0">
                          <a:ln>
                            <a:noFill/>
                          </a:ln>
                          <a:solidFill>
                            <a:schemeClr val="tx1"/>
                          </a:solidFill>
                          <a:effectLst/>
                          <a:latin typeface="Tahoma" pitchFamily="34" charset="0"/>
                        </a:rPr>
                        <a:t>Send buffer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smtClean="0">
                          <a:ln>
                            <a:noFill/>
                          </a:ln>
                          <a:solidFill>
                            <a:schemeClr val="tx1"/>
                          </a:solidFill>
                          <a:effectLst/>
                          <a:latin typeface="Tahoma" pitchFamily="34" charset="0"/>
                        </a:rPr>
                        <a:t>Reliable comm. guaranteed?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Block sender until buffer not full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Not necessary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Block sender until message sent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Not necessary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Block sender until message received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Necessary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Block sender until message delivered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Necessary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2707" name="Rectangle 2"/>
          <p:cNvSpPr>
            <a:spLocks noGrp="1" noChangeArrowheads="1"/>
          </p:cNvSpPr>
          <p:nvPr>
            <p:ph type="title"/>
          </p:nvPr>
        </p:nvSpPr>
        <p:spPr/>
        <p:txBody>
          <a:bodyPr/>
          <a:lstStyle/>
          <a:p>
            <a:pPr eaLnBrk="1" hangingPunct="1"/>
            <a:r>
              <a:rPr lang="en-US" altLang="en-US" smtClean="0">
                <a:solidFill>
                  <a:srgbClr val="7030A0"/>
                </a:solidFill>
              </a:rPr>
              <a:t>Process coordination w/ msgs</a:t>
            </a:r>
          </a:p>
        </p:txBody>
      </p:sp>
      <p:sp>
        <p:nvSpPr>
          <p:cNvPr id="72708" name="Rectangle 3"/>
          <p:cNvSpPr>
            <a:spLocks noGrp="1" noChangeArrowheads="1"/>
          </p:cNvSpPr>
          <p:nvPr>
            <p:ph type="body" idx="1"/>
          </p:nvPr>
        </p:nvSpPr>
        <p:spPr/>
        <p:txBody>
          <a:bodyPr/>
          <a:lstStyle/>
          <a:p>
            <a:pPr eaLnBrk="1" hangingPunct="1">
              <a:buFontTx/>
              <a:buNone/>
            </a:pPr>
            <a:r>
              <a:rPr lang="en-US" altLang="en-US" sz="1800" smtClean="0"/>
              <a:t>Alternatives for blocking and buffering in message passing</a:t>
            </a:r>
            <a:r>
              <a:rPr lang="en-US" altLang="en-US" smtClean="0"/>
              <a:t>.</a:t>
            </a:r>
          </a:p>
        </p:txBody>
      </p:sp>
      <p:sp>
        <p:nvSpPr>
          <p:cNvPr id="72709" name="Text Box 4"/>
          <p:cNvSpPr txBox="1">
            <a:spLocks noChangeArrowheads="1"/>
          </p:cNvSpPr>
          <p:nvPr/>
        </p:nvSpPr>
        <p:spPr bwMode="auto">
          <a:xfrm>
            <a:off x="3733800" y="2743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1.15</a:t>
            </a:r>
          </a:p>
        </p:txBody>
      </p:sp>
      <p:pic>
        <p:nvPicPr>
          <p:cNvPr id="72710" name="Picture 5"/>
          <p:cNvPicPr>
            <a:picLocks noChangeAspect="1" noChangeArrowheads="1"/>
          </p:cNvPicPr>
          <p:nvPr/>
        </p:nvPicPr>
        <p:blipFill>
          <a:blip r:embed="rId2">
            <a:extLst>
              <a:ext uri="{28A0092B-C50C-407E-A947-70E740481C1C}">
                <a14:useLocalDpi xmlns:a14="http://schemas.microsoft.com/office/drawing/2010/main" val="0"/>
              </a:ext>
            </a:extLst>
          </a:blip>
          <a:srcRect l="30357" t="44864" r="27579" b="38217"/>
          <a:stretch>
            <a:fillRect/>
          </a:stretch>
        </p:blipFill>
        <p:spPr bwMode="auto">
          <a:xfrm>
            <a:off x="847725" y="1314450"/>
            <a:ext cx="74961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3731" name="Rectangle 2"/>
          <p:cNvSpPr>
            <a:spLocks noGrp="1" noChangeArrowheads="1"/>
          </p:cNvSpPr>
          <p:nvPr>
            <p:ph type="title"/>
          </p:nvPr>
        </p:nvSpPr>
        <p:spPr/>
        <p:txBody>
          <a:bodyPr/>
          <a:lstStyle/>
          <a:p>
            <a:pPr eaLnBrk="1" hangingPunct="1"/>
            <a:r>
              <a:rPr lang="en-US" altLang="en-US" smtClean="0">
                <a:solidFill>
                  <a:srgbClr val="7030A0"/>
                </a:solidFill>
              </a:rPr>
              <a:t>Clients and Servers</a:t>
            </a:r>
          </a:p>
        </p:txBody>
      </p:sp>
      <p:sp>
        <p:nvSpPr>
          <p:cNvPr id="73732" name="Rectangle 3"/>
          <p:cNvSpPr>
            <a:spLocks noGrp="1" noChangeArrowheads="1"/>
          </p:cNvSpPr>
          <p:nvPr>
            <p:ph type="body" idx="1"/>
          </p:nvPr>
        </p:nvSpPr>
        <p:spPr/>
        <p:txBody>
          <a:bodyPr/>
          <a:lstStyle/>
          <a:p>
            <a:pPr eaLnBrk="1" hangingPunct="1">
              <a:buFontTx/>
              <a:buNone/>
            </a:pPr>
            <a:r>
              <a:rPr lang="en-US" altLang="en-US" sz="1800" smtClean="0"/>
              <a:t>General interaction between a client and a server.</a:t>
            </a:r>
          </a:p>
        </p:txBody>
      </p:sp>
      <p:sp>
        <p:nvSpPr>
          <p:cNvPr id="73733" name="Text Box 4"/>
          <p:cNvSpPr txBox="1">
            <a:spLocks noChangeArrowheads="1"/>
          </p:cNvSpPr>
          <p:nvPr/>
        </p:nvSpPr>
        <p:spPr bwMode="auto">
          <a:xfrm>
            <a:off x="3276600" y="2057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1.25</a:t>
            </a:r>
          </a:p>
        </p:txBody>
      </p:sp>
      <p:pic>
        <p:nvPicPr>
          <p:cNvPr id="73734" name="Picture 5"/>
          <p:cNvPicPr>
            <a:picLocks noChangeAspect="1" noChangeArrowheads="1"/>
          </p:cNvPicPr>
          <p:nvPr/>
        </p:nvPicPr>
        <p:blipFill>
          <a:blip r:embed="rId2">
            <a:extLst>
              <a:ext uri="{28A0092B-C50C-407E-A947-70E740481C1C}">
                <a14:useLocalDpi xmlns:a14="http://schemas.microsoft.com/office/drawing/2010/main" val="0"/>
              </a:ext>
            </a:extLst>
          </a:blip>
          <a:srcRect l="32924" t="46828" r="30144" b="40483"/>
          <a:stretch>
            <a:fillRect/>
          </a:stretch>
        </p:blipFill>
        <p:spPr bwMode="auto">
          <a:xfrm>
            <a:off x="1262063" y="1600200"/>
            <a:ext cx="65817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4755" name="Rectangle 2"/>
          <p:cNvSpPr>
            <a:spLocks noGrp="1" noChangeArrowheads="1"/>
          </p:cNvSpPr>
          <p:nvPr>
            <p:ph type="title"/>
          </p:nvPr>
        </p:nvSpPr>
        <p:spPr/>
        <p:txBody>
          <a:bodyPr/>
          <a:lstStyle/>
          <a:p>
            <a:pPr eaLnBrk="1" hangingPunct="1"/>
            <a:r>
              <a:rPr lang="en-US" altLang="en-US" smtClean="0"/>
              <a:t>Comparison between Systems</a:t>
            </a:r>
          </a:p>
        </p:txBody>
      </p:sp>
      <p:sp>
        <p:nvSpPr>
          <p:cNvPr id="74756" name="Rectangle 3"/>
          <p:cNvSpPr>
            <a:spLocks noGrp="1" noChangeArrowheads="1"/>
          </p:cNvSpPr>
          <p:nvPr>
            <p:ph type="body" idx="1"/>
          </p:nvPr>
        </p:nvSpPr>
        <p:spPr>
          <a:xfrm>
            <a:off x="685800" y="5626100"/>
            <a:ext cx="8001000" cy="838200"/>
          </a:xfrm>
        </p:spPr>
        <p:txBody>
          <a:bodyPr/>
          <a:lstStyle/>
          <a:p>
            <a:pPr algn="l" eaLnBrk="1" hangingPunct="1">
              <a:lnSpc>
                <a:spcPct val="90000"/>
              </a:lnSpc>
              <a:buFontTx/>
              <a:buNone/>
            </a:pPr>
            <a:r>
              <a:rPr lang="en-US" altLang="en-US" sz="1800" smtClean="0"/>
              <a:t>A comparison between multiprocessor operating systems, multicomputer operating systems, network operating systems, and middleware based distributed systems.</a:t>
            </a:r>
          </a:p>
        </p:txBody>
      </p:sp>
      <p:graphicFrame>
        <p:nvGraphicFramePr>
          <p:cNvPr id="228356" name="Group 4"/>
          <p:cNvGraphicFramePr>
            <a:graphicFrameLocks noGrp="1"/>
          </p:cNvGraphicFramePr>
          <p:nvPr/>
        </p:nvGraphicFramePr>
        <p:xfrm>
          <a:off x="582613" y="1054100"/>
          <a:ext cx="7905750" cy="4238626"/>
        </p:xfrm>
        <a:graphic>
          <a:graphicData uri="http://schemas.openxmlformats.org/drawingml/2006/table">
            <a:tbl>
              <a:tblPr/>
              <a:tblGrid>
                <a:gridCol w="2360612"/>
                <a:gridCol w="1260475"/>
                <a:gridCol w="1416050"/>
                <a:gridCol w="1309688"/>
                <a:gridCol w="1558925"/>
              </a:tblGrid>
              <a:tr h="460375">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dirty="0" smtClean="0">
                          <a:ln>
                            <a:noFill/>
                          </a:ln>
                          <a:solidFill>
                            <a:schemeClr val="tx1"/>
                          </a:solidFill>
                          <a:effectLst/>
                          <a:latin typeface="Tahoma" pitchFamily="34" charset="0"/>
                        </a:rPr>
                        <a:t>Item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smtClean="0">
                          <a:ln>
                            <a:noFill/>
                          </a:ln>
                          <a:solidFill>
                            <a:schemeClr val="tx1"/>
                          </a:solidFill>
                          <a:effectLst/>
                          <a:latin typeface="Tahoma" pitchFamily="34" charset="0"/>
                        </a:rPr>
                        <a:t>Distributed OS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smtClean="0">
                          <a:ln>
                            <a:noFill/>
                          </a:ln>
                          <a:solidFill>
                            <a:schemeClr val="tx1"/>
                          </a:solidFill>
                          <a:effectLst/>
                          <a:latin typeface="Tahoma" pitchFamily="34" charset="0"/>
                        </a:rPr>
                        <a:t>Network OS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smtClean="0">
                          <a:ln>
                            <a:noFill/>
                          </a:ln>
                          <a:solidFill>
                            <a:schemeClr val="tx1"/>
                          </a:solidFill>
                          <a:effectLst/>
                          <a:latin typeface="Tahoma" pitchFamily="34" charset="0"/>
                        </a:rPr>
                        <a:t>Middleware-based OS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smtClean="0">
                          <a:ln>
                            <a:noFill/>
                          </a:ln>
                          <a:solidFill>
                            <a:schemeClr val="tx1"/>
                          </a:solidFill>
                          <a:effectLst/>
                          <a:latin typeface="Tahoma" pitchFamily="34" charset="0"/>
                        </a:rPr>
                        <a:t>Multiproc.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1" i="0" u="none" strike="noStrike" cap="none" normalizeH="0" baseline="0" smtClean="0">
                          <a:ln>
                            <a:noFill/>
                          </a:ln>
                          <a:solidFill>
                            <a:schemeClr val="tx1"/>
                          </a:solidFill>
                          <a:effectLst/>
                          <a:latin typeface="Tahoma" pitchFamily="34" charset="0"/>
                        </a:rPr>
                        <a:t>Multicomp.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r>
              <a:tr h="4619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Degree of transparency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Very High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High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Low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High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Same OS on all nodes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Number of copies of OS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Basis for communication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Shared memory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dirty="0" smtClean="0">
                          <a:ln>
                            <a:noFill/>
                          </a:ln>
                          <a:solidFill>
                            <a:schemeClr val="tx1"/>
                          </a:solidFill>
                          <a:effectLst/>
                          <a:latin typeface="Tahoma" pitchFamily="34" charset="0"/>
                        </a:rPr>
                        <a:t>Messages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Files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Model specific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Resource management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Global, central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Global, distributed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Per node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Per node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Scalability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Moderately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Varies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Openness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Closed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Closed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Open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sz="1200" b="0" i="0" u="none" strike="noStrike" cap="none" normalizeH="0" baseline="0" smtClean="0">
                          <a:ln>
                            <a:noFill/>
                          </a:ln>
                          <a:solidFill>
                            <a:schemeClr val="tx1"/>
                          </a:solidFill>
                          <a:effectLst/>
                          <a:latin typeface="Tahoma" pitchFamily="34" charset="0"/>
                        </a:rPr>
                        <a:t>Open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5779" name="Rectangle 2"/>
          <p:cNvSpPr>
            <a:spLocks noGrp="1" noChangeArrowheads="1"/>
          </p:cNvSpPr>
          <p:nvPr>
            <p:ph type="title"/>
          </p:nvPr>
        </p:nvSpPr>
        <p:spPr/>
        <p:txBody>
          <a:bodyPr/>
          <a:lstStyle/>
          <a:p>
            <a:pPr eaLnBrk="1" hangingPunct="1"/>
            <a:r>
              <a:rPr lang="en-US" altLang="en-US" smtClean="0"/>
              <a:t>Electronic Health Care Systems (1)</a:t>
            </a:r>
          </a:p>
        </p:txBody>
      </p:sp>
      <p:sp>
        <p:nvSpPr>
          <p:cNvPr id="75780" name="Rectangle 3"/>
          <p:cNvSpPr>
            <a:spLocks noGrp="1" noChangeArrowheads="1"/>
          </p:cNvSpPr>
          <p:nvPr>
            <p:ph type="body" idx="1"/>
          </p:nvPr>
        </p:nvSpPr>
        <p:spPr>
          <a:xfrm>
            <a:off x="666750" y="1268413"/>
            <a:ext cx="8477250" cy="5284787"/>
          </a:xfrm>
        </p:spPr>
        <p:txBody>
          <a:bodyPr/>
          <a:lstStyle/>
          <a:p>
            <a:pPr algn="l" eaLnBrk="1" hangingPunct="1">
              <a:lnSpc>
                <a:spcPct val="90000"/>
              </a:lnSpc>
              <a:buFontTx/>
              <a:buNone/>
            </a:pPr>
            <a:r>
              <a:rPr lang="en-US" altLang="en-US" sz="2800" smtClean="0"/>
              <a:t>Questions to be addressed for health care systems:</a:t>
            </a:r>
          </a:p>
          <a:p>
            <a:pPr algn="l" eaLnBrk="1" hangingPunct="1">
              <a:lnSpc>
                <a:spcPct val="90000"/>
              </a:lnSpc>
            </a:pPr>
            <a:r>
              <a:rPr lang="en-US" altLang="en-US" sz="2800" smtClean="0"/>
              <a:t>Where and how should monitored data be stored?</a:t>
            </a:r>
          </a:p>
          <a:p>
            <a:pPr algn="l" eaLnBrk="1" hangingPunct="1">
              <a:lnSpc>
                <a:spcPct val="90000"/>
              </a:lnSpc>
            </a:pPr>
            <a:r>
              <a:rPr lang="en-US" altLang="en-US" sz="2800" smtClean="0"/>
              <a:t>How can we prevent loss of crucial data?</a:t>
            </a:r>
          </a:p>
          <a:p>
            <a:pPr algn="l" eaLnBrk="1" hangingPunct="1">
              <a:lnSpc>
                <a:spcPct val="90000"/>
              </a:lnSpc>
            </a:pPr>
            <a:r>
              <a:rPr lang="en-US" altLang="en-US" sz="2800" smtClean="0"/>
              <a:t>What infrastructure is needed to generate and propagate alerts?</a:t>
            </a:r>
          </a:p>
          <a:p>
            <a:pPr algn="l" eaLnBrk="1" hangingPunct="1">
              <a:lnSpc>
                <a:spcPct val="90000"/>
              </a:lnSpc>
            </a:pPr>
            <a:r>
              <a:rPr lang="en-US" altLang="en-US" sz="2800" smtClean="0"/>
              <a:t>How can physicians provide online feedback?</a:t>
            </a:r>
          </a:p>
          <a:p>
            <a:pPr algn="l" eaLnBrk="1" hangingPunct="1">
              <a:lnSpc>
                <a:spcPct val="90000"/>
              </a:lnSpc>
            </a:pPr>
            <a:r>
              <a:rPr lang="en-US" altLang="en-US" sz="2800" smtClean="0"/>
              <a:t>How can extreme robustness of the monitoring system be realized?</a:t>
            </a:r>
          </a:p>
          <a:p>
            <a:pPr algn="l" eaLnBrk="1" hangingPunct="1">
              <a:lnSpc>
                <a:spcPct val="90000"/>
              </a:lnSpc>
            </a:pPr>
            <a:r>
              <a:rPr lang="en-US" altLang="en-US" sz="2800" smtClean="0"/>
              <a:t>What are the security issues and how can the proper policies be enforced?</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6803" name="Rectangle 2"/>
          <p:cNvSpPr>
            <a:spLocks noGrp="1" noChangeArrowheads="1"/>
          </p:cNvSpPr>
          <p:nvPr>
            <p:ph type="title"/>
          </p:nvPr>
        </p:nvSpPr>
        <p:spPr/>
        <p:txBody>
          <a:bodyPr/>
          <a:lstStyle/>
          <a:p>
            <a:pPr eaLnBrk="1" hangingPunct="1"/>
            <a:r>
              <a:rPr lang="en-US" altLang="en-US" smtClean="0"/>
              <a:t>Electronic Health Care Systems (2)</a:t>
            </a:r>
          </a:p>
        </p:txBody>
      </p:sp>
      <p:sp>
        <p:nvSpPr>
          <p:cNvPr id="76804" name="Rectangle 3"/>
          <p:cNvSpPr>
            <a:spLocks noGrp="1" noChangeArrowheads="1"/>
          </p:cNvSpPr>
          <p:nvPr>
            <p:ph type="body" idx="1"/>
          </p:nvPr>
        </p:nvSpPr>
        <p:spPr>
          <a:xfrm>
            <a:off x="0" y="5110163"/>
            <a:ext cx="9144000" cy="838200"/>
          </a:xfrm>
        </p:spPr>
        <p:txBody>
          <a:bodyPr/>
          <a:lstStyle/>
          <a:p>
            <a:pPr eaLnBrk="1" hangingPunct="1">
              <a:buFontTx/>
              <a:buNone/>
            </a:pPr>
            <a:r>
              <a:rPr lang="en-US" altLang="en-US" smtClean="0"/>
              <a:t>Figure 1-12. Monitoring a person in a pervasive electronic health care system, using (a) a local hub or </a:t>
            </a:r>
          </a:p>
          <a:p>
            <a:pPr eaLnBrk="1" hangingPunct="1">
              <a:buFontTx/>
              <a:buNone/>
            </a:pPr>
            <a:r>
              <a:rPr lang="en-US" altLang="en-US" smtClean="0"/>
              <a:t>(b) a continuous wireless connection.</a:t>
            </a:r>
          </a:p>
        </p:txBody>
      </p:sp>
      <p:pic>
        <p:nvPicPr>
          <p:cNvPr id="76805" name="Picture 4" descr="0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520825"/>
            <a:ext cx="8607425"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7827" name="Rectangle 2"/>
          <p:cNvSpPr>
            <a:spLocks noGrp="1" noChangeArrowheads="1"/>
          </p:cNvSpPr>
          <p:nvPr>
            <p:ph type="title"/>
          </p:nvPr>
        </p:nvSpPr>
        <p:spPr/>
        <p:txBody>
          <a:bodyPr/>
          <a:lstStyle/>
          <a:p>
            <a:pPr eaLnBrk="1" hangingPunct="1"/>
            <a:r>
              <a:rPr lang="en-US" altLang="en-US" smtClean="0"/>
              <a:t>Sensor Networks (1)</a:t>
            </a:r>
          </a:p>
        </p:txBody>
      </p:sp>
      <p:sp>
        <p:nvSpPr>
          <p:cNvPr id="77828" name="Rectangle 3"/>
          <p:cNvSpPr>
            <a:spLocks noGrp="1" noChangeArrowheads="1"/>
          </p:cNvSpPr>
          <p:nvPr>
            <p:ph type="body" idx="1"/>
          </p:nvPr>
        </p:nvSpPr>
        <p:spPr>
          <a:xfrm>
            <a:off x="620713" y="1577975"/>
            <a:ext cx="8523287" cy="4975225"/>
          </a:xfrm>
        </p:spPr>
        <p:txBody>
          <a:bodyPr/>
          <a:lstStyle/>
          <a:p>
            <a:pPr algn="l" eaLnBrk="1" hangingPunct="1">
              <a:buFontTx/>
              <a:buNone/>
            </a:pPr>
            <a:r>
              <a:rPr lang="en-US" altLang="en-US" sz="3200" smtClean="0"/>
              <a:t>Questions concerning sensor networks:</a:t>
            </a:r>
          </a:p>
          <a:p>
            <a:pPr algn="l" eaLnBrk="1" hangingPunct="1"/>
            <a:r>
              <a:rPr lang="en-US" altLang="en-US" sz="3200" smtClean="0"/>
              <a:t>How do we (dynamically) set up an efficient tree in a sensor network?</a:t>
            </a:r>
          </a:p>
          <a:p>
            <a:pPr algn="l" eaLnBrk="1" hangingPunct="1"/>
            <a:r>
              <a:rPr lang="en-US" altLang="en-US" sz="3200" smtClean="0"/>
              <a:t>How does aggregation of results take place? Can it be controlled?</a:t>
            </a:r>
          </a:p>
          <a:p>
            <a:pPr algn="l" eaLnBrk="1" hangingPunct="1"/>
            <a:r>
              <a:rPr lang="en-US" altLang="en-US" sz="3200" smtClean="0"/>
              <a:t>What happens when network links fail?</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8851" name="Rectangle 2"/>
          <p:cNvSpPr>
            <a:spLocks noGrp="1" noChangeArrowheads="1"/>
          </p:cNvSpPr>
          <p:nvPr>
            <p:ph type="title"/>
          </p:nvPr>
        </p:nvSpPr>
        <p:spPr/>
        <p:txBody>
          <a:bodyPr/>
          <a:lstStyle/>
          <a:p>
            <a:pPr eaLnBrk="1" hangingPunct="1"/>
            <a:r>
              <a:rPr lang="en-US" altLang="en-US" smtClean="0"/>
              <a:t>Sensor Networks (2)</a:t>
            </a:r>
          </a:p>
        </p:txBody>
      </p:sp>
      <p:sp>
        <p:nvSpPr>
          <p:cNvPr id="78852" name="Rectangle 3"/>
          <p:cNvSpPr>
            <a:spLocks noGrp="1" noChangeArrowheads="1"/>
          </p:cNvSpPr>
          <p:nvPr>
            <p:ph type="body" idx="1"/>
          </p:nvPr>
        </p:nvSpPr>
        <p:spPr>
          <a:xfrm>
            <a:off x="0" y="5543550"/>
            <a:ext cx="9144000" cy="838200"/>
          </a:xfrm>
        </p:spPr>
        <p:txBody>
          <a:bodyPr/>
          <a:lstStyle/>
          <a:p>
            <a:pPr eaLnBrk="1" hangingPunct="1">
              <a:lnSpc>
                <a:spcPct val="90000"/>
              </a:lnSpc>
              <a:buFontTx/>
              <a:buNone/>
            </a:pPr>
            <a:r>
              <a:rPr lang="en-US" altLang="en-US" smtClean="0"/>
              <a:t>Figure 1-13. Organizing a sensor network database, while storing and processing data (a) only at the operator’s site or …</a:t>
            </a:r>
          </a:p>
        </p:txBody>
      </p:sp>
      <p:pic>
        <p:nvPicPr>
          <p:cNvPr id="78853" name="Picture 4" descr="01-13"/>
          <p:cNvPicPr>
            <a:picLocks noChangeAspect="1" noChangeArrowheads="1"/>
          </p:cNvPicPr>
          <p:nvPr/>
        </p:nvPicPr>
        <p:blipFill>
          <a:blip r:embed="rId3">
            <a:extLst>
              <a:ext uri="{28A0092B-C50C-407E-A947-70E740481C1C}">
                <a14:useLocalDpi xmlns:a14="http://schemas.microsoft.com/office/drawing/2010/main" val="0"/>
              </a:ext>
            </a:extLst>
          </a:blip>
          <a:srcRect b="52452"/>
          <a:stretch>
            <a:fillRect/>
          </a:stretch>
        </p:blipFill>
        <p:spPr bwMode="auto">
          <a:xfrm>
            <a:off x="563563" y="1427163"/>
            <a:ext cx="81534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9219" name="Rectangle 2"/>
          <p:cNvSpPr>
            <a:spLocks noGrp="1" noChangeArrowheads="1"/>
          </p:cNvSpPr>
          <p:nvPr>
            <p:ph type="title"/>
          </p:nvPr>
        </p:nvSpPr>
        <p:spPr/>
        <p:txBody>
          <a:bodyPr/>
          <a:lstStyle/>
          <a:p>
            <a:pPr eaLnBrk="1" hangingPunct="1"/>
            <a:r>
              <a:rPr lang="en-US" altLang="en-US" sz="3600" smtClean="0">
                <a:solidFill>
                  <a:srgbClr val="7030A0"/>
                </a:solidFill>
              </a:rPr>
              <a:t>Computing of the future</a:t>
            </a:r>
          </a:p>
        </p:txBody>
      </p:sp>
      <p:sp>
        <p:nvSpPr>
          <p:cNvPr id="9220" name="Rectangle 3"/>
          <p:cNvSpPr>
            <a:spLocks noGrp="1" noChangeArrowheads="1"/>
          </p:cNvSpPr>
          <p:nvPr>
            <p:ph type="body" idx="1"/>
          </p:nvPr>
        </p:nvSpPr>
        <p:spPr/>
        <p:txBody>
          <a:bodyPr/>
          <a:lstStyle/>
          <a:p>
            <a:pPr eaLnBrk="1" hangingPunct="1"/>
            <a:r>
              <a:rPr lang="en-US" altLang="en-US" smtClean="0"/>
              <a:t>Moore’s Law is running out. Was 40% increase a year, now about 15% a year.</a:t>
            </a:r>
          </a:p>
          <a:p>
            <a:pPr eaLnBrk="1" hangingPunct="1"/>
            <a:r>
              <a:rPr lang="en-US" altLang="en-US" smtClean="0"/>
              <a:t>More CPUs closely linked keeps total CPU power increase at 40% a year – but requires parallel computation</a:t>
            </a:r>
          </a:p>
          <a:p>
            <a:pPr eaLnBrk="1" hangingPunct="1"/>
            <a:r>
              <a:rPr lang="en-US" altLang="en-US" smtClean="0"/>
              <a:t>May lead to more distributed design at higher levels.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79875" name="Rectangle 2"/>
          <p:cNvSpPr>
            <a:spLocks noGrp="1" noChangeArrowheads="1"/>
          </p:cNvSpPr>
          <p:nvPr>
            <p:ph type="title"/>
          </p:nvPr>
        </p:nvSpPr>
        <p:spPr/>
        <p:txBody>
          <a:bodyPr/>
          <a:lstStyle/>
          <a:p>
            <a:pPr eaLnBrk="1" hangingPunct="1"/>
            <a:r>
              <a:rPr lang="en-US" altLang="en-US" smtClean="0"/>
              <a:t>Sensor Networks (3)</a:t>
            </a:r>
          </a:p>
        </p:txBody>
      </p:sp>
      <p:sp>
        <p:nvSpPr>
          <p:cNvPr id="79876" name="Rectangle 3"/>
          <p:cNvSpPr>
            <a:spLocks noGrp="1" noChangeArrowheads="1"/>
          </p:cNvSpPr>
          <p:nvPr>
            <p:ph type="body" idx="1"/>
          </p:nvPr>
        </p:nvSpPr>
        <p:spPr>
          <a:xfrm>
            <a:off x="0" y="5543550"/>
            <a:ext cx="9144000" cy="838200"/>
          </a:xfrm>
        </p:spPr>
        <p:txBody>
          <a:bodyPr/>
          <a:lstStyle/>
          <a:p>
            <a:pPr eaLnBrk="1" hangingPunct="1">
              <a:lnSpc>
                <a:spcPct val="90000"/>
              </a:lnSpc>
              <a:buFontTx/>
              <a:buNone/>
            </a:pPr>
            <a:r>
              <a:rPr lang="en-US" altLang="en-US" smtClean="0"/>
              <a:t>Figure 1-13. Organizing a sensor network database, while storing and processing data … or (b) only at the sensors.</a:t>
            </a:r>
          </a:p>
        </p:txBody>
      </p:sp>
      <p:pic>
        <p:nvPicPr>
          <p:cNvPr id="79877" name="Picture 4" descr="01-13"/>
          <p:cNvPicPr>
            <a:picLocks noChangeAspect="1" noChangeArrowheads="1"/>
          </p:cNvPicPr>
          <p:nvPr/>
        </p:nvPicPr>
        <p:blipFill>
          <a:blip r:embed="rId3">
            <a:extLst>
              <a:ext uri="{28A0092B-C50C-407E-A947-70E740481C1C}">
                <a14:useLocalDpi xmlns:a14="http://schemas.microsoft.com/office/drawing/2010/main" val="0"/>
              </a:ext>
            </a:extLst>
          </a:blip>
          <a:srcRect t="52023"/>
          <a:stretch>
            <a:fillRect/>
          </a:stretch>
        </p:blipFill>
        <p:spPr bwMode="auto">
          <a:xfrm>
            <a:off x="1020763" y="1381125"/>
            <a:ext cx="7677150"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smtClean="0">
                <a:latin typeface="Times New Roman" panose="02020603050405020304" pitchFamily="18" charset="0"/>
              </a:rPr>
              <a:t>Tanenbaum &amp; Van Steen, Distributed Systems: Principles and Paradigms, 2e, (c) 2007 Prentice-Hall, Inc. All rights reserved. 0-13-239227-5</a:t>
            </a:r>
          </a:p>
        </p:txBody>
      </p:sp>
      <p:sp>
        <p:nvSpPr>
          <p:cNvPr id="80899" name="Rectangle 2"/>
          <p:cNvSpPr>
            <a:spLocks noGrp="1" noChangeArrowheads="1"/>
          </p:cNvSpPr>
          <p:nvPr>
            <p:ph type="title"/>
          </p:nvPr>
        </p:nvSpPr>
        <p:spPr/>
        <p:txBody>
          <a:bodyPr/>
          <a:lstStyle/>
          <a:p>
            <a:pPr eaLnBrk="1" hangingPunct="1"/>
            <a:r>
              <a:rPr lang="en-US" altLang="en-US" sz="4000" smtClean="0"/>
              <a:t>Not Used</a:t>
            </a:r>
          </a:p>
        </p:txBody>
      </p:sp>
      <p:sp>
        <p:nvSpPr>
          <p:cNvPr id="80900" name="Rectangle 3"/>
          <p:cNvSpPr>
            <a:spLocks noGrp="1" noChangeArrowheads="1"/>
          </p:cNvSpPr>
          <p:nvPr>
            <p:ph type="body" idx="1"/>
          </p:nvPr>
        </p:nvSpPr>
        <p:spPr>
          <a:xfrm>
            <a:off x="525463" y="1420813"/>
            <a:ext cx="7935912" cy="4899025"/>
          </a:xfrm>
        </p:spPr>
        <p:txBody>
          <a:bodyPr/>
          <a:lstStyle/>
          <a:p>
            <a:pPr algn="l" eaLnBrk="1" hangingPunct="1"/>
            <a:endParaRPr lang="en-US" altLang="en-US" sz="28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1923" name="Rectangle 2"/>
          <p:cNvSpPr>
            <a:spLocks noGrp="1" noChangeArrowheads="1"/>
          </p:cNvSpPr>
          <p:nvPr>
            <p:ph type="title"/>
          </p:nvPr>
        </p:nvSpPr>
        <p:spPr/>
        <p:txBody>
          <a:bodyPr/>
          <a:lstStyle/>
          <a:p>
            <a:pPr eaLnBrk="1" hangingPunct="1"/>
            <a:r>
              <a:rPr lang="en-US" altLang="en-US" sz="3600" smtClean="0">
                <a:solidFill>
                  <a:srgbClr val="FF0066"/>
                </a:solidFill>
              </a:rPr>
              <a:t>Clients and servers</a:t>
            </a:r>
          </a:p>
        </p:txBody>
      </p:sp>
      <p:sp>
        <p:nvSpPr>
          <p:cNvPr id="81924" name="Rectangle 3"/>
          <p:cNvSpPr>
            <a:spLocks noGrp="1" noChangeArrowheads="1"/>
          </p:cNvSpPr>
          <p:nvPr>
            <p:ph type="body" idx="1"/>
          </p:nvPr>
        </p:nvSpPr>
        <p:spPr/>
        <p:txBody>
          <a:bodyPr/>
          <a:lstStyle/>
          <a:p>
            <a:pPr eaLnBrk="1" hangingPunct="1">
              <a:lnSpc>
                <a:spcPct val="90000"/>
              </a:lnSpc>
            </a:pPr>
            <a:r>
              <a:rPr lang="en-US" altLang="en-US" smtClean="0"/>
              <a:t>Used to cover a broad range of actual designs and activities</a:t>
            </a:r>
          </a:p>
          <a:p>
            <a:pPr eaLnBrk="1" hangingPunct="1">
              <a:lnSpc>
                <a:spcPct val="90000"/>
              </a:lnSpc>
            </a:pPr>
            <a:r>
              <a:rPr lang="en-US" altLang="en-US" smtClean="0"/>
              <a:t>General: </a:t>
            </a:r>
            <a:r>
              <a:rPr lang="en-US" altLang="en-US" i="1" smtClean="0"/>
              <a:t>invoke an operation</a:t>
            </a:r>
            <a:r>
              <a:rPr lang="en-US" altLang="en-US" smtClean="0"/>
              <a:t> means to make a request from one computer for service which is performed on another computer. </a:t>
            </a:r>
          </a:p>
          <a:p>
            <a:pPr eaLnBrk="1" hangingPunct="1">
              <a:lnSpc>
                <a:spcPct val="90000"/>
              </a:lnSpc>
            </a:pPr>
            <a:r>
              <a:rPr lang="en-US" altLang="en-US" smtClean="0"/>
              <a:t>Two processes connected over network via message passing.</a:t>
            </a:r>
          </a:p>
          <a:p>
            <a:pPr eaLnBrk="1" hangingPunct="1">
              <a:lnSpc>
                <a:spcPct val="90000"/>
              </a:lnSpc>
            </a:pPr>
            <a:r>
              <a:rPr lang="en-US" altLang="en-US" smtClean="0"/>
              <a:t>Web clients (browser) and server are ex.</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2947" name="Rectangle 2"/>
          <p:cNvSpPr>
            <a:spLocks noGrp="1" noChangeArrowheads="1"/>
          </p:cNvSpPr>
          <p:nvPr>
            <p:ph type="title"/>
          </p:nvPr>
        </p:nvSpPr>
        <p:spPr/>
        <p:txBody>
          <a:bodyPr/>
          <a:lstStyle/>
          <a:p>
            <a:pPr eaLnBrk="1" hangingPunct="1"/>
            <a:r>
              <a:rPr lang="en-US" altLang="en-US" sz="3600" smtClean="0">
                <a:solidFill>
                  <a:srgbClr val="FF0066"/>
                </a:solidFill>
              </a:rPr>
              <a:t>Components of client server</a:t>
            </a:r>
          </a:p>
        </p:txBody>
      </p:sp>
      <p:sp>
        <p:nvSpPr>
          <p:cNvPr id="82948" name="Rectangle 3"/>
          <p:cNvSpPr>
            <a:spLocks noGrp="1" noChangeArrowheads="1"/>
          </p:cNvSpPr>
          <p:nvPr>
            <p:ph type="body" idx="1"/>
          </p:nvPr>
        </p:nvSpPr>
        <p:spPr/>
        <p:txBody>
          <a:bodyPr/>
          <a:lstStyle/>
          <a:p>
            <a:pPr eaLnBrk="1" hangingPunct="1">
              <a:lnSpc>
                <a:spcPct val="90000"/>
              </a:lnSpc>
            </a:pPr>
            <a:r>
              <a:rPr lang="en-US" altLang="en-US" sz="2800" smtClean="0"/>
              <a:t>Clients and servers are </a:t>
            </a:r>
            <a:r>
              <a:rPr lang="en-US" altLang="en-US" sz="2800" i="1" smtClean="0"/>
              <a:t>processes </a:t>
            </a:r>
            <a:r>
              <a:rPr lang="en-US" altLang="en-US" sz="2800" smtClean="0"/>
              <a:t>(a program instance in execution)</a:t>
            </a:r>
          </a:p>
          <a:p>
            <a:pPr eaLnBrk="1" hangingPunct="1">
              <a:lnSpc>
                <a:spcPct val="90000"/>
              </a:lnSpc>
            </a:pPr>
            <a:r>
              <a:rPr lang="en-US" altLang="en-US" sz="2800" smtClean="0"/>
              <a:t>Server machines run at least some servers and clients machines run at least some clients. Many have both.</a:t>
            </a:r>
          </a:p>
          <a:p>
            <a:pPr eaLnBrk="1" hangingPunct="1">
              <a:lnSpc>
                <a:spcPct val="90000"/>
              </a:lnSpc>
            </a:pPr>
            <a:r>
              <a:rPr lang="en-US" altLang="en-US" sz="2800" smtClean="0"/>
              <a:t>A server process may also be a client process to some other server process</a:t>
            </a:r>
          </a:p>
          <a:p>
            <a:pPr eaLnBrk="1" hangingPunct="1">
              <a:lnSpc>
                <a:spcPct val="90000"/>
              </a:lnSpc>
            </a:pPr>
            <a:r>
              <a:rPr lang="en-US" altLang="en-US" sz="2800" smtClean="0"/>
              <a:t>Communication via messages</a:t>
            </a:r>
          </a:p>
          <a:p>
            <a:pPr eaLnBrk="1" hangingPunct="1">
              <a:lnSpc>
                <a:spcPct val="90000"/>
              </a:lnSpc>
            </a:pPr>
            <a:r>
              <a:rPr lang="en-US" altLang="en-US" sz="2800" smtClean="0"/>
              <a:t>Services (access, update, manage resources) present interfaces and work through servers. </a:t>
            </a:r>
          </a:p>
          <a:p>
            <a:pPr eaLnBrk="1" hangingPunct="1">
              <a:lnSpc>
                <a:spcPct val="90000"/>
              </a:lnSpc>
            </a:pPr>
            <a:endParaRPr lang="en-US" altLang="en-US" sz="280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3971" name="Rectangle 2"/>
          <p:cNvSpPr>
            <a:spLocks noGrp="1" noChangeArrowheads="1"/>
          </p:cNvSpPr>
          <p:nvPr>
            <p:ph type="title"/>
          </p:nvPr>
        </p:nvSpPr>
        <p:spPr/>
        <p:txBody>
          <a:bodyPr/>
          <a:lstStyle/>
          <a:p>
            <a:pPr eaLnBrk="1" hangingPunct="1"/>
            <a:r>
              <a:rPr lang="en-US" altLang="en-US" sz="3600" smtClean="0">
                <a:solidFill>
                  <a:srgbClr val="FF0066"/>
                </a:solidFill>
              </a:rPr>
              <a:t>Brief tour of the web</a:t>
            </a:r>
          </a:p>
        </p:txBody>
      </p:sp>
      <p:sp>
        <p:nvSpPr>
          <p:cNvPr id="83972" name="Rectangle 3"/>
          <p:cNvSpPr>
            <a:spLocks noGrp="1" noChangeArrowheads="1"/>
          </p:cNvSpPr>
          <p:nvPr>
            <p:ph type="body" idx="1"/>
          </p:nvPr>
        </p:nvSpPr>
        <p:spPr/>
        <p:txBody>
          <a:bodyPr/>
          <a:lstStyle/>
          <a:p>
            <a:pPr eaLnBrk="1" hangingPunct="1">
              <a:lnSpc>
                <a:spcPct val="90000"/>
              </a:lnSpc>
            </a:pPr>
            <a:r>
              <a:rPr lang="en-US" altLang="en-US" sz="2800" smtClean="0"/>
              <a:t>There was internet before the web!</a:t>
            </a:r>
          </a:p>
          <a:p>
            <a:pPr eaLnBrk="1" hangingPunct="1">
              <a:lnSpc>
                <a:spcPct val="90000"/>
              </a:lnSpc>
            </a:pPr>
            <a:r>
              <a:rPr lang="en-US" altLang="en-US" sz="2800" smtClean="0"/>
              <a:t>Weak design from CS perspective: bad protocol (http ON TCP/IP?!), not efficient, not secure</a:t>
            </a:r>
          </a:p>
          <a:p>
            <a:pPr eaLnBrk="1" hangingPunct="1">
              <a:lnSpc>
                <a:spcPct val="90000"/>
              </a:lnSpc>
            </a:pPr>
            <a:r>
              <a:rPr lang="en-US" altLang="en-US" sz="2800" smtClean="0"/>
              <a:t>Why did it succeed?</a:t>
            </a:r>
          </a:p>
          <a:p>
            <a:pPr eaLnBrk="1" hangingPunct="1">
              <a:lnSpc>
                <a:spcPct val="90000"/>
              </a:lnSpc>
            </a:pPr>
            <a:r>
              <a:rPr lang="en-US" altLang="en-US" sz="2800" smtClean="0"/>
              <a:t>Open system</a:t>
            </a:r>
          </a:p>
          <a:p>
            <a:pPr eaLnBrk="1" hangingPunct="1">
              <a:lnSpc>
                <a:spcPct val="90000"/>
              </a:lnSpc>
            </a:pPr>
            <a:r>
              <a:rPr lang="en-US" altLang="en-US" sz="2800" smtClean="0"/>
              <a:t>SIMPLE! EASY TO USE!</a:t>
            </a:r>
          </a:p>
          <a:p>
            <a:pPr eaLnBrk="1" hangingPunct="1">
              <a:lnSpc>
                <a:spcPct val="90000"/>
              </a:lnSpc>
            </a:pPr>
            <a:r>
              <a:rPr lang="en-US" altLang="en-US" sz="2800" smtClean="0"/>
              <a:t>Filled huge need to interactively connect data stores to client users via formatted text, with INPUT boxes.</a:t>
            </a:r>
          </a:p>
          <a:p>
            <a:pPr eaLnBrk="1" hangingPunct="1">
              <a:lnSpc>
                <a:spcPct val="90000"/>
              </a:lnSpc>
            </a:pPr>
            <a:r>
              <a:rPr lang="en-US" altLang="en-US" sz="2800" smtClean="0"/>
              <a:t>Hyper-linked documents and servers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4995" name="Rectangle 2"/>
          <p:cNvSpPr>
            <a:spLocks noGrp="1" noChangeArrowheads="1"/>
          </p:cNvSpPr>
          <p:nvPr>
            <p:ph type="title"/>
          </p:nvPr>
        </p:nvSpPr>
        <p:spPr/>
        <p:txBody>
          <a:bodyPr/>
          <a:lstStyle/>
          <a:p>
            <a:pPr eaLnBrk="1" hangingPunct="1"/>
            <a:r>
              <a:rPr lang="en-US" altLang="en-US" sz="3600" smtClean="0">
                <a:solidFill>
                  <a:srgbClr val="FF0066"/>
                </a:solidFill>
              </a:rPr>
              <a:t>Brief tour / web</a:t>
            </a:r>
          </a:p>
        </p:txBody>
      </p:sp>
      <p:sp>
        <p:nvSpPr>
          <p:cNvPr id="84996" name="Rectangle 3"/>
          <p:cNvSpPr>
            <a:spLocks noGrp="1" noChangeArrowheads="1"/>
          </p:cNvSpPr>
          <p:nvPr>
            <p:ph type="body" idx="1"/>
          </p:nvPr>
        </p:nvSpPr>
        <p:spPr/>
        <p:txBody>
          <a:bodyPr/>
          <a:lstStyle/>
          <a:p>
            <a:pPr eaLnBrk="1" hangingPunct="1"/>
            <a:r>
              <a:rPr lang="en-US" altLang="en-US" sz="2800" smtClean="0"/>
              <a:t>High school kid with an afternoon free can now allow shoes in Kansas to be sold in Tokyo.</a:t>
            </a:r>
          </a:p>
          <a:p>
            <a:pPr eaLnBrk="1" hangingPunct="1"/>
            <a:r>
              <a:rPr lang="en-US" altLang="en-US" sz="2800" smtClean="0"/>
              <a:t>Gopher system: just document retrieval, always</a:t>
            </a:r>
          </a:p>
          <a:p>
            <a:pPr eaLnBrk="1" hangingPunct="1"/>
            <a:r>
              <a:rPr lang="en-US" altLang="en-US" sz="2800" smtClean="0"/>
              <a:t>HTTP connectionless, built on top of TCP connection-maintaining…?!</a:t>
            </a:r>
          </a:p>
          <a:p>
            <a:pPr eaLnBrk="1" hangingPunct="1"/>
            <a:r>
              <a:rPr lang="en-US" altLang="en-US" sz="2800" smtClean="0"/>
              <a:t>Each request a new process – secure, simple, wasteful but who cares?</a:t>
            </a:r>
          </a:p>
          <a:p>
            <a:pPr eaLnBrk="1" hangingPunct="1"/>
            <a:r>
              <a:rPr lang="en-US" altLang="en-US" sz="2800" smtClean="0"/>
              <a:t>CGI: Stdin, stdout, stderr, Environment vars.</a:t>
            </a:r>
          </a:p>
          <a:p>
            <a:pPr eaLnBrk="1" hangingPunct="1"/>
            <a:r>
              <a:rPr lang="en-US" altLang="en-US" sz="2800" smtClean="0"/>
              <a:t>URL: global IDs for any kind of content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6019" name="Rectangle 2"/>
          <p:cNvSpPr>
            <a:spLocks noGrp="1" noChangeArrowheads="1"/>
          </p:cNvSpPr>
          <p:nvPr>
            <p:ph type="title"/>
          </p:nvPr>
        </p:nvSpPr>
        <p:spPr/>
        <p:txBody>
          <a:bodyPr/>
          <a:lstStyle/>
          <a:p>
            <a:pPr eaLnBrk="1" hangingPunct="1"/>
            <a:r>
              <a:rPr lang="en-US" altLang="en-US" sz="3600" smtClean="0">
                <a:solidFill>
                  <a:srgbClr val="FF0066"/>
                </a:solidFill>
              </a:rPr>
              <a:t>Web is OPEN</a:t>
            </a:r>
          </a:p>
        </p:txBody>
      </p:sp>
      <p:sp>
        <p:nvSpPr>
          <p:cNvPr id="86020" name="Rectangle 3"/>
          <p:cNvSpPr>
            <a:spLocks noGrp="1" noChangeArrowheads="1"/>
          </p:cNvSpPr>
          <p:nvPr>
            <p:ph type="body" idx="1"/>
          </p:nvPr>
        </p:nvSpPr>
        <p:spPr/>
        <p:txBody>
          <a:bodyPr/>
          <a:lstStyle/>
          <a:p>
            <a:pPr eaLnBrk="1" hangingPunct="1"/>
            <a:r>
              <a:rPr lang="en-US" altLang="en-US" smtClean="0"/>
              <a:t>Protocol (http), markup conventions (ascii html), program interface (cgi) are all simple and well defined: any hardware, any OpSys, any language, any editor.</a:t>
            </a:r>
          </a:p>
          <a:p>
            <a:pPr eaLnBrk="1" hangingPunct="1"/>
            <a:r>
              <a:rPr lang="en-US" altLang="en-US" smtClean="0"/>
              <a:t>Almost any content can be shared: MIME typing, distribute </a:t>
            </a:r>
            <a:r>
              <a:rPr lang="en-US" altLang="en-US" i="1" smtClean="0"/>
              <a:t>handlers</a:t>
            </a:r>
            <a:r>
              <a:rPr lang="en-US" altLang="en-US" smtClean="0"/>
              <a:t> for any type of data.</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7043" name="Rectangle 2"/>
          <p:cNvSpPr>
            <a:spLocks noGrp="1" noChangeArrowheads="1"/>
          </p:cNvSpPr>
          <p:nvPr>
            <p:ph type="title"/>
          </p:nvPr>
        </p:nvSpPr>
        <p:spPr/>
        <p:txBody>
          <a:bodyPr/>
          <a:lstStyle/>
          <a:p>
            <a:pPr eaLnBrk="1" hangingPunct="1"/>
            <a:r>
              <a:rPr lang="en-US" altLang="en-US" sz="3600" smtClean="0">
                <a:solidFill>
                  <a:srgbClr val="FF0066"/>
                </a:solidFill>
              </a:rPr>
              <a:t>HTML</a:t>
            </a:r>
          </a:p>
        </p:txBody>
      </p:sp>
      <p:sp>
        <p:nvSpPr>
          <p:cNvPr id="87044" name="Rectangle 3"/>
          <p:cNvSpPr>
            <a:spLocks noGrp="1" noChangeArrowheads="1"/>
          </p:cNvSpPr>
          <p:nvPr>
            <p:ph type="body" idx="1"/>
          </p:nvPr>
        </p:nvSpPr>
        <p:spPr/>
        <p:txBody>
          <a:bodyPr/>
          <a:lstStyle/>
          <a:p>
            <a:pPr eaLnBrk="1" hangingPunct="1"/>
            <a:r>
              <a:rPr lang="en-US" altLang="en-US" smtClean="0"/>
              <a:t>Just another markup language</a:t>
            </a:r>
          </a:p>
          <a:p>
            <a:pPr eaLnBrk="1" hangingPunct="1"/>
            <a:r>
              <a:rPr lang="en-US" altLang="en-US" smtClean="0"/>
              <a:t>Used to just tell students to learn in on their own the first week.</a:t>
            </a:r>
          </a:p>
          <a:p>
            <a:pPr eaLnBrk="1" hangingPunct="1"/>
            <a:r>
              <a:rPr lang="en-US" altLang="en-US" smtClean="0"/>
              <a:t>Write your own once or twice! Use an editor and put some content on the web</a:t>
            </a:r>
          </a:p>
          <a:p>
            <a:pPr eaLnBrk="1" hangingPunct="1"/>
            <a:endParaRPr lang="en-US" altLang="en-US"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8067" name="Rectangle 2"/>
          <p:cNvSpPr>
            <a:spLocks noGrp="1" noChangeArrowheads="1"/>
          </p:cNvSpPr>
          <p:nvPr>
            <p:ph type="title"/>
          </p:nvPr>
        </p:nvSpPr>
        <p:spPr/>
        <p:txBody>
          <a:bodyPr/>
          <a:lstStyle/>
          <a:p>
            <a:pPr eaLnBrk="1" hangingPunct="1"/>
            <a:r>
              <a:rPr lang="en-US" altLang="en-US" sz="3600" smtClean="0">
                <a:solidFill>
                  <a:srgbClr val="FF0066"/>
                </a:solidFill>
              </a:rPr>
              <a:t>URL</a:t>
            </a:r>
          </a:p>
        </p:txBody>
      </p:sp>
      <p:sp>
        <p:nvSpPr>
          <p:cNvPr id="88068" name="Rectangle 3"/>
          <p:cNvSpPr>
            <a:spLocks noGrp="1" noChangeArrowheads="1"/>
          </p:cNvSpPr>
          <p:nvPr>
            <p:ph type="body" idx="1"/>
          </p:nvPr>
        </p:nvSpPr>
        <p:spPr/>
        <p:txBody>
          <a:bodyPr/>
          <a:lstStyle/>
          <a:p>
            <a:pPr eaLnBrk="1" hangingPunct="1"/>
            <a:r>
              <a:rPr lang="en-US" altLang="en-US" sz="2800" smtClean="0"/>
              <a:t>Uniform [Universal] Resource Locator [Identifier]</a:t>
            </a:r>
          </a:p>
          <a:p>
            <a:pPr eaLnBrk="1" hangingPunct="1"/>
            <a:r>
              <a:rPr lang="en-US" altLang="en-US" sz="2800" smtClean="0"/>
              <a:t>Scheme-or-protocol://server id[:port]/ </a:t>
            </a:r>
            <a:r>
              <a:rPr lang="en-US" altLang="en-US" sz="2800" i="1" smtClean="0"/>
              <a:t>application-specific-string</a:t>
            </a:r>
          </a:p>
          <a:p>
            <a:pPr eaLnBrk="1" hangingPunct="1"/>
            <a:r>
              <a:rPr lang="en-US" altLang="en-US" sz="2800" smtClean="0"/>
              <a:t>Scheme is OPEN. Typical http ftp mailto</a:t>
            </a:r>
          </a:p>
          <a:p>
            <a:pPr eaLnBrk="1" hangingPunct="1"/>
            <a:r>
              <a:rPr lang="en-US" altLang="en-US" sz="2800" smtClean="0"/>
              <a:t>Server-id[:port] are bound to internet, DNS or IP</a:t>
            </a:r>
          </a:p>
          <a:p>
            <a:pPr eaLnBrk="1" hangingPunct="1"/>
            <a:r>
              <a:rPr lang="en-US" altLang="en-US" sz="2800" smtClean="0"/>
              <a:t>Remaining string has conventions, but are under </a:t>
            </a:r>
            <a:r>
              <a:rPr lang="en-US" altLang="en-US" sz="2800" i="1" smtClean="0"/>
              <a:t>full program control of server process.</a:t>
            </a:r>
          </a:p>
          <a:p>
            <a:pPr eaLnBrk="1" hangingPunct="1"/>
            <a:endParaRPr lang="en-US" altLang="en-US" sz="2800" i="1"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smtClean="0">
                <a:latin typeface="Times New Roman" panose="02020603050405020304" pitchFamily="18" charset="0"/>
              </a:rPr>
              <a:t>Copyright 2008 Clark Elliott</a:t>
            </a:r>
          </a:p>
        </p:txBody>
      </p:sp>
      <p:sp>
        <p:nvSpPr>
          <p:cNvPr id="89091" name="Rectangle 2"/>
          <p:cNvSpPr>
            <a:spLocks noGrp="1" noChangeArrowheads="1"/>
          </p:cNvSpPr>
          <p:nvPr>
            <p:ph type="title"/>
          </p:nvPr>
        </p:nvSpPr>
        <p:spPr/>
        <p:txBody>
          <a:bodyPr/>
          <a:lstStyle/>
          <a:p>
            <a:pPr eaLnBrk="1" hangingPunct="1"/>
            <a:r>
              <a:rPr lang="en-US" altLang="en-US" sz="3600" smtClean="0">
                <a:solidFill>
                  <a:srgbClr val="FF0066"/>
                </a:solidFill>
              </a:rPr>
              <a:t>URL</a:t>
            </a:r>
          </a:p>
        </p:txBody>
      </p:sp>
      <p:sp>
        <p:nvSpPr>
          <p:cNvPr id="89092" name="Rectangle 3"/>
          <p:cNvSpPr>
            <a:spLocks noGrp="1" noChangeArrowheads="1"/>
          </p:cNvSpPr>
          <p:nvPr>
            <p:ph type="body" idx="1"/>
          </p:nvPr>
        </p:nvSpPr>
        <p:spPr/>
        <p:txBody>
          <a:bodyPr/>
          <a:lstStyle/>
          <a:p>
            <a:pPr eaLnBrk="1" hangingPunct="1"/>
            <a:r>
              <a:rPr lang="en-US" altLang="en-US" sz="2800" smtClean="0"/>
              <a:t>URLs can also be used as universally unique identifiers (UUIDs) because they map to exactly ONE physical location on earth, and there are conventions about who controls that location.</a:t>
            </a:r>
          </a:p>
          <a:p>
            <a:pPr eaLnBrk="1" hangingPunct="1"/>
            <a:r>
              <a:rPr lang="en-US" altLang="en-US" sz="2800" smtClean="0">
                <a:hlinkClick r:id="rId2"/>
              </a:rPr>
              <a:t>http://condor.depaul.edu/~elliott/435/abc.html</a:t>
            </a:r>
            <a:endParaRPr lang="en-US" altLang="en-US" sz="2800" smtClean="0"/>
          </a:p>
          <a:p>
            <a:pPr eaLnBrk="1" hangingPunct="1"/>
            <a:r>
              <a:rPr lang="en-US" altLang="en-US" sz="2800" smtClean="0"/>
              <a:t>140.192.175.100 is the physical network card</a:t>
            </a:r>
          </a:p>
          <a:p>
            <a:pPr eaLnBrk="1" hangingPunct="1"/>
            <a:r>
              <a:rPr lang="en-US" altLang="en-US" sz="2800" smtClean="0"/>
              <a:t>/users/faculty/elliott/public_html/435/abc.html is the physical file on disk.</a:t>
            </a:r>
          </a:p>
          <a:p>
            <a:pPr eaLnBrk="1" hangingPunct="1"/>
            <a:r>
              <a:rPr lang="en-US" altLang="en-US" sz="2800" smtClean="0"/>
              <a:t>Controlled by Elliott.</a:t>
            </a:r>
          </a:p>
        </p:txBody>
      </p:sp>
    </p:spTree>
  </p:cSld>
  <p:clrMapOvr>
    <a:masterClrMapping/>
  </p:clrMapOvr>
</p:sld>
</file>

<file path=ppt/theme/theme1.xml><?xml version="1.0" encoding="utf-8"?>
<a:theme xmlns:a="http://schemas.openxmlformats.org/drawingml/2006/main" name="TannnenbaumTemplate">
  <a:themeElements>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nenbaum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annnenbaum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nenbaum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nenbaum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nenbaum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nenbaum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nenbaum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TannenbaumOS-Template</Template>
  <TotalTime>1570</TotalTime>
  <Words>7716</Words>
  <Application>Microsoft Office PowerPoint</Application>
  <PresentationFormat>On-screen Show (4:3)</PresentationFormat>
  <Paragraphs>844</Paragraphs>
  <Slides>111</Slides>
  <Notes>49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111</vt:i4>
      </vt:variant>
    </vt:vector>
  </HeadingPairs>
  <TitlesOfParts>
    <vt:vector size="119" baseType="lpstr">
      <vt:lpstr>Arial</vt:lpstr>
      <vt:lpstr>Cambria</vt:lpstr>
      <vt:lpstr>Tahoma</vt:lpstr>
      <vt:lpstr>Times</vt:lpstr>
      <vt:lpstr>Times New Roman</vt:lpstr>
      <vt:lpstr>Wingdings</vt:lpstr>
      <vt:lpstr>TannnenbaumTemplate</vt:lpstr>
      <vt:lpstr>Default Design</vt:lpstr>
      <vt:lpstr>DISTRIBUTED SYSTEMS Principles and Paradigms Second Edition ANDREW S. TANENBAUM MAARTEN VAN STEEN  Chapter 1  Introduction  Elliott mods with Cambria font</vt:lpstr>
      <vt:lpstr>CDK</vt:lpstr>
      <vt:lpstr>Two themes throughout the quarter</vt:lpstr>
      <vt:lpstr>Keep you toolbox open this quarter…</vt:lpstr>
      <vt:lpstr>Definition of a Distributed System First Pass</vt:lpstr>
      <vt:lpstr>We will use a limited definition of Distributed Systems</vt:lpstr>
      <vt:lpstr>Valid Distributed Systems areas, but we will not study…</vt:lpstr>
      <vt:lpstr>Motivation for Distributed Systems</vt:lpstr>
      <vt:lpstr>Computing of the future</vt:lpstr>
      <vt:lpstr>Societies</vt:lpstr>
      <vt:lpstr>Example - Intranets</vt:lpstr>
      <vt:lpstr>Example -- Ubiquitous computing</vt:lpstr>
      <vt:lpstr>Distributed Pervasive Systems</vt:lpstr>
      <vt:lpstr>Definition of a Distributed System Second Pass</vt:lpstr>
      <vt:lpstr>Users versus Programmers</vt:lpstr>
      <vt:lpstr>Transparency in a Distributed System</vt:lpstr>
      <vt:lpstr>Transparency – in a perfect world</vt:lpstr>
      <vt:lpstr>Transparency – in a perfect world</vt:lpstr>
      <vt:lpstr>Transparency not always good</vt:lpstr>
      <vt:lpstr>Open Systems</vt:lpstr>
      <vt:lpstr>Four requirements</vt:lpstr>
      <vt:lpstr>Open system </vt:lpstr>
      <vt:lpstr>IDL – Interface Definition Language</vt:lpstr>
      <vt:lpstr>Interface Definition Language IDL</vt:lpstr>
      <vt:lpstr>Hello-IDL-World</vt:lpstr>
      <vt:lpstr>Client Stub</vt:lpstr>
      <vt:lpstr>Server Skeleton (Stub)</vt:lpstr>
      <vt:lpstr>Policy separated from Implementation</vt:lpstr>
      <vt:lpstr>Distributed Algorithms to address scalability</vt:lpstr>
      <vt:lpstr>Distributed Algorithms</vt:lpstr>
      <vt:lpstr>Scaling</vt:lpstr>
      <vt:lpstr>Scale-up of Online Courses</vt:lpstr>
      <vt:lpstr>Scaling Online class -- Geography</vt:lpstr>
      <vt:lpstr>Scaling of Online Course -- administration</vt:lpstr>
      <vt:lpstr>Traditional blocking calls – problems in a distributed system</vt:lpstr>
      <vt:lpstr>Synchronous vs. Asynchronous</vt:lpstr>
      <vt:lpstr>Scaling Techniques (1)</vt:lpstr>
      <vt:lpstr>Security tradeoffs thick/thin</vt:lpstr>
      <vt:lpstr>Pitfalls when Developing  Distributed Systems</vt:lpstr>
      <vt:lpstr>Transactions – essential concepts</vt:lpstr>
      <vt:lpstr>PowerPoint Presentation</vt:lpstr>
      <vt:lpstr>Semaphores / Memory locations</vt:lpstr>
      <vt:lpstr>Example Critical Section</vt:lpstr>
      <vt:lpstr>PowerPoint Presentation</vt:lpstr>
      <vt:lpstr>Transaction Processing Systems</vt:lpstr>
      <vt:lpstr>PowerPoint Presentation</vt:lpstr>
      <vt:lpstr>Example transaction</vt:lpstr>
      <vt:lpstr>Distributed Transactions</vt:lpstr>
      <vt:lpstr>Bank revisted.</vt:lpstr>
      <vt:lpstr>PowerPoint Presentation</vt:lpstr>
      <vt:lpstr>Real world example</vt:lpstr>
      <vt:lpstr>Transaction Processing Systems (3)</vt:lpstr>
      <vt:lpstr>Transaction Processing Systems (4)</vt:lpstr>
      <vt:lpstr>Important!</vt:lpstr>
      <vt:lpstr>What is a process?</vt:lpstr>
      <vt:lpstr>Inter-process communication</vt:lpstr>
      <vt:lpstr>Context switching</vt:lpstr>
      <vt:lpstr>Shared memory</vt:lpstr>
      <vt:lpstr>Distributed Systems – hey, where’s my IPC?</vt:lpstr>
      <vt:lpstr>Atomic Action</vt:lpstr>
      <vt:lpstr>Test and Set  Instruction – Problem:</vt:lpstr>
      <vt:lpstr>Test and Set  Instruction –How it works:</vt:lpstr>
      <vt:lpstr>Monitors in DS – hey – where’s my hardware support?</vt:lpstr>
      <vt:lpstr>Universally Unique Identifiers (UUIDs / GUIDs)</vt:lpstr>
      <vt:lpstr>PowerPoint Presentation</vt:lpstr>
      <vt:lpstr>The perfect solution: distributed shared memory systems</vt:lpstr>
      <vt:lpstr>But…</vt:lpstr>
      <vt:lpstr>Why study shared memory systems?</vt:lpstr>
      <vt:lpstr>Distributed Shared Memory Systems – an example difficult problem</vt:lpstr>
      <vt:lpstr>What is middleware?</vt:lpstr>
      <vt:lpstr>Positioning Middleware</vt:lpstr>
      <vt:lpstr>Usefulness of open systems</vt:lpstr>
      <vt:lpstr>Middleware and Openness</vt:lpstr>
      <vt:lpstr>Efficiency</vt:lpstr>
      <vt:lpstr>Efficiency</vt:lpstr>
      <vt:lpstr>Producer / Consumer Coordination</vt:lpstr>
      <vt:lpstr>Producer / Consumer Coordination</vt:lpstr>
      <vt:lpstr>Messages</vt:lpstr>
      <vt:lpstr>Some problems with messages</vt:lpstr>
      <vt:lpstr>RPC / RMI / etc.  MOM</vt:lpstr>
      <vt:lpstr>Coordination of Processes</vt:lpstr>
      <vt:lpstr>Process coordination w/ msgs</vt:lpstr>
      <vt:lpstr>Process coordination w/ msgs</vt:lpstr>
      <vt:lpstr>Clients and Servers</vt:lpstr>
      <vt:lpstr>Comparison between Systems</vt:lpstr>
      <vt:lpstr>Electronic Health Care Systems (1)</vt:lpstr>
      <vt:lpstr>Electronic Health Care Systems (2)</vt:lpstr>
      <vt:lpstr>Sensor Networks (1)</vt:lpstr>
      <vt:lpstr>Sensor Networks (2)</vt:lpstr>
      <vt:lpstr>Sensor Networks (3)</vt:lpstr>
      <vt:lpstr>Not Used</vt:lpstr>
      <vt:lpstr>Clients and servers</vt:lpstr>
      <vt:lpstr>Components of client server</vt:lpstr>
      <vt:lpstr>Brief tour of the web</vt:lpstr>
      <vt:lpstr>Brief tour / web</vt:lpstr>
      <vt:lpstr>Web is OPEN</vt:lpstr>
      <vt:lpstr>HTML</vt:lpstr>
      <vt:lpstr>URL</vt:lpstr>
      <vt:lpstr>URL</vt:lpstr>
      <vt:lpstr>HTTP dynamic pages</vt:lpstr>
      <vt:lpstr>Common Gateway Interface</vt:lpstr>
      <vt:lpstr>Example CGI input form</vt:lpstr>
      <vt:lpstr>CGI conventions</vt:lpstr>
      <vt:lpstr>CGI conventions</vt:lpstr>
      <vt:lpstr>Environment vars</vt:lpstr>
      <vt:lpstr>Arguments</vt:lpstr>
      <vt:lpstr>Fork() off CGI process</vt:lpstr>
      <vt:lpstr>Fork() off CGI process</vt:lpstr>
      <vt:lpstr>Openness</vt:lpstr>
      <vt:lpstr>Security</vt:lpstr>
      <vt:lpstr>Blank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Armstrong</dc:creator>
  <cp:lastModifiedBy>Elliott, Clark</cp:lastModifiedBy>
  <cp:revision>198</cp:revision>
  <dcterms:created xsi:type="dcterms:W3CDTF">2005-10-24T20:12:14Z</dcterms:created>
  <dcterms:modified xsi:type="dcterms:W3CDTF">2016-09-07T22:16:00Z</dcterms:modified>
</cp:coreProperties>
</file>