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6"/>
  </p:notesMasterIdLst>
  <p:sldIdLst>
    <p:sldId id="256" r:id="rId2"/>
    <p:sldId id="257" r:id="rId3"/>
    <p:sldId id="258" r:id="rId4"/>
    <p:sldId id="303" r:id="rId5"/>
    <p:sldId id="321" r:id="rId6"/>
    <p:sldId id="304" r:id="rId7"/>
    <p:sldId id="305" r:id="rId8"/>
    <p:sldId id="259" r:id="rId9"/>
    <p:sldId id="260" r:id="rId10"/>
    <p:sldId id="261" r:id="rId11"/>
    <p:sldId id="322" r:id="rId12"/>
    <p:sldId id="262" r:id="rId13"/>
    <p:sldId id="263" r:id="rId14"/>
    <p:sldId id="309" r:id="rId15"/>
    <p:sldId id="320" r:id="rId16"/>
    <p:sldId id="264" r:id="rId17"/>
    <p:sldId id="265" r:id="rId18"/>
    <p:sldId id="266" r:id="rId19"/>
    <p:sldId id="306" r:id="rId20"/>
    <p:sldId id="307" r:id="rId21"/>
    <p:sldId id="267" r:id="rId22"/>
    <p:sldId id="268" r:id="rId23"/>
    <p:sldId id="269" r:id="rId24"/>
    <p:sldId id="310" r:id="rId25"/>
    <p:sldId id="311" r:id="rId26"/>
    <p:sldId id="312" r:id="rId27"/>
    <p:sldId id="313" r:id="rId28"/>
    <p:sldId id="270" r:id="rId29"/>
    <p:sldId id="271" r:id="rId30"/>
    <p:sldId id="272" r:id="rId31"/>
    <p:sldId id="273" r:id="rId32"/>
    <p:sldId id="314" r:id="rId33"/>
    <p:sldId id="274" r:id="rId34"/>
    <p:sldId id="275" r:id="rId35"/>
    <p:sldId id="276" r:id="rId36"/>
    <p:sldId id="315" r:id="rId37"/>
    <p:sldId id="316" r:id="rId38"/>
    <p:sldId id="317" r:id="rId39"/>
    <p:sldId id="278" r:id="rId40"/>
    <p:sldId id="318" r:id="rId41"/>
    <p:sldId id="319"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292" r:id="rId56"/>
    <p:sldId id="299" r:id="rId57"/>
    <p:sldId id="293" r:id="rId58"/>
    <p:sldId id="300" r:id="rId59"/>
    <p:sldId id="301" r:id="rId60"/>
    <p:sldId id="294" r:id="rId61"/>
    <p:sldId id="295" r:id="rId62"/>
    <p:sldId id="296" r:id="rId63"/>
    <p:sldId id="297" r:id="rId64"/>
    <p:sldId id="330" r:id="rId65"/>
    <p:sldId id="331" r:id="rId66"/>
    <p:sldId id="298" r:id="rId67"/>
    <p:sldId id="323" r:id="rId68"/>
    <p:sldId id="324" r:id="rId69"/>
    <p:sldId id="325" r:id="rId70"/>
    <p:sldId id="326" r:id="rId71"/>
    <p:sldId id="327" r:id="rId72"/>
    <p:sldId id="328" r:id="rId73"/>
    <p:sldId id="329" r:id="rId74"/>
    <p:sldId id="302" r:id="rId75"/>
  </p:sldIdLst>
  <p:sldSz cx="9144000" cy="6858000" type="screen4x3"/>
  <p:notesSz cx="6858000" cy="9144000"/>
  <p:defaultTextStyle>
    <a:defPPr>
      <a:defRPr lang="en-US"/>
    </a:defPPr>
    <a:lvl1pPr algn="ctr" rtl="0" fontAlgn="base">
      <a:spcBef>
        <a:spcPct val="0"/>
      </a:spcBef>
      <a:spcAft>
        <a:spcPct val="0"/>
      </a:spcAft>
      <a:defRPr sz="3200" kern="1200">
        <a:solidFill>
          <a:schemeClr val="tx1"/>
        </a:solidFill>
        <a:latin typeface="Times New Roman" pitchFamily="18" charset="0"/>
        <a:ea typeface="+mn-ea"/>
        <a:cs typeface="+mn-cs"/>
      </a:defRPr>
    </a:lvl1pPr>
    <a:lvl2pPr marL="457200" algn="ctr" rtl="0" fontAlgn="base">
      <a:spcBef>
        <a:spcPct val="0"/>
      </a:spcBef>
      <a:spcAft>
        <a:spcPct val="0"/>
      </a:spcAft>
      <a:defRPr sz="3200" kern="1200">
        <a:solidFill>
          <a:schemeClr val="tx1"/>
        </a:solidFill>
        <a:latin typeface="Times New Roman" pitchFamily="18" charset="0"/>
        <a:ea typeface="+mn-ea"/>
        <a:cs typeface="+mn-cs"/>
      </a:defRPr>
    </a:lvl2pPr>
    <a:lvl3pPr marL="914400" algn="ctr" rtl="0" fontAlgn="base">
      <a:spcBef>
        <a:spcPct val="0"/>
      </a:spcBef>
      <a:spcAft>
        <a:spcPct val="0"/>
      </a:spcAft>
      <a:defRPr sz="3200" kern="1200">
        <a:solidFill>
          <a:schemeClr val="tx1"/>
        </a:solidFill>
        <a:latin typeface="Times New Roman" pitchFamily="18" charset="0"/>
        <a:ea typeface="+mn-ea"/>
        <a:cs typeface="+mn-cs"/>
      </a:defRPr>
    </a:lvl3pPr>
    <a:lvl4pPr marL="1371600" algn="ctr" rtl="0" fontAlgn="base">
      <a:spcBef>
        <a:spcPct val="0"/>
      </a:spcBef>
      <a:spcAft>
        <a:spcPct val="0"/>
      </a:spcAft>
      <a:defRPr sz="3200" kern="1200">
        <a:solidFill>
          <a:schemeClr val="tx1"/>
        </a:solidFill>
        <a:latin typeface="Times New Roman" pitchFamily="18" charset="0"/>
        <a:ea typeface="+mn-ea"/>
        <a:cs typeface="+mn-cs"/>
      </a:defRPr>
    </a:lvl4pPr>
    <a:lvl5pPr marL="1828800" algn="ctr"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94683" autoAdjust="0"/>
  </p:normalViewPr>
  <p:slideViewPr>
    <p:cSldViewPr snapToGrid="0">
      <p:cViewPr varScale="1">
        <p:scale>
          <a:sx n="70" d="100"/>
          <a:sy n="70" d="100"/>
        </p:scale>
        <p:origin x="51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6FF4134D-BF0E-4321-8117-77E3F6026F96}" type="slidenum">
              <a:rPr lang="en-US"/>
              <a:pPr/>
              <a:t>‹#›</a:t>
            </a:fld>
            <a:endParaRPr lang="en-US"/>
          </a:p>
        </p:txBody>
      </p:sp>
    </p:spTree>
    <p:extLst>
      <p:ext uri="{BB962C8B-B14F-4D97-AF65-F5344CB8AC3E}">
        <p14:creationId xmlns:p14="http://schemas.microsoft.com/office/powerpoint/2010/main" val="34319958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A2810E-2537-41EA-BA28-768DF64BD823}" type="slidenum">
              <a:rPr lang="en-US"/>
              <a:pPr/>
              <a:t>1</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6761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4C1B99-D76C-42F0-95E2-4C80117D024D}" type="slidenum">
              <a:rPr lang="en-US"/>
              <a:pPr/>
              <a:t>10</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74706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4C1B99-D76C-42F0-95E2-4C80117D024D}" type="slidenum">
              <a:rPr lang="en-US"/>
              <a:pPr/>
              <a:t>11</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7503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2470A7-AA0D-4364-BD4E-C1BB2FFF4C7E}" type="slidenum">
              <a:rPr lang="en-US"/>
              <a:pPr/>
              <a:t>12</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67338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1B150F-7CD9-4639-8D2D-FBE416D71930}" type="slidenum">
              <a:rPr lang="en-US"/>
              <a:pPr/>
              <a:t>13</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5363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14</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99015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15</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73871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AA0B65-74B6-4BF2-8AFC-BFF9728B815E}" type="slidenum">
              <a:rPr lang="en-US"/>
              <a:pPr/>
              <a:t>16</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78066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D80924-0F45-44BE-87B4-5A6BC7C75551}" type="slidenum">
              <a:rPr lang="en-US"/>
              <a:pPr/>
              <a:t>17</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9206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D842-EB31-4567-BE51-00DF6F728994}" type="slidenum">
              <a:rPr lang="en-US"/>
              <a:pPr/>
              <a:t>18</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31467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19</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3288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B2076C-EE4A-406B-8713-BA8F4AA687B1}" type="slidenum">
              <a:rPr lang="en-US"/>
              <a:pPr/>
              <a:t>2</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84378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EACAD3-0FDA-4D68-A9A7-A2CBB301083C}" type="slidenum">
              <a:rPr lang="en-US"/>
              <a:pPr/>
              <a:t>21</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9370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C00C3-A555-4C9D-A177-5AF964E8726C}" type="slidenum">
              <a:rPr lang="en-US"/>
              <a:pPr/>
              <a:t>22</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4650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23</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7056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24</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4546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25</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02219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26</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02302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27</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334892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2D39AB-ED3F-49AD-AA0F-915ED4B8C469}" type="slidenum">
              <a:rPr lang="en-US"/>
              <a:pPr/>
              <a:t>28</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99974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A9D02-00EF-47FB-A683-348DEF41D8D7}" type="slidenum">
              <a:rPr lang="en-US"/>
              <a:pPr/>
              <a:t>29</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90528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8F38EA-70F2-4DA1-9798-5C1CF50B34E5}" type="slidenum">
              <a:rPr lang="en-US"/>
              <a:pPr/>
              <a:t>30</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7429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827C2A-FBB6-4FED-8F14-98F5D9AAF00A}" type="slidenum">
              <a:rPr lang="en-US"/>
              <a:pPr/>
              <a:t>3</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90351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E0D78-2DAB-4B21-89D1-59842F2FD81B}" type="slidenum">
              <a:rPr lang="en-US"/>
              <a:pPr/>
              <a:t>31</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362910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32</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31848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8470C8-D2BC-46F6-A3DB-504F188F1B64}" type="slidenum">
              <a:rPr lang="en-US"/>
              <a:pPr/>
              <a:t>33</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41166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49B433-3795-404C-BD85-50CE4374BF8F}" type="slidenum">
              <a:rPr lang="en-US"/>
              <a:pPr/>
              <a:t>34</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790120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F3E407-DDCC-4CF2-8A1F-8AC9165F77C8}" type="slidenum">
              <a:rPr lang="en-US"/>
              <a:pPr/>
              <a:t>35</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421554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ABBD6F-3953-4333-AA56-4C19A8255916}" type="slidenum">
              <a:rPr lang="en-US"/>
              <a:pPr/>
              <a:t>36</a:t>
            </a:fld>
            <a:endParaRPr 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439897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ABBD6F-3953-4333-AA56-4C19A8255916}" type="slidenum">
              <a:rPr lang="en-US"/>
              <a:pPr/>
              <a:t>37</a:t>
            </a:fld>
            <a:endParaRPr 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95435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ABBD6F-3953-4333-AA56-4C19A8255916}" type="slidenum">
              <a:rPr lang="en-US"/>
              <a:pPr/>
              <a:t>38</a:t>
            </a:fld>
            <a:endParaRPr 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52512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8D11D-2A88-473C-B0C7-27DFD7F508BF}" type="slidenum">
              <a:rPr lang="en-US"/>
              <a:pPr/>
              <a:t>39</a:t>
            </a:fld>
            <a:endParaRPr 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76935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40</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19073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4</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316876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41</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93323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D2A5BA-94DC-42A0-9512-784ABF4815CB}" type="slidenum">
              <a:rPr lang="en-US"/>
              <a:pPr/>
              <a:t>42</a:t>
            </a:fld>
            <a:endParaRPr 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840069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24FF52-A353-4634-AA09-ECF36633F4EF}" type="slidenum">
              <a:rPr lang="en-US"/>
              <a:pPr/>
              <a:t>43</a:t>
            </a:fld>
            <a:endParaRPr 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08129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C93832-1C14-4DA1-8FEF-D912AEAF5DA7}" type="slidenum">
              <a:rPr lang="en-US"/>
              <a:pPr/>
              <a:t>44</a:t>
            </a:fld>
            <a:endParaRPr 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72488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C5D99A-E502-4F08-B675-2DF587E97A51}" type="slidenum">
              <a:rPr lang="en-US"/>
              <a:pPr/>
              <a:t>45</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088881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EBAECF-1081-4B9E-AB97-510FC0CDB8A7}" type="slidenum">
              <a:rPr lang="en-US"/>
              <a:pPr/>
              <a:t>46</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975087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6CAA01-A535-4D91-AFC2-595C38908434}" type="slidenum">
              <a:rPr lang="en-US"/>
              <a:pPr/>
              <a:t>47</a:t>
            </a:fld>
            <a:endParaRPr 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11927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FBCE98-572B-4EAA-BE8F-8A21909CB583}" type="slidenum">
              <a:rPr lang="en-US"/>
              <a:pPr/>
              <a:t>48</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91222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06F1C9-AA32-4B80-BAF2-9C3A6E479F8E}" type="slidenum">
              <a:rPr lang="en-US"/>
              <a:pPr/>
              <a:t>49</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316043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387AB0-598B-433D-BB5B-96A01185BE3B}" type="slidenum">
              <a:rPr lang="en-US"/>
              <a:pPr/>
              <a:t>50</a:t>
            </a:fld>
            <a:endParaRPr 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15724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5</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785044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25253-3ECD-4B31-ACDA-F2A3946CE635}" type="slidenum">
              <a:rPr lang="en-US"/>
              <a:pPr/>
              <a:t>51</a:t>
            </a:fld>
            <a:endParaRPr 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915989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E77C83-8724-4186-8CB5-9336B4CDC7A9}" type="slidenum">
              <a:rPr lang="en-US"/>
              <a:pPr/>
              <a:t>52</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15752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1D25D5-310A-4C97-8230-2F2DDA9BAB57}" type="slidenum">
              <a:rPr lang="en-US"/>
              <a:pPr/>
              <a:t>53</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459112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42457-92D1-44C8-9280-D9C035A5E406}" type="slidenum">
              <a:rPr lang="en-US"/>
              <a:pPr/>
              <a:t>54</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479399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2B880C-37A5-4996-91EE-C33E55B993F5}" type="slidenum">
              <a:rPr lang="en-US"/>
              <a:pPr/>
              <a:t>55</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458583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C5D99A-E502-4F08-B675-2DF587E97A51}" type="slidenum">
              <a:rPr lang="en-US"/>
              <a:pPr/>
              <a:t>56</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02742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9ACE4C-0170-42E4-94B9-FA415E938D51}" type="slidenum">
              <a:rPr lang="en-US"/>
              <a:pPr/>
              <a:t>57</a:t>
            </a:fld>
            <a:endParaRPr 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344182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C5D99A-E502-4F08-B675-2DF587E97A51}" type="slidenum">
              <a:rPr lang="en-US"/>
              <a:pPr/>
              <a:t>58</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88355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C5D99A-E502-4F08-B675-2DF587E97A51}" type="slidenum">
              <a:rPr lang="en-US"/>
              <a:pPr/>
              <a:t>59</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030681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A2D26E-40E4-442A-B528-3C9C062077E9}" type="slidenum">
              <a:rPr lang="en-US"/>
              <a:pPr/>
              <a:t>60</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04248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6</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30205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A6E1F0-DF2E-4DF6-82EE-6B180089C3A1}" type="slidenum">
              <a:rPr lang="en-US"/>
              <a:pPr/>
              <a:t>61</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751277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09777E-688E-48CF-8A59-6D8503431413}" type="slidenum">
              <a:rPr lang="en-US"/>
              <a:pPr/>
              <a:t>62</a:t>
            </a:fld>
            <a:endParaRPr 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96972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D05807-3E31-424F-A290-17EE11976FBA}" type="slidenum">
              <a:rPr lang="en-US"/>
              <a:pPr/>
              <a:t>63</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051975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64</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98399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65</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363901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6C044-E5E8-4F6F-B791-B1ADD02E206C}" type="slidenum">
              <a:rPr lang="en-US"/>
              <a:pPr/>
              <a:t>66</a:t>
            </a:fld>
            <a:endParaRPr 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169437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67</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011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68</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65300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69</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53297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70</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1172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7</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14933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71</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6674984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72</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29028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73</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055196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C5D99A-E502-4F08-B675-2DF587E97A51}" type="slidenum">
              <a:rPr lang="en-US"/>
              <a:pPr/>
              <a:t>74</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19674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FA755D-AD2B-46E1-A0AB-AE3ABFAE678F}" type="slidenum">
              <a:rPr lang="en-US"/>
              <a:pPr/>
              <a:t>8</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0504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A067FA-FD44-4B4C-A875-EE063721030B}" type="slidenum">
              <a:rPr lang="en-US"/>
              <a:pPr/>
              <a:t>9</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9402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6" name="Slide Number Placeholder 5"/>
          <p:cNvSpPr>
            <a:spLocks noGrp="1"/>
          </p:cNvSpPr>
          <p:nvPr>
            <p:ph type="sldNum" sz="quarter" idx="12"/>
          </p:nvPr>
        </p:nvSpPr>
        <p:spPr/>
        <p:txBody>
          <a:bodyPr/>
          <a:lstStyle>
            <a:lvl1pPr>
              <a:defRPr/>
            </a:lvl1pPr>
          </a:lstStyle>
          <a:p>
            <a:fld id="{90FF1E88-5B3A-447B-BAFF-CC841F11933A}" type="slidenum">
              <a:rPr lang="en-US"/>
              <a:pPr/>
              <a:t>‹#›</a:t>
            </a:fld>
            <a:endParaRPr lang="en-US"/>
          </a:p>
        </p:txBody>
      </p:sp>
    </p:spTree>
    <p:extLst>
      <p:ext uri="{BB962C8B-B14F-4D97-AF65-F5344CB8AC3E}">
        <p14:creationId xmlns:p14="http://schemas.microsoft.com/office/powerpoint/2010/main" val="778672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6" name="Slide Number Placeholder 5"/>
          <p:cNvSpPr>
            <a:spLocks noGrp="1"/>
          </p:cNvSpPr>
          <p:nvPr>
            <p:ph type="sldNum" sz="quarter" idx="12"/>
          </p:nvPr>
        </p:nvSpPr>
        <p:spPr/>
        <p:txBody>
          <a:bodyPr/>
          <a:lstStyle>
            <a:lvl1pPr>
              <a:defRPr/>
            </a:lvl1pPr>
          </a:lstStyle>
          <a:p>
            <a:fld id="{FA86AE80-DE31-4150-A035-A976C2AE7D42}" type="slidenum">
              <a:rPr lang="en-US"/>
              <a:pPr/>
              <a:t>‹#›</a:t>
            </a:fld>
            <a:endParaRPr lang="en-US"/>
          </a:p>
        </p:txBody>
      </p:sp>
    </p:spTree>
    <p:extLst>
      <p:ext uri="{BB962C8B-B14F-4D97-AF65-F5344CB8AC3E}">
        <p14:creationId xmlns:p14="http://schemas.microsoft.com/office/powerpoint/2010/main" val="354230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6" name="Slide Number Placeholder 5"/>
          <p:cNvSpPr>
            <a:spLocks noGrp="1"/>
          </p:cNvSpPr>
          <p:nvPr>
            <p:ph type="sldNum" sz="quarter" idx="12"/>
          </p:nvPr>
        </p:nvSpPr>
        <p:spPr/>
        <p:txBody>
          <a:bodyPr/>
          <a:lstStyle>
            <a:lvl1pPr>
              <a:defRPr/>
            </a:lvl1pPr>
          </a:lstStyle>
          <a:p>
            <a:fld id="{653CBCBA-8BD5-4E4F-A399-84D84525882B}" type="slidenum">
              <a:rPr lang="en-US"/>
              <a:pPr/>
              <a:t>‹#›</a:t>
            </a:fld>
            <a:endParaRPr lang="en-US"/>
          </a:p>
        </p:txBody>
      </p:sp>
    </p:spTree>
    <p:extLst>
      <p:ext uri="{BB962C8B-B14F-4D97-AF65-F5344CB8AC3E}">
        <p14:creationId xmlns:p14="http://schemas.microsoft.com/office/powerpoint/2010/main" val="375790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6" name="Slide Number Placeholder 5"/>
          <p:cNvSpPr>
            <a:spLocks noGrp="1"/>
          </p:cNvSpPr>
          <p:nvPr>
            <p:ph type="sldNum" sz="quarter" idx="12"/>
          </p:nvPr>
        </p:nvSpPr>
        <p:spPr/>
        <p:txBody>
          <a:bodyPr/>
          <a:lstStyle>
            <a:lvl1pPr>
              <a:defRPr/>
            </a:lvl1pPr>
          </a:lstStyle>
          <a:p>
            <a:fld id="{A53C36D2-24B0-4FB2-A8B1-21B761B1156D}" type="slidenum">
              <a:rPr lang="en-US"/>
              <a:pPr/>
              <a:t>‹#›</a:t>
            </a:fld>
            <a:endParaRPr lang="en-US"/>
          </a:p>
        </p:txBody>
      </p:sp>
    </p:spTree>
    <p:extLst>
      <p:ext uri="{BB962C8B-B14F-4D97-AF65-F5344CB8AC3E}">
        <p14:creationId xmlns:p14="http://schemas.microsoft.com/office/powerpoint/2010/main" val="3945633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6" name="Slide Number Placeholder 5"/>
          <p:cNvSpPr>
            <a:spLocks noGrp="1"/>
          </p:cNvSpPr>
          <p:nvPr>
            <p:ph type="sldNum" sz="quarter" idx="12"/>
          </p:nvPr>
        </p:nvSpPr>
        <p:spPr/>
        <p:txBody>
          <a:bodyPr/>
          <a:lstStyle>
            <a:lvl1pPr>
              <a:defRPr/>
            </a:lvl1pPr>
          </a:lstStyle>
          <a:p>
            <a:fld id="{B7081656-084E-402D-90BF-6EC5F7A87E06}" type="slidenum">
              <a:rPr lang="en-US"/>
              <a:pPr/>
              <a:t>‹#›</a:t>
            </a:fld>
            <a:endParaRPr lang="en-US"/>
          </a:p>
        </p:txBody>
      </p:sp>
    </p:spTree>
    <p:extLst>
      <p:ext uri="{BB962C8B-B14F-4D97-AF65-F5344CB8AC3E}">
        <p14:creationId xmlns:p14="http://schemas.microsoft.com/office/powerpoint/2010/main" val="563310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7" name="Slide Number Placeholder 6"/>
          <p:cNvSpPr>
            <a:spLocks noGrp="1"/>
          </p:cNvSpPr>
          <p:nvPr>
            <p:ph type="sldNum" sz="quarter" idx="12"/>
          </p:nvPr>
        </p:nvSpPr>
        <p:spPr/>
        <p:txBody>
          <a:bodyPr/>
          <a:lstStyle>
            <a:lvl1pPr>
              <a:defRPr/>
            </a:lvl1pPr>
          </a:lstStyle>
          <a:p>
            <a:fld id="{F61D6590-D140-4871-BF4F-4FD6B92E88AE}" type="slidenum">
              <a:rPr lang="en-US"/>
              <a:pPr/>
              <a:t>‹#›</a:t>
            </a:fld>
            <a:endParaRPr lang="en-US"/>
          </a:p>
        </p:txBody>
      </p:sp>
    </p:spTree>
    <p:extLst>
      <p:ext uri="{BB962C8B-B14F-4D97-AF65-F5344CB8AC3E}">
        <p14:creationId xmlns:p14="http://schemas.microsoft.com/office/powerpoint/2010/main" val="1886390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9" name="Slide Number Placeholder 8"/>
          <p:cNvSpPr>
            <a:spLocks noGrp="1"/>
          </p:cNvSpPr>
          <p:nvPr>
            <p:ph type="sldNum" sz="quarter" idx="12"/>
          </p:nvPr>
        </p:nvSpPr>
        <p:spPr/>
        <p:txBody>
          <a:bodyPr/>
          <a:lstStyle>
            <a:lvl1pPr>
              <a:defRPr/>
            </a:lvl1pPr>
          </a:lstStyle>
          <a:p>
            <a:fld id="{9DDD42AE-1092-4FAA-AD83-B07FD35FB234}" type="slidenum">
              <a:rPr lang="en-US"/>
              <a:pPr/>
              <a:t>‹#›</a:t>
            </a:fld>
            <a:endParaRPr lang="en-US"/>
          </a:p>
        </p:txBody>
      </p:sp>
    </p:spTree>
    <p:extLst>
      <p:ext uri="{BB962C8B-B14F-4D97-AF65-F5344CB8AC3E}">
        <p14:creationId xmlns:p14="http://schemas.microsoft.com/office/powerpoint/2010/main" val="24726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5" name="Slide Number Placeholder 4"/>
          <p:cNvSpPr>
            <a:spLocks noGrp="1"/>
          </p:cNvSpPr>
          <p:nvPr>
            <p:ph type="sldNum" sz="quarter" idx="12"/>
          </p:nvPr>
        </p:nvSpPr>
        <p:spPr/>
        <p:txBody>
          <a:bodyPr/>
          <a:lstStyle>
            <a:lvl1pPr>
              <a:defRPr/>
            </a:lvl1pPr>
          </a:lstStyle>
          <a:p>
            <a:fld id="{7BC01B9F-7F2D-45BE-9670-7A81EB4226B0}" type="slidenum">
              <a:rPr lang="en-US"/>
              <a:pPr/>
              <a:t>‹#›</a:t>
            </a:fld>
            <a:endParaRPr lang="en-US"/>
          </a:p>
        </p:txBody>
      </p:sp>
    </p:spTree>
    <p:extLst>
      <p:ext uri="{BB962C8B-B14F-4D97-AF65-F5344CB8AC3E}">
        <p14:creationId xmlns:p14="http://schemas.microsoft.com/office/powerpoint/2010/main" val="68905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4" name="Slide Number Placeholder 3"/>
          <p:cNvSpPr>
            <a:spLocks noGrp="1"/>
          </p:cNvSpPr>
          <p:nvPr>
            <p:ph type="sldNum" sz="quarter" idx="12"/>
          </p:nvPr>
        </p:nvSpPr>
        <p:spPr/>
        <p:txBody>
          <a:bodyPr/>
          <a:lstStyle>
            <a:lvl1pPr>
              <a:defRPr/>
            </a:lvl1pPr>
          </a:lstStyle>
          <a:p>
            <a:fld id="{FF7FBCF0-70A0-4B53-9D3A-5336357EBAD1}" type="slidenum">
              <a:rPr lang="en-US"/>
              <a:pPr/>
              <a:t>‹#›</a:t>
            </a:fld>
            <a:endParaRPr lang="en-US"/>
          </a:p>
        </p:txBody>
      </p:sp>
    </p:spTree>
    <p:extLst>
      <p:ext uri="{BB962C8B-B14F-4D97-AF65-F5344CB8AC3E}">
        <p14:creationId xmlns:p14="http://schemas.microsoft.com/office/powerpoint/2010/main" val="1208098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7" name="Slide Number Placeholder 6"/>
          <p:cNvSpPr>
            <a:spLocks noGrp="1"/>
          </p:cNvSpPr>
          <p:nvPr>
            <p:ph type="sldNum" sz="quarter" idx="12"/>
          </p:nvPr>
        </p:nvSpPr>
        <p:spPr/>
        <p:txBody>
          <a:bodyPr/>
          <a:lstStyle>
            <a:lvl1pPr>
              <a:defRPr/>
            </a:lvl1pPr>
          </a:lstStyle>
          <a:p>
            <a:fld id="{7EF3D3F8-D588-44CA-BECF-27050B901BEB}" type="slidenum">
              <a:rPr lang="en-US"/>
              <a:pPr/>
              <a:t>‹#›</a:t>
            </a:fld>
            <a:endParaRPr lang="en-US"/>
          </a:p>
        </p:txBody>
      </p:sp>
    </p:spTree>
    <p:extLst>
      <p:ext uri="{BB962C8B-B14F-4D97-AF65-F5344CB8AC3E}">
        <p14:creationId xmlns:p14="http://schemas.microsoft.com/office/powerpoint/2010/main" val="169275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7" name="Slide Number Placeholder 6"/>
          <p:cNvSpPr>
            <a:spLocks noGrp="1"/>
          </p:cNvSpPr>
          <p:nvPr>
            <p:ph type="sldNum" sz="quarter" idx="12"/>
          </p:nvPr>
        </p:nvSpPr>
        <p:spPr/>
        <p:txBody>
          <a:bodyPr/>
          <a:lstStyle>
            <a:lvl1pPr>
              <a:defRPr/>
            </a:lvl1pPr>
          </a:lstStyle>
          <a:p>
            <a:fld id="{B250AEAA-C537-4406-BE9D-C573603D7761}" type="slidenum">
              <a:rPr lang="en-US"/>
              <a:pPr/>
              <a:t>‹#›</a:t>
            </a:fld>
            <a:endParaRPr lang="en-US"/>
          </a:p>
        </p:txBody>
      </p:sp>
    </p:spTree>
    <p:extLst>
      <p:ext uri="{BB962C8B-B14F-4D97-AF65-F5344CB8AC3E}">
        <p14:creationId xmlns:p14="http://schemas.microsoft.com/office/powerpoint/2010/main" val="366209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en-US" smtClean="0"/>
          </a:p>
        </p:txBody>
      </p:sp>
      <p:sp>
        <p:nvSpPr>
          <p:cNvPr id="4100"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4101" name="Rectangle 5"/>
          <p:cNvSpPr>
            <a:spLocks noGrp="1" noChangeArrowheads="1"/>
          </p:cNvSpPr>
          <p:nvPr>
            <p:ph type="ftr" sz="quarter" idx="3"/>
          </p:nvPr>
        </p:nvSpPr>
        <p:spPr bwMode="auto">
          <a:xfrm>
            <a:off x="0" y="6597650"/>
            <a:ext cx="9144000" cy="17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r>
              <a:rPr lang="en-US"/>
              <a:t>Tanenbaum &amp; Van Steen, Distributed Systems: Principles and Paradigms, 2e, (c) 2007 Prentice-Hall, Inc. All rights reserved. 0-13-239227-5</a:t>
            </a:r>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4335123-7F6D-4057-8D75-9F51EB7942A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dt="0"/>
  <p:txStyles>
    <p:titleStyle>
      <a:lvl1pPr algn="ctr" rtl="0" fontAlgn="base">
        <a:spcBef>
          <a:spcPct val="0"/>
        </a:spcBef>
        <a:spcAft>
          <a:spcPct val="0"/>
        </a:spcAft>
        <a:defRPr sz="4400">
          <a:solidFill>
            <a:srgbClr val="FF0000"/>
          </a:solidFill>
          <a:latin typeface="+mj-lt"/>
          <a:ea typeface="+mj-ea"/>
          <a:cs typeface="+mj-cs"/>
        </a:defRPr>
      </a:lvl1pPr>
      <a:lvl2pPr algn="ctr" rtl="0" fontAlgn="base">
        <a:spcBef>
          <a:spcPct val="0"/>
        </a:spcBef>
        <a:spcAft>
          <a:spcPct val="0"/>
        </a:spcAft>
        <a:defRPr sz="4400">
          <a:solidFill>
            <a:srgbClr val="FF0000"/>
          </a:solidFill>
          <a:latin typeface="Arial" charset="0"/>
        </a:defRPr>
      </a:lvl2pPr>
      <a:lvl3pPr algn="ctr" rtl="0" fontAlgn="base">
        <a:spcBef>
          <a:spcPct val="0"/>
        </a:spcBef>
        <a:spcAft>
          <a:spcPct val="0"/>
        </a:spcAft>
        <a:defRPr sz="4400">
          <a:solidFill>
            <a:srgbClr val="FF0000"/>
          </a:solidFill>
          <a:latin typeface="Arial" charset="0"/>
        </a:defRPr>
      </a:lvl3pPr>
      <a:lvl4pPr algn="ctr" rtl="0" fontAlgn="base">
        <a:spcBef>
          <a:spcPct val="0"/>
        </a:spcBef>
        <a:spcAft>
          <a:spcPct val="0"/>
        </a:spcAft>
        <a:defRPr sz="4400">
          <a:solidFill>
            <a:srgbClr val="FF0000"/>
          </a:solidFill>
          <a:latin typeface="Arial" charset="0"/>
        </a:defRPr>
      </a:lvl4pPr>
      <a:lvl5pPr algn="ctr" rtl="0" fontAlgn="base">
        <a:spcBef>
          <a:spcPct val="0"/>
        </a:spcBef>
        <a:spcAft>
          <a:spcPct val="0"/>
        </a:spcAft>
        <a:defRPr sz="4400">
          <a:solidFill>
            <a:srgbClr val="FF0000"/>
          </a:solidFill>
          <a:latin typeface="Arial" charset="0"/>
        </a:defRPr>
      </a:lvl5pPr>
      <a:lvl6pPr marL="457200" algn="ctr" rtl="0" fontAlgn="base">
        <a:spcBef>
          <a:spcPct val="0"/>
        </a:spcBef>
        <a:spcAft>
          <a:spcPct val="0"/>
        </a:spcAft>
        <a:defRPr sz="4400">
          <a:solidFill>
            <a:srgbClr val="FF0000"/>
          </a:solidFill>
          <a:latin typeface="Arial" charset="0"/>
        </a:defRPr>
      </a:lvl6pPr>
      <a:lvl7pPr marL="914400" algn="ctr" rtl="0" fontAlgn="base">
        <a:spcBef>
          <a:spcPct val="0"/>
        </a:spcBef>
        <a:spcAft>
          <a:spcPct val="0"/>
        </a:spcAft>
        <a:defRPr sz="4400">
          <a:solidFill>
            <a:srgbClr val="FF0000"/>
          </a:solidFill>
          <a:latin typeface="Arial" charset="0"/>
        </a:defRPr>
      </a:lvl7pPr>
      <a:lvl8pPr marL="1371600" algn="ctr" rtl="0" fontAlgn="base">
        <a:spcBef>
          <a:spcPct val="0"/>
        </a:spcBef>
        <a:spcAft>
          <a:spcPct val="0"/>
        </a:spcAft>
        <a:defRPr sz="4400">
          <a:solidFill>
            <a:srgbClr val="FF0000"/>
          </a:solidFill>
          <a:latin typeface="Arial" charset="0"/>
        </a:defRPr>
      </a:lvl8pPr>
      <a:lvl9pPr marL="1828800" algn="ctr" rtl="0" fontAlgn="base">
        <a:spcBef>
          <a:spcPct val="0"/>
        </a:spcBef>
        <a:spcAft>
          <a:spcPct val="0"/>
        </a:spcAft>
        <a:defRPr sz="4400">
          <a:solidFill>
            <a:srgbClr val="FF0000"/>
          </a:solidFill>
          <a:latin typeface="Arial" charset="0"/>
        </a:defRPr>
      </a:lvl9pPr>
    </p:titleStyle>
    <p:bodyStyle>
      <a:lvl1pPr marL="609600" indent="-609600" algn="ctr" rtl="0" fontAlgn="base">
        <a:spcBef>
          <a:spcPct val="20000"/>
        </a:spcBef>
        <a:spcAft>
          <a:spcPct val="0"/>
        </a:spcAft>
        <a:buClr>
          <a:schemeClr val="accent2"/>
        </a:buClr>
        <a:defRPr sz="2400">
          <a:solidFill>
            <a:schemeClr val="tx1"/>
          </a:solidFill>
          <a:latin typeface="+mn-lt"/>
          <a:ea typeface="+mn-ea"/>
          <a:cs typeface="+mn-cs"/>
        </a:defRPr>
      </a:lvl1pPr>
      <a:lvl2pPr marL="990600" indent="-533400" algn="l" rtl="0" fontAlgn="base">
        <a:spcBef>
          <a:spcPct val="20000"/>
        </a:spcBef>
        <a:spcAft>
          <a:spcPct val="0"/>
        </a:spcAft>
        <a:buClr>
          <a:schemeClr val="accent2"/>
        </a:buClr>
        <a:buChar char="–"/>
        <a:defRPr sz="2000">
          <a:solidFill>
            <a:schemeClr val="tx1"/>
          </a:solidFill>
          <a:latin typeface="Times New Roman" pitchFamily="18" charset="0"/>
        </a:defRPr>
      </a:lvl2pPr>
      <a:lvl3pPr marL="1371600" indent="-457200" algn="l" rtl="0" fontAlgn="base">
        <a:spcBef>
          <a:spcPct val="20000"/>
        </a:spcBef>
        <a:spcAft>
          <a:spcPct val="0"/>
        </a:spcAft>
        <a:buClr>
          <a:schemeClr val="accent2"/>
        </a:buClr>
        <a:buChar char="•"/>
        <a:defRPr sz="2400">
          <a:solidFill>
            <a:schemeClr val="tx1"/>
          </a:solidFill>
          <a:latin typeface="Times New Roman" pitchFamily="18" charset="0"/>
        </a:defRPr>
      </a:lvl3pPr>
      <a:lvl4pPr marL="1752600" indent="-381000" algn="l" rtl="0" fontAlgn="base">
        <a:spcBef>
          <a:spcPct val="20000"/>
        </a:spcBef>
        <a:spcAft>
          <a:spcPct val="0"/>
        </a:spcAft>
        <a:buClr>
          <a:schemeClr val="accent2"/>
        </a:buClr>
        <a:buChar char="–"/>
        <a:defRPr sz="2000">
          <a:solidFill>
            <a:schemeClr val="tx1"/>
          </a:solidFill>
          <a:latin typeface="Times New Roman" pitchFamily="18" charset="0"/>
        </a:defRPr>
      </a:lvl4pPr>
      <a:lvl5pPr marL="2209800" indent="-381000" algn="l" rtl="0" fontAlgn="base">
        <a:spcBef>
          <a:spcPct val="20000"/>
        </a:spcBef>
        <a:spcAft>
          <a:spcPct val="0"/>
        </a:spcAft>
        <a:buClr>
          <a:schemeClr val="accent2"/>
        </a:buClr>
        <a:buChar char="»"/>
        <a:defRPr sz="2000">
          <a:solidFill>
            <a:schemeClr val="tx1"/>
          </a:solidFill>
          <a:latin typeface="Times New Roman" pitchFamily="18" charset="0"/>
        </a:defRPr>
      </a:lvl5pPr>
      <a:lvl6pPr marL="2667000" indent="-381000" algn="l" rtl="0" fontAlgn="base">
        <a:spcBef>
          <a:spcPct val="20000"/>
        </a:spcBef>
        <a:spcAft>
          <a:spcPct val="0"/>
        </a:spcAft>
        <a:buClr>
          <a:schemeClr val="accent2"/>
        </a:buClr>
        <a:buChar char="»"/>
        <a:defRPr sz="2000">
          <a:solidFill>
            <a:schemeClr val="tx1"/>
          </a:solidFill>
          <a:latin typeface="Times New Roman" pitchFamily="18" charset="0"/>
        </a:defRPr>
      </a:lvl6pPr>
      <a:lvl7pPr marL="3124200" indent="-381000" algn="l" rtl="0" fontAlgn="base">
        <a:spcBef>
          <a:spcPct val="20000"/>
        </a:spcBef>
        <a:spcAft>
          <a:spcPct val="0"/>
        </a:spcAft>
        <a:buClr>
          <a:schemeClr val="accent2"/>
        </a:buClr>
        <a:buChar char="»"/>
        <a:defRPr sz="2000">
          <a:solidFill>
            <a:schemeClr val="tx1"/>
          </a:solidFill>
          <a:latin typeface="Times New Roman" pitchFamily="18" charset="0"/>
        </a:defRPr>
      </a:lvl7pPr>
      <a:lvl8pPr marL="3581400" indent="-381000" algn="l" rtl="0" fontAlgn="base">
        <a:spcBef>
          <a:spcPct val="20000"/>
        </a:spcBef>
        <a:spcAft>
          <a:spcPct val="0"/>
        </a:spcAft>
        <a:buClr>
          <a:schemeClr val="accent2"/>
        </a:buClr>
        <a:buChar char="»"/>
        <a:defRPr sz="2000">
          <a:solidFill>
            <a:schemeClr val="tx1"/>
          </a:solidFill>
          <a:latin typeface="Times New Roman" pitchFamily="18" charset="0"/>
        </a:defRPr>
      </a:lvl8pPr>
      <a:lvl9pPr marL="4038600" indent="-381000" algn="l" rtl="0" fontAlgn="base">
        <a:spcBef>
          <a:spcPct val="20000"/>
        </a:spcBef>
        <a:spcAft>
          <a:spcPct val="0"/>
        </a:spcAft>
        <a:buClr>
          <a:schemeClr val="accent2"/>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2050" name="Rectangle 2"/>
          <p:cNvSpPr>
            <a:spLocks noGrp="1" noChangeArrowheads="1"/>
          </p:cNvSpPr>
          <p:nvPr>
            <p:ph type="ctrTitle"/>
          </p:nvPr>
        </p:nvSpPr>
        <p:spPr>
          <a:xfrm>
            <a:off x="685800" y="350838"/>
            <a:ext cx="7772400" cy="5016500"/>
          </a:xfrm>
        </p:spPr>
        <p:txBody>
          <a:bodyPr/>
          <a:lstStyle/>
          <a:p>
            <a:r>
              <a:rPr lang="en-US" sz="2400" dirty="0">
                <a:solidFill>
                  <a:schemeClr val="tx1"/>
                </a:solidFill>
              </a:rPr>
              <a:t>DISTRIBUTED SYSTEMS</a:t>
            </a:r>
            <a:br>
              <a:rPr lang="en-US" sz="2400" dirty="0">
                <a:solidFill>
                  <a:schemeClr val="tx1"/>
                </a:solidFill>
              </a:rPr>
            </a:br>
            <a:r>
              <a:rPr lang="en-US" sz="2400" dirty="0">
                <a:solidFill>
                  <a:schemeClr val="tx1"/>
                </a:solidFill>
              </a:rPr>
              <a:t>Principles and Paradigms</a:t>
            </a:r>
            <a:br>
              <a:rPr lang="en-US" sz="2400" dirty="0">
                <a:solidFill>
                  <a:schemeClr val="tx1"/>
                </a:solidFill>
              </a:rPr>
            </a:br>
            <a:r>
              <a:rPr lang="en-US" sz="1800" dirty="0">
                <a:solidFill>
                  <a:schemeClr val="tx1"/>
                </a:solidFill>
              </a:rPr>
              <a:t>Second Edition</a:t>
            </a:r>
            <a:r>
              <a:rPr lang="en-US" dirty="0">
                <a:solidFill>
                  <a:schemeClr val="tx1"/>
                </a:solidFill>
              </a:rPr>
              <a:t/>
            </a:r>
            <a:br>
              <a:rPr lang="en-US" dirty="0">
                <a:solidFill>
                  <a:schemeClr val="tx1"/>
                </a:solidFill>
              </a:rPr>
            </a:br>
            <a:r>
              <a:rPr lang="en-US" sz="1800" dirty="0">
                <a:solidFill>
                  <a:schemeClr val="tx1"/>
                </a:solidFill>
              </a:rPr>
              <a:t>ANDREW S. TANENBAUM</a:t>
            </a:r>
            <a:br>
              <a:rPr lang="en-US" sz="1800" dirty="0">
                <a:solidFill>
                  <a:schemeClr val="tx1"/>
                </a:solidFill>
              </a:rPr>
            </a:br>
            <a:r>
              <a:rPr lang="en-US" sz="1800" dirty="0">
                <a:solidFill>
                  <a:schemeClr val="tx1"/>
                </a:solidFill>
              </a:rPr>
              <a:t>MAARTEN VAN STEEN</a:t>
            </a:r>
            <a:br>
              <a:rPr lang="en-US" sz="1800" dirty="0">
                <a:solidFill>
                  <a:schemeClr val="tx1"/>
                </a:solidFill>
              </a:rPr>
            </a:br>
            <a:r>
              <a:rPr lang="en-US" dirty="0"/>
              <a:t/>
            </a:r>
            <a:br>
              <a:rPr lang="en-US" dirty="0"/>
            </a:br>
            <a:r>
              <a:rPr lang="en-US" dirty="0"/>
              <a:t>Chapter 6</a:t>
            </a:r>
            <a:br>
              <a:rPr lang="en-US" dirty="0"/>
            </a:br>
            <a:r>
              <a:rPr lang="en-US" dirty="0" smtClean="0"/>
              <a:t>Synchronization</a:t>
            </a:r>
            <a:r>
              <a:rPr lang="en-US" smtClean="0"/>
              <a:t/>
            </a:r>
            <a:br>
              <a:rPr lang="en-US" smtClean="0"/>
            </a:br>
            <a:r>
              <a:rPr lang="en-US" smtClean="0"/>
              <a:t>(Elliott additions)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81922" name="Rectangle 2"/>
          <p:cNvSpPr>
            <a:spLocks noGrp="1" noChangeArrowheads="1"/>
          </p:cNvSpPr>
          <p:nvPr>
            <p:ph type="title"/>
          </p:nvPr>
        </p:nvSpPr>
        <p:spPr/>
        <p:txBody>
          <a:bodyPr/>
          <a:lstStyle/>
          <a:p>
            <a:r>
              <a:rPr lang="en-US" dirty="0" smtClean="0"/>
              <a:t>GPS – 2 dimensional case</a:t>
            </a:r>
            <a:endParaRPr lang="en-US" dirty="0"/>
          </a:p>
        </p:txBody>
      </p:sp>
      <p:sp>
        <p:nvSpPr>
          <p:cNvPr id="81923" name="Rectangle 3"/>
          <p:cNvSpPr>
            <a:spLocks noGrp="1" noChangeArrowheads="1"/>
          </p:cNvSpPr>
          <p:nvPr>
            <p:ph type="body" idx="1"/>
          </p:nvPr>
        </p:nvSpPr>
        <p:spPr>
          <a:xfrm>
            <a:off x="1084263" y="1670050"/>
            <a:ext cx="7626350" cy="4883150"/>
          </a:xfrm>
        </p:spPr>
        <p:txBody>
          <a:bodyPr/>
          <a:lstStyle/>
          <a:p>
            <a:pPr marL="0" indent="0" algn="l"/>
            <a:r>
              <a:rPr lang="en-US" sz="3200" dirty="0" smtClean="0"/>
              <a:t>If you known the location of the satellite and you know what time you’ve received its signal, then you know how far away you are from it (the radius).</a:t>
            </a:r>
          </a:p>
          <a:p>
            <a:pPr marL="0" indent="0" algn="l"/>
            <a:endParaRPr lang="en-US" sz="3200" dirty="0"/>
          </a:p>
          <a:p>
            <a:pPr marL="0" indent="0" algn="l"/>
            <a:r>
              <a:rPr lang="en-US" sz="3200" dirty="0" smtClean="0"/>
              <a:t>Using two radii you know where you are on the plane (ignoring the upper intersection).</a:t>
            </a:r>
          </a:p>
          <a:p>
            <a:pPr marL="0" indent="0" algn="l"/>
            <a:r>
              <a:rPr lang="en-US" sz="3200" dirty="0" smtClean="0"/>
              <a:t>GPS signals also give us the </a:t>
            </a:r>
            <a:r>
              <a:rPr lang="en-US" sz="3200" i="1" dirty="0" smtClean="0"/>
              <a:t>time</a:t>
            </a:r>
            <a:endParaRPr 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81922" name="Rectangle 2"/>
          <p:cNvSpPr>
            <a:spLocks noGrp="1" noChangeArrowheads="1"/>
          </p:cNvSpPr>
          <p:nvPr>
            <p:ph type="title"/>
          </p:nvPr>
        </p:nvSpPr>
        <p:spPr/>
        <p:txBody>
          <a:bodyPr/>
          <a:lstStyle/>
          <a:p>
            <a:r>
              <a:rPr lang="en-US"/>
              <a:t>Global Positioning System (2)</a:t>
            </a:r>
          </a:p>
        </p:txBody>
      </p:sp>
      <p:sp>
        <p:nvSpPr>
          <p:cNvPr id="81923" name="Rectangle 3"/>
          <p:cNvSpPr>
            <a:spLocks noGrp="1" noChangeArrowheads="1"/>
          </p:cNvSpPr>
          <p:nvPr>
            <p:ph type="body" idx="1"/>
          </p:nvPr>
        </p:nvSpPr>
        <p:spPr>
          <a:xfrm>
            <a:off x="1084263" y="1670050"/>
            <a:ext cx="7626350" cy="4883150"/>
          </a:xfrm>
        </p:spPr>
        <p:txBody>
          <a:bodyPr/>
          <a:lstStyle/>
          <a:p>
            <a:pPr algn="l"/>
            <a:r>
              <a:rPr lang="en-US" sz="3200"/>
              <a:t>Real world facts that complicate GPS</a:t>
            </a:r>
          </a:p>
          <a:p>
            <a:pPr algn="l"/>
            <a:endParaRPr lang="en-US" sz="3200"/>
          </a:p>
          <a:p>
            <a:pPr algn="l">
              <a:buFontTx/>
              <a:buAutoNum type="arabicPeriod"/>
            </a:pPr>
            <a:r>
              <a:rPr lang="en-US" sz="3200"/>
              <a:t>It takes a while before data on a satellite’s position reaches the receiver.</a:t>
            </a:r>
          </a:p>
          <a:p>
            <a:pPr algn="l">
              <a:buFontTx/>
              <a:buAutoNum type="arabicPeriod"/>
            </a:pPr>
            <a:r>
              <a:rPr lang="en-US" sz="3200"/>
              <a:t>The receiver’s clock is generally not in synch with that of a satellite.</a:t>
            </a:r>
          </a:p>
        </p:txBody>
      </p:sp>
    </p:spTree>
    <p:extLst>
      <p:ext uri="{BB962C8B-B14F-4D97-AF65-F5344CB8AC3E}">
        <p14:creationId xmlns:p14="http://schemas.microsoft.com/office/powerpoint/2010/main" val="1258436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86018" name="Rectangle 2"/>
          <p:cNvSpPr>
            <a:spLocks noGrp="1" noChangeArrowheads="1"/>
          </p:cNvSpPr>
          <p:nvPr>
            <p:ph type="title"/>
          </p:nvPr>
        </p:nvSpPr>
        <p:spPr/>
        <p:txBody>
          <a:bodyPr/>
          <a:lstStyle/>
          <a:p>
            <a:r>
              <a:rPr lang="en-US"/>
              <a:t>Clock Synchronization Algorithms</a:t>
            </a:r>
          </a:p>
        </p:txBody>
      </p:sp>
      <p:sp>
        <p:nvSpPr>
          <p:cNvPr id="86019" name="Rectangle 3"/>
          <p:cNvSpPr>
            <a:spLocks noGrp="1" noChangeArrowheads="1"/>
          </p:cNvSpPr>
          <p:nvPr>
            <p:ph type="body" idx="1"/>
          </p:nvPr>
        </p:nvSpPr>
        <p:spPr/>
        <p:txBody>
          <a:bodyPr/>
          <a:lstStyle/>
          <a:p>
            <a:r>
              <a:rPr lang="en-US"/>
              <a:t>Figure 6-5. The relation between clock time and UTC </a:t>
            </a:r>
            <a:br>
              <a:rPr lang="en-US"/>
            </a:br>
            <a:r>
              <a:rPr lang="en-US"/>
              <a:t>when clocks tick at different rates.</a:t>
            </a:r>
          </a:p>
        </p:txBody>
      </p:sp>
      <p:pic>
        <p:nvPicPr>
          <p:cNvPr id="86020" name="Picture 4" descr="06-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138" y="1298575"/>
            <a:ext cx="5727700" cy="4110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87042" name="Rectangle 2"/>
          <p:cNvSpPr>
            <a:spLocks noGrp="1" noChangeArrowheads="1"/>
          </p:cNvSpPr>
          <p:nvPr>
            <p:ph type="title"/>
          </p:nvPr>
        </p:nvSpPr>
        <p:spPr/>
        <p:txBody>
          <a:bodyPr/>
          <a:lstStyle/>
          <a:p>
            <a:r>
              <a:rPr lang="en-US"/>
              <a:t>Network Time Protocol</a:t>
            </a:r>
          </a:p>
        </p:txBody>
      </p:sp>
      <p:sp>
        <p:nvSpPr>
          <p:cNvPr id="87043" name="Rectangle 3"/>
          <p:cNvSpPr>
            <a:spLocks noGrp="1" noChangeArrowheads="1"/>
          </p:cNvSpPr>
          <p:nvPr>
            <p:ph type="body" idx="1"/>
          </p:nvPr>
        </p:nvSpPr>
        <p:spPr/>
        <p:txBody>
          <a:bodyPr/>
          <a:lstStyle/>
          <a:p>
            <a:r>
              <a:rPr lang="en-US"/>
              <a:t>Figure 6-6. Getting the current time from a time server.</a:t>
            </a:r>
          </a:p>
        </p:txBody>
      </p:sp>
      <p:pic>
        <p:nvPicPr>
          <p:cNvPr id="87044" name="Picture 4" descr="06-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1481138"/>
            <a:ext cx="7143750" cy="3552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r>
              <a:rPr lang="en-US" sz="3200" dirty="0" smtClean="0"/>
              <a:t>Approximately…</a:t>
            </a:r>
          </a:p>
          <a:p>
            <a:pPr lvl="1">
              <a:buFontTx/>
              <a:buChar char="•"/>
            </a:pPr>
            <a:r>
              <a:rPr lang="en-US" sz="2800" dirty="0" smtClean="0"/>
              <a:t>Know time of request, and of receipt of response.</a:t>
            </a:r>
          </a:p>
          <a:p>
            <a:pPr lvl="1">
              <a:buFontTx/>
              <a:buChar char="•"/>
            </a:pPr>
            <a:r>
              <a:rPr lang="en-US" sz="2800" dirty="0" smtClean="0"/>
              <a:t>Know processing time at </a:t>
            </a:r>
            <a:r>
              <a:rPr lang="en-US" sz="2800" dirty="0" err="1" smtClean="0"/>
              <a:t>TimeServer</a:t>
            </a:r>
            <a:r>
              <a:rPr lang="en-US" sz="2800" dirty="0" smtClean="0"/>
              <a:t> B.</a:t>
            </a:r>
          </a:p>
          <a:p>
            <a:pPr lvl="1">
              <a:buFontTx/>
              <a:buChar char="•"/>
            </a:pPr>
            <a:r>
              <a:rPr lang="en-US" sz="2800" dirty="0" smtClean="0"/>
              <a:t>Know difference of two = sum of delays</a:t>
            </a:r>
          </a:p>
          <a:p>
            <a:pPr lvl="1">
              <a:buFontTx/>
              <a:buChar char="•"/>
            </a:pPr>
            <a:r>
              <a:rPr lang="en-US" sz="2800" dirty="0" smtClean="0"/>
              <a:t>Average of the two network delays should be added to time at send</a:t>
            </a:r>
            <a:endParaRPr lang="en-US" sz="2800" dirty="0"/>
          </a:p>
        </p:txBody>
      </p:sp>
    </p:spTree>
    <p:extLst>
      <p:ext uri="{BB962C8B-B14F-4D97-AF65-F5344CB8AC3E}">
        <p14:creationId xmlns:p14="http://schemas.microsoft.com/office/powerpoint/2010/main" val="2010306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r>
              <a:rPr lang="en-US" dirty="0" smtClean="0"/>
              <a:t>Berkeley Algorithm</a:t>
            </a:r>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r>
              <a:rPr lang="en-US" sz="3200" dirty="0" smtClean="0"/>
              <a:t>When no machine has an accurate clock, can use agreement.</a:t>
            </a:r>
          </a:p>
          <a:p>
            <a:pPr algn="l">
              <a:buFontTx/>
              <a:buChar char="•"/>
            </a:pPr>
            <a:r>
              <a:rPr lang="en-US" sz="3200" dirty="0" smtClean="0"/>
              <a:t>Set the clock manually, from time to time based on an external source</a:t>
            </a:r>
          </a:p>
          <a:p>
            <a:pPr algn="l">
              <a:buFontTx/>
              <a:buChar char="•"/>
            </a:pPr>
            <a:endParaRPr lang="en-US" sz="3200" dirty="0"/>
          </a:p>
        </p:txBody>
      </p:sp>
    </p:spTree>
    <p:extLst>
      <p:ext uri="{BB962C8B-B14F-4D97-AF65-F5344CB8AC3E}">
        <p14:creationId xmlns:p14="http://schemas.microsoft.com/office/powerpoint/2010/main" val="3281452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88066" name="Rectangle 2"/>
          <p:cNvSpPr>
            <a:spLocks noGrp="1" noChangeArrowheads="1"/>
          </p:cNvSpPr>
          <p:nvPr>
            <p:ph type="title"/>
          </p:nvPr>
        </p:nvSpPr>
        <p:spPr/>
        <p:txBody>
          <a:bodyPr/>
          <a:lstStyle/>
          <a:p>
            <a:r>
              <a:rPr lang="en-US"/>
              <a:t>The Berkeley Algorithm (1)</a:t>
            </a:r>
          </a:p>
        </p:txBody>
      </p:sp>
      <p:sp>
        <p:nvSpPr>
          <p:cNvPr id="88067" name="Rectangle 3"/>
          <p:cNvSpPr>
            <a:spLocks noGrp="1" noChangeArrowheads="1"/>
          </p:cNvSpPr>
          <p:nvPr>
            <p:ph type="body" idx="1"/>
          </p:nvPr>
        </p:nvSpPr>
        <p:spPr>
          <a:xfrm>
            <a:off x="325438" y="3870325"/>
            <a:ext cx="3875087" cy="2682875"/>
          </a:xfrm>
        </p:spPr>
        <p:txBody>
          <a:bodyPr/>
          <a:lstStyle/>
          <a:p>
            <a:pPr algn="l"/>
            <a:r>
              <a:rPr lang="en-US"/>
              <a:t>Figure 6-7. (a) The time</a:t>
            </a:r>
          </a:p>
          <a:p>
            <a:pPr algn="l"/>
            <a:r>
              <a:rPr lang="en-US"/>
              <a:t>daemon asks all the other </a:t>
            </a:r>
          </a:p>
          <a:p>
            <a:pPr algn="l"/>
            <a:r>
              <a:rPr lang="en-US"/>
              <a:t>machines for their clock</a:t>
            </a:r>
          </a:p>
          <a:p>
            <a:pPr algn="l"/>
            <a:r>
              <a:rPr lang="en-US"/>
              <a:t>values. </a:t>
            </a:r>
          </a:p>
        </p:txBody>
      </p:sp>
      <p:pic>
        <p:nvPicPr>
          <p:cNvPr id="88068" name="Picture 4" descr="06-07"/>
          <p:cNvPicPr>
            <a:picLocks noChangeAspect="1" noChangeArrowheads="1"/>
          </p:cNvPicPr>
          <p:nvPr/>
        </p:nvPicPr>
        <p:blipFill>
          <a:blip r:embed="rId3">
            <a:extLst>
              <a:ext uri="{28A0092B-C50C-407E-A947-70E740481C1C}">
                <a14:useLocalDpi xmlns:a14="http://schemas.microsoft.com/office/drawing/2010/main" val="0"/>
              </a:ext>
            </a:extLst>
          </a:blip>
          <a:srcRect r="65996"/>
          <a:stretch>
            <a:fillRect/>
          </a:stretch>
        </p:blipFill>
        <p:spPr bwMode="auto">
          <a:xfrm>
            <a:off x="4740275" y="1152525"/>
            <a:ext cx="4062413" cy="5270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89090" name="Rectangle 2"/>
          <p:cNvSpPr>
            <a:spLocks noGrp="1" noChangeArrowheads="1"/>
          </p:cNvSpPr>
          <p:nvPr>
            <p:ph type="title"/>
          </p:nvPr>
        </p:nvSpPr>
        <p:spPr/>
        <p:txBody>
          <a:bodyPr/>
          <a:lstStyle/>
          <a:p>
            <a:r>
              <a:rPr lang="en-US"/>
              <a:t>The Berkeley Algorithm (2)</a:t>
            </a:r>
          </a:p>
        </p:txBody>
      </p:sp>
      <p:sp>
        <p:nvSpPr>
          <p:cNvPr id="89091" name="Rectangle 3"/>
          <p:cNvSpPr>
            <a:spLocks noGrp="1" noChangeArrowheads="1"/>
          </p:cNvSpPr>
          <p:nvPr>
            <p:ph type="body" idx="1"/>
          </p:nvPr>
        </p:nvSpPr>
        <p:spPr>
          <a:xfrm>
            <a:off x="231775" y="3963988"/>
            <a:ext cx="3735388" cy="2620962"/>
          </a:xfrm>
        </p:spPr>
        <p:txBody>
          <a:bodyPr/>
          <a:lstStyle/>
          <a:p>
            <a:pPr algn="l"/>
            <a:r>
              <a:rPr lang="en-US"/>
              <a:t>Figure 6-7. </a:t>
            </a:r>
          </a:p>
          <a:p>
            <a:pPr algn="l"/>
            <a:r>
              <a:rPr lang="en-US"/>
              <a:t>(b) The machines answer.</a:t>
            </a:r>
          </a:p>
        </p:txBody>
      </p:sp>
      <p:pic>
        <p:nvPicPr>
          <p:cNvPr id="89092" name="Picture 4" descr="06-07"/>
          <p:cNvPicPr>
            <a:picLocks noChangeAspect="1" noChangeArrowheads="1"/>
          </p:cNvPicPr>
          <p:nvPr/>
        </p:nvPicPr>
        <p:blipFill>
          <a:blip r:embed="rId3">
            <a:extLst>
              <a:ext uri="{28A0092B-C50C-407E-A947-70E740481C1C}">
                <a14:useLocalDpi xmlns:a14="http://schemas.microsoft.com/office/drawing/2010/main" val="0"/>
              </a:ext>
            </a:extLst>
          </a:blip>
          <a:srcRect l="33501" t="7690" r="33501"/>
          <a:stretch>
            <a:fillRect/>
          </a:stretch>
        </p:blipFill>
        <p:spPr bwMode="auto">
          <a:xfrm>
            <a:off x="4292600" y="990600"/>
            <a:ext cx="4402138" cy="5432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90114" name="Rectangle 2"/>
          <p:cNvSpPr>
            <a:spLocks noGrp="1" noChangeArrowheads="1"/>
          </p:cNvSpPr>
          <p:nvPr>
            <p:ph type="title"/>
          </p:nvPr>
        </p:nvSpPr>
        <p:spPr/>
        <p:txBody>
          <a:bodyPr/>
          <a:lstStyle/>
          <a:p>
            <a:r>
              <a:rPr lang="en-US"/>
              <a:t>The Berkeley Algorithm (3)</a:t>
            </a:r>
          </a:p>
        </p:txBody>
      </p:sp>
      <p:sp>
        <p:nvSpPr>
          <p:cNvPr id="90115" name="Rectangle 3"/>
          <p:cNvSpPr>
            <a:spLocks noGrp="1" noChangeArrowheads="1"/>
          </p:cNvSpPr>
          <p:nvPr>
            <p:ph type="body" idx="1"/>
          </p:nvPr>
        </p:nvSpPr>
        <p:spPr>
          <a:xfrm>
            <a:off x="309563" y="3608388"/>
            <a:ext cx="4013200" cy="2960687"/>
          </a:xfrm>
        </p:spPr>
        <p:txBody>
          <a:bodyPr/>
          <a:lstStyle/>
          <a:p>
            <a:pPr algn="l"/>
            <a:r>
              <a:rPr lang="en-US"/>
              <a:t>Figure 6-7. (c) The time </a:t>
            </a:r>
          </a:p>
          <a:p>
            <a:pPr algn="l"/>
            <a:r>
              <a:rPr lang="en-US"/>
              <a:t>daemon tells everyone how </a:t>
            </a:r>
          </a:p>
          <a:p>
            <a:pPr algn="l"/>
            <a:r>
              <a:rPr lang="en-US"/>
              <a:t>to adjust their clock.</a:t>
            </a:r>
          </a:p>
        </p:txBody>
      </p:sp>
      <p:pic>
        <p:nvPicPr>
          <p:cNvPr id="90116" name="Picture 4" descr="06-07"/>
          <p:cNvPicPr>
            <a:picLocks noChangeAspect="1" noChangeArrowheads="1"/>
          </p:cNvPicPr>
          <p:nvPr/>
        </p:nvPicPr>
        <p:blipFill>
          <a:blip r:embed="rId3">
            <a:extLst>
              <a:ext uri="{28A0092B-C50C-407E-A947-70E740481C1C}">
                <a14:useLocalDpi xmlns:a14="http://schemas.microsoft.com/office/drawing/2010/main" val="0"/>
              </a:ext>
            </a:extLst>
          </a:blip>
          <a:srcRect l="67377" t="7982"/>
          <a:stretch>
            <a:fillRect/>
          </a:stretch>
        </p:blipFill>
        <p:spPr bwMode="auto">
          <a:xfrm>
            <a:off x="4665663" y="1257300"/>
            <a:ext cx="4014787" cy="4995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r>
              <a:rPr lang="en-US" sz="3200" dirty="0" smtClean="0"/>
              <a:t>Adjusting clocks can be problematic:</a:t>
            </a:r>
          </a:p>
          <a:p>
            <a:pPr algn="l">
              <a:buFontTx/>
              <a:buChar char="•"/>
            </a:pPr>
            <a:r>
              <a:rPr lang="en-US" sz="3200" dirty="0" smtClean="0"/>
              <a:t>Time cannot run backwards</a:t>
            </a:r>
          </a:p>
          <a:p>
            <a:pPr algn="l">
              <a:buFontTx/>
              <a:buChar char="•"/>
            </a:pPr>
            <a:r>
              <a:rPr lang="en-US" sz="3200" dirty="0" smtClean="0"/>
              <a:t>Some clocks are known to be more accurate than others.</a:t>
            </a:r>
          </a:p>
          <a:p>
            <a:pPr algn="l">
              <a:buFontTx/>
              <a:buChar char="•"/>
            </a:pPr>
            <a:r>
              <a:rPr lang="en-US" sz="3200" dirty="0"/>
              <a:t>Changes in time have to take place gradually on a system, because in practice systems use time-outs to simulate a </a:t>
            </a:r>
            <a:r>
              <a:rPr lang="en-US" sz="3200" i="1" dirty="0"/>
              <a:t>synchronous</a:t>
            </a:r>
            <a:r>
              <a:rPr lang="en-US" sz="3200" dirty="0"/>
              <a:t> system</a:t>
            </a:r>
          </a:p>
        </p:txBody>
      </p:sp>
    </p:spTree>
    <p:extLst>
      <p:ext uri="{BB962C8B-B14F-4D97-AF65-F5344CB8AC3E}">
        <p14:creationId xmlns:p14="http://schemas.microsoft.com/office/powerpoint/2010/main" val="1301559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6146" name="Rectangle 2"/>
          <p:cNvSpPr>
            <a:spLocks noGrp="1" noChangeArrowheads="1"/>
          </p:cNvSpPr>
          <p:nvPr>
            <p:ph type="title"/>
          </p:nvPr>
        </p:nvSpPr>
        <p:spPr/>
        <p:txBody>
          <a:bodyPr/>
          <a:lstStyle/>
          <a:p>
            <a:r>
              <a:rPr lang="en-US"/>
              <a:t>Clock Synchronization</a:t>
            </a:r>
          </a:p>
        </p:txBody>
      </p:sp>
      <p:sp>
        <p:nvSpPr>
          <p:cNvPr id="6147" name="Rectangle 3"/>
          <p:cNvSpPr>
            <a:spLocks noGrp="1" noChangeArrowheads="1"/>
          </p:cNvSpPr>
          <p:nvPr>
            <p:ph type="body" idx="1"/>
          </p:nvPr>
        </p:nvSpPr>
        <p:spPr>
          <a:xfrm>
            <a:off x="573088" y="5162550"/>
            <a:ext cx="8188325" cy="1092200"/>
          </a:xfrm>
        </p:spPr>
        <p:txBody>
          <a:bodyPr/>
          <a:lstStyle/>
          <a:p>
            <a:pPr>
              <a:lnSpc>
                <a:spcPct val="90000"/>
              </a:lnSpc>
            </a:pPr>
            <a:r>
              <a:rPr lang="en-US"/>
              <a:t>Figure 6-1. When each machine has its own clock, an event that occurred after another event may nevertheless be assigned an earlier time.</a:t>
            </a:r>
          </a:p>
        </p:txBody>
      </p:sp>
      <p:pic>
        <p:nvPicPr>
          <p:cNvPr id="6150" name="Picture 6" descr="06-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2171700"/>
            <a:ext cx="7991475" cy="2051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59" y="359924"/>
            <a:ext cx="9144000" cy="1143000"/>
          </a:xfrm>
        </p:spPr>
        <p:txBody>
          <a:bodyPr/>
          <a:lstStyle/>
          <a:p>
            <a:r>
              <a:rPr lang="en-US" dirty="0" smtClean="0"/>
              <a:t>RBS – wireless sensor networks</a:t>
            </a:r>
            <a:endParaRPr lang="en-US" dirty="0"/>
          </a:p>
        </p:txBody>
      </p:sp>
      <p:sp>
        <p:nvSpPr>
          <p:cNvPr id="3" name="Content Placeholder 2"/>
          <p:cNvSpPr>
            <a:spLocks noGrp="1"/>
          </p:cNvSpPr>
          <p:nvPr>
            <p:ph idx="1"/>
          </p:nvPr>
        </p:nvSpPr>
        <p:spPr>
          <a:xfrm>
            <a:off x="68094" y="1590473"/>
            <a:ext cx="8959174" cy="4888148"/>
          </a:xfrm>
        </p:spPr>
        <p:txBody>
          <a:bodyPr/>
          <a:lstStyle/>
          <a:p>
            <a:pPr algn="l"/>
            <a:r>
              <a:rPr lang="en-US" dirty="0" smtClean="0"/>
              <a:t>Reference Broadcast Synchronization</a:t>
            </a:r>
          </a:p>
          <a:p>
            <a:pPr algn="l"/>
            <a:r>
              <a:rPr lang="en-US" dirty="0" smtClean="0"/>
              <a:t>Internally synchronize the clocks – no attempt at UTC</a:t>
            </a:r>
          </a:p>
          <a:p>
            <a:pPr algn="l"/>
            <a:r>
              <a:rPr lang="en-US" dirty="0" smtClean="0"/>
              <a:t>Only the receiver synchronizes</a:t>
            </a:r>
          </a:p>
          <a:p>
            <a:pPr algn="l"/>
            <a:r>
              <a:rPr lang="en-US" dirty="0" smtClean="0"/>
              <a:t>In sensor networks constructing the time message and accessing the network are constant, so not part of the critical path that determines variations in propagation.</a:t>
            </a:r>
          </a:p>
          <a:p>
            <a:pPr algn="l"/>
            <a:r>
              <a:rPr lang="en-US" dirty="0" smtClean="0"/>
              <a:t>No timestamp. Just mark when the reference message is received. Can then trade with other nodes to determine offset. Keeping a record allows for linear regression to account for drift.</a:t>
            </a:r>
            <a:endParaRPr lang="en-US" dirty="0"/>
          </a:p>
        </p:txBody>
      </p:sp>
      <p:sp>
        <p:nvSpPr>
          <p:cNvPr id="4" name="Footer Placeholder 3"/>
          <p:cNvSpPr>
            <a:spLocks noGrp="1"/>
          </p:cNvSpPr>
          <p:nvPr>
            <p:ph type="ftr" sz="quarter" idx="11"/>
          </p:nvPr>
        </p:nvSpPr>
        <p:spPr/>
        <p:txBody>
          <a:bodyPr/>
          <a:lstStyle/>
          <a:p>
            <a:r>
              <a:rPr lang="en-US" smtClean="0"/>
              <a:t>Tanenbaum &amp; Van Steen, Distributed Systems: Principles and Paradigms, 2e, (c) 2007 Prentice-Hall, Inc. All rights reserved. 0-13-239227-5</a:t>
            </a:r>
            <a:endParaRPr lang="en-US"/>
          </a:p>
        </p:txBody>
      </p:sp>
    </p:spTree>
    <p:extLst>
      <p:ext uri="{BB962C8B-B14F-4D97-AF65-F5344CB8AC3E}">
        <p14:creationId xmlns:p14="http://schemas.microsoft.com/office/powerpoint/2010/main" val="1205483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96258" name="Rectangle 2"/>
          <p:cNvSpPr>
            <a:spLocks noGrp="1" noChangeArrowheads="1"/>
          </p:cNvSpPr>
          <p:nvPr>
            <p:ph type="title"/>
          </p:nvPr>
        </p:nvSpPr>
        <p:spPr/>
        <p:txBody>
          <a:bodyPr/>
          <a:lstStyle/>
          <a:p>
            <a:r>
              <a:rPr lang="en-US" sz="4000"/>
              <a:t>Clock Synchronization in Wireless Networks (1)</a:t>
            </a:r>
          </a:p>
        </p:txBody>
      </p:sp>
      <p:sp>
        <p:nvSpPr>
          <p:cNvPr id="96259" name="Rectangle 3"/>
          <p:cNvSpPr>
            <a:spLocks noGrp="1" noChangeArrowheads="1"/>
          </p:cNvSpPr>
          <p:nvPr>
            <p:ph type="body" idx="1"/>
          </p:nvPr>
        </p:nvSpPr>
        <p:spPr>
          <a:xfrm>
            <a:off x="0" y="3482975"/>
            <a:ext cx="4060825" cy="3070225"/>
          </a:xfrm>
        </p:spPr>
        <p:txBody>
          <a:bodyPr/>
          <a:lstStyle/>
          <a:p>
            <a:pPr algn="l"/>
            <a:r>
              <a:rPr lang="en-US"/>
              <a:t>Figure 6-8. (a) The usual </a:t>
            </a:r>
          </a:p>
          <a:p>
            <a:pPr algn="l"/>
            <a:r>
              <a:rPr lang="en-US"/>
              <a:t>critical path in determining </a:t>
            </a:r>
          </a:p>
          <a:p>
            <a:pPr algn="l"/>
            <a:r>
              <a:rPr lang="en-US"/>
              <a:t>network delays. </a:t>
            </a:r>
          </a:p>
        </p:txBody>
      </p:sp>
      <p:pic>
        <p:nvPicPr>
          <p:cNvPr id="96260" name="Picture 4" descr="06-08"/>
          <p:cNvPicPr>
            <a:picLocks noChangeAspect="1" noChangeArrowheads="1"/>
          </p:cNvPicPr>
          <p:nvPr/>
        </p:nvPicPr>
        <p:blipFill>
          <a:blip r:embed="rId3">
            <a:extLst>
              <a:ext uri="{28A0092B-C50C-407E-A947-70E740481C1C}">
                <a14:useLocalDpi xmlns:a14="http://schemas.microsoft.com/office/drawing/2010/main" val="0"/>
              </a:ext>
            </a:extLst>
          </a:blip>
          <a:srcRect r="51190"/>
          <a:stretch>
            <a:fillRect/>
          </a:stretch>
        </p:blipFill>
        <p:spPr bwMode="auto">
          <a:xfrm>
            <a:off x="3779838" y="1522413"/>
            <a:ext cx="5364162" cy="4641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97282" name="Rectangle 2"/>
          <p:cNvSpPr>
            <a:spLocks noGrp="1" noChangeArrowheads="1"/>
          </p:cNvSpPr>
          <p:nvPr>
            <p:ph type="title"/>
          </p:nvPr>
        </p:nvSpPr>
        <p:spPr/>
        <p:txBody>
          <a:bodyPr/>
          <a:lstStyle/>
          <a:p>
            <a:r>
              <a:rPr lang="en-US" sz="4000"/>
              <a:t>Clock Synchronization in Wireless Networks (2)</a:t>
            </a:r>
          </a:p>
        </p:txBody>
      </p:sp>
      <p:sp>
        <p:nvSpPr>
          <p:cNvPr id="97283" name="Rectangle 3"/>
          <p:cNvSpPr>
            <a:spLocks noGrp="1" noChangeArrowheads="1"/>
          </p:cNvSpPr>
          <p:nvPr>
            <p:ph type="body" idx="1"/>
          </p:nvPr>
        </p:nvSpPr>
        <p:spPr>
          <a:xfrm>
            <a:off x="325438" y="3729038"/>
            <a:ext cx="2974975" cy="2792412"/>
          </a:xfrm>
        </p:spPr>
        <p:txBody>
          <a:bodyPr/>
          <a:lstStyle/>
          <a:p>
            <a:pPr algn="l"/>
            <a:r>
              <a:rPr lang="en-US" dirty="0"/>
              <a:t>Figure 6-8. (b) The </a:t>
            </a:r>
          </a:p>
          <a:p>
            <a:pPr algn="l"/>
            <a:r>
              <a:rPr lang="en-US" dirty="0"/>
              <a:t>critical path in the </a:t>
            </a:r>
          </a:p>
          <a:p>
            <a:pPr algn="l"/>
            <a:r>
              <a:rPr lang="en-US" dirty="0"/>
              <a:t>case </a:t>
            </a:r>
            <a:r>
              <a:rPr lang="en-US" dirty="0" smtClean="0"/>
              <a:t>of RBS.</a:t>
            </a:r>
            <a:endParaRPr lang="en-US" dirty="0"/>
          </a:p>
        </p:txBody>
      </p:sp>
      <p:pic>
        <p:nvPicPr>
          <p:cNvPr id="97284" name="Picture 4" descr="06-08"/>
          <p:cNvPicPr>
            <a:picLocks noChangeAspect="1" noChangeArrowheads="1"/>
          </p:cNvPicPr>
          <p:nvPr/>
        </p:nvPicPr>
        <p:blipFill>
          <a:blip r:embed="rId3">
            <a:extLst>
              <a:ext uri="{28A0092B-C50C-407E-A947-70E740481C1C}">
                <a14:useLocalDpi xmlns:a14="http://schemas.microsoft.com/office/drawing/2010/main" val="0"/>
              </a:ext>
            </a:extLst>
          </a:blip>
          <a:srcRect l="53877"/>
          <a:stretch>
            <a:fillRect/>
          </a:stretch>
        </p:blipFill>
        <p:spPr bwMode="auto">
          <a:xfrm>
            <a:off x="3517900" y="1438275"/>
            <a:ext cx="5346700" cy="4895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r>
              <a:rPr lang="en-US"/>
              <a:t>Lamport’s Logical Clocks (1)</a:t>
            </a:r>
          </a:p>
        </p:txBody>
      </p:sp>
      <p:sp>
        <p:nvSpPr>
          <p:cNvPr id="100355" name="Rectangle 3"/>
          <p:cNvSpPr>
            <a:spLocks noGrp="1" noChangeArrowheads="1"/>
          </p:cNvSpPr>
          <p:nvPr>
            <p:ph type="body" idx="1"/>
          </p:nvPr>
        </p:nvSpPr>
        <p:spPr>
          <a:xfrm>
            <a:off x="387350" y="1624013"/>
            <a:ext cx="8756650" cy="4929187"/>
          </a:xfrm>
        </p:spPr>
        <p:txBody>
          <a:bodyPr/>
          <a:lstStyle/>
          <a:p>
            <a:pPr algn="l"/>
            <a:r>
              <a:rPr lang="en-US" sz="3200" dirty="0"/>
              <a:t>The "happens-before" relation   </a:t>
            </a:r>
            <a:r>
              <a:rPr lang="en-US" sz="3200" i="1" dirty="0"/>
              <a:t>→</a:t>
            </a:r>
            <a:r>
              <a:rPr lang="en-US" sz="3200" dirty="0"/>
              <a:t>   can be observed directly in two situations:</a:t>
            </a:r>
          </a:p>
          <a:p>
            <a:pPr algn="l">
              <a:buFontTx/>
              <a:buChar char="•"/>
            </a:pPr>
            <a:r>
              <a:rPr lang="en-US" sz="3200" dirty="0"/>
              <a:t>If </a:t>
            </a:r>
            <a:r>
              <a:rPr lang="en-US" sz="3200" i="1" dirty="0"/>
              <a:t>a</a:t>
            </a:r>
            <a:r>
              <a:rPr lang="en-US" sz="3200" dirty="0"/>
              <a:t> and </a:t>
            </a:r>
            <a:r>
              <a:rPr lang="en-US" sz="3200" i="1" dirty="0"/>
              <a:t>b</a:t>
            </a:r>
            <a:r>
              <a:rPr lang="en-US" sz="3200" dirty="0"/>
              <a:t> are events in the same process, and </a:t>
            </a:r>
            <a:r>
              <a:rPr lang="en-US" sz="3200" i="1" dirty="0"/>
              <a:t>a</a:t>
            </a:r>
            <a:r>
              <a:rPr lang="en-US" sz="3200" dirty="0"/>
              <a:t> occurs before </a:t>
            </a:r>
            <a:r>
              <a:rPr lang="en-US" sz="3200" i="1" dirty="0"/>
              <a:t>b</a:t>
            </a:r>
            <a:r>
              <a:rPr lang="en-US" sz="3200" dirty="0"/>
              <a:t>, then </a:t>
            </a:r>
            <a:r>
              <a:rPr lang="en-US" sz="3200" i="1" dirty="0"/>
              <a:t>a → b</a:t>
            </a:r>
            <a:r>
              <a:rPr lang="en-US" sz="3200" dirty="0"/>
              <a:t> is true.</a:t>
            </a:r>
          </a:p>
          <a:p>
            <a:pPr algn="l">
              <a:buFontTx/>
              <a:buChar char="•"/>
            </a:pPr>
            <a:r>
              <a:rPr lang="en-US" sz="3200" dirty="0"/>
              <a:t>If a is the event of a message being sent by one process, and </a:t>
            </a:r>
            <a:r>
              <a:rPr lang="en-US" sz="3200" i="1" dirty="0"/>
              <a:t>b</a:t>
            </a:r>
            <a:r>
              <a:rPr lang="en-US" sz="3200" dirty="0"/>
              <a:t> is the event of the message being received by another process, then </a:t>
            </a:r>
            <a:r>
              <a:rPr lang="en-US" sz="3200" i="1" dirty="0"/>
              <a:t>a → </a:t>
            </a:r>
            <a:r>
              <a:rPr lang="en-US" sz="3200" i="1" dirty="0" smtClean="0"/>
              <a:t>b </a:t>
            </a:r>
            <a:r>
              <a:rPr lang="en-US" sz="3200" dirty="0" smtClean="0"/>
              <a:t>is true.</a:t>
            </a:r>
          </a:p>
          <a:p>
            <a:pPr algn="l">
              <a:buFontTx/>
              <a:buChar char="•"/>
            </a:pPr>
            <a:r>
              <a:rPr lang="en-US" sz="3200" dirty="0" smtClean="0"/>
              <a:t>Transitive: a </a:t>
            </a:r>
            <a:r>
              <a:rPr lang="en-US" sz="3200" i="1" dirty="0"/>
              <a:t>→ </a:t>
            </a:r>
            <a:r>
              <a:rPr lang="en-US" sz="3200" dirty="0" smtClean="0"/>
              <a:t>b, b</a:t>
            </a:r>
            <a:r>
              <a:rPr lang="en-US" sz="3200" i="1" dirty="0"/>
              <a:t> </a:t>
            </a:r>
            <a:r>
              <a:rPr lang="en-US" sz="3200" i="1" dirty="0" smtClean="0"/>
              <a:t>→</a:t>
            </a:r>
            <a:r>
              <a:rPr lang="en-US" sz="3200" dirty="0" smtClean="0"/>
              <a:t>c :== a</a:t>
            </a:r>
            <a:r>
              <a:rPr lang="en-US" sz="3200" dirty="0"/>
              <a:t> </a:t>
            </a:r>
            <a:r>
              <a:rPr lang="en-US" sz="3200" dirty="0" smtClean="0"/>
              <a:t>→ c</a:t>
            </a:r>
            <a:endParaRPr lang="en-US" sz="3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r>
              <a:rPr lang="en-US" sz="2800" dirty="0" smtClean="0"/>
              <a:t>If events x, y, happen in different processes that do not exchange messages (incl. 3</a:t>
            </a:r>
            <a:r>
              <a:rPr lang="en-US" sz="2800" baseline="30000" dirty="0" smtClean="0"/>
              <a:t>rd</a:t>
            </a:r>
            <a:r>
              <a:rPr lang="en-US" sz="2800" dirty="0" smtClean="0"/>
              <a:t> party transmission) </a:t>
            </a:r>
            <a:r>
              <a:rPr lang="en-US" sz="2800" dirty="0"/>
              <a:t>then </a:t>
            </a:r>
            <a:r>
              <a:rPr lang="en-US" sz="2800" dirty="0" smtClean="0"/>
              <a:t>neither x →y, or y →x, are true. Instead are said to be </a:t>
            </a:r>
            <a:r>
              <a:rPr lang="en-US" sz="2800" i="1" dirty="0" smtClean="0"/>
              <a:t>concurrent.</a:t>
            </a:r>
          </a:p>
          <a:p>
            <a:pPr algn="l">
              <a:buFontTx/>
              <a:buChar char="•"/>
            </a:pPr>
            <a:r>
              <a:rPr lang="en-US" sz="2800" i="1" dirty="0" smtClean="0"/>
              <a:t>C </a:t>
            </a:r>
            <a:r>
              <a:rPr lang="en-US" sz="2800" dirty="0" smtClean="0"/>
              <a:t>is clock value, </a:t>
            </a:r>
            <a:r>
              <a:rPr lang="en-US" sz="2800" i="1" dirty="0" smtClean="0"/>
              <a:t>C(x) </a:t>
            </a:r>
            <a:r>
              <a:rPr lang="en-US" sz="2800" dirty="0" smtClean="0"/>
              <a:t> is the clock value when x occurred, as agreed by all processes.</a:t>
            </a:r>
          </a:p>
          <a:p>
            <a:pPr algn="l">
              <a:buFontTx/>
              <a:buChar char="•"/>
            </a:pPr>
            <a:r>
              <a:rPr lang="en-US" sz="2800" dirty="0" smtClean="0"/>
              <a:t>Time only moves forward by incrementing the clock.</a:t>
            </a:r>
          </a:p>
          <a:p>
            <a:pPr algn="l">
              <a:buFontTx/>
              <a:buChar char="•"/>
            </a:pPr>
            <a:endParaRPr lang="en-US" sz="2800" dirty="0" smtClean="0"/>
          </a:p>
          <a:p>
            <a:pPr algn="l">
              <a:buFontTx/>
              <a:buChar char="•"/>
            </a:pPr>
            <a:endParaRPr lang="en-US" sz="3200" dirty="0"/>
          </a:p>
        </p:txBody>
      </p:sp>
    </p:spTree>
    <p:extLst>
      <p:ext uri="{BB962C8B-B14F-4D97-AF65-F5344CB8AC3E}">
        <p14:creationId xmlns:p14="http://schemas.microsoft.com/office/powerpoint/2010/main" val="337510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endParaRPr lang="en-US" sz="3200" dirty="0"/>
          </a:p>
        </p:txBody>
      </p:sp>
    </p:spTree>
    <p:extLst>
      <p:ext uri="{BB962C8B-B14F-4D97-AF65-F5344CB8AC3E}">
        <p14:creationId xmlns:p14="http://schemas.microsoft.com/office/powerpoint/2010/main" val="33182340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endParaRPr lang="en-US" sz="3200" dirty="0"/>
          </a:p>
        </p:txBody>
      </p:sp>
    </p:spTree>
    <p:extLst>
      <p:ext uri="{BB962C8B-B14F-4D97-AF65-F5344CB8AC3E}">
        <p14:creationId xmlns:p14="http://schemas.microsoft.com/office/powerpoint/2010/main" val="33182340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endParaRPr lang="en-US" sz="3200" dirty="0"/>
          </a:p>
        </p:txBody>
      </p:sp>
    </p:spTree>
    <p:extLst>
      <p:ext uri="{BB962C8B-B14F-4D97-AF65-F5344CB8AC3E}">
        <p14:creationId xmlns:p14="http://schemas.microsoft.com/office/powerpoint/2010/main" val="33182340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1378" name="Rectangle 2"/>
          <p:cNvSpPr>
            <a:spLocks noGrp="1" noChangeArrowheads="1"/>
          </p:cNvSpPr>
          <p:nvPr>
            <p:ph type="title"/>
          </p:nvPr>
        </p:nvSpPr>
        <p:spPr/>
        <p:txBody>
          <a:bodyPr/>
          <a:lstStyle/>
          <a:p>
            <a:r>
              <a:rPr lang="en-US"/>
              <a:t>Lamport’s Logical Clocks (2)</a:t>
            </a:r>
          </a:p>
        </p:txBody>
      </p:sp>
      <p:sp>
        <p:nvSpPr>
          <p:cNvPr id="101379" name="Rectangle 3"/>
          <p:cNvSpPr>
            <a:spLocks noGrp="1" noChangeArrowheads="1"/>
          </p:cNvSpPr>
          <p:nvPr>
            <p:ph type="body" idx="1"/>
          </p:nvPr>
        </p:nvSpPr>
        <p:spPr/>
        <p:txBody>
          <a:bodyPr/>
          <a:lstStyle/>
          <a:p>
            <a:r>
              <a:rPr lang="en-US"/>
              <a:t>Figure 6-9. (a) Three processes, each with its own clock. </a:t>
            </a:r>
            <a:br>
              <a:rPr lang="en-US"/>
            </a:br>
            <a:r>
              <a:rPr lang="en-US"/>
              <a:t>The clocks run at different rates. </a:t>
            </a:r>
          </a:p>
        </p:txBody>
      </p:sp>
      <p:pic>
        <p:nvPicPr>
          <p:cNvPr id="101380" name="Picture 4" descr="06-09"/>
          <p:cNvPicPr>
            <a:picLocks noChangeAspect="1" noChangeArrowheads="1"/>
          </p:cNvPicPr>
          <p:nvPr/>
        </p:nvPicPr>
        <p:blipFill>
          <a:blip r:embed="rId3">
            <a:extLst>
              <a:ext uri="{28A0092B-C50C-407E-A947-70E740481C1C}">
                <a14:useLocalDpi xmlns:a14="http://schemas.microsoft.com/office/drawing/2010/main" val="0"/>
              </a:ext>
            </a:extLst>
          </a:blip>
          <a:srcRect r="55600"/>
          <a:stretch>
            <a:fillRect/>
          </a:stretch>
        </p:blipFill>
        <p:spPr bwMode="auto">
          <a:xfrm>
            <a:off x="2795588" y="1087438"/>
            <a:ext cx="3862387" cy="45196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3426" name="Rectangle 2"/>
          <p:cNvSpPr>
            <a:spLocks noGrp="1" noChangeArrowheads="1"/>
          </p:cNvSpPr>
          <p:nvPr>
            <p:ph type="title"/>
          </p:nvPr>
        </p:nvSpPr>
        <p:spPr/>
        <p:txBody>
          <a:bodyPr/>
          <a:lstStyle/>
          <a:p>
            <a:r>
              <a:rPr lang="en-US"/>
              <a:t>Lamport’s Logical Clocks (3)</a:t>
            </a:r>
          </a:p>
        </p:txBody>
      </p:sp>
      <p:sp>
        <p:nvSpPr>
          <p:cNvPr id="103427" name="Rectangle 3"/>
          <p:cNvSpPr>
            <a:spLocks noGrp="1" noChangeArrowheads="1"/>
          </p:cNvSpPr>
          <p:nvPr>
            <p:ph type="body" idx="1"/>
          </p:nvPr>
        </p:nvSpPr>
        <p:spPr>
          <a:xfrm>
            <a:off x="0" y="5824538"/>
            <a:ext cx="9144000" cy="728662"/>
          </a:xfrm>
        </p:spPr>
        <p:txBody>
          <a:bodyPr/>
          <a:lstStyle/>
          <a:p>
            <a:r>
              <a:rPr lang="en-US"/>
              <a:t>Figure 6-9. (b) Lamport’s algorithm corrects the clocks.</a:t>
            </a:r>
          </a:p>
        </p:txBody>
      </p:sp>
      <p:pic>
        <p:nvPicPr>
          <p:cNvPr id="103428" name="Picture 4" descr="06-09"/>
          <p:cNvPicPr>
            <a:picLocks noChangeAspect="1" noChangeArrowheads="1"/>
          </p:cNvPicPr>
          <p:nvPr/>
        </p:nvPicPr>
        <p:blipFill>
          <a:blip r:embed="rId3">
            <a:extLst>
              <a:ext uri="{28A0092B-C50C-407E-A947-70E740481C1C}">
                <a14:useLocalDpi xmlns:a14="http://schemas.microsoft.com/office/drawing/2010/main" val="0"/>
              </a:ext>
            </a:extLst>
          </a:blip>
          <a:srcRect l="55074"/>
          <a:stretch>
            <a:fillRect/>
          </a:stretch>
        </p:blipFill>
        <p:spPr bwMode="auto">
          <a:xfrm>
            <a:off x="2541588" y="1098550"/>
            <a:ext cx="3894137" cy="4502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77826" name="Rectangle 2"/>
          <p:cNvSpPr>
            <a:spLocks noGrp="1" noChangeArrowheads="1"/>
          </p:cNvSpPr>
          <p:nvPr>
            <p:ph type="title"/>
          </p:nvPr>
        </p:nvSpPr>
        <p:spPr/>
        <p:txBody>
          <a:bodyPr/>
          <a:lstStyle/>
          <a:p>
            <a:r>
              <a:rPr lang="en-US"/>
              <a:t>Physical Clocks (1)</a:t>
            </a:r>
          </a:p>
        </p:txBody>
      </p:sp>
      <p:sp>
        <p:nvSpPr>
          <p:cNvPr id="77827" name="Rectangle 3"/>
          <p:cNvSpPr>
            <a:spLocks noGrp="1" noChangeArrowheads="1"/>
          </p:cNvSpPr>
          <p:nvPr>
            <p:ph type="body" idx="1"/>
          </p:nvPr>
        </p:nvSpPr>
        <p:spPr>
          <a:xfrm>
            <a:off x="0" y="5886450"/>
            <a:ext cx="9144000" cy="666750"/>
          </a:xfrm>
        </p:spPr>
        <p:txBody>
          <a:bodyPr/>
          <a:lstStyle/>
          <a:p>
            <a:r>
              <a:rPr lang="en-US"/>
              <a:t>Figure 6-2. Computation of the mean solar day.</a:t>
            </a:r>
          </a:p>
        </p:txBody>
      </p:sp>
      <p:pic>
        <p:nvPicPr>
          <p:cNvPr id="77828" name="Picture 4" descr="06-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638" y="1192213"/>
            <a:ext cx="7535862" cy="4333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7522" name="Rectangle 2"/>
          <p:cNvSpPr>
            <a:spLocks noGrp="1" noChangeArrowheads="1"/>
          </p:cNvSpPr>
          <p:nvPr>
            <p:ph type="title"/>
          </p:nvPr>
        </p:nvSpPr>
        <p:spPr/>
        <p:txBody>
          <a:bodyPr/>
          <a:lstStyle/>
          <a:p>
            <a:r>
              <a:rPr lang="en-US"/>
              <a:t>Lamport’s Logical Clocks (4)</a:t>
            </a:r>
          </a:p>
        </p:txBody>
      </p:sp>
      <p:sp>
        <p:nvSpPr>
          <p:cNvPr id="107523" name="Rectangle 3"/>
          <p:cNvSpPr>
            <a:spLocks noGrp="1" noChangeArrowheads="1"/>
          </p:cNvSpPr>
          <p:nvPr>
            <p:ph type="body" idx="1"/>
          </p:nvPr>
        </p:nvSpPr>
        <p:spPr/>
        <p:txBody>
          <a:bodyPr/>
          <a:lstStyle/>
          <a:p>
            <a:r>
              <a:rPr lang="en-US"/>
              <a:t>Figure 6-10. The positioning of Lamport’s logical </a:t>
            </a:r>
            <a:br>
              <a:rPr lang="en-US"/>
            </a:br>
            <a:r>
              <a:rPr lang="en-US"/>
              <a:t>clocks in distributed systems.</a:t>
            </a:r>
          </a:p>
        </p:txBody>
      </p:sp>
      <p:pic>
        <p:nvPicPr>
          <p:cNvPr id="107524" name="Picture 4" descr="06-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25" y="1495425"/>
            <a:ext cx="8550275" cy="3613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8546" name="Rectangle 2"/>
          <p:cNvSpPr>
            <a:spLocks noGrp="1" noChangeArrowheads="1"/>
          </p:cNvSpPr>
          <p:nvPr>
            <p:ph type="title"/>
          </p:nvPr>
        </p:nvSpPr>
        <p:spPr/>
        <p:txBody>
          <a:bodyPr/>
          <a:lstStyle/>
          <a:p>
            <a:r>
              <a:rPr lang="en-US"/>
              <a:t>Lamport’s Logical Clocks (5)</a:t>
            </a:r>
          </a:p>
        </p:txBody>
      </p:sp>
      <p:sp>
        <p:nvSpPr>
          <p:cNvPr id="108547" name="Rectangle 3"/>
          <p:cNvSpPr>
            <a:spLocks noGrp="1" noChangeArrowheads="1"/>
          </p:cNvSpPr>
          <p:nvPr>
            <p:ph type="body" idx="1"/>
          </p:nvPr>
        </p:nvSpPr>
        <p:spPr>
          <a:xfrm>
            <a:off x="542925" y="1344613"/>
            <a:ext cx="8601075" cy="5208587"/>
          </a:xfrm>
        </p:spPr>
        <p:txBody>
          <a:bodyPr/>
          <a:lstStyle/>
          <a:p>
            <a:pPr algn="l">
              <a:lnSpc>
                <a:spcPct val="90000"/>
              </a:lnSpc>
            </a:pPr>
            <a:r>
              <a:rPr lang="en-US" sz="2800"/>
              <a:t>Updating counter C</a:t>
            </a:r>
            <a:r>
              <a:rPr lang="en-US" sz="2800" i="1" baseline="-25000"/>
              <a:t>i</a:t>
            </a:r>
            <a:r>
              <a:rPr lang="en-US" sz="2800"/>
              <a:t> for process P</a:t>
            </a:r>
            <a:r>
              <a:rPr lang="en-US" sz="2800" i="1" baseline="-25000"/>
              <a:t>i</a:t>
            </a:r>
          </a:p>
          <a:p>
            <a:pPr algn="l">
              <a:lnSpc>
                <a:spcPct val="90000"/>
              </a:lnSpc>
            </a:pPr>
            <a:endParaRPr lang="en-US" sz="2800"/>
          </a:p>
          <a:p>
            <a:pPr algn="l">
              <a:lnSpc>
                <a:spcPct val="90000"/>
              </a:lnSpc>
              <a:buFontTx/>
              <a:buAutoNum type="arabicPeriod"/>
            </a:pPr>
            <a:r>
              <a:rPr lang="en-US" sz="2800"/>
              <a:t>Before executing an event P</a:t>
            </a:r>
            <a:r>
              <a:rPr lang="en-US" sz="2800" i="1" baseline="-25000"/>
              <a:t>i</a:t>
            </a:r>
            <a:r>
              <a:rPr lang="en-US" sz="2800"/>
              <a:t> executes </a:t>
            </a:r>
            <a:br>
              <a:rPr lang="en-US" sz="2800"/>
            </a:br>
            <a:r>
              <a:rPr lang="en-US" sz="2800"/>
              <a:t>C</a:t>
            </a:r>
            <a:r>
              <a:rPr lang="en-US" sz="2800" i="1" baseline="-25000"/>
              <a:t>i</a:t>
            </a:r>
            <a:r>
              <a:rPr lang="en-US" sz="2800"/>
              <a:t> ← C</a:t>
            </a:r>
            <a:r>
              <a:rPr lang="en-US" sz="2800" i="1" baseline="-25000"/>
              <a:t>i</a:t>
            </a:r>
            <a:r>
              <a:rPr lang="en-US" sz="2800"/>
              <a:t> + 1.</a:t>
            </a:r>
          </a:p>
          <a:p>
            <a:pPr algn="l">
              <a:lnSpc>
                <a:spcPct val="90000"/>
              </a:lnSpc>
              <a:buFontTx/>
              <a:buAutoNum type="arabicPeriod"/>
            </a:pPr>
            <a:r>
              <a:rPr lang="en-US" sz="2800"/>
              <a:t>When process P</a:t>
            </a:r>
            <a:r>
              <a:rPr lang="en-US" sz="2800" i="1" baseline="-25000"/>
              <a:t>i</a:t>
            </a:r>
            <a:r>
              <a:rPr lang="en-US" sz="2800"/>
              <a:t> sends a message m to P</a:t>
            </a:r>
            <a:r>
              <a:rPr lang="en-US" sz="2800" i="1" baseline="-25000"/>
              <a:t>j</a:t>
            </a:r>
            <a:r>
              <a:rPr lang="en-US" sz="2800"/>
              <a:t>, it sets </a:t>
            </a:r>
            <a:r>
              <a:rPr lang="en-US" sz="2800" i="1"/>
              <a:t>m</a:t>
            </a:r>
            <a:r>
              <a:rPr lang="en-US" sz="2800"/>
              <a:t>’s timestamp </a:t>
            </a:r>
            <a:r>
              <a:rPr lang="en-US" sz="2800" i="1"/>
              <a:t>ts (m)</a:t>
            </a:r>
            <a:r>
              <a:rPr lang="en-US" sz="2800"/>
              <a:t> equal to C</a:t>
            </a:r>
            <a:r>
              <a:rPr lang="en-US" sz="2800" i="1" baseline="-25000"/>
              <a:t>i</a:t>
            </a:r>
            <a:r>
              <a:rPr lang="en-US" sz="2800"/>
              <a:t> after having executed the previous step.</a:t>
            </a:r>
          </a:p>
          <a:p>
            <a:pPr algn="l">
              <a:lnSpc>
                <a:spcPct val="90000"/>
              </a:lnSpc>
              <a:buFontTx/>
              <a:buAutoNum type="arabicPeriod"/>
            </a:pPr>
            <a:r>
              <a:rPr lang="en-US" sz="2800"/>
              <a:t>Upon the receipt of a message </a:t>
            </a:r>
            <a:r>
              <a:rPr lang="en-US" sz="2800" i="1"/>
              <a:t>m</a:t>
            </a:r>
            <a:r>
              <a:rPr lang="en-US" sz="2800"/>
              <a:t>, process P</a:t>
            </a:r>
            <a:r>
              <a:rPr lang="en-US" sz="2800" i="1" baseline="-25000"/>
              <a:t>j</a:t>
            </a:r>
            <a:r>
              <a:rPr lang="en-US" sz="2800" baseline="-25000"/>
              <a:t> </a:t>
            </a:r>
            <a:r>
              <a:rPr lang="en-US" sz="2800"/>
              <a:t>adjusts its own local counter as </a:t>
            </a:r>
            <a:br>
              <a:rPr lang="en-US" sz="2800"/>
            </a:br>
            <a:r>
              <a:rPr lang="en-US" sz="2800"/>
              <a:t>C</a:t>
            </a:r>
            <a:r>
              <a:rPr lang="en-US" sz="2800" i="1" baseline="-25000"/>
              <a:t>j</a:t>
            </a:r>
            <a:r>
              <a:rPr lang="en-US" sz="2800"/>
              <a:t> ← max{C</a:t>
            </a:r>
            <a:r>
              <a:rPr lang="en-US" sz="2800" i="1" baseline="-25000"/>
              <a:t>j</a:t>
            </a:r>
            <a:r>
              <a:rPr lang="en-US" sz="2800"/>
              <a:t> , </a:t>
            </a:r>
            <a:r>
              <a:rPr lang="en-US" sz="2800" i="1"/>
              <a:t>ts (m)</a:t>
            </a:r>
            <a:r>
              <a:rPr lang="en-US" sz="2800"/>
              <a:t>}, after which it then executes the first step and delivers the message to the application.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r>
              <a:rPr lang="en-US" sz="3200" dirty="0" smtClean="0"/>
              <a:t>Can add the process number on any particular machine after a decimal point, to guarantee unique events and time ordering.</a:t>
            </a:r>
            <a:endParaRPr lang="en-US" sz="3200" dirty="0"/>
          </a:p>
        </p:txBody>
      </p:sp>
    </p:spTree>
    <p:extLst>
      <p:ext uri="{BB962C8B-B14F-4D97-AF65-F5344CB8AC3E}">
        <p14:creationId xmlns:p14="http://schemas.microsoft.com/office/powerpoint/2010/main" val="4400102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11618" name="Rectangle 2"/>
          <p:cNvSpPr>
            <a:spLocks noGrp="1" noChangeArrowheads="1"/>
          </p:cNvSpPr>
          <p:nvPr>
            <p:ph type="title"/>
          </p:nvPr>
        </p:nvSpPr>
        <p:spPr/>
        <p:txBody>
          <a:bodyPr/>
          <a:lstStyle/>
          <a:p>
            <a:r>
              <a:rPr lang="en-US" sz="4000"/>
              <a:t>Example: Totally Ordered Multicasting</a:t>
            </a:r>
          </a:p>
        </p:txBody>
      </p:sp>
      <p:sp>
        <p:nvSpPr>
          <p:cNvPr id="111619" name="Rectangle 3"/>
          <p:cNvSpPr>
            <a:spLocks noGrp="1" noChangeArrowheads="1"/>
          </p:cNvSpPr>
          <p:nvPr>
            <p:ph type="body" idx="1"/>
          </p:nvPr>
        </p:nvSpPr>
        <p:spPr>
          <a:xfrm>
            <a:off x="0" y="5497513"/>
            <a:ext cx="9144000" cy="838200"/>
          </a:xfrm>
        </p:spPr>
        <p:txBody>
          <a:bodyPr/>
          <a:lstStyle/>
          <a:p>
            <a:r>
              <a:rPr lang="en-US"/>
              <a:t>Figure 6-11. Updating a replicated database and </a:t>
            </a:r>
            <a:br>
              <a:rPr lang="en-US"/>
            </a:br>
            <a:r>
              <a:rPr lang="en-US"/>
              <a:t>leaving it in an inconsistent state.</a:t>
            </a:r>
          </a:p>
        </p:txBody>
      </p:sp>
      <p:pic>
        <p:nvPicPr>
          <p:cNvPr id="111620" name="Picture 4" descr="06-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1785938"/>
            <a:ext cx="7993062" cy="301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12642" name="Rectangle 2"/>
          <p:cNvSpPr>
            <a:spLocks noGrp="1" noChangeArrowheads="1"/>
          </p:cNvSpPr>
          <p:nvPr>
            <p:ph type="title"/>
          </p:nvPr>
        </p:nvSpPr>
        <p:spPr/>
        <p:txBody>
          <a:bodyPr/>
          <a:lstStyle/>
          <a:p>
            <a:r>
              <a:rPr lang="en-US"/>
              <a:t>Vector Clocks (1)</a:t>
            </a:r>
          </a:p>
        </p:txBody>
      </p:sp>
      <p:sp>
        <p:nvSpPr>
          <p:cNvPr id="112643" name="Rectangle 3"/>
          <p:cNvSpPr>
            <a:spLocks noGrp="1" noChangeArrowheads="1"/>
          </p:cNvSpPr>
          <p:nvPr>
            <p:ph type="body" idx="1"/>
          </p:nvPr>
        </p:nvSpPr>
        <p:spPr/>
        <p:txBody>
          <a:bodyPr/>
          <a:lstStyle/>
          <a:p>
            <a:r>
              <a:rPr lang="en-US"/>
              <a:t>Figure 6-12. Concurrent message transmission </a:t>
            </a:r>
            <a:br>
              <a:rPr lang="en-US"/>
            </a:br>
            <a:r>
              <a:rPr lang="en-US"/>
              <a:t>using logical clocks.</a:t>
            </a:r>
          </a:p>
        </p:txBody>
      </p:sp>
      <p:pic>
        <p:nvPicPr>
          <p:cNvPr id="112644" name="Picture 4" descr="06-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650" y="1139825"/>
            <a:ext cx="4116388" cy="43576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15714" name="Rectangle 2"/>
          <p:cNvSpPr>
            <a:spLocks noGrp="1" noChangeArrowheads="1"/>
          </p:cNvSpPr>
          <p:nvPr>
            <p:ph type="title"/>
          </p:nvPr>
        </p:nvSpPr>
        <p:spPr/>
        <p:txBody>
          <a:bodyPr/>
          <a:lstStyle/>
          <a:p>
            <a:r>
              <a:rPr lang="en-US"/>
              <a:t>Vector Clocks (2)</a:t>
            </a:r>
          </a:p>
        </p:txBody>
      </p:sp>
      <p:sp>
        <p:nvSpPr>
          <p:cNvPr id="115715" name="Rectangle 3"/>
          <p:cNvSpPr>
            <a:spLocks noGrp="1" noChangeArrowheads="1"/>
          </p:cNvSpPr>
          <p:nvPr>
            <p:ph type="body" idx="1"/>
          </p:nvPr>
        </p:nvSpPr>
        <p:spPr>
          <a:xfrm>
            <a:off x="588963" y="1763713"/>
            <a:ext cx="8555037" cy="4789487"/>
          </a:xfrm>
        </p:spPr>
        <p:txBody>
          <a:bodyPr/>
          <a:lstStyle/>
          <a:p>
            <a:pPr algn="l"/>
            <a:r>
              <a:rPr lang="en-US" sz="2800"/>
              <a:t>Vector clocks are constructed by letting each process P</a:t>
            </a:r>
            <a:r>
              <a:rPr lang="en-US" sz="2800" i="1" baseline="-25000"/>
              <a:t>i</a:t>
            </a:r>
            <a:r>
              <a:rPr lang="en-US" sz="2800"/>
              <a:t> maintain a vector VC</a:t>
            </a:r>
            <a:r>
              <a:rPr lang="en-US" sz="2800" i="1" baseline="-25000"/>
              <a:t>i</a:t>
            </a:r>
            <a:r>
              <a:rPr lang="en-US" sz="2800"/>
              <a:t> with the following two properties:</a:t>
            </a:r>
          </a:p>
          <a:p>
            <a:pPr algn="l">
              <a:buFontTx/>
              <a:buAutoNum type="arabicPeriod"/>
            </a:pPr>
            <a:r>
              <a:rPr lang="en-US" sz="2800"/>
              <a:t>VC</a:t>
            </a:r>
            <a:r>
              <a:rPr lang="en-US" sz="2800" i="1" baseline="-25000"/>
              <a:t>i</a:t>
            </a:r>
            <a:r>
              <a:rPr lang="en-US" sz="2800"/>
              <a:t> [ </a:t>
            </a:r>
            <a:r>
              <a:rPr lang="en-US" sz="2800" i="1"/>
              <a:t>i </a:t>
            </a:r>
            <a:r>
              <a:rPr lang="en-US" sz="2800"/>
              <a:t>] is the number of events that have occurred so far at P</a:t>
            </a:r>
            <a:r>
              <a:rPr lang="en-US" sz="2800" i="1" baseline="-25000"/>
              <a:t>i</a:t>
            </a:r>
            <a:r>
              <a:rPr lang="en-US" sz="2800"/>
              <a:t>. In other words, VC</a:t>
            </a:r>
            <a:r>
              <a:rPr lang="en-US" sz="2800" i="1" baseline="-25000"/>
              <a:t>i</a:t>
            </a:r>
            <a:r>
              <a:rPr lang="en-US" sz="2800"/>
              <a:t> [ </a:t>
            </a:r>
            <a:r>
              <a:rPr lang="en-US" sz="2800" i="1"/>
              <a:t>i</a:t>
            </a:r>
            <a:r>
              <a:rPr lang="en-US" sz="2800"/>
              <a:t> ] is the local logical clock at process P</a:t>
            </a:r>
            <a:r>
              <a:rPr lang="en-US" sz="2800" i="1" baseline="-25000"/>
              <a:t>i</a:t>
            </a:r>
            <a:r>
              <a:rPr lang="en-US" sz="2800"/>
              <a:t> .</a:t>
            </a:r>
          </a:p>
          <a:p>
            <a:pPr algn="l">
              <a:buFontTx/>
              <a:buAutoNum type="arabicPeriod"/>
            </a:pPr>
            <a:r>
              <a:rPr lang="en-US" sz="2800"/>
              <a:t>If VC</a:t>
            </a:r>
            <a:r>
              <a:rPr lang="en-US" sz="2800" i="1" baseline="-25000"/>
              <a:t>i</a:t>
            </a:r>
            <a:r>
              <a:rPr lang="en-US" sz="2800"/>
              <a:t> [ </a:t>
            </a:r>
            <a:r>
              <a:rPr lang="en-US" sz="2800" i="1"/>
              <a:t>j </a:t>
            </a:r>
            <a:r>
              <a:rPr lang="en-US" sz="2800"/>
              <a:t>] = k then P</a:t>
            </a:r>
            <a:r>
              <a:rPr lang="en-US" sz="2800" i="1" baseline="-25000"/>
              <a:t>i</a:t>
            </a:r>
            <a:r>
              <a:rPr lang="en-US" sz="2800"/>
              <a:t> knows that k events have occurred at P</a:t>
            </a:r>
            <a:r>
              <a:rPr lang="en-US" sz="2800" i="1" baseline="-25000"/>
              <a:t>j</a:t>
            </a:r>
            <a:r>
              <a:rPr lang="en-US" sz="2800"/>
              <a:t>. It is thus P</a:t>
            </a:r>
            <a:r>
              <a:rPr lang="en-US" sz="2800" i="1" baseline="-25000"/>
              <a:t>i</a:t>
            </a:r>
            <a:r>
              <a:rPr lang="en-US" sz="2800"/>
              <a:t>’s knowledge of the local time at P</a:t>
            </a:r>
            <a:r>
              <a:rPr lang="en-US" sz="2800" i="1" baseline="-25000"/>
              <a:t>j</a:t>
            </a:r>
            <a:r>
              <a:rPr lang="en-US" sz="280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17762" name="Rectangle 2"/>
          <p:cNvSpPr>
            <a:spLocks noGrp="1" noChangeArrowheads="1"/>
          </p:cNvSpPr>
          <p:nvPr>
            <p:ph type="title"/>
          </p:nvPr>
        </p:nvSpPr>
        <p:spPr/>
        <p:txBody>
          <a:bodyPr/>
          <a:lstStyle/>
          <a:p>
            <a:r>
              <a:rPr lang="en-US"/>
              <a:t>Vector Clocks (3)</a:t>
            </a:r>
          </a:p>
        </p:txBody>
      </p:sp>
      <p:sp>
        <p:nvSpPr>
          <p:cNvPr id="117763" name="Rectangle 3"/>
          <p:cNvSpPr>
            <a:spLocks noGrp="1" noChangeArrowheads="1"/>
          </p:cNvSpPr>
          <p:nvPr>
            <p:ph type="body" idx="1"/>
          </p:nvPr>
        </p:nvSpPr>
        <p:spPr>
          <a:xfrm>
            <a:off x="495300" y="1390650"/>
            <a:ext cx="8648700" cy="5162550"/>
          </a:xfrm>
        </p:spPr>
        <p:txBody>
          <a:bodyPr/>
          <a:lstStyle/>
          <a:p>
            <a:pPr algn="l">
              <a:lnSpc>
                <a:spcPct val="90000"/>
              </a:lnSpc>
            </a:pPr>
            <a:r>
              <a:rPr lang="en-US" sz="2800" dirty="0"/>
              <a:t>Steps carried out to accomplish property 2 of previous slide:</a:t>
            </a:r>
          </a:p>
          <a:p>
            <a:pPr algn="l">
              <a:lnSpc>
                <a:spcPct val="90000"/>
              </a:lnSpc>
              <a:buFontTx/>
              <a:buAutoNum type="arabicPeriod"/>
            </a:pPr>
            <a:r>
              <a:rPr lang="en-US" sz="2800" dirty="0"/>
              <a:t>Before executing an </a:t>
            </a:r>
            <a:r>
              <a:rPr lang="en-US" sz="2800" dirty="0" smtClean="0"/>
              <a:t>event, </a:t>
            </a:r>
            <a:r>
              <a:rPr lang="en-US" sz="2800" dirty="0"/>
              <a:t>P</a:t>
            </a:r>
            <a:r>
              <a:rPr lang="en-US" sz="2800" i="1" baseline="-25000" dirty="0"/>
              <a:t>i</a:t>
            </a:r>
            <a:r>
              <a:rPr lang="en-US" sz="2800" dirty="0"/>
              <a:t> executes </a:t>
            </a:r>
            <a:br>
              <a:rPr lang="en-US" sz="2800" dirty="0"/>
            </a:br>
            <a:r>
              <a:rPr lang="en-US" sz="2800" dirty="0" err="1"/>
              <a:t>VC</a:t>
            </a:r>
            <a:r>
              <a:rPr lang="en-US" sz="2800" i="1" baseline="-25000" dirty="0" err="1"/>
              <a:t>i</a:t>
            </a:r>
            <a:r>
              <a:rPr lang="en-US" sz="2800" i="1" baseline="-25000" dirty="0"/>
              <a:t> </a:t>
            </a:r>
            <a:r>
              <a:rPr lang="en-US" sz="2800" dirty="0"/>
              <a:t>[ </a:t>
            </a:r>
            <a:r>
              <a:rPr lang="en-US" sz="2800" i="1" dirty="0" err="1"/>
              <a:t>i</a:t>
            </a:r>
            <a:r>
              <a:rPr lang="en-US" sz="2800" dirty="0"/>
              <a:t> ] ← </a:t>
            </a:r>
            <a:r>
              <a:rPr lang="en-US" sz="2800" dirty="0" err="1"/>
              <a:t>VC</a:t>
            </a:r>
            <a:r>
              <a:rPr lang="en-US" sz="2800" i="1" baseline="-25000" dirty="0" err="1"/>
              <a:t>i</a:t>
            </a:r>
            <a:r>
              <a:rPr lang="en-US" sz="2800" dirty="0"/>
              <a:t> [</a:t>
            </a:r>
            <a:r>
              <a:rPr lang="en-US" sz="2800" i="1" dirty="0" err="1"/>
              <a:t>i</a:t>
            </a:r>
            <a:r>
              <a:rPr lang="en-US" sz="2800" dirty="0"/>
              <a:t> ] + 1.</a:t>
            </a:r>
          </a:p>
          <a:p>
            <a:pPr algn="l">
              <a:lnSpc>
                <a:spcPct val="90000"/>
              </a:lnSpc>
              <a:buFontTx/>
              <a:buAutoNum type="arabicPeriod"/>
            </a:pPr>
            <a:r>
              <a:rPr lang="en-US" sz="2800" dirty="0"/>
              <a:t>When process P</a:t>
            </a:r>
            <a:r>
              <a:rPr lang="en-US" sz="2800" i="1" baseline="-25000" dirty="0"/>
              <a:t>i</a:t>
            </a:r>
            <a:r>
              <a:rPr lang="en-US" sz="2800" dirty="0"/>
              <a:t> sends a message m to </a:t>
            </a:r>
            <a:r>
              <a:rPr lang="en-US" sz="2800" dirty="0" err="1"/>
              <a:t>P</a:t>
            </a:r>
            <a:r>
              <a:rPr lang="en-US" sz="2800" i="1" baseline="-25000" dirty="0" err="1"/>
              <a:t>j</a:t>
            </a:r>
            <a:r>
              <a:rPr lang="en-US" sz="2800" dirty="0"/>
              <a:t>, it sets </a:t>
            </a:r>
            <a:r>
              <a:rPr lang="en-US" sz="2800" i="1" dirty="0"/>
              <a:t>m</a:t>
            </a:r>
            <a:r>
              <a:rPr lang="en-US" sz="2800" dirty="0"/>
              <a:t>’s (vector) timestamp </a:t>
            </a:r>
            <a:r>
              <a:rPr lang="en-US" sz="2800" i="1" dirty="0" err="1"/>
              <a:t>ts</a:t>
            </a:r>
            <a:r>
              <a:rPr lang="en-US" sz="2800" i="1" dirty="0"/>
              <a:t> (m)</a:t>
            </a:r>
            <a:r>
              <a:rPr lang="en-US" sz="2800" dirty="0"/>
              <a:t> equal to </a:t>
            </a:r>
            <a:r>
              <a:rPr lang="en-US" sz="2800" dirty="0" err="1"/>
              <a:t>VC</a:t>
            </a:r>
            <a:r>
              <a:rPr lang="en-US" sz="2800" i="1" baseline="-25000" dirty="0" err="1"/>
              <a:t>i</a:t>
            </a:r>
            <a:r>
              <a:rPr lang="en-US" sz="2800" dirty="0"/>
              <a:t> after having executed the previous step</a:t>
            </a:r>
            <a:r>
              <a:rPr lang="en-US" sz="2800" dirty="0" smtClean="0"/>
              <a:t>. It then sends the </a:t>
            </a:r>
            <a:r>
              <a:rPr lang="en-US" sz="2800" i="1" dirty="0" smtClean="0"/>
              <a:t>entire vector, </a:t>
            </a:r>
            <a:r>
              <a:rPr lang="en-US" sz="2800" dirty="0" err="1"/>
              <a:t>VC</a:t>
            </a:r>
            <a:r>
              <a:rPr lang="en-US" sz="2800" i="1" baseline="-25000" dirty="0" err="1"/>
              <a:t>i</a:t>
            </a:r>
            <a:r>
              <a:rPr lang="en-US" sz="2800" dirty="0"/>
              <a:t> </a:t>
            </a:r>
            <a:r>
              <a:rPr lang="en-US" sz="2800" dirty="0" smtClean="0"/>
              <a:t>along with m to the receiving process. (The book is not very clear on this point.)</a:t>
            </a:r>
            <a:endParaRPr lang="en-US" sz="2800" dirty="0"/>
          </a:p>
        </p:txBody>
      </p:sp>
    </p:spTree>
    <p:extLst>
      <p:ext uri="{BB962C8B-B14F-4D97-AF65-F5344CB8AC3E}">
        <p14:creationId xmlns:p14="http://schemas.microsoft.com/office/powerpoint/2010/main" val="23278014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17762" name="Rectangle 2"/>
          <p:cNvSpPr>
            <a:spLocks noGrp="1" noChangeArrowheads="1"/>
          </p:cNvSpPr>
          <p:nvPr>
            <p:ph type="title"/>
          </p:nvPr>
        </p:nvSpPr>
        <p:spPr/>
        <p:txBody>
          <a:bodyPr/>
          <a:lstStyle/>
          <a:p>
            <a:r>
              <a:rPr lang="en-US" dirty="0"/>
              <a:t>Vector Clocks </a:t>
            </a:r>
            <a:r>
              <a:rPr lang="en-US" dirty="0" smtClean="0"/>
              <a:t>(4)</a:t>
            </a:r>
            <a:endParaRPr lang="en-US" dirty="0"/>
          </a:p>
        </p:txBody>
      </p:sp>
      <p:sp>
        <p:nvSpPr>
          <p:cNvPr id="117763" name="Rectangle 3"/>
          <p:cNvSpPr>
            <a:spLocks noGrp="1" noChangeArrowheads="1"/>
          </p:cNvSpPr>
          <p:nvPr>
            <p:ph type="body" idx="1"/>
          </p:nvPr>
        </p:nvSpPr>
        <p:spPr>
          <a:xfrm>
            <a:off x="495300" y="1390650"/>
            <a:ext cx="8648700" cy="5162550"/>
          </a:xfrm>
        </p:spPr>
        <p:txBody>
          <a:bodyPr/>
          <a:lstStyle/>
          <a:p>
            <a:pPr algn="l">
              <a:lnSpc>
                <a:spcPct val="90000"/>
              </a:lnSpc>
              <a:buFontTx/>
              <a:buAutoNum type="arabicPeriod"/>
            </a:pPr>
            <a:r>
              <a:rPr lang="en-US" sz="2800" dirty="0" smtClean="0"/>
              <a:t>.</a:t>
            </a:r>
          </a:p>
          <a:p>
            <a:pPr algn="l">
              <a:lnSpc>
                <a:spcPct val="90000"/>
              </a:lnSpc>
              <a:buFontTx/>
              <a:buAutoNum type="arabicPeriod"/>
            </a:pPr>
            <a:r>
              <a:rPr lang="en-US" sz="2800" dirty="0" smtClean="0"/>
              <a:t>.</a:t>
            </a:r>
            <a:endParaRPr lang="en-US" sz="2800" dirty="0"/>
          </a:p>
          <a:p>
            <a:pPr algn="l">
              <a:lnSpc>
                <a:spcPct val="90000"/>
              </a:lnSpc>
              <a:buFontTx/>
              <a:buAutoNum type="arabicPeriod"/>
            </a:pPr>
            <a:r>
              <a:rPr lang="en-US" sz="2800" dirty="0" smtClean="0"/>
              <a:t>Upon </a:t>
            </a:r>
            <a:r>
              <a:rPr lang="en-US" sz="2800" dirty="0"/>
              <a:t>the receipt of a message </a:t>
            </a:r>
            <a:r>
              <a:rPr lang="en-US" sz="2800" dirty="0" smtClean="0"/>
              <a:t>m (and the entire vector) from a sender, </a:t>
            </a:r>
            <a:r>
              <a:rPr lang="en-US" sz="2800" dirty="0"/>
              <a:t>process </a:t>
            </a:r>
            <a:r>
              <a:rPr lang="en-US" sz="2800" dirty="0" err="1"/>
              <a:t>P</a:t>
            </a:r>
            <a:r>
              <a:rPr lang="en-US" sz="2800" i="1" baseline="-25000" dirty="0" err="1"/>
              <a:t>j</a:t>
            </a:r>
            <a:r>
              <a:rPr lang="en-US" sz="2800" dirty="0"/>
              <a:t> adjusts its own vector by setting </a:t>
            </a:r>
            <a:r>
              <a:rPr lang="en-US" sz="2800" dirty="0" err="1" smtClean="0"/>
              <a:t>VC</a:t>
            </a:r>
            <a:r>
              <a:rPr lang="en-US" sz="2800" i="1" baseline="-25000" dirty="0" err="1" smtClean="0"/>
              <a:t>j</a:t>
            </a:r>
            <a:r>
              <a:rPr lang="en-US" sz="2800" dirty="0" smtClean="0"/>
              <a:t> </a:t>
            </a:r>
            <a:r>
              <a:rPr lang="en-US" sz="2800" dirty="0"/>
              <a:t>[</a:t>
            </a:r>
            <a:r>
              <a:rPr lang="en-US" sz="2800" i="1" dirty="0"/>
              <a:t>k</a:t>
            </a:r>
            <a:r>
              <a:rPr lang="en-US" sz="2800" dirty="0"/>
              <a:t> ] ← max{</a:t>
            </a:r>
            <a:r>
              <a:rPr lang="en-US" sz="2800" dirty="0" err="1"/>
              <a:t>VC</a:t>
            </a:r>
            <a:r>
              <a:rPr lang="en-US" sz="2800" i="1" baseline="-25000" dirty="0" err="1"/>
              <a:t>j</a:t>
            </a:r>
            <a:r>
              <a:rPr lang="en-US" sz="2800" dirty="0"/>
              <a:t> [</a:t>
            </a:r>
            <a:r>
              <a:rPr lang="en-US" sz="2800" i="1" dirty="0"/>
              <a:t>k</a:t>
            </a:r>
            <a:r>
              <a:rPr lang="en-US" sz="2800" dirty="0"/>
              <a:t> ], </a:t>
            </a:r>
            <a:r>
              <a:rPr lang="en-US" sz="2800" i="1" dirty="0" err="1"/>
              <a:t>ts</a:t>
            </a:r>
            <a:r>
              <a:rPr lang="en-US" sz="2800" i="1" dirty="0"/>
              <a:t> (m)</a:t>
            </a:r>
            <a:r>
              <a:rPr lang="en-US" sz="2800" dirty="0"/>
              <a:t>[</a:t>
            </a:r>
            <a:r>
              <a:rPr lang="en-US" sz="2800" i="1" dirty="0"/>
              <a:t>k</a:t>
            </a:r>
            <a:r>
              <a:rPr lang="en-US" sz="2800" dirty="0"/>
              <a:t> ]} for each </a:t>
            </a:r>
            <a:r>
              <a:rPr lang="en-US" sz="2800" i="1" dirty="0"/>
              <a:t>k</a:t>
            </a:r>
            <a:r>
              <a:rPr lang="en-US" sz="2800" dirty="0"/>
              <a:t>, after which it executes the first step and delivers the message to the </a:t>
            </a:r>
            <a:r>
              <a:rPr lang="en-US" sz="2800" dirty="0" smtClean="0"/>
              <a:t>application.  </a:t>
            </a:r>
          </a:p>
          <a:p>
            <a:pPr algn="l">
              <a:lnSpc>
                <a:spcPct val="90000"/>
              </a:lnSpc>
              <a:buFontTx/>
              <a:buAutoNum type="arabicPeriod"/>
            </a:pPr>
            <a:r>
              <a:rPr lang="en-US" sz="2800" dirty="0" smtClean="0"/>
              <a:t>In this way, the maximum amount of time information about all processes in the system are transferred with each message.</a:t>
            </a:r>
          </a:p>
          <a:p>
            <a:pPr algn="l">
              <a:lnSpc>
                <a:spcPct val="90000"/>
              </a:lnSpc>
              <a:buFontTx/>
              <a:buAutoNum type="arabicPeriod"/>
            </a:pPr>
            <a:endParaRPr lang="en-US" sz="2800" dirty="0"/>
          </a:p>
          <a:p>
            <a:pPr algn="l">
              <a:lnSpc>
                <a:spcPct val="90000"/>
              </a:lnSpc>
              <a:buFontTx/>
              <a:buAutoNum type="arabicPeriod"/>
            </a:pPr>
            <a:endParaRPr lang="en-US" sz="2800" dirty="0"/>
          </a:p>
        </p:txBody>
      </p:sp>
    </p:spTree>
    <p:extLst>
      <p:ext uri="{BB962C8B-B14F-4D97-AF65-F5344CB8AC3E}">
        <p14:creationId xmlns:p14="http://schemas.microsoft.com/office/powerpoint/2010/main" val="28609432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17762" name="Rectangle 2"/>
          <p:cNvSpPr>
            <a:spLocks noGrp="1" noChangeArrowheads="1"/>
          </p:cNvSpPr>
          <p:nvPr>
            <p:ph type="title"/>
          </p:nvPr>
        </p:nvSpPr>
        <p:spPr/>
        <p:txBody>
          <a:bodyPr/>
          <a:lstStyle/>
          <a:p>
            <a:r>
              <a:rPr lang="en-US" dirty="0" smtClean="0"/>
              <a:t>Vector clock example, enforcing causal communication</a:t>
            </a:r>
            <a:endParaRPr lang="en-US" dirty="0"/>
          </a:p>
        </p:txBody>
      </p:sp>
      <p:sp>
        <p:nvSpPr>
          <p:cNvPr id="117763" name="Rectangle 3"/>
          <p:cNvSpPr>
            <a:spLocks noGrp="1" noChangeArrowheads="1"/>
          </p:cNvSpPr>
          <p:nvPr>
            <p:ph type="body" idx="1"/>
          </p:nvPr>
        </p:nvSpPr>
        <p:spPr>
          <a:xfrm>
            <a:off x="495300" y="1390650"/>
            <a:ext cx="8648700" cy="5162550"/>
          </a:xfrm>
        </p:spPr>
        <p:txBody>
          <a:bodyPr/>
          <a:lstStyle/>
          <a:p>
            <a:pPr algn="l">
              <a:lnSpc>
                <a:spcPct val="90000"/>
              </a:lnSpc>
            </a:pPr>
            <a:r>
              <a:rPr lang="en-US" sz="2800" i="1" dirty="0" smtClean="0"/>
              <a:t>Causally-ordered communication</a:t>
            </a:r>
            <a:r>
              <a:rPr lang="en-US" sz="2800" dirty="0" smtClean="0"/>
              <a:t> is weaker than totally ordered communication, but might be enough. </a:t>
            </a:r>
            <a:endParaRPr lang="en-US" sz="2800" i="1" dirty="0" smtClean="0"/>
          </a:p>
          <a:p>
            <a:pPr algn="l">
              <a:lnSpc>
                <a:spcPct val="90000"/>
              </a:lnSpc>
            </a:pPr>
            <a:r>
              <a:rPr lang="en-US" sz="2800" dirty="0" smtClean="0"/>
              <a:t>In the next example, vector-entry time stamps are only incremented when a message is sent.</a:t>
            </a:r>
          </a:p>
          <a:p>
            <a:pPr algn="l">
              <a:lnSpc>
                <a:spcPct val="90000"/>
              </a:lnSpc>
            </a:pPr>
            <a:r>
              <a:rPr lang="en-US" sz="2800" dirty="0" smtClean="0"/>
              <a:t>Vector adjustment is as usual.</a:t>
            </a:r>
            <a:endParaRPr lang="en-US" sz="2800" dirty="0"/>
          </a:p>
        </p:txBody>
      </p:sp>
    </p:spTree>
    <p:extLst>
      <p:ext uri="{BB962C8B-B14F-4D97-AF65-F5344CB8AC3E}">
        <p14:creationId xmlns:p14="http://schemas.microsoft.com/office/powerpoint/2010/main" val="22323720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19810" name="Rectangle 2"/>
          <p:cNvSpPr>
            <a:spLocks noGrp="1" noChangeArrowheads="1"/>
          </p:cNvSpPr>
          <p:nvPr>
            <p:ph type="title"/>
          </p:nvPr>
        </p:nvSpPr>
        <p:spPr/>
        <p:txBody>
          <a:bodyPr/>
          <a:lstStyle/>
          <a:p>
            <a:r>
              <a:rPr lang="en-US"/>
              <a:t>Enforcing Causal Communication</a:t>
            </a:r>
          </a:p>
        </p:txBody>
      </p:sp>
      <p:sp>
        <p:nvSpPr>
          <p:cNvPr id="119811" name="Rectangle 3"/>
          <p:cNvSpPr>
            <a:spLocks noGrp="1" noChangeArrowheads="1"/>
          </p:cNvSpPr>
          <p:nvPr>
            <p:ph type="body" idx="1"/>
          </p:nvPr>
        </p:nvSpPr>
        <p:spPr/>
        <p:txBody>
          <a:bodyPr/>
          <a:lstStyle/>
          <a:p>
            <a:r>
              <a:rPr lang="en-US"/>
              <a:t>Figure 6-13. Enforcing causal communication.</a:t>
            </a:r>
          </a:p>
        </p:txBody>
      </p:sp>
      <p:pic>
        <p:nvPicPr>
          <p:cNvPr id="119812" name="Picture 4" descr="06-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662113"/>
            <a:ext cx="7866063" cy="3367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r>
              <a:rPr lang="en-US" sz="3200" dirty="0" smtClean="0"/>
              <a:t>Figuring a standard measure is hard.</a:t>
            </a:r>
          </a:p>
          <a:p>
            <a:pPr algn="l">
              <a:buFontTx/>
              <a:buChar char="•"/>
            </a:pPr>
            <a:r>
              <a:rPr lang="en-US" sz="3200" dirty="0" smtClean="0"/>
              <a:t>(3600x24) Solar second is 1/86400</a:t>
            </a:r>
            <a:r>
              <a:rPr lang="en-US" sz="3200" baseline="30000" dirty="0" smtClean="0"/>
              <a:t>th</a:t>
            </a:r>
            <a:r>
              <a:rPr lang="en-US" sz="3200" dirty="0" smtClean="0"/>
              <a:t> of a solar day.</a:t>
            </a:r>
          </a:p>
          <a:p>
            <a:pPr algn="l">
              <a:buFontTx/>
              <a:buChar char="•"/>
            </a:pPr>
            <a:r>
              <a:rPr lang="en-US" sz="3200" dirty="0" smtClean="0"/>
              <a:t>But earth slowing down, and also wobbles.</a:t>
            </a:r>
          </a:p>
          <a:p>
            <a:pPr algn="l">
              <a:buFontTx/>
              <a:buChar char="•"/>
            </a:pPr>
            <a:r>
              <a:rPr lang="en-US" sz="3200" dirty="0" smtClean="0"/>
              <a:t>300 million years ago we had 400 days.</a:t>
            </a:r>
          </a:p>
          <a:p>
            <a:pPr algn="l">
              <a:buFontTx/>
              <a:buChar char="•"/>
            </a:pPr>
            <a:r>
              <a:rPr lang="en-US" sz="3200" dirty="0" smtClean="0"/>
              <a:t>Temporary fluctuations, probably due to molten iron core.</a:t>
            </a:r>
          </a:p>
          <a:p>
            <a:pPr algn="l">
              <a:buFontTx/>
              <a:buChar char="•"/>
            </a:pPr>
            <a:r>
              <a:rPr lang="en-US" sz="3200" dirty="0" smtClean="0"/>
              <a:t>Mean solar day takes an average.</a:t>
            </a:r>
          </a:p>
          <a:p>
            <a:pPr algn="l">
              <a:buFontTx/>
              <a:buChar char="•"/>
            </a:pPr>
            <a:r>
              <a:rPr lang="en-US" sz="3200" dirty="0" smtClean="0"/>
              <a:t>“Longitude” by </a:t>
            </a:r>
            <a:r>
              <a:rPr lang="en-US" sz="3200" dirty="0" err="1" smtClean="0"/>
              <a:t>Dava</a:t>
            </a:r>
            <a:r>
              <a:rPr lang="en-US" sz="3200" dirty="0" smtClean="0"/>
              <a:t> </a:t>
            </a:r>
            <a:r>
              <a:rPr lang="en-US" sz="3200" dirty="0" err="1" smtClean="0"/>
              <a:t>Sobel</a:t>
            </a:r>
            <a:endParaRPr lang="en-US" sz="3200" dirty="0" smtClean="0"/>
          </a:p>
        </p:txBody>
      </p:sp>
    </p:spTree>
    <p:extLst>
      <p:ext uri="{BB962C8B-B14F-4D97-AF65-F5344CB8AC3E}">
        <p14:creationId xmlns:p14="http://schemas.microsoft.com/office/powerpoint/2010/main" val="9103245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r>
              <a:rPr lang="en-US" dirty="0" smtClean="0"/>
              <a:t>Problems with middleware ordering of messages</a:t>
            </a:r>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r>
              <a:rPr lang="en-US" sz="3200" dirty="0" smtClean="0"/>
              <a:t>Middleware does not know what a message contains. E.g., two </a:t>
            </a:r>
            <a:r>
              <a:rPr lang="en-US" sz="3200" dirty="0" err="1" smtClean="0"/>
              <a:t>msgs</a:t>
            </a:r>
            <a:r>
              <a:rPr lang="en-US" sz="3200" dirty="0" smtClean="0"/>
              <a:t> from the same </a:t>
            </a:r>
            <a:r>
              <a:rPr lang="en-US" sz="3200" dirty="0" err="1" smtClean="0"/>
              <a:t>proc</a:t>
            </a:r>
            <a:r>
              <a:rPr lang="en-US" sz="3200" dirty="0" smtClean="0"/>
              <a:t> may not be related but are treated as causal.</a:t>
            </a:r>
            <a:r>
              <a:rPr lang="en-US" sz="3200" dirty="0"/>
              <a:t> </a:t>
            </a:r>
            <a:r>
              <a:rPr lang="en-US" sz="3200" dirty="0" smtClean="0"/>
              <a:t>Less efficient.</a:t>
            </a:r>
          </a:p>
          <a:p>
            <a:pPr algn="l">
              <a:buFontTx/>
              <a:buChar char="•"/>
            </a:pPr>
            <a:r>
              <a:rPr lang="en-US" sz="3200" dirty="0" smtClean="0"/>
              <a:t>Not all actual causality may be captured. E.g., external causation (say by a phone call) will not be captured.</a:t>
            </a:r>
          </a:p>
          <a:p>
            <a:pPr algn="l">
              <a:buFontTx/>
              <a:buChar char="•"/>
            </a:pPr>
            <a:r>
              <a:rPr lang="en-US" sz="3200" dirty="0" smtClean="0"/>
              <a:t>Refer again to </a:t>
            </a:r>
            <a:r>
              <a:rPr lang="en-US" sz="3200" dirty="0" err="1" smtClean="0"/>
              <a:t>Saltzer</a:t>
            </a:r>
            <a:r>
              <a:rPr lang="en-US" sz="3200" dirty="0" smtClean="0"/>
              <a:t> (1984) </a:t>
            </a:r>
            <a:r>
              <a:rPr lang="en-US" sz="3200" i="1" dirty="0" smtClean="0"/>
              <a:t>end-to-end</a:t>
            </a:r>
            <a:r>
              <a:rPr lang="en-US" sz="3200" dirty="0" smtClean="0"/>
              <a:t> </a:t>
            </a:r>
            <a:r>
              <a:rPr lang="en-US" sz="3200" i="1" dirty="0" smtClean="0"/>
              <a:t>argument </a:t>
            </a:r>
            <a:r>
              <a:rPr lang="en-US" sz="3200" dirty="0" smtClean="0"/>
              <a:t>in system’s design.</a:t>
            </a:r>
            <a:endParaRPr lang="en-US" sz="3200" dirty="0"/>
          </a:p>
          <a:p>
            <a:pPr algn="l">
              <a:buFontTx/>
              <a:buChar char="•"/>
            </a:pPr>
            <a:r>
              <a:rPr lang="en-US" sz="3200" dirty="0" smtClean="0"/>
              <a:t>But, places non-content burden on the developer, which we like to avoid.</a:t>
            </a:r>
          </a:p>
        </p:txBody>
      </p:sp>
    </p:spTree>
    <p:extLst>
      <p:ext uri="{BB962C8B-B14F-4D97-AF65-F5344CB8AC3E}">
        <p14:creationId xmlns:p14="http://schemas.microsoft.com/office/powerpoint/2010/main" val="16284259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r>
              <a:rPr lang="en-US" sz="3200" dirty="0" smtClean="0"/>
              <a:t>But, places non-content burden on the developer, which we like to avoid.</a:t>
            </a:r>
          </a:p>
        </p:txBody>
      </p:sp>
    </p:spTree>
    <p:extLst>
      <p:ext uri="{BB962C8B-B14F-4D97-AF65-F5344CB8AC3E}">
        <p14:creationId xmlns:p14="http://schemas.microsoft.com/office/powerpoint/2010/main" val="16097310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20834" name="Rectangle 2"/>
          <p:cNvSpPr>
            <a:spLocks noGrp="1" noChangeArrowheads="1"/>
          </p:cNvSpPr>
          <p:nvPr>
            <p:ph type="title"/>
          </p:nvPr>
        </p:nvSpPr>
        <p:spPr>
          <a:xfrm>
            <a:off x="0" y="187325"/>
            <a:ext cx="9144000" cy="1143000"/>
          </a:xfrm>
        </p:spPr>
        <p:txBody>
          <a:bodyPr/>
          <a:lstStyle/>
          <a:p>
            <a:r>
              <a:rPr lang="en-US" sz="4000"/>
              <a:t>Mutual Exclusion</a:t>
            </a:r>
            <a:br>
              <a:rPr lang="en-US" sz="4000"/>
            </a:br>
            <a:r>
              <a:rPr lang="en-US" sz="4000"/>
              <a:t>A Centralized Algorithm (1)</a:t>
            </a:r>
          </a:p>
        </p:txBody>
      </p:sp>
      <p:sp>
        <p:nvSpPr>
          <p:cNvPr id="120835" name="Rectangle 3"/>
          <p:cNvSpPr>
            <a:spLocks noGrp="1" noChangeArrowheads="1"/>
          </p:cNvSpPr>
          <p:nvPr>
            <p:ph type="body" idx="1"/>
          </p:nvPr>
        </p:nvSpPr>
        <p:spPr>
          <a:xfrm>
            <a:off x="0" y="5576888"/>
            <a:ext cx="9144000" cy="976312"/>
          </a:xfrm>
        </p:spPr>
        <p:txBody>
          <a:bodyPr/>
          <a:lstStyle/>
          <a:p>
            <a:r>
              <a:rPr lang="en-US"/>
              <a:t>Figure 6-14. (a) Process 1 asks the coordinator for permission to access a hared resource. Permission is granted. </a:t>
            </a:r>
          </a:p>
        </p:txBody>
      </p:sp>
      <p:pic>
        <p:nvPicPr>
          <p:cNvPr id="120836" name="Picture 4" descr="06-14"/>
          <p:cNvPicPr>
            <a:picLocks noChangeAspect="1" noChangeArrowheads="1"/>
          </p:cNvPicPr>
          <p:nvPr/>
        </p:nvPicPr>
        <p:blipFill>
          <a:blip r:embed="rId3">
            <a:extLst>
              <a:ext uri="{28A0092B-C50C-407E-A947-70E740481C1C}">
                <a14:useLocalDpi xmlns:a14="http://schemas.microsoft.com/office/drawing/2010/main" val="0"/>
              </a:ext>
            </a:extLst>
          </a:blip>
          <a:srcRect r="61639"/>
          <a:stretch>
            <a:fillRect/>
          </a:stretch>
        </p:blipFill>
        <p:spPr bwMode="auto">
          <a:xfrm>
            <a:off x="2620963" y="1597025"/>
            <a:ext cx="4265612" cy="3770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21858" name="Rectangle 2"/>
          <p:cNvSpPr>
            <a:spLocks noGrp="1" noChangeArrowheads="1"/>
          </p:cNvSpPr>
          <p:nvPr>
            <p:ph type="title"/>
          </p:nvPr>
        </p:nvSpPr>
        <p:spPr>
          <a:xfrm>
            <a:off x="0" y="187325"/>
            <a:ext cx="9144000" cy="1143000"/>
          </a:xfrm>
        </p:spPr>
        <p:txBody>
          <a:bodyPr/>
          <a:lstStyle/>
          <a:p>
            <a:r>
              <a:rPr lang="en-US" sz="4000"/>
              <a:t>Mutual Exclusion</a:t>
            </a:r>
            <a:br>
              <a:rPr lang="en-US" sz="4000"/>
            </a:br>
            <a:r>
              <a:rPr lang="en-US" sz="4000"/>
              <a:t>A Centralized Algorithm (2)</a:t>
            </a:r>
          </a:p>
        </p:txBody>
      </p:sp>
      <p:sp>
        <p:nvSpPr>
          <p:cNvPr id="121859" name="Rectangle 3"/>
          <p:cNvSpPr>
            <a:spLocks noGrp="1" noChangeArrowheads="1"/>
          </p:cNvSpPr>
          <p:nvPr>
            <p:ph type="body" idx="1"/>
          </p:nvPr>
        </p:nvSpPr>
        <p:spPr>
          <a:xfrm>
            <a:off x="0" y="5575300"/>
            <a:ext cx="9144000" cy="977900"/>
          </a:xfrm>
        </p:spPr>
        <p:txBody>
          <a:bodyPr/>
          <a:lstStyle/>
          <a:p>
            <a:r>
              <a:rPr lang="en-US"/>
              <a:t>Figure 6-14. (b) Process 2 then asks permission to access the same resource. The coordinator does not reply. </a:t>
            </a:r>
          </a:p>
        </p:txBody>
      </p:sp>
      <p:pic>
        <p:nvPicPr>
          <p:cNvPr id="121860" name="Picture 4" descr="06-14"/>
          <p:cNvPicPr>
            <a:picLocks noChangeAspect="1" noChangeArrowheads="1"/>
          </p:cNvPicPr>
          <p:nvPr/>
        </p:nvPicPr>
        <p:blipFill>
          <a:blip r:embed="rId3">
            <a:extLst>
              <a:ext uri="{28A0092B-C50C-407E-A947-70E740481C1C}">
                <a14:useLocalDpi xmlns:a14="http://schemas.microsoft.com/office/drawing/2010/main" val="0"/>
              </a:ext>
            </a:extLst>
          </a:blip>
          <a:srcRect l="37167" r="30569"/>
          <a:stretch>
            <a:fillRect/>
          </a:stretch>
        </p:blipFill>
        <p:spPr bwMode="auto">
          <a:xfrm>
            <a:off x="2757488" y="1476375"/>
            <a:ext cx="3656012" cy="3841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22882" name="Rectangle 2"/>
          <p:cNvSpPr>
            <a:spLocks noGrp="1" noChangeArrowheads="1"/>
          </p:cNvSpPr>
          <p:nvPr>
            <p:ph type="title"/>
          </p:nvPr>
        </p:nvSpPr>
        <p:spPr>
          <a:xfrm>
            <a:off x="0" y="187325"/>
            <a:ext cx="9144000" cy="1143000"/>
          </a:xfrm>
        </p:spPr>
        <p:txBody>
          <a:bodyPr/>
          <a:lstStyle/>
          <a:p>
            <a:r>
              <a:rPr lang="en-US" sz="4000"/>
              <a:t>Mutual Exclusion</a:t>
            </a:r>
            <a:br>
              <a:rPr lang="en-US" sz="4000"/>
            </a:br>
            <a:r>
              <a:rPr lang="en-US" sz="4000"/>
              <a:t>A Centralized Algorithm (3)</a:t>
            </a:r>
          </a:p>
        </p:txBody>
      </p:sp>
      <p:sp>
        <p:nvSpPr>
          <p:cNvPr id="122883" name="Rectangle 3"/>
          <p:cNvSpPr>
            <a:spLocks noGrp="1" noChangeArrowheads="1"/>
          </p:cNvSpPr>
          <p:nvPr>
            <p:ph type="body" idx="1"/>
          </p:nvPr>
        </p:nvSpPr>
        <p:spPr>
          <a:xfrm>
            <a:off x="0" y="5702300"/>
            <a:ext cx="9144000" cy="850900"/>
          </a:xfrm>
        </p:spPr>
        <p:txBody>
          <a:bodyPr/>
          <a:lstStyle/>
          <a:p>
            <a:r>
              <a:rPr lang="en-US"/>
              <a:t>Figure 6-14. (c) When process 1 releases the resource, it tells the coordinator, which then replies to 2.</a:t>
            </a:r>
          </a:p>
        </p:txBody>
      </p:sp>
      <p:pic>
        <p:nvPicPr>
          <p:cNvPr id="122884" name="Picture 4" descr="06-14"/>
          <p:cNvPicPr>
            <a:picLocks noChangeAspect="1" noChangeArrowheads="1"/>
          </p:cNvPicPr>
          <p:nvPr/>
        </p:nvPicPr>
        <p:blipFill>
          <a:blip r:embed="rId3">
            <a:extLst>
              <a:ext uri="{28A0092B-C50C-407E-A947-70E740481C1C}">
                <a14:useLocalDpi xmlns:a14="http://schemas.microsoft.com/office/drawing/2010/main" val="0"/>
              </a:ext>
            </a:extLst>
          </a:blip>
          <a:srcRect l="73293"/>
          <a:stretch>
            <a:fillRect/>
          </a:stretch>
        </p:blipFill>
        <p:spPr bwMode="auto">
          <a:xfrm>
            <a:off x="2978150" y="1546225"/>
            <a:ext cx="3035300" cy="3852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28002" name="Rectangle 2"/>
          <p:cNvSpPr>
            <a:spLocks noGrp="1" noChangeArrowheads="1"/>
          </p:cNvSpPr>
          <p:nvPr>
            <p:ph type="title"/>
          </p:nvPr>
        </p:nvSpPr>
        <p:spPr/>
        <p:txBody>
          <a:bodyPr/>
          <a:lstStyle/>
          <a:p>
            <a:r>
              <a:rPr lang="en-US"/>
              <a:t>A Distributed Algorithm (1)</a:t>
            </a:r>
          </a:p>
        </p:txBody>
      </p:sp>
      <p:sp>
        <p:nvSpPr>
          <p:cNvPr id="128003" name="Rectangle 3"/>
          <p:cNvSpPr>
            <a:spLocks noGrp="1" noChangeArrowheads="1"/>
          </p:cNvSpPr>
          <p:nvPr>
            <p:ph type="body" idx="1"/>
          </p:nvPr>
        </p:nvSpPr>
        <p:spPr>
          <a:xfrm>
            <a:off x="604838" y="1360488"/>
            <a:ext cx="8539162" cy="5192712"/>
          </a:xfrm>
        </p:spPr>
        <p:txBody>
          <a:bodyPr/>
          <a:lstStyle/>
          <a:p>
            <a:pPr algn="l">
              <a:lnSpc>
                <a:spcPct val="90000"/>
              </a:lnSpc>
            </a:pPr>
            <a:r>
              <a:rPr lang="en-US" sz="2800" dirty="0"/>
              <a:t>Three different cases:</a:t>
            </a:r>
          </a:p>
          <a:p>
            <a:pPr algn="l">
              <a:lnSpc>
                <a:spcPct val="90000"/>
              </a:lnSpc>
              <a:buFontTx/>
              <a:buAutoNum type="arabicPeriod"/>
            </a:pPr>
            <a:r>
              <a:rPr lang="en-US" sz="2800" dirty="0"/>
              <a:t>If the receiver is not accessing the resource and does not want to access it, it sends back an OK message to the sender.</a:t>
            </a:r>
          </a:p>
          <a:p>
            <a:pPr algn="l">
              <a:lnSpc>
                <a:spcPct val="90000"/>
              </a:lnSpc>
              <a:buFontTx/>
              <a:buAutoNum type="arabicPeriod"/>
            </a:pPr>
            <a:r>
              <a:rPr lang="en-US" sz="2800" dirty="0"/>
              <a:t>If the receiver already has access to the resource, it simply does not reply. Instead, it queues the request.</a:t>
            </a:r>
          </a:p>
          <a:p>
            <a:pPr algn="l">
              <a:lnSpc>
                <a:spcPct val="90000"/>
              </a:lnSpc>
              <a:buFontTx/>
              <a:buAutoNum type="arabicPeriod"/>
            </a:pPr>
            <a:r>
              <a:rPr lang="en-US" sz="2800" dirty="0"/>
              <a:t>If the receiver wants to access the resource as well but has not yet done so, it compares the timestamp of the incoming message with the one contained in the message that it has sent everyone. The lowest one wins.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29026" name="Rectangle 2"/>
          <p:cNvSpPr>
            <a:spLocks noGrp="1" noChangeArrowheads="1"/>
          </p:cNvSpPr>
          <p:nvPr>
            <p:ph type="title"/>
          </p:nvPr>
        </p:nvSpPr>
        <p:spPr/>
        <p:txBody>
          <a:bodyPr/>
          <a:lstStyle/>
          <a:p>
            <a:r>
              <a:rPr lang="en-US"/>
              <a:t>A Distributed Algorithm (2)</a:t>
            </a:r>
          </a:p>
        </p:txBody>
      </p:sp>
      <p:sp>
        <p:nvSpPr>
          <p:cNvPr id="129027" name="Rectangle 3"/>
          <p:cNvSpPr>
            <a:spLocks noGrp="1" noChangeArrowheads="1"/>
          </p:cNvSpPr>
          <p:nvPr>
            <p:ph type="body" idx="1"/>
          </p:nvPr>
        </p:nvSpPr>
        <p:spPr/>
        <p:txBody>
          <a:bodyPr/>
          <a:lstStyle/>
          <a:p>
            <a:r>
              <a:rPr lang="en-US"/>
              <a:t>Figure 6-15. (a) Two processes want to access a </a:t>
            </a:r>
            <a:br>
              <a:rPr lang="en-US"/>
            </a:br>
            <a:r>
              <a:rPr lang="en-US"/>
              <a:t>shared resource at the same moment. </a:t>
            </a:r>
          </a:p>
        </p:txBody>
      </p:sp>
      <p:pic>
        <p:nvPicPr>
          <p:cNvPr id="129029" name="Picture 5" descr="06-15"/>
          <p:cNvPicPr>
            <a:picLocks noChangeAspect="1" noChangeArrowheads="1"/>
          </p:cNvPicPr>
          <p:nvPr/>
        </p:nvPicPr>
        <p:blipFill>
          <a:blip r:embed="rId3">
            <a:extLst>
              <a:ext uri="{28A0092B-C50C-407E-A947-70E740481C1C}">
                <a14:useLocalDpi xmlns:a14="http://schemas.microsoft.com/office/drawing/2010/main" val="0"/>
              </a:ext>
            </a:extLst>
          </a:blip>
          <a:srcRect r="75536"/>
          <a:stretch>
            <a:fillRect/>
          </a:stretch>
        </p:blipFill>
        <p:spPr bwMode="auto">
          <a:xfrm>
            <a:off x="3019425" y="1336675"/>
            <a:ext cx="3262313" cy="4057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30050" name="Rectangle 2"/>
          <p:cNvSpPr>
            <a:spLocks noGrp="1" noChangeArrowheads="1"/>
          </p:cNvSpPr>
          <p:nvPr>
            <p:ph type="title"/>
          </p:nvPr>
        </p:nvSpPr>
        <p:spPr/>
        <p:txBody>
          <a:bodyPr/>
          <a:lstStyle/>
          <a:p>
            <a:r>
              <a:rPr lang="en-US"/>
              <a:t>A Distributed Algorithm (3)</a:t>
            </a:r>
          </a:p>
        </p:txBody>
      </p:sp>
      <p:sp>
        <p:nvSpPr>
          <p:cNvPr id="130051" name="Rectangle 3"/>
          <p:cNvSpPr>
            <a:spLocks noGrp="1" noChangeArrowheads="1"/>
          </p:cNvSpPr>
          <p:nvPr>
            <p:ph type="body" idx="1"/>
          </p:nvPr>
        </p:nvSpPr>
        <p:spPr/>
        <p:txBody>
          <a:bodyPr/>
          <a:lstStyle/>
          <a:p>
            <a:r>
              <a:rPr lang="en-US"/>
              <a:t>Figure 6-15. (b) Process 0 has the lowest </a:t>
            </a:r>
            <a:br>
              <a:rPr lang="en-US"/>
            </a:br>
            <a:r>
              <a:rPr lang="en-US"/>
              <a:t>timestamp, so it wins. </a:t>
            </a:r>
          </a:p>
        </p:txBody>
      </p:sp>
      <p:pic>
        <p:nvPicPr>
          <p:cNvPr id="130052" name="Picture 4" descr="06-15"/>
          <p:cNvPicPr>
            <a:picLocks noChangeAspect="1" noChangeArrowheads="1"/>
          </p:cNvPicPr>
          <p:nvPr/>
        </p:nvPicPr>
        <p:blipFill>
          <a:blip r:embed="rId3">
            <a:extLst>
              <a:ext uri="{28A0092B-C50C-407E-A947-70E740481C1C}">
                <a14:useLocalDpi xmlns:a14="http://schemas.microsoft.com/office/drawing/2010/main" val="0"/>
              </a:ext>
            </a:extLst>
          </a:blip>
          <a:srcRect l="31262" r="45441"/>
          <a:stretch>
            <a:fillRect/>
          </a:stretch>
        </p:blipFill>
        <p:spPr bwMode="auto">
          <a:xfrm>
            <a:off x="2890838" y="1368425"/>
            <a:ext cx="3106737" cy="4057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31074" name="Rectangle 2"/>
          <p:cNvSpPr>
            <a:spLocks noGrp="1" noChangeArrowheads="1"/>
          </p:cNvSpPr>
          <p:nvPr>
            <p:ph type="title"/>
          </p:nvPr>
        </p:nvSpPr>
        <p:spPr/>
        <p:txBody>
          <a:bodyPr/>
          <a:lstStyle/>
          <a:p>
            <a:r>
              <a:rPr lang="en-US"/>
              <a:t>A Distributed Algorithm (4)</a:t>
            </a:r>
          </a:p>
        </p:txBody>
      </p:sp>
      <p:sp>
        <p:nvSpPr>
          <p:cNvPr id="131075" name="Rectangle 3"/>
          <p:cNvSpPr>
            <a:spLocks noGrp="1" noChangeArrowheads="1"/>
          </p:cNvSpPr>
          <p:nvPr>
            <p:ph type="body" idx="1"/>
          </p:nvPr>
        </p:nvSpPr>
        <p:spPr/>
        <p:txBody>
          <a:bodyPr/>
          <a:lstStyle/>
          <a:p>
            <a:r>
              <a:rPr lang="en-US"/>
              <a:t>Figure 6-15. (c) When process 0 is done, </a:t>
            </a:r>
            <a:br>
              <a:rPr lang="en-US"/>
            </a:br>
            <a:r>
              <a:rPr lang="en-US"/>
              <a:t>it sends an OK also, so 2 can now go ahead.</a:t>
            </a:r>
          </a:p>
        </p:txBody>
      </p:sp>
      <p:pic>
        <p:nvPicPr>
          <p:cNvPr id="131076" name="Picture 4" descr="06-15"/>
          <p:cNvPicPr>
            <a:picLocks noChangeAspect="1" noChangeArrowheads="1"/>
          </p:cNvPicPr>
          <p:nvPr/>
        </p:nvPicPr>
        <p:blipFill>
          <a:blip r:embed="rId3">
            <a:extLst>
              <a:ext uri="{28A0092B-C50C-407E-A947-70E740481C1C}">
                <a14:useLocalDpi xmlns:a14="http://schemas.microsoft.com/office/drawing/2010/main" val="0"/>
              </a:ext>
            </a:extLst>
          </a:blip>
          <a:srcRect l="65321" t="14514"/>
          <a:stretch>
            <a:fillRect/>
          </a:stretch>
        </p:blipFill>
        <p:spPr bwMode="auto">
          <a:xfrm>
            <a:off x="1763713" y="1301750"/>
            <a:ext cx="5289550" cy="3968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36194" name="Rectangle 2"/>
          <p:cNvSpPr>
            <a:spLocks noGrp="1" noChangeArrowheads="1"/>
          </p:cNvSpPr>
          <p:nvPr>
            <p:ph type="title"/>
          </p:nvPr>
        </p:nvSpPr>
        <p:spPr/>
        <p:txBody>
          <a:bodyPr/>
          <a:lstStyle/>
          <a:p>
            <a:r>
              <a:rPr lang="en-US"/>
              <a:t>A Token Ring Algorithm</a:t>
            </a:r>
          </a:p>
        </p:txBody>
      </p:sp>
      <p:sp>
        <p:nvSpPr>
          <p:cNvPr id="136195" name="Rectangle 3"/>
          <p:cNvSpPr>
            <a:spLocks noGrp="1" noChangeArrowheads="1"/>
          </p:cNvSpPr>
          <p:nvPr>
            <p:ph type="body" idx="1"/>
          </p:nvPr>
        </p:nvSpPr>
        <p:spPr>
          <a:xfrm>
            <a:off x="0" y="5476875"/>
            <a:ext cx="9144000" cy="838200"/>
          </a:xfrm>
        </p:spPr>
        <p:txBody>
          <a:bodyPr/>
          <a:lstStyle/>
          <a:p>
            <a:r>
              <a:rPr lang="en-US"/>
              <a:t>Figure 6-16. (a) An unordered group of processes on a network. </a:t>
            </a:r>
            <a:br>
              <a:rPr lang="en-US"/>
            </a:br>
            <a:r>
              <a:rPr lang="en-US"/>
              <a:t>(b) A logical ring constructed in software.</a:t>
            </a:r>
          </a:p>
        </p:txBody>
      </p:sp>
      <p:pic>
        <p:nvPicPr>
          <p:cNvPr id="136196" name="Picture 4" descr="06-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450" y="1851025"/>
            <a:ext cx="7858125" cy="29829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r>
              <a:rPr lang="en-US" sz="3200" dirty="0" smtClean="0"/>
              <a:t>Cesium 133 atom, 9,192,631,770 transitions in a second. (1948)</a:t>
            </a:r>
          </a:p>
          <a:p>
            <a:pPr algn="l">
              <a:buFontTx/>
              <a:buChar char="•"/>
            </a:pPr>
            <a:r>
              <a:rPr lang="en-US" sz="3200" dirty="0" smtClean="0"/>
              <a:t>TAI International atomic time, cesium 133 counter since midnight 1958-01-01.</a:t>
            </a:r>
          </a:p>
          <a:p>
            <a:pPr algn="l">
              <a:buFontTx/>
              <a:buChar char="•"/>
            </a:pPr>
            <a:r>
              <a:rPr lang="en-US" sz="3200" dirty="0" smtClean="0"/>
              <a:t>But 86,400 is now ~3msec less than a solar day, because slowing of Earth’s spin!</a:t>
            </a:r>
          </a:p>
          <a:p>
            <a:pPr algn="l">
              <a:buFontTx/>
              <a:buChar char="•"/>
            </a:pPr>
            <a:r>
              <a:rPr lang="en-US" sz="3200" dirty="0" smtClean="0"/>
              <a:t>Politics! 1582 Pope Gregory removed 10 days from the calendar. Rent/interest vs. month’s pay. “Gregorian Calendar”</a:t>
            </a:r>
          </a:p>
          <a:p>
            <a:pPr algn="l">
              <a:buFontTx/>
              <a:buChar char="•"/>
            </a:pPr>
            <a:endParaRPr lang="en-US" sz="3200" dirty="0"/>
          </a:p>
        </p:txBody>
      </p:sp>
    </p:spTree>
    <p:extLst>
      <p:ext uri="{BB962C8B-B14F-4D97-AF65-F5344CB8AC3E}">
        <p14:creationId xmlns:p14="http://schemas.microsoft.com/office/powerpoint/2010/main" val="9425198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37218" name="Rectangle 2"/>
          <p:cNvSpPr>
            <a:spLocks noGrp="1" noChangeArrowheads="1"/>
          </p:cNvSpPr>
          <p:nvPr>
            <p:ph type="title"/>
          </p:nvPr>
        </p:nvSpPr>
        <p:spPr/>
        <p:txBody>
          <a:bodyPr/>
          <a:lstStyle/>
          <a:p>
            <a:r>
              <a:rPr lang="en-US" sz="4000"/>
              <a:t>A Comparison of the Four Algorithms</a:t>
            </a:r>
          </a:p>
        </p:txBody>
      </p:sp>
      <p:sp>
        <p:nvSpPr>
          <p:cNvPr id="137219" name="Rectangle 3"/>
          <p:cNvSpPr>
            <a:spLocks noGrp="1" noChangeArrowheads="1"/>
          </p:cNvSpPr>
          <p:nvPr>
            <p:ph type="body" idx="1"/>
          </p:nvPr>
        </p:nvSpPr>
        <p:spPr>
          <a:xfrm>
            <a:off x="0" y="5313363"/>
            <a:ext cx="9144000" cy="1239837"/>
          </a:xfrm>
        </p:spPr>
        <p:txBody>
          <a:bodyPr/>
          <a:lstStyle/>
          <a:p>
            <a:r>
              <a:rPr lang="en-US"/>
              <a:t>Figure 6-17. A comparison of three mutual exclusion algorithms.</a:t>
            </a:r>
          </a:p>
        </p:txBody>
      </p:sp>
      <p:pic>
        <p:nvPicPr>
          <p:cNvPr id="137220" name="Picture 4" descr="06-17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22463"/>
            <a:ext cx="9144000" cy="2436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40290" name="Rectangle 2"/>
          <p:cNvSpPr>
            <a:spLocks noGrp="1" noChangeArrowheads="1"/>
          </p:cNvSpPr>
          <p:nvPr>
            <p:ph type="title"/>
          </p:nvPr>
        </p:nvSpPr>
        <p:spPr/>
        <p:txBody>
          <a:bodyPr/>
          <a:lstStyle/>
          <a:p>
            <a:r>
              <a:rPr lang="en-US"/>
              <a:t>Global Positioning Of Nodes (1)</a:t>
            </a:r>
          </a:p>
        </p:txBody>
      </p:sp>
      <p:sp>
        <p:nvSpPr>
          <p:cNvPr id="140291" name="Rectangle 3"/>
          <p:cNvSpPr>
            <a:spLocks noGrp="1" noChangeArrowheads="1"/>
          </p:cNvSpPr>
          <p:nvPr>
            <p:ph type="body" idx="1"/>
          </p:nvPr>
        </p:nvSpPr>
        <p:spPr/>
        <p:txBody>
          <a:bodyPr/>
          <a:lstStyle/>
          <a:p>
            <a:r>
              <a:rPr lang="en-US"/>
              <a:t>Figure 6-18. Computing a node’s position in a </a:t>
            </a:r>
            <a:br>
              <a:rPr lang="en-US"/>
            </a:br>
            <a:r>
              <a:rPr lang="en-US"/>
              <a:t>two-dimensional space.</a:t>
            </a:r>
          </a:p>
        </p:txBody>
      </p:sp>
      <p:pic>
        <p:nvPicPr>
          <p:cNvPr id="140292" name="Picture 4" descr="06-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096963"/>
            <a:ext cx="4927600" cy="4225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42338" name="Rectangle 2"/>
          <p:cNvSpPr>
            <a:spLocks noGrp="1" noChangeArrowheads="1"/>
          </p:cNvSpPr>
          <p:nvPr>
            <p:ph type="title"/>
          </p:nvPr>
        </p:nvSpPr>
        <p:spPr/>
        <p:txBody>
          <a:bodyPr/>
          <a:lstStyle/>
          <a:p>
            <a:r>
              <a:rPr lang="en-US"/>
              <a:t>Global Positioning Of Nodes (2)</a:t>
            </a:r>
          </a:p>
        </p:txBody>
      </p:sp>
      <p:sp>
        <p:nvSpPr>
          <p:cNvPr id="142339" name="Rectangle 3"/>
          <p:cNvSpPr>
            <a:spLocks noGrp="1" noChangeArrowheads="1"/>
          </p:cNvSpPr>
          <p:nvPr>
            <p:ph type="body" idx="1"/>
          </p:nvPr>
        </p:nvSpPr>
        <p:spPr/>
        <p:txBody>
          <a:bodyPr/>
          <a:lstStyle/>
          <a:p>
            <a:r>
              <a:rPr lang="en-US"/>
              <a:t>Figure 6-19. Inconsistent distance measurements</a:t>
            </a:r>
            <a:br>
              <a:rPr lang="en-US"/>
            </a:br>
            <a:r>
              <a:rPr lang="en-US"/>
              <a:t> in a one-dimensional space.</a:t>
            </a:r>
          </a:p>
        </p:txBody>
      </p:sp>
      <p:pic>
        <p:nvPicPr>
          <p:cNvPr id="142340" name="Picture 4" descr="06-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885950"/>
            <a:ext cx="7143750" cy="3086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43362" name="Rectangle 2"/>
          <p:cNvSpPr>
            <a:spLocks noGrp="1" noChangeArrowheads="1"/>
          </p:cNvSpPr>
          <p:nvPr>
            <p:ph type="title"/>
          </p:nvPr>
        </p:nvSpPr>
        <p:spPr/>
        <p:txBody>
          <a:bodyPr/>
          <a:lstStyle/>
          <a:p>
            <a:r>
              <a:rPr lang="en-US"/>
              <a:t>Election Algorithms </a:t>
            </a:r>
          </a:p>
        </p:txBody>
      </p:sp>
      <p:sp>
        <p:nvSpPr>
          <p:cNvPr id="143363" name="Rectangle 3"/>
          <p:cNvSpPr>
            <a:spLocks noGrp="1" noChangeArrowheads="1"/>
          </p:cNvSpPr>
          <p:nvPr>
            <p:ph type="body" idx="1"/>
          </p:nvPr>
        </p:nvSpPr>
        <p:spPr>
          <a:xfrm>
            <a:off x="696913" y="1809750"/>
            <a:ext cx="8447087" cy="4743450"/>
          </a:xfrm>
        </p:spPr>
        <p:txBody>
          <a:bodyPr/>
          <a:lstStyle/>
          <a:p>
            <a:pPr algn="l"/>
            <a:r>
              <a:rPr lang="en-US" sz="3200"/>
              <a:t>The Bully Algorithm</a:t>
            </a:r>
          </a:p>
          <a:p>
            <a:pPr algn="l">
              <a:buFontTx/>
              <a:buAutoNum type="arabicPeriod"/>
            </a:pPr>
            <a:r>
              <a:rPr lang="en-US" sz="3200" i="1"/>
              <a:t>P</a:t>
            </a:r>
            <a:r>
              <a:rPr lang="en-US" sz="3200"/>
              <a:t> sends an </a:t>
            </a:r>
            <a:r>
              <a:rPr lang="en-US" sz="3200" i="1"/>
              <a:t>ELECTION</a:t>
            </a:r>
            <a:r>
              <a:rPr lang="en-US" sz="3200"/>
              <a:t> message to all processes with higher numbers.</a:t>
            </a:r>
          </a:p>
          <a:p>
            <a:pPr algn="l">
              <a:buFontTx/>
              <a:buAutoNum type="arabicPeriod"/>
            </a:pPr>
            <a:r>
              <a:rPr lang="en-US" sz="3200"/>
              <a:t>If no one responds, </a:t>
            </a:r>
            <a:r>
              <a:rPr lang="en-US" sz="3200" i="1"/>
              <a:t>P</a:t>
            </a:r>
            <a:r>
              <a:rPr lang="en-US" sz="3200"/>
              <a:t> wins the election and becomes coordinator.</a:t>
            </a:r>
          </a:p>
          <a:p>
            <a:pPr algn="l">
              <a:buFontTx/>
              <a:buAutoNum type="arabicPeriod"/>
            </a:pPr>
            <a:r>
              <a:rPr lang="en-US" sz="3200"/>
              <a:t>If one of the higher-ups answers, it takes over. </a:t>
            </a:r>
            <a:r>
              <a:rPr lang="en-US" sz="3200" i="1"/>
              <a:t>P</a:t>
            </a:r>
            <a:r>
              <a:rPr lang="en-US" sz="3200"/>
              <a:t>’s job is done.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44386" name="Rectangle 2"/>
          <p:cNvSpPr>
            <a:spLocks noGrp="1" noChangeArrowheads="1"/>
          </p:cNvSpPr>
          <p:nvPr>
            <p:ph type="title"/>
          </p:nvPr>
        </p:nvSpPr>
        <p:spPr/>
        <p:txBody>
          <a:bodyPr/>
          <a:lstStyle/>
          <a:p>
            <a:r>
              <a:rPr lang="en-US" sz="5400"/>
              <a:t>The Bully Algorithm (1)</a:t>
            </a:r>
          </a:p>
        </p:txBody>
      </p:sp>
      <p:sp>
        <p:nvSpPr>
          <p:cNvPr id="144387" name="Rectangle 3"/>
          <p:cNvSpPr>
            <a:spLocks noGrp="1" noChangeArrowheads="1"/>
          </p:cNvSpPr>
          <p:nvPr>
            <p:ph type="body" idx="1"/>
          </p:nvPr>
        </p:nvSpPr>
        <p:spPr>
          <a:xfrm>
            <a:off x="0" y="5343525"/>
            <a:ext cx="9144000" cy="1209675"/>
          </a:xfrm>
        </p:spPr>
        <p:txBody>
          <a:bodyPr/>
          <a:lstStyle/>
          <a:p>
            <a:pPr>
              <a:lnSpc>
                <a:spcPct val="80000"/>
              </a:lnSpc>
            </a:pPr>
            <a:r>
              <a:rPr lang="en-US"/>
              <a:t>Figure 6-20. The bully election algorithm. (a) Process 4 holds an</a:t>
            </a:r>
          </a:p>
          <a:p>
            <a:pPr>
              <a:lnSpc>
                <a:spcPct val="80000"/>
              </a:lnSpc>
            </a:pPr>
            <a:r>
              <a:rPr lang="en-US"/>
              <a:t> election. (b) Processes 5 and 6 respond, telling 4 to stop. </a:t>
            </a:r>
          </a:p>
          <a:p>
            <a:pPr>
              <a:lnSpc>
                <a:spcPct val="80000"/>
              </a:lnSpc>
            </a:pPr>
            <a:r>
              <a:rPr lang="en-US"/>
              <a:t>(c) Now 5 and 6 each hold an election.</a:t>
            </a:r>
          </a:p>
        </p:txBody>
      </p:sp>
      <p:pic>
        <p:nvPicPr>
          <p:cNvPr id="144388" name="Picture 4" descr="06-20"/>
          <p:cNvPicPr>
            <a:picLocks noChangeAspect="1" noChangeArrowheads="1"/>
          </p:cNvPicPr>
          <p:nvPr/>
        </p:nvPicPr>
        <p:blipFill>
          <a:blip r:embed="rId3">
            <a:extLst>
              <a:ext uri="{28A0092B-C50C-407E-A947-70E740481C1C}">
                <a14:useLocalDpi xmlns:a14="http://schemas.microsoft.com/office/drawing/2010/main" val="0"/>
              </a:ext>
            </a:extLst>
          </a:blip>
          <a:srcRect b="50259"/>
          <a:stretch>
            <a:fillRect/>
          </a:stretch>
        </p:blipFill>
        <p:spPr bwMode="auto">
          <a:xfrm>
            <a:off x="280988" y="1524000"/>
            <a:ext cx="8609012" cy="3316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45410" name="Rectangle 2"/>
          <p:cNvSpPr>
            <a:spLocks noGrp="1" noChangeArrowheads="1"/>
          </p:cNvSpPr>
          <p:nvPr>
            <p:ph type="title"/>
          </p:nvPr>
        </p:nvSpPr>
        <p:spPr/>
        <p:txBody>
          <a:bodyPr/>
          <a:lstStyle/>
          <a:p>
            <a:r>
              <a:rPr lang="en-US" sz="5400"/>
              <a:t>The Bully Algorithm (2)</a:t>
            </a:r>
          </a:p>
        </p:txBody>
      </p:sp>
      <p:sp>
        <p:nvSpPr>
          <p:cNvPr id="145411" name="Rectangle 3"/>
          <p:cNvSpPr>
            <a:spLocks noGrp="1" noChangeArrowheads="1"/>
          </p:cNvSpPr>
          <p:nvPr>
            <p:ph type="body" idx="1"/>
          </p:nvPr>
        </p:nvSpPr>
        <p:spPr/>
        <p:txBody>
          <a:bodyPr/>
          <a:lstStyle/>
          <a:p>
            <a:r>
              <a:rPr lang="en-US"/>
              <a:t>Figure 6-20. The bully election algorithm.  (d) Process 6 tells 5 to stop. (e) Process 6 wins and tells everyone.</a:t>
            </a:r>
          </a:p>
        </p:txBody>
      </p:sp>
      <p:pic>
        <p:nvPicPr>
          <p:cNvPr id="145412" name="Picture 4" descr="06-20"/>
          <p:cNvPicPr>
            <a:picLocks noChangeAspect="1" noChangeArrowheads="1"/>
          </p:cNvPicPr>
          <p:nvPr/>
        </p:nvPicPr>
        <p:blipFill>
          <a:blip r:embed="rId3">
            <a:extLst>
              <a:ext uri="{28A0092B-C50C-407E-A947-70E740481C1C}">
                <a14:useLocalDpi xmlns:a14="http://schemas.microsoft.com/office/drawing/2010/main" val="0"/>
              </a:ext>
            </a:extLst>
          </a:blip>
          <a:srcRect l="14906" t="53062" r="17302"/>
          <a:stretch>
            <a:fillRect/>
          </a:stretch>
        </p:blipFill>
        <p:spPr bwMode="auto">
          <a:xfrm>
            <a:off x="996950" y="1544638"/>
            <a:ext cx="6808788" cy="3652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28002" name="Rectangle 2"/>
          <p:cNvSpPr>
            <a:spLocks noGrp="1" noChangeArrowheads="1"/>
          </p:cNvSpPr>
          <p:nvPr>
            <p:ph type="title"/>
          </p:nvPr>
        </p:nvSpPr>
        <p:spPr/>
        <p:txBody>
          <a:bodyPr/>
          <a:lstStyle/>
          <a:p>
            <a:r>
              <a:rPr lang="en-US" dirty="0" smtClean="0"/>
              <a:t>Non-token Ring Election</a:t>
            </a:r>
            <a:endParaRPr lang="en-US" dirty="0"/>
          </a:p>
        </p:txBody>
      </p:sp>
      <p:sp>
        <p:nvSpPr>
          <p:cNvPr id="128003" name="Rectangle 3"/>
          <p:cNvSpPr>
            <a:spLocks noGrp="1" noChangeArrowheads="1"/>
          </p:cNvSpPr>
          <p:nvPr>
            <p:ph type="body" idx="1"/>
          </p:nvPr>
        </p:nvSpPr>
        <p:spPr>
          <a:xfrm>
            <a:off x="604838" y="1360488"/>
            <a:ext cx="8539162" cy="5192712"/>
          </a:xfrm>
        </p:spPr>
        <p:txBody>
          <a:bodyPr/>
          <a:lstStyle/>
          <a:p>
            <a:pPr algn="l">
              <a:lnSpc>
                <a:spcPct val="90000"/>
              </a:lnSpc>
              <a:buFontTx/>
              <a:buAutoNum type="arabicPeriod"/>
            </a:pPr>
            <a:r>
              <a:rPr lang="en-US" sz="2800" dirty="0" smtClean="0"/>
              <a:t>Processes know of their successor(s) in ring</a:t>
            </a:r>
          </a:p>
          <a:p>
            <a:pPr algn="l">
              <a:lnSpc>
                <a:spcPct val="90000"/>
              </a:lnSpc>
              <a:buFontTx/>
              <a:buAutoNum type="arabicPeriod"/>
            </a:pPr>
            <a:r>
              <a:rPr lang="en-US" sz="2800" dirty="0" err="1" smtClean="0"/>
              <a:t>Proc</a:t>
            </a:r>
            <a:r>
              <a:rPr lang="en-US" sz="2800" dirty="0" smtClean="0"/>
              <a:t> notes failure – sends election </a:t>
            </a:r>
            <a:r>
              <a:rPr lang="en-US" sz="2800" dirty="0" err="1" smtClean="0"/>
              <a:t>msg</a:t>
            </a:r>
            <a:r>
              <a:rPr lang="en-US" sz="2800" dirty="0" smtClean="0"/>
              <a:t> with own </a:t>
            </a:r>
            <a:r>
              <a:rPr lang="en-US" sz="2800" dirty="0" err="1" smtClean="0"/>
              <a:t>proc</a:t>
            </a:r>
            <a:r>
              <a:rPr lang="en-US" sz="2800" dirty="0" smtClean="0"/>
              <a:t> # to successor, or to </a:t>
            </a:r>
            <a:r>
              <a:rPr lang="en-US" sz="2800" dirty="0" err="1" smtClean="0"/>
              <a:t>succ</a:t>
            </a:r>
            <a:r>
              <a:rPr lang="en-US" sz="2800" dirty="0" smtClean="0"/>
              <a:t> of </a:t>
            </a:r>
            <a:r>
              <a:rPr lang="en-US" sz="2800" dirty="0" err="1" smtClean="0"/>
              <a:t>succ</a:t>
            </a:r>
            <a:r>
              <a:rPr lang="en-US" sz="2800" dirty="0" smtClean="0"/>
              <a:t>, etc.</a:t>
            </a:r>
          </a:p>
          <a:p>
            <a:pPr algn="l">
              <a:lnSpc>
                <a:spcPct val="90000"/>
              </a:lnSpc>
              <a:buFontTx/>
              <a:buAutoNum type="arabicPeriod"/>
            </a:pPr>
            <a:r>
              <a:rPr lang="en-US" sz="2800" dirty="0" smtClean="0"/>
              <a:t>Each </a:t>
            </a:r>
            <a:r>
              <a:rPr lang="en-US" sz="2800" dirty="0" err="1" smtClean="0"/>
              <a:t>proc</a:t>
            </a:r>
            <a:r>
              <a:rPr lang="en-US" sz="2800" dirty="0" smtClean="0"/>
              <a:t> adds its </a:t>
            </a:r>
            <a:r>
              <a:rPr lang="en-US" sz="2800" dirty="0" err="1" smtClean="0"/>
              <a:t>proc</a:t>
            </a:r>
            <a:r>
              <a:rPr lang="en-US" sz="2800" dirty="0" smtClean="0"/>
              <a:t> # to the list in </a:t>
            </a:r>
            <a:r>
              <a:rPr lang="en-US" sz="2800" dirty="0" err="1" smtClean="0"/>
              <a:t>elec</a:t>
            </a:r>
            <a:r>
              <a:rPr lang="en-US" sz="2800" dirty="0" smtClean="0"/>
              <a:t> </a:t>
            </a:r>
            <a:r>
              <a:rPr lang="en-US" sz="2800" dirty="0" err="1" smtClean="0"/>
              <a:t>msg</a:t>
            </a:r>
            <a:endParaRPr lang="en-US" sz="2800" dirty="0" smtClean="0"/>
          </a:p>
          <a:p>
            <a:pPr algn="l">
              <a:lnSpc>
                <a:spcPct val="90000"/>
              </a:lnSpc>
              <a:buFontTx/>
              <a:buAutoNum type="arabicPeriod"/>
            </a:pPr>
            <a:r>
              <a:rPr lang="en-US" sz="2800" dirty="0" smtClean="0"/>
              <a:t>Message finally gets around ring to start</a:t>
            </a:r>
          </a:p>
          <a:p>
            <a:pPr algn="l">
              <a:lnSpc>
                <a:spcPct val="90000"/>
              </a:lnSpc>
              <a:buFontTx/>
              <a:buAutoNum type="arabicPeriod"/>
            </a:pPr>
            <a:r>
              <a:rPr lang="en-US" sz="2800" dirty="0" smtClean="0"/>
              <a:t>Select new coordinator (highest </a:t>
            </a:r>
            <a:r>
              <a:rPr lang="en-US" sz="2800" dirty="0" err="1" smtClean="0"/>
              <a:t>proc</a:t>
            </a:r>
            <a:r>
              <a:rPr lang="en-US" sz="2800" dirty="0" smtClean="0"/>
              <a:t> #?), send around the ring with new list of members</a:t>
            </a:r>
          </a:p>
          <a:p>
            <a:pPr algn="l">
              <a:lnSpc>
                <a:spcPct val="90000"/>
              </a:lnSpc>
              <a:buFontTx/>
              <a:buAutoNum type="arabicPeriod"/>
            </a:pPr>
            <a:r>
              <a:rPr lang="en-US" sz="2800" dirty="0" smtClean="0"/>
              <a:t>When coordinator </a:t>
            </a:r>
            <a:r>
              <a:rPr lang="en-US" sz="2800" dirty="0" err="1" smtClean="0"/>
              <a:t>msg</a:t>
            </a:r>
            <a:r>
              <a:rPr lang="en-US" sz="2800" dirty="0" smtClean="0"/>
              <a:t> returns, all are informed</a:t>
            </a:r>
          </a:p>
          <a:p>
            <a:pPr algn="l">
              <a:lnSpc>
                <a:spcPct val="90000"/>
              </a:lnSpc>
              <a:buFontTx/>
              <a:buAutoNum type="arabicPeriod"/>
            </a:pPr>
            <a:r>
              <a:rPr lang="en-US" sz="2800" dirty="0" smtClean="0"/>
              <a:t>If two sets of messages sent, highest coordinator wins. Presumably, lower coordinator is removed by any node.</a:t>
            </a:r>
          </a:p>
          <a:p>
            <a:pPr algn="l">
              <a:lnSpc>
                <a:spcPct val="90000"/>
              </a:lnSpc>
              <a:buFontTx/>
              <a:buAutoNum type="arabicPeriod"/>
            </a:pPr>
            <a:endParaRPr lang="en-US" sz="2800" dirty="0" smtClean="0"/>
          </a:p>
          <a:p>
            <a:pPr algn="l">
              <a:lnSpc>
                <a:spcPct val="90000"/>
              </a:lnSpc>
              <a:buFontTx/>
              <a:buAutoNum type="arabicPeriod"/>
            </a:pPr>
            <a:endParaRPr lang="en-US" sz="2800" dirty="0"/>
          </a:p>
        </p:txBody>
      </p:sp>
    </p:spTree>
    <p:extLst>
      <p:ext uri="{BB962C8B-B14F-4D97-AF65-F5344CB8AC3E}">
        <p14:creationId xmlns:p14="http://schemas.microsoft.com/office/powerpoint/2010/main" val="6999199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50530" name="Rectangle 2"/>
          <p:cNvSpPr>
            <a:spLocks noGrp="1" noChangeArrowheads="1"/>
          </p:cNvSpPr>
          <p:nvPr>
            <p:ph type="title"/>
          </p:nvPr>
        </p:nvSpPr>
        <p:spPr/>
        <p:txBody>
          <a:bodyPr/>
          <a:lstStyle/>
          <a:p>
            <a:r>
              <a:rPr lang="en-US"/>
              <a:t>A Ring Algorithm</a:t>
            </a:r>
          </a:p>
        </p:txBody>
      </p:sp>
      <p:sp>
        <p:nvSpPr>
          <p:cNvPr id="150531" name="Rectangle 3"/>
          <p:cNvSpPr>
            <a:spLocks noGrp="1" noChangeArrowheads="1"/>
          </p:cNvSpPr>
          <p:nvPr>
            <p:ph type="body" idx="1"/>
          </p:nvPr>
        </p:nvSpPr>
        <p:spPr/>
        <p:txBody>
          <a:bodyPr/>
          <a:lstStyle/>
          <a:p>
            <a:r>
              <a:rPr lang="en-US"/>
              <a:t>Figure 6-21. Election algorithm using a ring.</a:t>
            </a:r>
          </a:p>
        </p:txBody>
      </p:sp>
      <p:pic>
        <p:nvPicPr>
          <p:cNvPr id="150532" name="Picture 4" descr="06-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463" y="1600200"/>
            <a:ext cx="7221537" cy="3508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28002" name="Rectangle 2"/>
          <p:cNvSpPr>
            <a:spLocks noGrp="1" noChangeArrowheads="1"/>
          </p:cNvSpPr>
          <p:nvPr>
            <p:ph type="title"/>
          </p:nvPr>
        </p:nvSpPr>
        <p:spPr/>
        <p:txBody>
          <a:bodyPr/>
          <a:lstStyle/>
          <a:p>
            <a:r>
              <a:rPr lang="en-US" dirty="0" smtClean="0"/>
              <a:t>Wireless Election</a:t>
            </a:r>
            <a:endParaRPr lang="en-US" dirty="0"/>
          </a:p>
        </p:txBody>
      </p:sp>
      <p:sp>
        <p:nvSpPr>
          <p:cNvPr id="128003" name="Rectangle 3"/>
          <p:cNvSpPr>
            <a:spLocks noGrp="1" noChangeArrowheads="1"/>
          </p:cNvSpPr>
          <p:nvPr>
            <p:ph type="body" idx="1"/>
          </p:nvPr>
        </p:nvSpPr>
        <p:spPr>
          <a:xfrm>
            <a:off x="604838" y="1360488"/>
            <a:ext cx="8539162" cy="5192712"/>
          </a:xfrm>
        </p:spPr>
        <p:txBody>
          <a:bodyPr/>
          <a:lstStyle/>
          <a:p>
            <a:pPr algn="l">
              <a:lnSpc>
                <a:spcPct val="90000"/>
              </a:lnSpc>
              <a:buFontTx/>
              <a:buAutoNum type="arabicPeriod"/>
            </a:pPr>
            <a:r>
              <a:rPr lang="en-US" sz="2800" dirty="0" smtClean="0"/>
              <a:t>Cannot assume full network connectivity, stable connections, stable topology (mobile?)</a:t>
            </a:r>
          </a:p>
          <a:p>
            <a:pPr algn="l">
              <a:lnSpc>
                <a:spcPct val="90000"/>
              </a:lnSpc>
              <a:buFontTx/>
              <a:buAutoNum type="arabicPeriod"/>
            </a:pPr>
            <a:r>
              <a:rPr lang="en-US" sz="2800" dirty="0" smtClean="0"/>
              <a:t>Node and network failure, partitioning?</a:t>
            </a:r>
          </a:p>
          <a:p>
            <a:pPr algn="l">
              <a:lnSpc>
                <a:spcPct val="90000"/>
              </a:lnSpc>
              <a:buFontTx/>
              <a:buAutoNum type="arabicPeriod"/>
            </a:pPr>
            <a:r>
              <a:rPr lang="en-US" sz="2800" dirty="0" smtClean="0"/>
              <a:t>Need to select BEST (best connected / geography / battery) node for coordinator</a:t>
            </a:r>
          </a:p>
          <a:p>
            <a:pPr algn="l">
              <a:lnSpc>
                <a:spcPct val="90000"/>
              </a:lnSpc>
              <a:buFontTx/>
              <a:buAutoNum type="arabicPeriod"/>
            </a:pPr>
            <a:r>
              <a:rPr lang="en-US" sz="2800" dirty="0" err="1" smtClean="0"/>
              <a:t>Vasudevan</a:t>
            </a:r>
            <a:r>
              <a:rPr lang="en-US" sz="2800" dirty="0" smtClean="0"/>
              <a:t> et al. (2004): source node sends election </a:t>
            </a:r>
            <a:r>
              <a:rPr lang="en-US" sz="2800" dirty="0" err="1" smtClean="0"/>
              <a:t>msg</a:t>
            </a:r>
            <a:r>
              <a:rPr lang="en-US" sz="2800" dirty="0" smtClean="0"/>
              <a:t> to all nodes it can reach</a:t>
            </a:r>
          </a:p>
          <a:p>
            <a:pPr algn="l">
              <a:lnSpc>
                <a:spcPct val="90000"/>
              </a:lnSpc>
              <a:buFontTx/>
              <a:buAutoNum type="arabicPeriod"/>
            </a:pPr>
            <a:r>
              <a:rPr lang="en-US" sz="2800" dirty="0"/>
              <a:t>R</a:t>
            </a:r>
            <a:r>
              <a:rPr lang="en-US" sz="2800" dirty="0" smtClean="0"/>
              <a:t>eceiving node notes parent (sender) and sends to all nodes IT can reach, minus parent node</a:t>
            </a:r>
          </a:p>
          <a:p>
            <a:pPr algn="l">
              <a:lnSpc>
                <a:spcPct val="90000"/>
              </a:lnSpc>
              <a:buFontTx/>
              <a:buAutoNum type="arabicPeriod"/>
            </a:pPr>
            <a:r>
              <a:rPr lang="en-US" sz="2800" dirty="0" smtClean="0"/>
              <a:t>If node received </a:t>
            </a:r>
            <a:r>
              <a:rPr lang="en-US" sz="2800" dirty="0" err="1" smtClean="0"/>
              <a:t>msg</a:t>
            </a:r>
            <a:r>
              <a:rPr lang="en-US" sz="2800" dirty="0" smtClean="0"/>
              <a:t> from node other than its parent, simply send </a:t>
            </a:r>
            <a:r>
              <a:rPr lang="en-US" sz="2800" dirty="0" err="1" smtClean="0"/>
              <a:t>ack</a:t>
            </a:r>
            <a:r>
              <a:rPr lang="en-US" sz="2800" dirty="0" smtClean="0"/>
              <a:t>, then ignore.</a:t>
            </a:r>
          </a:p>
          <a:p>
            <a:pPr algn="l">
              <a:lnSpc>
                <a:spcPct val="90000"/>
              </a:lnSpc>
              <a:buFontTx/>
              <a:buAutoNum type="arabicPeriod"/>
            </a:pPr>
            <a:endParaRPr lang="en-US" sz="2800" dirty="0" smtClean="0"/>
          </a:p>
          <a:p>
            <a:pPr algn="l">
              <a:lnSpc>
                <a:spcPct val="90000"/>
              </a:lnSpc>
              <a:buFontTx/>
              <a:buAutoNum type="arabicPeriod"/>
            </a:pPr>
            <a:endParaRPr lang="en-US" sz="2800" dirty="0" smtClean="0"/>
          </a:p>
          <a:p>
            <a:pPr algn="l">
              <a:lnSpc>
                <a:spcPct val="90000"/>
              </a:lnSpc>
              <a:buFontTx/>
              <a:buAutoNum type="arabicPeriod"/>
            </a:pPr>
            <a:endParaRPr lang="en-US" sz="2800" dirty="0"/>
          </a:p>
        </p:txBody>
      </p:sp>
    </p:spTree>
    <p:extLst>
      <p:ext uri="{BB962C8B-B14F-4D97-AF65-F5344CB8AC3E}">
        <p14:creationId xmlns:p14="http://schemas.microsoft.com/office/powerpoint/2010/main" val="10659646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28002" name="Rectangle 2"/>
          <p:cNvSpPr>
            <a:spLocks noGrp="1" noChangeArrowheads="1"/>
          </p:cNvSpPr>
          <p:nvPr>
            <p:ph type="title"/>
          </p:nvPr>
        </p:nvSpPr>
        <p:spPr/>
        <p:txBody>
          <a:bodyPr/>
          <a:lstStyle/>
          <a:p>
            <a:r>
              <a:rPr lang="en-US" dirty="0" smtClean="0"/>
              <a:t>Wireless Election</a:t>
            </a:r>
            <a:endParaRPr lang="en-US" dirty="0"/>
          </a:p>
        </p:txBody>
      </p:sp>
      <p:sp>
        <p:nvSpPr>
          <p:cNvPr id="128003" name="Rectangle 3"/>
          <p:cNvSpPr>
            <a:spLocks noGrp="1" noChangeArrowheads="1"/>
          </p:cNvSpPr>
          <p:nvPr>
            <p:ph type="body" idx="1"/>
          </p:nvPr>
        </p:nvSpPr>
        <p:spPr>
          <a:xfrm>
            <a:off x="604838" y="1360488"/>
            <a:ext cx="8539162" cy="5192712"/>
          </a:xfrm>
        </p:spPr>
        <p:txBody>
          <a:bodyPr/>
          <a:lstStyle/>
          <a:p>
            <a:pPr algn="l">
              <a:lnSpc>
                <a:spcPct val="90000"/>
              </a:lnSpc>
              <a:buFontTx/>
              <a:buAutoNum type="arabicPeriod"/>
            </a:pPr>
            <a:endParaRPr lang="en-US" sz="2800" dirty="0" smtClean="0"/>
          </a:p>
          <a:p>
            <a:pPr algn="l">
              <a:lnSpc>
                <a:spcPct val="90000"/>
              </a:lnSpc>
              <a:buFontTx/>
              <a:buAutoNum type="arabicPeriod"/>
            </a:pPr>
            <a:r>
              <a:rPr lang="en-US" sz="2800" dirty="0" smtClean="0"/>
              <a:t>Each node waits for </a:t>
            </a:r>
            <a:r>
              <a:rPr lang="en-US" sz="2800" dirty="0" err="1" smtClean="0"/>
              <a:t>ack</a:t>
            </a:r>
            <a:r>
              <a:rPr lang="en-US" sz="2800" dirty="0" smtClean="0"/>
              <a:t> from all its neighbors, then sends back </a:t>
            </a:r>
            <a:r>
              <a:rPr lang="en-US" sz="2800" dirty="0" err="1" smtClean="0"/>
              <a:t>ack</a:t>
            </a:r>
            <a:r>
              <a:rPr lang="en-US" sz="2800" dirty="0" smtClean="0"/>
              <a:t> to parent. Nodes that have a parent, send back immediate ack. If all </a:t>
            </a:r>
            <a:r>
              <a:rPr lang="en-US" sz="2800" dirty="0" err="1" smtClean="0"/>
              <a:t>acks</a:t>
            </a:r>
            <a:r>
              <a:rPr lang="en-US" sz="2800" dirty="0" smtClean="0"/>
              <a:t> then node is a leaf node in the network. Leaf nodes respond quickly and send information about qualities as a coordinator (e.g., battery life)</a:t>
            </a:r>
          </a:p>
          <a:p>
            <a:pPr algn="l">
              <a:lnSpc>
                <a:spcPct val="90000"/>
              </a:lnSpc>
              <a:buFontTx/>
              <a:buAutoNum type="arabicPeriod"/>
            </a:pPr>
            <a:r>
              <a:rPr lang="en-US" sz="2800" dirty="0" smtClean="0"/>
              <a:t>When a node finally sends message to its parent it also sends info about the best available coordinator candidate. This percolates back up to the original source, which then broadcasts a </a:t>
            </a:r>
            <a:r>
              <a:rPr lang="en-US" sz="2800" dirty="0" err="1" smtClean="0"/>
              <a:t>msg</a:t>
            </a:r>
            <a:r>
              <a:rPr lang="en-US" sz="2800" dirty="0" smtClean="0"/>
              <a:t> about who is the new coordinator.</a:t>
            </a:r>
          </a:p>
          <a:p>
            <a:pPr algn="l">
              <a:lnSpc>
                <a:spcPct val="90000"/>
              </a:lnSpc>
              <a:buFontTx/>
              <a:buAutoNum type="arabicPeriod"/>
            </a:pPr>
            <a:endParaRPr lang="en-US" sz="2800" dirty="0"/>
          </a:p>
        </p:txBody>
      </p:sp>
    </p:spTree>
    <p:extLst>
      <p:ext uri="{BB962C8B-B14F-4D97-AF65-F5344CB8AC3E}">
        <p14:creationId xmlns:p14="http://schemas.microsoft.com/office/powerpoint/2010/main" val="1298716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endParaRPr lang="en-US" sz="3200" dirty="0" smtClean="0"/>
          </a:p>
          <a:p>
            <a:pPr algn="l">
              <a:buFontTx/>
              <a:buChar char="•"/>
            </a:pPr>
            <a:r>
              <a:rPr lang="en-US" sz="3200" dirty="0" smtClean="0"/>
              <a:t>BIH (Bureau international de </a:t>
            </a:r>
            <a:r>
              <a:rPr lang="en-US" sz="3200" dirty="0" err="1" smtClean="0"/>
              <a:t>l’Heure</a:t>
            </a:r>
            <a:r>
              <a:rPr lang="en-US" sz="3200" dirty="0" smtClean="0"/>
              <a:t>) collects reports of </a:t>
            </a:r>
            <a:r>
              <a:rPr lang="en-US" sz="3200" dirty="0" smtClean="0"/>
              <a:t>Cesium </a:t>
            </a:r>
            <a:r>
              <a:rPr lang="en-US" sz="3200" dirty="0" smtClean="0"/>
              <a:t>clocks makes and average.</a:t>
            </a:r>
          </a:p>
          <a:p>
            <a:pPr algn="l">
              <a:buFontTx/>
              <a:buChar char="•"/>
            </a:pPr>
            <a:r>
              <a:rPr lang="en-US" sz="3200" dirty="0" smtClean="0"/>
              <a:t>Cesium time is just a count since 1958</a:t>
            </a:r>
            <a:endParaRPr lang="en-US" sz="3200" dirty="0"/>
          </a:p>
          <a:p>
            <a:pPr algn="l">
              <a:buFontTx/>
              <a:buChar char="•"/>
            </a:pPr>
            <a:r>
              <a:rPr lang="en-US" sz="3200" dirty="0" smtClean="0"/>
              <a:t>Leap seconds introduced.</a:t>
            </a:r>
          </a:p>
          <a:p>
            <a:pPr algn="l">
              <a:buFontTx/>
              <a:buChar char="•"/>
            </a:pPr>
            <a:r>
              <a:rPr lang="en-US" sz="3200" dirty="0" smtClean="0"/>
              <a:t>Universal Coordinated Time UTC</a:t>
            </a:r>
            <a:endParaRPr lang="en-US" sz="3200" dirty="0"/>
          </a:p>
        </p:txBody>
      </p:sp>
    </p:spTree>
    <p:extLst>
      <p:ext uri="{BB962C8B-B14F-4D97-AF65-F5344CB8AC3E}">
        <p14:creationId xmlns:p14="http://schemas.microsoft.com/office/powerpoint/2010/main" val="41048451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51554" name="Rectangle 2"/>
          <p:cNvSpPr>
            <a:spLocks noGrp="1" noChangeArrowheads="1"/>
          </p:cNvSpPr>
          <p:nvPr>
            <p:ph type="title"/>
          </p:nvPr>
        </p:nvSpPr>
        <p:spPr/>
        <p:txBody>
          <a:bodyPr/>
          <a:lstStyle/>
          <a:p>
            <a:r>
              <a:rPr lang="en-US" sz="4000"/>
              <a:t>Elections in Wireless Environments (1)</a:t>
            </a:r>
          </a:p>
        </p:txBody>
      </p:sp>
      <p:sp>
        <p:nvSpPr>
          <p:cNvPr id="151555" name="Rectangle 3"/>
          <p:cNvSpPr>
            <a:spLocks noGrp="1" noChangeArrowheads="1"/>
          </p:cNvSpPr>
          <p:nvPr>
            <p:ph type="body" idx="1"/>
          </p:nvPr>
        </p:nvSpPr>
        <p:spPr>
          <a:xfrm>
            <a:off x="0" y="5654675"/>
            <a:ext cx="9144000" cy="898525"/>
          </a:xfrm>
        </p:spPr>
        <p:txBody>
          <a:bodyPr/>
          <a:lstStyle/>
          <a:p>
            <a:r>
              <a:rPr lang="en-US" dirty="0"/>
              <a:t>Figure 6-22. Election algorithm in a wireless network, with node </a:t>
            </a:r>
            <a:r>
              <a:rPr lang="en-US" i="1" dirty="0"/>
              <a:t>a</a:t>
            </a:r>
            <a:r>
              <a:rPr lang="en-US" dirty="0" smtClean="0"/>
              <a:t> </a:t>
            </a:r>
            <a:r>
              <a:rPr lang="en-US" dirty="0"/>
              <a:t>as the source. (a) Initial network. (b)–(e) The build-tree phase</a:t>
            </a:r>
          </a:p>
        </p:txBody>
      </p:sp>
      <p:pic>
        <p:nvPicPr>
          <p:cNvPr id="151556" name="Picture 4" descr="06-22"/>
          <p:cNvPicPr>
            <a:picLocks noChangeAspect="1" noChangeArrowheads="1"/>
          </p:cNvPicPr>
          <p:nvPr/>
        </p:nvPicPr>
        <p:blipFill>
          <a:blip r:embed="rId3">
            <a:extLst>
              <a:ext uri="{28A0092B-C50C-407E-A947-70E740481C1C}">
                <a14:useLocalDpi xmlns:a14="http://schemas.microsoft.com/office/drawing/2010/main" val="0"/>
              </a:ext>
            </a:extLst>
          </a:blip>
          <a:srcRect b="66548"/>
          <a:stretch>
            <a:fillRect/>
          </a:stretch>
        </p:blipFill>
        <p:spPr bwMode="auto">
          <a:xfrm>
            <a:off x="341313" y="1524000"/>
            <a:ext cx="8532812" cy="3698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52578" name="Rectangle 2"/>
          <p:cNvSpPr>
            <a:spLocks noGrp="1" noChangeArrowheads="1"/>
          </p:cNvSpPr>
          <p:nvPr>
            <p:ph type="title"/>
          </p:nvPr>
        </p:nvSpPr>
        <p:spPr/>
        <p:txBody>
          <a:bodyPr/>
          <a:lstStyle/>
          <a:p>
            <a:r>
              <a:rPr lang="en-US" sz="4000"/>
              <a:t>Elections in Wireless Environments (2)</a:t>
            </a:r>
          </a:p>
        </p:txBody>
      </p:sp>
      <p:sp>
        <p:nvSpPr>
          <p:cNvPr id="152579" name="Rectangle 3"/>
          <p:cNvSpPr>
            <a:spLocks noGrp="1" noChangeArrowheads="1"/>
          </p:cNvSpPr>
          <p:nvPr>
            <p:ph type="body" idx="1"/>
          </p:nvPr>
        </p:nvSpPr>
        <p:spPr/>
        <p:txBody>
          <a:bodyPr/>
          <a:lstStyle/>
          <a:p>
            <a:r>
              <a:rPr lang="en-US"/>
              <a:t>Figure 6-22. Election algorithm in a wireless network, with node a as the source. (a) Initial network. (b)–(e) The build-tree phase</a:t>
            </a:r>
          </a:p>
        </p:txBody>
      </p:sp>
      <p:pic>
        <p:nvPicPr>
          <p:cNvPr id="152580" name="Picture 4" descr="06-22"/>
          <p:cNvPicPr>
            <a:picLocks noChangeAspect="1" noChangeArrowheads="1"/>
          </p:cNvPicPr>
          <p:nvPr/>
        </p:nvPicPr>
        <p:blipFill>
          <a:blip r:embed="rId3">
            <a:extLst>
              <a:ext uri="{28A0092B-C50C-407E-A947-70E740481C1C}">
                <a14:useLocalDpi xmlns:a14="http://schemas.microsoft.com/office/drawing/2010/main" val="0"/>
              </a:ext>
            </a:extLst>
          </a:blip>
          <a:srcRect t="33369" b="32646"/>
          <a:stretch>
            <a:fillRect/>
          </a:stretch>
        </p:blipFill>
        <p:spPr bwMode="auto">
          <a:xfrm>
            <a:off x="415925" y="1414463"/>
            <a:ext cx="8342313" cy="3673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53602" name="Rectangle 2"/>
          <p:cNvSpPr>
            <a:spLocks noGrp="1" noChangeArrowheads="1"/>
          </p:cNvSpPr>
          <p:nvPr>
            <p:ph type="title"/>
          </p:nvPr>
        </p:nvSpPr>
        <p:spPr/>
        <p:txBody>
          <a:bodyPr/>
          <a:lstStyle/>
          <a:p>
            <a:r>
              <a:rPr lang="en-US" sz="4000"/>
              <a:t>Elections in Wireless Environments (3)</a:t>
            </a:r>
          </a:p>
        </p:txBody>
      </p:sp>
      <p:sp>
        <p:nvSpPr>
          <p:cNvPr id="153603" name="Rectangle 3"/>
          <p:cNvSpPr>
            <a:spLocks noGrp="1" noChangeArrowheads="1"/>
          </p:cNvSpPr>
          <p:nvPr>
            <p:ph type="body" idx="1"/>
          </p:nvPr>
        </p:nvSpPr>
        <p:spPr/>
        <p:txBody>
          <a:bodyPr/>
          <a:lstStyle/>
          <a:p>
            <a:r>
              <a:rPr lang="en-US"/>
              <a:t>Figure 6-22. (e) The build-tree phase. </a:t>
            </a:r>
            <a:br>
              <a:rPr lang="en-US"/>
            </a:br>
            <a:r>
              <a:rPr lang="en-US"/>
              <a:t>(f) Reporting of best node to source.</a:t>
            </a:r>
          </a:p>
        </p:txBody>
      </p:sp>
      <p:pic>
        <p:nvPicPr>
          <p:cNvPr id="153604" name="Picture 4" descr="06-22"/>
          <p:cNvPicPr>
            <a:picLocks noChangeAspect="1" noChangeArrowheads="1"/>
          </p:cNvPicPr>
          <p:nvPr/>
        </p:nvPicPr>
        <p:blipFill>
          <a:blip r:embed="rId3">
            <a:extLst>
              <a:ext uri="{28A0092B-C50C-407E-A947-70E740481C1C}">
                <a14:useLocalDpi xmlns:a14="http://schemas.microsoft.com/office/drawing/2010/main" val="0"/>
              </a:ext>
            </a:extLst>
          </a:blip>
          <a:srcRect t="70323"/>
          <a:stretch>
            <a:fillRect/>
          </a:stretch>
        </p:blipFill>
        <p:spPr bwMode="auto">
          <a:xfrm>
            <a:off x="258763" y="1639888"/>
            <a:ext cx="8683625" cy="33385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58722" name="Rectangle 2"/>
          <p:cNvSpPr>
            <a:spLocks noGrp="1" noChangeArrowheads="1"/>
          </p:cNvSpPr>
          <p:nvPr>
            <p:ph type="title"/>
          </p:nvPr>
        </p:nvSpPr>
        <p:spPr/>
        <p:txBody>
          <a:bodyPr/>
          <a:lstStyle/>
          <a:p>
            <a:r>
              <a:rPr lang="en-US" sz="4000"/>
              <a:t>Elections in Large-Scale Systems (1)</a:t>
            </a:r>
          </a:p>
        </p:txBody>
      </p:sp>
      <p:sp>
        <p:nvSpPr>
          <p:cNvPr id="158723" name="Rectangle 3"/>
          <p:cNvSpPr>
            <a:spLocks noGrp="1" noChangeArrowheads="1"/>
          </p:cNvSpPr>
          <p:nvPr>
            <p:ph type="body" idx="1"/>
          </p:nvPr>
        </p:nvSpPr>
        <p:spPr>
          <a:xfrm>
            <a:off x="419100" y="1344613"/>
            <a:ext cx="8724900" cy="5208587"/>
          </a:xfrm>
        </p:spPr>
        <p:txBody>
          <a:bodyPr/>
          <a:lstStyle/>
          <a:p>
            <a:pPr algn="l"/>
            <a:r>
              <a:rPr lang="en-US" sz="2800"/>
              <a:t>Requirements for superpeer selection:</a:t>
            </a:r>
          </a:p>
          <a:p>
            <a:pPr algn="l">
              <a:buFontTx/>
              <a:buAutoNum type="arabicPeriod"/>
            </a:pPr>
            <a:r>
              <a:rPr lang="en-US" sz="2800"/>
              <a:t>Normal nodes should have low-latency access to superpeers.</a:t>
            </a:r>
          </a:p>
          <a:p>
            <a:pPr algn="l">
              <a:buFontTx/>
              <a:buAutoNum type="arabicPeriod"/>
            </a:pPr>
            <a:r>
              <a:rPr lang="en-US" sz="2800"/>
              <a:t>Superpeers should be evenly distributed across the overlay network.</a:t>
            </a:r>
          </a:p>
          <a:p>
            <a:pPr algn="l">
              <a:buFontTx/>
              <a:buAutoNum type="arabicPeriod"/>
            </a:pPr>
            <a:r>
              <a:rPr lang="en-US" sz="2800"/>
              <a:t>There should be a predefined portion of superpeers relative to the total number of nodes in the overlay network.</a:t>
            </a:r>
          </a:p>
          <a:p>
            <a:pPr algn="l">
              <a:buFontTx/>
              <a:buAutoNum type="arabicPeriod"/>
            </a:pPr>
            <a:r>
              <a:rPr lang="en-US" sz="2800"/>
              <a:t>Each superpeer should not need to serve more than a fixed number of normal nodes.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r>
              <a:rPr lang="en-US" dirty="0" err="1" smtClean="0"/>
              <a:t>SuperPeer</a:t>
            </a:r>
            <a:r>
              <a:rPr lang="en-US" dirty="0" smtClean="0"/>
              <a:t> selection with DHT</a:t>
            </a:r>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r>
              <a:rPr lang="en-US" sz="3200" dirty="0" smtClean="0"/>
              <a:t>DHT addressing is via m-bit space. Just using the leftmost [3] bits:</a:t>
            </a:r>
          </a:p>
          <a:p>
            <a:pPr algn="l">
              <a:buFontTx/>
              <a:buChar char="•"/>
            </a:pPr>
            <a:r>
              <a:rPr lang="en-US" sz="3200" dirty="0" smtClean="0"/>
              <a:t>When m-ID </a:t>
            </a:r>
            <a:r>
              <a:rPr lang="en-US" sz="3200" i="1" dirty="0" smtClean="0"/>
              <a:t>AND</a:t>
            </a:r>
            <a:r>
              <a:rPr lang="en-US" sz="3200" dirty="0" smtClean="0"/>
              <a:t> 1110000… </a:t>
            </a:r>
            <a:r>
              <a:rPr lang="en-US" sz="3200" dirty="0" err="1" smtClean="0"/>
              <a:t>neq</a:t>
            </a:r>
            <a:r>
              <a:rPr lang="en-US" sz="3200" dirty="0" smtClean="0"/>
              <a:t>. Zero then you are a </a:t>
            </a:r>
            <a:r>
              <a:rPr lang="en-US" sz="3200" dirty="0" err="1" smtClean="0"/>
              <a:t>SuperPeer</a:t>
            </a:r>
            <a:endParaRPr lang="en-US" sz="3200" dirty="0" smtClean="0"/>
          </a:p>
          <a:p>
            <a:pPr marL="0" indent="0" algn="l"/>
            <a:endParaRPr lang="en-US" sz="3200" dirty="0" smtClean="0"/>
          </a:p>
        </p:txBody>
      </p:sp>
    </p:spTree>
    <p:extLst>
      <p:ext uri="{BB962C8B-B14F-4D97-AF65-F5344CB8AC3E}">
        <p14:creationId xmlns:p14="http://schemas.microsoft.com/office/powerpoint/2010/main" val="8072233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r>
              <a:rPr lang="en-US" dirty="0" smtClean="0"/>
              <a:t>Spreading </a:t>
            </a:r>
            <a:r>
              <a:rPr lang="en-US" dirty="0" err="1" smtClean="0"/>
              <a:t>SuperPeers</a:t>
            </a:r>
            <a:r>
              <a:rPr lang="en-US" dirty="0" smtClean="0"/>
              <a:t> in an unstructured network</a:t>
            </a:r>
            <a:endParaRPr lang="en-US" dirty="0"/>
          </a:p>
        </p:txBody>
      </p:sp>
      <p:sp>
        <p:nvSpPr>
          <p:cNvPr id="100355" name="Rectangle 3"/>
          <p:cNvSpPr>
            <a:spLocks noGrp="1" noChangeArrowheads="1"/>
          </p:cNvSpPr>
          <p:nvPr>
            <p:ph type="body" idx="1"/>
          </p:nvPr>
        </p:nvSpPr>
        <p:spPr>
          <a:xfrm>
            <a:off x="253238" y="1075373"/>
            <a:ext cx="8756650" cy="4929187"/>
          </a:xfrm>
        </p:spPr>
        <p:txBody>
          <a:bodyPr/>
          <a:lstStyle/>
          <a:p>
            <a:pPr algn="l">
              <a:buFontTx/>
              <a:buChar char="•"/>
            </a:pPr>
            <a:r>
              <a:rPr lang="en-US" sz="3200" dirty="0" smtClean="0"/>
              <a:t>Like multicast packets, each hop degrades the force of a </a:t>
            </a:r>
            <a:r>
              <a:rPr lang="en-US" sz="3200" i="1" dirty="0" smtClean="0"/>
              <a:t>repulsion message</a:t>
            </a:r>
          </a:p>
          <a:p>
            <a:pPr algn="l">
              <a:buFontTx/>
              <a:buChar char="•"/>
            </a:pPr>
            <a:r>
              <a:rPr lang="en-US" sz="3200" dirty="0" smtClean="0"/>
              <a:t>The correct number of tokens are generated in the network (see above to calculate size)</a:t>
            </a:r>
          </a:p>
          <a:p>
            <a:pPr algn="l">
              <a:buFontTx/>
              <a:buChar char="•"/>
            </a:pPr>
            <a:r>
              <a:rPr lang="en-US" sz="3200" dirty="0" smtClean="0"/>
              <a:t>Each node with a token sends repulsion messages.</a:t>
            </a:r>
          </a:p>
          <a:p>
            <a:pPr algn="l">
              <a:buFontTx/>
              <a:buChar char="•"/>
            </a:pPr>
            <a:r>
              <a:rPr lang="en-US" sz="3200" dirty="0" smtClean="0"/>
              <a:t>Each node with a token that receives too much repulsive force, sends the token to a neighbor in the opposite direction.</a:t>
            </a:r>
          </a:p>
          <a:p>
            <a:pPr algn="l">
              <a:buFontTx/>
              <a:buChar char="•"/>
            </a:pPr>
            <a:r>
              <a:rPr lang="en-US" sz="3200" dirty="0" smtClean="0"/>
              <a:t>Can have local maxima problem</a:t>
            </a:r>
          </a:p>
        </p:txBody>
      </p:sp>
    </p:spTree>
    <p:extLst>
      <p:ext uri="{BB962C8B-B14F-4D97-AF65-F5344CB8AC3E}">
        <p14:creationId xmlns:p14="http://schemas.microsoft.com/office/powerpoint/2010/main" val="14970807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60770" name="Rectangle 2"/>
          <p:cNvSpPr>
            <a:spLocks noGrp="1" noChangeArrowheads="1"/>
          </p:cNvSpPr>
          <p:nvPr>
            <p:ph type="title"/>
          </p:nvPr>
        </p:nvSpPr>
        <p:spPr/>
        <p:txBody>
          <a:bodyPr/>
          <a:lstStyle/>
          <a:p>
            <a:r>
              <a:rPr lang="en-US" sz="4000"/>
              <a:t>Elections in Large-Scale Systems (2)</a:t>
            </a:r>
          </a:p>
        </p:txBody>
      </p:sp>
      <p:sp>
        <p:nvSpPr>
          <p:cNvPr id="160771" name="Rectangle 3"/>
          <p:cNvSpPr>
            <a:spLocks noGrp="1" noChangeArrowheads="1"/>
          </p:cNvSpPr>
          <p:nvPr>
            <p:ph type="body" idx="1"/>
          </p:nvPr>
        </p:nvSpPr>
        <p:spPr>
          <a:xfrm>
            <a:off x="0" y="5435600"/>
            <a:ext cx="9144000" cy="838200"/>
          </a:xfrm>
        </p:spPr>
        <p:txBody>
          <a:bodyPr/>
          <a:lstStyle/>
          <a:p>
            <a:r>
              <a:rPr lang="en-US"/>
              <a:t>Figure 6-23. Moving tokens in a two-dimensional </a:t>
            </a:r>
            <a:br>
              <a:rPr lang="en-US"/>
            </a:br>
            <a:r>
              <a:rPr lang="en-US"/>
              <a:t>space using repulsion forces.</a:t>
            </a:r>
          </a:p>
        </p:txBody>
      </p:sp>
      <p:pic>
        <p:nvPicPr>
          <p:cNvPr id="160772" name="Picture 4" descr="06-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1868488"/>
            <a:ext cx="8501063"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endParaRPr lang="en-US" sz="3200" dirty="0" smtClean="0"/>
          </a:p>
        </p:txBody>
      </p:sp>
    </p:spTree>
    <p:extLst>
      <p:ext uri="{BB962C8B-B14F-4D97-AF65-F5344CB8AC3E}">
        <p14:creationId xmlns:p14="http://schemas.microsoft.com/office/powerpoint/2010/main" val="28338071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endParaRPr lang="en-US" sz="3200" dirty="0" smtClean="0"/>
          </a:p>
        </p:txBody>
      </p:sp>
    </p:spTree>
    <p:extLst>
      <p:ext uri="{BB962C8B-B14F-4D97-AF65-F5344CB8AC3E}">
        <p14:creationId xmlns:p14="http://schemas.microsoft.com/office/powerpoint/2010/main" val="385523237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endParaRPr lang="en-US" sz="3200" dirty="0" smtClean="0"/>
          </a:p>
        </p:txBody>
      </p:sp>
    </p:spTree>
    <p:extLst>
      <p:ext uri="{BB962C8B-B14F-4D97-AF65-F5344CB8AC3E}">
        <p14:creationId xmlns:p14="http://schemas.microsoft.com/office/powerpoint/2010/main" val="3855232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endParaRPr lang="en-US" sz="3200" i="1" dirty="0"/>
          </a:p>
        </p:txBody>
      </p:sp>
    </p:spTree>
    <p:extLst>
      <p:ext uri="{BB962C8B-B14F-4D97-AF65-F5344CB8AC3E}">
        <p14:creationId xmlns:p14="http://schemas.microsoft.com/office/powerpoint/2010/main" val="41048451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endParaRPr lang="en-US" sz="3200" dirty="0" smtClean="0"/>
          </a:p>
        </p:txBody>
      </p:sp>
    </p:spTree>
    <p:extLst>
      <p:ext uri="{BB962C8B-B14F-4D97-AF65-F5344CB8AC3E}">
        <p14:creationId xmlns:p14="http://schemas.microsoft.com/office/powerpoint/2010/main" val="38552323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endParaRPr lang="en-US" sz="3200" dirty="0" smtClean="0"/>
          </a:p>
        </p:txBody>
      </p:sp>
    </p:spTree>
    <p:extLst>
      <p:ext uri="{BB962C8B-B14F-4D97-AF65-F5344CB8AC3E}">
        <p14:creationId xmlns:p14="http://schemas.microsoft.com/office/powerpoint/2010/main" val="385523237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endParaRPr lang="en-US" sz="3200" dirty="0" smtClean="0"/>
          </a:p>
        </p:txBody>
      </p:sp>
    </p:spTree>
    <p:extLst>
      <p:ext uri="{BB962C8B-B14F-4D97-AF65-F5344CB8AC3E}">
        <p14:creationId xmlns:p14="http://schemas.microsoft.com/office/powerpoint/2010/main" val="38552323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endParaRPr lang="en-US" dirty="0"/>
          </a:p>
        </p:txBody>
      </p:sp>
      <p:sp>
        <p:nvSpPr>
          <p:cNvPr id="100355" name="Rectangle 3"/>
          <p:cNvSpPr>
            <a:spLocks noGrp="1" noChangeArrowheads="1"/>
          </p:cNvSpPr>
          <p:nvPr>
            <p:ph type="body" idx="1"/>
          </p:nvPr>
        </p:nvSpPr>
        <p:spPr>
          <a:xfrm>
            <a:off x="387350" y="1624013"/>
            <a:ext cx="8756650" cy="4929187"/>
          </a:xfrm>
        </p:spPr>
        <p:txBody>
          <a:bodyPr/>
          <a:lstStyle/>
          <a:p>
            <a:pPr algn="l">
              <a:buFontTx/>
              <a:buChar char="•"/>
            </a:pPr>
            <a:endParaRPr lang="en-US" sz="3200" dirty="0" smtClean="0"/>
          </a:p>
        </p:txBody>
      </p:sp>
    </p:spTree>
    <p:extLst>
      <p:ext uri="{BB962C8B-B14F-4D97-AF65-F5344CB8AC3E}">
        <p14:creationId xmlns:p14="http://schemas.microsoft.com/office/powerpoint/2010/main" val="385523237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28002" name="Rectangle 2"/>
          <p:cNvSpPr>
            <a:spLocks noGrp="1" noChangeArrowheads="1"/>
          </p:cNvSpPr>
          <p:nvPr>
            <p:ph type="title"/>
          </p:nvPr>
        </p:nvSpPr>
        <p:spPr/>
        <p:txBody>
          <a:bodyPr/>
          <a:lstStyle/>
          <a:p>
            <a:r>
              <a:rPr lang="en-US" dirty="0" smtClean="0"/>
              <a:t>.</a:t>
            </a:r>
            <a:endParaRPr lang="en-US" dirty="0"/>
          </a:p>
        </p:txBody>
      </p:sp>
      <p:sp>
        <p:nvSpPr>
          <p:cNvPr id="128003" name="Rectangle 3"/>
          <p:cNvSpPr>
            <a:spLocks noGrp="1" noChangeArrowheads="1"/>
          </p:cNvSpPr>
          <p:nvPr>
            <p:ph type="body" idx="1"/>
          </p:nvPr>
        </p:nvSpPr>
        <p:spPr>
          <a:xfrm>
            <a:off x="604838" y="1360488"/>
            <a:ext cx="8539162" cy="5192712"/>
          </a:xfrm>
        </p:spPr>
        <p:txBody>
          <a:bodyPr/>
          <a:lstStyle/>
          <a:p>
            <a:pPr algn="l">
              <a:lnSpc>
                <a:spcPct val="90000"/>
              </a:lnSpc>
              <a:buFontTx/>
              <a:buAutoNum type="arabicPeriod"/>
            </a:pPr>
            <a:endParaRPr lang="en-US" sz="2800" dirty="0" smtClean="0"/>
          </a:p>
          <a:p>
            <a:pPr algn="l">
              <a:lnSpc>
                <a:spcPct val="90000"/>
              </a:lnSpc>
              <a:buFontTx/>
              <a:buAutoNum type="arabicPeriod"/>
            </a:pPr>
            <a:endParaRPr lang="en-US" sz="2800" dirty="0" smtClean="0"/>
          </a:p>
          <a:p>
            <a:pPr algn="l">
              <a:lnSpc>
                <a:spcPct val="90000"/>
              </a:lnSpc>
              <a:buFontTx/>
              <a:buAutoNum type="arabicPeriod"/>
            </a:pPr>
            <a:endParaRPr lang="en-US" sz="2800" dirty="0"/>
          </a:p>
        </p:txBody>
      </p:sp>
    </p:spTree>
    <p:extLst>
      <p:ext uri="{BB962C8B-B14F-4D97-AF65-F5344CB8AC3E}">
        <p14:creationId xmlns:p14="http://schemas.microsoft.com/office/powerpoint/2010/main" val="1653292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79874" name="Rectangle 2"/>
          <p:cNvSpPr>
            <a:spLocks noGrp="1" noChangeArrowheads="1"/>
          </p:cNvSpPr>
          <p:nvPr>
            <p:ph type="title"/>
          </p:nvPr>
        </p:nvSpPr>
        <p:spPr/>
        <p:txBody>
          <a:bodyPr/>
          <a:lstStyle/>
          <a:p>
            <a:r>
              <a:rPr lang="en-US"/>
              <a:t>Physical Clocks (2)</a:t>
            </a:r>
          </a:p>
        </p:txBody>
      </p:sp>
      <p:sp>
        <p:nvSpPr>
          <p:cNvPr id="79875" name="Rectangle 3"/>
          <p:cNvSpPr>
            <a:spLocks noGrp="1" noChangeArrowheads="1"/>
          </p:cNvSpPr>
          <p:nvPr>
            <p:ph type="body" idx="1"/>
          </p:nvPr>
        </p:nvSpPr>
        <p:spPr>
          <a:xfrm>
            <a:off x="0" y="5064125"/>
            <a:ext cx="9144000" cy="1489075"/>
          </a:xfrm>
        </p:spPr>
        <p:txBody>
          <a:bodyPr/>
          <a:lstStyle/>
          <a:p>
            <a:r>
              <a:rPr lang="en-US" dirty="0"/>
              <a:t>Figure 6-3. TAI </a:t>
            </a:r>
            <a:r>
              <a:rPr lang="en-US" dirty="0" smtClean="0"/>
              <a:t>(Int. Atomic Time) seconds </a:t>
            </a:r>
            <a:r>
              <a:rPr lang="en-US" dirty="0"/>
              <a:t>are of constant length, unlike solar seconds. Leap seconds are introduced when necessary to keep in phase with the sun.</a:t>
            </a:r>
          </a:p>
        </p:txBody>
      </p:sp>
      <p:pic>
        <p:nvPicPr>
          <p:cNvPr id="79876" name="Picture 4" descr="06-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38" y="2068513"/>
            <a:ext cx="8605837" cy="1987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80898" name="Rectangle 2"/>
          <p:cNvSpPr>
            <a:spLocks noGrp="1" noChangeArrowheads="1"/>
          </p:cNvSpPr>
          <p:nvPr>
            <p:ph type="title"/>
          </p:nvPr>
        </p:nvSpPr>
        <p:spPr/>
        <p:txBody>
          <a:bodyPr/>
          <a:lstStyle/>
          <a:p>
            <a:r>
              <a:rPr lang="en-US"/>
              <a:t>Global Positioning System (1)</a:t>
            </a:r>
          </a:p>
        </p:txBody>
      </p:sp>
      <p:sp>
        <p:nvSpPr>
          <p:cNvPr id="80899" name="Rectangle 3"/>
          <p:cNvSpPr>
            <a:spLocks noGrp="1" noChangeArrowheads="1"/>
          </p:cNvSpPr>
          <p:nvPr>
            <p:ph type="body" idx="1"/>
          </p:nvPr>
        </p:nvSpPr>
        <p:spPr>
          <a:xfrm>
            <a:off x="0" y="5886450"/>
            <a:ext cx="9144000" cy="666750"/>
          </a:xfrm>
        </p:spPr>
        <p:txBody>
          <a:bodyPr/>
          <a:lstStyle/>
          <a:p>
            <a:r>
              <a:rPr lang="en-US"/>
              <a:t>Figure 6-4. Computing a position in a two-dimensional space.</a:t>
            </a:r>
          </a:p>
        </p:txBody>
      </p:sp>
      <p:pic>
        <p:nvPicPr>
          <p:cNvPr id="80900" name="Picture 4" descr="0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5" y="1214438"/>
            <a:ext cx="6616700" cy="4251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annnenbaumTemplate">
  <a:themeElements>
    <a:clrScheme name="Tannnenbaum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nenbaum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annnenbaum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nenbaum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nenbaum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nenbaum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nenbaum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nenbaum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nenbaum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TannenbaumOS-Template</Template>
  <TotalTime>880</TotalTime>
  <Words>4413</Words>
  <Application>Microsoft Office PowerPoint</Application>
  <PresentationFormat>On-screen Show (4:3)</PresentationFormat>
  <Paragraphs>357</Paragraphs>
  <Slides>74</Slides>
  <Notes>73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74</vt:i4>
      </vt:variant>
    </vt:vector>
  </HeadingPairs>
  <TitlesOfParts>
    <vt:vector size="77" baseType="lpstr">
      <vt:lpstr>Arial</vt:lpstr>
      <vt:lpstr>Times New Roman</vt:lpstr>
      <vt:lpstr>TannnenbaumTemplate</vt:lpstr>
      <vt:lpstr>DISTRIBUTED SYSTEMS Principles and Paradigms Second Edition ANDREW S. TANENBAUM MAARTEN VAN STEEN  Chapter 6 Synchronization (Elliott additions)</vt:lpstr>
      <vt:lpstr>Clock Synchronization</vt:lpstr>
      <vt:lpstr>Physical Clocks (1)</vt:lpstr>
      <vt:lpstr>PowerPoint Presentation</vt:lpstr>
      <vt:lpstr>PowerPoint Presentation</vt:lpstr>
      <vt:lpstr>PowerPoint Presentation</vt:lpstr>
      <vt:lpstr>PowerPoint Presentation</vt:lpstr>
      <vt:lpstr>Physical Clocks (2)</vt:lpstr>
      <vt:lpstr>Global Positioning System (1)</vt:lpstr>
      <vt:lpstr>GPS – 2 dimensional case</vt:lpstr>
      <vt:lpstr>Global Positioning System (2)</vt:lpstr>
      <vt:lpstr>Clock Synchronization Algorithms</vt:lpstr>
      <vt:lpstr>Network Time Protocol</vt:lpstr>
      <vt:lpstr>PowerPoint Presentation</vt:lpstr>
      <vt:lpstr>Berkeley Algorithm</vt:lpstr>
      <vt:lpstr>The Berkeley Algorithm (1)</vt:lpstr>
      <vt:lpstr>The Berkeley Algorithm (2)</vt:lpstr>
      <vt:lpstr>The Berkeley Algorithm (3)</vt:lpstr>
      <vt:lpstr>PowerPoint Presentation</vt:lpstr>
      <vt:lpstr>RBS – wireless sensor networks</vt:lpstr>
      <vt:lpstr>Clock Synchronization in Wireless Networks (1)</vt:lpstr>
      <vt:lpstr>Clock Synchronization in Wireless Networks (2)</vt:lpstr>
      <vt:lpstr>Lamport’s Logical Clocks (1)</vt:lpstr>
      <vt:lpstr>PowerPoint Presentation</vt:lpstr>
      <vt:lpstr>PowerPoint Presentation</vt:lpstr>
      <vt:lpstr>PowerPoint Presentation</vt:lpstr>
      <vt:lpstr>PowerPoint Presentation</vt:lpstr>
      <vt:lpstr>Lamport’s Logical Clocks (2)</vt:lpstr>
      <vt:lpstr>Lamport’s Logical Clocks (3)</vt:lpstr>
      <vt:lpstr>Lamport’s Logical Clocks (4)</vt:lpstr>
      <vt:lpstr>Lamport’s Logical Clocks (5)</vt:lpstr>
      <vt:lpstr>PowerPoint Presentation</vt:lpstr>
      <vt:lpstr>Example: Totally Ordered Multicasting</vt:lpstr>
      <vt:lpstr>Vector Clocks (1)</vt:lpstr>
      <vt:lpstr>Vector Clocks (2)</vt:lpstr>
      <vt:lpstr>Vector Clocks (3)</vt:lpstr>
      <vt:lpstr>Vector Clocks (4)</vt:lpstr>
      <vt:lpstr>Vector clock example, enforcing causal communication</vt:lpstr>
      <vt:lpstr>Enforcing Causal Communication</vt:lpstr>
      <vt:lpstr>Problems with middleware ordering of messages</vt:lpstr>
      <vt:lpstr>PowerPoint Presentation</vt:lpstr>
      <vt:lpstr>Mutual Exclusion A Centralized Algorithm (1)</vt:lpstr>
      <vt:lpstr>Mutual Exclusion A Centralized Algorithm (2)</vt:lpstr>
      <vt:lpstr>Mutual Exclusion A Centralized Algorithm (3)</vt:lpstr>
      <vt:lpstr>A Distributed Algorithm (1)</vt:lpstr>
      <vt:lpstr>A Distributed Algorithm (2)</vt:lpstr>
      <vt:lpstr>A Distributed Algorithm (3)</vt:lpstr>
      <vt:lpstr>A Distributed Algorithm (4)</vt:lpstr>
      <vt:lpstr>A Token Ring Algorithm</vt:lpstr>
      <vt:lpstr>A Comparison of the Four Algorithms</vt:lpstr>
      <vt:lpstr>Global Positioning Of Nodes (1)</vt:lpstr>
      <vt:lpstr>Global Positioning Of Nodes (2)</vt:lpstr>
      <vt:lpstr>Election Algorithms </vt:lpstr>
      <vt:lpstr>The Bully Algorithm (1)</vt:lpstr>
      <vt:lpstr>The Bully Algorithm (2)</vt:lpstr>
      <vt:lpstr>Non-token Ring Election</vt:lpstr>
      <vt:lpstr>A Ring Algorithm</vt:lpstr>
      <vt:lpstr>Wireless Election</vt:lpstr>
      <vt:lpstr>Wireless Election</vt:lpstr>
      <vt:lpstr>Elections in Wireless Environments (1)</vt:lpstr>
      <vt:lpstr>Elections in Wireless Environments (2)</vt:lpstr>
      <vt:lpstr>Elections in Wireless Environments (3)</vt:lpstr>
      <vt:lpstr>Elections in Large-Scale Systems (1)</vt:lpstr>
      <vt:lpstr>SuperPeer selection with DHT</vt:lpstr>
      <vt:lpstr>Spreading SuperPeers in an unstructured network</vt:lpstr>
      <vt:lpstr>Elections in Large-Scale Systems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Steve Armstrong</dc:creator>
  <cp:lastModifiedBy>cdminstructor</cp:lastModifiedBy>
  <cp:revision>101</cp:revision>
  <dcterms:created xsi:type="dcterms:W3CDTF">2005-10-24T20:12:14Z</dcterms:created>
  <dcterms:modified xsi:type="dcterms:W3CDTF">2015-11-05T01:47:16Z</dcterms:modified>
</cp:coreProperties>
</file>