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62"/>
  </p:notesMasterIdLst>
  <p:handoutMasterIdLst>
    <p:handoutMasterId r:id="rId163"/>
  </p:handoutMasterIdLst>
  <p:sldIdLst>
    <p:sldId id="288" r:id="rId2"/>
    <p:sldId id="406" r:id="rId3"/>
    <p:sldId id="407" r:id="rId4"/>
    <p:sldId id="408" r:id="rId5"/>
    <p:sldId id="409" r:id="rId6"/>
    <p:sldId id="410" r:id="rId7"/>
    <p:sldId id="411" r:id="rId8"/>
    <p:sldId id="412" r:id="rId9"/>
    <p:sldId id="413" r:id="rId10"/>
    <p:sldId id="414" r:id="rId11"/>
    <p:sldId id="486" r:id="rId12"/>
    <p:sldId id="487" r:id="rId13"/>
    <p:sldId id="488" r:id="rId14"/>
    <p:sldId id="489" r:id="rId15"/>
    <p:sldId id="490" r:id="rId16"/>
    <p:sldId id="491" r:id="rId17"/>
    <p:sldId id="492" r:id="rId18"/>
    <p:sldId id="493" r:id="rId19"/>
    <p:sldId id="495" r:id="rId20"/>
    <p:sldId id="496" r:id="rId21"/>
    <p:sldId id="497" r:id="rId22"/>
    <p:sldId id="498" r:id="rId23"/>
    <p:sldId id="499" r:id="rId24"/>
    <p:sldId id="500" r:id="rId25"/>
    <p:sldId id="502" r:id="rId26"/>
    <p:sldId id="503" r:id="rId27"/>
    <p:sldId id="533" r:id="rId28"/>
    <p:sldId id="534" r:id="rId29"/>
    <p:sldId id="504" r:id="rId30"/>
    <p:sldId id="505" r:id="rId31"/>
    <p:sldId id="506" r:id="rId32"/>
    <p:sldId id="507" r:id="rId33"/>
    <p:sldId id="508" r:id="rId34"/>
    <p:sldId id="509" r:id="rId35"/>
    <p:sldId id="510" r:id="rId36"/>
    <p:sldId id="511" r:id="rId37"/>
    <p:sldId id="512" r:id="rId38"/>
    <p:sldId id="513" r:id="rId39"/>
    <p:sldId id="514" r:id="rId40"/>
    <p:sldId id="515" r:id="rId41"/>
    <p:sldId id="516" r:id="rId42"/>
    <p:sldId id="517" r:id="rId43"/>
    <p:sldId id="518" r:id="rId44"/>
    <p:sldId id="519" r:id="rId45"/>
    <p:sldId id="520" r:id="rId46"/>
    <p:sldId id="521" r:id="rId47"/>
    <p:sldId id="522" r:id="rId48"/>
    <p:sldId id="523" r:id="rId49"/>
    <p:sldId id="524" r:id="rId50"/>
    <p:sldId id="525" r:id="rId51"/>
    <p:sldId id="526" r:id="rId52"/>
    <p:sldId id="527" r:id="rId53"/>
    <p:sldId id="528" r:id="rId54"/>
    <p:sldId id="529" r:id="rId55"/>
    <p:sldId id="530" r:id="rId56"/>
    <p:sldId id="531" r:id="rId57"/>
    <p:sldId id="532" r:id="rId58"/>
    <p:sldId id="321" r:id="rId59"/>
    <p:sldId id="322"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 id="384" r:id="rId91"/>
    <p:sldId id="385" r:id="rId92"/>
    <p:sldId id="386" r:id="rId93"/>
    <p:sldId id="387"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 id="481" r:id="rId126"/>
    <p:sldId id="482" r:id="rId127"/>
    <p:sldId id="483" r:id="rId128"/>
    <p:sldId id="484" r:id="rId129"/>
    <p:sldId id="566" r:id="rId130"/>
    <p:sldId id="535" r:id="rId131"/>
    <p:sldId id="536" r:id="rId132"/>
    <p:sldId id="537" r:id="rId133"/>
    <p:sldId id="538" r:id="rId134"/>
    <p:sldId id="539" r:id="rId135"/>
    <p:sldId id="540" r:id="rId136"/>
    <p:sldId id="541" r:id="rId137"/>
    <p:sldId id="542" r:id="rId138"/>
    <p:sldId id="543" r:id="rId139"/>
    <p:sldId id="544" r:id="rId140"/>
    <p:sldId id="545" r:id="rId141"/>
    <p:sldId id="546" r:id="rId142"/>
    <p:sldId id="547" r:id="rId143"/>
    <p:sldId id="548" r:id="rId144"/>
    <p:sldId id="549" r:id="rId145"/>
    <p:sldId id="550" r:id="rId146"/>
    <p:sldId id="551" r:id="rId147"/>
    <p:sldId id="552" r:id="rId148"/>
    <p:sldId id="553" r:id="rId149"/>
    <p:sldId id="554" r:id="rId150"/>
    <p:sldId id="555" r:id="rId151"/>
    <p:sldId id="556" r:id="rId152"/>
    <p:sldId id="557" r:id="rId153"/>
    <p:sldId id="558" r:id="rId154"/>
    <p:sldId id="559" r:id="rId155"/>
    <p:sldId id="560" r:id="rId156"/>
    <p:sldId id="561" r:id="rId157"/>
    <p:sldId id="562" r:id="rId158"/>
    <p:sldId id="563" r:id="rId159"/>
    <p:sldId id="564" r:id="rId160"/>
    <p:sldId id="565" r:id="rId16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663" autoAdjust="0"/>
  </p:normalViewPr>
  <p:slideViewPr>
    <p:cSldViewPr>
      <p:cViewPr>
        <p:scale>
          <a:sx n="99" d="100"/>
          <a:sy n="99" d="100"/>
        </p:scale>
        <p:origin x="-384"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22883"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22884"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22885"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9D153AF3-7E43-4918-81E1-792E6D8E1113}" type="slidenum">
              <a:rPr lang="en-US"/>
              <a:pPr/>
              <a:t>‹#›</a:t>
            </a:fld>
            <a:endParaRPr lang="en-US"/>
          </a:p>
        </p:txBody>
      </p:sp>
    </p:spTree>
    <p:extLst>
      <p:ext uri="{BB962C8B-B14F-4D97-AF65-F5344CB8AC3E}">
        <p14:creationId xmlns:p14="http://schemas.microsoft.com/office/powerpoint/2010/main" val="202663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4643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46436"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643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4643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4475A2A4-6218-4D2E-ABA6-04D3DB796AF7}" type="slidenum">
              <a:rPr lang="en-US"/>
              <a:pPr/>
              <a:t>‹#›</a:t>
            </a:fld>
            <a:endParaRPr lang="en-US"/>
          </a:p>
        </p:txBody>
      </p:sp>
    </p:spTree>
    <p:extLst>
      <p:ext uri="{BB962C8B-B14F-4D97-AF65-F5344CB8AC3E}">
        <p14:creationId xmlns:p14="http://schemas.microsoft.com/office/powerpoint/2010/main" val="10505231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9FCDF-7043-488D-BF1A-56C06EA4CF0B}" type="slidenum">
              <a:rPr lang="en-US"/>
              <a:pPr/>
              <a:t>2</a:t>
            </a:fld>
            <a:endParaRPr lang="en-US"/>
          </a:p>
        </p:txBody>
      </p:sp>
      <p:sp>
        <p:nvSpPr>
          <p:cNvPr id="26829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6829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B52E9-632F-4F8B-AFE9-BC26B42D7C22}" type="slidenum">
              <a:rPr lang="en-US"/>
              <a:pPr/>
              <a:t>27</a:t>
            </a:fld>
            <a:endParaRPr lang="en-US"/>
          </a:p>
        </p:txBody>
      </p:sp>
      <p:sp>
        <p:nvSpPr>
          <p:cNvPr id="50995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0995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AEA3E-89E8-4FBA-B773-87E5B18BF031}" type="slidenum">
              <a:rPr lang="en-US"/>
              <a:pPr/>
              <a:t>151</a:t>
            </a:fld>
            <a:endParaRPr lang="en-US"/>
          </a:p>
        </p:txBody>
      </p:sp>
      <p:sp>
        <p:nvSpPr>
          <p:cNvPr id="55808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5808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4FC9B-8D71-49CD-B340-4DFE3E7EB835}" type="slidenum">
              <a:rPr lang="en-US"/>
              <a:pPr/>
              <a:t>152</a:t>
            </a:fld>
            <a:endParaRPr lang="en-US"/>
          </a:p>
        </p:txBody>
      </p:sp>
      <p:sp>
        <p:nvSpPr>
          <p:cNvPr id="56013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6013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FFE28-4DBE-4341-8EE0-4F1C4C811203}" type="slidenum">
              <a:rPr lang="en-US"/>
              <a:pPr/>
              <a:t>153</a:t>
            </a:fld>
            <a:endParaRPr lang="en-US"/>
          </a:p>
        </p:txBody>
      </p:sp>
      <p:sp>
        <p:nvSpPr>
          <p:cNvPr id="56217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6217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853EF-9E2F-499E-B17D-65885D3CA08C}" type="slidenum">
              <a:rPr lang="en-US"/>
              <a:pPr/>
              <a:t>154</a:t>
            </a:fld>
            <a:endParaRPr lang="en-US"/>
          </a:p>
        </p:txBody>
      </p:sp>
      <p:sp>
        <p:nvSpPr>
          <p:cNvPr id="56422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6422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69F42-FFF8-4236-B008-C46DB449D6DA}" type="slidenum">
              <a:rPr lang="en-US"/>
              <a:pPr/>
              <a:t>155</a:t>
            </a:fld>
            <a:endParaRPr lang="en-US"/>
          </a:p>
        </p:txBody>
      </p:sp>
      <p:sp>
        <p:nvSpPr>
          <p:cNvPr id="56627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6627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CA3283-2317-4160-942E-72F27857D655}" type="slidenum">
              <a:rPr lang="en-US"/>
              <a:pPr/>
              <a:t>156</a:t>
            </a:fld>
            <a:endParaRPr lang="en-US"/>
          </a:p>
        </p:txBody>
      </p:sp>
      <p:sp>
        <p:nvSpPr>
          <p:cNvPr id="56832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6832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C031F-5301-4DAF-A036-BAA472B20926}" type="slidenum">
              <a:rPr lang="en-US"/>
              <a:pPr/>
              <a:t>157</a:t>
            </a:fld>
            <a:endParaRPr lang="en-US"/>
          </a:p>
        </p:txBody>
      </p:sp>
      <p:sp>
        <p:nvSpPr>
          <p:cNvPr id="57037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7037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9A41E-B8AB-410F-895E-E2B56CA8F766}" type="slidenum">
              <a:rPr lang="en-US"/>
              <a:pPr/>
              <a:t>158</a:t>
            </a:fld>
            <a:endParaRPr lang="en-US"/>
          </a:p>
        </p:txBody>
      </p:sp>
      <p:sp>
        <p:nvSpPr>
          <p:cNvPr id="57241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7241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52BDF-A9C1-4816-BD13-5A2945714CDA}" type="slidenum">
              <a:rPr lang="en-US"/>
              <a:pPr/>
              <a:t>159</a:t>
            </a:fld>
            <a:endParaRPr lang="en-US"/>
          </a:p>
        </p:txBody>
      </p:sp>
      <p:sp>
        <p:nvSpPr>
          <p:cNvPr id="57446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7446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C7ED8-EC63-4EB8-879E-BB4ABA554E5D}" type="slidenum">
              <a:rPr lang="en-US"/>
              <a:pPr/>
              <a:t>160</a:t>
            </a:fld>
            <a:endParaRPr lang="en-US"/>
          </a:p>
        </p:txBody>
      </p:sp>
      <p:sp>
        <p:nvSpPr>
          <p:cNvPr id="57651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7651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02657-A8DC-4376-B670-A98EDCEAAC41}" type="slidenum">
              <a:rPr lang="en-US"/>
              <a:pPr/>
              <a:t>28</a:t>
            </a:fld>
            <a:endParaRPr lang="en-US"/>
          </a:p>
        </p:txBody>
      </p:sp>
      <p:sp>
        <p:nvSpPr>
          <p:cNvPr id="51200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1200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2BE64-526B-490A-A20E-86BD9CAFE987}" type="slidenum">
              <a:rPr lang="en-US"/>
              <a:pPr/>
              <a:t>29</a:t>
            </a:fld>
            <a:endParaRPr lang="en-US"/>
          </a:p>
        </p:txBody>
      </p:sp>
      <p:sp>
        <p:nvSpPr>
          <p:cNvPr id="45056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5056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630D17-9D55-439D-B1FD-6037DF1A16F1}" type="slidenum">
              <a:rPr lang="en-US"/>
              <a:pPr/>
              <a:t>30</a:t>
            </a:fld>
            <a:endParaRPr lang="en-US"/>
          </a:p>
        </p:txBody>
      </p:sp>
      <p:sp>
        <p:nvSpPr>
          <p:cNvPr id="45261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5261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DF8FC-C650-475C-B912-24135F3E1C20}" type="slidenum">
              <a:rPr lang="en-US"/>
              <a:pPr/>
              <a:t>31</a:t>
            </a:fld>
            <a:endParaRPr lang="en-US"/>
          </a:p>
        </p:txBody>
      </p:sp>
      <p:sp>
        <p:nvSpPr>
          <p:cNvPr id="45465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5465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8C25E-0BD0-40A9-886E-97856DDDD5E8}" type="slidenum">
              <a:rPr lang="en-US"/>
              <a:pPr/>
              <a:t>32</a:t>
            </a:fld>
            <a:endParaRPr lang="en-US"/>
          </a:p>
        </p:txBody>
      </p:sp>
      <p:sp>
        <p:nvSpPr>
          <p:cNvPr id="45670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5670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6E3F6-9CD6-43AB-BFAE-50C6603A3EF2}" type="slidenum">
              <a:rPr lang="en-US"/>
              <a:pPr/>
              <a:t>33</a:t>
            </a:fld>
            <a:endParaRPr lang="en-US"/>
          </a:p>
        </p:txBody>
      </p:sp>
      <p:sp>
        <p:nvSpPr>
          <p:cNvPr id="45875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5875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DEAF2-E8A7-4DD2-BB17-CDCD9C21884A}" type="slidenum">
              <a:rPr lang="en-US"/>
              <a:pPr/>
              <a:t>34</a:t>
            </a:fld>
            <a:endParaRPr lang="en-US"/>
          </a:p>
        </p:txBody>
      </p:sp>
      <p:sp>
        <p:nvSpPr>
          <p:cNvPr id="46080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6080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08E16-A0E4-4A83-862D-BCBFF08FB95A}" type="slidenum">
              <a:rPr lang="en-US"/>
              <a:pPr/>
              <a:t>35</a:t>
            </a:fld>
            <a:endParaRPr lang="en-US"/>
          </a:p>
        </p:txBody>
      </p:sp>
      <p:sp>
        <p:nvSpPr>
          <p:cNvPr id="46285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6285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A7B07-C783-4917-944B-BE3F430B6E07}" type="slidenum">
              <a:rPr lang="en-US"/>
              <a:pPr/>
              <a:t>36</a:t>
            </a:fld>
            <a:endParaRPr lang="en-US"/>
          </a:p>
        </p:txBody>
      </p:sp>
      <p:sp>
        <p:nvSpPr>
          <p:cNvPr id="46489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6489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31472-9476-43FF-A778-F86BB4A805C8}" type="slidenum">
              <a:rPr lang="en-US"/>
              <a:pPr/>
              <a:t>3</a:t>
            </a:fld>
            <a:endParaRPr lang="en-US"/>
          </a:p>
        </p:txBody>
      </p:sp>
      <p:sp>
        <p:nvSpPr>
          <p:cNvPr id="27033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7033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52CC8-1EB7-41C3-86D2-B17EED1F4DF2}" type="slidenum">
              <a:rPr lang="en-US"/>
              <a:pPr/>
              <a:t>37</a:t>
            </a:fld>
            <a:endParaRPr lang="en-US"/>
          </a:p>
        </p:txBody>
      </p:sp>
      <p:sp>
        <p:nvSpPr>
          <p:cNvPr id="46694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6694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A1A9-3890-4AD3-A289-22DFAD46AC37}" type="slidenum">
              <a:rPr lang="en-US"/>
              <a:pPr/>
              <a:t>38</a:t>
            </a:fld>
            <a:endParaRPr lang="en-US"/>
          </a:p>
        </p:txBody>
      </p:sp>
      <p:sp>
        <p:nvSpPr>
          <p:cNvPr id="46899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6899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79381-13DD-4E0E-851B-203203EB4FE8}" type="slidenum">
              <a:rPr lang="en-US"/>
              <a:pPr/>
              <a:t>39</a:t>
            </a:fld>
            <a:endParaRPr lang="en-US"/>
          </a:p>
        </p:txBody>
      </p:sp>
      <p:sp>
        <p:nvSpPr>
          <p:cNvPr id="47104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7104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D9671-4568-4FCD-A580-67462602813D}" type="slidenum">
              <a:rPr lang="en-US"/>
              <a:pPr/>
              <a:t>40</a:t>
            </a:fld>
            <a:endParaRPr lang="en-US"/>
          </a:p>
        </p:txBody>
      </p:sp>
      <p:sp>
        <p:nvSpPr>
          <p:cNvPr id="47309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7309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06106-7A7F-4673-80F1-77F1323A0A42}" type="slidenum">
              <a:rPr lang="en-US"/>
              <a:pPr/>
              <a:t>41</a:t>
            </a:fld>
            <a:endParaRPr lang="en-US"/>
          </a:p>
        </p:txBody>
      </p:sp>
      <p:sp>
        <p:nvSpPr>
          <p:cNvPr id="47513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7513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2E0EF1-B92E-40DB-923A-2C267E0FA039}" type="slidenum">
              <a:rPr lang="en-US"/>
              <a:pPr/>
              <a:t>42</a:t>
            </a:fld>
            <a:endParaRPr lang="en-US"/>
          </a:p>
        </p:txBody>
      </p:sp>
      <p:sp>
        <p:nvSpPr>
          <p:cNvPr id="47718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7718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AEB03-4917-4E00-B60B-25D2108A1A50}" type="slidenum">
              <a:rPr lang="en-US"/>
              <a:pPr/>
              <a:t>43</a:t>
            </a:fld>
            <a:endParaRPr lang="en-US"/>
          </a:p>
        </p:txBody>
      </p:sp>
      <p:sp>
        <p:nvSpPr>
          <p:cNvPr id="47923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7923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18A43-FF66-45BC-B67C-832D364AC03F}" type="slidenum">
              <a:rPr lang="en-US"/>
              <a:pPr/>
              <a:t>44</a:t>
            </a:fld>
            <a:endParaRPr lang="en-US"/>
          </a:p>
        </p:txBody>
      </p:sp>
      <p:sp>
        <p:nvSpPr>
          <p:cNvPr id="48128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8128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AD890-D555-4339-9368-7DE798F9E389}" type="slidenum">
              <a:rPr lang="en-US"/>
              <a:pPr/>
              <a:t>45</a:t>
            </a:fld>
            <a:endParaRPr lang="en-US"/>
          </a:p>
        </p:txBody>
      </p:sp>
      <p:sp>
        <p:nvSpPr>
          <p:cNvPr id="48333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8333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B1BE8-D30B-4EF7-BDAE-203D947FF6CD}" type="slidenum">
              <a:rPr lang="en-US"/>
              <a:pPr/>
              <a:t>46</a:t>
            </a:fld>
            <a:endParaRPr lang="en-US"/>
          </a:p>
        </p:txBody>
      </p:sp>
      <p:sp>
        <p:nvSpPr>
          <p:cNvPr id="48537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8537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34A21-D12D-4BAD-B9FE-D28F079973A7}" type="slidenum">
              <a:rPr lang="en-US"/>
              <a:pPr/>
              <a:t>4</a:t>
            </a:fld>
            <a:endParaRPr lang="en-US"/>
          </a:p>
        </p:txBody>
      </p:sp>
      <p:sp>
        <p:nvSpPr>
          <p:cNvPr id="27238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7238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BAB27-364F-4DD5-A9EA-1E117FEFF3DB}" type="slidenum">
              <a:rPr lang="en-US"/>
              <a:pPr/>
              <a:t>47</a:t>
            </a:fld>
            <a:endParaRPr lang="en-US"/>
          </a:p>
        </p:txBody>
      </p:sp>
      <p:sp>
        <p:nvSpPr>
          <p:cNvPr id="48742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8742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55379-FE04-4164-8860-5AF365184BB0}" type="slidenum">
              <a:rPr lang="en-US"/>
              <a:pPr/>
              <a:t>48</a:t>
            </a:fld>
            <a:endParaRPr lang="en-US"/>
          </a:p>
        </p:txBody>
      </p:sp>
      <p:sp>
        <p:nvSpPr>
          <p:cNvPr id="48947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8947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30F70-57D8-4159-8D70-A47E04DE8653}" type="slidenum">
              <a:rPr lang="en-US"/>
              <a:pPr/>
              <a:t>49</a:t>
            </a:fld>
            <a:endParaRPr lang="en-US"/>
          </a:p>
        </p:txBody>
      </p:sp>
      <p:sp>
        <p:nvSpPr>
          <p:cNvPr id="49152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9152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B8BFD3-73BD-4B9F-B9EB-2AADE38EF96C}" type="slidenum">
              <a:rPr lang="en-US"/>
              <a:pPr/>
              <a:t>50</a:t>
            </a:fld>
            <a:endParaRPr lang="en-US"/>
          </a:p>
        </p:txBody>
      </p:sp>
      <p:sp>
        <p:nvSpPr>
          <p:cNvPr id="49357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9357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F69AF-BA31-4FD6-9DAE-C2293216E8D7}" type="slidenum">
              <a:rPr lang="en-US"/>
              <a:pPr/>
              <a:t>51</a:t>
            </a:fld>
            <a:endParaRPr lang="en-US"/>
          </a:p>
        </p:txBody>
      </p:sp>
      <p:sp>
        <p:nvSpPr>
          <p:cNvPr id="49561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9561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2E8CF-9B8E-41E7-83AE-6E036793980F}" type="slidenum">
              <a:rPr lang="en-US"/>
              <a:pPr/>
              <a:t>52</a:t>
            </a:fld>
            <a:endParaRPr lang="en-US"/>
          </a:p>
        </p:txBody>
      </p:sp>
      <p:sp>
        <p:nvSpPr>
          <p:cNvPr id="49766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9766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E1CF6-3643-43C0-87D7-A0BEBD4DD15C}" type="slidenum">
              <a:rPr lang="en-US"/>
              <a:pPr/>
              <a:t>53</a:t>
            </a:fld>
            <a:endParaRPr lang="en-US"/>
          </a:p>
        </p:txBody>
      </p:sp>
      <p:sp>
        <p:nvSpPr>
          <p:cNvPr id="49971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9971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B2E55-31F6-4B22-9CB2-C1311774431A}" type="slidenum">
              <a:rPr lang="en-US"/>
              <a:pPr/>
              <a:t>54</a:t>
            </a:fld>
            <a:endParaRPr lang="en-US"/>
          </a:p>
        </p:txBody>
      </p:sp>
      <p:sp>
        <p:nvSpPr>
          <p:cNvPr id="50176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0176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81320-3E87-4D94-84CF-6EA4B4258406}" type="slidenum">
              <a:rPr lang="en-US"/>
              <a:pPr/>
              <a:t>55</a:t>
            </a:fld>
            <a:endParaRPr lang="en-US"/>
          </a:p>
        </p:txBody>
      </p:sp>
      <p:sp>
        <p:nvSpPr>
          <p:cNvPr id="50381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0381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7C385-BDC2-443E-8DB3-ED7A3329D83C}" type="slidenum">
              <a:rPr lang="en-US"/>
              <a:pPr/>
              <a:t>56</a:t>
            </a:fld>
            <a:endParaRPr lang="en-US"/>
          </a:p>
        </p:txBody>
      </p:sp>
      <p:sp>
        <p:nvSpPr>
          <p:cNvPr id="50585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0585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C39DA-02B5-45D1-A33D-9278B1D05F30}" type="slidenum">
              <a:rPr lang="en-US"/>
              <a:pPr/>
              <a:t>5</a:t>
            </a:fld>
            <a:endParaRPr lang="en-US"/>
          </a:p>
        </p:txBody>
      </p:sp>
      <p:sp>
        <p:nvSpPr>
          <p:cNvPr id="27443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7443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14B7C-6F6E-47BC-98B0-C4DB49666430}" type="slidenum">
              <a:rPr lang="en-US"/>
              <a:pPr/>
              <a:t>57</a:t>
            </a:fld>
            <a:endParaRPr lang="en-US"/>
          </a:p>
        </p:txBody>
      </p:sp>
      <p:sp>
        <p:nvSpPr>
          <p:cNvPr id="50790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0790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6D821-8063-4B7E-AEFE-560319831BB3}" type="slidenum">
              <a:rPr lang="en-US"/>
              <a:pPr/>
              <a:t>58</a:t>
            </a:fld>
            <a:endParaRPr lang="en-US"/>
          </a:p>
        </p:txBody>
      </p:sp>
      <p:sp>
        <p:nvSpPr>
          <p:cNvPr id="14745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14745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08DF5-341D-4838-A1F0-8F2A08D1B7EE}" type="slidenum">
              <a:rPr lang="en-US"/>
              <a:pPr/>
              <a:t>59</a:t>
            </a:fld>
            <a:endParaRPr lang="en-US"/>
          </a:p>
        </p:txBody>
      </p:sp>
      <p:sp>
        <p:nvSpPr>
          <p:cNvPr id="14950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14950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5288F-3B57-4E56-A2E0-ED267356B516}" type="slidenum">
              <a:rPr lang="en-US"/>
              <a:pPr/>
              <a:t>94</a:t>
            </a:fld>
            <a:endParaRPr lang="en-US"/>
          </a:p>
        </p:txBody>
      </p:sp>
      <p:sp>
        <p:nvSpPr>
          <p:cNvPr id="35840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5840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2C9B2-F5A3-450E-A696-90FF6D272C1F}" type="slidenum">
              <a:rPr lang="en-US"/>
              <a:pPr/>
              <a:t>95</a:t>
            </a:fld>
            <a:endParaRPr lang="en-US"/>
          </a:p>
        </p:txBody>
      </p:sp>
      <p:sp>
        <p:nvSpPr>
          <p:cNvPr id="36045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6045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701D4-85B8-4E0A-84C6-86A8918F94A7}" type="slidenum">
              <a:rPr lang="en-US"/>
              <a:pPr/>
              <a:t>96</a:t>
            </a:fld>
            <a:endParaRPr lang="en-US"/>
          </a:p>
        </p:txBody>
      </p:sp>
      <p:sp>
        <p:nvSpPr>
          <p:cNvPr id="36249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6249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6AA41-5CF2-48CF-89EA-39B656396760}" type="slidenum">
              <a:rPr lang="en-US"/>
              <a:pPr/>
              <a:t>97</a:t>
            </a:fld>
            <a:endParaRPr lang="en-US"/>
          </a:p>
        </p:txBody>
      </p:sp>
      <p:sp>
        <p:nvSpPr>
          <p:cNvPr id="36454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6454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C41C5-93C3-498D-9A88-840F2C12FCBF}" type="slidenum">
              <a:rPr lang="en-US"/>
              <a:pPr/>
              <a:t>98</a:t>
            </a:fld>
            <a:endParaRPr lang="en-US"/>
          </a:p>
        </p:txBody>
      </p:sp>
      <p:sp>
        <p:nvSpPr>
          <p:cNvPr id="36659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6659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E29D7-164D-4885-904B-9B9B85B7D47C}" type="slidenum">
              <a:rPr lang="en-US"/>
              <a:pPr/>
              <a:t>99</a:t>
            </a:fld>
            <a:endParaRPr lang="en-US"/>
          </a:p>
        </p:txBody>
      </p:sp>
      <p:sp>
        <p:nvSpPr>
          <p:cNvPr id="36864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6864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1FBC7-D405-4C10-BC6F-4ABD45559D8C}" type="slidenum">
              <a:rPr lang="en-US"/>
              <a:pPr/>
              <a:t>100</a:t>
            </a:fld>
            <a:endParaRPr lang="en-US"/>
          </a:p>
        </p:txBody>
      </p:sp>
      <p:sp>
        <p:nvSpPr>
          <p:cNvPr id="37069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7069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C6D864-DBDA-488B-AAE0-C98B23F7695D}" type="slidenum">
              <a:rPr lang="en-US"/>
              <a:pPr/>
              <a:t>6</a:t>
            </a:fld>
            <a:endParaRPr lang="en-US"/>
          </a:p>
        </p:txBody>
      </p:sp>
      <p:sp>
        <p:nvSpPr>
          <p:cNvPr id="27648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7648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4B2E4-214A-43B3-97D6-6543C8CCD043}" type="slidenum">
              <a:rPr lang="en-US"/>
              <a:pPr/>
              <a:t>101</a:t>
            </a:fld>
            <a:endParaRPr lang="en-US"/>
          </a:p>
        </p:txBody>
      </p:sp>
      <p:sp>
        <p:nvSpPr>
          <p:cNvPr id="37273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7273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A3051-A14F-482D-9CA8-1907527F6FAA}" type="slidenum">
              <a:rPr lang="en-US"/>
              <a:pPr/>
              <a:t>102</a:t>
            </a:fld>
            <a:endParaRPr lang="en-US"/>
          </a:p>
        </p:txBody>
      </p:sp>
      <p:sp>
        <p:nvSpPr>
          <p:cNvPr id="37478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7478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F264B-32E4-43E5-AB08-E88244F4CE69}" type="slidenum">
              <a:rPr lang="en-US"/>
              <a:pPr/>
              <a:t>103</a:t>
            </a:fld>
            <a:endParaRPr lang="en-US"/>
          </a:p>
        </p:txBody>
      </p:sp>
      <p:sp>
        <p:nvSpPr>
          <p:cNvPr id="37683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7683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306F3-CFDA-4C98-873D-6E0C8423742E}" type="slidenum">
              <a:rPr lang="en-US"/>
              <a:pPr/>
              <a:t>104</a:t>
            </a:fld>
            <a:endParaRPr lang="en-US"/>
          </a:p>
        </p:txBody>
      </p:sp>
      <p:sp>
        <p:nvSpPr>
          <p:cNvPr id="37888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7888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87BF2-8925-4509-ABF6-1C5FA80F0B39}" type="slidenum">
              <a:rPr lang="en-US"/>
              <a:pPr/>
              <a:t>105</a:t>
            </a:fld>
            <a:endParaRPr lang="en-US"/>
          </a:p>
        </p:txBody>
      </p:sp>
      <p:sp>
        <p:nvSpPr>
          <p:cNvPr id="38093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8093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C66B5-CBC9-4926-A3E2-75F8E634DFDF}" type="slidenum">
              <a:rPr lang="en-US"/>
              <a:pPr/>
              <a:t>106</a:t>
            </a:fld>
            <a:endParaRPr lang="en-US"/>
          </a:p>
        </p:txBody>
      </p:sp>
      <p:sp>
        <p:nvSpPr>
          <p:cNvPr id="38297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8297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033BB-7497-4B5C-B5BB-2064767C4BA2}" type="slidenum">
              <a:rPr lang="en-US"/>
              <a:pPr/>
              <a:t>107</a:t>
            </a:fld>
            <a:endParaRPr lang="en-US"/>
          </a:p>
        </p:txBody>
      </p:sp>
      <p:sp>
        <p:nvSpPr>
          <p:cNvPr id="38502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8502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E4FD-BB43-40F7-B8E8-63F92BEB65E1}" type="slidenum">
              <a:rPr lang="en-US"/>
              <a:pPr/>
              <a:t>108</a:t>
            </a:fld>
            <a:endParaRPr lang="en-US"/>
          </a:p>
        </p:txBody>
      </p:sp>
      <p:sp>
        <p:nvSpPr>
          <p:cNvPr id="38707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8707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ABC11-DDCD-4C8F-9809-A07292BF5175}" type="slidenum">
              <a:rPr lang="en-US"/>
              <a:pPr/>
              <a:t>109</a:t>
            </a:fld>
            <a:endParaRPr lang="en-US"/>
          </a:p>
        </p:txBody>
      </p:sp>
      <p:sp>
        <p:nvSpPr>
          <p:cNvPr id="38912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8912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289A2-9437-46E7-BDD9-832D9B0AEDF5}" type="slidenum">
              <a:rPr lang="en-US"/>
              <a:pPr/>
              <a:t>110</a:t>
            </a:fld>
            <a:endParaRPr lang="en-US"/>
          </a:p>
        </p:txBody>
      </p:sp>
      <p:sp>
        <p:nvSpPr>
          <p:cNvPr id="39117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9117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3AB43-7C19-4D79-B653-7F32F8253CDD}" type="slidenum">
              <a:rPr lang="en-US"/>
              <a:pPr/>
              <a:t>7</a:t>
            </a:fld>
            <a:endParaRPr lang="en-US"/>
          </a:p>
        </p:txBody>
      </p:sp>
      <p:sp>
        <p:nvSpPr>
          <p:cNvPr id="27853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7853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17CE6-9492-4B21-A790-5E7EEB486AE1}" type="slidenum">
              <a:rPr lang="en-US"/>
              <a:pPr/>
              <a:t>111</a:t>
            </a:fld>
            <a:endParaRPr lang="en-US"/>
          </a:p>
        </p:txBody>
      </p:sp>
      <p:sp>
        <p:nvSpPr>
          <p:cNvPr id="39321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9321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D5096-2172-4C71-94E4-EE28D2CF9C5B}" type="slidenum">
              <a:rPr lang="en-US"/>
              <a:pPr/>
              <a:t>112</a:t>
            </a:fld>
            <a:endParaRPr lang="en-US"/>
          </a:p>
        </p:txBody>
      </p:sp>
      <p:sp>
        <p:nvSpPr>
          <p:cNvPr id="39526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9526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56493-E617-4F71-80CE-FB135421C4CD}" type="slidenum">
              <a:rPr lang="en-US"/>
              <a:pPr/>
              <a:t>113</a:t>
            </a:fld>
            <a:endParaRPr lang="en-US"/>
          </a:p>
        </p:txBody>
      </p:sp>
      <p:sp>
        <p:nvSpPr>
          <p:cNvPr id="39731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9731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975FB-5177-4AEC-A8CE-3E67897EA5FA}" type="slidenum">
              <a:rPr lang="en-US"/>
              <a:pPr/>
              <a:t>114</a:t>
            </a:fld>
            <a:endParaRPr lang="en-US"/>
          </a:p>
        </p:txBody>
      </p:sp>
      <p:sp>
        <p:nvSpPr>
          <p:cNvPr id="39936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39936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DC2DB-1914-4293-AD4B-D2F27CDB8343}" type="slidenum">
              <a:rPr lang="en-US"/>
              <a:pPr/>
              <a:t>115</a:t>
            </a:fld>
            <a:endParaRPr lang="en-US"/>
          </a:p>
        </p:txBody>
      </p:sp>
      <p:sp>
        <p:nvSpPr>
          <p:cNvPr id="40141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0141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BB618-84A9-455B-B88F-54D52E430D57}" type="slidenum">
              <a:rPr lang="en-US"/>
              <a:pPr/>
              <a:t>116</a:t>
            </a:fld>
            <a:endParaRPr lang="en-US"/>
          </a:p>
        </p:txBody>
      </p:sp>
      <p:sp>
        <p:nvSpPr>
          <p:cNvPr id="40345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0345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C6472C-7F24-4292-B50D-7E376AF5C8E5}" type="slidenum">
              <a:rPr lang="en-US"/>
              <a:pPr/>
              <a:t>117</a:t>
            </a:fld>
            <a:endParaRPr lang="en-US"/>
          </a:p>
        </p:txBody>
      </p:sp>
      <p:sp>
        <p:nvSpPr>
          <p:cNvPr id="40550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0550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A5144-77D3-49BE-AE48-ECB77A841420}" type="slidenum">
              <a:rPr lang="en-US"/>
              <a:pPr/>
              <a:t>118</a:t>
            </a:fld>
            <a:endParaRPr lang="en-US"/>
          </a:p>
        </p:txBody>
      </p:sp>
      <p:sp>
        <p:nvSpPr>
          <p:cNvPr id="40755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0755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D6809-86B4-45FD-A0A3-5E7C4D505C72}" type="slidenum">
              <a:rPr lang="en-US"/>
              <a:pPr/>
              <a:t>119</a:t>
            </a:fld>
            <a:endParaRPr lang="en-US"/>
          </a:p>
        </p:txBody>
      </p:sp>
      <p:sp>
        <p:nvSpPr>
          <p:cNvPr id="40960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0960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D6C44-CCAB-4EEF-B77E-E1042B581623}" type="slidenum">
              <a:rPr lang="en-US"/>
              <a:pPr/>
              <a:t>120</a:t>
            </a:fld>
            <a:endParaRPr lang="en-US"/>
          </a:p>
        </p:txBody>
      </p:sp>
      <p:sp>
        <p:nvSpPr>
          <p:cNvPr id="41165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1165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48228-C8A6-406F-8130-DEE8BC9EFC6F}" type="slidenum">
              <a:rPr lang="en-US"/>
              <a:pPr/>
              <a:t>8</a:t>
            </a:fld>
            <a:endParaRPr lang="en-US"/>
          </a:p>
        </p:txBody>
      </p:sp>
      <p:sp>
        <p:nvSpPr>
          <p:cNvPr id="28057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8057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3349C-5AFE-4645-A129-74F83E0DCA44}" type="slidenum">
              <a:rPr lang="en-US"/>
              <a:pPr/>
              <a:t>121</a:t>
            </a:fld>
            <a:endParaRPr lang="en-US"/>
          </a:p>
        </p:txBody>
      </p:sp>
      <p:sp>
        <p:nvSpPr>
          <p:cNvPr id="41369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1369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73C83-3F53-4BD2-8D20-7C8D118AE071}" type="slidenum">
              <a:rPr lang="en-US"/>
              <a:pPr/>
              <a:t>122</a:t>
            </a:fld>
            <a:endParaRPr lang="en-US"/>
          </a:p>
        </p:txBody>
      </p:sp>
      <p:sp>
        <p:nvSpPr>
          <p:cNvPr id="41574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1574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142FD-CA46-4E71-A153-A278665BC4BD}" type="slidenum">
              <a:rPr lang="en-US"/>
              <a:pPr/>
              <a:t>123</a:t>
            </a:fld>
            <a:endParaRPr lang="en-US"/>
          </a:p>
        </p:txBody>
      </p:sp>
      <p:sp>
        <p:nvSpPr>
          <p:cNvPr id="41779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1779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55BEF-112B-4A87-BDDB-BF58B1796736}" type="slidenum">
              <a:rPr lang="en-US"/>
              <a:pPr/>
              <a:t>124</a:t>
            </a:fld>
            <a:endParaRPr lang="en-US"/>
          </a:p>
        </p:txBody>
      </p:sp>
      <p:sp>
        <p:nvSpPr>
          <p:cNvPr id="41984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1984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9FE4C-16BA-406C-A3A7-1A464053F6D4}" type="slidenum">
              <a:rPr lang="en-US"/>
              <a:pPr/>
              <a:t>125</a:t>
            </a:fld>
            <a:endParaRPr lang="en-US"/>
          </a:p>
        </p:txBody>
      </p:sp>
      <p:sp>
        <p:nvSpPr>
          <p:cNvPr id="42189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2189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C0072-A8AD-4AB4-BF58-C6A9B3E69FF3}" type="slidenum">
              <a:rPr lang="en-US"/>
              <a:pPr/>
              <a:t>126</a:t>
            </a:fld>
            <a:endParaRPr lang="en-US"/>
          </a:p>
        </p:txBody>
      </p:sp>
      <p:sp>
        <p:nvSpPr>
          <p:cNvPr id="42393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2393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8F48E-6EFE-4E76-BC58-108661503571}" type="slidenum">
              <a:rPr lang="en-US"/>
              <a:pPr/>
              <a:t>127</a:t>
            </a:fld>
            <a:endParaRPr lang="en-US"/>
          </a:p>
        </p:txBody>
      </p:sp>
      <p:sp>
        <p:nvSpPr>
          <p:cNvPr id="42598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2598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C6697-E5B4-4821-99D9-D32592C185F6}" type="slidenum">
              <a:rPr lang="en-US"/>
              <a:pPr/>
              <a:t>128</a:t>
            </a:fld>
            <a:endParaRPr lang="en-US"/>
          </a:p>
        </p:txBody>
      </p:sp>
      <p:sp>
        <p:nvSpPr>
          <p:cNvPr id="42803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42803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D854E0-459A-43B7-A6F3-A9F9DB08FFEA}" type="slidenum">
              <a:rPr lang="en-US"/>
              <a:pPr/>
              <a:t>129</a:t>
            </a:fld>
            <a:endParaRPr lang="en-US"/>
          </a:p>
        </p:txBody>
      </p:sp>
      <p:sp>
        <p:nvSpPr>
          <p:cNvPr id="57856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7856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08FEB-E4ED-4328-B500-D4EC38F18792}" type="slidenum">
              <a:rPr lang="en-US"/>
              <a:pPr/>
              <a:t>130</a:t>
            </a:fld>
            <a:endParaRPr lang="en-US"/>
          </a:p>
        </p:txBody>
      </p:sp>
      <p:sp>
        <p:nvSpPr>
          <p:cNvPr id="51507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1507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E3E19-BE19-4EEE-99AC-C523D112A58F}" type="slidenum">
              <a:rPr lang="en-US"/>
              <a:pPr/>
              <a:t>9</a:t>
            </a:fld>
            <a:endParaRPr lang="en-US"/>
          </a:p>
        </p:txBody>
      </p:sp>
      <p:sp>
        <p:nvSpPr>
          <p:cNvPr id="28262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8262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5A497-0849-4BAD-B014-19E16A6EE183}" type="slidenum">
              <a:rPr lang="en-US"/>
              <a:pPr/>
              <a:t>131</a:t>
            </a:fld>
            <a:endParaRPr lang="en-US"/>
          </a:p>
        </p:txBody>
      </p:sp>
      <p:sp>
        <p:nvSpPr>
          <p:cNvPr id="51712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1712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82361-F526-4BD6-9D6C-74F5E8BFDBC5}" type="slidenum">
              <a:rPr lang="en-US"/>
              <a:pPr/>
              <a:t>132</a:t>
            </a:fld>
            <a:endParaRPr lang="en-US"/>
          </a:p>
        </p:txBody>
      </p:sp>
      <p:sp>
        <p:nvSpPr>
          <p:cNvPr id="51917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1917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4E83C-F704-4051-A669-DA8E20382447}" type="slidenum">
              <a:rPr lang="en-US"/>
              <a:pPr/>
              <a:t>133</a:t>
            </a:fld>
            <a:endParaRPr lang="en-US"/>
          </a:p>
        </p:txBody>
      </p:sp>
      <p:sp>
        <p:nvSpPr>
          <p:cNvPr id="52121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2121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E7A03-25D7-49D6-B7B0-A3D4A2E1E2A0}" type="slidenum">
              <a:rPr lang="en-US"/>
              <a:pPr/>
              <a:t>134</a:t>
            </a:fld>
            <a:endParaRPr lang="en-US"/>
          </a:p>
        </p:txBody>
      </p:sp>
      <p:sp>
        <p:nvSpPr>
          <p:cNvPr id="52326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2326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88E93-5296-4005-942E-03F32E4F00E9}" type="slidenum">
              <a:rPr lang="en-US"/>
              <a:pPr/>
              <a:t>135</a:t>
            </a:fld>
            <a:endParaRPr lang="en-US"/>
          </a:p>
        </p:txBody>
      </p:sp>
      <p:sp>
        <p:nvSpPr>
          <p:cNvPr id="52531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2531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11DC0-7F6B-4A9A-8FFC-5F4419421939}" type="slidenum">
              <a:rPr lang="en-US"/>
              <a:pPr/>
              <a:t>136</a:t>
            </a:fld>
            <a:endParaRPr lang="en-US"/>
          </a:p>
        </p:txBody>
      </p:sp>
      <p:sp>
        <p:nvSpPr>
          <p:cNvPr id="52736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2736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4682A-8595-4E86-827C-5D23DBD40E8A}" type="slidenum">
              <a:rPr lang="en-US"/>
              <a:pPr/>
              <a:t>137</a:t>
            </a:fld>
            <a:endParaRPr lang="en-US"/>
          </a:p>
        </p:txBody>
      </p:sp>
      <p:sp>
        <p:nvSpPr>
          <p:cNvPr id="52941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2941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1D46C-787F-4C9A-BAD6-54490FF53DB6}" type="slidenum">
              <a:rPr lang="en-US"/>
              <a:pPr/>
              <a:t>138</a:t>
            </a:fld>
            <a:endParaRPr lang="en-US"/>
          </a:p>
        </p:txBody>
      </p:sp>
      <p:sp>
        <p:nvSpPr>
          <p:cNvPr id="53145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3145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C755B-E335-4EC7-8E0B-7A807136D0A2}" type="slidenum">
              <a:rPr lang="en-US"/>
              <a:pPr/>
              <a:t>139</a:t>
            </a:fld>
            <a:endParaRPr lang="en-US"/>
          </a:p>
        </p:txBody>
      </p:sp>
      <p:sp>
        <p:nvSpPr>
          <p:cNvPr id="53350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3350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A2C9A-9384-4965-927A-13450CB5D15F}" type="slidenum">
              <a:rPr lang="en-US"/>
              <a:pPr/>
              <a:t>140</a:t>
            </a:fld>
            <a:endParaRPr lang="en-US"/>
          </a:p>
        </p:txBody>
      </p:sp>
      <p:sp>
        <p:nvSpPr>
          <p:cNvPr id="53555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3555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8EB02-59B9-4BC0-B26C-203533BBCB28}" type="slidenum">
              <a:rPr lang="en-US"/>
              <a:pPr/>
              <a:t>10</a:t>
            </a:fld>
            <a:endParaRPr lang="en-US"/>
          </a:p>
        </p:txBody>
      </p:sp>
      <p:sp>
        <p:nvSpPr>
          <p:cNvPr id="28467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28467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9999B-618D-4633-BD95-AD318CBA8B50}" type="slidenum">
              <a:rPr lang="en-US"/>
              <a:pPr/>
              <a:t>141</a:t>
            </a:fld>
            <a:endParaRPr lang="en-US"/>
          </a:p>
        </p:txBody>
      </p:sp>
      <p:sp>
        <p:nvSpPr>
          <p:cNvPr id="53760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3760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DBB0B-BE8E-4589-A75A-B5F1DA572D13}" type="slidenum">
              <a:rPr lang="en-US"/>
              <a:pPr/>
              <a:t>142</a:t>
            </a:fld>
            <a:endParaRPr lang="en-US"/>
          </a:p>
        </p:txBody>
      </p:sp>
      <p:sp>
        <p:nvSpPr>
          <p:cNvPr id="53965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3965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66C13-70DC-4D99-847E-8ACEC5CE6827}" type="slidenum">
              <a:rPr lang="en-US"/>
              <a:pPr/>
              <a:t>143</a:t>
            </a:fld>
            <a:endParaRPr lang="en-US"/>
          </a:p>
        </p:txBody>
      </p:sp>
      <p:sp>
        <p:nvSpPr>
          <p:cNvPr id="54169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4169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A4D98-EB2A-4E4A-8D1C-78EA1C4E6100}" type="slidenum">
              <a:rPr lang="en-US"/>
              <a:pPr/>
              <a:t>144</a:t>
            </a:fld>
            <a:endParaRPr lang="en-US"/>
          </a:p>
        </p:txBody>
      </p:sp>
      <p:sp>
        <p:nvSpPr>
          <p:cNvPr id="54374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4374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8BA14-43DC-44EB-B73F-10A409C3CA1B}" type="slidenum">
              <a:rPr lang="en-US"/>
              <a:pPr/>
              <a:t>145</a:t>
            </a:fld>
            <a:endParaRPr lang="en-US"/>
          </a:p>
        </p:txBody>
      </p:sp>
      <p:sp>
        <p:nvSpPr>
          <p:cNvPr id="54579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4579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41E2F-CF98-459F-B2F2-00C290682EBE}" type="slidenum">
              <a:rPr lang="en-US"/>
              <a:pPr/>
              <a:t>146</a:t>
            </a:fld>
            <a:endParaRPr lang="en-US"/>
          </a:p>
        </p:txBody>
      </p:sp>
      <p:sp>
        <p:nvSpPr>
          <p:cNvPr id="547842"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47843"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2CCE0-7BD6-436E-B105-C7771571CA23}" type="slidenum">
              <a:rPr lang="en-US"/>
              <a:pPr/>
              <a:t>147</a:t>
            </a:fld>
            <a:endParaRPr lang="en-US"/>
          </a:p>
        </p:txBody>
      </p:sp>
      <p:sp>
        <p:nvSpPr>
          <p:cNvPr id="549890"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49891"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ADE6-DAF7-452A-8B93-8D1ACE87F2A9}" type="slidenum">
              <a:rPr lang="en-US"/>
              <a:pPr/>
              <a:t>148</a:t>
            </a:fld>
            <a:endParaRPr lang="en-US"/>
          </a:p>
        </p:txBody>
      </p:sp>
      <p:sp>
        <p:nvSpPr>
          <p:cNvPr id="551938"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51939"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DD17C-329A-4B2C-8985-DA42A2686A56}" type="slidenum">
              <a:rPr lang="en-US"/>
              <a:pPr/>
              <a:t>149</a:t>
            </a:fld>
            <a:endParaRPr lang="en-US"/>
          </a:p>
        </p:txBody>
      </p:sp>
      <p:sp>
        <p:nvSpPr>
          <p:cNvPr id="553986"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53987"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3DA73-77FF-44B4-BACD-8CE3BDDF5CC3}" type="slidenum">
              <a:rPr lang="en-US"/>
              <a:pPr/>
              <a:t>150</a:t>
            </a:fld>
            <a:endParaRPr lang="en-US"/>
          </a:p>
        </p:txBody>
      </p:sp>
      <p:sp>
        <p:nvSpPr>
          <p:cNvPr id="556034" name="Rectangle 2"/>
          <p:cNvSpPr>
            <a:spLocks noGrp="1" noChangeArrowheads="1"/>
          </p:cNvSpPr>
          <p:nvPr>
            <p:ph type="body" idx="1"/>
          </p:nvPr>
        </p:nvSpPr>
        <p:spPr>
          <a:xfrm>
            <a:off x="974725" y="4560888"/>
            <a:ext cx="5365750" cy="4319587"/>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p>
        </p:txBody>
      </p:sp>
      <p:sp>
        <p:nvSpPr>
          <p:cNvPr id="556035" name="Rectangle 3"/>
          <p:cNvSpPr>
            <a:spLocks noRot="1" noChangeArrowheads="1" noTextEdit="1"/>
          </p:cNvSpPr>
          <p:nvPr>
            <p:ph type="sldImg"/>
          </p:nvPr>
        </p:nvSpPr>
        <p:spPr>
          <a:xfrm>
            <a:off x="1266825" y="727075"/>
            <a:ext cx="4781550" cy="35861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02821A-5A0C-4E35-B2AE-4B044873DCAF}" type="slidenum">
              <a:rPr lang="en-US"/>
              <a:pPr/>
              <a:t>‹#›</a:t>
            </a:fld>
            <a:endParaRPr lang="en-US"/>
          </a:p>
        </p:txBody>
      </p:sp>
    </p:spTree>
    <p:extLst>
      <p:ext uri="{BB962C8B-B14F-4D97-AF65-F5344CB8AC3E}">
        <p14:creationId xmlns:p14="http://schemas.microsoft.com/office/powerpoint/2010/main" val="215527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988883-C9DF-4071-9D28-15C2A27DC562}" type="slidenum">
              <a:rPr lang="en-US"/>
              <a:pPr/>
              <a:t>‹#›</a:t>
            </a:fld>
            <a:endParaRPr lang="en-US"/>
          </a:p>
        </p:txBody>
      </p:sp>
    </p:spTree>
    <p:extLst>
      <p:ext uri="{BB962C8B-B14F-4D97-AF65-F5344CB8AC3E}">
        <p14:creationId xmlns:p14="http://schemas.microsoft.com/office/powerpoint/2010/main" val="217002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2A6A56-11B7-44BE-B3E5-8F0FE3CFA90F}" type="slidenum">
              <a:rPr lang="en-US"/>
              <a:pPr/>
              <a:t>‹#›</a:t>
            </a:fld>
            <a:endParaRPr lang="en-US"/>
          </a:p>
        </p:txBody>
      </p:sp>
    </p:spTree>
    <p:extLst>
      <p:ext uri="{BB962C8B-B14F-4D97-AF65-F5344CB8AC3E}">
        <p14:creationId xmlns:p14="http://schemas.microsoft.com/office/powerpoint/2010/main" val="40176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E94A37-0880-413E-B708-CDD8D3B5EE8D}" type="slidenum">
              <a:rPr lang="en-US"/>
              <a:pPr/>
              <a:t>‹#›</a:t>
            </a:fld>
            <a:endParaRPr lang="en-US"/>
          </a:p>
        </p:txBody>
      </p:sp>
    </p:spTree>
    <p:extLst>
      <p:ext uri="{BB962C8B-B14F-4D97-AF65-F5344CB8AC3E}">
        <p14:creationId xmlns:p14="http://schemas.microsoft.com/office/powerpoint/2010/main" val="341142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F42945-0356-4372-A57D-0C7D0C73AAD3}" type="slidenum">
              <a:rPr lang="en-US"/>
              <a:pPr/>
              <a:t>‹#›</a:t>
            </a:fld>
            <a:endParaRPr lang="en-US"/>
          </a:p>
        </p:txBody>
      </p:sp>
    </p:spTree>
    <p:extLst>
      <p:ext uri="{BB962C8B-B14F-4D97-AF65-F5344CB8AC3E}">
        <p14:creationId xmlns:p14="http://schemas.microsoft.com/office/powerpoint/2010/main" val="77637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71A34A-EF34-4978-AB56-9CDE4366982E}" type="slidenum">
              <a:rPr lang="en-US"/>
              <a:pPr/>
              <a:t>‹#›</a:t>
            </a:fld>
            <a:endParaRPr lang="en-US"/>
          </a:p>
        </p:txBody>
      </p:sp>
    </p:spTree>
    <p:extLst>
      <p:ext uri="{BB962C8B-B14F-4D97-AF65-F5344CB8AC3E}">
        <p14:creationId xmlns:p14="http://schemas.microsoft.com/office/powerpoint/2010/main" val="24327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64EBAA-0163-4A2A-9783-FF3F3AC89F58}" type="slidenum">
              <a:rPr lang="en-US"/>
              <a:pPr/>
              <a:t>‹#›</a:t>
            </a:fld>
            <a:endParaRPr lang="en-US"/>
          </a:p>
        </p:txBody>
      </p:sp>
    </p:spTree>
    <p:extLst>
      <p:ext uri="{BB962C8B-B14F-4D97-AF65-F5344CB8AC3E}">
        <p14:creationId xmlns:p14="http://schemas.microsoft.com/office/powerpoint/2010/main" val="387940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3C0C53-4CB4-4E50-ADB6-FE332AF667A0}" type="slidenum">
              <a:rPr lang="en-US"/>
              <a:pPr/>
              <a:t>‹#›</a:t>
            </a:fld>
            <a:endParaRPr lang="en-US"/>
          </a:p>
        </p:txBody>
      </p:sp>
    </p:spTree>
    <p:extLst>
      <p:ext uri="{BB962C8B-B14F-4D97-AF65-F5344CB8AC3E}">
        <p14:creationId xmlns:p14="http://schemas.microsoft.com/office/powerpoint/2010/main" val="183191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C83D5FC-9711-4555-BF5F-E82CD50BA7CB}" type="slidenum">
              <a:rPr lang="en-US"/>
              <a:pPr/>
              <a:t>‹#›</a:t>
            </a:fld>
            <a:endParaRPr lang="en-US"/>
          </a:p>
        </p:txBody>
      </p:sp>
    </p:spTree>
    <p:extLst>
      <p:ext uri="{BB962C8B-B14F-4D97-AF65-F5344CB8AC3E}">
        <p14:creationId xmlns:p14="http://schemas.microsoft.com/office/powerpoint/2010/main" val="125599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5E1085-5234-43C2-8386-CD0E1DE1E7D2}" type="slidenum">
              <a:rPr lang="en-US"/>
              <a:pPr/>
              <a:t>‹#›</a:t>
            </a:fld>
            <a:endParaRPr lang="en-US"/>
          </a:p>
        </p:txBody>
      </p:sp>
    </p:spTree>
    <p:extLst>
      <p:ext uri="{BB962C8B-B14F-4D97-AF65-F5344CB8AC3E}">
        <p14:creationId xmlns:p14="http://schemas.microsoft.com/office/powerpoint/2010/main" val="3011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AF453F-2428-4B93-BE5B-1C479BA7B1A5}" type="slidenum">
              <a:rPr lang="en-US"/>
              <a:pPr/>
              <a:t>‹#›</a:t>
            </a:fld>
            <a:endParaRPr lang="en-US"/>
          </a:p>
        </p:txBody>
      </p:sp>
    </p:spTree>
    <p:extLst>
      <p:ext uri="{BB962C8B-B14F-4D97-AF65-F5344CB8AC3E}">
        <p14:creationId xmlns:p14="http://schemas.microsoft.com/office/powerpoint/2010/main" val="113198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0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7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727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6AB8CBA-F90A-4665-AC1B-2B7A9894D41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hatis.techtarget.com/definition/0,289893,sid9_gci213591,00.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fcw.com/fcw/articles/2000/0214/web-fbi-02-14-00.asp" TargetMode="External"/><Relationship Id="rId5" Type="http://schemas.openxmlformats.org/officeDocument/2006/relationships/hyperlink" Target="http://www.securiteam.com/securitynews/6B0031F0KA.html" TargetMode="External"/><Relationship Id="rId4" Type="http://schemas.openxmlformats.org/officeDocument/2006/relationships/hyperlink" Target="http://www.americanmafia.com/Feature_Articles_293.html"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www.openwall.com/john/"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www.securityfocus.com/data/tools/crackers/crack5.0.tar.gz"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home20.inet.tele.dk/era/x500/x500-technology.htm#x500"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www.ietf.org/html.charters/tls-charter.html"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www.cypherspace.org/adam/timeline/"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hyperlink" Target="http://www.geocities.com/Athens/1802/pgpcard.html" TargetMode="External"/><Relationship Id="rId5" Type="http://schemas.openxmlformats.org/officeDocument/2006/relationships/hyperlink" Target="https://engineering.purdue.edu/ECN/Resources/KnowledgeBase/Docs/20041215154920" TargetMode="External"/><Relationship Id="rId4" Type="http://schemas.openxmlformats.org/officeDocument/2006/relationships/hyperlink" Target="http://en.wikipedia.org/wiki/Pgp" TargetMode="External"/></Relationships>
</file>

<file path=ppt/slides/_rels/slide155.xml.rels><?xml version="1.0" encoding="UTF-8" standalone="yes"?>
<Relationships xmlns="http://schemas.openxmlformats.org/package/2006/relationships"><Relationship Id="rId3" Type="http://schemas.openxmlformats.org/officeDocument/2006/relationships/hyperlink" Target="http://www.microsoft.com/technet/prodtechnol/windowsserver2003/library/TechRef/792ed95d-6f13-4181-a218-e4eaab361c1b.mspx"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www.isi.edu/gost/brian/security/kerberos.html"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ntiphishing.org/phishing_archiv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en.wikipedia.org/wiki/Phishing#Phishing_Example" TargetMode="External"/><Relationship Id="rId4" Type="http://schemas.openxmlformats.org/officeDocument/2006/relationships/hyperlink" Target="http://www.antiphishing.org/phishing_archive/05-10-05_Paypal/05-10-05_Paypal.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hishing#URL_spoof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cert.org/tech_tip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ebdesign.informit.com/articles/article.asp?p=174324&amp;seqNum=3&amp;rl=1"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harm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depaul.edu/~elliott/420/general/pharming-example.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ewasoft.com/privacy/kldetector.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news.com.com/Phishing+attacks+take+a+new+twist/2100-1029_3-5695874.html" TargetMode="External"/><Relationship Id="rId4" Type="http://schemas.openxmlformats.org/officeDocument/2006/relationships/hyperlink" Target="http://www.mykeylogger.com/keylogger/keylogger-features.php"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usa.visa.com/download/business/accepting_visa/ops_risk_management/cisp_PCI_Data_Security_Standard.pdf?it=il|/business/accepting_visa/ops_risk_management/cisp.html|PCI%20Data%20Security%20Standar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news.com.com/Finding+a+replacement+for+passwords/2100-1029_3-5586249.html?tag=n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www.google.com/url?sa=U&amp;start=1&amp;q=http://www.acsac.org/2001/papers/67.pdf&amp;e=747"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ourlinux.edux/.abc/letters.ht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machine.subplaceabc.net/a/b/file.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machine.subplaceabc.net/"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tps://www.ourlinux.edux/.abc/letters.ht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762000" y="228600"/>
            <a:ext cx="7772400" cy="1066800"/>
          </a:xfrm>
        </p:spPr>
        <p:txBody>
          <a:bodyPr/>
          <a:lstStyle/>
          <a:p>
            <a:r>
              <a:rPr lang="en-US" sz="4000">
                <a:latin typeface="Comic Sans MS" pitchFamily="66" charset="0"/>
              </a:rPr>
              <a:t>SE 435</a:t>
            </a:r>
            <a:br>
              <a:rPr lang="en-US" sz="4000">
                <a:latin typeface="Comic Sans MS" pitchFamily="66" charset="0"/>
              </a:rPr>
            </a:br>
            <a:endParaRPr lang="en-US" sz="4000">
              <a:latin typeface="Comic Sans MS" pitchFamily="66" charset="0"/>
            </a:endParaRPr>
          </a:p>
        </p:txBody>
      </p:sp>
      <p:sp>
        <p:nvSpPr>
          <p:cNvPr id="107523" name="Rectangle 3"/>
          <p:cNvSpPr>
            <a:spLocks noGrp="1" noChangeArrowheads="1"/>
          </p:cNvSpPr>
          <p:nvPr>
            <p:ph type="subTitle" idx="1"/>
          </p:nvPr>
        </p:nvSpPr>
        <p:spPr>
          <a:xfrm>
            <a:off x="304800" y="1600200"/>
            <a:ext cx="8610600" cy="5029200"/>
          </a:xfrm>
        </p:spPr>
        <p:txBody>
          <a:bodyPr/>
          <a:lstStyle/>
          <a:p>
            <a:r>
              <a:rPr lang="en-US">
                <a:latin typeface="Comic Sans MS" pitchFamily="66" charset="0"/>
              </a:rPr>
              <a:t>Overview of Security for Distributed Systems</a:t>
            </a:r>
          </a:p>
          <a:p>
            <a:r>
              <a:rPr lang="en-US">
                <a:latin typeface="Comic Sans MS" pitchFamily="66" charset="0"/>
              </a:rPr>
              <a:t>1.3</a:t>
            </a:r>
            <a:endParaRPr lang="en-US" sz="3600">
              <a:latin typeface="Comic Sans MS" pitchFamily="66" charset="0"/>
            </a:endParaRPr>
          </a:p>
          <a:p>
            <a:endParaRPr lang="en-US" sz="3600">
              <a:latin typeface="Comic Sans MS" pitchFamily="66" charset="0"/>
            </a:endParaRPr>
          </a:p>
          <a:p>
            <a:r>
              <a:rPr lang="en-US" sz="3600">
                <a:latin typeface="Comic Sans MS" pitchFamily="66" charset="0"/>
              </a:rPr>
              <a:t>Clark Elliott</a:t>
            </a:r>
          </a:p>
          <a:p>
            <a:r>
              <a:rPr lang="en-US">
                <a:latin typeface="Comic Sans MS" pitchFamily="66" charset="0"/>
              </a:rPr>
              <a:t>Instructor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Denial of Service</a:t>
            </a:r>
          </a:p>
        </p:txBody>
      </p:sp>
      <p:sp>
        <p:nvSpPr>
          <p:cNvPr id="283651" name="Rectangle 3"/>
          <p:cNvSpPr>
            <a:spLocks noGrp="1" noChangeArrowheads="1"/>
          </p:cNvSpPr>
          <p:nvPr>
            <p:ph type="body" idx="1"/>
          </p:nvPr>
        </p:nvSpPr>
        <p:spPr/>
        <p:txBody>
          <a:bodyPr/>
          <a:lstStyle/>
          <a:p>
            <a:pPr>
              <a:lnSpc>
                <a:spcPct val="90000"/>
              </a:lnSpc>
            </a:pPr>
            <a:r>
              <a:rPr lang="en-US" sz="2800">
                <a:hlinkClick r:id="rId3"/>
              </a:rPr>
              <a:t>http://whatis.techtarget.com/definition/0,289893,sid9_gci213591,00.html</a:t>
            </a:r>
            <a:endParaRPr lang="en-US" sz="2800"/>
          </a:p>
          <a:p>
            <a:pPr>
              <a:lnSpc>
                <a:spcPct val="90000"/>
              </a:lnSpc>
            </a:pPr>
            <a:r>
              <a:rPr lang="en-US" sz="2800">
                <a:latin typeface="Comic Sans MS" pitchFamily="66" charset="0"/>
              </a:rPr>
              <a:t>Russian Mafia and NFL Gambling:</a:t>
            </a:r>
            <a:r>
              <a:rPr lang="en-US" sz="2800"/>
              <a:t> </a:t>
            </a:r>
            <a:r>
              <a:rPr lang="en-US" sz="2800">
                <a:hlinkClick r:id="rId4"/>
              </a:rPr>
              <a:t>http://www.americanmafia.com/Feature_Articles_293.html</a:t>
            </a:r>
            <a:endParaRPr lang="en-US" sz="2800"/>
          </a:p>
          <a:p>
            <a:pPr>
              <a:lnSpc>
                <a:spcPct val="90000"/>
              </a:lnSpc>
            </a:pPr>
            <a:r>
              <a:rPr lang="en-US" sz="2800"/>
              <a:t>NAPTHA </a:t>
            </a:r>
            <a:r>
              <a:rPr lang="en-US" sz="2800">
                <a:hlinkClick r:id="rId5"/>
              </a:rPr>
              <a:t>http://www.securiteam.com/securitynews/6B0031F0KA.html</a:t>
            </a:r>
            <a:endParaRPr lang="en-US" sz="2800"/>
          </a:p>
          <a:p>
            <a:pPr>
              <a:lnSpc>
                <a:spcPct val="90000"/>
              </a:lnSpc>
            </a:pPr>
            <a:r>
              <a:rPr lang="en-US" sz="2800">
                <a:latin typeface="Comic Sans MS" pitchFamily="66" charset="0"/>
              </a:rPr>
              <a:t>National Infrastructure Protection Center: will people use government resources?</a:t>
            </a:r>
          </a:p>
          <a:p>
            <a:pPr>
              <a:lnSpc>
                <a:spcPct val="90000"/>
              </a:lnSpc>
            </a:pPr>
            <a:r>
              <a:rPr lang="en-US" sz="2800">
                <a:hlinkClick r:id="rId6"/>
              </a:rPr>
              <a:t>http://www.fcw.com/fcw/articles/2000/0214/web-fbi-02-14-00.asp</a:t>
            </a:r>
            <a:endParaRPr lang="en-US" sz="2800"/>
          </a:p>
          <a:p>
            <a:pPr>
              <a:lnSpc>
                <a:spcPct val="90000"/>
              </a:lnSpc>
            </a:pPr>
            <a:endParaRPr lang="en-US" sz="2800">
              <a:latin typeface="Comic Sans MS" pitchFamily="66" charset="0"/>
            </a:endParaRPr>
          </a:p>
          <a:p>
            <a:pPr>
              <a:lnSpc>
                <a:spcPct val="90000"/>
              </a:lnSpc>
            </a:pPr>
            <a:endParaRPr lang="en-US" sz="2800">
              <a:latin typeface="Comic Sans MS" pitchFamily="66" charset="0"/>
            </a:endParaRPr>
          </a:p>
          <a:p>
            <a:pPr>
              <a:lnSpc>
                <a:spcPct val="90000"/>
              </a:lnSpc>
            </a:pPr>
            <a:endParaRPr lang="en-US" sz="2800">
              <a:latin typeface="Comic Sans MS" pitchFamily="66"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Symmetric key model</a:t>
            </a:r>
          </a:p>
        </p:txBody>
      </p:sp>
      <p:sp>
        <p:nvSpPr>
          <p:cNvPr id="369667" name="Rectangle 3"/>
          <p:cNvSpPr>
            <a:spLocks noGrp="1" noChangeArrowheads="1"/>
          </p:cNvSpPr>
          <p:nvPr>
            <p:ph type="body" idx="1"/>
          </p:nvPr>
        </p:nvSpPr>
        <p:spPr/>
        <p:txBody>
          <a:bodyPr/>
          <a:lstStyle/>
          <a:p>
            <a:r>
              <a:rPr lang="en-US"/>
              <a:t>Sender and receiver share knowledge of what the key is. No one else has this knowledge. Used to both encrypt, and decrypt a message.</a:t>
            </a: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One-time pad - OTP</a:t>
            </a:r>
          </a:p>
        </p:txBody>
      </p:sp>
      <p:sp>
        <p:nvSpPr>
          <p:cNvPr id="371715" name="Rectangle 3"/>
          <p:cNvSpPr>
            <a:spLocks noGrp="1" noChangeArrowheads="1"/>
          </p:cNvSpPr>
          <p:nvPr>
            <p:ph type="body" idx="1"/>
          </p:nvPr>
        </p:nvSpPr>
        <p:spPr/>
        <p:txBody>
          <a:bodyPr/>
          <a:lstStyle/>
          <a:p>
            <a:r>
              <a:rPr lang="en-US"/>
              <a:t>A one-time-pad is the most basic symmetric key encryption scheme, and is as effective as the length of the key. (Use GUIDgen?)</a:t>
            </a:r>
          </a:p>
          <a:p>
            <a:r>
              <a:rPr lang="en-US"/>
              <a:t>Sender and receiver each have an identical bit string which is as long as the message being sent. The message and the bit string are used together to compose the encrypted message, and used again to retrieve it. </a:t>
            </a:r>
          </a:p>
          <a:p>
            <a:r>
              <a:rPr lang="en-US"/>
              <a:t>Each key is used only once.</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One-time pad – theory only</a:t>
            </a:r>
          </a:p>
        </p:txBody>
      </p:sp>
      <p:sp>
        <p:nvSpPr>
          <p:cNvPr id="373763" name="Rectangle 3"/>
          <p:cNvSpPr>
            <a:spLocks noGrp="1" noChangeArrowheads="1"/>
          </p:cNvSpPr>
          <p:nvPr>
            <p:ph type="body" idx="1"/>
          </p:nvPr>
        </p:nvSpPr>
        <p:spPr/>
        <p:txBody>
          <a:bodyPr/>
          <a:lstStyle/>
          <a:p>
            <a:r>
              <a:rPr lang="en-US"/>
              <a:t>Is “perfect” encryption, but only theoretically. In practice the problem is coming up with true randomness of the pad, which is not something provable at this time.</a:t>
            </a:r>
          </a:p>
          <a:p>
            <a:r>
              <a:rPr lang="en-US"/>
              <a:t>Problems: Keystrokes (large granularity of scan), digital computers (deterministic), etc.</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XOR implementation of one-time pad</a:t>
            </a:r>
          </a:p>
        </p:txBody>
      </p:sp>
      <p:sp>
        <p:nvSpPr>
          <p:cNvPr id="375811" name="Rectangle 3"/>
          <p:cNvSpPr>
            <a:spLocks noGrp="1" noChangeArrowheads="1"/>
          </p:cNvSpPr>
          <p:nvPr>
            <p:ph type="body" idx="1"/>
          </p:nvPr>
        </p:nvSpPr>
        <p:spPr/>
        <p:txBody>
          <a:bodyPr/>
          <a:lstStyle/>
          <a:p>
            <a:r>
              <a:rPr lang="en-US" b="1">
                <a:latin typeface="Courier New" pitchFamily="49" charset="0"/>
              </a:rPr>
              <a:t>Message 1011  The original message</a:t>
            </a:r>
          </a:p>
          <a:p>
            <a:r>
              <a:rPr lang="en-US" b="1">
                <a:latin typeface="Courier New" pitchFamily="49" charset="0"/>
              </a:rPr>
              <a:t>Key     1111  Secret, shared, key</a:t>
            </a:r>
          </a:p>
          <a:p>
            <a:r>
              <a:rPr lang="en-US" b="1">
                <a:latin typeface="Courier New" pitchFamily="49" charset="0"/>
              </a:rPr>
              <a:t>XOR     0100  Secret message</a:t>
            </a:r>
          </a:p>
          <a:p>
            <a:r>
              <a:rPr lang="en-US" b="1">
                <a:latin typeface="Courier New" pitchFamily="49" charset="0"/>
              </a:rPr>
              <a:t>Send:   0100  </a:t>
            </a:r>
            <a:r>
              <a:rPr lang="en-US" b="1">
                <a:latin typeface="Courier New" pitchFamily="49" charset="0"/>
                <a:sym typeface="Wingdings" pitchFamily="2" charset="2"/>
              </a:rPr>
              <a:t></a:t>
            </a:r>
          </a:p>
          <a:p>
            <a:r>
              <a:rPr lang="en-US" b="1">
                <a:latin typeface="Courier New" pitchFamily="49" charset="0"/>
                <a:sym typeface="Wingdings" pitchFamily="2" charset="2"/>
              </a:rPr>
              <a:t>Receive 0100  </a:t>
            </a:r>
          </a:p>
          <a:p>
            <a:r>
              <a:rPr lang="en-US" b="1">
                <a:latin typeface="Courier New" pitchFamily="49" charset="0"/>
                <a:sym typeface="Wingdings" pitchFamily="2" charset="2"/>
              </a:rPr>
              <a:t>Key     1111  Same key applied</a:t>
            </a:r>
          </a:p>
          <a:p>
            <a:r>
              <a:rPr lang="en-US" b="1">
                <a:latin typeface="Courier New" pitchFamily="49" charset="0"/>
                <a:sym typeface="Wingdings" pitchFamily="2" charset="2"/>
              </a:rPr>
              <a:t>XOR     1011  Original message</a:t>
            </a:r>
          </a:p>
          <a:p>
            <a:r>
              <a:rPr lang="en-US" b="1">
                <a:latin typeface="Courier New" pitchFamily="49" charset="0"/>
                <a:sym typeface="Wingdings" pitchFamily="2" charset="2"/>
              </a:rPr>
              <a:t>Discard key.</a:t>
            </a:r>
            <a:r>
              <a:rPr lang="en-US">
                <a:latin typeface="Courier New" pitchFamily="49" charset="0"/>
              </a:rPr>
              <a:t>            </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Shorter key</a:t>
            </a:r>
          </a:p>
        </p:txBody>
      </p:sp>
      <p:sp>
        <p:nvSpPr>
          <p:cNvPr id="377859" name="Rectangle 3"/>
          <p:cNvSpPr>
            <a:spLocks noGrp="1" noChangeArrowheads="1"/>
          </p:cNvSpPr>
          <p:nvPr>
            <p:ph type="body" idx="1"/>
          </p:nvPr>
        </p:nvSpPr>
        <p:spPr/>
        <p:txBody>
          <a:bodyPr/>
          <a:lstStyle/>
          <a:p>
            <a:r>
              <a:rPr lang="en-US"/>
              <a:t>Like a one-time-pad but used more than once.</a:t>
            </a:r>
          </a:p>
          <a:p>
            <a:r>
              <a:rPr lang="en-US"/>
              <a:t>Repeats over and over until the end of the message is reached.</a:t>
            </a:r>
          </a:p>
          <a:p>
            <a:r>
              <a:rPr lang="en-US"/>
              <a:t>Can be broken with letter frequency counts, and the like.</a:t>
            </a:r>
          </a:p>
          <a:p>
            <a:pPr lvl="1"/>
            <a:r>
              <a:rPr lang="en-US"/>
              <a:t>Which letter is used most? Once tokens are determined (words) what letter is used most often to start a word? What are the vowels?</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Data encryption standard</a:t>
            </a:r>
          </a:p>
        </p:txBody>
      </p:sp>
      <p:sp>
        <p:nvSpPr>
          <p:cNvPr id="379907" name="Rectangle 3"/>
          <p:cNvSpPr>
            <a:spLocks noGrp="1" noChangeArrowheads="1"/>
          </p:cNvSpPr>
          <p:nvPr>
            <p:ph type="body" idx="1"/>
          </p:nvPr>
        </p:nvSpPr>
        <p:spPr>
          <a:xfrm>
            <a:off x="685800" y="1600200"/>
            <a:ext cx="7772400" cy="4114800"/>
          </a:xfrm>
        </p:spPr>
        <p:txBody>
          <a:bodyPr/>
          <a:lstStyle/>
          <a:p>
            <a:r>
              <a:rPr lang="en-US"/>
              <a:t>Known by its initials DES</a:t>
            </a:r>
          </a:p>
          <a:p>
            <a:r>
              <a:rPr lang="en-US"/>
              <a:t>Like a repeating key, but harder to crack.</a:t>
            </a:r>
          </a:p>
          <a:p>
            <a:r>
              <a:rPr lang="en-US"/>
              <a:t>One-way algorithm so that encrypted material can be read without breaching security.</a:t>
            </a:r>
          </a:p>
          <a:p>
            <a:r>
              <a:rPr lang="en-US"/>
              <a:t>NSA (maybe??) insisted on a 56-bit key, which allows information to be decrypted using modern PCs given enough time (now hours?)</a:t>
            </a:r>
          </a:p>
          <a:p>
            <a:r>
              <a:rPr lang="en-US"/>
              <a:t>Very commonly in use (e.g., /etc/passwd file (note: when encrypted messages are exposed, may allow dictionary attack.)</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Symmetric Encryption</a:t>
            </a:r>
          </a:p>
        </p:txBody>
      </p:sp>
      <p:sp>
        <p:nvSpPr>
          <p:cNvPr id="381955" name="Rectangle 3"/>
          <p:cNvSpPr>
            <a:spLocks noGrp="1" noChangeArrowheads="1"/>
          </p:cNvSpPr>
          <p:nvPr>
            <p:ph type="body" idx="1"/>
          </p:nvPr>
        </p:nvSpPr>
        <p:spPr>
          <a:xfrm>
            <a:off x="685800" y="1600200"/>
            <a:ext cx="7772400" cy="4114800"/>
          </a:xfrm>
        </p:spPr>
        <p:txBody>
          <a:bodyPr/>
          <a:lstStyle/>
          <a:p>
            <a:r>
              <a:rPr lang="en-US"/>
              <a:t>On a unix system:</a:t>
            </a:r>
          </a:p>
          <a:p>
            <a:r>
              <a:rPr lang="en-US"/>
              <a:t>Hawk&gt; crypt dog &lt; junk.txt &gt; junk.x</a:t>
            </a:r>
          </a:p>
          <a:p>
            <a:r>
              <a:rPr lang="en-US"/>
              <a:t>Hawk&gt; ls junk.*</a:t>
            </a:r>
          </a:p>
          <a:p>
            <a:pPr lvl="1"/>
            <a:r>
              <a:rPr lang="en-US"/>
              <a:t> junk.txt junk.x</a:t>
            </a:r>
          </a:p>
          <a:p>
            <a:r>
              <a:rPr lang="en-US"/>
              <a:t>Hawk&gt; crypt dog &lt; junk.x &gt; junk.txt2</a:t>
            </a:r>
          </a:p>
          <a:p>
            <a:r>
              <a:rPr lang="en-US"/>
              <a:t>Hawk&gt; diff junk.txt junk.txt2</a:t>
            </a:r>
          </a:p>
          <a:p>
            <a:r>
              <a:rPr lang="en-US"/>
              <a:t>Hawk&gt; </a:t>
            </a:r>
          </a:p>
          <a:p>
            <a:pPr lvl="1"/>
            <a:r>
              <a:rPr lang="en-US"/>
              <a:t>[ no difference]</a:t>
            </a:r>
          </a:p>
          <a:p>
            <a:pPr>
              <a:buFontTx/>
              <a:buNone/>
            </a:pPr>
            <a:endParaRPr lang="en-US"/>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Cracking etc/passwd</a:t>
            </a:r>
          </a:p>
        </p:txBody>
      </p:sp>
      <p:sp>
        <p:nvSpPr>
          <p:cNvPr id="384003" name="Rectangle 3"/>
          <p:cNvSpPr>
            <a:spLocks noGrp="1" noChangeArrowheads="1"/>
          </p:cNvSpPr>
          <p:nvPr>
            <p:ph type="body" idx="1"/>
          </p:nvPr>
        </p:nvSpPr>
        <p:spPr>
          <a:xfrm>
            <a:off x="685800" y="1600200"/>
            <a:ext cx="7772400" cy="4114800"/>
          </a:xfrm>
        </p:spPr>
        <p:txBody>
          <a:bodyPr/>
          <a:lstStyle/>
          <a:p>
            <a:r>
              <a:rPr lang="en-US"/>
              <a:t>/etc/passwd is used by many unix programs:</a:t>
            </a:r>
          </a:p>
          <a:p>
            <a:r>
              <a:rPr lang="en-US" sz="1800" b="1"/>
              <a:t>dfiresto:*:1004:10060:Diane Firestone:/condor/ccpfclt/dfiresto:/usr/local/bin/t\csh</a:t>
            </a:r>
          </a:p>
          <a:p>
            <a:r>
              <a:rPr lang="en-US" sz="1800" b="1"/>
              <a:t>elliott:*:1216:10320:Clark Elliott:/condor/cscfclt/elliott:/usr/local/bin/tcsh</a:t>
            </a:r>
          </a:p>
          <a:p>
            <a:r>
              <a:rPr lang="en-US" sz="1800" b="1"/>
              <a:t>wsander:*:1219:10090:William H Sander:/condor/econfclt/wsander:/usr/local/bin/t\csg</a:t>
            </a:r>
          </a:p>
          <a:p>
            <a:r>
              <a:rPr lang="en-US"/>
              <a:t>Passwords were encrypted, but exposed.</a:t>
            </a:r>
          </a:p>
          <a:p>
            <a:r>
              <a:rPr lang="en-US"/>
              <a:t>“passwd” was available to authenticate users:</a:t>
            </a:r>
          </a:p>
          <a:p>
            <a:pPr lvl="1"/>
            <a:r>
              <a:rPr lang="en-US"/>
              <a:t>Use crypt to encrypt the user’s password,</a:t>
            </a:r>
          </a:p>
          <a:p>
            <a:pPr lvl="1"/>
            <a:r>
              <a:rPr lang="en-US"/>
              <a:t>Compare to that in the /etc/passwd file</a:t>
            </a:r>
          </a:p>
          <a:p>
            <a:r>
              <a:rPr lang="en-US"/>
              <a:t>One-way algorithm is correctly used.</a:t>
            </a:r>
          </a:p>
          <a:p>
            <a:pPr>
              <a:buFontTx/>
              <a:buNone/>
            </a:pPr>
            <a:endParaRPr lang="en-US"/>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Cracking etc/passwd</a:t>
            </a:r>
          </a:p>
        </p:txBody>
      </p:sp>
      <p:sp>
        <p:nvSpPr>
          <p:cNvPr id="386051" name="Rectangle 3"/>
          <p:cNvSpPr>
            <a:spLocks noGrp="1" noChangeArrowheads="1"/>
          </p:cNvSpPr>
          <p:nvPr>
            <p:ph type="body" idx="1"/>
          </p:nvPr>
        </p:nvSpPr>
        <p:spPr>
          <a:xfrm>
            <a:off x="685800" y="1600200"/>
            <a:ext cx="7772400" cy="4114800"/>
          </a:xfrm>
        </p:spPr>
        <p:txBody>
          <a:bodyPr/>
          <a:lstStyle/>
          <a:p>
            <a:r>
              <a:rPr lang="en-US" i="1"/>
              <a:t>Any </a:t>
            </a:r>
            <a:r>
              <a:rPr lang="en-US"/>
              <a:t>login will help reach the next level of access – so find at least one weak login id and exploit it</a:t>
            </a:r>
            <a:endParaRPr lang="en-US" i="1"/>
          </a:p>
          <a:p>
            <a:r>
              <a:rPr lang="en-US"/>
              <a:t>Two of the most popular Unix and Linux password crackers are "Crack“ and "John the Ripper." </a:t>
            </a:r>
          </a:p>
          <a:p>
            <a:r>
              <a:rPr lang="en-US">
                <a:hlinkClick r:id="rId3"/>
              </a:rPr>
              <a:t>http://www.openwall.com/john/</a:t>
            </a:r>
            <a:endParaRPr lang="en-US"/>
          </a:p>
          <a:p>
            <a:r>
              <a:rPr lang="en-US">
                <a:hlinkClick r:id="rId4"/>
              </a:rPr>
              <a:t>http://www.securityfocus.com/data/tools/crackers/crack5.0.tar.gz</a:t>
            </a:r>
            <a:endParaRPr lang="en-US"/>
          </a:p>
          <a:p>
            <a:r>
              <a:rPr lang="en-US"/>
              <a:t>Copy /etc/passwd to local machine for ease of cracking.</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Cracking etc/passwd</a:t>
            </a:r>
          </a:p>
        </p:txBody>
      </p:sp>
      <p:sp>
        <p:nvSpPr>
          <p:cNvPr id="388099" name="Rectangle 3"/>
          <p:cNvSpPr>
            <a:spLocks noGrp="1" noChangeArrowheads="1"/>
          </p:cNvSpPr>
          <p:nvPr>
            <p:ph type="body" idx="1"/>
          </p:nvPr>
        </p:nvSpPr>
        <p:spPr>
          <a:xfrm>
            <a:off x="685800" y="1600200"/>
            <a:ext cx="7772400" cy="4114800"/>
          </a:xfrm>
        </p:spPr>
        <p:txBody>
          <a:bodyPr/>
          <a:lstStyle/>
          <a:p>
            <a:r>
              <a:rPr lang="en-US"/>
              <a:t>Easy: Is pw blank, carriage return, or login?</a:t>
            </a:r>
          </a:p>
          <a:p>
            <a:r>
              <a:rPr lang="en-US" i="1"/>
              <a:t>Dictionary Attack: </a:t>
            </a:r>
            <a:r>
              <a:rPr lang="en-US"/>
              <a:t>Looking at the encrypted passwords in the local file, compare them to the encryption of known words.</a:t>
            </a:r>
          </a:p>
          <a:p>
            <a:pPr lvl="1"/>
            <a:r>
              <a:rPr lang="en-US"/>
              <a:t>Locate all dictionaries on the web.</a:t>
            </a:r>
          </a:p>
          <a:p>
            <a:pPr lvl="1"/>
            <a:r>
              <a:rPr lang="en-US"/>
              <a:t>Encrypt each word to produce encrypted versions</a:t>
            </a:r>
          </a:p>
          <a:p>
            <a:pPr lvl="1"/>
            <a:r>
              <a:rPr lang="en-US"/>
              <a:t>Sort the encrypted “words”</a:t>
            </a:r>
          </a:p>
          <a:p>
            <a:pPr lvl="1"/>
            <a:r>
              <a:rPr lang="en-US"/>
              <a:t>Binary search for each password in the password file.</a:t>
            </a:r>
          </a:p>
          <a:p>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533400" y="457200"/>
            <a:ext cx="8153400" cy="1143000"/>
          </a:xfrm>
        </p:spPr>
        <p:txBody>
          <a:bodyPr/>
          <a:lstStyle/>
          <a:p>
            <a:r>
              <a:rPr lang="sv-SE"/>
              <a:t>Viruses and ”Malicious Programs”</a:t>
            </a:r>
            <a:endParaRPr lang="sv-SE" noProof="1"/>
          </a:p>
        </p:txBody>
      </p:sp>
      <p:sp>
        <p:nvSpPr>
          <p:cNvPr id="431107" name="Rectangle 3"/>
          <p:cNvSpPr>
            <a:spLocks noGrp="1" noChangeArrowheads="1"/>
          </p:cNvSpPr>
          <p:nvPr>
            <p:ph type="body" idx="1"/>
          </p:nvPr>
        </p:nvSpPr>
        <p:spPr/>
        <p:txBody>
          <a:bodyPr/>
          <a:lstStyle/>
          <a:p>
            <a:pPr eaLnBrk="0" hangingPunct="0">
              <a:spcBef>
                <a:spcPct val="0"/>
              </a:spcBef>
            </a:pPr>
            <a:r>
              <a:rPr lang="en-US" sz="2200" u="sng"/>
              <a:t>Computer “Viruses</a:t>
            </a:r>
            <a:r>
              <a:rPr lang="en-US" sz="2200"/>
              <a:t>” and related programs have the ability to replicate themselves on an ever increasing number of computers.  They originally spread by people sharing floppy disks.  Now they spread primarily over the Internet (a “Worm”).</a:t>
            </a:r>
          </a:p>
          <a:p>
            <a:pPr eaLnBrk="0" hangingPunct="0">
              <a:spcBef>
                <a:spcPct val="0"/>
              </a:spcBef>
              <a:buFontTx/>
              <a:buNone/>
            </a:pPr>
            <a:endParaRPr lang="en-US" sz="2200"/>
          </a:p>
          <a:p>
            <a:pPr eaLnBrk="0" hangingPunct="0">
              <a:spcBef>
                <a:spcPct val="0"/>
              </a:spcBef>
            </a:pPr>
            <a:r>
              <a:rPr lang="en-US" sz="2200"/>
              <a:t>Other “</a:t>
            </a:r>
            <a:r>
              <a:rPr lang="en-US" sz="2200" u="sng"/>
              <a:t>Malicious Programs</a:t>
            </a:r>
            <a:r>
              <a:rPr lang="en-US" sz="2200"/>
              <a:t>” may be installed by hand on a single machine.  They may also be built into widely distributed commercial software packages.  These are very hard to detect before the payload activates (Trojan Horses, Trap Doors, and Logic Bombs).</a:t>
            </a:r>
          </a:p>
          <a:p>
            <a:pPr eaLnBrk="0" hangingPunct="0">
              <a:spcBef>
                <a:spcPct val="0"/>
              </a:spcBef>
              <a:buFontTx/>
              <a:buNone/>
            </a:pPr>
            <a:endParaRPr lang="en-US" sz="2200"/>
          </a:p>
          <a:p>
            <a:endParaRPr lang="en-US" noProof="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Binary Search</a:t>
            </a:r>
          </a:p>
        </p:txBody>
      </p:sp>
      <p:sp>
        <p:nvSpPr>
          <p:cNvPr id="390147" name="Rectangle 3"/>
          <p:cNvSpPr>
            <a:spLocks noGrp="1" noChangeArrowheads="1"/>
          </p:cNvSpPr>
          <p:nvPr>
            <p:ph type="body" idx="1"/>
          </p:nvPr>
        </p:nvSpPr>
        <p:spPr>
          <a:xfrm>
            <a:off x="685800" y="1600200"/>
            <a:ext cx="7772400" cy="4114800"/>
          </a:xfrm>
        </p:spPr>
        <p:txBody>
          <a:bodyPr/>
          <a:lstStyle/>
          <a:p>
            <a:r>
              <a:rPr lang="en-US"/>
              <a:t>Each “look” excludes half of the entries in the remaining set.</a:t>
            </a:r>
          </a:p>
          <a:p>
            <a:r>
              <a:rPr lang="en-US"/>
              <a:t>So, log-2 of N looks.</a:t>
            </a:r>
          </a:p>
          <a:p>
            <a:r>
              <a:rPr lang="en-US"/>
              <a:t>E.g., 128 entries, 7 looks leaves one value.</a:t>
            </a:r>
          </a:p>
          <a:p>
            <a:r>
              <a:rPr lang="en-US"/>
              <a:t>How big a space for 500 looks?</a:t>
            </a:r>
          </a:p>
          <a:p>
            <a:pPr lvl="1"/>
            <a:r>
              <a:rPr lang="en-US"/>
              <a:t>(3 with 151 digits after it.)</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Cracking etc/passwd</a:t>
            </a:r>
          </a:p>
        </p:txBody>
      </p:sp>
      <p:sp>
        <p:nvSpPr>
          <p:cNvPr id="392195" name="Rectangle 3"/>
          <p:cNvSpPr>
            <a:spLocks noGrp="1" noChangeArrowheads="1"/>
          </p:cNvSpPr>
          <p:nvPr>
            <p:ph type="body" idx="1"/>
          </p:nvPr>
        </p:nvSpPr>
        <p:spPr>
          <a:xfrm>
            <a:off x="685800" y="1600200"/>
            <a:ext cx="7772400" cy="4114800"/>
          </a:xfrm>
        </p:spPr>
        <p:txBody>
          <a:bodyPr/>
          <a:lstStyle/>
          <a:p>
            <a:r>
              <a:rPr lang="en-US"/>
              <a:t>A shadow file is now used, accessible by root, with only a pointer to the password entry in the shadow file (and used by other programs through controlled setuid exectuables?)</a:t>
            </a:r>
          </a:p>
          <a:p>
            <a:endParaRPr lang="en-US"/>
          </a:p>
          <a:p>
            <a:r>
              <a:rPr lang="en-US"/>
              <a:t>Man page:  “</a:t>
            </a:r>
            <a:r>
              <a:rPr lang="en-US" i="1"/>
              <a:t>setuid</a:t>
            </a:r>
            <a:r>
              <a:rPr lang="en-US"/>
              <a:t>  sets  the  effective  user  ID  of the current process…”  Create an executable, set the running userid to, e.g., “root”, and execute THAT binary code (only) with root privledges.</a:t>
            </a: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Football, football, who has the football?</a:t>
            </a:r>
          </a:p>
        </p:txBody>
      </p:sp>
      <p:sp>
        <p:nvSpPr>
          <p:cNvPr id="394243" name="Rectangle 3"/>
          <p:cNvSpPr>
            <a:spLocks noGrp="1" noChangeArrowheads="1"/>
          </p:cNvSpPr>
          <p:nvPr>
            <p:ph type="body" idx="1"/>
          </p:nvPr>
        </p:nvSpPr>
        <p:spPr/>
        <p:txBody>
          <a:bodyPr/>
          <a:lstStyle/>
          <a:p>
            <a:r>
              <a:rPr lang="en-US"/>
              <a:t>Administration of symmetric key systems is difficult.</a:t>
            </a:r>
          </a:p>
          <a:p>
            <a:pPr lvl="1"/>
            <a:r>
              <a:rPr lang="en-US"/>
              <a:t>How does the secret key get distributed?</a:t>
            </a:r>
          </a:p>
          <a:p>
            <a:pPr lvl="1"/>
            <a:r>
              <a:rPr lang="en-US"/>
              <a:t>Who is given the secret key?</a:t>
            </a:r>
          </a:p>
          <a:p>
            <a:pPr lvl="1"/>
            <a:r>
              <a:rPr lang="en-US"/>
              <a:t>What happens when the key has to be changed? (answer -- everything has to be distributed again.)</a:t>
            </a:r>
          </a:p>
          <a:p>
            <a:r>
              <a:rPr lang="en-US"/>
              <a:t>System is only as secure as the administration of it</a:t>
            </a: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Public key encryption</a:t>
            </a:r>
          </a:p>
        </p:txBody>
      </p:sp>
      <p:sp>
        <p:nvSpPr>
          <p:cNvPr id="396291" name="Rectangle 3"/>
          <p:cNvSpPr>
            <a:spLocks noGrp="1" noChangeArrowheads="1"/>
          </p:cNvSpPr>
          <p:nvPr>
            <p:ph type="body" idx="1"/>
          </p:nvPr>
        </p:nvSpPr>
        <p:spPr/>
        <p:txBody>
          <a:bodyPr/>
          <a:lstStyle/>
          <a:p>
            <a:r>
              <a:rPr lang="en-US"/>
              <a:t>Non-symmetric keys come in pairs</a:t>
            </a:r>
          </a:p>
          <a:p>
            <a:pPr lvl="1"/>
            <a:r>
              <a:rPr lang="en-US"/>
              <a:t>One key used to encrypt.</a:t>
            </a:r>
          </a:p>
          <a:p>
            <a:pPr lvl="1"/>
            <a:r>
              <a:rPr lang="en-US"/>
              <a:t>The other is used to decrypt.</a:t>
            </a:r>
          </a:p>
          <a:p>
            <a:pPr lvl="1"/>
            <a:r>
              <a:rPr lang="en-US"/>
              <a:t>Either key can be used for either purpose</a:t>
            </a:r>
          </a:p>
          <a:p>
            <a:r>
              <a:rPr lang="en-US"/>
              <a:t>RSA (Rivest Shamir Adleman) algorithm is the one commonly used</a:t>
            </a:r>
          </a:p>
          <a:p>
            <a:pPr lvl="1"/>
            <a:r>
              <a:rPr lang="en-US"/>
              <a:t>patented, expires in (?2000)</a:t>
            </a:r>
          </a:p>
          <a:p>
            <a:pPr lvl="1"/>
            <a:r>
              <a:rPr lang="en-US"/>
              <a:t>company organized around this</a:t>
            </a: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Symmetric key vs. Public-key</a:t>
            </a:r>
          </a:p>
        </p:txBody>
      </p:sp>
      <p:sp>
        <p:nvSpPr>
          <p:cNvPr id="398339" name="Rectangle 3"/>
          <p:cNvSpPr>
            <a:spLocks noGrp="1" noChangeArrowheads="1"/>
          </p:cNvSpPr>
          <p:nvPr>
            <p:ph type="body" idx="1"/>
          </p:nvPr>
        </p:nvSpPr>
        <p:spPr/>
        <p:txBody>
          <a:bodyPr/>
          <a:lstStyle/>
          <a:p>
            <a:pPr>
              <a:lnSpc>
                <a:spcPct val="90000"/>
              </a:lnSpc>
            </a:pPr>
            <a:r>
              <a:rPr lang="en-US"/>
              <a:t>Symmetric key is generally faster</a:t>
            </a:r>
          </a:p>
          <a:p>
            <a:pPr>
              <a:lnSpc>
                <a:spcPct val="90000"/>
              </a:lnSpc>
            </a:pPr>
            <a:r>
              <a:rPr lang="en-US"/>
              <a:t>Public key is generally more secure because administration is much easier</a:t>
            </a:r>
          </a:p>
          <a:p>
            <a:pPr>
              <a:lnSpc>
                <a:spcPct val="90000"/>
              </a:lnSpc>
            </a:pPr>
            <a:endParaRPr lang="en-US"/>
          </a:p>
          <a:p>
            <a:pPr>
              <a:lnSpc>
                <a:spcPct val="90000"/>
              </a:lnSpc>
            </a:pPr>
            <a:r>
              <a:rPr lang="en-US"/>
              <a:t>So, an efficient, but administratively secure, structure is to use Symmetric Key encryption for the bulky messages, with single-session keys. The session (or one-time) keys are encrypted, and distributed, using Public Key encryption</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Using public-key encryption</a:t>
            </a:r>
          </a:p>
        </p:txBody>
      </p:sp>
      <p:sp>
        <p:nvSpPr>
          <p:cNvPr id="400387" name="Rectangle 3"/>
          <p:cNvSpPr>
            <a:spLocks noGrp="1" noChangeArrowheads="1"/>
          </p:cNvSpPr>
          <p:nvPr>
            <p:ph type="body" idx="1"/>
          </p:nvPr>
        </p:nvSpPr>
        <p:spPr/>
        <p:txBody>
          <a:bodyPr/>
          <a:lstStyle/>
          <a:p>
            <a:r>
              <a:rPr lang="en-US"/>
              <a:t>Public keys are published in a “phone book” of public keys, available to all</a:t>
            </a:r>
          </a:p>
          <a:p>
            <a:r>
              <a:rPr lang="en-US"/>
              <a:t>The matching private key is kept private, and secret</a:t>
            </a:r>
          </a:p>
          <a:p>
            <a:r>
              <a:rPr lang="en-US"/>
              <a:t>If </a:t>
            </a:r>
            <a:r>
              <a:rPr lang="en-US" i="1"/>
              <a:t>Joan </a:t>
            </a:r>
            <a:r>
              <a:rPr lang="en-US"/>
              <a:t>wants to send a secret message to </a:t>
            </a:r>
            <a:r>
              <a:rPr lang="en-US" i="1"/>
              <a:t>Ray</a:t>
            </a:r>
            <a:r>
              <a:rPr lang="en-US"/>
              <a:t> she encrypts it using his public key. </a:t>
            </a:r>
          </a:p>
          <a:p>
            <a:r>
              <a:rPr lang="en-US"/>
              <a:t>The message cannot be read until after it is decrypted using the secret key that only </a:t>
            </a:r>
            <a:r>
              <a:rPr lang="en-US" i="1"/>
              <a:t>Ray </a:t>
            </a:r>
            <a:r>
              <a:rPr lang="en-US"/>
              <a:t>knows --- hence only </a:t>
            </a:r>
            <a:r>
              <a:rPr lang="en-US" i="1"/>
              <a:t>Ray </a:t>
            </a:r>
            <a:r>
              <a:rPr lang="en-US"/>
              <a:t>can read the message.</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Signing</a:t>
            </a:r>
          </a:p>
        </p:txBody>
      </p:sp>
      <p:sp>
        <p:nvSpPr>
          <p:cNvPr id="402435" name="Rectangle 3"/>
          <p:cNvSpPr>
            <a:spLocks noGrp="1" noChangeArrowheads="1"/>
          </p:cNvSpPr>
          <p:nvPr>
            <p:ph type="body" idx="1"/>
          </p:nvPr>
        </p:nvSpPr>
        <p:spPr/>
        <p:txBody>
          <a:bodyPr/>
          <a:lstStyle/>
          <a:p>
            <a:r>
              <a:rPr lang="en-US"/>
              <a:t>If </a:t>
            </a:r>
            <a:r>
              <a:rPr lang="en-US" i="1"/>
              <a:t>Joan </a:t>
            </a:r>
            <a:r>
              <a:rPr lang="en-US"/>
              <a:t>wants a </a:t>
            </a:r>
            <a:r>
              <a:rPr lang="en-US" i="1"/>
              <a:t>signed </a:t>
            </a:r>
            <a:r>
              <a:rPr lang="en-US"/>
              <a:t>copy of a message from </a:t>
            </a:r>
            <a:r>
              <a:rPr lang="en-US" i="1"/>
              <a:t>Ray </a:t>
            </a:r>
            <a:r>
              <a:rPr lang="en-US"/>
              <a:t>she can request that he encrypt the message using his private key. </a:t>
            </a:r>
          </a:p>
          <a:p>
            <a:r>
              <a:rPr lang="en-US"/>
              <a:t>Anyone can now read the message (including a court of law) using </a:t>
            </a:r>
            <a:r>
              <a:rPr lang="en-US" i="1"/>
              <a:t>Ray</a:t>
            </a:r>
            <a:r>
              <a:rPr lang="en-US"/>
              <a:t>’s public key. Assuming a valid publication of his public key, this identifies </a:t>
            </a:r>
            <a:r>
              <a:rPr lang="en-US" i="1"/>
              <a:t>Ray</a:t>
            </a:r>
            <a:r>
              <a:rPr lang="en-US"/>
              <a:t> as the author.</a:t>
            </a:r>
          </a:p>
          <a:p>
            <a:r>
              <a:rPr lang="en-US"/>
              <a:t>Singing depends on having a reliable source for posting of public keys. </a:t>
            </a: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Third party registration</a:t>
            </a:r>
          </a:p>
        </p:txBody>
      </p:sp>
      <p:sp>
        <p:nvSpPr>
          <p:cNvPr id="404483" name="Rectangle 3"/>
          <p:cNvSpPr>
            <a:spLocks noGrp="1" noChangeArrowheads="1"/>
          </p:cNvSpPr>
          <p:nvPr>
            <p:ph type="body" idx="1"/>
          </p:nvPr>
        </p:nvSpPr>
        <p:spPr/>
        <p:txBody>
          <a:bodyPr/>
          <a:lstStyle/>
          <a:p>
            <a:r>
              <a:rPr lang="en-US" i="1"/>
              <a:t>Ray’</a:t>
            </a:r>
            <a:r>
              <a:rPr lang="en-US"/>
              <a:t>s signature is only as good as the site where his public key is posted.</a:t>
            </a:r>
          </a:p>
          <a:p>
            <a:r>
              <a:rPr lang="en-US"/>
              <a:t>Third part vendors exist to guarantee the authenticity of public keys (to certify them), and to give out public and private key pairs.</a:t>
            </a:r>
            <a:endParaRPr lang="en-US" i="1"/>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Certification</a:t>
            </a:r>
          </a:p>
        </p:txBody>
      </p:sp>
      <p:sp>
        <p:nvSpPr>
          <p:cNvPr id="406531" name="Rectangle 3"/>
          <p:cNvSpPr>
            <a:spLocks noGrp="1" noChangeArrowheads="1"/>
          </p:cNvSpPr>
          <p:nvPr>
            <p:ph type="body" idx="1"/>
          </p:nvPr>
        </p:nvSpPr>
        <p:spPr>
          <a:xfrm>
            <a:off x="685800" y="1524000"/>
            <a:ext cx="7772400" cy="4114800"/>
          </a:xfrm>
        </p:spPr>
        <p:txBody>
          <a:bodyPr/>
          <a:lstStyle/>
          <a:p>
            <a:r>
              <a:rPr lang="en-US"/>
              <a:t>The idea is that once an authority is established this can be used to certify other sets of public/private keys.</a:t>
            </a:r>
          </a:p>
          <a:p>
            <a:r>
              <a:rPr lang="en-US"/>
              <a:t>For example, authority </a:t>
            </a:r>
            <a:r>
              <a:rPr lang="en-US" i="1"/>
              <a:t>C </a:t>
            </a:r>
            <a:r>
              <a:rPr lang="en-US"/>
              <a:t>can </a:t>
            </a:r>
            <a:r>
              <a:rPr lang="en-US" i="1"/>
              <a:t>sign </a:t>
            </a:r>
            <a:r>
              <a:rPr lang="en-US"/>
              <a:t>(with their private key) a document containing the public keys of party </a:t>
            </a:r>
            <a:r>
              <a:rPr lang="en-US" i="1"/>
              <a:t>A </a:t>
            </a:r>
            <a:r>
              <a:rPr lang="en-US"/>
              <a:t>and party </a:t>
            </a:r>
            <a:r>
              <a:rPr lang="en-US" i="1"/>
              <a:t>B </a:t>
            </a:r>
            <a:r>
              <a:rPr lang="en-US"/>
              <a:t>and identifying them as belonging to the respective parties. This document can only be decrypted using </a:t>
            </a:r>
            <a:r>
              <a:rPr lang="en-US" i="1"/>
              <a:t> C</a:t>
            </a:r>
            <a:r>
              <a:rPr lang="en-US"/>
              <a:t>’s public key, verifying it as authentic.</a:t>
            </a:r>
          </a:p>
          <a:p>
            <a:r>
              <a:rPr lang="en-US"/>
              <a:t>In this way, both </a:t>
            </a:r>
            <a:r>
              <a:rPr lang="en-US" i="1"/>
              <a:t>A </a:t>
            </a:r>
            <a:r>
              <a:rPr lang="en-US"/>
              <a:t>and </a:t>
            </a:r>
            <a:r>
              <a:rPr lang="en-US" i="1"/>
              <a:t>B </a:t>
            </a:r>
            <a:r>
              <a:rPr lang="en-US"/>
              <a:t> are also known to have attributable public keys.</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Public key (RSA) example</a:t>
            </a:r>
          </a:p>
        </p:txBody>
      </p:sp>
      <p:sp>
        <p:nvSpPr>
          <p:cNvPr id="408579" name="Rectangle 3"/>
          <p:cNvSpPr>
            <a:spLocks noGrp="1" noChangeArrowheads="1"/>
          </p:cNvSpPr>
          <p:nvPr>
            <p:ph type="body" idx="1"/>
          </p:nvPr>
        </p:nvSpPr>
        <p:spPr/>
        <p:txBody>
          <a:bodyPr/>
          <a:lstStyle/>
          <a:p>
            <a:r>
              <a:rPr lang="en-US"/>
              <a:t>S is "secret key," P is "public key," M is "message," C is cyphertext.</a:t>
            </a:r>
          </a:p>
          <a:p>
            <a:endParaRPr lang="en-US"/>
          </a:p>
          <a:p>
            <a:r>
              <a:rPr lang="en-US"/>
              <a:t>C = P(M)     the ciphertext can be had by applying the public key to the message</a:t>
            </a:r>
          </a:p>
          <a:p>
            <a:endParaRPr lang="en-US"/>
          </a:p>
          <a:p>
            <a:r>
              <a:rPr lang="en-US"/>
              <a:t>M = S(P(M))  the message can be had by applying the secret key to the ciphertext</a:t>
            </a:r>
          </a:p>
          <a:p>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228600" y="304800"/>
            <a:ext cx="8686800" cy="1143000"/>
          </a:xfrm>
        </p:spPr>
        <p:txBody>
          <a:bodyPr/>
          <a:lstStyle/>
          <a:p>
            <a:r>
              <a:rPr lang="sv-SE" sz="4000"/>
              <a:t>Taxanomy of Malicious Programs</a:t>
            </a:r>
            <a:endParaRPr lang="sv-SE" sz="4000" noProof="1"/>
          </a:p>
        </p:txBody>
      </p:sp>
      <p:sp>
        <p:nvSpPr>
          <p:cNvPr id="432131" name="Text Box 3"/>
          <p:cNvSpPr txBox="1">
            <a:spLocks noChangeArrowheads="1"/>
          </p:cNvSpPr>
          <p:nvPr/>
        </p:nvSpPr>
        <p:spPr bwMode="auto">
          <a:xfrm>
            <a:off x="1722438" y="2738438"/>
            <a:ext cx="1584325" cy="841375"/>
          </a:xfrm>
          <a:prstGeom prst="rect">
            <a:avLst/>
          </a:prstGeom>
          <a:gradFill rotWithShape="0">
            <a:gsLst>
              <a:gs pos="0">
                <a:srgbClr val="00FF00">
                  <a:gamma/>
                  <a:tint val="5882"/>
                  <a:invGamma/>
                </a:srgbClr>
              </a:gs>
              <a:gs pos="100000">
                <a:srgbClr val="00FF00"/>
              </a:gs>
            </a:gsLst>
            <a:lin ang="540000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eaLnBrk="0" hangingPunct="0"/>
            <a:r>
              <a:rPr lang="en-US" sz="2400">
                <a:latin typeface="Times" pitchFamily="18" charset="0"/>
              </a:rPr>
              <a:t>Need Host Program</a:t>
            </a:r>
          </a:p>
        </p:txBody>
      </p:sp>
      <p:sp>
        <p:nvSpPr>
          <p:cNvPr id="432132" name="Text Box 4"/>
          <p:cNvSpPr txBox="1">
            <a:spLocks noChangeArrowheads="1"/>
          </p:cNvSpPr>
          <p:nvPr/>
        </p:nvSpPr>
        <p:spPr bwMode="auto">
          <a:xfrm>
            <a:off x="5257800" y="2743200"/>
            <a:ext cx="1901825" cy="841375"/>
          </a:xfrm>
          <a:prstGeom prst="rect">
            <a:avLst/>
          </a:prstGeom>
          <a:gradFill rotWithShape="0">
            <a:gsLst>
              <a:gs pos="0">
                <a:srgbClr val="00FF00">
                  <a:gamma/>
                  <a:tint val="5882"/>
                  <a:invGamma/>
                </a:srgbClr>
              </a:gs>
              <a:gs pos="100000">
                <a:srgbClr val="00FF00"/>
              </a:gs>
            </a:gsLst>
            <a:lin ang="5400000" scaled="1"/>
          </a:gra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sz="2400">
                <a:latin typeface="Times" pitchFamily="18" charset="0"/>
              </a:rPr>
              <a:t>Independent</a:t>
            </a:r>
          </a:p>
          <a:p>
            <a:pPr algn="ctr" eaLnBrk="0" hangingPunct="0"/>
            <a:endParaRPr lang="en-US" sz="2400">
              <a:latin typeface="Times" pitchFamily="18" charset="0"/>
            </a:endParaRPr>
          </a:p>
        </p:txBody>
      </p:sp>
      <p:sp>
        <p:nvSpPr>
          <p:cNvPr id="432133" name="Text Box 5"/>
          <p:cNvSpPr txBox="1">
            <a:spLocks noChangeArrowheads="1"/>
          </p:cNvSpPr>
          <p:nvPr/>
        </p:nvSpPr>
        <p:spPr bwMode="auto">
          <a:xfrm>
            <a:off x="400050" y="5334000"/>
            <a:ext cx="1268413" cy="660400"/>
          </a:xfrm>
          <a:prstGeom prst="rect">
            <a:avLst/>
          </a:prstGeom>
          <a:gradFill rotWithShape="0">
            <a:gsLst>
              <a:gs pos="0">
                <a:srgbClr val="00FF00">
                  <a:gamma/>
                  <a:tint val="5882"/>
                  <a:invGamma/>
                </a:srgbClr>
              </a:gs>
              <a:gs pos="100000">
                <a:srgbClr val="00FF00"/>
              </a:gs>
            </a:gsLst>
            <a:lin ang="5400000" scaled="1"/>
          </a:gradFill>
          <a:ln w="19050">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Trapdoors</a:t>
            </a:r>
          </a:p>
          <a:p>
            <a:pPr algn="ctr" eaLnBrk="0" hangingPunct="0"/>
            <a:endParaRPr lang="en-US">
              <a:latin typeface="Times" pitchFamily="18" charset="0"/>
            </a:endParaRPr>
          </a:p>
        </p:txBody>
      </p:sp>
      <p:sp>
        <p:nvSpPr>
          <p:cNvPr id="432134" name="Text Box 6"/>
          <p:cNvSpPr txBox="1">
            <a:spLocks noChangeArrowheads="1"/>
          </p:cNvSpPr>
          <p:nvPr/>
        </p:nvSpPr>
        <p:spPr bwMode="auto">
          <a:xfrm>
            <a:off x="1820863" y="5334000"/>
            <a:ext cx="1268412" cy="660400"/>
          </a:xfrm>
          <a:prstGeom prst="rect">
            <a:avLst/>
          </a:prstGeom>
          <a:gradFill rotWithShape="0">
            <a:gsLst>
              <a:gs pos="0">
                <a:srgbClr val="00FF00">
                  <a:gamma/>
                  <a:tint val="5882"/>
                  <a:invGamma/>
                </a:srgbClr>
              </a:gs>
              <a:gs pos="100000">
                <a:srgbClr val="00FF00"/>
              </a:gs>
            </a:gsLst>
            <a:lin ang="540000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Logic Bombs</a:t>
            </a:r>
          </a:p>
        </p:txBody>
      </p:sp>
      <p:sp>
        <p:nvSpPr>
          <p:cNvPr id="432135" name="Text Box 7"/>
          <p:cNvSpPr txBox="1">
            <a:spLocks noChangeArrowheads="1"/>
          </p:cNvSpPr>
          <p:nvPr/>
        </p:nvSpPr>
        <p:spPr bwMode="auto">
          <a:xfrm>
            <a:off x="3241675" y="5334000"/>
            <a:ext cx="1268413" cy="660400"/>
          </a:xfrm>
          <a:prstGeom prst="rect">
            <a:avLst/>
          </a:prstGeom>
          <a:gradFill rotWithShape="0">
            <a:gsLst>
              <a:gs pos="0">
                <a:srgbClr val="00FF00">
                  <a:gamma/>
                  <a:tint val="5882"/>
                  <a:invGamma/>
                </a:srgbClr>
              </a:gs>
              <a:gs pos="100000">
                <a:srgbClr val="00FF00"/>
              </a:gs>
            </a:gsLst>
            <a:lin ang="540000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Trojan</a:t>
            </a:r>
          </a:p>
          <a:p>
            <a:pPr algn="ctr" eaLnBrk="0" hangingPunct="0"/>
            <a:r>
              <a:rPr lang="en-US">
                <a:latin typeface="Times" pitchFamily="18" charset="0"/>
              </a:rPr>
              <a:t>Horses</a:t>
            </a:r>
          </a:p>
        </p:txBody>
      </p:sp>
      <p:sp>
        <p:nvSpPr>
          <p:cNvPr id="432136" name="Text Box 8"/>
          <p:cNvSpPr txBox="1">
            <a:spLocks noChangeArrowheads="1"/>
          </p:cNvSpPr>
          <p:nvPr/>
        </p:nvSpPr>
        <p:spPr bwMode="auto">
          <a:xfrm>
            <a:off x="4662488" y="5334000"/>
            <a:ext cx="1268412" cy="660400"/>
          </a:xfrm>
          <a:prstGeom prst="rect">
            <a:avLst/>
          </a:prstGeom>
          <a:gradFill rotWithShape="0">
            <a:gsLst>
              <a:gs pos="0">
                <a:srgbClr val="00FF00">
                  <a:gamma/>
                  <a:tint val="5882"/>
                  <a:invGamma/>
                </a:srgbClr>
              </a:gs>
              <a:gs pos="100000">
                <a:srgbClr val="00FF00"/>
              </a:gs>
            </a:gsLst>
            <a:lin ang="540000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Viruses</a:t>
            </a:r>
          </a:p>
          <a:p>
            <a:pPr algn="ctr" eaLnBrk="0" hangingPunct="0"/>
            <a:endParaRPr lang="en-US">
              <a:latin typeface="Times" pitchFamily="18" charset="0"/>
            </a:endParaRPr>
          </a:p>
        </p:txBody>
      </p:sp>
      <p:sp>
        <p:nvSpPr>
          <p:cNvPr id="432137" name="Text Box 9"/>
          <p:cNvSpPr txBox="1">
            <a:spLocks noChangeArrowheads="1"/>
          </p:cNvSpPr>
          <p:nvPr/>
        </p:nvSpPr>
        <p:spPr bwMode="auto">
          <a:xfrm>
            <a:off x="6454775" y="5334000"/>
            <a:ext cx="1268413" cy="660400"/>
          </a:xfrm>
          <a:prstGeom prst="rect">
            <a:avLst/>
          </a:prstGeom>
          <a:gradFill rotWithShape="0">
            <a:gsLst>
              <a:gs pos="0">
                <a:srgbClr val="00FF00">
                  <a:gamma/>
                  <a:tint val="5882"/>
                  <a:invGamma/>
                </a:srgbClr>
              </a:gs>
              <a:gs pos="100000">
                <a:srgbClr val="00FF00"/>
              </a:gs>
            </a:gsLst>
            <a:lin ang="5400000" scaled="1"/>
          </a:gra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Bacteria</a:t>
            </a:r>
          </a:p>
          <a:p>
            <a:pPr algn="ctr" eaLnBrk="0" hangingPunct="0"/>
            <a:endParaRPr lang="en-US">
              <a:latin typeface="Times" pitchFamily="18" charset="0"/>
            </a:endParaRPr>
          </a:p>
        </p:txBody>
      </p:sp>
      <p:sp>
        <p:nvSpPr>
          <p:cNvPr id="432138" name="Text Box 10"/>
          <p:cNvSpPr txBox="1">
            <a:spLocks noChangeArrowheads="1"/>
          </p:cNvSpPr>
          <p:nvPr/>
        </p:nvSpPr>
        <p:spPr bwMode="auto">
          <a:xfrm>
            <a:off x="7875588" y="5334000"/>
            <a:ext cx="1039812" cy="660400"/>
          </a:xfrm>
          <a:prstGeom prst="rect">
            <a:avLst/>
          </a:prstGeom>
          <a:gradFill rotWithShape="0">
            <a:gsLst>
              <a:gs pos="0">
                <a:srgbClr val="00FF00">
                  <a:gamma/>
                  <a:tint val="5882"/>
                  <a:invGamma/>
                </a:srgbClr>
              </a:gs>
              <a:gs pos="100000">
                <a:srgbClr val="00FF00"/>
              </a:gs>
            </a:gsLst>
            <a:lin ang="5400000" scaled="1"/>
          </a:gra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atin typeface="Times" pitchFamily="18" charset="0"/>
              </a:rPr>
              <a:t>Worms</a:t>
            </a:r>
          </a:p>
          <a:p>
            <a:pPr algn="ctr" eaLnBrk="0" hangingPunct="0"/>
            <a:endParaRPr lang="en-US">
              <a:latin typeface="Times" pitchFamily="18" charset="0"/>
            </a:endParaRPr>
          </a:p>
        </p:txBody>
      </p:sp>
      <p:sp>
        <p:nvSpPr>
          <p:cNvPr id="432139" name="Line 11"/>
          <p:cNvSpPr>
            <a:spLocks noChangeShapeType="1"/>
          </p:cNvSpPr>
          <p:nvPr/>
        </p:nvSpPr>
        <p:spPr bwMode="auto">
          <a:xfrm flipH="1">
            <a:off x="1165225" y="3581400"/>
            <a:ext cx="1209675"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0" name="Line 12"/>
          <p:cNvSpPr>
            <a:spLocks noChangeShapeType="1"/>
          </p:cNvSpPr>
          <p:nvPr/>
        </p:nvSpPr>
        <p:spPr bwMode="auto">
          <a:xfrm>
            <a:off x="2527300" y="3581400"/>
            <a:ext cx="0"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1" name="Line 13"/>
          <p:cNvSpPr>
            <a:spLocks noChangeShapeType="1"/>
          </p:cNvSpPr>
          <p:nvPr/>
        </p:nvSpPr>
        <p:spPr bwMode="auto">
          <a:xfrm>
            <a:off x="2730500" y="3581400"/>
            <a:ext cx="1228725"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2" name="Line 14"/>
          <p:cNvSpPr>
            <a:spLocks noChangeShapeType="1"/>
          </p:cNvSpPr>
          <p:nvPr/>
        </p:nvSpPr>
        <p:spPr bwMode="auto">
          <a:xfrm>
            <a:off x="3089275" y="3581400"/>
            <a:ext cx="2312988"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3" name="Line 15"/>
          <p:cNvSpPr>
            <a:spLocks noChangeShapeType="1"/>
          </p:cNvSpPr>
          <p:nvPr/>
        </p:nvSpPr>
        <p:spPr bwMode="auto">
          <a:xfrm>
            <a:off x="6454775" y="3581400"/>
            <a:ext cx="654050"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4" name="Line 16"/>
          <p:cNvSpPr>
            <a:spLocks noChangeShapeType="1"/>
          </p:cNvSpPr>
          <p:nvPr/>
        </p:nvSpPr>
        <p:spPr bwMode="auto">
          <a:xfrm>
            <a:off x="6683375" y="3581400"/>
            <a:ext cx="1736725" cy="1752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5" name="Text Box 17"/>
          <p:cNvSpPr txBox="1">
            <a:spLocks noChangeArrowheads="1"/>
          </p:cNvSpPr>
          <p:nvPr/>
        </p:nvSpPr>
        <p:spPr bwMode="auto">
          <a:xfrm>
            <a:off x="3352800" y="1295400"/>
            <a:ext cx="1901825" cy="841375"/>
          </a:xfrm>
          <a:prstGeom prst="rect">
            <a:avLst/>
          </a:prstGeom>
          <a:gradFill rotWithShape="0">
            <a:gsLst>
              <a:gs pos="0">
                <a:srgbClr val="00FF00"/>
              </a:gs>
              <a:gs pos="100000">
                <a:srgbClr val="00FF00">
                  <a:gamma/>
                  <a:shade val="63529"/>
                  <a:invGamma/>
                </a:srgbClr>
              </a:gs>
            </a:gsLst>
            <a:lin ang="5400000" scaled="1"/>
          </a:gradFill>
          <a:ln w="1905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sz="2400">
                <a:latin typeface="Times" pitchFamily="18" charset="0"/>
              </a:rPr>
              <a:t>Malicious Programs</a:t>
            </a:r>
          </a:p>
        </p:txBody>
      </p:sp>
      <p:sp>
        <p:nvSpPr>
          <p:cNvPr id="432146" name="Line 18"/>
          <p:cNvSpPr>
            <a:spLocks noChangeShapeType="1"/>
          </p:cNvSpPr>
          <p:nvPr/>
        </p:nvSpPr>
        <p:spPr bwMode="auto">
          <a:xfrm flipH="1">
            <a:off x="2819400" y="2133600"/>
            <a:ext cx="8382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32147" name="Line 19"/>
          <p:cNvSpPr>
            <a:spLocks noChangeShapeType="1"/>
          </p:cNvSpPr>
          <p:nvPr/>
        </p:nvSpPr>
        <p:spPr bwMode="auto">
          <a:xfrm>
            <a:off x="5029200" y="2133600"/>
            <a:ext cx="6096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685800" y="609600"/>
            <a:ext cx="7772400" cy="4114800"/>
          </a:xfrm>
        </p:spPr>
        <p:txBody>
          <a:bodyPr/>
          <a:lstStyle/>
          <a:p>
            <a:pPr>
              <a:buFontTx/>
              <a:buNone/>
            </a:pPr>
            <a:r>
              <a:rPr lang="en-US"/>
              <a:t>To work, the system must satisfy (due to Diffie and Hellman, 1976):</a:t>
            </a:r>
          </a:p>
          <a:p>
            <a:pPr>
              <a:lnSpc>
                <a:spcPct val="80000"/>
              </a:lnSpc>
              <a:buFontTx/>
              <a:buNone/>
            </a:pPr>
            <a:endParaRPr lang="en-US"/>
          </a:p>
          <a:p>
            <a:pPr>
              <a:buFontTx/>
              <a:buNone/>
            </a:pPr>
            <a:r>
              <a:rPr lang="en-US"/>
              <a:t>(i)    S(P(M)) = M for every M</a:t>
            </a:r>
          </a:p>
          <a:p>
            <a:pPr>
              <a:buFontTx/>
              <a:buNone/>
            </a:pPr>
            <a:r>
              <a:rPr lang="en-US"/>
              <a:t>(ii)   All (S,P) pairs are distinct</a:t>
            </a:r>
          </a:p>
          <a:p>
            <a:pPr>
              <a:buFontTx/>
              <a:buNone/>
            </a:pPr>
            <a:r>
              <a:rPr lang="en-US"/>
              <a:t>(iii)  Deriving S from P is as hard as reading the ciphertext</a:t>
            </a:r>
          </a:p>
          <a:p>
            <a:pPr>
              <a:buFontTx/>
              <a:buNone/>
            </a:pPr>
            <a:r>
              <a:rPr lang="en-US"/>
              <a:t>(iv)   Both S and P are easy to compute</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RSA implementation</a:t>
            </a:r>
          </a:p>
        </p:txBody>
      </p:sp>
      <p:sp>
        <p:nvSpPr>
          <p:cNvPr id="412675" name="Rectangle 3"/>
          <p:cNvSpPr>
            <a:spLocks noGrp="1" noChangeArrowheads="1"/>
          </p:cNvSpPr>
          <p:nvPr>
            <p:ph type="body" idx="1"/>
          </p:nvPr>
        </p:nvSpPr>
        <p:spPr>
          <a:xfrm>
            <a:off x="685800" y="1524000"/>
            <a:ext cx="7772400" cy="4114800"/>
          </a:xfrm>
        </p:spPr>
        <p:txBody>
          <a:bodyPr/>
          <a:lstStyle/>
          <a:p>
            <a:r>
              <a:rPr lang="en-US"/>
              <a:t>Rivest, Shamir, Adleman</a:t>
            </a:r>
          </a:p>
          <a:p>
            <a:r>
              <a:rPr lang="en-US"/>
              <a:t>Public Key </a:t>
            </a:r>
            <a:r>
              <a:rPr lang="en-US" i="1"/>
              <a:t>P</a:t>
            </a:r>
            <a:r>
              <a:rPr lang="en-US"/>
              <a:t> is the integer pair (N, p),</a:t>
            </a:r>
          </a:p>
          <a:p>
            <a:r>
              <a:rPr lang="en-US"/>
              <a:t>Secret Key </a:t>
            </a:r>
            <a:r>
              <a:rPr lang="en-US" i="1"/>
              <a:t>S</a:t>
            </a:r>
            <a:r>
              <a:rPr lang="en-US"/>
              <a:t> is the integer pair (N, s),</a:t>
            </a:r>
          </a:p>
          <a:p>
            <a:r>
              <a:rPr lang="en-US"/>
              <a:t>N, p, s, large numbers (e.g., N 200 digits, p/s 100 digits)</a:t>
            </a:r>
          </a:p>
          <a:p>
            <a:r>
              <a:rPr lang="en-US"/>
              <a:t>C = P(M) = M**p, mod N  [apply public key]</a:t>
            </a:r>
          </a:p>
          <a:p>
            <a:r>
              <a:rPr lang="en-US"/>
              <a:t>M = S(C) = C**s, mod N  [apply secret key]</a:t>
            </a:r>
          </a:p>
          <a:p>
            <a:r>
              <a:rPr lang="en-US"/>
              <a:t>Can compute because of modulo operation;  otherwise M**p and C**s are impossibly large to compute.</a:t>
            </a:r>
          </a:p>
          <a:p>
            <a:endParaRPr lang="en-US"/>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609600" y="1752600"/>
            <a:ext cx="7772400" cy="4114800"/>
          </a:xfrm>
        </p:spPr>
        <p:txBody>
          <a:bodyPr/>
          <a:lstStyle/>
          <a:p>
            <a:r>
              <a:rPr lang="en-US"/>
              <a:t>Generate 3 100-digit (or so) "random" prime numbers, s, x, y  such that s &gt; x and s &gt; y, (a way exists to </a:t>
            </a:r>
            <a:r>
              <a:rPr lang="en-US" i="1"/>
              <a:t>approximate</a:t>
            </a:r>
            <a:r>
              <a:rPr lang="en-US"/>
              <a:t> this process efficiently) </a:t>
            </a:r>
          </a:p>
          <a:p>
            <a:r>
              <a:rPr lang="en-US"/>
              <a:t>N = (x * y)</a:t>
            </a:r>
          </a:p>
          <a:p>
            <a:r>
              <a:rPr lang="en-US"/>
              <a:t>p  such that (s * p) mod (x - 1) (y - 1) == 1</a:t>
            </a:r>
          </a:p>
          <a:p>
            <a:r>
              <a:rPr lang="en-US"/>
              <a:t>Can be proven that M**(p * s) mod N = M for all messages M.</a:t>
            </a:r>
          </a:p>
        </p:txBody>
      </p:sp>
      <p:sp>
        <p:nvSpPr>
          <p:cNvPr id="414723" name="Rectangle 3"/>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RSA implementation</a:t>
            </a: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1066800" y="5334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Large Numbers</a:t>
            </a:r>
          </a:p>
        </p:txBody>
      </p:sp>
      <p:sp>
        <p:nvSpPr>
          <p:cNvPr id="416771" name="Rectangle 3"/>
          <p:cNvSpPr>
            <a:spLocks noGrp="1" noChangeArrowheads="1"/>
          </p:cNvSpPr>
          <p:nvPr>
            <p:ph type="body" idx="1"/>
          </p:nvPr>
        </p:nvSpPr>
        <p:spPr>
          <a:xfrm>
            <a:off x="533400" y="1447800"/>
            <a:ext cx="7772400" cy="4114800"/>
          </a:xfrm>
        </p:spPr>
        <p:txBody>
          <a:bodyPr/>
          <a:lstStyle/>
          <a:p>
            <a:r>
              <a:rPr lang="en-US"/>
              <a:t>Because the pairs (N,p) yield the public key, if the resulting number were small, then a brute force attack could expose N. This would not be good because (N,s), the secret key, has N as an important component.</a:t>
            </a:r>
          </a:p>
          <a:p>
            <a:r>
              <a:rPr lang="en-US"/>
              <a:t>In general it is hard to factor very large numbers, and thus it is hard to know what are the large prime numbers.</a:t>
            </a: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1066800" y="5334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Simplified Example</a:t>
            </a:r>
          </a:p>
        </p:txBody>
      </p:sp>
      <p:sp>
        <p:nvSpPr>
          <p:cNvPr id="418819" name="Rectangle 3"/>
          <p:cNvSpPr>
            <a:spLocks noGrp="1" noChangeArrowheads="1"/>
          </p:cNvSpPr>
          <p:nvPr>
            <p:ph type="body" idx="1"/>
          </p:nvPr>
        </p:nvSpPr>
        <p:spPr>
          <a:xfrm>
            <a:off x="533400" y="1447800"/>
            <a:ext cx="7772400" cy="4114800"/>
          </a:xfrm>
        </p:spPr>
        <p:txBody>
          <a:bodyPr/>
          <a:lstStyle/>
          <a:p>
            <a:r>
              <a:rPr lang="en-US"/>
              <a:t>Based on P. 339 "Algorithms in C" (chapter 23) by Robert Sedgewick:</a:t>
            </a:r>
          </a:p>
          <a:p>
            <a:r>
              <a:rPr lang="en-US"/>
              <a:t>Pick three prime numbers such that s &gt; x and s &gt; y</a:t>
            </a:r>
          </a:p>
          <a:p>
            <a:pPr lvl="1"/>
            <a:r>
              <a:rPr lang="en-US"/>
              <a:t>x = 2, y = 5, s = 7</a:t>
            </a:r>
          </a:p>
          <a:p>
            <a:r>
              <a:rPr lang="en-US"/>
              <a:t>Derive N, s, and p:</a:t>
            </a:r>
          </a:p>
          <a:p>
            <a:r>
              <a:rPr lang="en-US"/>
              <a:t>Derive N:</a:t>
            </a:r>
          </a:p>
          <a:p>
            <a:pPr lvl="1"/>
            <a:r>
              <a:rPr lang="en-US"/>
              <a:t>N = x*y = 2*5 = 10</a:t>
            </a:r>
          </a:p>
          <a:p>
            <a:pPr lvl="1"/>
            <a:r>
              <a:rPr lang="en-US"/>
              <a:t>So, N = 10</a:t>
            </a: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1066800" y="5334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Example: derive </a:t>
            </a:r>
            <a:r>
              <a:rPr lang="en-US" i="1"/>
              <a:t>p</a:t>
            </a:r>
          </a:p>
        </p:txBody>
      </p:sp>
      <p:sp>
        <p:nvSpPr>
          <p:cNvPr id="420867" name="Rectangle 3"/>
          <p:cNvSpPr>
            <a:spLocks noGrp="1" noChangeArrowheads="1"/>
          </p:cNvSpPr>
          <p:nvPr>
            <p:ph type="body" idx="1"/>
          </p:nvPr>
        </p:nvSpPr>
        <p:spPr>
          <a:xfrm>
            <a:off x="533400" y="1447800"/>
            <a:ext cx="7772400" cy="4114800"/>
          </a:xfrm>
        </p:spPr>
        <p:txBody>
          <a:bodyPr/>
          <a:lstStyle/>
          <a:p>
            <a:r>
              <a:rPr lang="en-US"/>
              <a:t>Derive p:  (note: x=2, y=5, N=10)</a:t>
            </a:r>
          </a:p>
          <a:p>
            <a:pPr lvl="1"/>
            <a:r>
              <a:rPr lang="en-US" i="1"/>
              <a:t>mod</a:t>
            </a:r>
            <a:r>
              <a:rPr lang="en-US"/>
              <a:t> = (x - 1)(y - 1) = (2 - 1)(5 - 1) = 1 * 4 = 4</a:t>
            </a:r>
          </a:p>
          <a:p>
            <a:pPr lvl="1"/>
            <a:r>
              <a:rPr lang="en-US"/>
              <a:t>(s * p) mod 4 = 1</a:t>
            </a:r>
          </a:p>
          <a:p>
            <a:pPr lvl="1"/>
            <a:r>
              <a:rPr lang="en-US"/>
              <a:t>(7 * p) mod 4 = 1</a:t>
            </a:r>
          </a:p>
          <a:p>
            <a:pPr lvl="2"/>
            <a:r>
              <a:rPr lang="en-US"/>
              <a:t>p = 3 (one solution)</a:t>
            </a:r>
          </a:p>
          <a:p>
            <a:pPr lvl="2"/>
            <a:r>
              <a:rPr lang="en-US"/>
              <a:t>(7 * 3) mod 4 = 21 mod 4 = 1</a:t>
            </a:r>
          </a:p>
          <a:p>
            <a:pPr lvl="1"/>
            <a:r>
              <a:rPr lang="en-US"/>
              <a:t>Or:</a:t>
            </a:r>
          </a:p>
          <a:p>
            <a:pPr lvl="2"/>
            <a:r>
              <a:rPr lang="en-US"/>
              <a:t>p = 11 (another solution)</a:t>
            </a:r>
          </a:p>
          <a:p>
            <a:pPr lvl="2"/>
            <a:r>
              <a:rPr lang="en-US"/>
              <a:t>(7 * 11) mod 4 = 77 mod 4 = 1</a:t>
            </a: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body" idx="1"/>
          </p:nvPr>
        </p:nvSpPr>
        <p:spPr>
          <a:xfrm>
            <a:off x="609600" y="1752600"/>
            <a:ext cx="7772400" cy="4114800"/>
          </a:xfrm>
        </p:spPr>
        <p:txBody>
          <a:bodyPr/>
          <a:lstStyle/>
          <a:p>
            <a:r>
              <a:rPr lang="en-US"/>
              <a:t>M is the message, here just a number. N=10, p = 3, s = 7.</a:t>
            </a:r>
          </a:p>
          <a:p>
            <a:r>
              <a:rPr lang="en-US"/>
              <a:t>Examples using (a) M = 6, and (b) M = 8:</a:t>
            </a:r>
          </a:p>
          <a:p>
            <a:pPr lvl="1"/>
            <a:r>
              <a:rPr lang="en-US"/>
              <a:t>(a)   6 ** 3 = 216 ... mod 10 = 6 ; 6 ** 7 = 279936, mod 10 = 6</a:t>
            </a:r>
          </a:p>
          <a:p>
            <a:pPr lvl="1"/>
            <a:r>
              <a:rPr lang="en-US"/>
              <a:t>(b)  8 ** 3 = 512 ... mod 10 = 2 ; 2 ** 7 = 128, mod 10 = 8</a:t>
            </a:r>
          </a:p>
          <a:p>
            <a:r>
              <a:rPr lang="en-US"/>
              <a:t>Note: 6**(3*7)=21936950640377856, mod 10 = 6</a:t>
            </a:r>
          </a:p>
          <a:p>
            <a:pPr>
              <a:buFontTx/>
              <a:buNone/>
            </a:pPr>
            <a:r>
              <a:rPr lang="en-US"/>
              <a:t>          8**(3*7)=9223372036854775808, mod 10 = 8</a:t>
            </a:r>
          </a:p>
          <a:p>
            <a:endParaRPr lang="en-US"/>
          </a:p>
        </p:txBody>
      </p:sp>
      <p:sp>
        <p:nvSpPr>
          <p:cNvPr id="422915" name="Rectangle 3"/>
          <p:cNvSpPr>
            <a:spLocks noGrp="1" noChangeArrowheads="1"/>
          </p:cNvSpPr>
          <p:nvPr>
            <p:ph type="title"/>
          </p:nvPr>
        </p:nvSpPr>
        <p:spPr>
          <a:xfrm>
            <a:off x="1143000" y="7620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Example: apply P and S</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5334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Kerberos</a:t>
            </a:r>
          </a:p>
        </p:txBody>
      </p:sp>
      <p:sp>
        <p:nvSpPr>
          <p:cNvPr id="424963" name="Rectangle 3"/>
          <p:cNvSpPr>
            <a:spLocks noGrp="1" noChangeArrowheads="1"/>
          </p:cNvSpPr>
          <p:nvPr>
            <p:ph type="body" idx="1"/>
          </p:nvPr>
        </p:nvSpPr>
        <p:spPr>
          <a:xfrm>
            <a:off x="533400" y="1447800"/>
            <a:ext cx="7772400" cy="4114800"/>
          </a:xfrm>
        </p:spPr>
        <p:txBody>
          <a:bodyPr/>
          <a:lstStyle/>
          <a:p>
            <a:r>
              <a:rPr lang="en-US"/>
              <a:t>User and service must have keys registered with the Authentication Server (AS). User key is derived from user password. (Football) service key is random.</a:t>
            </a:r>
          </a:p>
          <a:p>
            <a:r>
              <a:rPr lang="en-US"/>
              <a:t>User sends message to AS</a:t>
            </a:r>
          </a:p>
          <a:p>
            <a:r>
              <a:rPr lang="en-US"/>
              <a:t>AS makes two copies of a brand new key -- the </a:t>
            </a:r>
            <a:r>
              <a:rPr lang="en-US" i="1"/>
              <a:t>session key.</a:t>
            </a:r>
          </a:p>
          <a:p>
            <a:r>
              <a:rPr lang="en-US"/>
              <a:t>AS puts one copy of the session key in a box, along with the name “Football service” in plain text, locks it with the user key, and sends this to the user.</a:t>
            </a:r>
          </a:p>
          <a:p>
            <a:endParaRPr lang="en-US"/>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body" idx="1"/>
          </p:nvPr>
        </p:nvSpPr>
        <p:spPr>
          <a:xfrm>
            <a:off x="685800" y="685800"/>
            <a:ext cx="7772400" cy="4114800"/>
          </a:xfrm>
        </p:spPr>
        <p:txBody>
          <a:bodyPr/>
          <a:lstStyle/>
          <a:p>
            <a:r>
              <a:rPr lang="en-US"/>
              <a:t>[Previous step is necessary so that the user can (a) verify that the decryption was successful, and (b) that the box came from the AS.]</a:t>
            </a:r>
          </a:p>
          <a:p>
            <a:r>
              <a:rPr lang="en-US"/>
              <a:t>AS puts the other copy of the session key in a box, along with the name “Football user” in plain text, locks it with the service’s key, and returns this to the user as well.</a:t>
            </a:r>
          </a:p>
          <a:p>
            <a:r>
              <a:rPr lang="en-US"/>
              <a:t>User unlocks box 1 using the user key, verifies that decryption was successful by reading “Football service” and extracts the session key.</a:t>
            </a: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body" idx="1"/>
          </p:nvPr>
        </p:nvSpPr>
        <p:spPr>
          <a:xfrm>
            <a:off x="609600" y="533400"/>
            <a:ext cx="7772400" cy="4114800"/>
          </a:xfrm>
        </p:spPr>
        <p:txBody>
          <a:bodyPr/>
          <a:lstStyle/>
          <a:p>
            <a:r>
              <a:rPr lang="en-US" i="1"/>
              <a:t>User</a:t>
            </a:r>
            <a:r>
              <a:rPr lang="en-US"/>
              <a:t> puts the current time in box 3, locks it with the session key, and passes box 2, and box 3 to the service. Timestamp thwarts impersonation later.</a:t>
            </a:r>
          </a:p>
          <a:p>
            <a:r>
              <a:rPr lang="en-US" i="1"/>
              <a:t>Service </a:t>
            </a:r>
            <a:r>
              <a:rPr lang="en-US"/>
              <a:t>opens box two with service key verifies the decryption by reading “Football user”, and box 3 with the session key (from box 2).</a:t>
            </a:r>
          </a:p>
          <a:p>
            <a:r>
              <a:rPr lang="en-US" i="1"/>
              <a:t>Football User</a:t>
            </a:r>
            <a:r>
              <a:rPr lang="en-US"/>
              <a:t> is now identified to </a:t>
            </a:r>
            <a:r>
              <a:rPr lang="en-US" i="1"/>
              <a:t>Football Service.</a:t>
            </a:r>
          </a:p>
          <a:p>
            <a:r>
              <a:rPr lang="en-US"/>
              <a:t>Box 2 is the </a:t>
            </a:r>
            <a:r>
              <a:rPr lang="en-US" i="1"/>
              <a:t>ticket</a:t>
            </a:r>
            <a:r>
              <a:rPr lang="en-US"/>
              <a:t> box 3 is the </a:t>
            </a:r>
            <a:r>
              <a:rPr lang="en-US" i="1"/>
              <a:t>authenticator</a:t>
            </a:r>
            <a:r>
              <a:rPr lang="en-US"/>
              <a:t>.</a:t>
            </a:r>
          </a:p>
          <a:p>
            <a:r>
              <a:rPr lang="en-US"/>
              <a:t>Other kerberos topics: Ticket granting server, cross-realm authentication.</a:t>
            </a:r>
          </a:p>
          <a:p>
            <a:r>
              <a:rPr lang="en-US"/>
              <a:t>Thanks </a:t>
            </a:r>
            <a:r>
              <a:rPr lang="en-US" i="1"/>
              <a:t>Brian Tung</a:t>
            </a:r>
            <a:r>
              <a:rPr lang="en-US"/>
              <a:t> for notes on Kerberos.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533400" y="457200"/>
            <a:ext cx="8153400" cy="1143000"/>
          </a:xfrm>
        </p:spPr>
        <p:txBody>
          <a:bodyPr/>
          <a:lstStyle/>
          <a:p>
            <a:r>
              <a:rPr lang="en-US"/>
              <a:t>Hoax attack</a:t>
            </a:r>
            <a:endParaRPr lang="en-US" noProof="1"/>
          </a:p>
        </p:txBody>
      </p:sp>
      <p:sp>
        <p:nvSpPr>
          <p:cNvPr id="433155" name="Rectangle 3"/>
          <p:cNvSpPr>
            <a:spLocks noGrp="1" noChangeArrowheads="1"/>
          </p:cNvSpPr>
          <p:nvPr>
            <p:ph type="body" idx="1"/>
          </p:nvPr>
        </p:nvSpPr>
        <p:spPr/>
        <p:txBody>
          <a:bodyPr/>
          <a:lstStyle/>
          <a:p>
            <a:pPr>
              <a:lnSpc>
                <a:spcPct val="80000"/>
              </a:lnSpc>
            </a:pPr>
            <a:r>
              <a:rPr lang="en-US" sz="4000"/>
              <a:t>Many dedicated, generous, people exist. Also good business to provide products for free</a:t>
            </a:r>
          </a:p>
          <a:p>
            <a:pPr>
              <a:lnSpc>
                <a:spcPct val="80000"/>
              </a:lnSpc>
            </a:pPr>
            <a:r>
              <a:rPr lang="en-US" sz="4000"/>
              <a:t>Hoaxes can scare people away from legitimate products</a:t>
            </a:r>
          </a:p>
          <a:p>
            <a:pPr>
              <a:lnSpc>
                <a:spcPct val="80000"/>
              </a:lnSpc>
            </a:pPr>
            <a:r>
              <a:rPr lang="en-US" sz="4000"/>
              <a:t>Legal “hoaxes” as well.</a:t>
            </a:r>
            <a:endParaRPr lang="en-US" sz="4000" noProof="1"/>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X.500 Series Directory</a:t>
            </a:r>
          </a:p>
        </p:txBody>
      </p:sp>
      <p:sp>
        <p:nvSpPr>
          <p:cNvPr id="514051" name="Rectangle 3"/>
          <p:cNvSpPr>
            <a:spLocks noGrp="1" noChangeArrowheads="1"/>
          </p:cNvSpPr>
          <p:nvPr>
            <p:ph type="body" idx="1"/>
          </p:nvPr>
        </p:nvSpPr>
        <p:spPr/>
        <p:txBody>
          <a:bodyPr/>
          <a:lstStyle/>
          <a:p>
            <a:r>
              <a:rPr lang="en-US" sz="2800">
                <a:hlinkClick r:id="rId3"/>
              </a:rPr>
              <a:t>http://home20.inet.tele.dk/era/x500/x500-technology.htm#x500</a:t>
            </a:r>
            <a:endParaRPr lang="en-US" sz="2800"/>
          </a:p>
          <a:p>
            <a:r>
              <a:rPr lang="en-US" sz="2800"/>
              <a:t>“The X.500 Directory is not intended to be a general purpose database, but has mainly been developed for storing information about objects relevant to telecommunications, such as organisations, persons, distribution lists, etc. The information stored about an object is typically information relevant to communication with or about that object, e.g. its communication addresses.”</a:t>
            </a:r>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X.500 Series Directory</a:t>
            </a:r>
          </a:p>
        </p:txBody>
      </p:sp>
      <p:sp>
        <p:nvSpPr>
          <p:cNvPr id="516099" name="Rectangle 3"/>
          <p:cNvSpPr>
            <a:spLocks noGrp="1" noChangeArrowheads="1"/>
          </p:cNvSpPr>
          <p:nvPr>
            <p:ph type="body" idx="1"/>
          </p:nvPr>
        </p:nvSpPr>
        <p:spPr/>
        <p:txBody>
          <a:bodyPr/>
          <a:lstStyle/>
          <a:p>
            <a:r>
              <a:rPr lang="en-US"/>
              <a:t>“The Directory Specifications provide an information structure model, protocols for communicating directory information between open systems, and procedures that allow the directory information to be distributed among several independent systems, including procedures for navigation to the open system containing the information to be accessed.”</a:t>
            </a:r>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X.500 Series Directory</a:t>
            </a:r>
          </a:p>
        </p:txBody>
      </p:sp>
      <p:sp>
        <p:nvSpPr>
          <p:cNvPr id="518147" name="Rectangle 3"/>
          <p:cNvSpPr>
            <a:spLocks noGrp="1" noChangeArrowheads="1"/>
          </p:cNvSpPr>
          <p:nvPr>
            <p:ph type="body" idx="1"/>
          </p:nvPr>
        </p:nvSpPr>
        <p:spPr/>
        <p:txBody>
          <a:bodyPr/>
          <a:lstStyle/>
          <a:p>
            <a:r>
              <a:rPr lang="en-US"/>
              <a:t>“An open system can locally maintain its part of the directory information using any suitable database technique.”</a:t>
            </a:r>
          </a:p>
          <a:p>
            <a:r>
              <a:rPr lang="en-US">
                <a:latin typeface="Comic Sans MS" pitchFamily="66" charset="0"/>
              </a:rPr>
              <a:t>An X.509 certificate server need not be an authority, because the certificates cannot be forged. They are public documents.</a:t>
            </a: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X.509 Certificates</a:t>
            </a:r>
          </a:p>
        </p:txBody>
      </p:sp>
      <p:sp>
        <p:nvSpPr>
          <p:cNvPr id="520195" name="Rectangle 3"/>
          <p:cNvSpPr>
            <a:spLocks noGrp="1" noChangeArrowheads="1"/>
          </p:cNvSpPr>
          <p:nvPr>
            <p:ph type="body" idx="1"/>
          </p:nvPr>
        </p:nvSpPr>
        <p:spPr/>
        <p:txBody>
          <a:bodyPr/>
          <a:lstStyle/>
          <a:p>
            <a:r>
              <a:rPr lang="en-US">
                <a:latin typeface="Comic Sans MS" pitchFamily="66" charset="0"/>
              </a:rPr>
              <a:t>Containers for Public Keys</a:t>
            </a:r>
          </a:p>
          <a:p>
            <a:r>
              <a:rPr lang="en-US">
                <a:latin typeface="Comic Sans MS" pitchFamily="66" charset="0"/>
              </a:rPr>
              <a:t>Signed by a certificate authority</a:t>
            </a:r>
          </a:p>
          <a:p>
            <a:r>
              <a:rPr lang="en-US">
                <a:latin typeface="Comic Sans MS" pitchFamily="66" charset="0"/>
              </a:rPr>
              <a:t>Links the public key with the individual.</a:t>
            </a:r>
          </a:p>
          <a:p>
            <a:r>
              <a:rPr lang="en-US">
                <a:latin typeface="Comic Sans MS" pitchFamily="66" charset="0"/>
              </a:rPr>
              <a:t>Have to trust the authority, have to trust the initial verification process, have to trust the certificate.</a:t>
            </a:r>
          </a:p>
          <a:p>
            <a:r>
              <a:rPr lang="en-US">
                <a:latin typeface="Comic Sans MS" pitchFamily="66" charset="0"/>
              </a:rPr>
              <a:t>Check the certificate against the CA public key. Check the certification process.</a:t>
            </a:r>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X.509</a:t>
            </a:r>
          </a:p>
        </p:txBody>
      </p:sp>
      <p:sp>
        <p:nvSpPr>
          <p:cNvPr id="522243" name="Rectangle 3"/>
          <p:cNvSpPr>
            <a:spLocks noGrp="1" noChangeArrowheads="1"/>
          </p:cNvSpPr>
          <p:nvPr>
            <p:ph type="body" idx="1"/>
          </p:nvPr>
        </p:nvSpPr>
        <p:spPr/>
        <p:txBody>
          <a:bodyPr/>
          <a:lstStyle/>
          <a:p>
            <a:r>
              <a:rPr lang="en-US">
                <a:latin typeface="Comic Sans MS" pitchFamily="66" charset="0"/>
              </a:rPr>
              <a:t>Version 3 allows extensions, but not currently uniform.</a:t>
            </a:r>
          </a:p>
          <a:p>
            <a:r>
              <a:rPr lang="en-US">
                <a:latin typeface="Comic Sans MS" pitchFamily="66" charset="0"/>
              </a:rPr>
              <a:t>Version, serial number, Sig. algorithm, Issuer, Valid period, Owner of signed public key, Public key, other fields.</a:t>
            </a:r>
          </a:p>
          <a:p>
            <a:r>
              <a:rPr lang="en-US">
                <a:latin typeface="Comic Sans MS" pitchFamily="66" charset="0"/>
              </a:rPr>
              <a:t>CA signs the certificate yielding a </a:t>
            </a:r>
            <a:r>
              <a:rPr lang="en-US" i="1">
                <a:latin typeface="Comic Sans MS" pitchFamily="66" charset="0"/>
              </a:rPr>
              <a:t>thumbprint</a:t>
            </a:r>
            <a:r>
              <a:rPr lang="en-US">
                <a:latin typeface="Comic Sans MS" pitchFamily="66" charset="0"/>
              </a:rPr>
              <a:t> </a:t>
            </a: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X.509 – some other elements</a:t>
            </a:r>
          </a:p>
        </p:txBody>
      </p:sp>
      <p:sp>
        <p:nvSpPr>
          <p:cNvPr id="524291" name="Rectangle 3"/>
          <p:cNvSpPr>
            <a:spLocks noGrp="1" noChangeArrowheads="1"/>
          </p:cNvSpPr>
          <p:nvPr>
            <p:ph type="body" idx="1"/>
          </p:nvPr>
        </p:nvSpPr>
        <p:spPr/>
        <p:txBody>
          <a:bodyPr/>
          <a:lstStyle/>
          <a:p>
            <a:r>
              <a:rPr lang="en-US">
                <a:latin typeface="Comic Sans MS" pitchFamily="66" charset="0"/>
              </a:rPr>
              <a:t>A sends to B</a:t>
            </a:r>
          </a:p>
          <a:p>
            <a:r>
              <a:rPr lang="en-US">
                <a:latin typeface="Comic Sans MS" pitchFamily="66" charset="0"/>
              </a:rPr>
              <a:t>Time stamp: creation / expiration</a:t>
            </a:r>
          </a:p>
          <a:p>
            <a:r>
              <a:rPr lang="en-US">
                <a:latin typeface="Comic Sans MS" pitchFamily="66" charset="0"/>
              </a:rPr>
              <a:t>Nonce: Cache at B, no duplicates</a:t>
            </a:r>
          </a:p>
          <a:p>
            <a:r>
              <a:rPr lang="en-US">
                <a:latin typeface="Comic Sans MS" pitchFamily="66" charset="0"/>
              </a:rPr>
              <a:t>Annoying not useful fields compatible with version 1 (now version 3).</a:t>
            </a:r>
          </a:p>
          <a:p>
            <a:r>
              <a:rPr lang="en-US">
                <a:latin typeface="Comic Sans MS" pitchFamily="66" charset="0"/>
              </a:rPr>
              <a:t>ID of B.</a:t>
            </a:r>
          </a:p>
          <a:p>
            <a:r>
              <a:rPr lang="en-US">
                <a:latin typeface="Comic Sans MS" pitchFamily="66" charset="0"/>
              </a:rPr>
              <a:t>Session key encrypted with B’s PK</a:t>
            </a:r>
          </a:p>
          <a:p>
            <a:r>
              <a:rPr lang="en-US">
                <a:latin typeface="Comic Sans MS" pitchFamily="66" charset="0"/>
              </a:rPr>
              <a:t>Other data</a:t>
            </a:r>
          </a:p>
          <a:p>
            <a:endParaRPr lang="en-US">
              <a:latin typeface="Comic Sans MS" pitchFamily="66" charset="0"/>
            </a:endParaRPr>
          </a:p>
          <a:p>
            <a:endParaRPr lang="en-US">
              <a:latin typeface="Comic Sans MS" pitchFamily="66" charset="0"/>
            </a:endParaRPr>
          </a:p>
        </p:txBody>
      </p:sp>
    </p:spTree>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Certification Practice Stmnt</a:t>
            </a:r>
          </a:p>
        </p:txBody>
      </p:sp>
      <p:sp>
        <p:nvSpPr>
          <p:cNvPr id="526339" name="Rectangle 3"/>
          <p:cNvSpPr>
            <a:spLocks noGrp="1" noChangeArrowheads="1"/>
          </p:cNvSpPr>
          <p:nvPr>
            <p:ph type="body" idx="1"/>
          </p:nvPr>
        </p:nvSpPr>
        <p:spPr>
          <a:xfrm>
            <a:off x="685800" y="1828800"/>
            <a:ext cx="7848600" cy="4495800"/>
          </a:xfrm>
        </p:spPr>
        <p:txBody>
          <a:bodyPr/>
          <a:lstStyle/>
          <a:p>
            <a:r>
              <a:rPr lang="en-US">
                <a:latin typeface="Comic Sans MS" pitchFamily="66" charset="0"/>
              </a:rPr>
              <a:t>What level of identity verification needed?</a:t>
            </a:r>
          </a:p>
          <a:p>
            <a:pPr lvl="1"/>
            <a:r>
              <a:rPr lang="en-US">
                <a:latin typeface="Comic Sans MS" pitchFamily="66" charset="0"/>
              </a:rPr>
              <a:t>How confident are we that they are who they say they are?</a:t>
            </a:r>
          </a:p>
          <a:p>
            <a:pPr lvl="1"/>
            <a:r>
              <a:rPr lang="en-US">
                <a:latin typeface="Comic Sans MS" pitchFamily="66" charset="0"/>
              </a:rPr>
              <a:t>What do we lose if they trick us?</a:t>
            </a:r>
          </a:p>
          <a:p>
            <a:pPr lvl="1"/>
            <a:r>
              <a:rPr lang="en-US">
                <a:latin typeface="Comic Sans MS" pitchFamily="66" charset="0"/>
              </a:rPr>
              <a:t>How severe are the consequences of losing it?</a:t>
            </a:r>
          </a:p>
        </p:txBody>
      </p:sp>
    </p:spTree>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CPS cont.</a:t>
            </a:r>
          </a:p>
        </p:txBody>
      </p:sp>
      <p:sp>
        <p:nvSpPr>
          <p:cNvPr id="528387" name="Rectangle 3"/>
          <p:cNvSpPr>
            <a:spLocks noGrp="1" noChangeArrowheads="1"/>
          </p:cNvSpPr>
          <p:nvPr>
            <p:ph type="body" idx="1"/>
          </p:nvPr>
        </p:nvSpPr>
        <p:spPr/>
        <p:txBody>
          <a:bodyPr/>
          <a:lstStyle/>
          <a:p>
            <a:r>
              <a:rPr lang="en-US">
                <a:latin typeface="Comic Sans MS" pitchFamily="66" charset="0"/>
              </a:rPr>
              <a:t>Level 1 – email address, let the user claim.</a:t>
            </a:r>
          </a:p>
          <a:p>
            <a:r>
              <a:rPr lang="en-US">
                <a:latin typeface="Comic Sans MS" pitchFamily="66" charset="0"/>
              </a:rPr>
              <a:t>2 – May have to follow up the transaction but do not need a real name</a:t>
            </a:r>
          </a:p>
          <a:p>
            <a:r>
              <a:rPr lang="en-US">
                <a:latin typeface="Comic Sans MS" pitchFamily="66" charset="0"/>
              </a:rPr>
              <a:t>3 – Real identity required. Secret, private information</a:t>
            </a:r>
          </a:p>
          <a:p>
            <a:r>
              <a:rPr lang="en-US">
                <a:latin typeface="Comic Sans MS" pitchFamily="66" charset="0"/>
              </a:rPr>
              <a:t>4 – Must be physically present and show physical documentation. Guaranteed transactions. Audit trail.</a:t>
            </a:r>
          </a:p>
        </p:txBody>
      </p:sp>
    </p:spTree>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Root CA secret key</a:t>
            </a:r>
          </a:p>
        </p:txBody>
      </p:sp>
      <p:sp>
        <p:nvSpPr>
          <p:cNvPr id="530435" name="Rectangle 3"/>
          <p:cNvSpPr>
            <a:spLocks noGrp="1" noChangeArrowheads="1"/>
          </p:cNvSpPr>
          <p:nvPr>
            <p:ph type="body" idx="1"/>
          </p:nvPr>
        </p:nvSpPr>
        <p:spPr/>
        <p:txBody>
          <a:bodyPr/>
          <a:lstStyle/>
          <a:p>
            <a:r>
              <a:rPr lang="en-US">
                <a:latin typeface="Comic Sans MS" pitchFamily="66" charset="0"/>
              </a:rPr>
              <a:t>Armed guards</a:t>
            </a:r>
          </a:p>
          <a:p>
            <a:r>
              <a:rPr lang="en-US">
                <a:latin typeface="Comic Sans MS" pitchFamily="66" charset="0"/>
              </a:rPr>
              <a:t>Physically protected entry to rooms.</a:t>
            </a:r>
          </a:p>
          <a:p>
            <a:r>
              <a:rPr lang="en-US">
                <a:latin typeface="Comic Sans MS" pitchFamily="66" charset="0"/>
              </a:rPr>
              <a:t>Two people enter at one time, only.</a:t>
            </a:r>
          </a:p>
          <a:p>
            <a:r>
              <a:rPr lang="en-US">
                <a:latin typeface="Comic Sans MS" pitchFamily="66" charset="0"/>
              </a:rPr>
              <a:t>Electromagnetically shielded room.</a:t>
            </a:r>
          </a:p>
          <a:p>
            <a:r>
              <a:rPr lang="en-US">
                <a:latin typeface="Comic Sans MS" pitchFamily="66" charset="0"/>
              </a:rPr>
              <a:t>Under threat the secret key hardware self-destructs</a:t>
            </a:r>
          </a:p>
          <a:p>
            <a:r>
              <a:rPr lang="en-US">
                <a:latin typeface="Comic Sans MS" pitchFamily="66" charset="0"/>
              </a:rPr>
              <a:t>Re-creation of keys requires five or more individuals physically present.</a:t>
            </a:r>
          </a:p>
          <a:p>
            <a:endParaRPr lang="en-US">
              <a:latin typeface="Comic Sans MS" pitchFamily="66" charset="0"/>
            </a:endParaRP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CA hierarchy / peer model</a:t>
            </a:r>
          </a:p>
        </p:txBody>
      </p:sp>
      <p:sp>
        <p:nvSpPr>
          <p:cNvPr id="532483" name="Rectangle 3"/>
          <p:cNvSpPr>
            <a:spLocks noGrp="1" noChangeArrowheads="1"/>
          </p:cNvSpPr>
          <p:nvPr>
            <p:ph type="body" idx="1"/>
          </p:nvPr>
        </p:nvSpPr>
        <p:spPr/>
        <p:txBody>
          <a:bodyPr/>
          <a:lstStyle/>
          <a:p>
            <a:pPr>
              <a:lnSpc>
                <a:spcPct val="90000"/>
              </a:lnSpc>
            </a:pPr>
            <a:r>
              <a:rPr lang="en-US">
                <a:latin typeface="Comic Sans MS" pitchFamily="66" charset="0"/>
              </a:rPr>
              <a:t>Hierarchy: Root authority vouches for other authorities, and may vouch for them vouching for others. Follow back to root.</a:t>
            </a:r>
          </a:p>
          <a:p>
            <a:pPr>
              <a:lnSpc>
                <a:spcPct val="90000"/>
              </a:lnSpc>
            </a:pPr>
            <a:r>
              <a:rPr lang="en-US">
                <a:latin typeface="Comic Sans MS" pitchFamily="66" charset="0"/>
              </a:rPr>
              <a:t>Cross-certification: spontaneous root CAs agree to trust each other, and thus those they trust. E.g., two banks decide to trust each other. Pass auditing levels?</a:t>
            </a:r>
          </a:p>
          <a:p>
            <a:pPr>
              <a:lnSpc>
                <a:spcPct val="90000"/>
              </a:lnSpc>
            </a:pPr>
            <a:r>
              <a:rPr lang="en-US">
                <a:latin typeface="Comic Sans MS" pitchFamily="66" charset="0"/>
              </a:rPr>
              <a:t>Federation, with levels of trust, acceptable to AICPA – auditing authority (American Institute of Certified Public Accountants)</a:t>
            </a:r>
          </a:p>
          <a:p>
            <a:pPr>
              <a:lnSpc>
                <a:spcPct val="90000"/>
              </a:lnSpc>
              <a:buFontTx/>
              <a:buNone/>
            </a:pPr>
            <a:endParaRPr lang="en-US">
              <a:latin typeface="Comic Sans MS" pitchFamily="66"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sv-SE"/>
              <a:t>Definitions</a:t>
            </a:r>
            <a:endParaRPr lang="sv-SE" noProof="1"/>
          </a:p>
        </p:txBody>
      </p:sp>
      <p:sp>
        <p:nvSpPr>
          <p:cNvPr id="434179" name="Rectangle 3"/>
          <p:cNvSpPr>
            <a:spLocks noGrp="1" noChangeArrowheads="1"/>
          </p:cNvSpPr>
          <p:nvPr>
            <p:ph type="body" idx="1"/>
          </p:nvPr>
        </p:nvSpPr>
        <p:spPr/>
        <p:txBody>
          <a:bodyPr/>
          <a:lstStyle/>
          <a:p>
            <a:pPr eaLnBrk="0" hangingPunct="0">
              <a:lnSpc>
                <a:spcPct val="90000"/>
              </a:lnSpc>
              <a:spcBef>
                <a:spcPct val="0"/>
              </a:spcBef>
            </a:pPr>
            <a:r>
              <a:rPr lang="en-US" sz="2800" u="sng"/>
              <a:t>Virus</a:t>
            </a:r>
            <a:r>
              <a:rPr lang="en-US" sz="2800"/>
              <a:t> - code that copies itself into other programs.</a:t>
            </a:r>
          </a:p>
          <a:p>
            <a:pPr eaLnBrk="0" hangingPunct="0">
              <a:lnSpc>
                <a:spcPct val="90000"/>
              </a:lnSpc>
              <a:spcBef>
                <a:spcPct val="0"/>
              </a:spcBef>
            </a:pPr>
            <a:r>
              <a:rPr lang="en-US" sz="2800"/>
              <a:t>A “</a:t>
            </a:r>
            <a:r>
              <a:rPr lang="en-US" sz="2800" u="sng"/>
              <a:t>Bacteria</a:t>
            </a:r>
            <a:r>
              <a:rPr lang="en-US" sz="2800"/>
              <a:t>” replicates until it fills all disk space, or CPU cycles.</a:t>
            </a:r>
          </a:p>
          <a:p>
            <a:pPr eaLnBrk="0" hangingPunct="0">
              <a:lnSpc>
                <a:spcPct val="90000"/>
              </a:lnSpc>
              <a:spcBef>
                <a:spcPct val="0"/>
              </a:spcBef>
            </a:pPr>
            <a:r>
              <a:rPr lang="en-US" sz="2800" u="sng"/>
              <a:t>Payload</a:t>
            </a:r>
            <a:r>
              <a:rPr lang="en-US" sz="2800"/>
              <a:t> - harmful things the malicious program does, after it has had time to spread. </a:t>
            </a:r>
          </a:p>
          <a:p>
            <a:pPr eaLnBrk="0" hangingPunct="0">
              <a:lnSpc>
                <a:spcPct val="90000"/>
              </a:lnSpc>
              <a:spcBef>
                <a:spcPct val="0"/>
              </a:spcBef>
            </a:pPr>
            <a:r>
              <a:rPr lang="en-US" sz="2800" u="sng"/>
              <a:t>Worm</a:t>
            </a:r>
            <a:r>
              <a:rPr lang="en-US" sz="2800"/>
              <a:t> - a program that replicates itself across the network (usually riding on email messages or attached documents (e.g., macro viruses). </a:t>
            </a:r>
          </a:p>
          <a:p>
            <a:pPr eaLnBrk="0" hangingPunct="0">
              <a:lnSpc>
                <a:spcPct val="90000"/>
              </a:lnSpc>
              <a:spcBef>
                <a:spcPct val="0"/>
              </a:spcBef>
              <a:buFontTx/>
              <a:buNone/>
            </a:pPr>
            <a:endParaRPr lang="en-US" sz="2800"/>
          </a:p>
          <a:p>
            <a:pPr eaLnBrk="0" hangingPunct="0">
              <a:lnSpc>
                <a:spcPct val="90000"/>
              </a:lnSpc>
              <a:spcBef>
                <a:spcPct val="0"/>
              </a:spcBef>
            </a:pPr>
            <a:endParaRPr lang="en-US" sz="1600" b="1">
              <a:latin typeface="Geneva" charset="0"/>
            </a:endParaRPr>
          </a:p>
          <a:p>
            <a:pPr eaLnBrk="0" hangingPunct="0">
              <a:lnSpc>
                <a:spcPct val="90000"/>
              </a:lnSpc>
              <a:spcBef>
                <a:spcPct val="0"/>
              </a:spcBef>
            </a:pPr>
            <a:endParaRPr lang="en-US" sz="1600" b="1" noProof="1">
              <a:latin typeface="Geneva"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Generating work for CPAs</a:t>
            </a:r>
          </a:p>
        </p:txBody>
      </p:sp>
      <p:sp>
        <p:nvSpPr>
          <p:cNvPr id="534531" name="Rectangle 3"/>
          <p:cNvSpPr>
            <a:spLocks noGrp="1" noChangeArrowheads="1"/>
          </p:cNvSpPr>
          <p:nvPr>
            <p:ph type="body" idx="1"/>
          </p:nvPr>
        </p:nvSpPr>
        <p:spPr/>
        <p:txBody>
          <a:bodyPr/>
          <a:lstStyle/>
          <a:p>
            <a:r>
              <a:rPr lang="en-US">
                <a:latin typeface="Comic Sans MS" pitchFamily="66" charset="0"/>
              </a:rPr>
              <a:t>VeriSign just started their own business and made deals with MS and Netscape to get certificates into browsers.</a:t>
            </a:r>
          </a:p>
          <a:p>
            <a:r>
              <a:rPr lang="en-US">
                <a:latin typeface="Comic Sans MS" pitchFamily="66" charset="0"/>
              </a:rPr>
              <a:t>2001 MS decided the </a:t>
            </a:r>
            <a:r>
              <a:rPr lang="en-US" i="1">
                <a:latin typeface="Comic Sans MS" pitchFamily="66" charset="0"/>
              </a:rPr>
              <a:t>ad hoc </a:t>
            </a:r>
            <a:r>
              <a:rPr lang="en-US">
                <a:latin typeface="Comic Sans MS" pitchFamily="66" charset="0"/>
              </a:rPr>
              <a:t> exposure was too great, and adopted AICPA best practices.</a:t>
            </a:r>
          </a:p>
          <a:p>
            <a:r>
              <a:rPr lang="en-US">
                <a:latin typeface="Comic Sans MS" pitchFamily="66" charset="0"/>
              </a:rPr>
              <a:t>CAs must now pass WebTrust audit to be placed in store of browser.</a:t>
            </a: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Lost your key?</a:t>
            </a:r>
          </a:p>
        </p:txBody>
      </p:sp>
      <p:sp>
        <p:nvSpPr>
          <p:cNvPr id="536579" name="Rectangle 3"/>
          <p:cNvSpPr>
            <a:spLocks noGrp="1" noChangeArrowheads="1"/>
          </p:cNvSpPr>
          <p:nvPr>
            <p:ph type="body" idx="1"/>
          </p:nvPr>
        </p:nvSpPr>
        <p:spPr>
          <a:xfrm>
            <a:off x="609600" y="1828800"/>
            <a:ext cx="7772400" cy="4495800"/>
          </a:xfrm>
        </p:spPr>
        <p:txBody>
          <a:bodyPr/>
          <a:lstStyle/>
          <a:p>
            <a:pPr>
              <a:lnSpc>
                <a:spcPct val="90000"/>
              </a:lnSpc>
            </a:pPr>
            <a:r>
              <a:rPr lang="en-US">
                <a:latin typeface="Comic Sans MS" pitchFamily="66" charset="0"/>
              </a:rPr>
              <a:t>Either the secret key really is secret, and if you lose it, all information it protects is irretrievably lost, or…</a:t>
            </a:r>
          </a:p>
          <a:p>
            <a:pPr>
              <a:lnSpc>
                <a:spcPct val="90000"/>
              </a:lnSpc>
            </a:pPr>
            <a:r>
              <a:rPr lang="en-US">
                <a:latin typeface="Comic Sans MS" pitchFamily="66" charset="0"/>
              </a:rPr>
              <a:t>Key is not really secret, and is stored in some repository from which it can be recovered, which defeats PKI.</a:t>
            </a:r>
          </a:p>
          <a:p>
            <a:pPr>
              <a:lnSpc>
                <a:spcPct val="90000"/>
              </a:lnSpc>
            </a:pPr>
            <a:r>
              <a:rPr lang="en-US">
                <a:latin typeface="Comic Sans MS" pitchFamily="66" charset="0"/>
              </a:rPr>
              <a:t>Big deal to decide this for organizations.</a:t>
            </a:r>
          </a:p>
          <a:p>
            <a:pPr>
              <a:lnSpc>
                <a:spcPct val="90000"/>
              </a:lnSpc>
            </a:pPr>
            <a:r>
              <a:rPr lang="en-US">
                <a:latin typeface="Comic Sans MS" pitchFamily="66" charset="0"/>
              </a:rPr>
              <a:t>Key to arm or disarm nuclear weapons?</a:t>
            </a:r>
          </a:p>
          <a:p>
            <a:pPr>
              <a:lnSpc>
                <a:spcPct val="90000"/>
              </a:lnSpc>
            </a:pPr>
            <a:r>
              <a:rPr lang="en-US">
                <a:latin typeface="Comic Sans MS" pitchFamily="66" charset="0"/>
              </a:rPr>
              <a:t>Key to DNA-map data, or surface data from Mars lander?</a:t>
            </a:r>
          </a:p>
        </p:txBody>
      </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Certificate Revocation</a:t>
            </a:r>
          </a:p>
        </p:txBody>
      </p:sp>
      <p:sp>
        <p:nvSpPr>
          <p:cNvPr id="538627" name="Rectangle 3"/>
          <p:cNvSpPr>
            <a:spLocks noGrp="1" noChangeArrowheads="1"/>
          </p:cNvSpPr>
          <p:nvPr>
            <p:ph type="body" idx="1"/>
          </p:nvPr>
        </p:nvSpPr>
        <p:spPr/>
        <p:txBody>
          <a:bodyPr/>
          <a:lstStyle/>
          <a:p>
            <a:r>
              <a:rPr lang="en-US">
                <a:latin typeface="Comic Sans MS" pitchFamily="66" charset="0"/>
                <a:sym typeface="Wingdings" pitchFamily="2" charset="2"/>
              </a:rPr>
              <a:t>If a secret key gets exposed, we have to be able to revoke it.</a:t>
            </a:r>
          </a:p>
          <a:p>
            <a:r>
              <a:rPr lang="en-US">
                <a:latin typeface="Comic Sans MS" pitchFamily="66" charset="0"/>
                <a:sym typeface="Wingdings" pitchFamily="2" charset="2"/>
              </a:rPr>
              <a:t>Duplicate data is the cardinal sin of computer science.</a:t>
            </a:r>
          </a:p>
          <a:p>
            <a:r>
              <a:rPr lang="en-US">
                <a:latin typeface="Comic Sans MS" pitchFamily="66" charset="0"/>
                <a:sym typeface="Wingdings" pitchFamily="2" charset="2"/>
              </a:rPr>
              <a:t>So – we </a:t>
            </a:r>
            <a:r>
              <a:rPr lang="en-US" i="1">
                <a:latin typeface="Comic Sans MS" pitchFamily="66" charset="0"/>
                <a:sym typeface="Wingdings" pitchFamily="2" charset="2"/>
              </a:rPr>
              <a:t>must</a:t>
            </a:r>
            <a:r>
              <a:rPr lang="en-US" b="1" i="1">
                <a:latin typeface="Comic Sans MS" pitchFamily="66" charset="0"/>
                <a:sym typeface="Wingdings" pitchFamily="2" charset="2"/>
              </a:rPr>
              <a:t> </a:t>
            </a:r>
            <a:r>
              <a:rPr lang="en-US">
                <a:latin typeface="Comic Sans MS" pitchFamily="66" charset="0"/>
                <a:sym typeface="Wingdings" pitchFamily="2" charset="2"/>
              </a:rPr>
              <a:t>go back to the original authority to check if the certificate is valid, or to some agreed-upon knowledge sink: Certificate Deployment Point, noted in the certificate itself, where a list exists.</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How long to revoke?</a:t>
            </a:r>
          </a:p>
        </p:txBody>
      </p:sp>
      <p:sp>
        <p:nvSpPr>
          <p:cNvPr id="540675" name="Rectangle 3"/>
          <p:cNvSpPr>
            <a:spLocks noGrp="1" noChangeArrowheads="1"/>
          </p:cNvSpPr>
          <p:nvPr>
            <p:ph type="body" idx="1"/>
          </p:nvPr>
        </p:nvSpPr>
        <p:spPr/>
        <p:txBody>
          <a:bodyPr/>
          <a:lstStyle/>
          <a:p>
            <a:pPr>
              <a:lnSpc>
                <a:spcPct val="90000"/>
              </a:lnSpc>
            </a:pPr>
            <a:r>
              <a:rPr lang="en-US">
                <a:latin typeface="Comic Sans MS" pitchFamily="66" charset="0"/>
                <a:sym typeface="Wingdings" pitchFamily="2" charset="2"/>
              </a:rPr>
              <a:t>How long does this take? (RSA-VeriSign for Amazon took me about five seconds for the CRL to download.) How long to look up?</a:t>
            </a:r>
          </a:p>
          <a:p>
            <a:pPr>
              <a:lnSpc>
                <a:spcPct val="90000"/>
              </a:lnSpc>
            </a:pPr>
            <a:r>
              <a:rPr lang="en-US">
                <a:latin typeface="Comic Sans MS" pitchFamily="66" charset="0"/>
                <a:sym typeface="Wingdings" pitchFamily="2" charset="2"/>
              </a:rPr>
              <a:t>Less than one millisecond required? Microseconds?</a:t>
            </a:r>
          </a:p>
          <a:p>
            <a:pPr>
              <a:lnSpc>
                <a:spcPct val="90000"/>
              </a:lnSpc>
            </a:pPr>
            <a:r>
              <a:rPr lang="en-US">
                <a:latin typeface="Comic Sans MS" pitchFamily="66" charset="0"/>
                <a:sym typeface="Wingdings" pitchFamily="2" charset="2"/>
              </a:rPr>
              <a:t>OSCP Online Certificate Status Protocol is probably too slow (~20ms) to be useful.</a:t>
            </a:r>
          </a:p>
          <a:p>
            <a:pPr>
              <a:lnSpc>
                <a:spcPct val="90000"/>
              </a:lnSpc>
            </a:pPr>
            <a:r>
              <a:rPr lang="en-US">
                <a:latin typeface="Comic Sans MS" pitchFamily="66" charset="0"/>
                <a:sym typeface="Wingdings" pitchFamily="2" charset="2"/>
              </a:rPr>
              <a:t>Maintain local list for speed? Duplicate data? Canonical data?</a:t>
            </a:r>
          </a:p>
          <a:p>
            <a:pPr>
              <a:lnSpc>
                <a:spcPct val="90000"/>
              </a:lnSpc>
            </a:pPr>
            <a:endParaRPr lang="en-US">
              <a:latin typeface="Comic Sans MS" pitchFamily="66" charset="0"/>
              <a:sym typeface="Wingdings" pitchFamily="2" charset="2"/>
            </a:endParaRPr>
          </a:p>
        </p:txBody>
      </p:sp>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1066800" y="7620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SSL / TLS</a:t>
            </a:r>
          </a:p>
        </p:txBody>
      </p:sp>
      <p:sp>
        <p:nvSpPr>
          <p:cNvPr id="542723" name="Rectangle 3"/>
          <p:cNvSpPr>
            <a:spLocks noGrp="1" noChangeArrowheads="1"/>
          </p:cNvSpPr>
          <p:nvPr>
            <p:ph type="body" idx="1"/>
          </p:nvPr>
        </p:nvSpPr>
        <p:spPr>
          <a:xfrm>
            <a:off x="685800" y="1981200"/>
            <a:ext cx="7772400" cy="4114800"/>
          </a:xfrm>
        </p:spPr>
        <p:txBody>
          <a:bodyPr/>
          <a:lstStyle/>
          <a:p>
            <a:r>
              <a:rPr lang="en-US">
                <a:latin typeface="Comic Sans MS" pitchFamily="66" charset="0"/>
              </a:rPr>
              <a:t>From Netscape – Browser to server security for secure web transactions</a:t>
            </a:r>
          </a:p>
          <a:p>
            <a:r>
              <a:rPr lang="en-US">
                <a:latin typeface="Comic Sans MS" pitchFamily="66" charset="0"/>
                <a:hlinkClick r:id="rId3"/>
              </a:rPr>
              <a:t>http://www.ietf.org/html.charters/tls-charter.html</a:t>
            </a:r>
            <a:endParaRPr lang="en-US">
              <a:latin typeface="Comic Sans MS" pitchFamily="66" charset="0"/>
            </a:endParaRPr>
          </a:p>
          <a:p>
            <a:endParaRPr lang="en-US">
              <a:latin typeface="Comic Sans MS" pitchFamily="66" charset="0"/>
            </a:endParaRPr>
          </a:p>
          <a:p>
            <a:endParaRPr lang="en-US">
              <a:latin typeface="Comic Sans MS" pitchFamily="66" charset="0"/>
            </a:endParaRPr>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SSL Handshake</a:t>
            </a:r>
          </a:p>
        </p:txBody>
      </p:sp>
      <p:sp>
        <p:nvSpPr>
          <p:cNvPr id="544771" name="Rectangle 3"/>
          <p:cNvSpPr>
            <a:spLocks noGrp="1" noChangeArrowheads="1"/>
          </p:cNvSpPr>
          <p:nvPr>
            <p:ph type="body" idx="1"/>
          </p:nvPr>
        </p:nvSpPr>
        <p:spPr>
          <a:xfrm>
            <a:off x="685800" y="1447800"/>
            <a:ext cx="7772400" cy="4114800"/>
          </a:xfrm>
        </p:spPr>
        <p:txBody>
          <a:bodyPr/>
          <a:lstStyle/>
          <a:p>
            <a:r>
              <a:rPr lang="en-US">
                <a:latin typeface="Comic Sans MS" pitchFamily="66" charset="0"/>
              </a:rPr>
              <a:t>Client sends Hello </a:t>
            </a:r>
          </a:p>
          <a:p>
            <a:r>
              <a:rPr lang="en-US">
                <a:latin typeface="Comic Sans MS" pitchFamily="66" charset="0"/>
              </a:rPr>
              <a:t>Server sends Hello </a:t>
            </a:r>
          </a:p>
          <a:p>
            <a:r>
              <a:rPr lang="en-US">
                <a:latin typeface="Comic Sans MS" pitchFamily="66" charset="0"/>
              </a:rPr>
              <a:t>Server sends Certificate </a:t>
            </a:r>
          </a:p>
          <a:p>
            <a:r>
              <a:rPr lang="en-US">
                <a:latin typeface="Comic Sans MS" pitchFamily="66" charset="0"/>
              </a:rPr>
              <a:t>Server requests Client’s Certificate -- optional</a:t>
            </a:r>
          </a:p>
          <a:p>
            <a:r>
              <a:rPr lang="en-US">
                <a:latin typeface="Comic Sans MS" pitchFamily="66" charset="0"/>
              </a:rPr>
              <a:t>Client certificate returned -- optional</a:t>
            </a:r>
          </a:p>
          <a:p>
            <a:r>
              <a:rPr lang="en-US">
                <a:latin typeface="Comic Sans MS" pitchFamily="66" charset="0"/>
              </a:rPr>
              <a:t>Session key to Server</a:t>
            </a:r>
          </a:p>
          <a:p>
            <a:r>
              <a:rPr lang="en-US">
                <a:latin typeface="Comic Sans MS" pitchFamily="66" charset="0"/>
              </a:rPr>
              <a:t>Client Certificate verify – opt, two-way</a:t>
            </a:r>
          </a:p>
          <a:p>
            <a:r>
              <a:rPr lang="en-US">
                <a:latin typeface="Comic Sans MS" pitchFamily="66" charset="0"/>
              </a:rPr>
              <a:t>Finished messages from each – hash of conversation.</a:t>
            </a: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SAML / X.509 / SSL review</a:t>
            </a:r>
          </a:p>
        </p:txBody>
      </p:sp>
      <p:sp>
        <p:nvSpPr>
          <p:cNvPr id="546819" name="Rectangle 3"/>
          <p:cNvSpPr>
            <a:spLocks noGrp="1" noChangeArrowheads="1"/>
          </p:cNvSpPr>
          <p:nvPr>
            <p:ph type="body" idx="1"/>
          </p:nvPr>
        </p:nvSpPr>
        <p:spPr/>
        <p:txBody>
          <a:bodyPr/>
          <a:lstStyle/>
          <a:p>
            <a:r>
              <a:rPr lang="en-US">
                <a:latin typeface="Comic Sans MS" pitchFamily="66" charset="0"/>
              </a:rPr>
              <a:t>SAML uses assertions, certificates, SSL</a:t>
            </a:r>
          </a:p>
          <a:p>
            <a:r>
              <a:rPr lang="en-US">
                <a:latin typeface="Comic Sans MS" pitchFamily="66" charset="0"/>
              </a:rPr>
              <a:t>SAML attempts shared trust and single-sign-on.</a:t>
            </a:r>
          </a:p>
          <a:p>
            <a:r>
              <a:rPr lang="en-US">
                <a:latin typeface="Comic Sans MS" pitchFamily="66" charset="0"/>
                <a:sym typeface="Wingdings" pitchFamily="2" charset="2"/>
              </a:rPr>
              <a:t>SSL/TLS is relatively simple, and has been used extensively, so understood</a:t>
            </a:r>
          </a:p>
          <a:p>
            <a:r>
              <a:rPr lang="en-US">
                <a:latin typeface="Comic Sans MS" pitchFamily="66" charset="0"/>
                <a:sym typeface="Wingdings" pitchFamily="2" charset="2"/>
              </a:rPr>
              <a:t>Usually one-way,  but can be two-way. Two way is  harder because of managing client certificates</a:t>
            </a:r>
          </a:p>
        </p:txBody>
      </p:sp>
    </p:spTree>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Simple Digital Signature Law</a:t>
            </a:r>
          </a:p>
        </p:txBody>
      </p:sp>
      <p:sp>
        <p:nvSpPr>
          <p:cNvPr id="548867" name="Rectangle 3"/>
          <p:cNvSpPr>
            <a:spLocks noGrp="1" noChangeArrowheads="1"/>
          </p:cNvSpPr>
          <p:nvPr>
            <p:ph type="body" idx="1"/>
          </p:nvPr>
        </p:nvSpPr>
        <p:spPr/>
        <p:txBody>
          <a:bodyPr/>
          <a:lstStyle/>
          <a:p>
            <a:r>
              <a:rPr lang="en-US">
                <a:latin typeface="Comic Sans MS" pitchFamily="66" charset="0"/>
              </a:rPr>
              <a:t>Should be easy – but ouch it is not</a:t>
            </a:r>
          </a:p>
          <a:p>
            <a:r>
              <a:rPr lang="en-US">
                <a:latin typeface="Comic Sans MS" pitchFamily="66" charset="0"/>
              </a:rPr>
              <a:t>Original problem is hard and technical</a:t>
            </a:r>
          </a:p>
          <a:p>
            <a:r>
              <a:rPr lang="en-US">
                <a:latin typeface="Comic Sans MS" pitchFamily="66" charset="0"/>
              </a:rPr>
              <a:t>More importantly: a good question to ask is – who gets the money? Sorry but contention supports lawyers, politics.</a:t>
            </a:r>
          </a:p>
          <a:p>
            <a:r>
              <a:rPr lang="en-US">
                <a:latin typeface="Comic Sans MS" pitchFamily="66" charset="0"/>
              </a:rPr>
              <a:t>Whose law anyway? UCC?  NCCUSL?  UCITA? EFTA? UN Model Law? U.S. Federal? States Rights?</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Digital Signature Law</a:t>
            </a:r>
          </a:p>
        </p:txBody>
      </p:sp>
      <p:sp>
        <p:nvSpPr>
          <p:cNvPr id="550915" name="Rectangle 3"/>
          <p:cNvSpPr>
            <a:spLocks noGrp="1" noChangeArrowheads="1"/>
          </p:cNvSpPr>
          <p:nvPr>
            <p:ph type="body" idx="1"/>
          </p:nvPr>
        </p:nvSpPr>
        <p:spPr/>
        <p:txBody>
          <a:bodyPr/>
          <a:lstStyle/>
          <a:p>
            <a:r>
              <a:rPr lang="en-US">
                <a:latin typeface="Comic Sans MS" pitchFamily="66" charset="0"/>
              </a:rPr>
              <a:t>Based on existing law – at least not discriminate against e-sign?</a:t>
            </a:r>
          </a:p>
          <a:p>
            <a:r>
              <a:rPr lang="en-US">
                <a:latin typeface="Comic Sans MS" pitchFamily="66" charset="0"/>
              </a:rPr>
              <a:t>New, flexible law, that recognizes careful agreements?</a:t>
            </a:r>
          </a:p>
          <a:p>
            <a:r>
              <a:rPr lang="en-US">
                <a:latin typeface="Comic Sans MS" pitchFamily="66" charset="0"/>
              </a:rPr>
              <a:t>Complex law that requires correctness?</a:t>
            </a:r>
          </a:p>
          <a:p>
            <a:r>
              <a:rPr lang="en-US">
                <a:latin typeface="Comic Sans MS" pitchFamily="66" charset="0"/>
              </a:rPr>
              <a:t>Free market, or require specific technology?</a:t>
            </a:r>
          </a:p>
          <a:p>
            <a:r>
              <a:rPr lang="en-US">
                <a:latin typeface="Comic Sans MS" pitchFamily="66" charset="0"/>
              </a:rPr>
              <a:t>Pre-emption of existing e-sign laws?</a:t>
            </a:r>
          </a:p>
          <a:p>
            <a:endParaRPr lang="en-US">
              <a:latin typeface="Comic Sans MS" pitchFamily="66" charset="0"/>
            </a:endParaRPr>
          </a:p>
          <a:p>
            <a:pPr>
              <a:buFontTx/>
              <a:buNone/>
            </a:pPr>
            <a:endParaRPr lang="en-US">
              <a:latin typeface="Comic Sans MS" pitchFamily="66" charset="0"/>
            </a:endParaRP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E-law</a:t>
            </a:r>
          </a:p>
        </p:txBody>
      </p:sp>
      <p:sp>
        <p:nvSpPr>
          <p:cNvPr id="552963" name="Rectangle 3"/>
          <p:cNvSpPr>
            <a:spLocks noGrp="1" noChangeArrowheads="1"/>
          </p:cNvSpPr>
          <p:nvPr>
            <p:ph type="body" idx="1"/>
          </p:nvPr>
        </p:nvSpPr>
        <p:spPr/>
        <p:txBody>
          <a:bodyPr/>
          <a:lstStyle/>
          <a:p>
            <a:pPr>
              <a:lnSpc>
                <a:spcPct val="90000"/>
              </a:lnSpc>
            </a:pPr>
            <a:r>
              <a:rPr lang="en-US">
                <a:latin typeface="Comic Sans MS" pitchFamily="66" charset="0"/>
              </a:rPr>
              <a:t>Multimedia extensions? Signed audio or video documents? Oral contract law?</a:t>
            </a:r>
          </a:p>
          <a:p>
            <a:pPr>
              <a:lnSpc>
                <a:spcPct val="90000"/>
              </a:lnSpc>
            </a:pPr>
            <a:r>
              <a:rPr lang="en-US">
                <a:latin typeface="Comic Sans MS" pitchFamily="66" charset="0"/>
              </a:rPr>
              <a:t>U.S. Federal law should not preempt state laws.</a:t>
            </a:r>
          </a:p>
          <a:p>
            <a:pPr>
              <a:lnSpc>
                <a:spcPct val="90000"/>
              </a:lnSpc>
            </a:pPr>
            <a:r>
              <a:rPr lang="en-US">
                <a:latin typeface="Comic Sans MS" pitchFamily="66" charset="0"/>
              </a:rPr>
              <a:t>Confusion between confidentiality and signing. </a:t>
            </a:r>
          </a:p>
          <a:p>
            <a:pPr>
              <a:lnSpc>
                <a:spcPct val="90000"/>
              </a:lnSpc>
            </a:pPr>
            <a:r>
              <a:rPr lang="en-US">
                <a:latin typeface="Comic Sans MS" pitchFamily="66" charset="0"/>
              </a:rPr>
              <a:t>Installed base of Notary Publics works, e-sign laws may invite fraud.</a:t>
            </a:r>
          </a:p>
          <a:p>
            <a:pPr>
              <a:lnSpc>
                <a:spcPct val="90000"/>
              </a:lnSpc>
            </a:pPr>
            <a:r>
              <a:rPr lang="en-US">
                <a:latin typeface="Comic Sans MS" pitchFamily="66" charset="0"/>
              </a:rPr>
              <a:t>Retention of information, keys, documents.</a:t>
            </a:r>
          </a:p>
          <a:p>
            <a:pPr>
              <a:lnSpc>
                <a:spcPct val="90000"/>
              </a:lnSpc>
              <a:buFontTx/>
              <a:buNone/>
            </a:pPr>
            <a:endParaRPr lang="en-US">
              <a:latin typeface="Comic Sans MS" pitchFamily="66"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sv-SE"/>
              <a:t>Definitions</a:t>
            </a:r>
            <a:endParaRPr lang="sv-SE" noProof="1"/>
          </a:p>
        </p:txBody>
      </p:sp>
      <p:sp>
        <p:nvSpPr>
          <p:cNvPr id="435203" name="Rectangle 3"/>
          <p:cNvSpPr>
            <a:spLocks noGrp="1" noChangeArrowheads="1"/>
          </p:cNvSpPr>
          <p:nvPr>
            <p:ph type="body" idx="1"/>
          </p:nvPr>
        </p:nvSpPr>
        <p:spPr>
          <a:xfrm>
            <a:off x="685800" y="1676400"/>
            <a:ext cx="7848600" cy="4572000"/>
          </a:xfrm>
        </p:spPr>
        <p:txBody>
          <a:bodyPr/>
          <a:lstStyle/>
          <a:p>
            <a:pPr eaLnBrk="0" hangingPunct="0">
              <a:lnSpc>
                <a:spcPct val="90000"/>
              </a:lnSpc>
              <a:spcBef>
                <a:spcPct val="0"/>
              </a:spcBef>
            </a:pPr>
            <a:r>
              <a:rPr lang="en-US" sz="2400" u="sng"/>
              <a:t>Trojan Horse</a:t>
            </a:r>
            <a:r>
              <a:rPr lang="en-US" sz="2400"/>
              <a:t> - instructions in an otherwise good program that cause bad things to happen (sending your data or password to an attacker over the net). </a:t>
            </a:r>
          </a:p>
          <a:p>
            <a:pPr eaLnBrk="0" hangingPunct="0">
              <a:lnSpc>
                <a:spcPct val="90000"/>
              </a:lnSpc>
              <a:spcBef>
                <a:spcPct val="0"/>
              </a:spcBef>
            </a:pPr>
            <a:r>
              <a:rPr lang="en-US" sz="2400" u="sng"/>
              <a:t>Logic Bomb</a:t>
            </a:r>
            <a:r>
              <a:rPr lang="en-US" sz="2400"/>
              <a:t> - malicious code that activates on an event (e.g., date). </a:t>
            </a:r>
          </a:p>
          <a:p>
            <a:pPr eaLnBrk="0" hangingPunct="0">
              <a:lnSpc>
                <a:spcPct val="90000"/>
              </a:lnSpc>
              <a:spcBef>
                <a:spcPct val="0"/>
              </a:spcBef>
            </a:pPr>
            <a:r>
              <a:rPr lang="en-US" sz="2400" u="sng"/>
              <a:t>Trap Door</a:t>
            </a:r>
            <a:r>
              <a:rPr lang="en-US" sz="2400"/>
              <a:t> (or Back Door) - undocumented entry point written into code for debugging that can allow unwanted users. </a:t>
            </a:r>
          </a:p>
          <a:p>
            <a:pPr eaLnBrk="0" hangingPunct="0">
              <a:lnSpc>
                <a:spcPct val="90000"/>
              </a:lnSpc>
              <a:spcBef>
                <a:spcPct val="0"/>
              </a:spcBef>
            </a:pPr>
            <a:r>
              <a:rPr lang="en-US" sz="2400" u="sng"/>
              <a:t>Christmas Tree</a:t>
            </a:r>
            <a:r>
              <a:rPr lang="en-US" sz="2400"/>
              <a:t> - extraneous code that does something “cool.”  A way for programmers to show that they control the product.</a:t>
            </a:r>
          </a:p>
          <a:p>
            <a:pPr eaLnBrk="0" hangingPunct="0">
              <a:lnSpc>
                <a:spcPct val="90000"/>
              </a:lnSpc>
              <a:spcBef>
                <a:spcPct val="0"/>
              </a:spcBef>
            </a:pPr>
            <a:r>
              <a:rPr lang="en-US" sz="2400" u="sng"/>
              <a:t>Zombies</a:t>
            </a:r>
            <a:r>
              <a:rPr lang="en-US" sz="2400"/>
              <a:t> – do the evil bidding of another – DofS from hundreds of sources?</a:t>
            </a:r>
          </a:p>
          <a:p>
            <a:pPr>
              <a:lnSpc>
                <a:spcPct val="90000"/>
              </a:lnSpc>
            </a:pPr>
            <a:endParaRPr lang="en-US" sz="2400" noProof="1"/>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a:t>
            </a:r>
          </a:p>
        </p:txBody>
      </p:sp>
      <p:sp>
        <p:nvSpPr>
          <p:cNvPr id="555011" name="Rectangle 3"/>
          <p:cNvSpPr>
            <a:spLocks noGrp="1" noChangeArrowheads="1"/>
          </p:cNvSpPr>
          <p:nvPr>
            <p:ph type="body" idx="1"/>
          </p:nvPr>
        </p:nvSpPr>
        <p:spPr>
          <a:xfrm>
            <a:off x="685800" y="1981200"/>
            <a:ext cx="7772400" cy="4114800"/>
          </a:xfrm>
        </p:spPr>
        <p:txBody>
          <a:bodyPr/>
          <a:lstStyle/>
          <a:p>
            <a:pPr>
              <a:lnSpc>
                <a:spcPct val="90000"/>
              </a:lnSpc>
            </a:pPr>
            <a:r>
              <a:rPr lang="en-US">
                <a:latin typeface="Comic Sans MS" pitchFamily="66" charset="0"/>
              </a:rPr>
              <a:t>International (dis) agreement? EU law. U.S. Federal law. U.S. State law. International Law. UN Model law. Trading partner factions.</a:t>
            </a:r>
          </a:p>
          <a:p>
            <a:pPr>
              <a:lnSpc>
                <a:spcPct val="90000"/>
              </a:lnSpc>
            </a:pPr>
            <a:r>
              <a:rPr lang="en-US">
                <a:latin typeface="Comic Sans MS" pitchFamily="66" charset="0"/>
              </a:rPr>
              <a:t>Enforcement jurisdiction?</a:t>
            </a:r>
          </a:p>
          <a:p>
            <a:pPr>
              <a:lnSpc>
                <a:spcPct val="90000"/>
              </a:lnSpc>
            </a:pPr>
            <a:r>
              <a:rPr lang="en-US">
                <a:latin typeface="Comic Sans MS" pitchFamily="66" charset="0"/>
              </a:rPr>
              <a:t>Encryption export restrictions?</a:t>
            </a:r>
          </a:p>
          <a:p>
            <a:pPr>
              <a:lnSpc>
                <a:spcPct val="90000"/>
              </a:lnSpc>
            </a:pPr>
            <a:r>
              <a:rPr lang="en-US">
                <a:latin typeface="Comic Sans MS" pitchFamily="66" charset="0"/>
              </a:rPr>
              <a:t>Who is liable? User? Software vendor? Contract parties?</a:t>
            </a:r>
          </a:p>
          <a:p>
            <a:pPr>
              <a:lnSpc>
                <a:spcPct val="90000"/>
              </a:lnSpc>
            </a:pPr>
            <a:r>
              <a:rPr lang="en-US">
                <a:latin typeface="Comic Sans MS" pitchFamily="66" charset="0"/>
              </a:rPr>
              <a:t>Audit requirements?</a:t>
            </a:r>
          </a:p>
          <a:p>
            <a:pPr>
              <a:lnSpc>
                <a:spcPct val="90000"/>
              </a:lnSpc>
              <a:buFontTx/>
              <a:buNone/>
            </a:pPr>
            <a:endParaRPr lang="en-US">
              <a:latin typeface="Comic Sans MS" pitchFamily="66" charset="0"/>
            </a:endParaRPr>
          </a:p>
        </p:txBody>
      </p:sp>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Attempts</a:t>
            </a:r>
          </a:p>
        </p:txBody>
      </p:sp>
      <p:sp>
        <p:nvSpPr>
          <p:cNvPr id="557059" name="Rectangle 3"/>
          <p:cNvSpPr>
            <a:spLocks noGrp="1" noChangeArrowheads="1"/>
          </p:cNvSpPr>
          <p:nvPr>
            <p:ph type="body" idx="1"/>
          </p:nvPr>
        </p:nvSpPr>
        <p:spPr/>
        <p:txBody>
          <a:bodyPr/>
          <a:lstStyle/>
          <a:p>
            <a:r>
              <a:rPr lang="en-US">
                <a:latin typeface="Comic Sans MS" pitchFamily="66" charset="0"/>
              </a:rPr>
              <a:t>California simple, and flexible. Minimalist, technology-neutral.</a:t>
            </a:r>
          </a:p>
          <a:p>
            <a:pPr lvl="1"/>
            <a:r>
              <a:rPr lang="en-US">
                <a:latin typeface="Comic Sans MS" pitchFamily="66" charset="0"/>
              </a:rPr>
              <a:t>Not consistent with common defninitions</a:t>
            </a:r>
          </a:p>
          <a:p>
            <a:r>
              <a:rPr lang="en-US">
                <a:latin typeface="Comic Sans MS" pitchFamily="66" charset="0"/>
              </a:rPr>
              <a:t>Utah, Washington are more comprehensive</a:t>
            </a:r>
          </a:p>
          <a:p>
            <a:pPr lvl="1"/>
            <a:r>
              <a:rPr lang="en-US">
                <a:latin typeface="Comic Sans MS" pitchFamily="66" charset="0"/>
              </a:rPr>
              <a:t>But technology is not yet ossified.</a:t>
            </a:r>
          </a:p>
          <a:p>
            <a:pPr lvl="1"/>
            <a:r>
              <a:rPr lang="en-US">
                <a:latin typeface="Comic Sans MS" pitchFamily="66" charset="0"/>
              </a:rPr>
              <a:t>Stop-gap measures?</a:t>
            </a:r>
          </a:p>
          <a:p>
            <a:endParaRPr lang="en-US">
              <a:latin typeface="Comic Sans MS" pitchFamily="66" charset="0"/>
            </a:endParaRP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a:t>
            </a:r>
          </a:p>
        </p:txBody>
      </p:sp>
      <p:sp>
        <p:nvSpPr>
          <p:cNvPr id="559107" name="Rectangle 3"/>
          <p:cNvSpPr>
            <a:spLocks noGrp="1" noChangeArrowheads="1"/>
          </p:cNvSpPr>
          <p:nvPr>
            <p:ph type="body" idx="1"/>
          </p:nvPr>
        </p:nvSpPr>
        <p:spPr/>
        <p:txBody>
          <a:bodyPr/>
          <a:lstStyle/>
          <a:p>
            <a:r>
              <a:rPr lang="en-US">
                <a:latin typeface="Comic Sans MS" pitchFamily="66" charset="0"/>
              </a:rPr>
              <a:t>Governmental control of certification authorities?</a:t>
            </a:r>
          </a:p>
          <a:p>
            <a:r>
              <a:rPr lang="en-US">
                <a:latin typeface="Comic Sans MS" pitchFamily="66" charset="0"/>
              </a:rPr>
              <a:t>Freedom from government control?</a:t>
            </a:r>
          </a:p>
          <a:p>
            <a:pPr>
              <a:buFontTx/>
              <a:buNone/>
            </a:pPr>
            <a:endParaRPr lang="en-US">
              <a:latin typeface="Comic Sans MS" pitchFamily="66" charset="0"/>
            </a:endParaRP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Complexity mounting </a:t>
            </a:r>
            <a:r>
              <a:rPr lang="en-US">
                <a:sym typeface="Wingdings" pitchFamily="2" charset="2"/>
              </a:rPr>
              <a:t></a:t>
            </a:r>
            <a:endParaRPr lang="en-US"/>
          </a:p>
        </p:txBody>
      </p:sp>
      <p:sp>
        <p:nvSpPr>
          <p:cNvPr id="561155" name="Rectangle 3"/>
          <p:cNvSpPr>
            <a:spLocks noGrp="1" noChangeArrowheads="1"/>
          </p:cNvSpPr>
          <p:nvPr>
            <p:ph type="body" idx="1"/>
          </p:nvPr>
        </p:nvSpPr>
        <p:spPr>
          <a:xfrm>
            <a:off x="685800" y="1828800"/>
            <a:ext cx="7848600" cy="5029200"/>
          </a:xfrm>
        </p:spPr>
        <p:txBody>
          <a:bodyPr/>
          <a:lstStyle/>
          <a:p>
            <a:pPr>
              <a:lnSpc>
                <a:spcPct val="90000"/>
              </a:lnSpc>
            </a:pPr>
            <a:r>
              <a:rPr lang="en-US">
                <a:latin typeface="Comic Sans MS" pitchFamily="66" charset="0"/>
              </a:rPr>
              <a:t>Simple PGP should be easy, but it can be an administrative nightmare.</a:t>
            </a:r>
          </a:p>
          <a:p>
            <a:pPr>
              <a:lnSpc>
                <a:spcPct val="90000"/>
              </a:lnSpc>
            </a:pPr>
            <a:r>
              <a:rPr lang="en-US">
                <a:latin typeface="Comic Sans MS" pitchFamily="66" charset="0"/>
              </a:rPr>
              <a:t>The technology guarantees are straightforward, so the law should be simpler than what exists now – but they are not.</a:t>
            </a:r>
          </a:p>
          <a:p>
            <a:pPr>
              <a:lnSpc>
                <a:spcPct val="90000"/>
              </a:lnSpc>
            </a:pPr>
            <a:r>
              <a:rPr lang="en-US">
                <a:latin typeface="Comic Sans MS" pitchFamily="66" charset="0"/>
              </a:rPr>
              <a:t>Certificates are simple public documents – should be easy to use, but they are not. Ouch!</a:t>
            </a:r>
          </a:p>
          <a:p>
            <a:pPr>
              <a:lnSpc>
                <a:spcPct val="90000"/>
              </a:lnSpc>
            </a:pPr>
            <a:r>
              <a:rPr lang="en-US">
                <a:latin typeface="Comic Sans MS" pitchFamily="66" charset="0"/>
              </a:rPr>
              <a:t>Securing Web services should be simpler because of the standard ascii-text marshaled data – but it is not</a:t>
            </a:r>
          </a:p>
          <a:p>
            <a:pPr>
              <a:lnSpc>
                <a:spcPct val="90000"/>
              </a:lnSpc>
            </a:pPr>
            <a:endParaRPr lang="en-US">
              <a:latin typeface="Comic Sans MS" pitchFamily="66" charset="0"/>
            </a:endParaRPr>
          </a:p>
          <a:p>
            <a:pPr>
              <a:lnSpc>
                <a:spcPct val="90000"/>
              </a:lnSpc>
              <a:buFontTx/>
              <a:buNone/>
            </a:pPr>
            <a:endParaRPr lang="en-US">
              <a:latin typeface="Comic Sans MS" pitchFamily="66" charset="0"/>
            </a:endParaRPr>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PGP – easy?</a:t>
            </a:r>
          </a:p>
        </p:txBody>
      </p:sp>
      <p:sp>
        <p:nvSpPr>
          <p:cNvPr id="563203" name="Rectangle 3"/>
          <p:cNvSpPr>
            <a:spLocks noGrp="1" noChangeArrowheads="1"/>
          </p:cNvSpPr>
          <p:nvPr>
            <p:ph type="body" idx="1"/>
          </p:nvPr>
        </p:nvSpPr>
        <p:spPr/>
        <p:txBody>
          <a:bodyPr/>
          <a:lstStyle/>
          <a:p>
            <a:r>
              <a:rPr lang="en-US" sz="2800">
                <a:hlinkClick r:id="rId3"/>
              </a:rPr>
              <a:t>http://www.cypherspace.org/adam/timeline/</a:t>
            </a:r>
            <a:endParaRPr lang="en-US" sz="2800"/>
          </a:p>
          <a:p>
            <a:r>
              <a:rPr lang="en-US" sz="2800">
                <a:hlinkClick r:id="rId4"/>
              </a:rPr>
              <a:t>http://en.wikipedia.org/wiki/Pgp</a:t>
            </a:r>
            <a:r>
              <a:rPr lang="en-US" sz="2800"/>
              <a:t> -- see compatibility</a:t>
            </a:r>
          </a:p>
          <a:p>
            <a:r>
              <a:rPr lang="en-US" sz="2800"/>
              <a:t>Complex decisions the user must make, especially regarding trust. </a:t>
            </a:r>
            <a:r>
              <a:rPr lang="en-US" sz="2800">
                <a:hlinkClick r:id="rId5"/>
              </a:rPr>
              <a:t>https://engineering.purdue.edu/ECN/Resources/KnowledgeBase/Docs/20041215154920</a:t>
            </a:r>
            <a:endParaRPr lang="en-US" sz="2800"/>
          </a:p>
          <a:p>
            <a:r>
              <a:rPr lang="en-US" sz="2800"/>
              <a:t>User Key management: </a:t>
            </a:r>
            <a:r>
              <a:rPr lang="en-US" sz="2800">
                <a:hlinkClick r:id="rId6"/>
              </a:rPr>
              <a:t>http://www.geocities.com/Athens/1802/pgpcard.html</a:t>
            </a:r>
            <a:endParaRPr lang="en-US" sz="2800">
              <a:latin typeface="Comic Sans MS" pitchFamily="66" charset="0"/>
            </a:endParaRP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So – maybe take a step back</a:t>
            </a:r>
          </a:p>
        </p:txBody>
      </p:sp>
      <p:sp>
        <p:nvSpPr>
          <p:cNvPr id="565251" name="Rectangle 3"/>
          <p:cNvSpPr>
            <a:spLocks noGrp="1" noChangeArrowheads="1"/>
          </p:cNvSpPr>
          <p:nvPr>
            <p:ph type="body" idx="1"/>
          </p:nvPr>
        </p:nvSpPr>
        <p:spPr/>
        <p:txBody>
          <a:bodyPr/>
          <a:lstStyle/>
          <a:p>
            <a:r>
              <a:rPr lang="en-US">
                <a:latin typeface="Comic Sans MS" pitchFamily="66" charset="0"/>
              </a:rPr>
              <a:t>Kerberos is part of Windows XP </a:t>
            </a:r>
            <a:r>
              <a:rPr lang="en-US">
                <a:hlinkClick r:id="rId3"/>
              </a:rPr>
              <a:t>http://www.microsoft.com/technet/prodtechnol/windowsserver2003/library/TechRef/792ed95d-6f13-4181-a218-e4eaab361c1b.mspx</a:t>
            </a:r>
            <a:endParaRPr lang="en-US"/>
          </a:p>
          <a:p>
            <a:r>
              <a:rPr lang="en-US">
                <a:latin typeface="Comic Sans MS" pitchFamily="66" charset="0"/>
              </a:rPr>
              <a:t>Simpler is better.</a:t>
            </a:r>
          </a:p>
          <a:p>
            <a:r>
              <a:rPr lang="en-US">
                <a:latin typeface="Comic Sans MS" pitchFamily="66" charset="0"/>
              </a:rPr>
              <a:t>Single-sign-on for user.</a:t>
            </a:r>
          </a:p>
          <a:p>
            <a:r>
              <a:rPr lang="en-US">
                <a:latin typeface="Comic Sans MS" pitchFamily="66" charset="0"/>
              </a:rPr>
              <a:t>Relies on existing address-space security.</a:t>
            </a:r>
          </a:p>
          <a:p>
            <a:r>
              <a:rPr lang="en-US">
                <a:latin typeface="Comic Sans MS" pitchFamily="66" charset="0"/>
              </a:rPr>
              <a:t>Consistent with client/server paradigm.</a:t>
            </a:r>
          </a:p>
          <a:p>
            <a:pPr>
              <a:buFontTx/>
              <a:buNone/>
            </a:pPr>
            <a:endParaRPr lang="en-US">
              <a:latin typeface="Comic Sans MS" pitchFamily="66" charset="0"/>
            </a:endParaRPr>
          </a:p>
        </p:txBody>
      </p:sp>
    </p:spTree>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Kerberos</a:t>
            </a:r>
          </a:p>
        </p:txBody>
      </p:sp>
      <p:sp>
        <p:nvSpPr>
          <p:cNvPr id="567299" name="Rectangle 3"/>
          <p:cNvSpPr>
            <a:spLocks noGrp="1" noChangeArrowheads="1"/>
          </p:cNvSpPr>
          <p:nvPr>
            <p:ph type="body" idx="1"/>
          </p:nvPr>
        </p:nvSpPr>
        <p:spPr>
          <a:xfrm>
            <a:off x="609600" y="1905000"/>
            <a:ext cx="7772400" cy="4114800"/>
          </a:xfrm>
        </p:spPr>
        <p:txBody>
          <a:bodyPr/>
          <a:lstStyle/>
          <a:p>
            <a:r>
              <a:rPr lang="en-US">
                <a:latin typeface="Comic Sans MS" pitchFamily="66" charset="0"/>
              </a:rPr>
              <a:t>Trusted third-party protocol for use with non-trusted clients, and possibly non-trusted services.</a:t>
            </a:r>
          </a:p>
          <a:p>
            <a:r>
              <a:rPr lang="en-US">
                <a:latin typeface="Comic Sans MS" pitchFamily="66" charset="0"/>
              </a:rPr>
              <a:t>Tickets for identity, symmetric secret keys known to kerberos server, session key</a:t>
            </a:r>
          </a:p>
          <a:p>
            <a:r>
              <a:rPr lang="en-US">
                <a:latin typeface="Comic Sans MS" pitchFamily="66" charset="0"/>
              </a:rPr>
              <a:t>Kerberos server has shared secret keys of client, and of services.</a:t>
            </a:r>
          </a:p>
          <a:p>
            <a:r>
              <a:rPr lang="en-US">
                <a:latin typeface="Comic Sans MS" pitchFamily="66" charset="0"/>
              </a:rPr>
              <a:t>Centralized authentication at Kerberos server, and ticket-granting server.</a:t>
            </a: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Step by step</a:t>
            </a:r>
          </a:p>
        </p:txBody>
      </p:sp>
      <p:sp>
        <p:nvSpPr>
          <p:cNvPr id="569347" name="Rectangle 3"/>
          <p:cNvSpPr>
            <a:spLocks noGrp="1" noChangeArrowheads="1"/>
          </p:cNvSpPr>
          <p:nvPr>
            <p:ph type="body" idx="1"/>
          </p:nvPr>
        </p:nvSpPr>
        <p:spPr/>
        <p:txBody>
          <a:bodyPr/>
          <a:lstStyle/>
          <a:p>
            <a:pPr>
              <a:lnSpc>
                <a:spcPct val="90000"/>
              </a:lnSpc>
            </a:pPr>
            <a:r>
              <a:rPr lang="en-US">
                <a:latin typeface="Comic Sans MS" pitchFamily="66" charset="0"/>
              </a:rPr>
              <a:t>Go to </a:t>
            </a:r>
            <a:r>
              <a:rPr lang="en-US" b="1">
                <a:latin typeface="Comic Sans MS" pitchFamily="66" charset="0"/>
              </a:rPr>
              <a:t>“The (High Level) Details” </a:t>
            </a:r>
            <a:r>
              <a:rPr lang="en-US">
                <a:latin typeface="Comic Sans MS" pitchFamily="66" charset="0"/>
              </a:rPr>
              <a:t>at:</a:t>
            </a:r>
          </a:p>
          <a:p>
            <a:pPr>
              <a:lnSpc>
                <a:spcPct val="90000"/>
              </a:lnSpc>
            </a:pPr>
            <a:r>
              <a:rPr lang="en-US">
                <a:hlinkClick r:id="rId3"/>
              </a:rPr>
              <a:t>http://www.isi.edu/gost/brian/security/kerberos.html</a:t>
            </a:r>
            <a:endParaRPr lang="en-US"/>
          </a:p>
          <a:p>
            <a:pPr>
              <a:lnSpc>
                <a:spcPct val="90000"/>
              </a:lnSpc>
            </a:pPr>
            <a:r>
              <a:rPr lang="en-US">
                <a:latin typeface="Comic Sans MS" pitchFamily="66" charset="0"/>
              </a:rPr>
              <a:t>Kerberos predates the web, and WS-security, but is still used, and is part of XP operating system security.</a:t>
            </a:r>
          </a:p>
          <a:p>
            <a:pPr>
              <a:lnSpc>
                <a:spcPct val="90000"/>
              </a:lnSpc>
            </a:pPr>
            <a:r>
              <a:rPr lang="en-US">
                <a:latin typeface="Comic Sans MS" pitchFamily="66" charset="0"/>
              </a:rPr>
              <a:t>Symmetric key has to be distributed to Kerberos Server from client, and also from individual application servers.</a:t>
            </a:r>
          </a:p>
          <a:p>
            <a:pPr>
              <a:lnSpc>
                <a:spcPct val="90000"/>
              </a:lnSpc>
            </a:pPr>
            <a:endParaRPr lang="en-US">
              <a:latin typeface="Comic Sans MS" pitchFamily="66" charset="0"/>
            </a:endParaRPr>
          </a:p>
          <a:p>
            <a:pPr>
              <a:lnSpc>
                <a:spcPct val="90000"/>
              </a:lnSpc>
              <a:buFontTx/>
              <a:buNone/>
            </a:pPr>
            <a:endParaRPr lang="en-US">
              <a:latin typeface="Comic Sans MS" pitchFamily="66" charset="0"/>
            </a:endParaRP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Kerberos -- stallings</a:t>
            </a:r>
          </a:p>
        </p:txBody>
      </p:sp>
      <p:sp>
        <p:nvSpPr>
          <p:cNvPr id="571395" name="Rectangle 3"/>
          <p:cNvSpPr>
            <a:spLocks noGrp="1" noChangeArrowheads="1"/>
          </p:cNvSpPr>
          <p:nvPr>
            <p:ph type="body" idx="1"/>
          </p:nvPr>
        </p:nvSpPr>
        <p:spPr>
          <a:xfrm>
            <a:off x="609600" y="1905000"/>
            <a:ext cx="7772400" cy="4114800"/>
          </a:xfrm>
        </p:spPr>
        <p:txBody>
          <a:bodyPr/>
          <a:lstStyle/>
          <a:p>
            <a:r>
              <a:rPr lang="en-US">
                <a:latin typeface="Comic Sans MS" pitchFamily="66" charset="0"/>
              </a:rPr>
              <a:t>Technical details are useful grounding.</a:t>
            </a:r>
          </a:p>
          <a:p>
            <a:r>
              <a:rPr lang="en-US">
                <a:latin typeface="Comic Sans MS" pitchFamily="66" charset="0"/>
              </a:rPr>
              <a:t>Most operate “under the hood”</a:t>
            </a:r>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Mix of old and new</a:t>
            </a:r>
          </a:p>
        </p:txBody>
      </p:sp>
      <p:sp>
        <p:nvSpPr>
          <p:cNvPr id="573443" name="Rectangle 3"/>
          <p:cNvSpPr>
            <a:spLocks noGrp="1" noChangeArrowheads="1"/>
          </p:cNvSpPr>
          <p:nvPr>
            <p:ph type="body" idx="1"/>
          </p:nvPr>
        </p:nvSpPr>
        <p:spPr>
          <a:xfrm>
            <a:off x="609600" y="1905000"/>
            <a:ext cx="7772400" cy="4114800"/>
          </a:xfrm>
        </p:spPr>
        <p:txBody>
          <a:bodyPr/>
          <a:lstStyle/>
          <a:p>
            <a:r>
              <a:rPr lang="en-US">
                <a:latin typeface="Comic Sans MS" pitchFamily="66" charset="0"/>
              </a:rPr>
              <a:t>Web Services, new, seeks simplicity </a:t>
            </a:r>
            <a:r>
              <a:rPr lang="en-US">
                <a:latin typeface="Comic Sans MS" pitchFamily="66" charset="0"/>
                <a:sym typeface="Wingdings" pitchFamily="2" charset="2"/>
              </a:rPr>
              <a:t></a:t>
            </a:r>
            <a:endParaRPr lang="en-US">
              <a:latin typeface="Comic Sans MS" pitchFamily="66" charset="0"/>
            </a:endParaRPr>
          </a:p>
          <a:p>
            <a:r>
              <a:rPr lang="en-US">
                <a:latin typeface="Comic Sans MS" pitchFamily="66" charset="0"/>
              </a:rPr>
              <a:t>Uses PKI, Shared key, certificates, SAML</a:t>
            </a:r>
          </a:p>
          <a:p>
            <a:r>
              <a:rPr lang="en-US">
                <a:latin typeface="Comic Sans MS" pitchFamily="66" charset="0"/>
              </a:rPr>
              <a:t>SAML uses SSL</a:t>
            </a:r>
          </a:p>
          <a:p>
            <a:r>
              <a:rPr lang="en-US">
                <a:latin typeface="Comic Sans MS" pitchFamily="66" charset="0"/>
              </a:rPr>
              <a:t>SSL uses Certificates which use PKI and X.500 directories.</a:t>
            </a:r>
          </a:p>
          <a:p>
            <a:r>
              <a:rPr lang="en-US">
                <a:latin typeface="Comic Sans MS" pitchFamily="66" charset="0"/>
              </a:rPr>
              <a:t>Complexity grows </a:t>
            </a:r>
            <a:r>
              <a:rPr lang="en-US">
                <a:latin typeface="Comic Sans MS" pitchFamily="66" charset="0"/>
                <a:sym typeface="Wingdings" pitchFamily="2" charset="2"/>
              </a:rPr>
              <a:t></a:t>
            </a:r>
            <a:endParaRPr lang="en-US">
              <a:latin typeface="Comic Sans MS" pitchFamily="66" charset="0"/>
            </a:endParaRPr>
          </a:p>
          <a:p>
            <a:r>
              <a:rPr lang="en-US">
                <a:latin typeface="Comic Sans MS" pitchFamily="66" charset="0"/>
              </a:rPr>
              <a:t>Even simple technological outcome means complex law </a:t>
            </a:r>
            <a:r>
              <a:rPr lang="en-US">
                <a:latin typeface="Comic Sans MS" pitchFamily="66" charset="0"/>
                <a:sym typeface="Wingdings" pitchFamily="2" charset="2"/>
              </a:rPr>
              <a:t></a:t>
            </a:r>
            <a:endParaRPr lang="en-US">
              <a:latin typeface="Comic Sans MS" pitchFamily="66" charset="0"/>
            </a:endParaRPr>
          </a:p>
          <a:p>
            <a:r>
              <a:rPr lang="en-US">
                <a:latin typeface="Comic Sans MS" pitchFamily="66" charset="0"/>
              </a:rPr>
              <a:t>E.g., why not use Kerberos if you can? </a:t>
            </a:r>
            <a:r>
              <a:rPr lang="en-US">
                <a:latin typeface="Comic Sans MS" pitchFamily="66" charset="0"/>
                <a:sym typeface="Wingdings" pitchFamily="2" charset="2"/>
              </a:rPr>
              <a:t></a:t>
            </a:r>
            <a:endParaRPr lang="en-US">
              <a:latin typeface="Comic Sans MS" pitchFamily="66" charset="0"/>
            </a:endParaRPr>
          </a:p>
          <a:p>
            <a:endParaRPr lang="en-US">
              <a:latin typeface="Comic Sans MS" pitchFamily="66" charset="0"/>
            </a:endParaRPr>
          </a:p>
          <a:p>
            <a:endParaRPr lang="en-US">
              <a:latin typeface="Comic Sans MS" pitchFamily="66"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sv-SE"/>
              <a:t>Virus Phases</a:t>
            </a:r>
            <a:endParaRPr lang="sv-SE" noProof="1"/>
          </a:p>
        </p:txBody>
      </p:sp>
      <p:sp>
        <p:nvSpPr>
          <p:cNvPr id="436227" name="Rectangle 3"/>
          <p:cNvSpPr>
            <a:spLocks noGrp="1" noChangeArrowheads="1"/>
          </p:cNvSpPr>
          <p:nvPr>
            <p:ph type="body" idx="1"/>
          </p:nvPr>
        </p:nvSpPr>
        <p:spPr/>
        <p:txBody>
          <a:bodyPr/>
          <a:lstStyle/>
          <a:p>
            <a:r>
              <a:rPr lang="sv-SE" sz="2800" b="1"/>
              <a:t>Dormant phase</a:t>
            </a:r>
            <a:r>
              <a:rPr lang="sv-SE" sz="2800"/>
              <a:t> - the virus is idle</a:t>
            </a:r>
          </a:p>
          <a:p>
            <a:r>
              <a:rPr lang="sv-SE" sz="2800" b="1"/>
              <a:t>Propagation phase</a:t>
            </a:r>
            <a:r>
              <a:rPr lang="sv-SE" sz="2800"/>
              <a:t> - the virus places an identical copy of itself into other programs</a:t>
            </a:r>
          </a:p>
          <a:p>
            <a:r>
              <a:rPr lang="sv-SE" sz="2800" b="1"/>
              <a:t>Triggering phase – </a:t>
            </a:r>
            <a:r>
              <a:rPr lang="sv-SE" sz="2800"/>
              <a:t>the virus is activated to perform the function for which it was intended</a:t>
            </a:r>
          </a:p>
          <a:p>
            <a:r>
              <a:rPr lang="sv-SE" sz="2800" b="1"/>
              <a:t>Execution phase</a:t>
            </a:r>
            <a:r>
              <a:rPr lang="sv-SE" sz="2800"/>
              <a:t> – the function is performed</a:t>
            </a:r>
            <a:endParaRPr lang="sv-SE" sz="2800" b="1" noProof="1"/>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Mix of old and new</a:t>
            </a:r>
          </a:p>
        </p:txBody>
      </p:sp>
      <p:sp>
        <p:nvSpPr>
          <p:cNvPr id="575491" name="Rectangle 3"/>
          <p:cNvSpPr>
            <a:spLocks noGrp="1" noChangeArrowheads="1"/>
          </p:cNvSpPr>
          <p:nvPr>
            <p:ph type="body" idx="1"/>
          </p:nvPr>
        </p:nvSpPr>
        <p:spPr>
          <a:xfrm>
            <a:off x="609600" y="1905000"/>
            <a:ext cx="7772400" cy="4114800"/>
          </a:xfrm>
        </p:spPr>
        <p:txBody>
          <a:bodyPr/>
          <a:lstStyle/>
          <a:p>
            <a:r>
              <a:rPr lang="en-US">
                <a:latin typeface="Comic Sans MS" pitchFamily="66" charset="0"/>
              </a:rPr>
              <a:t>Web Services / WS-security uses SAML as a </a:t>
            </a:r>
            <a:r>
              <a:rPr lang="en-US" i="1">
                <a:latin typeface="Comic Sans MS" pitchFamily="66" charset="0"/>
              </a:rPr>
              <a:t>token </a:t>
            </a:r>
            <a:r>
              <a:rPr lang="en-US">
                <a:latin typeface="Comic Sans MS" pitchFamily="66" charset="0"/>
              </a:rPr>
              <a:t>but also allows X.509, Kerberos… </a:t>
            </a:r>
          </a:p>
          <a:p>
            <a:r>
              <a:rPr lang="en-US">
                <a:latin typeface="Comic Sans MS" pitchFamily="66" charset="0"/>
              </a:rPr>
              <a:t>Occam’s razor --- simple is best </a:t>
            </a:r>
            <a:r>
              <a:rPr lang="en-US">
                <a:latin typeface="Comic Sans MS" pitchFamily="66" charset="0"/>
                <a:sym typeface="Wingdings" pitchFamily="2" charset="2"/>
              </a:rPr>
              <a:t></a:t>
            </a:r>
            <a:endParaRPr lang="en-US">
              <a:latin typeface="Comic Sans MS" pitchFamily="66" charset="0"/>
            </a:endParaRPr>
          </a:p>
          <a:p>
            <a:endParaRPr lang="en-US">
              <a:latin typeface="Comic Sans MS" pitchFamily="66"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sv-SE"/>
              <a:t>Virus Protection</a:t>
            </a:r>
            <a:endParaRPr lang="sv-SE" noProof="1"/>
          </a:p>
        </p:txBody>
      </p:sp>
      <p:sp>
        <p:nvSpPr>
          <p:cNvPr id="437251" name="Rectangle 3"/>
          <p:cNvSpPr>
            <a:spLocks noChangeArrowheads="1"/>
          </p:cNvSpPr>
          <p:nvPr/>
        </p:nvSpPr>
        <p:spPr bwMode="auto">
          <a:xfrm>
            <a:off x="914400" y="2057400"/>
            <a:ext cx="7377113" cy="3048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Have a well-known  virus protection program, configured to</a:t>
            </a:r>
            <a:endParaRPr lang="en-US" sz="2000">
              <a:latin typeface="Comic Sans MS" pitchFamily="66" charset="0"/>
            </a:endParaRPr>
          </a:p>
        </p:txBody>
      </p:sp>
      <p:sp>
        <p:nvSpPr>
          <p:cNvPr id="437252" name="Rectangle 4"/>
          <p:cNvSpPr>
            <a:spLocks noChangeArrowheads="1"/>
          </p:cNvSpPr>
          <p:nvPr/>
        </p:nvSpPr>
        <p:spPr bwMode="auto">
          <a:xfrm>
            <a:off x="914400" y="2514600"/>
            <a:ext cx="717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scan disks and downloads automatically for known viruses.</a:t>
            </a:r>
            <a:endParaRPr lang="en-US" sz="2000">
              <a:latin typeface="Comic Sans MS" pitchFamily="66" charset="0"/>
            </a:endParaRPr>
          </a:p>
        </p:txBody>
      </p:sp>
      <p:sp>
        <p:nvSpPr>
          <p:cNvPr id="437253" name="Rectangle 5"/>
          <p:cNvSpPr>
            <a:spLocks noChangeArrowheads="1"/>
          </p:cNvSpPr>
          <p:nvPr/>
        </p:nvSpPr>
        <p:spPr bwMode="auto">
          <a:xfrm>
            <a:off x="911225" y="3149600"/>
            <a:ext cx="671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Do not execute programs (or "macro's") from unknown</a:t>
            </a:r>
            <a:endParaRPr lang="en-US" sz="2000">
              <a:latin typeface="Comic Sans MS" pitchFamily="66" charset="0"/>
            </a:endParaRPr>
          </a:p>
        </p:txBody>
      </p:sp>
      <p:sp>
        <p:nvSpPr>
          <p:cNvPr id="437254" name="Rectangle 6"/>
          <p:cNvSpPr>
            <a:spLocks noChangeArrowheads="1"/>
          </p:cNvSpPr>
          <p:nvPr/>
        </p:nvSpPr>
        <p:spPr bwMode="auto">
          <a:xfrm>
            <a:off x="911225" y="3556000"/>
            <a:ext cx="804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sources (e.g., PS files, Hypercard files, MS Office documents, </a:t>
            </a:r>
          </a:p>
        </p:txBody>
      </p:sp>
      <p:sp>
        <p:nvSpPr>
          <p:cNvPr id="437255" name="Rectangle 7"/>
          <p:cNvSpPr>
            <a:spLocks noChangeArrowheads="1"/>
          </p:cNvSpPr>
          <p:nvPr/>
        </p:nvSpPr>
        <p:spPr bwMode="auto">
          <a:xfrm>
            <a:off x="914400" y="4191000"/>
            <a:ext cx="6480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Avoid the most common operating systems and email</a:t>
            </a:r>
            <a:endParaRPr lang="en-US" sz="2000">
              <a:latin typeface="Comic Sans MS" pitchFamily="66" charset="0"/>
            </a:endParaRPr>
          </a:p>
        </p:txBody>
      </p:sp>
      <p:sp>
        <p:nvSpPr>
          <p:cNvPr id="437256" name="Rectangle 8"/>
          <p:cNvSpPr>
            <a:spLocks noChangeArrowheads="1"/>
          </p:cNvSpPr>
          <p:nvPr/>
        </p:nvSpPr>
        <p:spPr bwMode="auto">
          <a:xfrm>
            <a:off x="914400" y="4724400"/>
            <a:ext cx="2700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Comic Sans MS" pitchFamily="66" charset="0"/>
              </a:rPr>
              <a:t>programs, if possible.</a:t>
            </a:r>
            <a:endParaRPr lang="en-US" sz="2000">
              <a:latin typeface="Comic Sans MS"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85800" y="228600"/>
            <a:ext cx="7772400" cy="1143000"/>
          </a:xfrm>
        </p:spPr>
        <p:txBody>
          <a:bodyPr/>
          <a:lstStyle/>
          <a:p>
            <a:r>
              <a:rPr lang="sv-SE"/>
              <a:t>Virus Structure</a:t>
            </a:r>
            <a:endParaRPr lang="sv-SE" noProof="1"/>
          </a:p>
        </p:txBody>
      </p:sp>
      <p:graphicFrame>
        <p:nvGraphicFramePr>
          <p:cNvPr id="438275" name="Object 3"/>
          <p:cNvGraphicFramePr>
            <a:graphicFrameLocks noChangeAspect="1"/>
          </p:cNvGraphicFramePr>
          <p:nvPr>
            <p:ph type="body" idx="1"/>
          </p:nvPr>
        </p:nvGraphicFramePr>
        <p:xfrm>
          <a:off x="2590800" y="1219200"/>
          <a:ext cx="3852863" cy="5638800"/>
        </p:xfrm>
        <a:graphic>
          <a:graphicData uri="http://schemas.openxmlformats.org/presentationml/2006/ole">
            <mc:AlternateContent xmlns:mc="http://schemas.openxmlformats.org/markup-compatibility/2006">
              <mc:Choice xmlns:v="urn:schemas-microsoft-com:vml" Requires="v">
                <p:oleObj spid="_x0000_s438276" name="Bitmappsbild" r:id="rId3" imgW="3696216" imgH="5630061" progId="Paint.Picture">
                  <p:embed/>
                </p:oleObj>
              </mc:Choice>
              <mc:Fallback>
                <p:oleObj name="Bitmappsbild" r:id="rId3" imgW="3696216" imgH="563006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3852863" cy="563880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sv-SE"/>
              <a:t>Types of Viruses</a:t>
            </a:r>
            <a:endParaRPr lang="sv-SE" noProof="1"/>
          </a:p>
        </p:txBody>
      </p:sp>
      <p:sp>
        <p:nvSpPr>
          <p:cNvPr id="440323" name="Rectangle 3"/>
          <p:cNvSpPr>
            <a:spLocks noGrp="1" noChangeArrowheads="1"/>
          </p:cNvSpPr>
          <p:nvPr>
            <p:ph type="body" idx="1"/>
          </p:nvPr>
        </p:nvSpPr>
        <p:spPr/>
        <p:txBody>
          <a:bodyPr/>
          <a:lstStyle/>
          <a:p>
            <a:pPr eaLnBrk="0" hangingPunct="0">
              <a:lnSpc>
                <a:spcPct val="90000"/>
              </a:lnSpc>
              <a:spcBef>
                <a:spcPct val="0"/>
              </a:spcBef>
            </a:pPr>
            <a:r>
              <a:rPr lang="en-US" sz="2000" b="1"/>
              <a:t>Parasitic Virus</a:t>
            </a:r>
            <a:r>
              <a:rPr lang="en-US" sz="2000"/>
              <a:t> - attaches itself to executable files as part of their code.  Runs whenever the host program runs.</a:t>
            </a:r>
          </a:p>
          <a:p>
            <a:pPr eaLnBrk="0" hangingPunct="0">
              <a:lnSpc>
                <a:spcPct val="90000"/>
              </a:lnSpc>
              <a:spcBef>
                <a:spcPct val="0"/>
              </a:spcBef>
            </a:pPr>
            <a:endParaRPr lang="en-US" sz="2000"/>
          </a:p>
          <a:p>
            <a:pPr eaLnBrk="0" hangingPunct="0">
              <a:lnSpc>
                <a:spcPct val="90000"/>
              </a:lnSpc>
              <a:spcBef>
                <a:spcPct val="0"/>
              </a:spcBef>
            </a:pPr>
            <a:r>
              <a:rPr lang="en-US" sz="2000" b="1"/>
              <a:t>Memory-resident Virus</a:t>
            </a:r>
            <a:r>
              <a:rPr lang="en-US" sz="2000"/>
              <a:t> - Lodges in main memory as part of the residual operating system.</a:t>
            </a:r>
          </a:p>
          <a:p>
            <a:pPr eaLnBrk="0" hangingPunct="0">
              <a:lnSpc>
                <a:spcPct val="90000"/>
              </a:lnSpc>
              <a:spcBef>
                <a:spcPct val="0"/>
              </a:spcBef>
            </a:pPr>
            <a:endParaRPr lang="en-US" sz="2000"/>
          </a:p>
          <a:p>
            <a:pPr eaLnBrk="0" hangingPunct="0">
              <a:lnSpc>
                <a:spcPct val="90000"/>
              </a:lnSpc>
              <a:spcBef>
                <a:spcPct val="0"/>
              </a:spcBef>
            </a:pPr>
            <a:r>
              <a:rPr lang="en-US" sz="2000" b="1"/>
              <a:t>Boot Sector Virus</a:t>
            </a:r>
            <a:r>
              <a:rPr lang="en-US" sz="2000"/>
              <a:t> - infects the boot sector of a disk, and spreads when the operating system boots up (original DOS viruses).</a:t>
            </a:r>
          </a:p>
          <a:p>
            <a:pPr eaLnBrk="0" hangingPunct="0">
              <a:lnSpc>
                <a:spcPct val="90000"/>
              </a:lnSpc>
              <a:spcBef>
                <a:spcPct val="0"/>
              </a:spcBef>
            </a:pPr>
            <a:endParaRPr lang="en-US" sz="2000"/>
          </a:p>
          <a:p>
            <a:pPr eaLnBrk="0" hangingPunct="0">
              <a:lnSpc>
                <a:spcPct val="90000"/>
              </a:lnSpc>
              <a:spcBef>
                <a:spcPct val="0"/>
              </a:spcBef>
            </a:pPr>
            <a:r>
              <a:rPr lang="en-US" sz="2000" b="1"/>
              <a:t>Stealth Virus</a:t>
            </a:r>
            <a:r>
              <a:rPr lang="en-US" sz="2000"/>
              <a:t> - explicitly designed to hide from Virus Scanning programs.</a:t>
            </a:r>
          </a:p>
          <a:p>
            <a:pPr eaLnBrk="0" hangingPunct="0">
              <a:lnSpc>
                <a:spcPct val="90000"/>
              </a:lnSpc>
              <a:spcBef>
                <a:spcPct val="0"/>
              </a:spcBef>
            </a:pPr>
            <a:endParaRPr lang="en-US" sz="2000"/>
          </a:p>
          <a:p>
            <a:pPr eaLnBrk="0" hangingPunct="0">
              <a:lnSpc>
                <a:spcPct val="90000"/>
              </a:lnSpc>
              <a:spcBef>
                <a:spcPct val="0"/>
              </a:spcBef>
            </a:pPr>
            <a:r>
              <a:rPr lang="en-US" sz="2000" b="1"/>
              <a:t>Polymorphic Virus</a:t>
            </a:r>
            <a:r>
              <a:rPr lang="en-US" sz="2000"/>
              <a:t> - mutates with every new host to prevent signature detection.</a:t>
            </a:r>
          </a:p>
          <a:p>
            <a:pPr>
              <a:lnSpc>
                <a:spcPct val="90000"/>
              </a:lnSpc>
            </a:pPr>
            <a:endParaRPr lang="en-US" sz="28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57200" y="466725"/>
            <a:ext cx="822960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General Attacks</a:t>
            </a:r>
          </a:p>
        </p:txBody>
      </p:sp>
      <p:sp>
        <p:nvSpPr>
          <p:cNvPr id="267267"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None/>
            </a:pPr>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sv-SE"/>
              <a:t>Macro Viruses</a:t>
            </a:r>
            <a:endParaRPr lang="sv-SE" noProof="1"/>
          </a:p>
        </p:txBody>
      </p:sp>
      <p:sp>
        <p:nvSpPr>
          <p:cNvPr id="441347" name="Rectangle 3"/>
          <p:cNvSpPr>
            <a:spLocks noGrp="1" noChangeArrowheads="1"/>
          </p:cNvSpPr>
          <p:nvPr>
            <p:ph type="body" idx="1"/>
          </p:nvPr>
        </p:nvSpPr>
        <p:spPr/>
        <p:txBody>
          <a:bodyPr/>
          <a:lstStyle/>
          <a:p>
            <a:pPr eaLnBrk="0" hangingPunct="0">
              <a:spcBef>
                <a:spcPct val="0"/>
              </a:spcBef>
            </a:pPr>
            <a:r>
              <a:rPr lang="en-US" sz="2800"/>
              <a:t>Microsoft Office applications allow “macros” to be part of the document. The macro could run whenever the document is opened, or when a certain command is selected (Save File). </a:t>
            </a:r>
            <a:endParaRPr lang="sv-SE" sz="2800"/>
          </a:p>
          <a:p>
            <a:r>
              <a:rPr lang="sv-SE" sz="2800"/>
              <a:t>Platform independent.</a:t>
            </a:r>
          </a:p>
          <a:p>
            <a:r>
              <a:rPr lang="sv-SE" sz="2800"/>
              <a:t>Infect documents, delete files, generate email and edit letters.</a:t>
            </a:r>
          </a:p>
          <a:p>
            <a:endParaRPr lang="sv-SE" sz="2800"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sv-SE"/>
              <a:t>Virus Constructors</a:t>
            </a:r>
            <a:endParaRPr lang="sv-SE" noProof="1"/>
          </a:p>
        </p:txBody>
      </p:sp>
      <p:sp>
        <p:nvSpPr>
          <p:cNvPr id="442371" name="Rectangle 3"/>
          <p:cNvSpPr>
            <a:spLocks noGrp="1" noChangeArrowheads="1"/>
          </p:cNvSpPr>
          <p:nvPr>
            <p:ph type="body" idx="1"/>
          </p:nvPr>
        </p:nvSpPr>
        <p:spPr>
          <a:xfrm>
            <a:off x="533400" y="1447800"/>
            <a:ext cx="8001000" cy="4724400"/>
          </a:xfrm>
        </p:spPr>
        <p:txBody>
          <a:bodyPr/>
          <a:lstStyle/>
          <a:p>
            <a:r>
              <a:rPr lang="en-US" sz="1600"/>
              <a:t>http://www.f-secure.com/v-descs/virmaker.shtml</a:t>
            </a:r>
          </a:p>
          <a:p>
            <a:r>
              <a:rPr lang="en-US" sz="2000"/>
              <a:t>“Constructor is a virus or trojan creation toolkit. A constructor allows its user to create a malware by only choosing its features, it's very easy to use. A user doesn't need to know any programming language to create a virus or a trojan. Some constructors allow to create quite complex viruses and then to add a polymorphic engine to them. Once some person created more than 15000 viruses using a constructor and sent them to anti-virus companies. Constructor-based viruses are usually detected generically as they are built from ready 'blocks' and known polymorphic engines. </a:t>
            </a:r>
          </a:p>
          <a:p>
            <a:r>
              <a:rPr lang="en-US" sz="2000"/>
              <a:t>Most famous constructors: VCL, SennaSpy, BWG, PS-MPC, TPPE, IVP” </a:t>
            </a:r>
            <a:endParaRPr lang="en-US" sz="2000"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685800" y="228600"/>
            <a:ext cx="7772400" cy="1143000"/>
          </a:xfrm>
        </p:spPr>
        <p:txBody>
          <a:bodyPr/>
          <a:lstStyle/>
          <a:p>
            <a:r>
              <a:rPr lang="sv-SE"/>
              <a:t>Antivirus Approaches</a:t>
            </a:r>
            <a:endParaRPr lang="sv-SE" noProof="1"/>
          </a:p>
        </p:txBody>
      </p:sp>
      <p:sp>
        <p:nvSpPr>
          <p:cNvPr id="443395" name="Rectangle 3"/>
          <p:cNvSpPr>
            <a:spLocks noGrp="1" noChangeArrowheads="1"/>
          </p:cNvSpPr>
          <p:nvPr>
            <p:ph type="body" idx="1"/>
          </p:nvPr>
        </p:nvSpPr>
        <p:spPr>
          <a:xfrm>
            <a:off x="685800" y="1295400"/>
            <a:ext cx="7772400" cy="4114800"/>
          </a:xfrm>
        </p:spPr>
        <p:txBody>
          <a:bodyPr/>
          <a:lstStyle/>
          <a:p>
            <a:pPr eaLnBrk="0" hangingPunct="0">
              <a:lnSpc>
                <a:spcPct val="90000"/>
              </a:lnSpc>
              <a:spcBef>
                <a:spcPct val="0"/>
              </a:spcBef>
              <a:buFontTx/>
              <a:buNone/>
            </a:pPr>
            <a:r>
              <a:rPr lang="en-US" sz="2400"/>
              <a:t>1st Generation, Scanners: searched files for any of a library of known virus “signatures.” Checked executable files for length changes.</a:t>
            </a:r>
          </a:p>
          <a:p>
            <a:pPr eaLnBrk="0" hangingPunct="0">
              <a:lnSpc>
                <a:spcPct val="90000"/>
              </a:lnSpc>
              <a:spcBef>
                <a:spcPct val="0"/>
              </a:spcBef>
              <a:buFontTx/>
              <a:buNone/>
            </a:pPr>
            <a:endParaRPr lang="en-US" sz="2400"/>
          </a:p>
          <a:p>
            <a:pPr eaLnBrk="0" hangingPunct="0">
              <a:lnSpc>
                <a:spcPct val="90000"/>
              </a:lnSpc>
              <a:spcBef>
                <a:spcPct val="0"/>
              </a:spcBef>
              <a:buFontTx/>
              <a:buNone/>
            </a:pPr>
            <a:r>
              <a:rPr lang="en-US" sz="2400"/>
              <a:t>2nd Generation, Heuristic Scanners: looks for more general signs than specific signatures (code segments common to many viruses). Checked files for checksum or hash changes.</a:t>
            </a:r>
          </a:p>
          <a:p>
            <a:pPr eaLnBrk="0" hangingPunct="0">
              <a:lnSpc>
                <a:spcPct val="90000"/>
              </a:lnSpc>
              <a:spcBef>
                <a:spcPct val="0"/>
              </a:spcBef>
              <a:buFontTx/>
              <a:buNone/>
            </a:pPr>
            <a:endParaRPr lang="en-US" sz="2400"/>
          </a:p>
          <a:p>
            <a:pPr eaLnBrk="0" hangingPunct="0">
              <a:lnSpc>
                <a:spcPct val="90000"/>
              </a:lnSpc>
              <a:spcBef>
                <a:spcPct val="0"/>
              </a:spcBef>
              <a:buFontTx/>
              <a:buNone/>
            </a:pPr>
            <a:r>
              <a:rPr lang="en-US" sz="2400"/>
              <a:t>3rd Generation, Activity Traps: stay resident in memory and look for certain patterns of software behavior (e.g., scanning files).</a:t>
            </a:r>
          </a:p>
          <a:p>
            <a:pPr eaLnBrk="0" hangingPunct="0">
              <a:lnSpc>
                <a:spcPct val="90000"/>
              </a:lnSpc>
              <a:spcBef>
                <a:spcPct val="0"/>
              </a:spcBef>
              <a:buFontTx/>
              <a:buNone/>
            </a:pPr>
            <a:endParaRPr lang="en-US" sz="2400"/>
          </a:p>
          <a:p>
            <a:pPr eaLnBrk="0" hangingPunct="0">
              <a:lnSpc>
                <a:spcPct val="90000"/>
              </a:lnSpc>
              <a:spcBef>
                <a:spcPct val="0"/>
              </a:spcBef>
              <a:buFontTx/>
              <a:buNone/>
            </a:pPr>
            <a:r>
              <a:rPr lang="en-US" sz="2400"/>
              <a:t>4th Generation, Full Featured: combine the best of the techniques above.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sv-SE"/>
              <a:t>Advanced Antivirus Techniques</a:t>
            </a:r>
            <a:endParaRPr lang="sv-SE" noProof="1"/>
          </a:p>
        </p:txBody>
      </p:sp>
      <p:sp>
        <p:nvSpPr>
          <p:cNvPr id="444419" name="Rectangle 3"/>
          <p:cNvSpPr>
            <a:spLocks noGrp="1" noChangeArrowheads="1"/>
          </p:cNvSpPr>
          <p:nvPr>
            <p:ph type="body" idx="1"/>
          </p:nvPr>
        </p:nvSpPr>
        <p:spPr/>
        <p:txBody>
          <a:bodyPr/>
          <a:lstStyle/>
          <a:p>
            <a:r>
              <a:rPr lang="sv-SE"/>
              <a:t>Generic Decryption (GD)</a:t>
            </a:r>
          </a:p>
          <a:p>
            <a:pPr lvl="1"/>
            <a:r>
              <a:rPr lang="sv-SE"/>
              <a:t>CPU Emulator</a:t>
            </a:r>
          </a:p>
          <a:p>
            <a:pPr lvl="1"/>
            <a:r>
              <a:rPr lang="sv-SE"/>
              <a:t>Virus Signature Scanner</a:t>
            </a:r>
          </a:p>
          <a:p>
            <a:pPr lvl="1"/>
            <a:r>
              <a:rPr lang="sv-SE"/>
              <a:t>Emulation Control Module</a:t>
            </a:r>
          </a:p>
          <a:p>
            <a:r>
              <a:rPr lang="sv-SE"/>
              <a:t>For how long should a GD scanner run each interpretation?</a:t>
            </a:r>
            <a:endParaRPr lang="sv-S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sv-SE"/>
              <a:t>Privacy Issues</a:t>
            </a:r>
            <a:endParaRPr lang="sv-SE" noProof="1"/>
          </a:p>
        </p:txBody>
      </p:sp>
      <p:sp>
        <p:nvSpPr>
          <p:cNvPr id="445443" name="Rectangle 3"/>
          <p:cNvSpPr>
            <a:spLocks noGrp="1" noChangeArrowheads="1"/>
          </p:cNvSpPr>
          <p:nvPr>
            <p:ph type="body" idx="1"/>
          </p:nvPr>
        </p:nvSpPr>
        <p:spPr/>
        <p:txBody>
          <a:bodyPr/>
          <a:lstStyle/>
          <a:p>
            <a:r>
              <a:rPr lang="en-US"/>
              <a:t>What happens when a digital immune system agent triggers the forwarding of suspected email to a reviewer?</a:t>
            </a:r>
          </a:p>
          <a:p>
            <a:r>
              <a:rPr lang="en-US"/>
              <a:t>Do all systems people also have authority to view all data on the computer?</a:t>
            </a:r>
            <a:endParaRPr lang="en-US"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sv-SE"/>
              <a:t>Behavior Blocking</a:t>
            </a:r>
            <a:endParaRPr lang="sv-SE" noProof="1"/>
          </a:p>
        </p:txBody>
      </p:sp>
      <p:sp>
        <p:nvSpPr>
          <p:cNvPr id="447491" name="Rectangle 3"/>
          <p:cNvSpPr>
            <a:spLocks noGrp="1" noChangeArrowheads="1"/>
          </p:cNvSpPr>
          <p:nvPr>
            <p:ph type="body" idx="1"/>
          </p:nvPr>
        </p:nvSpPr>
        <p:spPr/>
        <p:txBody>
          <a:bodyPr/>
          <a:lstStyle/>
          <a:p>
            <a:r>
              <a:rPr lang="en-US"/>
              <a:t>Users hate this, but can be very useful --- especially just asking the user, or delaying gratification.</a:t>
            </a:r>
          </a:p>
          <a:p>
            <a:r>
              <a:rPr lang="en-US"/>
              <a:t>A user is not allowed to install a program until they ask. Requires a real person to be in the installation loop.</a:t>
            </a:r>
            <a:endParaRPr lang="en-US"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sv-SE"/>
              <a:t>Sme Reading and WEB Sites</a:t>
            </a:r>
            <a:endParaRPr lang="sv-SE" noProof="1"/>
          </a:p>
        </p:txBody>
      </p:sp>
      <p:sp>
        <p:nvSpPr>
          <p:cNvPr id="448515" name="Rectangle 3"/>
          <p:cNvSpPr>
            <a:spLocks noGrp="1" noChangeArrowheads="1"/>
          </p:cNvSpPr>
          <p:nvPr>
            <p:ph type="body" idx="1"/>
          </p:nvPr>
        </p:nvSpPr>
        <p:spPr>
          <a:xfrm>
            <a:off x="457200" y="1851025"/>
            <a:ext cx="8229600" cy="3605213"/>
          </a:xfrm>
          <a:solidFill>
            <a:schemeClr val="folHlink"/>
          </a:solidFill>
          <a:ln>
            <a:solidFill>
              <a:schemeClr val="tx1"/>
            </a:solidFill>
            <a:miter lim="800000"/>
            <a:headEnd/>
            <a:tailEnd/>
          </a:ln>
        </p:spPr>
        <p:txBody>
          <a:bodyPr/>
          <a:lstStyle/>
          <a:p>
            <a:r>
              <a:rPr lang="sv-SE"/>
              <a:t>Denning, P. </a:t>
            </a:r>
            <a:r>
              <a:rPr lang="sv-SE" i="1"/>
              <a:t>Computers Under Attack: Intruders, Worms, and Viruses.</a:t>
            </a:r>
            <a:r>
              <a:rPr lang="sv-SE"/>
              <a:t> Addison-Wesley, 1990</a:t>
            </a:r>
          </a:p>
          <a:p>
            <a:r>
              <a:rPr lang="sv-SE"/>
              <a:t>CERT Coordination Center (WEB Site)</a:t>
            </a:r>
          </a:p>
          <a:p>
            <a:r>
              <a:rPr lang="sv-SE"/>
              <a:t>AntiVirus Online (IBM’s site)</a:t>
            </a:r>
            <a:endParaRPr lang="sv-S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players -- seekers</a:t>
            </a:r>
          </a:p>
        </p:txBody>
      </p:sp>
      <p:sp>
        <p:nvSpPr>
          <p:cNvPr id="508931" name="Rectangle 3"/>
          <p:cNvSpPr>
            <a:spLocks noGrp="1" noChangeArrowheads="1"/>
          </p:cNvSpPr>
          <p:nvPr>
            <p:ph type="body" idx="1"/>
          </p:nvPr>
        </p:nvSpPr>
        <p:spPr/>
        <p:txBody>
          <a:bodyPr/>
          <a:lstStyle/>
          <a:p>
            <a:r>
              <a:rPr lang="en-US" b="1" i="1"/>
              <a:t>SeekerHonest</a:t>
            </a:r>
            <a:r>
              <a:rPr lang="en-US"/>
              <a:t>: honest company requesting bids for the building of </a:t>
            </a:r>
            <a:r>
              <a:rPr lang="en-US" i="1"/>
              <a:t>road framistats, </a:t>
            </a:r>
            <a:r>
              <a:rPr lang="en-US"/>
              <a:t>that needs copper pipes</a:t>
            </a:r>
          </a:p>
          <a:p>
            <a:r>
              <a:rPr lang="en-US" b="1" i="1"/>
              <a:t>SeekerSneaky</a:t>
            </a:r>
            <a:r>
              <a:rPr lang="en-US"/>
              <a:t>: wants SeekerHonest to go down in flames, so they can build all the framistats</a:t>
            </a:r>
          </a:p>
          <a:p>
            <a:r>
              <a:rPr lang="en-US" b="1" i="1"/>
              <a:t>SeekerCheatLater</a:t>
            </a:r>
            <a:r>
              <a:rPr lang="en-US"/>
              <a:t>: Accepts bids, but later refuses to pay.</a:t>
            </a:r>
          </a:p>
          <a:p>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players -- vendors</a:t>
            </a:r>
          </a:p>
        </p:txBody>
      </p:sp>
      <p:sp>
        <p:nvSpPr>
          <p:cNvPr id="510979" name="Rectangle 3"/>
          <p:cNvSpPr>
            <a:spLocks noGrp="1" noChangeArrowheads="1"/>
          </p:cNvSpPr>
          <p:nvPr>
            <p:ph type="body" idx="1"/>
          </p:nvPr>
        </p:nvSpPr>
        <p:spPr/>
        <p:txBody>
          <a:bodyPr/>
          <a:lstStyle/>
          <a:p>
            <a:r>
              <a:rPr lang="en-US" sz="2800" b="1" i="1"/>
              <a:t>VendorHonestA</a:t>
            </a:r>
            <a:r>
              <a:rPr lang="en-US" sz="2800" b="1"/>
              <a:t> </a:t>
            </a:r>
            <a:r>
              <a:rPr lang="en-US" sz="2800"/>
              <a:t>-- vendor that plays by the rules, sends bids for copper pipes.</a:t>
            </a:r>
          </a:p>
          <a:p>
            <a:r>
              <a:rPr lang="en-US" sz="2800" b="1" i="1"/>
              <a:t>VendorHonestB</a:t>
            </a:r>
            <a:r>
              <a:rPr lang="en-US" sz="2800" i="1"/>
              <a:t>: </a:t>
            </a:r>
            <a:r>
              <a:rPr lang="en-US" sz="2800"/>
              <a:t>Plays by the rules, sends bid for copper pipes</a:t>
            </a:r>
          </a:p>
          <a:p>
            <a:r>
              <a:rPr lang="en-US" sz="2800" b="1" i="1"/>
              <a:t>VendorSaboteur</a:t>
            </a:r>
            <a:r>
              <a:rPr lang="en-US" sz="2800"/>
              <a:t>: Sabotages the bids of honest vendors</a:t>
            </a:r>
          </a:p>
          <a:p>
            <a:r>
              <a:rPr lang="en-US" sz="2800" b="1"/>
              <a:t>V</a:t>
            </a:r>
            <a:r>
              <a:rPr lang="en-US" sz="2800" b="1" i="1"/>
              <a:t>endorEavesdropper</a:t>
            </a:r>
            <a:r>
              <a:rPr lang="en-US" sz="2800"/>
              <a:t>: Looks at the secret bids of honest vendors.</a:t>
            </a:r>
          </a:p>
          <a:p>
            <a:r>
              <a:rPr lang="en-US" sz="2800" b="1" i="1"/>
              <a:t>VendorImposter</a:t>
            </a:r>
            <a:r>
              <a:rPr lang="en-US" sz="2800"/>
              <a:t>: Fakes their identity, and replies from honest vendors, to steal business.</a:t>
            </a:r>
          </a:p>
          <a:p>
            <a:endParaRPr lang="en-US" sz="2800"/>
          </a:p>
          <a:p>
            <a:endParaRPr lang="en-US" sz="280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one </a:t>
            </a:r>
            <a:r>
              <a:rPr lang="en-US">
                <a:sym typeface="Wingdings" pitchFamily="2" charset="2"/>
              </a:rPr>
              <a:t></a:t>
            </a:r>
            <a:endParaRPr lang="en-US"/>
          </a:p>
        </p:txBody>
      </p:sp>
      <p:sp>
        <p:nvSpPr>
          <p:cNvPr id="449539" name="Rectangle 3"/>
          <p:cNvSpPr>
            <a:spLocks noGrp="1" noChangeArrowheads="1"/>
          </p:cNvSpPr>
          <p:nvPr>
            <p:ph type="body" idx="1"/>
          </p:nvPr>
        </p:nvSpPr>
        <p:spPr/>
        <p:txBody>
          <a:bodyPr/>
          <a:lstStyle/>
          <a:p>
            <a:r>
              <a:rPr lang="en-US"/>
              <a:t>SeekerHonest sends out electronic bid requests. These are public, and contain the specifications of the bids sought.</a:t>
            </a:r>
          </a:p>
          <a:p>
            <a:r>
              <a:rPr lang="en-US"/>
              <a:t>"We are SeekerHonest. We build framistats for roads. We need to purchase, from a subcontractor, 10,000 1-inch copper pipes of quality 10.5. Please send us your bids by April 12th, 2005. We will notify you by April 30th if we select you as the pipe subcontrator. Signed: SeekerHonest"</a:t>
            </a:r>
          </a:p>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Phishing</a:t>
            </a:r>
          </a:p>
        </p:txBody>
      </p:sp>
      <p:sp>
        <p:nvSpPr>
          <p:cNvPr id="269315" name="Rectangle 3"/>
          <p:cNvSpPr>
            <a:spLocks noGrp="1" noChangeArrowheads="1"/>
          </p:cNvSpPr>
          <p:nvPr>
            <p:ph type="body" idx="1"/>
          </p:nvPr>
        </p:nvSpPr>
        <p:spPr/>
        <p:txBody>
          <a:bodyPr/>
          <a:lstStyle/>
          <a:p>
            <a:r>
              <a:rPr lang="en-US" sz="2800">
                <a:latin typeface="Comic Sans MS" pitchFamily="66" charset="0"/>
              </a:rPr>
              <a:t>Social Engineering attack. Most computer users are not computer scientists. Pretend to be an authority, and ask them for the information.</a:t>
            </a:r>
          </a:p>
          <a:p>
            <a:r>
              <a:rPr lang="en-US" sz="2800" b="1">
                <a:latin typeface="Comic Sans MS" pitchFamily="66" charset="0"/>
              </a:rPr>
              <a:t>P</a:t>
            </a:r>
            <a:r>
              <a:rPr lang="en-US" sz="2800">
                <a:latin typeface="Comic Sans MS" pitchFamily="66" charset="0"/>
              </a:rPr>
              <a:t>assword </a:t>
            </a:r>
            <a:r>
              <a:rPr lang="en-US" sz="2800" b="1">
                <a:latin typeface="Comic Sans MS" pitchFamily="66" charset="0"/>
              </a:rPr>
              <a:t>H</a:t>
            </a:r>
            <a:r>
              <a:rPr lang="en-US" sz="2800">
                <a:latin typeface="Comic Sans MS" pitchFamily="66" charset="0"/>
              </a:rPr>
              <a:t>arvesting </a:t>
            </a:r>
            <a:r>
              <a:rPr lang="en-US" sz="2800" b="1">
                <a:latin typeface="Comic Sans MS" pitchFamily="66" charset="0"/>
              </a:rPr>
              <a:t>Fishing (</a:t>
            </a:r>
            <a:r>
              <a:rPr lang="en-US" sz="2800">
                <a:latin typeface="Comic Sans MS" pitchFamily="66" charset="0"/>
              </a:rPr>
              <a:t>but not really) – from Phone Phreaks</a:t>
            </a:r>
            <a:endParaRPr lang="en-US" sz="2800" b="1">
              <a:latin typeface="Comic Sans MS" pitchFamily="66" charset="0"/>
            </a:endParaRPr>
          </a:p>
          <a:p>
            <a:r>
              <a:rPr lang="en-US" sz="2800">
                <a:hlinkClick r:id="rId3"/>
              </a:rPr>
              <a:t>http://www.antiphishing.org/phishing_archive.html</a:t>
            </a:r>
            <a:endParaRPr lang="en-US" sz="2800"/>
          </a:p>
          <a:p>
            <a:r>
              <a:rPr lang="en-US" sz="2800"/>
              <a:t>Classic examples:</a:t>
            </a:r>
          </a:p>
          <a:p>
            <a:r>
              <a:rPr lang="en-US" sz="2800">
                <a:hlinkClick r:id="rId4"/>
              </a:rPr>
              <a:t>http://www.antiphishing.org/phishing_archive/05-10-05_Paypal/05-10-05_Paypal.html</a:t>
            </a:r>
            <a:endParaRPr lang="en-US" sz="2800"/>
          </a:p>
          <a:p>
            <a:r>
              <a:rPr lang="en-US" sz="2800">
                <a:hlinkClick r:id="rId5"/>
              </a:rPr>
              <a:t>http://en.wikipedia.org/wiki/Phishing#Phishing_Example</a:t>
            </a:r>
            <a:endParaRPr lang="en-US" sz="2800"/>
          </a:p>
          <a:p>
            <a:endParaRPr lang="en-US" sz="2800"/>
          </a:p>
          <a:p>
            <a:endParaRPr lang="en-US" sz="280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One </a:t>
            </a:r>
            <a:r>
              <a:rPr lang="en-US">
                <a:sym typeface="Wingdings" pitchFamily="2" charset="2"/>
              </a:rPr>
              <a:t></a:t>
            </a:r>
            <a:endParaRPr lang="en-US"/>
          </a:p>
        </p:txBody>
      </p:sp>
      <p:sp>
        <p:nvSpPr>
          <p:cNvPr id="451587" name="Rectangle 3"/>
          <p:cNvSpPr>
            <a:spLocks noGrp="1" noChangeArrowheads="1"/>
          </p:cNvSpPr>
          <p:nvPr>
            <p:ph type="body" idx="1"/>
          </p:nvPr>
        </p:nvSpPr>
        <p:spPr/>
        <p:txBody>
          <a:bodyPr/>
          <a:lstStyle/>
          <a:p>
            <a:pPr>
              <a:lnSpc>
                <a:spcPct val="90000"/>
              </a:lnSpc>
            </a:pPr>
            <a:r>
              <a:rPr lang="en-US"/>
              <a:t>VendorHonestA and VendorHonestB each reply with secret bids.</a:t>
            </a:r>
          </a:p>
          <a:p>
            <a:pPr>
              <a:lnSpc>
                <a:spcPct val="90000"/>
              </a:lnSpc>
            </a:pPr>
            <a:r>
              <a:rPr lang="en-US"/>
              <a:t>SeekerHonest reviews the bids and picks the one they find most attractive, selecting VendorHonestA.</a:t>
            </a:r>
          </a:p>
          <a:p>
            <a:pPr>
              <a:lnSpc>
                <a:spcPct val="90000"/>
              </a:lnSpc>
            </a:pPr>
            <a:r>
              <a:rPr lang="en-US"/>
              <a:t>SeekerH sends notification to VendorHB declining their offer, and to VendorHA accepting their offer.</a:t>
            </a:r>
          </a:p>
          <a:p>
            <a:pPr>
              <a:lnSpc>
                <a:spcPct val="90000"/>
              </a:lnSpc>
            </a:pPr>
            <a:r>
              <a:rPr lang="en-US"/>
              <a:t>VendorHA and SeekerH complete their business.</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One </a:t>
            </a:r>
            <a:r>
              <a:rPr lang="en-US">
                <a:sym typeface="Wingdings" pitchFamily="2" charset="2"/>
              </a:rPr>
              <a:t></a:t>
            </a:r>
            <a:endParaRPr lang="en-US"/>
          </a:p>
        </p:txBody>
      </p:sp>
      <p:sp>
        <p:nvSpPr>
          <p:cNvPr id="453635" name="Rectangle 3"/>
          <p:cNvSpPr>
            <a:spLocks noGrp="1" noChangeArrowheads="1"/>
          </p:cNvSpPr>
          <p:nvPr>
            <p:ph type="body" idx="1"/>
          </p:nvPr>
        </p:nvSpPr>
        <p:spPr/>
        <p:txBody>
          <a:bodyPr/>
          <a:lstStyle/>
          <a:p>
            <a:r>
              <a:rPr lang="en-US"/>
              <a:t>Message integrity, authentication, and privacy have all been upheld</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two </a:t>
            </a:r>
            <a:r>
              <a:rPr lang="en-US">
                <a:sym typeface="Wingdings" pitchFamily="2" charset="2"/>
              </a:rPr>
              <a:t></a:t>
            </a:r>
            <a:endParaRPr lang="en-US"/>
          </a:p>
        </p:txBody>
      </p:sp>
      <p:sp>
        <p:nvSpPr>
          <p:cNvPr id="455683" name="Rectangle 3"/>
          <p:cNvSpPr>
            <a:spLocks noGrp="1" noChangeArrowheads="1"/>
          </p:cNvSpPr>
          <p:nvPr>
            <p:ph type="body" idx="1"/>
          </p:nvPr>
        </p:nvSpPr>
        <p:spPr/>
        <p:txBody>
          <a:bodyPr/>
          <a:lstStyle/>
          <a:p>
            <a:r>
              <a:rPr lang="en-US"/>
              <a:t>Like scenario one, but </a:t>
            </a:r>
            <a:r>
              <a:rPr lang="en-US" b="1" i="1"/>
              <a:t>SeekerCheatLater</a:t>
            </a:r>
            <a:r>
              <a:rPr lang="en-US"/>
              <a:t> completes business with VendorHA.</a:t>
            </a:r>
          </a:p>
          <a:p>
            <a:r>
              <a:rPr lang="en-US"/>
              <a:t>VendorHA invests $100K in setting up to make copper pipe.</a:t>
            </a:r>
          </a:p>
          <a:p>
            <a:r>
              <a:rPr lang="en-US"/>
              <a:t>SeekerCheatLater abandons the project and refuses to pay VendorHA for their loss, saying that the electronic agreements were all faked.</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two </a:t>
            </a:r>
            <a:r>
              <a:rPr lang="en-US">
                <a:sym typeface="Wingdings" pitchFamily="2" charset="2"/>
              </a:rPr>
              <a:t></a:t>
            </a:r>
            <a:endParaRPr lang="en-US"/>
          </a:p>
        </p:txBody>
      </p:sp>
      <p:sp>
        <p:nvSpPr>
          <p:cNvPr id="457731" name="Rectangle 3"/>
          <p:cNvSpPr>
            <a:spLocks noGrp="1" noChangeArrowheads="1"/>
          </p:cNvSpPr>
          <p:nvPr>
            <p:ph type="body" idx="1"/>
          </p:nvPr>
        </p:nvSpPr>
        <p:spPr/>
        <p:txBody>
          <a:bodyPr/>
          <a:lstStyle/>
          <a:p>
            <a:r>
              <a:rPr lang="en-US"/>
              <a:t>Message authentication and dating has been compromised; message </a:t>
            </a:r>
            <a:r>
              <a:rPr lang="en-US" b="1" i="1"/>
              <a:t>non-repudiability</a:t>
            </a:r>
            <a:r>
              <a:rPr lang="en-US"/>
              <a:t> has been compromised.</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three </a:t>
            </a:r>
            <a:r>
              <a:rPr lang="en-US">
                <a:sym typeface="Wingdings" pitchFamily="2" charset="2"/>
              </a:rPr>
              <a:t></a:t>
            </a:r>
            <a:endParaRPr lang="en-US"/>
          </a:p>
        </p:txBody>
      </p:sp>
      <p:sp>
        <p:nvSpPr>
          <p:cNvPr id="459779" name="Rectangle 3"/>
          <p:cNvSpPr>
            <a:spLocks noGrp="1" noChangeArrowheads="1"/>
          </p:cNvSpPr>
          <p:nvPr>
            <p:ph type="body" idx="1"/>
          </p:nvPr>
        </p:nvSpPr>
        <p:spPr/>
        <p:txBody>
          <a:bodyPr/>
          <a:lstStyle/>
          <a:p>
            <a:r>
              <a:rPr lang="en-US"/>
              <a:t>After SeekerH sends out the messages to VendorHA and VendorHB, SeekerSneaky who has intercepted the messages, sends a follow-up message to VendorHB telling them they would like their services after all, and forming a contract with them as well.</a:t>
            </a:r>
          </a:p>
          <a:p>
            <a:r>
              <a:rPr lang="en-US"/>
              <a:t>SeekerH now has 20,000 pipes and two vendors who want to get paid.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three </a:t>
            </a:r>
            <a:r>
              <a:rPr lang="en-US">
                <a:sym typeface="Wingdings" pitchFamily="2" charset="2"/>
              </a:rPr>
              <a:t></a:t>
            </a:r>
            <a:endParaRPr lang="en-US"/>
          </a:p>
        </p:txBody>
      </p:sp>
      <p:sp>
        <p:nvSpPr>
          <p:cNvPr id="461827" name="Rectangle 3"/>
          <p:cNvSpPr>
            <a:spLocks noGrp="1" noChangeArrowheads="1"/>
          </p:cNvSpPr>
          <p:nvPr>
            <p:ph type="body" idx="1"/>
          </p:nvPr>
        </p:nvSpPr>
        <p:spPr/>
        <p:txBody>
          <a:bodyPr/>
          <a:lstStyle/>
          <a:p>
            <a:r>
              <a:rPr lang="en-US"/>
              <a:t>Message privacy and authentication have been compromised.</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four </a:t>
            </a:r>
            <a:r>
              <a:rPr lang="en-US">
                <a:sym typeface="Wingdings" pitchFamily="2" charset="2"/>
              </a:rPr>
              <a:t></a:t>
            </a:r>
            <a:endParaRPr lang="en-US"/>
          </a:p>
        </p:txBody>
      </p:sp>
      <p:sp>
        <p:nvSpPr>
          <p:cNvPr id="463875" name="Rectangle 3"/>
          <p:cNvSpPr>
            <a:spLocks noGrp="1" noChangeArrowheads="1"/>
          </p:cNvSpPr>
          <p:nvPr>
            <p:ph type="body" idx="1"/>
          </p:nvPr>
        </p:nvSpPr>
        <p:spPr/>
        <p:txBody>
          <a:bodyPr/>
          <a:lstStyle/>
          <a:p>
            <a:r>
              <a:rPr lang="en-US" b="1" i="1"/>
              <a:t>VendorSaboteur</a:t>
            </a:r>
            <a:r>
              <a:rPr lang="en-US"/>
              <a:t> intercepts and sabotages the bids of VendorHA and VendorHB.</a:t>
            </a:r>
          </a:p>
          <a:p>
            <a:r>
              <a:rPr lang="en-US"/>
              <a:t>“These pipes are expensive to make. We regret to say that we must charge [insert an unworkably high amount]”</a:t>
            </a:r>
          </a:p>
          <a:p>
            <a:r>
              <a:rPr lang="en-US"/>
              <a:t>VendorS then submits a bid for 120 percent of the real costs of the best original bid, and gets the contract.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four </a:t>
            </a:r>
            <a:r>
              <a:rPr lang="en-US">
                <a:sym typeface="Wingdings" pitchFamily="2" charset="2"/>
              </a:rPr>
              <a:t></a:t>
            </a:r>
            <a:endParaRPr lang="en-US"/>
          </a:p>
        </p:txBody>
      </p:sp>
      <p:sp>
        <p:nvSpPr>
          <p:cNvPr id="465923" name="Rectangle 3"/>
          <p:cNvSpPr>
            <a:spLocks noGrp="1" noChangeArrowheads="1"/>
          </p:cNvSpPr>
          <p:nvPr>
            <p:ph type="body" idx="1"/>
          </p:nvPr>
        </p:nvSpPr>
        <p:spPr/>
        <p:txBody>
          <a:bodyPr/>
          <a:lstStyle/>
          <a:p>
            <a:r>
              <a:rPr lang="en-US"/>
              <a:t>Message integrity has been compromised</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five </a:t>
            </a:r>
            <a:r>
              <a:rPr lang="en-US">
                <a:sym typeface="Wingdings" pitchFamily="2" charset="2"/>
              </a:rPr>
              <a:t></a:t>
            </a:r>
            <a:endParaRPr lang="en-US"/>
          </a:p>
        </p:txBody>
      </p:sp>
      <p:sp>
        <p:nvSpPr>
          <p:cNvPr id="467971" name="Rectangle 3"/>
          <p:cNvSpPr>
            <a:spLocks noGrp="1" noChangeArrowheads="1"/>
          </p:cNvSpPr>
          <p:nvPr>
            <p:ph type="body" idx="1"/>
          </p:nvPr>
        </p:nvSpPr>
        <p:spPr/>
        <p:txBody>
          <a:bodyPr/>
          <a:lstStyle/>
          <a:p>
            <a:r>
              <a:rPr lang="en-US" b="1" i="1"/>
              <a:t>VendorEavesdropper</a:t>
            </a:r>
            <a:r>
              <a:rPr lang="en-US"/>
              <a:t> looks at the secret bids of honest vendors and then  very carefully tweaks their own bid to be just enough superioir to the other vendors in quality, speed, and/or price to get the bid, if they want it.</a:t>
            </a:r>
          </a:p>
          <a:p>
            <a:r>
              <a:rPr lang="en-US"/>
              <a:t>SeekerH’s secret bid protocol has now been compromised and they form a contract with an unethical business partner.</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five </a:t>
            </a:r>
            <a:r>
              <a:rPr lang="en-US">
                <a:sym typeface="Wingdings" pitchFamily="2" charset="2"/>
              </a:rPr>
              <a:t></a:t>
            </a:r>
            <a:endParaRPr lang="en-US"/>
          </a:p>
        </p:txBody>
      </p:sp>
      <p:sp>
        <p:nvSpPr>
          <p:cNvPr id="470019" name="Rectangle 3"/>
          <p:cNvSpPr>
            <a:spLocks noGrp="1" noChangeArrowheads="1"/>
          </p:cNvSpPr>
          <p:nvPr>
            <p:ph type="body" idx="1"/>
          </p:nvPr>
        </p:nvSpPr>
        <p:spPr/>
        <p:txBody>
          <a:bodyPr/>
          <a:lstStyle/>
          <a:p>
            <a:r>
              <a:rPr lang="en-US"/>
              <a:t>Message privacy has been violated.</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URL spoofing</a:t>
            </a:r>
          </a:p>
        </p:txBody>
      </p:sp>
      <p:sp>
        <p:nvSpPr>
          <p:cNvPr id="271363" name="Rectangle 3"/>
          <p:cNvSpPr>
            <a:spLocks noGrp="1" noChangeArrowheads="1"/>
          </p:cNvSpPr>
          <p:nvPr>
            <p:ph type="body" idx="1"/>
          </p:nvPr>
        </p:nvSpPr>
        <p:spPr/>
        <p:txBody>
          <a:bodyPr/>
          <a:lstStyle/>
          <a:p>
            <a:r>
              <a:rPr lang="en-US">
                <a:latin typeface="Comic Sans MS" pitchFamily="66" charset="0"/>
              </a:rPr>
              <a:t>Just using an IP address 123.456.654.321 assuming the user will not know what it is.</a:t>
            </a:r>
          </a:p>
          <a:p>
            <a:r>
              <a:rPr lang="en-US">
                <a:latin typeface="Comic Sans MS" pitchFamily="66" charset="0"/>
              </a:rPr>
              <a:t>Different domain, or tricky domain like paypa1.com [pay pa “one”], or ebay-us.com</a:t>
            </a:r>
          </a:p>
          <a:p>
            <a:r>
              <a:rPr lang="en-US">
                <a:latin typeface="Comic Sans MS" pitchFamily="66" charset="0"/>
              </a:rPr>
              <a:t>Internationalized Domain Name substitution with hidden characters</a:t>
            </a:r>
          </a:p>
          <a:p>
            <a:r>
              <a:rPr lang="en-US">
                <a:latin typeface="Comic Sans MS" pitchFamily="66" charset="0"/>
                <a:hlinkClick r:id="rId3"/>
              </a:rPr>
              <a:t>http://en.wikipedia.org/wiki/Phishing#URL_spoofing</a:t>
            </a:r>
            <a:endParaRPr lang="en-US">
              <a:latin typeface="Comic Sans MS" pitchFamily="66" charset="0"/>
            </a:endParaRPr>
          </a:p>
          <a:p>
            <a:endParaRPr lang="en-US"/>
          </a:p>
          <a:p>
            <a:endParaRPr lang="en-US"/>
          </a:p>
          <a:p>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six </a:t>
            </a:r>
            <a:r>
              <a:rPr lang="en-US">
                <a:sym typeface="Wingdings" pitchFamily="2" charset="2"/>
              </a:rPr>
              <a:t></a:t>
            </a:r>
            <a:endParaRPr lang="en-US"/>
          </a:p>
        </p:txBody>
      </p:sp>
      <p:sp>
        <p:nvSpPr>
          <p:cNvPr id="472067" name="Rectangle 3"/>
          <p:cNvSpPr>
            <a:spLocks noGrp="1" noChangeArrowheads="1"/>
          </p:cNvSpPr>
          <p:nvPr>
            <p:ph type="body" idx="1"/>
          </p:nvPr>
        </p:nvSpPr>
        <p:spPr/>
        <p:txBody>
          <a:bodyPr/>
          <a:lstStyle/>
          <a:p>
            <a:r>
              <a:rPr lang="en-US" b="1" i="1"/>
              <a:t>VendorImposter</a:t>
            </a:r>
            <a:r>
              <a:rPr lang="en-US"/>
              <a:t> fakes replies from honest vendors to SeekerH:</a:t>
            </a:r>
          </a:p>
          <a:p>
            <a:r>
              <a:rPr lang="en-US"/>
              <a:t>“For further conversations on contract x123, please use our secure email and site at…” </a:t>
            </a:r>
            <a:r>
              <a:rPr lang="en-US">
                <a:sym typeface="Wingdings" pitchFamily="2" charset="2"/>
              </a:rPr>
              <a:t> referring to VendorI’s email and site, but purporting to be VendorHA’s email and site.</a:t>
            </a:r>
          </a:p>
          <a:p>
            <a:pPr>
              <a:buFontTx/>
              <a:buNone/>
            </a:pPr>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six </a:t>
            </a:r>
            <a:r>
              <a:rPr lang="en-US">
                <a:sym typeface="Wingdings" pitchFamily="2" charset="2"/>
              </a:rPr>
              <a:t></a:t>
            </a:r>
            <a:endParaRPr lang="en-US"/>
          </a:p>
        </p:txBody>
      </p:sp>
      <p:sp>
        <p:nvSpPr>
          <p:cNvPr id="474115" name="Rectangle 3"/>
          <p:cNvSpPr>
            <a:spLocks noGrp="1" noChangeArrowheads="1"/>
          </p:cNvSpPr>
          <p:nvPr>
            <p:ph type="body" idx="1"/>
          </p:nvPr>
        </p:nvSpPr>
        <p:spPr/>
        <p:txBody>
          <a:bodyPr/>
          <a:lstStyle/>
          <a:p>
            <a:pPr>
              <a:buFontTx/>
              <a:buNone/>
            </a:pPr>
            <a:r>
              <a:rPr lang="en-US"/>
              <a:t>Message authentication has been compromised.</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seven </a:t>
            </a:r>
            <a:r>
              <a:rPr lang="en-US">
                <a:sym typeface="Wingdings" pitchFamily="2" charset="2"/>
              </a:rPr>
              <a:t></a:t>
            </a:r>
            <a:endParaRPr lang="en-US"/>
          </a:p>
        </p:txBody>
      </p:sp>
      <p:sp>
        <p:nvSpPr>
          <p:cNvPr id="476163" name="Rectangle 3"/>
          <p:cNvSpPr>
            <a:spLocks noGrp="1" noChangeArrowheads="1"/>
          </p:cNvSpPr>
          <p:nvPr>
            <p:ph type="body" idx="1"/>
          </p:nvPr>
        </p:nvSpPr>
        <p:spPr/>
        <p:txBody>
          <a:bodyPr/>
          <a:lstStyle/>
          <a:p>
            <a:r>
              <a:rPr lang="en-US"/>
              <a:t>VendorEavesdropper sniffs the traffic coming from VendorHA and steals the link address for the proposal, then sends its own unsolicited proposals for subcontracting to SeekerH.</a:t>
            </a:r>
          </a:p>
          <a:p>
            <a:r>
              <a:rPr lang="en-US"/>
              <a:t>VendorHA loses the time invested in developing salse leads.</a:t>
            </a:r>
          </a:p>
          <a:p>
            <a:pPr>
              <a:buFontTx/>
              <a:buNone/>
            </a:pPr>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Scenarios – seven </a:t>
            </a:r>
            <a:r>
              <a:rPr lang="en-US">
                <a:sym typeface="Wingdings" pitchFamily="2" charset="2"/>
              </a:rPr>
              <a:t></a:t>
            </a:r>
            <a:endParaRPr lang="en-US"/>
          </a:p>
        </p:txBody>
      </p:sp>
      <p:sp>
        <p:nvSpPr>
          <p:cNvPr id="478211" name="Rectangle 3"/>
          <p:cNvSpPr>
            <a:spLocks noGrp="1" noChangeArrowheads="1"/>
          </p:cNvSpPr>
          <p:nvPr>
            <p:ph type="body" idx="1"/>
          </p:nvPr>
        </p:nvSpPr>
        <p:spPr/>
        <p:txBody>
          <a:bodyPr/>
          <a:lstStyle/>
          <a:p>
            <a:pPr>
              <a:buFontTx/>
              <a:buNone/>
            </a:pPr>
            <a:r>
              <a:rPr lang="en-US"/>
              <a:t>Message link privacy has been compromised.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All compromised…</a:t>
            </a:r>
          </a:p>
        </p:txBody>
      </p:sp>
      <p:sp>
        <p:nvSpPr>
          <p:cNvPr id="480259" name="Rectangle 3"/>
          <p:cNvSpPr>
            <a:spLocks noGrp="1" noChangeArrowheads="1"/>
          </p:cNvSpPr>
          <p:nvPr>
            <p:ph type="body" idx="1"/>
          </p:nvPr>
        </p:nvSpPr>
        <p:spPr/>
        <p:txBody>
          <a:bodyPr/>
          <a:lstStyle/>
          <a:p>
            <a:r>
              <a:rPr lang="en-US"/>
              <a:t>Privacy (confidentiality)</a:t>
            </a:r>
          </a:p>
          <a:p>
            <a:r>
              <a:rPr lang="en-US"/>
              <a:t>Authentication</a:t>
            </a:r>
          </a:p>
          <a:p>
            <a:r>
              <a:rPr lang="en-US"/>
              <a:t>Integrity</a:t>
            </a:r>
          </a:p>
          <a:p>
            <a:r>
              <a:rPr lang="en-US"/>
              <a:t>Non-repudiability</a:t>
            </a:r>
          </a:p>
          <a:p>
            <a:r>
              <a:rPr lang="en-US"/>
              <a:t>Message link privacy</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How cryptography can help</a:t>
            </a:r>
          </a:p>
        </p:txBody>
      </p:sp>
      <p:sp>
        <p:nvSpPr>
          <p:cNvPr id="482307" name="Rectangle 3"/>
          <p:cNvSpPr>
            <a:spLocks noGrp="1" noChangeArrowheads="1"/>
          </p:cNvSpPr>
          <p:nvPr>
            <p:ph type="body" idx="1"/>
          </p:nvPr>
        </p:nvSpPr>
        <p:spPr/>
        <p:txBody>
          <a:bodyPr/>
          <a:lstStyle/>
          <a:p>
            <a:r>
              <a:rPr lang="en-US"/>
              <a:t>Message privacy -- encrypt the message so that no one in the path between sender and receiver can read it.</a:t>
            </a:r>
          </a:p>
          <a:p>
            <a:r>
              <a:rPr lang="en-US"/>
              <a:t>Message Integrity -- if no one can read the message the semantics of altering it are difficult. Usually, altering a message will render it unintelligible. Encryption alone will not guarantee delivery however.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How cryptography can help</a:t>
            </a:r>
          </a:p>
        </p:txBody>
      </p:sp>
      <p:sp>
        <p:nvSpPr>
          <p:cNvPr id="484355" name="Rectangle 3"/>
          <p:cNvSpPr>
            <a:spLocks noGrp="1" noChangeArrowheads="1"/>
          </p:cNvSpPr>
          <p:nvPr>
            <p:ph type="body" idx="1"/>
          </p:nvPr>
        </p:nvSpPr>
        <p:spPr/>
        <p:txBody>
          <a:bodyPr/>
          <a:lstStyle/>
          <a:p>
            <a:r>
              <a:rPr lang="en-US"/>
              <a:t>Message authentication – affix an unalterable source and date tag to the message.</a:t>
            </a:r>
          </a:p>
          <a:p>
            <a:r>
              <a:rPr lang="en-US"/>
              <a:t>Message non-repudiability – create a message that could </a:t>
            </a:r>
            <a:r>
              <a:rPr lang="en-US" i="1"/>
              <a:t>only </a:t>
            </a:r>
            <a:r>
              <a:rPr lang="en-US"/>
              <a:t>be authored by one source at one time.</a:t>
            </a:r>
          </a:p>
          <a:p>
            <a:r>
              <a:rPr lang="en-US"/>
              <a:t>Message link integrity – encrypted headers can be used at the link level to hide destinations.</a:t>
            </a:r>
            <a:endParaRPr lang="en-US" i="1"/>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strange protocol</a:t>
            </a:r>
          </a:p>
        </p:txBody>
      </p:sp>
      <p:sp>
        <p:nvSpPr>
          <p:cNvPr id="486403" name="Rectangle 3"/>
          <p:cNvSpPr>
            <a:spLocks noGrp="1" noChangeArrowheads="1"/>
          </p:cNvSpPr>
          <p:nvPr>
            <p:ph type="body" idx="1"/>
          </p:nvPr>
        </p:nvSpPr>
        <p:spPr/>
        <p:txBody>
          <a:bodyPr/>
          <a:lstStyle/>
          <a:p>
            <a:pPr>
              <a:lnSpc>
                <a:spcPct val="90000"/>
              </a:lnSpc>
            </a:pPr>
            <a:r>
              <a:rPr lang="en-US"/>
              <a:t>IP </a:t>
            </a:r>
            <a:r>
              <a:rPr lang="en-US">
                <a:sym typeface="Wingdings" pitchFamily="2" charset="2"/>
              </a:rPr>
              <a:t> TCP  HTTP </a:t>
            </a:r>
          </a:p>
          <a:p>
            <a:pPr>
              <a:lnSpc>
                <a:spcPct val="90000"/>
              </a:lnSpc>
            </a:pPr>
            <a:r>
              <a:rPr lang="en-US">
                <a:sym typeface="Wingdings" pitchFamily="2" charset="2"/>
              </a:rPr>
              <a:t>CS person says, WHAT? This is silly!</a:t>
            </a:r>
          </a:p>
          <a:p>
            <a:pPr>
              <a:lnSpc>
                <a:spcPct val="90000"/>
              </a:lnSpc>
            </a:pPr>
            <a:r>
              <a:rPr lang="en-US">
                <a:sym typeface="Wingdings" pitchFamily="2" charset="2"/>
              </a:rPr>
              <a:t>TCP is designed to establish a connection that guarantees delivery of the packets, all of them, in order, and intact.</a:t>
            </a:r>
          </a:p>
          <a:p>
            <a:pPr>
              <a:lnSpc>
                <a:spcPct val="90000"/>
              </a:lnSpc>
            </a:pPr>
            <a:r>
              <a:rPr lang="en-US">
                <a:sym typeface="Wingdings" pitchFamily="2" charset="2"/>
              </a:rPr>
              <a:t>HTTP is a </a:t>
            </a:r>
            <a:r>
              <a:rPr lang="en-US" b="1" i="1">
                <a:sym typeface="Wingdings" pitchFamily="2" charset="2"/>
              </a:rPr>
              <a:t>connectionless</a:t>
            </a:r>
            <a:r>
              <a:rPr lang="en-US" i="1">
                <a:sym typeface="Wingdings" pitchFamily="2" charset="2"/>
              </a:rPr>
              <a:t> </a:t>
            </a:r>
            <a:r>
              <a:rPr lang="en-US">
                <a:sym typeface="Wingdings" pitchFamily="2" charset="2"/>
              </a:rPr>
              <a:t>protocol that breaks the connection after the requested document is returned (although a temporary connection can be requested).</a:t>
            </a:r>
            <a:endParaRPr lang="en-US" i="1"/>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Web = document retrieval</a:t>
            </a:r>
          </a:p>
        </p:txBody>
      </p:sp>
      <p:sp>
        <p:nvSpPr>
          <p:cNvPr id="488451" name="Rectangle 3"/>
          <p:cNvSpPr>
            <a:spLocks noGrp="1" noChangeArrowheads="1"/>
          </p:cNvSpPr>
          <p:nvPr>
            <p:ph type="body" idx="1"/>
          </p:nvPr>
        </p:nvSpPr>
        <p:spPr>
          <a:xfrm>
            <a:off x="685800" y="1752600"/>
            <a:ext cx="7772400" cy="4114800"/>
          </a:xfrm>
        </p:spPr>
        <p:txBody>
          <a:bodyPr/>
          <a:lstStyle/>
          <a:p>
            <a:pPr>
              <a:lnSpc>
                <a:spcPct val="80000"/>
              </a:lnSpc>
            </a:pPr>
            <a:r>
              <a:rPr lang="en-US"/>
              <a:t>The Web grew from </a:t>
            </a:r>
            <a:r>
              <a:rPr lang="en-US" i="1"/>
              <a:t>gopher</a:t>
            </a:r>
            <a:r>
              <a:rPr lang="en-US"/>
              <a:t> systems: “If you want a document from the library send a request and I will ‘go fer it’”</a:t>
            </a:r>
          </a:p>
          <a:p>
            <a:pPr>
              <a:lnSpc>
                <a:spcPct val="80000"/>
              </a:lnSpc>
            </a:pPr>
            <a:r>
              <a:rPr lang="en-US"/>
              <a:t>Strictly simple document retrieval.</a:t>
            </a:r>
          </a:p>
          <a:p>
            <a:pPr>
              <a:lnSpc>
                <a:spcPct val="80000"/>
              </a:lnSpc>
            </a:pPr>
            <a:r>
              <a:rPr lang="en-US"/>
              <a:t>Client sends a request for a document</a:t>
            </a:r>
          </a:p>
          <a:p>
            <a:pPr>
              <a:lnSpc>
                <a:spcPct val="80000"/>
              </a:lnSpc>
            </a:pPr>
            <a:r>
              <a:rPr lang="en-US"/>
              <a:t>The server:</a:t>
            </a:r>
          </a:p>
          <a:p>
            <a:pPr lvl="1">
              <a:lnSpc>
                <a:spcPct val="80000"/>
              </a:lnSpc>
            </a:pPr>
            <a:r>
              <a:rPr lang="en-US"/>
              <a:t>retrieves the document, sends it back, and breaks the connection, or…</a:t>
            </a:r>
          </a:p>
          <a:p>
            <a:pPr lvl="1">
              <a:lnSpc>
                <a:spcPct val="80000"/>
              </a:lnSpc>
            </a:pPr>
            <a:r>
              <a:rPr lang="en-US"/>
              <a:t>sends some other reply, such as an error message, and breaks the connection, or…</a:t>
            </a:r>
          </a:p>
          <a:p>
            <a:pPr lvl="1">
              <a:lnSpc>
                <a:spcPct val="80000"/>
              </a:lnSpc>
            </a:pPr>
            <a:r>
              <a:rPr lang="en-US"/>
              <a:t>does not reply at all.</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Web = document retrieval</a:t>
            </a:r>
          </a:p>
        </p:txBody>
      </p:sp>
      <p:sp>
        <p:nvSpPr>
          <p:cNvPr id="490499" name="Rectangle 3"/>
          <p:cNvSpPr>
            <a:spLocks noGrp="1" noChangeArrowheads="1"/>
          </p:cNvSpPr>
          <p:nvPr>
            <p:ph type="body" idx="1"/>
          </p:nvPr>
        </p:nvSpPr>
        <p:spPr>
          <a:xfrm>
            <a:off x="685800" y="1828800"/>
            <a:ext cx="7772400" cy="4114800"/>
          </a:xfrm>
        </p:spPr>
        <p:txBody>
          <a:bodyPr/>
          <a:lstStyle/>
          <a:p>
            <a:pPr>
              <a:lnSpc>
                <a:spcPct val="80000"/>
              </a:lnSpc>
            </a:pPr>
            <a:r>
              <a:rPr lang="en-US"/>
              <a:t>Even back-end server programs, which may additionally have </a:t>
            </a:r>
            <a:r>
              <a:rPr lang="en-US" i="1"/>
              <a:t>side effects, </a:t>
            </a:r>
            <a:r>
              <a:rPr lang="en-US"/>
              <a:t>always return documents to the client.</a:t>
            </a:r>
          </a:p>
          <a:p>
            <a:pPr>
              <a:lnSpc>
                <a:spcPct val="80000"/>
              </a:lnSpc>
            </a:pP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Spoofing</a:t>
            </a:r>
          </a:p>
        </p:txBody>
      </p:sp>
      <p:sp>
        <p:nvSpPr>
          <p:cNvPr id="273411" name="Rectangle 3"/>
          <p:cNvSpPr>
            <a:spLocks noGrp="1" noChangeArrowheads="1"/>
          </p:cNvSpPr>
          <p:nvPr>
            <p:ph type="body" idx="1"/>
          </p:nvPr>
        </p:nvSpPr>
        <p:spPr/>
        <p:txBody>
          <a:bodyPr/>
          <a:lstStyle/>
          <a:p>
            <a:r>
              <a:rPr lang="en-US"/>
              <a:t>“htp://www.google.com@members.tripod.com/. These addresses will attempt to connect as a user www.google.com to the server members.tripod.com.” (wikipedia.org)</a:t>
            </a:r>
            <a:endParaRPr lang="en-US">
              <a:latin typeface="Comic Sans MS" pitchFamily="66" charset="0"/>
            </a:endParaRPr>
          </a:p>
          <a:p>
            <a:r>
              <a:rPr lang="en-US">
                <a:latin typeface="Comic Sans MS" pitchFamily="66" charset="0"/>
              </a:rPr>
              <a:t>Opponents substitute pages that LOOK like the originals, but use them to gain information from users.</a:t>
            </a:r>
          </a:p>
          <a:p>
            <a:r>
              <a:rPr lang="en-US">
                <a:latin typeface="Comic Sans MS" pitchFamily="66" charset="0"/>
              </a:rPr>
              <a:t>Not an attack on an e-commerce site, per se, but on the users of an e-commerce site.</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messages</a:t>
            </a:r>
          </a:p>
        </p:txBody>
      </p:sp>
      <p:sp>
        <p:nvSpPr>
          <p:cNvPr id="492547" name="Rectangle 3"/>
          <p:cNvSpPr>
            <a:spLocks noGrp="1" noChangeArrowheads="1"/>
          </p:cNvSpPr>
          <p:nvPr>
            <p:ph type="body" idx="1"/>
          </p:nvPr>
        </p:nvSpPr>
        <p:spPr/>
        <p:txBody>
          <a:bodyPr/>
          <a:lstStyle/>
          <a:p>
            <a:r>
              <a:rPr lang="en-US"/>
              <a:t>The request is a message</a:t>
            </a:r>
          </a:p>
          <a:p>
            <a:r>
              <a:rPr lang="en-US"/>
              <a:t>The document returned is a message</a:t>
            </a:r>
          </a:p>
          <a:p>
            <a:r>
              <a:rPr lang="en-US"/>
              <a:t>Everything that applies to message security also applies to the web, and e-commerce that uses a web-like structure</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Web infrastructure attacks</a:t>
            </a:r>
          </a:p>
        </p:txBody>
      </p:sp>
      <p:sp>
        <p:nvSpPr>
          <p:cNvPr id="494595" name="Rectangle 3"/>
          <p:cNvSpPr>
            <a:spLocks noGrp="1" noChangeArrowheads="1"/>
          </p:cNvSpPr>
          <p:nvPr>
            <p:ph type="body" idx="1"/>
          </p:nvPr>
        </p:nvSpPr>
        <p:spPr/>
        <p:txBody>
          <a:bodyPr/>
          <a:lstStyle/>
          <a:p>
            <a:r>
              <a:rPr lang="en-US"/>
              <a:t>E-commerce that uses client/server is also subject to structural security issues such as:</a:t>
            </a:r>
          </a:p>
          <a:p>
            <a:pPr lvl="1"/>
            <a:r>
              <a:rPr lang="en-US"/>
              <a:t>Denial of service attacks</a:t>
            </a:r>
          </a:p>
          <a:p>
            <a:pPr lvl="1"/>
            <a:r>
              <a:rPr lang="en-US"/>
              <a:t>Worm attacks – self-propagating malicious code (with built in denial of service [e.g., </a:t>
            </a:r>
            <a:r>
              <a:rPr lang="en-US" i="1"/>
              <a:t>Code Red</a:t>
            </a:r>
            <a:r>
              <a:rPr lang="en-US"/>
              <a:t>], or site-defacement)</a:t>
            </a:r>
          </a:p>
          <a:p>
            <a:pPr lvl="1"/>
            <a:r>
              <a:rPr lang="en-US"/>
              <a:t>DNS attacks (poison the DNS cache, redirect traffic), steal domain management keys.</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Web router attacks</a:t>
            </a:r>
          </a:p>
        </p:txBody>
      </p:sp>
      <p:sp>
        <p:nvSpPr>
          <p:cNvPr id="496643" name="Rectangle 3"/>
          <p:cNvSpPr>
            <a:spLocks noGrp="1" noChangeArrowheads="1"/>
          </p:cNvSpPr>
          <p:nvPr>
            <p:ph type="body" idx="1"/>
          </p:nvPr>
        </p:nvSpPr>
        <p:spPr/>
        <p:txBody>
          <a:bodyPr/>
          <a:lstStyle/>
          <a:p>
            <a:r>
              <a:rPr lang="en-US"/>
              <a:t>Attacks on routers:</a:t>
            </a:r>
          </a:p>
          <a:p>
            <a:pPr lvl="1"/>
            <a:r>
              <a:rPr lang="en-US"/>
              <a:t>Send messages TO the router – not designed for heavy traffic in this way; like a librarian reading books instead of getting them for people</a:t>
            </a:r>
          </a:p>
          <a:p>
            <a:pPr lvl="1"/>
            <a:r>
              <a:rPr lang="en-US"/>
              <a:t>Use the router to initiate attacks</a:t>
            </a:r>
          </a:p>
          <a:p>
            <a:pPr lvl="1"/>
            <a:r>
              <a:rPr lang="en-US"/>
              <a:t>Exploit trust relationships with other routers</a:t>
            </a:r>
          </a:p>
          <a:p>
            <a:r>
              <a:rPr lang="en-US"/>
              <a:t>See </a:t>
            </a:r>
            <a:r>
              <a:rPr lang="en-US">
                <a:hlinkClick r:id="rId3"/>
              </a:rPr>
              <a:t>http://www.cert.org/tech_tips/</a:t>
            </a:r>
            <a:endParaRPr lang="en-US"/>
          </a:p>
          <a:p>
            <a:pPr>
              <a:buFontTx/>
              <a:buNone/>
            </a:pPr>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stateless</a:t>
            </a:r>
          </a:p>
        </p:txBody>
      </p:sp>
      <p:sp>
        <p:nvSpPr>
          <p:cNvPr id="498691" name="Rectangle 3"/>
          <p:cNvSpPr>
            <a:spLocks noGrp="1" noChangeArrowheads="1"/>
          </p:cNvSpPr>
          <p:nvPr>
            <p:ph type="body" idx="1"/>
          </p:nvPr>
        </p:nvSpPr>
        <p:spPr/>
        <p:txBody>
          <a:bodyPr/>
          <a:lstStyle/>
          <a:p>
            <a:r>
              <a:rPr lang="en-US"/>
              <a:t>Because HTTP is a connectionless protocol it does not support state maintenance. It is a </a:t>
            </a:r>
            <a:r>
              <a:rPr lang="en-US" i="1"/>
              <a:t>stateless </a:t>
            </a:r>
            <a:r>
              <a:rPr lang="en-US"/>
              <a:t>protocol.</a:t>
            </a:r>
          </a:p>
          <a:p>
            <a:r>
              <a:rPr lang="en-US"/>
              <a:t>Typical CS applications support state in the form of context defined by local variables: Let </a:t>
            </a:r>
            <a:r>
              <a:rPr lang="en-US" b="1" i="1"/>
              <a:t>x </a:t>
            </a:r>
            <a:r>
              <a:rPr lang="en-US"/>
              <a:t>be 4 in routine MAIN. Call subroutine DoSomething and set the local </a:t>
            </a:r>
            <a:r>
              <a:rPr lang="en-US" b="1" i="1"/>
              <a:t>x</a:t>
            </a:r>
            <a:r>
              <a:rPr lang="en-US"/>
              <a:t> to be 9. Return from DoSomething, throw out the local </a:t>
            </a:r>
            <a:r>
              <a:rPr lang="en-US" b="1" i="1"/>
              <a:t>x, </a:t>
            </a:r>
            <a:r>
              <a:rPr lang="en-US"/>
              <a:t>and retrieve the value 4 from the stack, thus restoring </a:t>
            </a:r>
            <a:r>
              <a:rPr lang="en-US" b="1" i="1"/>
              <a:t>x</a:t>
            </a:r>
            <a:r>
              <a:rPr lang="en-US"/>
              <a:t> in MAIN.</a:t>
            </a:r>
            <a:endParaRPr lang="en-US" b="1"/>
          </a:p>
          <a:p>
            <a:endParaRPr lang="en-US" i="1"/>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no stack </a:t>
            </a:r>
          </a:p>
        </p:txBody>
      </p:sp>
      <p:sp>
        <p:nvSpPr>
          <p:cNvPr id="500739" name="Rectangle 3"/>
          <p:cNvSpPr>
            <a:spLocks noGrp="1" noChangeArrowheads="1"/>
          </p:cNvSpPr>
          <p:nvPr>
            <p:ph type="body" idx="1"/>
          </p:nvPr>
        </p:nvSpPr>
        <p:spPr/>
        <p:txBody>
          <a:bodyPr/>
          <a:lstStyle/>
          <a:p>
            <a:r>
              <a:rPr lang="en-US"/>
              <a:t>Web applications have no stack.</a:t>
            </a:r>
          </a:p>
          <a:p>
            <a:r>
              <a:rPr lang="en-US"/>
              <a:t>All context information, such as the value of </a:t>
            </a:r>
            <a:r>
              <a:rPr lang="en-US" b="1" i="1"/>
              <a:t>x,</a:t>
            </a:r>
            <a:r>
              <a:rPr lang="en-US"/>
              <a:t> must be maintained by the distributed application itself, explicitly.</a:t>
            </a:r>
          </a:p>
          <a:p>
            <a:r>
              <a:rPr lang="en-US"/>
              <a:t>The full state (context) may be passed back and forth, and restored on the server, but </a:t>
            </a:r>
            <a:r>
              <a:rPr lang="en-US" b="1" i="1"/>
              <a:t>at least</a:t>
            </a:r>
            <a:r>
              <a:rPr lang="en-US" i="1"/>
              <a:t> </a:t>
            </a:r>
            <a:r>
              <a:rPr lang="en-US"/>
              <a:t>a token </a:t>
            </a:r>
            <a:r>
              <a:rPr lang="en-US" b="1" i="1"/>
              <a:t>must</a:t>
            </a:r>
            <a:r>
              <a:rPr lang="en-US"/>
              <a:t> be stored on the client, passed to the server, and used by the server as an index to retrieve the state [a </a:t>
            </a:r>
            <a:r>
              <a:rPr lang="en-US" b="1" i="1"/>
              <a:t>cookie</a:t>
            </a:r>
            <a:r>
              <a:rPr lang="en-US"/>
              <a:t>].</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Login example</a:t>
            </a:r>
          </a:p>
        </p:txBody>
      </p:sp>
      <p:sp>
        <p:nvSpPr>
          <p:cNvPr id="502787" name="Rectangle 3"/>
          <p:cNvSpPr>
            <a:spLocks noGrp="1" noChangeArrowheads="1"/>
          </p:cNvSpPr>
          <p:nvPr>
            <p:ph type="body" idx="1"/>
          </p:nvPr>
        </p:nvSpPr>
        <p:spPr/>
        <p:txBody>
          <a:bodyPr/>
          <a:lstStyle/>
          <a:p>
            <a:r>
              <a:rPr lang="en-US"/>
              <a:t>Client form: “Enter your username”</a:t>
            </a:r>
          </a:p>
          <a:p>
            <a:r>
              <a:rPr lang="en-US"/>
              <a:t>Server replies: “Hello Frank, I need your password”</a:t>
            </a:r>
          </a:p>
          <a:p>
            <a:r>
              <a:rPr lang="en-US"/>
              <a:t>Client form “Enter your password”</a:t>
            </a:r>
          </a:p>
          <a:p>
            <a:r>
              <a:rPr lang="en-US"/>
              <a:t>Server replies, “I got your password, but who are you?”</a:t>
            </a:r>
          </a:p>
          <a:p>
            <a:r>
              <a:rPr lang="en-US"/>
              <a:t>Etc.</a:t>
            </a:r>
          </a:p>
          <a:p>
            <a:r>
              <a:rPr lang="en-US"/>
              <a:t>Each new connection is </a:t>
            </a:r>
            <a:r>
              <a:rPr lang="en-US" b="1" i="1"/>
              <a:t>new.</a:t>
            </a:r>
            <a:endParaRPr 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state insecurity </a:t>
            </a:r>
          </a:p>
        </p:txBody>
      </p:sp>
      <p:sp>
        <p:nvSpPr>
          <p:cNvPr id="504835" name="Rectangle 3"/>
          <p:cNvSpPr>
            <a:spLocks noGrp="1" noChangeArrowheads="1"/>
          </p:cNvSpPr>
          <p:nvPr>
            <p:ph type="body" idx="1"/>
          </p:nvPr>
        </p:nvSpPr>
        <p:spPr/>
        <p:txBody>
          <a:bodyPr/>
          <a:lstStyle/>
          <a:p>
            <a:r>
              <a:rPr lang="en-US"/>
              <a:t>Because the state must be maintained by the application it lives in caches, on disk, wherever the programmer has stashed it, all vulnerable to security mistakes.</a:t>
            </a:r>
          </a:p>
          <a:p>
            <a:r>
              <a:rPr lang="en-US"/>
              <a:t>“Session variables,” “temporary internet files,” “cookies” are all programming conveniences that simply make it easy to know where to look.</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 redundant data </a:t>
            </a:r>
          </a:p>
        </p:txBody>
      </p:sp>
      <p:sp>
        <p:nvSpPr>
          <p:cNvPr id="506883" name="Rectangle 3"/>
          <p:cNvSpPr>
            <a:spLocks noGrp="1" noChangeArrowheads="1"/>
          </p:cNvSpPr>
          <p:nvPr>
            <p:ph type="body" idx="1"/>
          </p:nvPr>
        </p:nvSpPr>
        <p:spPr/>
        <p:txBody>
          <a:bodyPr/>
          <a:lstStyle/>
          <a:p>
            <a:r>
              <a:rPr lang="en-US"/>
              <a:t>The </a:t>
            </a:r>
            <a:r>
              <a:rPr lang="en-US" i="1"/>
              <a:t>cardinal sin of computer science</a:t>
            </a:r>
            <a:r>
              <a:rPr lang="en-US"/>
              <a:t> is redundant data. But, the web is full of it. Browser caches, replicated servers, server buffers, etc.</a:t>
            </a:r>
          </a:p>
          <a:p>
            <a:r>
              <a:rPr lang="en-US"/>
              <a:t>Cleaning up after an application (e.g., the state, input data, keys) in one place might not mean it is cleaned up elsewhere.</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X.509 / SSL of SAML</a:t>
            </a:r>
          </a:p>
        </p:txBody>
      </p:sp>
      <p:sp>
        <p:nvSpPr>
          <p:cNvPr id="14541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None/>
            </a:pPr>
            <a:endParaRPr lang="en-US"/>
          </a:p>
          <a:p>
            <a:r>
              <a:rPr lang="en-US"/>
              <a:t>Web-Services, X.509, E-law, Kerberos</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Web Services Security</a:t>
            </a:r>
          </a:p>
        </p:txBody>
      </p:sp>
      <p:sp>
        <p:nvSpPr>
          <p:cNvPr id="14848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None/>
            </a:pPr>
            <a:endParaRPr lang="en-US"/>
          </a:p>
          <a:p>
            <a:r>
              <a:rPr lang="en-US"/>
              <a:t>Refer to </a:t>
            </a:r>
            <a:r>
              <a:rPr lang="en-US" i="1"/>
              <a:t>Securing Web Services with WS-Security</a:t>
            </a:r>
            <a:r>
              <a:rPr lang="en-US"/>
              <a:t> </a:t>
            </a:r>
          </a:p>
          <a:p>
            <a:pPr>
              <a:buFontTx/>
              <a:buNone/>
            </a:pPr>
            <a:r>
              <a:rPr lang="en-US"/>
              <a:t>    By Jothy Rosenberg and David Remey</a:t>
            </a:r>
          </a:p>
          <a:p>
            <a:r>
              <a:rPr lang="en-US"/>
              <a:t>Recommended reading.</a:t>
            </a:r>
          </a:p>
          <a:p>
            <a:r>
              <a:rPr lang="en-US">
                <a:hlinkClick r:id="rId3"/>
              </a:rPr>
              <a:t>http://webdesign.informit.com/articles/article.asp?p=174324&amp;seqNum=3&amp;rl=1</a:t>
            </a:r>
            <a:endParaRPr lang="en-US"/>
          </a:p>
          <a:p>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DNS tables / Pharming</a:t>
            </a:r>
          </a:p>
        </p:txBody>
      </p:sp>
      <p:sp>
        <p:nvSpPr>
          <p:cNvPr id="275459" name="Rectangle 3"/>
          <p:cNvSpPr>
            <a:spLocks noGrp="1" noChangeArrowheads="1"/>
          </p:cNvSpPr>
          <p:nvPr>
            <p:ph type="body" idx="1"/>
          </p:nvPr>
        </p:nvSpPr>
        <p:spPr/>
        <p:txBody>
          <a:bodyPr/>
          <a:lstStyle/>
          <a:p>
            <a:pPr>
              <a:lnSpc>
                <a:spcPct val="90000"/>
              </a:lnSpc>
            </a:pPr>
            <a:r>
              <a:rPr lang="en-US" sz="2800">
                <a:latin typeface="Comic Sans MS" pitchFamily="66" charset="0"/>
                <a:hlinkClick r:id="rId3"/>
              </a:rPr>
              <a:t>http://en.wikipedia.org/wiki/Pharming</a:t>
            </a:r>
            <a:endParaRPr lang="en-US" sz="2800">
              <a:latin typeface="Comic Sans MS" pitchFamily="66" charset="0"/>
            </a:endParaRPr>
          </a:p>
          <a:p>
            <a:pPr>
              <a:lnSpc>
                <a:spcPct val="90000"/>
              </a:lnSpc>
            </a:pPr>
            <a:r>
              <a:rPr lang="en-US" sz="2800">
                <a:latin typeface="Comic Sans MS" pitchFamily="66" charset="0"/>
                <a:hlinkClick r:id="rId4"/>
              </a:rPr>
              <a:t>http://www.depaul.edu/~elliott/420/general/pharming-example.html</a:t>
            </a:r>
            <a:endParaRPr lang="en-US" sz="2800">
              <a:latin typeface="Comic Sans MS" pitchFamily="66" charset="0"/>
            </a:endParaRPr>
          </a:p>
          <a:p>
            <a:pPr>
              <a:lnSpc>
                <a:spcPct val="90000"/>
              </a:lnSpc>
            </a:pPr>
            <a:r>
              <a:rPr lang="en-US" sz="2800"/>
              <a:t>localhost       IN      A         127.0.0.1 </a:t>
            </a:r>
            <a:br>
              <a:rPr lang="en-US" sz="2800"/>
            </a:br>
            <a:r>
              <a:rPr lang="en-US" sz="2800"/>
              <a:t>router            IN      A         192.112.36.1 </a:t>
            </a:r>
            <a:br>
              <a:rPr lang="en-US" sz="2800"/>
            </a:br>
            <a:r>
              <a:rPr lang="en-US" sz="2800"/>
              <a:t>synop2          IN      A         192.112.36.2 </a:t>
            </a:r>
            <a:br>
              <a:rPr lang="en-US" sz="2800"/>
            </a:br>
            <a:r>
              <a:rPr lang="en-US" sz="2800"/>
              <a:t>synop3          IN      A         192.112.36.3 </a:t>
            </a:r>
            <a:br>
              <a:rPr lang="en-US" sz="2800"/>
            </a:br>
            <a:r>
              <a:rPr lang="en-US" sz="2800"/>
              <a:t>synop4          IN      A         192.112.36.4 </a:t>
            </a:r>
            <a:br>
              <a:rPr lang="en-US" sz="2800"/>
            </a:br>
            <a:r>
              <a:rPr lang="en-US" sz="2800"/>
              <a:t>oldpop           IN      A         192.112.36.67 </a:t>
            </a:r>
            <a:br>
              <a:rPr lang="en-US" sz="2800"/>
            </a:br>
            <a:r>
              <a:rPr lang="en-US" sz="2800"/>
              <a:t>tmmsun        IN      A          192.112.36.230 </a:t>
            </a:r>
            <a:br>
              <a:rPr lang="en-US" sz="2800"/>
            </a:br>
            <a:r>
              <a:rPr lang="en-US" sz="2800"/>
              <a:t>oper               IN      A         192.112.36.44 </a:t>
            </a:r>
            <a:endParaRPr lang="en-US" sz="2800">
              <a:latin typeface="Comic Sans MS" pitchFamily="66" charset="0"/>
            </a:endParaRPr>
          </a:p>
          <a:p>
            <a:pPr>
              <a:lnSpc>
                <a:spcPct val="90000"/>
              </a:lnSpc>
            </a:pPr>
            <a:endParaRPr lang="en-US" sz="2800">
              <a:latin typeface="Comic Sans MS" pitchFamily="66"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ctrTitle"/>
          </p:nvPr>
        </p:nvSpPr>
        <p:spPr>
          <a:xfrm>
            <a:off x="685800" y="838200"/>
            <a:ext cx="7772400" cy="1143000"/>
          </a:xfrm>
        </p:spPr>
        <p:txBody>
          <a:bodyPr/>
          <a:lstStyle/>
          <a:p>
            <a:r>
              <a:rPr lang="en-US" sz="4800"/>
              <a:t>Intruders…another look</a:t>
            </a:r>
            <a:endParaRPr lang="en-US" sz="4800" noProof="1"/>
          </a:p>
        </p:txBody>
      </p:sp>
      <p:sp>
        <p:nvSpPr>
          <p:cNvPr id="214019" name="Rectangle 3"/>
          <p:cNvSpPr>
            <a:spLocks noGrp="1" noChangeArrowheads="1"/>
          </p:cNvSpPr>
          <p:nvPr>
            <p:ph type="subTitle" idx="1"/>
          </p:nvPr>
        </p:nvSpPr>
        <p:spPr>
          <a:xfrm>
            <a:off x="1066800" y="2667000"/>
            <a:ext cx="6934200" cy="1752600"/>
          </a:xfrm>
        </p:spPr>
        <p:txBody>
          <a:bodyPr/>
          <a:lstStyle/>
          <a:p>
            <a:pPr>
              <a:lnSpc>
                <a:spcPct val="80000"/>
              </a:lnSpc>
            </a:pPr>
            <a:r>
              <a:rPr lang="sv-SE" sz="4000" b="1"/>
              <a:t>Intruders and Viruses</a:t>
            </a:r>
          </a:p>
          <a:p>
            <a:pPr>
              <a:lnSpc>
                <a:spcPct val="80000"/>
              </a:lnSpc>
            </a:pPr>
            <a:r>
              <a:rPr lang="en-US" sz="4000" b="1"/>
              <a:t>Thanks H Johnson, modified by Clark Elliott</a:t>
            </a:r>
            <a:endParaRPr lang="en-US" sz="4000" b="1" noProof="1"/>
          </a:p>
        </p:txBody>
      </p:sp>
      <p:sp>
        <p:nvSpPr>
          <p:cNvPr id="214020" name="Rectangle 4"/>
          <p:cNvSpPr>
            <a:spLocks noChangeArrowheads="1"/>
          </p:cNvSpPr>
          <p:nvPr/>
        </p:nvSpPr>
        <p:spPr bwMode="auto">
          <a:xfrm>
            <a:off x="0" y="4648200"/>
            <a:ext cx="91440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sz="1600">
                <a:latin typeface="Comic Sans MS" pitchFamily="66" charset="0"/>
              </a:rPr>
              <a:t>Henric Johnson</a:t>
            </a:r>
          </a:p>
          <a:p>
            <a:pPr algn="ctr" eaLnBrk="0" hangingPunct="0">
              <a:spcBef>
                <a:spcPct val="50000"/>
              </a:spcBef>
            </a:pPr>
            <a:r>
              <a:rPr lang="en-GB" sz="1600">
                <a:latin typeface="Comic Sans MS" pitchFamily="66" charset="0"/>
              </a:rPr>
              <a:t>Blekinge Institute of Technology, Sweden</a:t>
            </a:r>
          </a:p>
          <a:p>
            <a:pPr algn="ctr" eaLnBrk="0" hangingPunct="0">
              <a:spcBef>
                <a:spcPct val="50000"/>
              </a:spcBef>
            </a:pPr>
            <a:r>
              <a:rPr lang="en-GB" sz="1600">
                <a:latin typeface="Comic Sans MS" pitchFamily="66" charset="0"/>
              </a:rPr>
              <a:t>http://www.its.bth.se/staff/hjo/</a:t>
            </a:r>
          </a:p>
          <a:p>
            <a:pPr algn="ctr" eaLnBrk="0" hangingPunct="0">
              <a:spcBef>
                <a:spcPct val="50000"/>
              </a:spcBef>
            </a:pPr>
            <a:r>
              <a:rPr lang="en-GB" sz="1600">
                <a:latin typeface="Comic Sans MS" pitchFamily="66" charset="0"/>
              </a:rPr>
              <a:t>henric.johnson@bth.se</a:t>
            </a:r>
            <a:endParaRPr lang="en-GB" sz="1600" noProof="1">
              <a:latin typeface="Comic Sans MS" pitchFamily="66" charset="0"/>
            </a:endParaRPr>
          </a:p>
        </p:txBody>
      </p:sp>
      <p:sp>
        <p:nvSpPr>
          <p:cNvPr id="214022" name="Rectangle 6"/>
          <p:cNvSpPr>
            <a:spLocks noChangeArrowheads="1"/>
          </p:cNvSpPr>
          <p:nvPr/>
        </p:nvSpPr>
        <p:spPr bwMode="auto">
          <a:xfrm>
            <a:off x="3886200" y="6324600"/>
            <a:ext cx="1295400" cy="152400"/>
          </a:xfrm>
          <a:prstGeom prst="rect">
            <a:avLst/>
          </a:prstGeom>
          <a:solidFill>
            <a:schemeClr val="bg1"/>
          </a:solidFill>
          <a:ln>
            <a:noFill/>
          </a:ln>
          <a:effectLst/>
          <a:extLst>
            <a:ext uri="{91240B29-F687-4F45-9708-019B960494DF}">
              <a14:hiddenLine xmlns:a14="http://schemas.microsoft.com/office/drawing/2010/main" w="1905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304800"/>
            <a:ext cx="7772400" cy="1143000"/>
          </a:xfrm>
        </p:spPr>
        <p:txBody>
          <a:bodyPr/>
          <a:lstStyle/>
          <a:p>
            <a:r>
              <a:rPr lang="sv-SE"/>
              <a:t>Outline</a:t>
            </a:r>
            <a:endParaRPr lang="sv-SE" noProof="1"/>
          </a:p>
        </p:txBody>
      </p:sp>
      <p:sp>
        <p:nvSpPr>
          <p:cNvPr id="215043" name="Rectangle 3"/>
          <p:cNvSpPr>
            <a:spLocks noGrp="1" noChangeArrowheads="1"/>
          </p:cNvSpPr>
          <p:nvPr>
            <p:ph type="body" idx="1"/>
          </p:nvPr>
        </p:nvSpPr>
        <p:spPr>
          <a:xfrm>
            <a:off x="609600" y="1524000"/>
            <a:ext cx="7772400" cy="4114800"/>
          </a:xfrm>
        </p:spPr>
        <p:txBody>
          <a:bodyPr/>
          <a:lstStyle/>
          <a:p>
            <a:pPr>
              <a:lnSpc>
                <a:spcPct val="90000"/>
              </a:lnSpc>
            </a:pPr>
            <a:r>
              <a:rPr lang="sv-SE" sz="2800"/>
              <a:t>Intruders</a:t>
            </a:r>
          </a:p>
          <a:p>
            <a:pPr lvl="1">
              <a:lnSpc>
                <a:spcPct val="90000"/>
              </a:lnSpc>
            </a:pPr>
            <a:r>
              <a:rPr lang="sv-SE" sz="2400"/>
              <a:t>Intrusion Techniques</a:t>
            </a:r>
          </a:p>
          <a:p>
            <a:pPr lvl="1">
              <a:lnSpc>
                <a:spcPct val="90000"/>
              </a:lnSpc>
            </a:pPr>
            <a:r>
              <a:rPr lang="sv-SE" sz="2400"/>
              <a:t>Password Protection</a:t>
            </a:r>
          </a:p>
          <a:p>
            <a:pPr lvl="1">
              <a:lnSpc>
                <a:spcPct val="90000"/>
              </a:lnSpc>
            </a:pPr>
            <a:r>
              <a:rPr lang="sv-SE" sz="2400"/>
              <a:t>Password Selection Strategies</a:t>
            </a:r>
          </a:p>
          <a:p>
            <a:pPr lvl="1">
              <a:lnSpc>
                <a:spcPct val="90000"/>
              </a:lnSpc>
            </a:pPr>
            <a:r>
              <a:rPr lang="sv-SE" sz="2400"/>
              <a:t>Intrusion Detection</a:t>
            </a:r>
          </a:p>
          <a:p>
            <a:pPr>
              <a:lnSpc>
                <a:spcPct val="90000"/>
              </a:lnSpc>
            </a:pPr>
            <a:r>
              <a:rPr lang="sv-SE" sz="2800"/>
              <a:t>Viruses and Related Threats</a:t>
            </a:r>
          </a:p>
          <a:p>
            <a:pPr lvl="1">
              <a:lnSpc>
                <a:spcPct val="90000"/>
              </a:lnSpc>
            </a:pPr>
            <a:r>
              <a:rPr lang="sv-SE" sz="2400"/>
              <a:t>Malicious Programs</a:t>
            </a:r>
          </a:p>
          <a:p>
            <a:pPr lvl="1">
              <a:lnSpc>
                <a:spcPct val="90000"/>
              </a:lnSpc>
            </a:pPr>
            <a:r>
              <a:rPr lang="sv-SE" sz="2400"/>
              <a:t>The Nature of Viruses</a:t>
            </a:r>
          </a:p>
          <a:p>
            <a:pPr lvl="1">
              <a:lnSpc>
                <a:spcPct val="90000"/>
              </a:lnSpc>
            </a:pPr>
            <a:r>
              <a:rPr lang="sv-SE" sz="2400"/>
              <a:t>Antivirus Approaches</a:t>
            </a:r>
          </a:p>
          <a:p>
            <a:pPr lvl="1">
              <a:lnSpc>
                <a:spcPct val="90000"/>
              </a:lnSpc>
            </a:pPr>
            <a:r>
              <a:rPr lang="sv-SE" sz="2400"/>
              <a:t>Advanced Antivirus Techniques</a:t>
            </a:r>
          </a:p>
          <a:p>
            <a:pPr>
              <a:lnSpc>
                <a:spcPct val="90000"/>
              </a:lnSpc>
            </a:pPr>
            <a:r>
              <a:rPr lang="sv-SE" sz="2800"/>
              <a:t>Recommended Reading and WEB Sites</a:t>
            </a:r>
          </a:p>
          <a:p>
            <a:pPr>
              <a:lnSpc>
                <a:spcPct val="90000"/>
              </a:lnSpc>
            </a:pPr>
            <a:endParaRPr lang="sv-SE" sz="2800"/>
          </a:p>
          <a:p>
            <a:pPr lvl="1">
              <a:lnSpc>
                <a:spcPct val="90000"/>
              </a:lnSpc>
            </a:pPr>
            <a:endParaRPr lang="sv-SE" sz="2400"/>
          </a:p>
          <a:p>
            <a:pPr>
              <a:lnSpc>
                <a:spcPct val="90000"/>
              </a:lnSpc>
            </a:pPr>
            <a:endParaRPr lang="sv-SE" sz="2800" noProof="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sv-SE"/>
              <a:t>Intruders</a:t>
            </a:r>
            <a:endParaRPr lang="sv-SE" noProof="1"/>
          </a:p>
        </p:txBody>
      </p:sp>
      <p:sp>
        <p:nvSpPr>
          <p:cNvPr id="216067" name="Rectangle 3"/>
          <p:cNvSpPr>
            <a:spLocks noGrp="1" noChangeArrowheads="1"/>
          </p:cNvSpPr>
          <p:nvPr>
            <p:ph type="body" idx="1"/>
          </p:nvPr>
        </p:nvSpPr>
        <p:spPr/>
        <p:txBody>
          <a:bodyPr/>
          <a:lstStyle/>
          <a:p>
            <a:r>
              <a:rPr lang="sv-SE"/>
              <a:t>Three classes of intruders (hackers or crackers):</a:t>
            </a:r>
          </a:p>
          <a:p>
            <a:pPr lvl="1"/>
            <a:r>
              <a:rPr lang="sv-SE"/>
              <a:t>Masquerader – not authorized to be on</a:t>
            </a:r>
          </a:p>
          <a:p>
            <a:pPr lvl="1"/>
            <a:r>
              <a:rPr lang="sv-SE"/>
              <a:t>Misfeasor – right person, wrong access</a:t>
            </a:r>
          </a:p>
          <a:p>
            <a:pPr lvl="1"/>
            <a:r>
              <a:rPr lang="sv-SE"/>
              <a:t>Clandestine user – admin access, and do not know they are there.</a:t>
            </a:r>
            <a:endParaRPr lang="sv-S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sv-SE"/>
              <a:t>Hacker Classes --ce</a:t>
            </a:r>
            <a:endParaRPr lang="sv-SE" noProof="1"/>
          </a:p>
        </p:txBody>
      </p:sp>
      <p:sp>
        <p:nvSpPr>
          <p:cNvPr id="217091" name="Rectangle 3"/>
          <p:cNvSpPr>
            <a:spLocks noGrp="1" noChangeArrowheads="1"/>
          </p:cNvSpPr>
          <p:nvPr>
            <p:ph type="body" idx="1"/>
          </p:nvPr>
        </p:nvSpPr>
        <p:spPr/>
        <p:txBody>
          <a:bodyPr/>
          <a:lstStyle/>
          <a:p>
            <a:pPr>
              <a:lnSpc>
                <a:spcPct val="90000"/>
              </a:lnSpc>
            </a:pPr>
            <a:r>
              <a:rPr lang="en-US"/>
              <a:t>Two classes of hackers</a:t>
            </a:r>
          </a:p>
          <a:p>
            <a:pPr lvl="1">
              <a:lnSpc>
                <a:spcPct val="90000"/>
              </a:lnSpc>
            </a:pPr>
            <a:r>
              <a:rPr lang="en-US"/>
              <a:t>The sophisticated elite with much expertise, but limited time</a:t>
            </a:r>
          </a:p>
          <a:p>
            <a:pPr lvl="1">
              <a:lnSpc>
                <a:spcPct val="90000"/>
              </a:lnSpc>
            </a:pPr>
            <a:r>
              <a:rPr lang="en-US"/>
              <a:t>Footsoldiers who have the time, and case use the hacking software, but do not really understand it.</a:t>
            </a:r>
          </a:p>
          <a:p>
            <a:pPr>
              <a:lnSpc>
                <a:spcPct val="90000"/>
              </a:lnSpc>
            </a:pPr>
            <a:r>
              <a:rPr lang="en-US"/>
              <a:t>CERT Computer Emergency Response Teams – hackers have access information boards too!</a:t>
            </a:r>
            <a:endParaRPr lang="en-US"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sv-SE"/>
              <a:t>Intrusion Techniques</a:t>
            </a:r>
            <a:endParaRPr lang="sv-SE" noProof="1"/>
          </a:p>
        </p:txBody>
      </p:sp>
      <p:sp>
        <p:nvSpPr>
          <p:cNvPr id="218115" name="Rectangle 3"/>
          <p:cNvSpPr>
            <a:spLocks noGrp="1" noChangeArrowheads="1"/>
          </p:cNvSpPr>
          <p:nvPr>
            <p:ph type="body" idx="1"/>
          </p:nvPr>
        </p:nvSpPr>
        <p:spPr>
          <a:xfrm>
            <a:off x="533400" y="1676400"/>
            <a:ext cx="7848600" cy="4572000"/>
          </a:xfrm>
        </p:spPr>
        <p:txBody>
          <a:bodyPr/>
          <a:lstStyle/>
          <a:p>
            <a:r>
              <a:rPr lang="sv-SE"/>
              <a:t>System maintain a file that associates a password with each authorized user.</a:t>
            </a:r>
          </a:p>
          <a:p>
            <a:r>
              <a:rPr lang="sv-SE"/>
              <a:t>Password file can be protected with:</a:t>
            </a:r>
          </a:p>
          <a:p>
            <a:pPr lvl="1"/>
            <a:r>
              <a:rPr lang="sv-SE"/>
              <a:t>One-way encryption – compare after encryption only.</a:t>
            </a:r>
          </a:p>
          <a:p>
            <a:pPr lvl="1"/>
            <a:r>
              <a:rPr lang="sv-SE"/>
              <a:t>Access Control – use a ”setuid” system.</a:t>
            </a:r>
          </a:p>
          <a:p>
            <a:r>
              <a:rPr lang="sv-SE"/>
              <a:t>Download of pw file is typically essential</a:t>
            </a:r>
            <a:endParaRPr lang="sv-SE"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Setuid (unix)</a:t>
            </a:r>
            <a:endParaRPr lang="en-US" noProof="1"/>
          </a:p>
        </p:txBody>
      </p:sp>
      <p:sp>
        <p:nvSpPr>
          <p:cNvPr id="219139" name="Rectangle 3"/>
          <p:cNvSpPr>
            <a:spLocks noGrp="1" noChangeArrowheads="1"/>
          </p:cNvSpPr>
          <p:nvPr>
            <p:ph type="body" idx="1"/>
          </p:nvPr>
        </p:nvSpPr>
        <p:spPr/>
        <p:txBody>
          <a:bodyPr/>
          <a:lstStyle/>
          <a:p>
            <a:pPr>
              <a:lnSpc>
                <a:spcPct val="90000"/>
              </a:lnSpc>
            </a:pPr>
            <a:r>
              <a:rPr lang="en-US"/>
              <a:t>setuid sets the effective user ID of the current process.  If the effective userid of the caller is root, the real and saved user ID's are also set. [...] This allows a setuid (other than root) program to drop all of its user privileges, do some unprivileged work, and then re-engage the original effective user ID in a secure manner.</a:t>
            </a:r>
          </a:p>
          <a:p>
            <a:pPr>
              <a:lnSpc>
                <a:spcPct val="90000"/>
              </a:lnSpc>
            </a:pPr>
            <a:endParaRPr lang="en-US"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228600"/>
            <a:ext cx="7772400" cy="1143000"/>
          </a:xfrm>
        </p:spPr>
        <p:txBody>
          <a:bodyPr/>
          <a:lstStyle/>
          <a:p>
            <a:r>
              <a:rPr lang="sv-SE"/>
              <a:t>Intrusion Techniques</a:t>
            </a:r>
            <a:endParaRPr lang="sv-SE" noProof="1"/>
          </a:p>
        </p:txBody>
      </p:sp>
      <p:sp>
        <p:nvSpPr>
          <p:cNvPr id="220163" name="Rectangle 3"/>
          <p:cNvSpPr>
            <a:spLocks noGrp="1" noChangeArrowheads="1"/>
          </p:cNvSpPr>
          <p:nvPr>
            <p:ph type="body" idx="1"/>
          </p:nvPr>
        </p:nvSpPr>
        <p:spPr>
          <a:xfrm>
            <a:off x="685800" y="1295400"/>
            <a:ext cx="7772400" cy="4114800"/>
          </a:xfrm>
        </p:spPr>
        <p:txBody>
          <a:bodyPr/>
          <a:lstStyle/>
          <a:p>
            <a:pPr marL="533400" indent="-533400" eaLnBrk="0" hangingPunct="0">
              <a:lnSpc>
                <a:spcPct val="90000"/>
              </a:lnSpc>
              <a:spcBef>
                <a:spcPct val="0"/>
              </a:spcBef>
            </a:pPr>
            <a:r>
              <a:rPr lang="en-US"/>
              <a:t>Techniques for guessing passwords:</a:t>
            </a:r>
          </a:p>
          <a:p>
            <a:pPr marL="914400" lvl="1" indent="-457200" eaLnBrk="0" hangingPunct="0">
              <a:lnSpc>
                <a:spcPct val="90000"/>
              </a:lnSpc>
              <a:spcBef>
                <a:spcPct val="0"/>
              </a:spcBef>
              <a:buFontTx/>
              <a:buChar char="•"/>
            </a:pPr>
            <a:r>
              <a:rPr lang="en-US" sz="2400"/>
              <a:t>Try default passwords.</a:t>
            </a:r>
          </a:p>
          <a:p>
            <a:pPr marL="914400" lvl="1" indent="-457200" eaLnBrk="0" hangingPunct="0">
              <a:lnSpc>
                <a:spcPct val="90000"/>
              </a:lnSpc>
              <a:spcBef>
                <a:spcPct val="0"/>
              </a:spcBef>
              <a:buFontTx/>
              <a:buChar char="•"/>
            </a:pPr>
            <a:r>
              <a:rPr lang="en-US" sz="2400"/>
              <a:t>Try all short words, 1 to 3 characters long.</a:t>
            </a:r>
          </a:p>
          <a:p>
            <a:pPr marL="914400" lvl="1" indent="-457200" eaLnBrk="0" hangingPunct="0">
              <a:lnSpc>
                <a:spcPct val="90000"/>
              </a:lnSpc>
              <a:spcBef>
                <a:spcPct val="0"/>
              </a:spcBef>
              <a:buFontTx/>
              <a:buChar char="•"/>
            </a:pPr>
            <a:r>
              <a:rPr lang="en-US" sz="2400"/>
              <a:t>Try all the words in an electronic dictionary(60,000).</a:t>
            </a:r>
          </a:p>
          <a:p>
            <a:pPr marL="914400" lvl="1" indent="-457200" eaLnBrk="0" hangingPunct="0">
              <a:lnSpc>
                <a:spcPct val="90000"/>
              </a:lnSpc>
              <a:spcBef>
                <a:spcPct val="0"/>
              </a:spcBef>
              <a:buFontTx/>
              <a:buChar char="•"/>
            </a:pPr>
            <a:r>
              <a:rPr lang="en-US" sz="2400"/>
              <a:t>Collect information about the user’s hobbies, family names, birthday, etc.</a:t>
            </a:r>
          </a:p>
          <a:p>
            <a:pPr marL="914400" lvl="1" indent="-457200" eaLnBrk="0" hangingPunct="0">
              <a:lnSpc>
                <a:spcPct val="90000"/>
              </a:lnSpc>
              <a:spcBef>
                <a:spcPct val="0"/>
              </a:spcBef>
              <a:buFontTx/>
              <a:buChar char="•"/>
            </a:pPr>
            <a:r>
              <a:rPr lang="en-US" sz="2400"/>
              <a:t>Try user’s phone number, social security number, street address, etc.</a:t>
            </a:r>
          </a:p>
          <a:p>
            <a:pPr marL="914400" lvl="1" indent="-457200" eaLnBrk="0" hangingPunct="0">
              <a:lnSpc>
                <a:spcPct val="90000"/>
              </a:lnSpc>
              <a:spcBef>
                <a:spcPct val="0"/>
              </a:spcBef>
              <a:buFontTx/>
              <a:buChar char="•"/>
            </a:pPr>
            <a:r>
              <a:rPr lang="en-US" sz="2400"/>
              <a:t>Try all license plate numbers (MUP103).</a:t>
            </a:r>
          </a:p>
          <a:p>
            <a:pPr marL="914400" lvl="1" indent="-457200" eaLnBrk="0" hangingPunct="0">
              <a:lnSpc>
                <a:spcPct val="90000"/>
              </a:lnSpc>
              <a:spcBef>
                <a:spcPct val="0"/>
              </a:spcBef>
              <a:buFontTx/>
              <a:buChar char="•"/>
            </a:pPr>
            <a:r>
              <a:rPr lang="en-US" sz="2400"/>
              <a:t>Use a Trojan horse</a:t>
            </a:r>
          </a:p>
          <a:p>
            <a:pPr marL="914400" lvl="1" indent="-457200" eaLnBrk="0" hangingPunct="0">
              <a:lnSpc>
                <a:spcPct val="90000"/>
              </a:lnSpc>
              <a:spcBef>
                <a:spcPct val="0"/>
              </a:spcBef>
              <a:buFontTx/>
              <a:buChar char="•"/>
            </a:pPr>
            <a:r>
              <a:rPr lang="en-US" sz="2400"/>
              <a:t>Tap the line between a remote user and the host system.</a:t>
            </a:r>
            <a:endParaRPr lang="en-US" sz="2000"/>
          </a:p>
          <a:p>
            <a:pPr marL="533400" indent="-533400" eaLnBrk="0" hangingPunct="0">
              <a:lnSpc>
                <a:spcPct val="90000"/>
              </a:lnSpc>
              <a:spcBef>
                <a:spcPct val="0"/>
              </a:spcBef>
              <a:buFontTx/>
              <a:buNone/>
            </a:pPr>
            <a:endParaRPr lang="en-US" sz="2000" u="sng">
              <a:latin typeface="Times" pitchFamily="18" charset="0"/>
            </a:endParaRPr>
          </a:p>
          <a:p>
            <a:pPr marL="533400" indent="-533400" eaLnBrk="0" hangingPunct="0">
              <a:lnSpc>
                <a:spcPct val="90000"/>
              </a:lnSpc>
              <a:spcBef>
                <a:spcPct val="0"/>
              </a:spcBef>
              <a:buFontTx/>
              <a:buNone/>
            </a:pPr>
            <a:r>
              <a:rPr lang="en-US" sz="2000" u="sng">
                <a:latin typeface="Times" pitchFamily="18" charset="0"/>
              </a:rPr>
              <a:t>Prevention</a:t>
            </a:r>
            <a:r>
              <a:rPr lang="en-US" sz="2000">
                <a:latin typeface="Times" pitchFamily="18" charset="0"/>
              </a:rPr>
              <a:t>: Enforce good password selection (Ij4Gf4Se%f#)</a:t>
            </a:r>
            <a:endParaRPr lang="en-US" sz="2000" noProof="1">
              <a:latin typeface="Times"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sv-SE"/>
              <a:t>UNIX Password Scheme</a:t>
            </a:r>
            <a:endParaRPr lang="sv-SE" noProof="1"/>
          </a:p>
        </p:txBody>
      </p:sp>
      <p:graphicFrame>
        <p:nvGraphicFramePr>
          <p:cNvPr id="221187" name="Object 3"/>
          <p:cNvGraphicFramePr>
            <a:graphicFrameLocks noChangeAspect="1"/>
          </p:cNvGraphicFramePr>
          <p:nvPr>
            <p:ph type="body" idx="1"/>
          </p:nvPr>
        </p:nvGraphicFramePr>
        <p:xfrm>
          <a:off x="609600" y="1676400"/>
          <a:ext cx="7772400" cy="4048125"/>
        </p:xfrm>
        <a:graphic>
          <a:graphicData uri="http://schemas.openxmlformats.org/presentationml/2006/ole">
            <mc:AlternateContent xmlns:mc="http://schemas.openxmlformats.org/markup-compatibility/2006">
              <mc:Choice xmlns:v="urn:schemas-microsoft-com:vml" Requires="v">
                <p:oleObj spid="_x0000_s221189" name="Bitmappsbild" r:id="rId3" imgW="5249008" imgH="2734057" progId="Paint.Picture">
                  <p:embed/>
                </p:oleObj>
              </mc:Choice>
              <mc:Fallback>
                <p:oleObj name="Bitmappsbild" r:id="rId3" imgW="5249008" imgH="273405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7772400" cy="4048125"/>
                      </a:xfrm>
                      <a:prstGeom prst="rect">
                        <a:avLst/>
                      </a:prstGeom>
                    </p:spPr>
                  </p:pic>
                </p:oleObj>
              </mc:Fallback>
            </mc:AlternateContent>
          </a:graphicData>
        </a:graphic>
      </p:graphicFrame>
      <p:sp>
        <p:nvSpPr>
          <p:cNvPr id="221188" name="Text Box 4"/>
          <p:cNvSpPr txBox="1">
            <a:spLocks noChangeArrowheads="1"/>
          </p:cNvSpPr>
          <p:nvPr/>
        </p:nvSpPr>
        <p:spPr bwMode="auto">
          <a:xfrm>
            <a:off x="1905000" y="57912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2400">
                <a:latin typeface="Comic Sans MS" pitchFamily="66" charset="0"/>
              </a:rPr>
              <a:t>Loading a new password</a:t>
            </a:r>
            <a:endParaRPr lang="sv-SE" sz="2400" noProof="1">
              <a:latin typeface="Comic Sans MS" pitchFamily="66"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81000"/>
            <a:ext cx="7772400" cy="1143000"/>
          </a:xfrm>
        </p:spPr>
        <p:txBody>
          <a:bodyPr/>
          <a:lstStyle/>
          <a:p>
            <a:r>
              <a:rPr lang="sv-SE"/>
              <a:t>UNIX Password Scheme</a:t>
            </a:r>
            <a:endParaRPr lang="sv-SE" noProof="1"/>
          </a:p>
        </p:txBody>
      </p:sp>
      <p:graphicFrame>
        <p:nvGraphicFramePr>
          <p:cNvPr id="222211" name="Object 3"/>
          <p:cNvGraphicFramePr>
            <a:graphicFrameLocks noChangeAspect="1"/>
          </p:cNvGraphicFramePr>
          <p:nvPr>
            <p:ph type="body" idx="1"/>
          </p:nvPr>
        </p:nvGraphicFramePr>
        <p:xfrm>
          <a:off x="1219200" y="1600200"/>
          <a:ext cx="6753225" cy="4114800"/>
        </p:xfrm>
        <a:graphic>
          <a:graphicData uri="http://schemas.openxmlformats.org/presentationml/2006/ole">
            <mc:AlternateContent xmlns:mc="http://schemas.openxmlformats.org/markup-compatibility/2006">
              <mc:Choice xmlns:v="urn:schemas-microsoft-com:vml" Requires="v">
                <p:oleObj spid="_x0000_s222213" name="Bitmappsbild" r:id="rId3" imgW="6095238" imgH="3715269" progId="Paint.Picture">
                  <p:embed/>
                </p:oleObj>
              </mc:Choice>
              <mc:Fallback>
                <p:oleObj name="Bitmappsbild" r:id="rId3" imgW="6095238" imgH="371526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6753225" cy="4114800"/>
                      </a:xfrm>
                      <a:prstGeom prst="rect">
                        <a:avLst/>
                      </a:prstGeom>
                    </p:spPr>
                  </p:pic>
                </p:oleObj>
              </mc:Fallback>
            </mc:AlternateContent>
          </a:graphicData>
        </a:graphic>
      </p:graphicFrame>
      <p:sp>
        <p:nvSpPr>
          <p:cNvPr id="222212" name="Text Box 4"/>
          <p:cNvSpPr txBox="1">
            <a:spLocks noChangeArrowheads="1"/>
          </p:cNvSpPr>
          <p:nvPr/>
        </p:nvSpPr>
        <p:spPr bwMode="auto">
          <a:xfrm>
            <a:off x="1371600" y="57150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2400">
                <a:latin typeface="Comic Sans MS" pitchFamily="66" charset="0"/>
              </a:rPr>
              <a:t>         Verifying a password file</a:t>
            </a:r>
            <a:endParaRPr lang="sv-SE" sz="2400" noProof="1">
              <a:latin typeface="Comic Sans MS" pitchFamily="66"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sv-SE"/>
              <a:t>Storing UNIX Passwords</a:t>
            </a:r>
            <a:endParaRPr lang="sv-SE" noProof="1"/>
          </a:p>
        </p:txBody>
      </p:sp>
      <p:sp>
        <p:nvSpPr>
          <p:cNvPr id="223235" name="Rectangle 3"/>
          <p:cNvSpPr>
            <a:spLocks noGrp="1" noChangeArrowheads="1"/>
          </p:cNvSpPr>
          <p:nvPr>
            <p:ph type="body" idx="1"/>
          </p:nvPr>
        </p:nvSpPr>
        <p:spPr/>
        <p:txBody>
          <a:bodyPr/>
          <a:lstStyle/>
          <a:p>
            <a:pPr eaLnBrk="0" hangingPunct="0">
              <a:spcBef>
                <a:spcPct val="0"/>
              </a:spcBef>
            </a:pPr>
            <a:r>
              <a:rPr lang="en-US"/>
              <a:t>UNIX passwords were kept in in a publicly readable file, etc/passwords.  </a:t>
            </a:r>
          </a:p>
          <a:p>
            <a:pPr eaLnBrk="0" hangingPunct="0">
              <a:spcBef>
                <a:spcPct val="0"/>
              </a:spcBef>
            </a:pPr>
            <a:r>
              <a:rPr lang="en-US"/>
              <a:t>Now they are kept in a “shadow” directory and only visible by “root”.</a:t>
            </a:r>
          </a:p>
          <a:p>
            <a:pPr>
              <a:buFontTx/>
              <a:buNone/>
            </a:pPr>
            <a:endParaRPr lang="en-US"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Internal attack: Keylogging</a:t>
            </a:r>
          </a:p>
        </p:txBody>
      </p:sp>
      <p:sp>
        <p:nvSpPr>
          <p:cNvPr id="277507" name="Rectangle 3"/>
          <p:cNvSpPr>
            <a:spLocks noGrp="1" noChangeArrowheads="1"/>
          </p:cNvSpPr>
          <p:nvPr>
            <p:ph type="body" idx="1"/>
          </p:nvPr>
        </p:nvSpPr>
        <p:spPr/>
        <p:txBody>
          <a:bodyPr/>
          <a:lstStyle/>
          <a:p>
            <a:r>
              <a:rPr lang="en-US" sz="2800">
                <a:latin typeface="Comic Sans MS" pitchFamily="66" charset="0"/>
                <a:hlinkClick r:id="rId3"/>
              </a:rPr>
              <a:t>http://dewasoft.com/privacy/kldetector.htm</a:t>
            </a:r>
            <a:endParaRPr lang="en-US" sz="2800">
              <a:latin typeface="Comic Sans MS" pitchFamily="66" charset="0"/>
            </a:endParaRPr>
          </a:p>
          <a:p>
            <a:r>
              <a:rPr lang="en-US" sz="2800">
                <a:latin typeface="Comic Sans MS" pitchFamily="66" charset="0"/>
              </a:rPr>
              <a:t>Easy to purchase, and not hard to install:</a:t>
            </a:r>
          </a:p>
          <a:p>
            <a:r>
              <a:rPr lang="en-US" sz="2800">
                <a:hlinkClick r:id="rId4"/>
              </a:rPr>
              <a:t>http://www.mykeylogger.com/keylogger/keylogger-features.php</a:t>
            </a:r>
            <a:endParaRPr lang="en-US" sz="2800"/>
          </a:p>
          <a:p>
            <a:r>
              <a:rPr lang="en-US" sz="2800">
                <a:latin typeface="Comic Sans MS" pitchFamily="66" charset="0"/>
              </a:rPr>
              <a:t>Keyboard is a computer that produces a serial output stream. This, in turn, is captured by a system interrupt under program control. So – can do anything you like with the stream</a:t>
            </a:r>
            <a:r>
              <a:rPr lang="en-US" sz="2800"/>
              <a:t>.</a:t>
            </a:r>
          </a:p>
          <a:p>
            <a:r>
              <a:rPr lang="en-US" sz="2800">
                <a:hlinkClick r:id="rId5"/>
              </a:rPr>
              <a:t>http://news.com.com/Phishing+attacks+take+a+new+twist/2100-1029_3-5695874.html</a:t>
            </a:r>
            <a:endParaRPr lang="en-US" sz="2800"/>
          </a:p>
          <a:p>
            <a:endParaRPr lang="en-US" sz="2800"/>
          </a:p>
          <a:p>
            <a:endParaRPr lang="en-US" sz="2800">
              <a:latin typeface="Comic Sans MS" pitchFamily="66" charset="0"/>
            </a:endParaRPr>
          </a:p>
          <a:p>
            <a:endParaRPr lang="en-US" sz="2800">
              <a:latin typeface="Comic Sans MS" pitchFamily="66"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sv-SE"/>
              <a:t>”Salt”</a:t>
            </a:r>
            <a:endParaRPr lang="sv-SE" noProof="1"/>
          </a:p>
        </p:txBody>
      </p:sp>
      <p:sp>
        <p:nvSpPr>
          <p:cNvPr id="224259" name="Rectangle 3"/>
          <p:cNvSpPr>
            <a:spLocks noGrp="1" noChangeArrowheads="1"/>
          </p:cNvSpPr>
          <p:nvPr>
            <p:ph type="body" idx="1"/>
          </p:nvPr>
        </p:nvSpPr>
        <p:spPr/>
        <p:txBody>
          <a:bodyPr/>
          <a:lstStyle/>
          <a:p>
            <a:r>
              <a:rPr lang="sv-SE"/>
              <a:t>The salt serves three purposes:</a:t>
            </a:r>
          </a:p>
          <a:p>
            <a:pPr lvl="1"/>
            <a:r>
              <a:rPr lang="sv-SE"/>
              <a:t>Prevents duplicate passwords.</a:t>
            </a:r>
          </a:p>
          <a:p>
            <a:pPr lvl="1"/>
            <a:r>
              <a:rPr lang="sv-SE"/>
              <a:t>Effectively increases the length of the password (unix: by two characters) 4096</a:t>
            </a:r>
          </a:p>
          <a:p>
            <a:pPr lvl="1"/>
            <a:r>
              <a:rPr lang="sv-SE"/>
              <a:t>Prevents the use of hardware implementations of DES for cracking</a:t>
            </a:r>
          </a:p>
          <a:p>
            <a:pPr>
              <a:buFontTx/>
              <a:buNone/>
            </a:pPr>
            <a:endParaRPr lang="sv-SE"/>
          </a:p>
          <a:p>
            <a:pPr lvl="1"/>
            <a:endParaRPr lang="sv-S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sv-SE"/>
              <a:t>Password Strategies</a:t>
            </a:r>
            <a:endParaRPr lang="sv-SE" noProof="1"/>
          </a:p>
        </p:txBody>
      </p:sp>
      <p:sp>
        <p:nvSpPr>
          <p:cNvPr id="225283" name="Rectangle 3"/>
          <p:cNvSpPr>
            <a:spLocks noGrp="1" noChangeArrowheads="1"/>
          </p:cNvSpPr>
          <p:nvPr>
            <p:ph type="body" idx="1"/>
          </p:nvPr>
        </p:nvSpPr>
        <p:spPr/>
        <p:txBody>
          <a:bodyPr/>
          <a:lstStyle/>
          <a:p>
            <a:r>
              <a:rPr lang="en-US"/>
              <a:t>D. Klein, 1990: 25% of pw’s for 14,000 users guessed in an hour. Table 9.4</a:t>
            </a:r>
          </a:p>
          <a:p>
            <a:r>
              <a:rPr lang="sv-SE"/>
              <a:t>Even in 1993, 6.4 million encriptions per second – so PW must be obscure</a:t>
            </a:r>
          </a:p>
          <a:p>
            <a:endParaRPr lang="sv-SE" noProof="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sv-SE"/>
              <a:t>Password Strategies</a:t>
            </a:r>
            <a:endParaRPr lang="sv-SE" noProof="1"/>
          </a:p>
        </p:txBody>
      </p:sp>
      <p:sp>
        <p:nvSpPr>
          <p:cNvPr id="226307" name="Rectangle 3"/>
          <p:cNvSpPr>
            <a:spLocks noGrp="1" noChangeArrowheads="1"/>
          </p:cNvSpPr>
          <p:nvPr>
            <p:ph type="body" idx="1"/>
          </p:nvPr>
        </p:nvSpPr>
        <p:spPr/>
        <p:txBody>
          <a:bodyPr/>
          <a:lstStyle/>
          <a:p>
            <a:r>
              <a:rPr lang="en-US"/>
              <a:t>Old problem of “keeping secret” not reliable</a:t>
            </a:r>
          </a:p>
          <a:p>
            <a:r>
              <a:rPr lang="en-US"/>
              <a:t>Users often use the same PW on different systems.</a:t>
            </a:r>
          </a:p>
          <a:p>
            <a:r>
              <a:rPr lang="en-US"/>
              <a:t>Tradeoff: if pw is hard to remember then users will lose it, and/or write it down.</a:t>
            </a:r>
            <a:endParaRPr lang="en-US"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sv-SE"/>
              <a:t>Password Selecting Strategies</a:t>
            </a:r>
            <a:endParaRPr lang="sv-SE" noProof="1"/>
          </a:p>
        </p:txBody>
      </p:sp>
      <p:sp>
        <p:nvSpPr>
          <p:cNvPr id="227331" name="Rectangle 3"/>
          <p:cNvSpPr>
            <a:spLocks noGrp="1" noChangeArrowheads="1"/>
          </p:cNvSpPr>
          <p:nvPr>
            <p:ph type="body" idx="1"/>
          </p:nvPr>
        </p:nvSpPr>
        <p:spPr/>
        <p:txBody>
          <a:bodyPr/>
          <a:lstStyle/>
          <a:p>
            <a:pPr>
              <a:lnSpc>
                <a:spcPct val="90000"/>
              </a:lnSpc>
            </a:pPr>
            <a:r>
              <a:rPr lang="sv-SE"/>
              <a:t>User ducation</a:t>
            </a:r>
          </a:p>
          <a:p>
            <a:pPr>
              <a:lnSpc>
                <a:spcPct val="90000"/>
              </a:lnSpc>
            </a:pPr>
            <a:r>
              <a:rPr lang="sv-SE"/>
              <a:t>Computer-generated passwords</a:t>
            </a:r>
          </a:p>
          <a:p>
            <a:pPr>
              <a:lnSpc>
                <a:spcPct val="90000"/>
              </a:lnSpc>
            </a:pPr>
            <a:r>
              <a:rPr lang="sv-SE"/>
              <a:t>Reactive password checking</a:t>
            </a:r>
          </a:p>
          <a:p>
            <a:pPr>
              <a:lnSpc>
                <a:spcPct val="90000"/>
              </a:lnSpc>
            </a:pPr>
            <a:r>
              <a:rPr lang="sv-SE"/>
              <a:t>Proactive password checking – best idea is to force user to select a good pw that they generate. Best the </a:t>
            </a:r>
            <a:r>
              <a:rPr lang="sv-SE" i="1"/>
              <a:t>second</a:t>
            </a:r>
            <a:r>
              <a:rPr lang="sv-SE"/>
              <a:t> time around.</a:t>
            </a:r>
          </a:p>
          <a:p>
            <a:pPr>
              <a:lnSpc>
                <a:spcPct val="90000"/>
              </a:lnSpc>
            </a:pPr>
            <a:r>
              <a:rPr lang="sv-SE"/>
              <a:t>30 Megabytes of bad passwords?</a:t>
            </a:r>
            <a:endParaRPr lang="sv-SE" noProof="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304800"/>
            <a:ext cx="7772400" cy="1143000"/>
          </a:xfrm>
        </p:spPr>
        <p:txBody>
          <a:bodyPr/>
          <a:lstStyle/>
          <a:p>
            <a:r>
              <a:rPr lang="sv-SE"/>
              <a:t>Markov Model</a:t>
            </a:r>
            <a:endParaRPr lang="sv-SE" noProof="1"/>
          </a:p>
        </p:txBody>
      </p:sp>
      <p:graphicFrame>
        <p:nvGraphicFramePr>
          <p:cNvPr id="228355" name="Object 3"/>
          <p:cNvGraphicFramePr>
            <a:graphicFrameLocks noChangeAspect="1"/>
          </p:cNvGraphicFramePr>
          <p:nvPr>
            <p:ph type="body" idx="1"/>
          </p:nvPr>
        </p:nvGraphicFramePr>
        <p:xfrm>
          <a:off x="2514600" y="1219200"/>
          <a:ext cx="4652963" cy="5638800"/>
        </p:xfrm>
        <a:graphic>
          <a:graphicData uri="http://schemas.openxmlformats.org/presentationml/2006/ole">
            <mc:AlternateContent xmlns:mc="http://schemas.openxmlformats.org/markup-compatibility/2006">
              <mc:Choice xmlns:v="urn:schemas-microsoft-com:vml" Requires="v">
                <p:oleObj spid="_x0000_s228356" name="Bitmappsbild" r:id="rId3" imgW="5896798" imgH="7144747" progId="Paint.Picture">
                  <p:embed/>
                </p:oleObj>
              </mc:Choice>
              <mc:Fallback>
                <p:oleObj name="Bitmappsbild" r:id="rId3" imgW="5896798" imgH="714474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4652963" cy="5638800"/>
                      </a:xfrm>
                      <a:prstGeom prst="rect">
                        <a:avLst/>
                      </a:prstGeom>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sv-SE"/>
              <a:t>Transition Matrix</a:t>
            </a:r>
            <a:endParaRPr lang="sv-SE" noProof="1"/>
          </a:p>
        </p:txBody>
      </p:sp>
      <p:sp>
        <p:nvSpPr>
          <p:cNvPr id="229379" name="Rectangle 3"/>
          <p:cNvSpPr>
            <a:spLocks noGrp="1" noChangeArrowheads="1"/>
          </p:cNvSpPr>
          <p:nvPr>
            <p:ph type="body" idx="1"/>
          </p:nvPr>
        </p:nvSpPr>
        <p:spPr>
          <a:xfrm>
            <a:off x="457200" y="1600200"/>
            <a:ext cx="8229600" cy="2849563"/>
          </a:xfrm>
        </p:spPr>
        <p:txBody>
          <a:bodyPr/>
          <a:lstStyle/>
          <a:p>
            <a:pPr marL="609600" indent="-609600">
              <a:lnSpc>
                <a:spcPct val="90000"/>
              </a:lnSpc>
              <a:buFontTx/>
              <a:buAutoNum type="arabicPeriod"/>
            </a:pPr>
            <a:r>
              <a:rPr lang="sv-SE" sz="2600"/>
              <a:t>Determine the frequency matrix f, where f(</a:t>
            </a:r>
            <a:r>
              <a:rPr lang="sv-SE" sz="2600" i="1"/>
              <a:t>i,j,k</a:t>
            </a:r>
            <a:r>
              <a:rPr lang="sv-SE" sz="2600"/>
              <a:t>) is the number of occurrences of the trigram consisting of the </a:t>
            </a:r>
            <a:r>
              <a:rPr lang="sv-SE" sz="2600" i="1"/>
              <a:t>i</a:t>
            </a:r>
            <a:r>
              <a:rPr lang="sv-SE" sz="2600"/>
              <a:t>th, </a:t>
            </a:r>
            <a:r>
              <a:rPr lang="sv-SE" sz="2600" i="1"/>
              <a:t>j</a:t>
            </a:r>
            <a:r>
              <a:rPr lang="sv-SE" sz="2600"/>
              <a:t>th and </a:t>
            </a:r>
            <a:r>
              <a:rPr lang="sv-SE" sz="2600" i="1"/>
              <a:t>k</a:t>
            </a:r>
            <a:r>
              <a:rPr lang="sv-SE" sz="2600"/>
              <a:t>th character.</a:t>
            </a:r>
          </a:p>
          <a:p>
            <a:pPr marL="609600" indent="-609600">
              <a:lnSpc>
                <a:spcPct val="90000"/>
              </a:lnSpc>
              <a:buFontTx/>
              <a:buAutoNum type="arabicPeriod"/>
            </a:pPr>
            <a:r>
              <a:rPr lang="sv-SE" sz="2600"/>
              <a:t>For each bigram</a:t>
            </a:r>
            <a:r>
              <a:rPr lang="sv-SE" sz="2600" i="1"/>
              <a:t> ij</a:t>
            </a:r>
            <a:r>
              <a:rPr lang="sv-SE" sz="2600"/>
              <a:t>, calculate f(</a:t>
            </a:r>
            <a:r>
              <a:rPr lang="sv-SE" sz="2600" i="1"/>
              <a:t>i,j</a:t>
            </a:r>
            <a:r>
              <a:rPr lang="sv-SE" sz="2600"/>
              <a:t>,  ) as the total number of trigrams beginning with </a:t>
            </a:r>
            <a:r>
              <a:rPr lang="sv-SE" sz="2600" i="1"/>
              <a:t>ij.</a:t>
            </a:r>
          </a:p>
          <a:p>
            <a:pPr marL="609600" indent="-609600">
              <a:lnSpc>
                <a:spcPct val="90000"/>
              </a:lnSpc>
              <a:buFontTx/>
              <a:buAutoNum type="arabicPeriod"/>
            </a:pPr>
            <a:r>
              <a:rPr lang="sv-SE" sz="2600"/>
              <a:t>Compute the entries of T as follows:</a:t>
            </a:r>
            <a:endParaRPr lang="sv-SE" sz="2600" noProof="1"/>
          </a:p>
        </p:txBody>
      </p:sp>
      <p:graphicFrame>
        <p:nvGraphicFramePr>
          <p:cNvPr id="22938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29385" name="Equation" r:id="rId3" imgW="114120" imgH="215640" progId="Equation.3">
                  <p:embed/>
                </p:oleObj>
              </mc:Choice>
              <mc:Fallback>
                <p:oleObj name="Equation" r:id="rId3"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nvGraphicFramePr>
        <p:xfrm>
          <a:off x="5867400" y="2819400"/>
          <a:ext cx="304800" cy="254000"/>
        </p:xfrm>
        <a:graphic>
          <a:graphicData uri="http://schemas.openxmlformats.org/presentationml/2006/ole">
            <mc:AlternateContent xmlns:mc="http://schemas.openxmlformats.org/markup-compatibility/2006">
              <mc:Choice xmlns:v="urn:schemas-microsoft-com:vml" Requires="v">
                <p:oleObj spid="_x0000_s229386" name="Equation" r:id="rId5" imgW="152280" imgH="126720" progId="Equation.3">
                  <p:embed/>
                </p:oleObj>
              </mc:Choice>
              <mc:Fallback>
                <p:oleObj name="Equation" r:id="rId5" imgW="152280" imgH="126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819400"/>
                        <a:ext cx="3048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nvGraphicFramePr>
        <p:xfrm>
          <a:off x="1371600" y="5105400"/>
          <a:ext cx="2971800" cy="901700"/>
        </p:xfrm>
        <a:graphic>
          <a:graphicData uri="http://schemas.openxmlformats.org/presentationml/2006/ole">
            <mc:AlternateContent xmlns:mc="http://schemas.openxmlformats.org/markup-compatibility/2006">
              <mc:Choice xmlns:v="urn:schemas-microsoft-com:vml" Requires="v">
                <p:oleObj spid="_x0000_s229387" name="Equation" r:id="rId7" imgW="1257120" imgH="380880" progId="Equation.3">
                  <p:embed/>
                </p:oleObj>
              </mc:Choice>
              <mc:Fallback>
                <p:oleObj name="Equation" r:id="rId7" imgW="1257120" imgH="380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105400"/>
                        <a:ext cx="2971800" cy="9017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sv-SE"/>
              <a:t>Spafford (Bloom Filter)</a:t>
            </a:r>
            <a:endParaRPr lang="sv-SE" noProof="1"/>
          </a:p>
        </p:txBody>
      </p:sp>
      <p:sp>
        <p:nvSpPr>
          <p:cNvPr id="230403" name="Rectangle 3"/>
          <p:cNvSpPr>
            <a:spLocks noGrp="1" noChangeArrowheads="1"/>
          </p:cNvSpPr>
          <p:nvPr>
            <p:ph type="body" idx="1"/>
          </p:nvPr>
        </p:nvSpPr>
        <p:spPr>
          <a:xfrm>
            <a:off x="762000" y="2362200"/>
            <a:ext cx="7772400" cy="381000"/>
          </a:xfrm>
        </p:spPr>
        <p:txBody>
          <a:bodyPr/>
          <a:lstStyle/>
          <a:p>
            <a:pPr>
              <a:lnSpc>
                <a:spcPct val="90000"/>
              </a:lnSpc>
              <a:buFontTx/>
              <a:buNone/>
            </a:pPr>
            <a:r>
              <a:rPr lang="sv-SE" sz="2800"/>
              <a:t>where</a:t>
            </a:r>
          </a:p>
          <a:p>
            <a:pPr>
              <a:lnSpc>
                <a:spcPct val="90000"/>
              </a:lnSpc>
              <a:buFontTx/>
              <a:buNone/>
            </a:pPr>
            <a:r>
              <a:rPr lang="sv-SE" sz="2800"/>
              <a:t>			</a:t>
            </a:r>
          </a:p>
          <a:p>
            <a:pPr>
              <a:lnSpc>
                <a:spcPct val="90000"/>
              </a:lnSpc>
              <a:buFontTx/>
              <a:buNone/>
            </a:pPr>
            <a:r>
              <a:rPr lang="sv-SE" sz="2800"/>
              <a:t>		</a:t>
            </a:r>
            <a:endParaRPr lang="sv-SE" sz="2800" noProof="1"/>
          </a:p>
        </p:txBody>
      </p:sp>
      <p:graphicFrame>
        <p:nvGraphicFramePr>
          <p:cNvPr id="230404" name="Object 4"/>
          <p:cNvGraphicFramePr>
            <a:graphicFrameLocks noChangeAspect="1"/>
          </p:cNvGraphicFramePr>
          <p:nvPr/>
        </p:nvGraphicFramePr>
        <p:xfrm>
          <a:off x="914400" y="1828800"/>
          <a:ext cx="6858000" cy="511175"/>
        </p:xfrm>
        <a:graphic>
          <a:graphicData uri="http://schemas.openxmlformats.org/presentationml/2006/ole">
            <mc:AlternateContent xmlns:mc="http://schemas.openxmlformats.org/markup-compatibility/2006">
              <mc:Choice xmlns:v="urn:schemas-microsoft-com:vml" Requires="v">
                <p:oleObj spid="_x0000_s230407" name="Equation" r:id="rId3" imgW="3060360" imgH="228600" progId="Equation.3">
                  <p:embed/>
                </p:oleObj>
              </mc:Choice>
              <mc:Fallback>
                <p:oleObj name="Equation" r:id="rId3" imgW="30603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68580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5" name="Object 5"/>
          <p:cNvGraphicFramePr>
            <a:graphicFrameLocks noChangeAspect="1"/>
          </p:cNvGraphicFramePr>
          <p:nvPr/>
        </p:nvGraphicFramePr>
        <p:xfrm>
          <a:off x="838200" y="2895600"/>
          <a:ext cx="7239000" cy="1206500"/>
        </p:xfrm>
        <a:graphic>
          <a:graphicData uri="http://schemas.openxmlformats.org/presentationml/2006/ole">
            <mc:AlternateContent xmlns:mc="http://schemas.openxmlformats.org/markup-compatibility/2006">
              <mc:Choice xmlns:v="urn:schemas-microsoft-com:vml" Requires="v">
                <p:oleObj spid="_x0000_s230408" name="Equation" r:id="rId5" imgW="2743200" imgH="457200" progId="Equation.3">
                  <p:embed/>
                </p:oleObj>
              </mc:Choice>
              <mc:Fallback>
                <p:oleObj name="Equation" r:id="rId5" imgW="27432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895600"/>
                        <a:ext cx="72390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06" name="Text Box 6"/>
          <p:cNvSpPr txBox="1">
            <a:spLocks noChangeArrowheads="1"/>
          </p:cNvSpPr>
          <p:nvPr/>
        </p:nvSpPr>
        <p:spPr bwMode="auto">
          <a:xfrm>
            <a:off x="838200" y="4343400"/>
            <a:ext cx="7391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pPr>
            <a:r>
              <a:rPr lang="sv-SE" sz="2000" b="1">
                <a:latin typeface="Comic Sans MS" pitchFamily="66" charset="0"/>
              </a:rPr>
              <a:t>The following procedure is then applied to the dictionary:</a:t>
            </a:r>
          </a:p>
          <a:p>
            <a:pPr>
              <a:spcBef>
                <a:spcPct val="50000"/>
              </a:spcBef>
              <a:buFontTx/>
              <a:buAutoNum type="arabicPeriod"/>
            </a:pPr>
            <a:r>
              <a:rPr lang="sv-SE" sz="2000">
                <a:latin typeface="Comic Sans MS" pitchFamily="66" charset="0"/>
              </a:rPr>
              <a:t>A hash table of N bits is definied, with all bits initially set to 0.</a:t>
            </a:r>
          </a:p>
          <a:p>
            <a:pPr>
              <a:spcBef>
                <a:spcPct val="50000"/>
              </a:spcBef>
              <a:buFontTx/>
              <a:buAutoNum type="arabicPeriod"/>
            </a:pPr>
            <a:r>
              <a:rPr lang="sv-SE" sz="2000">
                <a:latin typeface="Comic Sans MS" pitchFamily="66" charset="0"/>
              </a:rPr>
              <a:t>For each password, its </a:t>
            </a:r>
            <a:r>
              <a:rPr lang="sv-SE" sz="2000" i="1">
                <a:latin typeface="Comic Sans MS" pitchFamily="66" charset="0"/>
              </a:rPr>
              <a:t>k</a:t>
            </a:r>
            <a:r>
              <a:rPr lang="sv-SE" sz="2000">
                <a:latin typeface="Comic Sans MS" pitchFamily="66" charset="0"/>
              </a:rPr>
              <a:t> hash values are calculated, and the responding bits in the hash table are set to 1</a:t>
            </a:r>
            <a:endParaRPr lang="sv-SE" sz="2000" noProof="1">
              <a:latin typeface="Comic Sans MS" pitchFamily="66"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81000"/>
            <a:ext cx="7772400" cy="1143000"/>
          </a:xfrm>
        </p:spPr>
        <p:txBody>
          <a:bodyPr/>
          <a:lstStyle/>
          <a:p>
            <a:r>
              <a:rPr lang="sv-SE"/>
              <a:t>Spafford (Bloom Filter)</a:t>
            </a:r>
            <a:endParaRPr lang="sv-SE" noProof="1"/>
          </a:p>
        </p:txBody>
      </p:sp>
      <p:sp>
        <p:nvSpPr>
          <p:cNvPr id="231427" name="Rectangle 3"/>
          <p:cNvSpPr>
            <a:spLocks noGrp="1" noChangeArrowheads="1"/>
          </p:cNvSpPr>
          <p:nvPr>
            <p:ph type="body" idx="1"/>
          </p:nvPr>
        </p:nvSpPr>
        <p:spPr>
          <a:xfrm>
            <a:off x="685800" y="1600200"/>
            <a:ext cx="7772400" cy="1600200"/>
          </a:xfrm>
        </p:spPr>
        <p:txBody>
          <a:bodyPr/>
          <a:lstStyle/>
          <a:p>
            <a:r>
              <a:rPr lang="sv-SE" sz="2800"/>
              <a:t>Design the hash scheme to minimize false positive.</a:t>
            </a:r>
          </a:p>
          <a:p>
            <a:r>
              <a:rPr lang="sv-SE" sz="2800"/>
              <a:t>Probability of false positive:</a:t>
            </a:r>
            <a:endParaRPr lang="sv-SE" sz="2800" noProof="1"/>
          </a:p>
        </p:txBody>
      </p:sp>
      <p:graphicFrame>
        <p:nvGraphicFramePr>
          <p:cNvPr id="231428" name="Object 4"/>
          <p:cNvGraphicFramePr>
            <a:graphicFrameLocks noChangeAspect="1"/>
          </p:cNvGraphicFramePr>
          <p:nvPr/>
        </p:nvGraphicFramePr>
        <p:xfrm>
          <a:off x="1276350" y="3084513"/>
          <a:ext cx="5962650" cy="3222625"/>
        </p:xfrm>
        <a:graphic>
          <a:graphicData uri="http://schemas.openxmlformats.org/presentationml/2006/ole">
            <mc:AlternateContent xmlns:mc="http://schemas.openxmlformats.org/markup-compatibility/2006">
              <mc:Choice xmlns:v="urn:schemas-microsoft-com:vml" Requires="v">
                <p:oleObj spid="_x0000_s231429" name="Equation" r:id="rId3" imgW="3962160" imgH="2286000" progId="Equation.3">
                  <p:embed/>
                </p:oleObj>
              </mc:Choice>
              <mc:Fallback>
                <p:oleObj name="Equation" r:id="rId3" imgW="3962160" imgH="2286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3084513"/>
                        <a:ext cx="5962650"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381000"/>
            <a:ext cx="7772400" cy="1143000"/>
          </a:xfrm>
        </p:spPr>
        <p:txBody>
          <a:bodyPr/>
          <a:lstStyle/>
          <a:p>
            <a:r>
              <a:rPr lang="sv-SE"/>
              <a:t>Spafford (Bloom Filter)</a:t>
            </a:r>
            <a:endParaRPr lang="sv-SE" noProof="1"/>
          </a:p>
        </p:txBody>
      </p:sp>
      <p:sp>
        <p:nvSpPr>
          <p:cNvPr id="232451" name="Rectangle 3"/>
          <p:cNvSpPr>
            <a:spLocks noGrp="1" noChangeArrowheads="1"/>
          </p:cNvSpPr>
          <p:nvPr>
            <p:ph type="body" idx="1"/>
          </p:nvPr>
        </p:nvSpPr>
        <p:spPr>
          <a:xfrm>
            <a:off x="685800" y="1600200"/>
            <a:ext cx="7848600" cy="4191000"/>
          </a:xfrm>
        </p:spPr>
        <p:txBody>
          <a:bodyPr/>
          <a:lstStyle/>
          <a:p>
            <a:r>
              <a:rPr lang="en-US" sz="2800"/>
              <a:t>Point is, I guess, to reject passwords, without having a copy of the input pw file available.</a:t>
            </a:r>
            <a:endParaRPr lang="en-US" sz="2800" noProof="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85800" y="609600"/>
            <a:ext cx="8001000" cy="1143000"/>
          </a:xfrm>
        </p:spPr>
        <p:txBody>
          <a:bodyPr/>
          <a:lstStyle/>
          <a:p>
            <a:r>
              <a:rPr lang="sv-SE"/>
              <a:t>Performance of Bloom Filter</a:t>
            </a:r>
            <a:endParaRPr lang="sv-SE" noProof="1"/>
          </a:p>
        </p:txBody>
      </p:sp>
      <p:graphicFrame>
        <p:nvGraphicFramePr>
          <p:cNvPr id="233475" name="Object 3"/>
          <p:cNvGraphicFramePr>
            <a:graphicFrameLocks noChangeAspect="1"/>
          </p:cNvGraphicFramePr>
          <p:nvPr>
            <p:ph type="body" idx="1"/>
          </p:nvPr>
        </p:nvGraphicFramePr>
        <p:xfrm>
          <a:off x="1066800" y="1447800"/>
          <a:ext cx="6858000" cy="4800600"/>
        </p:xfrm>
        <a:graphic>
          <a:graphicData uri="http://schemas.openxmlformats.org/presentationml/2006/ole">
            <mc:AlternateContent xmlns:mc="http://schemas.openxmlformats.org/markup-compatibility/2006">
              <mc:Choice xmlns:v="urn:schemas-microsoft-com:vml" Requires="v">
                <p:oleObj spid="_x0000_s233476" name="Bitmappsbild" r:id="rId3" imgW="10383699" imgH="7466667" progId="Paint.Picture">
                  <p:embed/>
                </p:oleObj>
              </mc:Choice>
              <mc:Fallback>
                <p:oleObj name="Bitmappsbild" r:id="rId3" imgW="10383699" imgH="74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6858000" cy="48006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Credit Card Information</a:t>
            </a:r>
          </a:p>
        </p:txBody>
      </p:sp>
      <p:sp>
        <p:nvSpPr>
          <p:cNvPr id="279555" name="Rectangle 3"/>
          <p:cNvSpPr>
            <a:spLocks noGrp="1" noChangeArrowheads="1"/>
          </p:cNvSpPr>
          <p:nvPr>
            <p:ph type="body" idx="1"/>
          </p:nvPr>
        </p:nvSpPr>
        <p:spPr/>
        <p:txBody>
          <a:bodyPr/>
          <a:lstStyle/>
          <a:p>
            <a:r>
              <a:rPr lang="en-US">
                <a:latin typeface="Comic Sans MS" pitchFamily="66" charset="0"/>
              </a:rPr>
              <a:t>Data Security Standard, Visa:</a:t>
            </a:r>
          </a:p>
          <a:p>
            <a:r>
              <a:rPr lang="en-US" sz="2000">
                <a:latin typeface="Comic Sans MS" pitchFamily="66" charset="0"/>
                <a:hlinkClick r:id="rId3"/>
              </a:rPr>
              <a:t>http://usa.visa.com/download/business/accepting_visa/ops_risk_management/cisp_PCI_Data_Security_Standard.pdf?it=il|/business/accepting_visa/ops_risk_management/cisp.html|PCI%20Data%20Security%20Standard</a:t>
            </a:r>
            <a:r>
              <a:rPr lang="en-US">
                <a:latin typeface="Comic Sans MS" pitchFamily="66" charset="0"/>
              </a:rPr>
              <a:t>  -- but are these just for “CYA” or real standards?</a:t>
            </a:r>
          </a:p>
          <a:p>
            <a:r>
              <a:rPr lang="en-US">
                <a:latin typeface="Comic Sans MS" pitchFamily="66" charset="0"/>
              </a:rPr>
              <a:t>Users cannot destroy accounts, but can change their credit cards regularly, or can use temporary web CCard numbers.</a:t>
            </a:r>
          </a:p>
          <a:p>
            <a:endParaRPr lang="en-US">
              <a:latin typeface="Comic Sans MS" pitchFamily="66"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457200"/>
            <a:ext cx="7772400" cy="1143000"/>
          </a:xfrm>
        </p:spPr>
        <p:txBody>
          <a:bodyPr/>
          <a:lstStyle/>
          <a:p>
            <a:r>
              <a:rPr lang="en-US">
                <a:solidFill>
                  <a:schemeClr val="tx1"/>
                </a:solidFill>
              </a:rPr>
              <a:t>The Stages of a Network Intrusion</a:t>
            </a:r>
            <a:endParaRPr lang="en-US" noProof="1">
              <a:solidFill>
                <a:schemeClr val="tx1"/>
              </a:solidFill>
            </a:endParaRPr>
          </a:p>
        </p:txBody>
      </p:sp>
      <p:sp>
        <p:nvSpPr>
          <p:cNvPr id="234499" name="Rectangle 3"/>
          <p:cNvSpPr>
            <a:spLocks noGrp="1" noChangeArrowheads="1"/>
          </p:cNvSpPr>
          <p:nvPr>
            <p:ph type="body" idx="1"/>
          </p:nvPr>
        </p:nvSpPr>
        <p:spPr>
          <a:xfrm>
            <a:off x="685800" y="1752600"/>
            <a:ext cx="7772400" cy="4114800"/>
          </a:xfrm>
        </p:spPr>
        <p:txBody>
          <a:bodyPr/>
          <a:lstStyle/>
          <a:p>
            <a:pPr eaLnBrk="0" hangingPunct="0">
              <a:lnSpc>
                <a:spcPct val="90000"/>
              </a:lnSpc>
              <a:spcBef>
                <a:spcPct val="0"/>
              </a:spcBef>
              <a:buFontTx/>
              <a:buNone/>
            </a:pPr>
            <a:r>
              <a:rPr lang="en-US" sz="2000">
                <a:latin typeface="Times" pitchFamily="18" charset="0"/>
              </a:rPr>
              <a:t>1. </a:t>
            </a:r>
            <a:r>
              <a:rPr lang="en-US" sz="2400"/>
              <a:t>Scan the network to:</a:t>
            </a:r>
          </a:p>
          <a:p>
            <a:pPr eaLnBrk="0" hangingPunct="0">
              <a:lnSpc>
                <a:spcPct val="90000"/>
              </a:lnSpc>
              <a:spcBef>
                <a:spcPct val="0"/>
              </a:spcBef>
              <a:buFontTx/>
              <a:buNone/>
            </a:pPr>
            <a:r>
              <a:rPr lang="en-US" sz="2400"/>
              <a:t>	• locate which IP addresses are in use, </a:t>
            </a:r>
          </a:p>
          <a:p>
            <a:pPr eaLnBrk="0" hangingPunct="0">
              <a:lnSpc>
                <a:spcPct val="90000"/>
              </a:lnSpc>
              <a:spcBef>
                <a:spcPct val="0"/>
              </a:spcBef>
              <a:buFontTx/>
              <a:buNone/>
            </a:pPr>
            <a:r>
              <a:rPr lang="en-US" sz="2400"/>
              <a:t>	• what operating system is in use, </a:t>
            </a:r>
          </a:p>
          <a:p>
            <a:pPr eaLnBrk="0" hangingPunct="0">
              <a:lnSpc>
                <a:spcPct val="90000"/>
              </a:lnSpc>
              <a:spcBef>
                <a:spcPct val="0"/>
              </a:spcBef>
              <a:buFontTx/>
              <a:buNone/>
            </a:pPr>
            <a:r>
              <a:rPr lang="en-US" sz="2400"/>
              <a:t>	• what TCP or UDP ports are “open” (being listened to by Servers).</a:t>
            </a:r>
          </a:p>
          <a:p>
            <a:pPr eaLnBrk="0" hangingPunct="0">
              <a:lnSpc>
                <a:spcPct val="90000"/>
              </a:lnSpc>
              <a:spcBef>
                <a:spcPct val="0"/>
              </a:spcBef>
              <a:buFontTx/>
              <a:buNone/>
            </a:pPr>
            <a:r>
              <a:rPr lang="en-US" sz="2400"/>
              <a:t>2. Run “Exploit” scripts against open ports</a:t>
            </a:r>
          </a:p>
          <a:p>
            <a:pPr eaLnBrk="0" hangingPunct="0">
              <a:lnSpc>
                <a:spcPct val="90000"/>
              </a:lnSpc>
              <a:spcBef>
                <a:spcPct val="0"/>
              </a:spcBef>
              <a:buFontTx/>
              <a:buNone/>
            </a:pPr>
            <a:r>
              <a:rPr lang="en-US" sz="2400"/>
              <a:t>3. Get access to Shell program which is “suid” (has “root” privileges).</a:t>
            </a:r>
          </a:p>
          <a:p>
            <a:pPr eaLnBrk="0" hangingPunct="0">
              <a:lnSpc>
                <a:spcPct val="90000"/>
              </a:lnSpc>
              <a:spcBef>
                <a:spcPct val="0"/>
              </a:spcBef>
              <a:buFontTx/>
              <a:buNone/>
            </a:pPr>
            <a:r>
              <a:rPr lang="en-US" sz="2400"/>
              <a:t>4. Download from Hacker Web site special versions of systems files that will let Cracker have free access in the future without his cpu time or disk storage space being noticed by auditing programs.</a:t>
            </a:r>
          </a:p>
          <a:p>
            <a:pPr eaLnBrk="0" hangingPunct="0">
              <a:lnSpc>
                <a:spcPct val="90000"/>
              </a:lnSpc>
              <a:spcBef>
                <a:spcPct val="0"/>
              </a:spcBef>
              <a:buFontTx/>
              <a:buNone/>
            </a:pPr>
            <a:r>
              <a:rPr lang="en-US" sz="2400"/>
              <a:t>5. Use IRC (Internet Relay Chat) to invite friends to the feast.</a:t>
            </a:r>
          </a:p>
          <a:p>
            <a:pPr>
              <a:lnSpc>
                <a:spcPct val="90000"/>
              </a:lnSpc>
              <a:buFontTx/>
              <a:buNone/>
            </a:pPr>
            <a:endParaRPr lang="en-US" sz="2400" noProof="1"/>
          </a:p>
        </p:txBody>
      </p:sp>
      <p:sp>
        <p:nvSpPr>
          <p:cNvPr id="234500" name="Text Box 4"/>
          <p:cNvSpPr txBox="1">
            <a:spLocks noChangeArrowheads="1"/>
          </p:cNvSpPr>
          <p:nvPr/>
        </p:nvSpPr>
        <p:spPr bwMode="auto">
          <a:xfrm>
            <a:off x="8788400" y="6491288"/>
            <a:ext cx="412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fld id="{B688CF36-FA52-4337-A405-12BCAD7264C4}" type="slidenum">
              <a:rPr lang="en-US">
                <a:latin typeface="Times" pitchFamily="18" charset="0"/>
              </a:rPr>
              <a:pPr algn="ctr" eaLnBrk="0" hangingPunct="0"/>
              <a:t>80</a:t>
            </a:fld>
            <a:endParaRPr lang="en-US">
              <a:latin typeface="Times"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sv-SE"/>
              <a:t>Intusion Detection</a:t>
            </a:r>
            <a:endParaRPr lang="sv-SE" noProof="1"/>
          </a:p>
        </p:txBody>
      </p:sp>
      <p:sp>
        <p:nvSpPr>
          <p:cNvPr id="235523" name="Rectangle 3"/>
          <p:cNvSpPr>
            <a:spLocks noGrp="1" noChangeArrowheads="1"/>
          </p:cNvSpPr>
          <p:nvPr>
            <p:ph type="body" idx="1"/>
          </p:nvPr>
        </p:nvSpPr>
        <p:spPr/>
        <p:txBody>
          <a:bodyPr/>
          <a:lstStyle/>
          <a:p>
            <a:r>
              <a:rPr lang="sv-SE" sz="2800"/>
              <a:t>The intruder can be identified and ejected from the system.</a:t>
            </a:r>
          </a:p>
          <a:p>
            <a:r>
              <a:rPr lang="sv-SE" sz="2800"/>
              <a:t>An effective intrusion detection can prevent intrusions.</a:t>
            </a:r>
          </a:p>
          <a:p>
            <a:r>
              <a:rPr lang="sv-SE" sz="2800"/>
              <a:t>Intrusion detection enables the collection of information about intrusion techniques that can be used to strengthen the intrusion prevention facility.</a:t>
            </a:r>
            <a:endParaRPr lang="sv-SE" sz="2800" noProof="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81000" y="381000"/>
            <a:ext cx="8153400" cy="1143000"/>
          </a:xfrm>
        </p:spPr>
        <p:txBody>
          <a:bodyPr/>
          <a:lstStyle/>
          <a:p>
            <a:r>
              <a:rPr lang="sv-SE" sz="4000"/>
              <a:t>Profiles of Behavior of Intruders and Authorized Users</a:t>
            </a:r>
            <a:endParaRPr lang="sv-SE" sz="4000" noProof="1"/>
          </a:p>
        </p:txBody>
      </p:sp>
      <p:graphicFrame>
        <p:nvGraphicFramePr>
          <p:cNvPr id="236547" name="Object 3"/>
          <p:cNvGraphicFramePr>
            <a:graphicFrameLocks noChangeAspect="1"/>
          </p:cNvGraphicFramePr>
          <p:nvPr>
            <p:ph type="body" idx="1"/>
          </p:nvPr>
        </p:nvGraphicFramePr>
        <p:xfrm>
          <a:off x="1066800" y="1600200"/>
          <a:ext cx="7086600" cy="4956175"/>
        </p:xfrm>
        <a:graphic>
          <a:graphicData uri="http://schemas.openxmlformats.org/presentationml/2006/ole">
            <mc:AlternateContent xmlns:mc="http://schemas.openxmlformats.org/markup-compatibility/2006">
              <mc:Choice xmlns:v="urn:schemas-microsoft-com:vml" Requires="v">
                <p:oleObj spid="_x0000_s236548" name="Bitmappsbild" r:id="rId3" imgW="10866667" imgH="7602011" progId="Paint.Picture">
                  <p:embed/>
                </p:oleObj>
              </mc:Choice>
              <mc:Fallback>
                <p:oleObj name="Bitmappsbild" r:id="rId3" imgW="10866667" imgH="760201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7086600" cy="4956175"/>
                      </a:xfrm>
                      <a:prstGeom prst="rect">
                        <a:avLst/>
                      </a:prstGeom>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Intrusion Detection Schemes</a:t>
            </a:r>
            <a:endParaRPr lang="en-US" noProof="1"/>
          </a:p>
        </p:txBody>
      </p:sp>
      <p:sp>
        <p:nvSpPr>
          <p:cNvPr id="237571" name="Rectangle 3"/>
          <p:cNvSpPr>
            <a:spLocks noGrp="1" noChangeArrowheads="1"/>
          </p:cNvSpPr>
          <p:nvPr>
            <p:ph type="body" idx="1"/>
          </p:nvPr>
        </p:nvSpPr>
        <p:spPr/>
        <p:txBody>
          <a:bodyPr/>
          <a:lstStyle/>
          <a:p>
            <a:pPr>
              <a:lnSpc>
                <a:spcPct val="90000"/>
              </a:lnSpc>
            </a:pPr>
            <a:r>
              <a:rPr lang="en-US"/>
              <a:t>Statistical Anomaly – collect data on valid users and compare.</a:t>
            </a:r>
          </a:p>
          <a:p>
            <a:pPr lvl="1">
              <a:lnSpc>
                <a:spcPct val="90000"/>
              </a:lnSpc>
            </a:pPr>
            <a:r>
              <a:rPr lang="en-US"/>
              <a:t>Threshold behavior for system</a:t>
            </a:r>
          </a:p>
          <a:p>
            <a:pPr lvl="1">
              <a:lnSpc>
                <a:spcPct val="90000"/>
              </a:lnSpc>
            </a:pPr>
            <a:r>
              <a:rPr lang="en-US"/>
              <a:t>Profile for each user – like credit card companies</a:t>
            </a:r>
          </a:p>
          <a:p>
            <a:pPr>
              <a:lnSpc>
                <a:spcPct val="90000"/>
              </a:lnSpc>
            </a:pPr>
            <a:r>
              <a:rPr lang="en-US"/>
              <a:t>Rule-based detection</a:t>
            </a:r>
          </a:p>
          <a:p>
            <a:pPr lvl="1">
              <a:lnSpc>
                <a:spcPct val="90000"/>
              </a:lnSpc>
            </a:pPr>
            <a:r>
              <a:rPr lang="en-US"/>
              <a:t>Deviation from profile patterns</a:t>
            </a:r>
          </a:p>
          <a:p>
            <a:pPr lvl="1">
              <a:lnSpc>
                <a:spcPct val="90000"/>
              </a:lnSpc>
            </a:pPr>
            <a:r>
              <a:rPr lang="en-US"/>
              <a:t>Search for suspicious behavior</a:t>
            </a:r>
            <a:endParaRPr lang="en-US"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Intrusion Detection Tradeoffs</a:t>
            </a:r>
            <a:endParaRPr lang="en-US" noProof="1"/>
          </a:p>
        </p:txBody>
      </p:sp>
      <p:sp>
        <p:nvSpPr>
          <p:cNvPr id="238595" name="Rectangle 3"/>
          <p:cNvSpPr>
            <a:spLocks noGrp="1" noChangeArrowheads="1"/>
          </p:cNvSpPr>
          <p:nvPr>
            <p:ph type="body" idx="1"/>
          </p:nvPr>
        </p:nvSpPr>
        <p:spPr/>
        <p:txBody>
          <a:bodyPr/>
          <a:lstStyle/>
          <a:p>
            <a:r>
              <a:rPr lang="en-US"/>
              <a:t>“Art” of intrusion detection is like the art of Spam detection.</a:t>
            </a:r>
          </a:p>
          <a:p>
            <a:r>
              <a:rPr lang="en-US"/>
              <a:t>Tradeoff of false positives and false negatives.</a:t>
            </a:r>
            <a:endParaRPr lang="en-US" noProof="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sv-SE"/>
              <a:t>Intrusion Detection</a:t>
            </a:r>
            <a:endParaRPr lang="sv-SE" noProof="1"/>
          </a:p>
        </p:txBody>
      </p:sp>
      <p:sp>
        <p:nvSpPr>
          <p:cNvPr id="239619" name="Rectangle 3"/>
          <p:cNvSpPr>
            <a:spLocks noGrp="1" noChangeArrowheads="1"/>
          </p:cNvSpPr>
          <p:nvPr>
            <p:ph type="body" idx="1"/>
          </p:nvPr>
        </p:nvSpPr>
        <p:spPr/>
        <p:txBody>
          <a:bodyPr/>
          <a:lstStyle/>
          <a:p>
            <a:r>
              <a:rPr lang="sv-SE"/>
              <a:t>Statistical anomaly detection</a:t>
            </a:r>
          </a:p>
          <a:p>
            <a:pPr lvl="1"/>
            <a:r>
              <a:rPr lang="sv-SE"/>
              <a:t>Treshold detection</a:t>
            </a:r>
          </a:p>
          <a:p>
            <a:pPr lvl="1"/>
            <a:r>
              <a:rPr lang="sv-SE"/>
              <a:t>Profile based</a:t>
            </a:r>
          </a:p>
          <a:p>
            <a:r>
              <a:rPr lang="sv-SE"/>
              <a:t>Rule based detection</a:t>
            </a:r>
          </a:p>
          <a:p>
            <a:pPr lvl="1"/>
            <a:r>
              <a:rPr lang="sv-SE"/>
              <a:t>Anomaly detection</a:t>
            </a:r>
          </a:p>
          <a:p>
            <a:pPr lvl="1"/>
            <a:r>
              <a:rPr lang="sv-SE"/>
              <a:t>Penetration identidication</a:t>
            </a:r>
            <a:endParaRPr lang="sv-S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5800" y="457200"/>
            <a:ext cx="7772400" cy="1143000"/>
          </a:xfrm>
        </p:spPr>
        <p:txBody>
          <a:bodyPr/>
          <a:lstStyle/>
          <a:p>
            <a:r>
              <a:rPr lang="sv-SE"/>
              <a:t>Measures used for Intrusion Detection </a:t>
            </a:r>
            <a:endParaRPr lang="sv-SE" noProof="1"/>
          </a:p>
        </p:txBody>
      </p:sp>
      <p:sp>
        <p:nvSpPr>
          <p:cNvPr id="240643" name="Rectangle 3"/>
          <p:cNvSpPr>
            <a:spLocks noGrp="1" noChangeArrowheads="1"/>
          </p:cNvSpPr>
          <p:nvPr>
            <p:ph type="body" idx="1"/>
          </p:nvPr>
        </p:nvSpPr>
        <p:spPr/>
        <p:txBody>
          <a:bodyPr/>
          <a:lstStyle/>
          <a:p>
            <a:pPr>
              <a:lnSpc>
                <a:spcPct val="90000"/>
              </a:lnSpc>
            </a:pPr>
            <a:r>
              <a:rPr lang="sv-SE" sz="2800"/>
              <a:t>Login frequency by day and time.</a:t>
            </a:r>
          </a:p>
          <a:p>
            <a:pPr>
              <a:lnSpc>
                <a:spcPct val="90000"/>
              </a:lnSpc>
            </a:pPr>
            <a:r>
              <a:rPr lang="sv-SE" sz="2800"/>
              <a:t>Frequency of login at different locations.</a:t>
            </a:r>
          </a:p>
          <a:p>
            <a:pPr>
              <a:lnSpc>
                <a:spcPct val="90000"/>
              </a:lnSpc>
            </a:pPr>
            <a:r>
              <a:rPr lang="sv-SE" sz="2800"/>
              <a:t>Time since last login.</a:t>
            </a:r>
          </a:p>
          <a:p>
            <a:pPr>
              <a:lnSpc>
                <a:spcPct val="90000"/>
              </a:lnSpc>
            </a:pPr>
            <a:r>
              <a:rPr lang="sv-SE" sz="2800"/>
              <a:t>Password failures at login.</a:t>
            </a:r>
          </a:p>
          <a:p>
            <a:pPr>
              <a:lnSpc>
                <a:spcPct val="90000"/>
              </a:lnSpc>
            </a:pPr>
            <a:r>
              <a:rPr lang="sv-SE" sz="2800"/>
              <a:t>Execution frequency.</a:t>
            </a:r>
          </a:p>
          <a:p>
            <a:pPr>
              <a:lnSpc>
                <a:spcPct val="90000"/>
              </a:lnSpc>
            </a:pPr>
            <a:r>
              <a:rPr lang="sv-SE" sz="2800"/>
              <a:t>Execution denials.</a:t>
            </a:r>
          </a:p>
          <a:p>
            <a:pPr>
              <a:lnSpc>
                <a:spcPct val="90000"/>
              </a:lnSpc>
            </a:pPr>
            <a:r>
              <a:rPr lang="sv-SE" sz="2800"/>
              <a:t>Read, write, create, delete frequency.</a:t>
            </a:r>
          </a:p>
          <a:p>
            <a:pPr>
              <a:lnSpc>
                <a:spcPct val="90000"/>
              </a:lnSpc>
            </a:pPr>
            <a:r>
              <a:rPr lang="sv-SE" sz="2800"/>
              <a:t>Failure count for read, write, create and delete.</a:t>
            </a:r>
            <a:endParaRPr lang="sv-SE" sz="2800" noProof="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0" y="304800"/>
            <a:ext cx="9144000" cy="1143000"/>
          </a:xfrm>
        </p:spPr>
        <p:txBody>
          <a:bodyPr/>
          <a:lstStyle/>
          <a:p>
            <a:r>
              <a:rPr lang="sv-SE"/>
              <a:t>Distributed Intrusion Detection</a:t>
            </a:r>
            <a:endParaRPr lang="sv-SE" noProof="1"/>
          </a:p>
        </p:txBody>
      </p:sp>
      <p:graphicFrame>
        <p:nvGraphicFramePr>
          <p:cNvPr id="241667" name="Object 3"/>
          <p:cNvGraphicFramePr>
            <a:graphicFrameLocks noChangeAspect="1"/>
          </p:cNvGraphicFramePr>
          <p:nvPr>
            <p:ph type="body" idx="1"/>
          </p:nvPr>
        </p:nvGraphicFramePr>
        <p:xfrm>
          <a:off x="1371600" y="1524000"/>
          <a:ext cx="6378575" cy="4114800"/>
        </p:xfrm>
        <a:graphic>
          <a:graphicData uri="http://schemas.openxmlformats.org/presentationml/2006/ole">
            <mc:AlternateContent xmlns:mc="http://schemas.openxmlformats.org/markup-compatibility/2006">
              <mc:Choice xmlns:v="urn:schemas-microsoft-com:vml" Requires="v">
                <p:oleObj spid="_x0000_s241669" name="Bitmappsbild" r:id="rId3" imgW="11323810" imgH="7306695" progId="Paint.Picture">
                  <p:embed/>
                </p:oleObj>
              </mc:Choice>
              <mc:Fallback>
                <p:oleObj name="Bitmappsbild" r:id="rId3" imgW="11323810" imgH="730669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0"/>
                        <a:ext cx="6378575" cy="4114800"/>
                      </a:xfrm>
                      <a:prstGeom prst="rect">
                        <a:avLst/>
                      </a:prstGeom>
                    </p:spPr>
                  </p:pic>
                </p:oleObj>
              </mc:Fallback>
            </mc:AlternateContent>
          </a:graphicData>
        </a:graphic>
      </p:graphicFrame>
      <p:sp>
        <p:nvSpPr>
          <p:cNvPr id="241668" name="Text Box 4"/>
          <p:cNvSpPr txBox="1">
            <a:spLocks noChangeArrowheads="1"/>
          </p:cNvSpPr>
          <p:nvPr/>
        </p:nvSpPr>
        <p:spPr bwMode="auto">
          <a:xfrm>
            <a:off x="1143000" y="5791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2400">
                <a:latin typeface="Comic Sans MS" pitchFamily="66" charset="0"/>
              </a:rPr>
              <a:t>Developed at University of California at Davis</a:t>
            </a:r>
            <a:endParaRPr lang="sv-SE" sz="2400" noProof="1">
              <a:latin typeface="Comic Sans MS" pitchFamily="66"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85800" y="457200"/>
            <a:ext cx="7772400" cy="1143000"/>
          </a:xfrm>
        </p:spPr>
        <p:txBody>
          <a:bodyPr/>
          <a:lstStyle/>
          <a:p>
            <a:r>
              <a:rPr lang="en-US"/>
              <a:t>Distributed Intrusion Detection Agent</a:t>
            </a:r>
            <a:endParaRPr lang="en-US" noProof="1"/>
          </a:p>
        </p:txBody>
      </p:sp>
      <p:sp>
        <p:nvSpPr>
          <p:cNvPr id="242691" name="Rectangle 3"/>
          <p:cNvSpPr>
            <a:spLocks noGrp="1" noChangeArrowheads="1"/>
          </p:cNvSpPr>
          <p:nvPr>
            <p:ph type="body" idx="1"/>
          </p:nvPr>
        </p:nvSpPr>
        <p:spPr/>
        <p:txBody>
          <a:bodyPr/>
          <a:lstStyle/>
          <a:p>
            <a:r>
              <a:rPr lang="en-US"/>
              <a:t>Native audit input – apply filter</a:t>
            </a:r>
          </a:p>
          <a:p>
            <a:r>
              <a:rPr lang="en-US"/>
              <a:t>Produce a canonical host audit record</a:t>
            </a:r>
          </a:p>
          <a:p>
            <a:r>
              <a:rPr lang="en-US"/>
              <a:t>Apply logic using match w/ templates</a:t>
            </a:r>
          </a:p>
          <a:p>
            <a:pPr lvl="1"/>
            <a:r>
              <a:rPr lang="en-US"/>
              <a:t>Suspicious events like file access</a:t>
            </a:r>
          </a:p>
          <a:p>
            <a:pPr lvl="1"/>
            <a:r>
              <a:rPr lang="en-US"/>
              <a:t>Attack patterns</a:t>
            </a:r>
          </a:p>
          <a:p>
            <a:pPr lvl="1"/>
            <a:r>
              <a:rPr lang="en-US"/>
              <a:t>Historical profiles of users</a:t>
            </a:r>
          </a:p>
          <a:p>
            <a:r>
              <a:rPr lang="en-US"/>
              <a:t>Send alerts to Central manager</a:t>
            </a:r>
            <a:endParaRPr lang="en-US"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304800"/>
            <a:ext cx="9144000" cy="1143000"/>
          </a:xfrm>
        </p:spPr>
        <p:txBody>
          <a:bodyPr/>
          <a:lstStyle/>
          <a:p>
            <a:r>
              <a:rPr lang="sv-SE"/>
              <a:t>Distributed Intrusion Detection</a:t>
            </a:r>
            <a:endParaRPr lang="sv-SE" noProof="1"/>
          </a:p>
        </p:txBody>
      </p:sp>
      <p:graphicFrame>
        <p:nvGraphicFramePr>
          <p:cNvPr id="243715" name="Object 3"/>
          <p:cNvGraphicFramePr>
            <a:graphicFrameLocks noChangeAspect="1"/>
          </p:cNvGraphicFramePr>
          <p:nvPr>
            <p:ph type="body" idx="1"/>
          </p:nvPr>
        </p:nvGraphicFramePr>
        <p:xfrm>
          <a:off x="2149475" y="1295400"/>
          <a:ext cx="4778375" cy="5562600"/>
        </p:xfrm>
        <a:graphic>
          <a:graphicData uri="http://schemas.openxmlformats.org/presentationml/2006/ole">
            <mc:AlternateContent xmlns:mc="http://schemas.openxmlformats.org/markup-compatibility/2006">
              <mc:Choice xmlns:v="urn:schemas-microsoft-com:vml" Requires="v">
                <p:oleObj spid="_x0000_s243716" name="Bitmappsbild" r:id="rId3" imgW="6849431" imgH="7973538" progId="Paint.Picture">
                  <p:embed/>
                </p:oleObj>
              </mc:Choice>
              <mc:Fallback>
                <p:oleObj name="Bitmappsbild" r:id="rId3" imgW="6849431" imgH="797353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1295400"/>
                        <a:ext cx="4778375" cy="55626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Multi-factor Authentication</a:t>
            </a:r>
          </a:p>
        </p:txBody>
      </p:sp>
      <p:sp>
        <p:nvSpPr>
          <p:cNvPr id="281603" name="Rectangle 3"/>
          <p:cNvSpPr>
            <a:spLocks noGrp="1" noChangeArrowheads="1"/>
          </p:cNvSpPr>
          <p:nvPr>
            <p:ph type="body" idx="1"/>
          </p:nvPr>
        </p:nvSpPr>
        <p:spPr>
          <a:xfrm>
            <a:off x="685800" y="1828800"/>
            <a:ext cx="7848600" cy="4495800"/>
          </a:xfrm>
        </p:spPr>
        <p:txBody>
          <a:bodyPr/>
          <a:lstStyle/>
          <a:p>
            <a:r>
              <a:rPr lang="en-US">
                <a:latin typeface="Comic Sans MS" pitchFamily="66" charset="0"/>
              </a:rPr>
              <a:t>What the user </a:t>
            </a:r>
            <a:r>
              <a:rPr lang="en-US" b="1">
                <a:latin typeface="Comic Sans MS" pitchFamily="66" charset="0"/>
              </a:rPr>
              <a:t>knows</a:t>
            </a:r>
            <a:r>
              <a:rPr lang="en-US">
                <a:latin typeface="Comic Sans MS" pitchFamily="66" charset="0"/>
              </a:rPr>
              <a:t>, what the user </a:t>
            </a:r>
            <a:r>
              <a:rPr lang="en-US" b="1">
                <a:latin typeface="Comic Sans MS" pitchFamily="66" charset="0"/>
              </a:rPr>
              <a:t>has</a:t>
            </a:r>
            <a:r>
              <a:rPr lang="en-US">
                <a:latin typeface="Comic Sans MS" pitchFamily="66" charset="0"/>
              </a:rPr>
              <a:t>, what the user </a:t>
            </a:r>
            <a:r>
              <a:rPr lang="en-US" b="1">
                <a:latin typeface="Comic Sans MS" pitchFamily="66" charset="0"/>
              </a:rPr>
              <a:t>is</a:t>
            </a:r>
            <a:r>
              <a:rPr lang="en-US">
                <a:latin typeface="Comic Sans MS" pitchFamily="66" charset="0"/>
              </a:rPr>
              <a:t>.</a:t>
            </a:r>
          </a:p>
          <a:p>
            <a:r>
              <a:rPr lang="en-US">
                <a:hlinkClick r:id="rId3"/>
              </a:rPr>
              <a:t>http://news.com.com/Finding+a+replacement+for+passwords/2100-1029_3-5586249.html?tag=nl</a:t>
            </a:r>
            <a:endParaRPr lang="en-US"/>
          </a:p>
          <a:p>
            <a:endParaRPr lang="en-US"/>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457200"/>
            <a:ext cx="7772400" cy="1143000"/>
          </a:xfrm>
        </p:spPr>
        <p:txBody>
          <a:bodyPr/>
          <a:lstStyle/>
          <a:p>
            <a:r>
              <a:rPr lang="en-US"/>
              <a:t>Base-Rate Fallacy</a:t>
            </a:r>
            <a:endParaRPr lang="en-US" noProof="1"/>
          </a:p>
        </p:txBody>
      </p:sp>
      <p:sp>
        <p:nvSpPr>
          <p:cNvPr id="244739" name="Rectangle 3"/>
          <p:cNvSpPr>
            <a:spLocks noGrp="1" noChangeArrowheads="1"/>
          </p:cNvSpPr>
          <p:nvPr>
            <p:ph type="body" idx="1"/>
          </p:nvPr>
        </p:nvSpPr>
        <p:spPr/>
        <p:txBody>
          <a:bodyPr/>
          <a:lstStyle/>
          <a:p>
            <a:r>
              <a:rPr lang="en-US" sz="2800"/>
              <a:t>One person in 10,000 has Framistat’s Disease (yes this is an invented disease)</a:t>
            </a:r>
          </a:p>
          <a:p>
            <a:r>
              <a:rPr lang="en-US" sz="2800"/>
              <a:t>Test is 99% accurate for positive and negative.</a:t>
            </a:r>
          </a:p>
          <a:p>
            <a:r>
              <a:rPr lang="en-US" sz="2800"/>
              <a:t>1% inaccurate</a:t>
            </a:r>
          </a:p>
          <a:p>
            <a:r>
              <a:rPr lang="en-US" sz="2800"/>
              <a:t>99% false alarm rate: when 10,000 tested, 100 people will be told they have F.D., but only one of them really will.</a:t>
            </a:r>
          </a:p>
          <a:p>
            <a:r>
              <a:rPr lang="en-US" sz="2800"/>
              <a:t>Must know the domain: e.g. what attacks likely</a:t>
            </a:r>
            <a:endParaRPr lang="en-US" sz="2800" noProof="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457200"/>
            <a:ext cx="7772400" cy="1143000"/>
          </a:xfrm>
        </p:spPr>
        <p:txBody>
          <a:bodyPr/>
          <a:lstStyle/>
          <a:p>
            <a:r>
              <a:rPr lang="en-US"/>
              <a:t>Honeypots</a:t>
            </a:r>
            <a:endParaRPr lang="en-US" noProof="1"/>
          </a:p>
        </p:txBody>
      </p:sp>
      <p:sp>
        <p:nvSpPr>
          <p:cNvPr id="245763" name="Rectangle 3"/>
          <p:cNvSpPr>
            <a:spLocks noGrp="1" noChangeArrowheads="1"/>
          </p:cNvSpPr>
          <p:nvPr>
            <p:ph type="body" idx="1"/>
          </p:nvPr>
        </p:nvSpPr>
        <p:spPr/>
        <p:txBody>
          <a:bodyPr/>
          <a:lstStyle/>
          <a:p>
            <a:r>
              <a:rPr lang="en-US"/>
              <a:t>Divert opponent to decoy machine</a:t>
            </a:r>
          </a:p>
          <a:p>
            <a:r>
              <a:rPr lang="en-US"/>
              <a:t>Collect information about opponent</a:t>
            </a:r>
          </a:p>
          <a:p>
            <a:r>
              <a:rPr lang="en-US"/>
              <a:t>Encourage opponent to stay on the system as long as possible -- spies</a:t>
            </a:r>
          </a:p>
          <a:p>
            <a:r>
              <a:rPr lang="en-US"/>
              <a:t>Fabricated information – spies. Enigma machine problem.</a:t>
            </a:r>
          </a:p>
          <a:p>
            <a:r>
              <a:rPr lang="en-US"/>
              <a:t>Honeypot </a:t>
            </a:r>
            <a:r>
              <a:rPr lang="en-US" i="1"/>
              <a:t>networks</a:t>
            </a:r>
            <a:r>
              <a:rPr lang="en-US"/>
              <a:t>.</a:t>
            </a:r>
            <a:endParaRPr lang="en-US" noProof="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457200"/>
            <a:ext cx="7772400" cy="1143000"/>
          </a:xfrm>
        </p:spPr>
        <p:txBody>
          <a:bodyPr/>
          <a:lstStyle/>
          <a:p>
            <a:r>
              <a:rPr lang="en-US"/>
              <a:t>IETF data interchange</a:t>
            </a:r>
            <a:endParaRPr lang="en-US" noProof="1"/>
          </a:p>
        </p:txBody>
      </p:sp>
      <p:sp>
        <p:nvSpPr>
          <p:cNvPr id="246787" name="Rectangle 3"/>
          <p:cNvSpPr>
            <a:spLocks noGrp="1" noChangeArrowheads="1"/>
          </p:cNvSpPr>
          <p:nvPr>
            <p:ph type="body" idx="1"/>
          </p:nvPr>
        </p:nvSpPr>
        <p:spPr/>
        <p:txBody>
          <a:bodyPr/>
          <a:lstStyle/>
          <a:p>
            <a:r>
              <a:rPr lang="en-US"/>
              <a:t>IETF Detection Exchange Format</a:t>
            </a:r>
          </a:p>
          <a:p>
            <a:r>
              <a:rPr lang="en-US" noProof="1">
                <a:hlinkClick r:id="rId2"/>
              </a:rPr>
              <a:t>http://www.google.com/url?sa=U&amp;start=1&amp;q=http://www.acsac.org/2001/papers/67.pdf&amp;e=747</a:t>
            </a:r>
            <a:endParaRPr lang="en-US"/>
          </a:p>
          <a:p>
            <a:endParaRPr lang="en-US" noProof="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457200"/>
            <a:ext cx="7772400" cy="1143000"/>
          </a:xfrm>
        </p:spPr>
        <p:txBody>
          <a:bodyPr/>
          <a:lstStyle/>
          <a:p>
            <a:r>
              <a:rPr lang="en-US"/>
              <a:t>IETFWorking Group</a:t>
            </a:r>
            <a:endParaRPr lang="en-US" noProof="1"/>
          </a:p>
        </p:txBody>
      </p:sp>
      <p:sp>
        <p:nvSpPr>
          <p:cNvPr id="247811" name="Rectangle 3"/>
          <p:cNvSpPr>
            <a:spLocks noGrp="1" noChangeArrowheads="1"/>
          </p:cNvSpPr>
          <p:nvPr>
            <p:ph type="body" idx="1"/>
          </p:nvPr>
        </p:nvSpPr>
        <p:spPr/>
        <p:txBody>
          <a:bodyPr/>
          <a:lstStyle/>
          <a:p>
            <a:pPr>
              <a:lnSpc>
                <a:spcPct val="80000"/>
              </a:lnSpc>
            </a:pPr>
            <a:r>
              <a:rPr lang="en-US" sz="2400"/>
              <a:t>“Intrusion detection is an area of increasing concern in the Internet community. In response to this, many automated intrusion detection systems have been developed.  However, there is no standardized way for them to communicate. To remedy this, the Intrusion DetectionWorking Group was chartered under the auspices of the Internet Engineering Task Force. </a:t>
            </a:r>
          </a:p>
          <a:p>
            <a:pPr>
              <a:lnSpc>
                <a:spcPct val="80000"/>
              </a:lnSpc>
            </a:pPr>
            <a:endParaRPr lang="en-US" sz="2400"/>
          </a:p>
          <a:p>
            <a:pPr>
              <a:lnSpc>
                <a:spcPct val="80000"/>
              </a:lnSpc>
            </a:pPr>
            <a:r>
              <a:rPr lang="en-US" sz="2400"/>
              <a:t>This paper gives an overview of the working group and the task it faces. The paper then describes attempts to define and implement a transport protocol for intrusion detection alerts.[…]”</a:t>
            </a:r>
            <a:endParaRPr lang="en-US" sz="2400" noProof="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Dark Information</a:t>
            </a:r>
          </a:p>
        </p:txBody>
      </p:sp>
      <p:sp>
        <p:nvSpPr>
          <p:cNvPr id="357379" name="Rectangle 3"/>
          <p:cNvSpPr>
            <a:spLocks noGrp="1" noChangeArrowheads="1"/>
          </p:cNvSpPr>
          <p:nvPr>
            <p:ph type="body" idx="1"/>
          </p:nvPr>
        </p:nvSpPr>
        <p:spPr/>
        <p:txBody>
          <a:bodyPr/>
          <a:lstStyle/>
          <a:p>
            <a:r>
              <a:rPr lang="en-US"/>
              <a:t>The web has much </a:t>
            </a:r>
            <a:r>
              <a:rPr lang="en-US" b="1" i="1"/>
              <a:t>Dark Information</a:t>
            </a:r>
          </a:p>
          <a:p>
            <a:r>
              <a:rPr lang="en-US"/>
              <a:t>… very simple, very useful.</a:t>
            </a:r>
          </a:p>
          <a:p>
            <a:r>
              <a:rPr lang="en-US"/>
              <a:t>Where is the information hidden?</a:t>
            </a:r>
          </a:p>
          <a:p>
            <a:r>
              <a:rPr lang="en-US"/>
              <a:t>Put the jewels in the fake cabbage in the fridge.</a:t>
            </a:r>
          </a:p>
          <a:p>
            <a:r>
              <a:rPr lang="en-US"/>
              <a:t>Use server </a:t>
            </a:r>
            <a:r>
              <a:rPr lang="en-US" i="1"/>
              <a:t>promiscuity </a:t>
            </a:r>
            <a:r>
              <a:rPr lang="en-US"/>
              <a:t>settings to hide dark information on the web.</a:t>
            </a:r>
          </a:p>
          <a:p>
            <a:r>
              <a:rPr lang="en-US"/>
              <a:t>Under unix the “.” attribute typically hides files</a:t>
            </a:r>
          </a:p>
          <a:p>
            <a:pPr>
              <a:buFontTx/>
              <a:buNone/>
            </a:pPr>
            <a:endParaRPr lang="en-US"/>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Dark Info…</a:t>
            </a:r>
          </a:p>
        </p:txBody>
      </p:sp>
      <p:sp>
        <p:nvSpPr>
          <p:cNvPr id="359427" name="Rectangle 3"/>
          <p:cNvSpPr>
            <a:spLocks noGrp="1" noChangeArrowheads="1"/>
          </p:cNvSpPr>
          <p:nvPr>
            <p:ph type="body" idx="1"/>
          </p:nvPr>
        </p:nvSpPr>
        <p:spPr/>
        <p:txBody>
          <a:bodyPr/>
          <a:lstStyle/>
          <a:p>
            <a:r>
              <a:rPr lang="en-US"/>
              <a:t>But accessing the information must be secure!</a:t>
            </a:r>
          </a:p>
          <a:p>
            <a:r>
              <a:rPr lang="en-US">
                <a:hlinkClick r:id="rId3"/>
              </a:rPr>
              <a:t>https://www.ourlinux.edux/.abc/letters.htm</a:t>
            </a:r>
            <a:endParaRPr lang="en-US"/>
          </a:p>
          <a:p>
            <a:pPr lvl="1"/>
            <a:r>
              <a:rPr lang="en-US"/>
              <a:t>Not generally available to search engines.</a:t>
            </a:r>
          </a:p>
          <a:p>
            <a:pPr lvl="1"/>
            <a:r>
              <a:rPr lang="en-US"/>
              <a:t>Once there is a single link to it, the information is compromised, and no longer “dark”</a:t>
            </a:r>
          </a:p>
          <a:p>
            <a:pPr>
              <a:buFontTx/>
              <a:buNone/>
            </a:pPr>
            <a:endParaRPr lang="en-US"/>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The web server and Dark Info</a:t>
            </a:r>
          </a:p>
        </p:txBody>
      </p:sp>
      <p:sp>
        <p:nvSpPr>
          <p:cNvPr id="361475" name="Rectangle 3"/>
          <p:cNvSpPr>
            <a:spLocks noGrp="1" noChangeArrowheads="1"/>
          </p:cNvSpPr>
          <p:nvPr>
            <p:ph type="body" idx="1"/>
          </p:nvPr>
        </p:nvSpPr>
        <p:spPr/>
        <p:txBody>
          <a:bodyPr/>
          <a:lstStyle/>
          <a:p>
            <a:pPr>
              <a:lnSpc>
                <a:spcPct val="90000"/>
              </a:lnSpc>
            </a:pPr>
            <a:r>
              <a:rPr lang="en-US"/>
              <a:t>“</a:t>
            </a:r>
            <a:r>
              <a:rPr lang="en-US">
                <a:hlinkClick r:id="rId3"/>
              </a:rPr>
              <a:t>http://machine.subplaceabc.net/a/b/file.html</a:t>
            </a:r>
            <a:r>
              <a:rPr lang="en-US"/>
              <a:t>”</a:t>
            </a:r>
          </a:p>
          <a:p>
            <a:pPr>
              <a:lnSpc>
                <a:spcPct val="90000"/>
              </a:lnSpc>
            </a:pPr>
            <a:r>
              <a:rPr lang="en-US" b="1" i="1">
                <a:hlinkClick r:id="rId4"/>
              </a:rPr>
              <a:t>http://machine.subplaceabc.net</a:t>
            </a:r>
            <a:r>
              <a:rPr lang="en-US"/>
              <a:t> is translated into some IP address: 192.168.1.12</a:t>
            </a:r>
          </a:p>
          <a:p>
            <a:pPr>
              <a:lnSpc>
                <a:spcPct val="90000"/>
              </a:lnSpc>
            </a:pPr>
            <a:r>
              <a:rPr lang="en-US" b="1" i="1"/>
              <a:t>/a/b/file.html</a:t>
            </a:r>
            <a:r>
              <a:rPr lang="en-US"/>
              <a:t> is ENTIRELY UP TO THE SERVER to use as it wishes. This is just a string that is passed to the server as an argument.</a:t>
            </a:r>
          </a:p>
          <a:p>
            <a:pPr>
              <a:lnSpc>
                <a:spcPct val="90000"/>
              </a:lnSpc>
            </a:pPr>
            <a:r>
              <a:rPr lang="en-US"/>
              <a:t>So, the server might, e.g., use tables, or encryption, or (all covered here) to hide the actual location of the real files.</a:t>
            </a:r>
          </a:p>
          <a:p>
            <a:pPr>
              <a:lnSpc>
                <a:spcPct val="90000"/>
              </a:lnSpc>
              <a:buFontTx/>
              <a:buNone/>
            </a:pPr>
            <a:endParaRPr lang="en-US"/>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Dark Info…</a:t>
            </a:r>
          </a:p>
        </p:txBody>
      </p:sp>
      <p:sp>
        <p:nvSpPr>
          <p:cNvPr id="363523" name="Rectangle 3"/>
          <p:cNvSpPr>
            <a:spLocks noGrp="1" noChangeArrowheads="1"/>
          </p:cNvSpPr>
          <p:nvPr>
            <p:ph type="body" idx="1"/>
          </p:nvPr>
        </p:nvSpPr>
        <p:spPr/>
        <p:txBody>
          <a:bodyPr/>
          <a:lstStyle/>
          <a:p>
            <a:r>
              <a:rPr lang="en-US"/>
              <a:t>But accessing the information must be secure!</a:t>
            </a:r>
          </a:p>
          <a:p>
            <a:r>
              <a:rPr lang="en-US">
                <a:hlinkClick r:id="rId3"/>
              </a:rPr>
              <a:t>https://www.ourlinux.edux/.abc/letters.htm</a:t>
            </a:r>
            <a:endParaRPr lang="en-US"/>
          </a:p>
          <a:p>
            <a:pPr lvl="1"/>
            <a:r>
              <a:rPr lang="en-US"/>
              <a:t>Not generally available to search engines.</a:t>
            </a:r>
          </a:p>
          <a:p>
            <a:pPr lvl="1"/>
            <a:r>
              <a:rPr lang="en-US"/>
              <a:t>Once there is a single link to it, the information is compromised, and no longer “dark”</a:t>
            </a:r>
          </a:p>
          <a:p>
            <a:pPr>
              <a:buFontTx/>
              <a:buNone/>
            </a:pPr>
            <a:endParaRPr lang="en-US"/>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Secret codes</a:t>
            </a:r>
          </a:p>
        </p:txBody>
      </p:sp>
      <p:sp>
        <p:nvSpPr>
          <p:cNvPr id="365571" name="Rectangle 3"/>
          <p:cNvSpPr>
            <a:spLocks noGrp="1" noChangeArrowheads="1"/>
          </p:cNvSpPr>
          <p:nvPr>
            <p:ph type="body" idx="1"/>
          </p:nvPr>
        </p:nvSpPr>
        <p:spPr/>
        <p:txBody>
          <a:bodyPr/>
          <a:lstStyle/>
          <a:p>
            <a:r>
              <a:rPr lang="en-US"/>
              <a:t>Table driven model</a:t>
            </a:r>
          </a:p>
          <a:p>
            <a:r>
              <a:rPr lang="en-US"/>
              <a:t>Entry 7: “The blue sky speaks well of Joseph” </a:t>
            </a:r>
            <a:r>
              <a:rPr lang="en-US">
                <a:sym typeface="Wingdings" pitchFamily="2" charset="2"/>
              </a:rPr>
              <a:t> “D</a:t>
            </a:r>
            <a:r>
              <a:rPr lang="en-US"/>
              <a:t>o not forget to pick up potatoes at the store on your way home.”</a:t>
            </a:r>
          </a:p>
          <a:p>
            <a:r>
              <a:rPr lang="en-US"/>
              <a:t>Without other information cannot be broken, but requires a table entry for every utterance.</a:t>
            </a:r>
          </a:p>
          <a:p>
            <a:r>
              <a:rPr lang="en-US"/>
              <a:t>May be combined with encryption. </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Secret codes with Encryption</a:t>
            </a:r>
          </a:p>
        </p:txBody>
      </p:sp>
      <p:sp>
        <p:nvSpPr>
          <p:cNvPr id="367619" name="Rectangle 3"/>
          <p:cNvSpPr>
            <a:spLocks noGrp="1" noChangeArrowheads="1"/>
          </p:cNvSpPr>
          <p:nvPr>
            <p:ph type="body" idx="1"/>
          </p:nvPr>
        </p:nvSpPr>
        <p:spPr/>
        <p:txBody>
          <a:bodyPr/>
          <a:lstStyle/>
          <a:p>
            <a:r>
              <a:rPr lang="en-US"/>
              <a:t>Encryption can only be broken when something is known about the </a:t>
            </a:r>
            <a:r>
              <a:rPr lang="en-US" i="1"/>
              <a:t>plaintext. </a:t>
            </a:r>
            <a:r>
              <a:rPr lang="en-US"/>
              <a:t>If the plaintext is secret code, then, generally, no isolated cracking algorithm exists.</a:t>
            </a:r>
            <a:endParaRPr lang="en-US" i="1"/>
          </a:p>
          <a:p>
            <a:r>
              <a:rPr lang="en-US"/>
              <a:t>Code: x13DF7 </a:t>
            </a:r>
            <a:r>
              <a:rPr lang="en-US">
                <a:sym typeface="Wingdings" pitchFamily="2" charset="2"/>
              </a:rPr>
              <a:t> “Be on alert for airplanes”</a:t>
            </a:r>
          </a:p>
          <a:p>
            <a:r>
              <a:rPr lang="en-US">
                <a:sym typeface="Wingdings" pitchFamily="2" charset="2"/>
              </a:rPr>
              <a:t>There is no cracking scheme that can come up with “x13DF7” from the cyphertext.</a:t>
            </a:r>
            <a:endParaRPr lang="en-US"/>
          </a:p>
          <a:p>
            <a:r>
              <a:rPr lang="en-US"/>
              <a:t>Suppose that the “alert” is observed?</a:t>
            </a:r>
          </a:p>
        </p:txBody>
      </p:sp>
    </p:spTree>
  </p:cSld>
  <p:clrMapOvr>
    <a:masterClrMapping/>
  </p:clrMapOvr>
  <p:transition spd="slow"/>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TotalTime>
  <Words>8056</Words>
  <Application>Microsoft Office PowerPoint</Application>
  <PresentationFormat>On-screen Show (4:3)</PresentationFormat>
  <Paragraphs>892</Paragraphs>
  <Slides>160</Slides>
  <Notes>109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160</vt:i4>
      </vt:variant>
    </vt:vector>
  </HeadingPairs>
  <TitlesOfParts>
    <vt:vector size="170" baseType="lpstr">
      <vt:lpstr>Arial</vt:lpstr>
      <vt:lpstr>Comic Sans MS</vt:lpstr>
      <vt:lpstr>Times</vt:lpstr>
      <vt:lpstr>Geneva</vt:lpstr>
      <vt:lpstr>Wingdings</vt:lpstr>
      <vt:lpstr>Times New Roman</vt:lpstr>
      <vt:lpstr>Courier New</vt:lpstr>
      <vt:lpstr>Default Design</vt:lpstr>
      <vt:lpstr>Bitmappsbild</vt:lpstr>
      <vt:lpstr>Microsoft Equation 3.0</vt:lpstr>
      <vt:lpstr>SE 435 </vt:lpstr>
      <vt:lpstr>General Attacks</vt:lpstr>
      <vt:lpstr>Phishing</vt:lpstr>
      <vt:lpstr>URL spoofing</vt:lpstr>
      <vt:lpstr>Spoofing</vt:lpstr>
      <vt:lpstr>DNS tables / Pharming</vt:lpstr>
      <vt:lpstr>Internal attack: Keylogging</vt:lpstr>
      <vt:lpstr>Credit Card Information</vt:lpstr>
      <vt:lpstr>Multi-factor Authentication</vt:lpstr>
      <vt:lpstr>Denial of Service</vt:lpstr>
      <vt:lpstr>Viruses and ”Malicious Programs”</vt:lpstr>
      <vt:lpstr>Taxanomy of Malicious Programs</vt:lpstr>
      <vt:lpstr>Hoax attack</vt:lpstr>
      <vt:lpstr>Definitions</vt:lpstr>
      <vt:lpstr>Definitions</vt:lpstr>
      <vt:lpstr>Virus Phases</vt:lpstr>
      <vt:lpstr>Virus Protection</vt:lpstr>
      <vt:lpstr>Virus Structure</vt:lpstr>
      <vt:lpstr>Types of Viruses</vt:lpstr>
      <vt:lpstr>Macro Viruses</vt:lpstr>
      <vt:lpstr>Virus Constructors</vt:lpstr>
      <vt:lpstr>Antivirus Approaches</vt:lpstr>
      <vt:lpstr>Advanced Antivirus Techniques</vt:lpstr>
      <vt:lpstr>Privacy Issues</vt:lpstr>
      <vt:lpstr>Behavior Blocking</vt:lpstr>
      <vt:lpstr>Sme Reading and WEB Sites</vt:lpstr>
      <vt:lpstr>The players -- seekers</vt:lpstr>
      <vt:lpstr>The players -- vendors</vt:lpstr>
      <vt:lpstr>Scenarios – one </vt:lpstr>
      <vt:lpstr>One </vt:lpstr>
      <vt:lpstr>One </vt:lpstr>
      <vt:lpstr>Scenarios – two </vt:lpstr>
      <vt:lpstr>Scenarios – two </vt:lpstr>
      <vt:lpstr>Scenarios – three </vt:lpstr>
      <vt:lpstr>Scenarios – three </vt:lpstr>
      <vt:lpstr>Scenarios – four </vt:lpstr>
      <vt:lpstr>Scenarios – four </vt:lpstr>
      <vt:lpstr>Scenarios – five </vt:lpstr>
      <vt:lpstr>Scenarios – five </vt:lpstr>
      <vt:lpstr>Scenarios – six </vt:lpstr>
      <vt:lpstr>Scenarios – six </vt:lpstr>
      <vt:lpstr>Scenarios – seven </vt:lpstr>
      <vt:lpstr>Scenarios – seven </vt:lpstr>
      <vt:lpstr>All compromised…</vt:lpstr>
      <vt:lpstr>How cryptography can help</vt:lpstr>
      <vt:lpstr>How cryptography can help</vt:lpstr>
      <vt:lpstr>The Web – strange protocol</vt:lpstr>
      <vt:lpstr>Web = document retrieval</vt:lpstr>
      <vt:lpstr>Web = document retrieval</vt:lpstr>
      <vt:lpstr>The Web -- messages</vt:lpstr>
      <vt:lpstr>Web infrastructure attacks</vt:lpstr>
      <vt:lpstr>Web router attacks</vt:lpstr>
      <vt:lpstr>The Web – stateless</vt:lpstr>
      <vt:lpstr>The Web – no stack </vt:lpstr>
      <vt:lpstr>The Web – Login example</vt:lpstr>
      <vt:lpstr>The Web – state insecurity </vt:lpstr>
      <vt:lpstr>The Web – redundant data </vt:lpstr>
      <vt:lpstr>X.509 / SSL of SAML</vt:lpstr>
      <vt:lpstr>Web Services Security</vt:lpstr>
      <vt:lpstr>Intruders…another look</vt:lpstr>
      <vt:lpstr>Outline</vt:lpstr>
      <vt:lpstr>Intruders</vt:lpstr>
      <vt:lpstr>Hacker Classes --ce</vt:lpstr>
      <vt:lpstr>Intrusion Techniques</vt:lpstr>
      <vt:lpstr>Setuid (unix)</vt:lpstr>
      <vt:lpstr>Intrusion Techniques</vt:lpstr>
      <vt:lpstr>UNIX Password Scheme</vt:lpstr>
      <vt:lpstr>UNIX Password Scheme</vt:lpstr>
      <vt:lpstr>Storing UNIX Passwords</vt:lpstr>
      <vt:lpstr>”Salt”</vt:lpstr>
      <vt:lpstr>Password Strategies</vt:lpstr>
      <vt:lpstr>Password Strategies</vt:lpstr>
      <vt:lpstr>Password Selecting Strategies</vt:lpstr>
      <vt:lpstr>Markov Model</vt:lpstr>
      <vt:lpstr>Transition Matrix</vt:lpstr>
      <vt:lpstr>Spafford (Bloom Filter)</vt:lpstr>
      <vt:lpstr>Spafford (Bloom Filter)</vt:lpstr>
      <vt:lpstr>Spafford (Bloom Filter)</vt:lpstr>
      <vt:lpstr>Performance of Bloom Filter</vt:lpstr>
      <vt:lpstr>The Stages of a Network Intrusion</vt:lpstr>
      <vt:lpstr>Intusion Detection</vt:lpstr>
      <vt:lpstr>Profiles of Behavior of Intruders and Authorized Users</vt:lpstr>
      <vt:lpstr>Intrusion Detection Schemes</vt:lpstr>
      <vt:lpstr>Intrusion Detection Tradeoffs</vt:lpstr>
      <vt:lpstr>Intrusion Detection</vt:lpstr>
      <vt:lpstr>Measures used for Intrusion Detection </vt:lpstr>
      <vt:lpstr>Distributed Intrusion Detection</vt:lpstr>
      <vt:lpstr>Distributed Intrusion Detection Agent</vt:lpstr>
      <vt:lpstr>Distributed Intrusion Detection</vt:lpstr>
      <vt:lpstr>Base-Rate Fallacy</vt:lpstr>
      <vt:lpstr>Honeypots</vt:lpstr>
      <vt:lpstr>IETF data interchange</vt:lpstr>
      <vt:lpstr>IETFWorking Group</vt:lpstr>
      <vt:lpstr>Dark Information</vt:lpstr>
      <vt:lpstr>Dark Info…</vt:lpstr>
      <vt:lpstr>The web server and Dark Info</vt:lpstr>
      <vt:lpstr>Dark Info…</vt:lpstr>
      <vt:lpstr>Secret codes</vt:lpstr>
      <vt:lpstr>Secret codes with Encryption</vt:lpstr>
      <vt:lpstr>Symmetric key model</vt:lpstr>
      <vt:lpstr>One-time pad - OTP</vt:lpstr>
      <vt:lpstr>One-time pad – theory only</vt:lpstr>
      <vt:lpstr>XOR implementation of one-time pad</vt:lpstr>
      <vt:lpstr>Shorter key</vt:lpstr>
      <vt:lpstr>Data encryption standard</vt:lpstr>
      <vt:lpstr>Symmetric Encryption</vt:lpstr>
      <vt:lpstr>Cracking etc/passwd</vt:lpstr>
      <vt:lpstr>Cracking etc/passwd</vt:lpstr>
      <vt:lpstr>Cracking etc/passwd</vt:lpstr>
      <vt:lpstr>Binary Search</vt:lpstr>
      <vt:lpstr>Cracking etc/passwd</vt:lpstr>
      <vt:lpstr>Football, football, who has the football?</vt:lpstr>
      <vt:lpstr>Public key encryption</vt:lpstr>
      <vt:lpstr>Symmetric key vs. Public-key</vt:lpstr>
      <vt:lpstr>Using public-key encryption</vt:lpstr>
      <vt:lpstr>Signing</vt:lpstr>
      <vt:lpstr>Third party registration</vt:lpstr>
      <vt:lpstr>Certification</vt:lpstr>
      <vt:lpstr>Public key (RSA) example</vt:lpstr>
      <vt:lpstr>PowerPoint Presentation</vt:lpstr>
      <vt:lpstr>RSA implementation</vt:lpstr>
      <vt:lpstr>RSA implementation</vt:lpstr>
      <vt:lpstr>Large Numbers</vt:lpstr>
      <vt:lpstr>Simplified Example</vt:lpstr>
      <vt:lpstr>Example: derive p</vt:lpstr>
      <vt:lpstr>Example: apply P and S</vt:lpstr>
      <vt:lpstr>Kerberos</vt:lpstr>
      <vt:lpstr>PowerPoint Presentation</vt:lpstr>
      <vt:lpstr>PowerPoint Presentation</vt:lpstr>
      <vt:lpstr>X.500 Series Directory</vt:lpstr>
      <vt:lpstr>X.500 Series Directory</vt:lpstr>
      <vt:lpstr>X.500 Series Directory</vt:lpstr>
      <vt:lpstr>X.509 Certificates</vt:lpstr>
      <vt:lpstr>X.509</vt:lpstr>
      <vt:lpstr>X.509 – some other elements</vt:lpstr>
      <vt:lpstr>Certification Practice Stmnt</vt:lpstr>
      <vt:lpstr>CPS cont.</vt:lpstr>
      <vt:lpstr>Root CA secret key</vt:lpstr>
      <vt:lpstr>CA hierarchy / peer model</vt:lpstr>
      <vt:lpstr>Generating work for CPAs</vt:lpstr>
      <vt:lpstr>Lost your key?</vt:lpstr>
      <vt:lpstr>Certificate Revocation</vt:lpstr>
      <vt:lpstr>How long to revoke?</vt:lpstr>
      <vt:lpstr>SSL / TLS</vt:lpstr>
      <vt:lpstr>SSL Handshake</vt:lpstr>
      <vt:lpstr>SAML / X.509 / SSL review</vt:lpstr>
      <vt:lpstr>Simple Digital Signature Law</vt:lpstr>
      <vt:lpstr>Digital Signature Law</vt:lpstr>
      <vt:lpstr>E-law</vt:lpstr>
      <vt:lpstr>…</vt:lpstr>
      <vt:lpstr>Attempts</vt:lpstr>
      <vt:lpstr>…</vt:lpstr>
      <vt:lpstr>Complexity mounting </vt:lpstr>
      <vt:lpstr>PGP – easy?</vt:lpstr>
      <vt:lpstr>So – maybe take a step back</vt:lpstr>
      <vt:lpstr>Kerberos</vt:lpstr>
      <vt:lpstr>Step by step</vt:lpstr>
      <vt:lpstr>Kerberos -- stallings</vt:lpstr>
      <vt:lpstr>Mix of old and new</vt:lpstr>
      <vt:lpstr>Mix of old and new</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420</dc:title>
  <dc:creator>elliott</dc:creator>
  <cp:lastModifiedBy>Clark Elliott</cp:lastModifiedBy>
  <cp:revision>55</cp:revision>
  <dcterms:created xsi:type="dcterms:W3CDTF">2005-09-12T14:40:46Z</dcterms:created>
  <dcterms:modified xsi:type="dcterms:W3CDTF">2013-05-16T22:01:27Z</dcterms:modified>
</cp:coreProperties>
</file>